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5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8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Default Extension="pdf" ContentType="application/pdf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69"/>
  </p:notesMasterIdLst>
  <p:handoutMasterIdLst>
    <p:handoutMasterId r:id="rId70"/>
  </p:handoutMasterIdLst>
  <p:sldIdLst>
    <p:sldId id="410" r:id="rId2"/>
    <p:sldId id="542" r:id="rId3"/>
    <p:sldId id="530" r:id="rId4"/>
    <p:sldId id="543" r:id="rId5"/>
    <p:sldId id="544" r:id="rId6"/>
    <p:sldId id="545" r:id="rId7"/>
    <p:sldId id="546" r:id="rId8"/>
    <p:sldId id="547" r:id="rId9"/>
    <p:sldId id="548" r:id="rId10"/>
    <p:sldId id="549" r:id="rId11"/>
    <p:sldId id="550" r:id="rId12"/>
    <p:sldId id="551" r:id="rId13"/>
    <p:sldId id="609" r:id="rId14"/>
    <p:sldId id="532" r:id="rId15"/>
    <p:sldId id="533" r:id="rId16"/>
    <p:sldId id="534" r:id="rId17"/>
    <p:sldId id="535" r:id="rId18"/>
    <p:sldId id="536" r:id="rId19"/>
    <p:sldId id="537" r:id="rId20"/>
    <p:sldId id="610" r:id="rId21"/>
    <p:sldId id="554" r:id="rId22"/>
    <p:sldId id="531" r:id="rId23"/>
    <p:sldId id="590" r:id="rId24"/>
    <p:sldId id="556" r:id="rId25"/>
    <p:sldId id="557" r:id="rId26"/>
    <p:sldId id="558" r:id="rId27"/>
    <p:sldId id="611" r:id="rId28"/>
    <p:sldId id="560" r:id="rId29"/>
    <p:sldId id="561" r:id="rId30"/>
    <p:sldId id="562" r:id="rId31"/>
    <p:sldId id="563" r:id="rId32"/>
    <p:sldId id="564" r:id="rId33"/>
    <p:sldId id="565" r:id="rId34"/>
    <p:sldId id="566" r:id="rId35"/>
    <p:sldId id="567" r:id="rId36"/>
    <p:sldId id="568" r:id="rId37"/>
    <p:sldId id="569" r:id="rId38"/>
    <p:sldId id="570" r:id="rId39"/>
    <p:sldId id="571" r:id="rId40"/>
    <p:sldId id="572" r:id="rId41"/>
    <p:sldId id="573" r:id="rId42"/>
    <p:sldId id="619" r:id="rId43"/>
    <p:sldId id="602" r:id="rId44"/>
    <p:sldId id="606" r:id="rId45"/>
    <p:sldId id="620" r:id="rId46"/>
    <p:sldId id="581" r:id="rId47"/>
    <p:sldId id="582" r:id="rId48"/>
    <p:sldId id="583" r:id="rId49"/>
    <p:sldId id="621" r:id="rId50"/>
    <p:sldId id="597" r:id="rId51"/>
    <p:sldId id="622" r:id="rId52"/>
    <p:sldId id="623" r:id="rId53"/>
    <p:sldId id="624" r:id="rId54"/>
    <p:sldId id="601" r:id="rId55"/>
    <p:sldId id="607" r:id="rId56"/>
    <p:sldId id="618" r:id="rId57"/>
    <p:sldId id="603" r:id="rId58"/>
    <p:sldId id="604" r:id="rId59"/>
    <p:sldId id="605" r:id="rId60"/>
    <p:sldId id="625" r:id="rId61"/>
    <p:sldId id="626" r:id="rId62"/>
    <p:sldId id="627" r:id="rId63"/>
    <p:sldId id="628" r:id="rId64"/>
    <p:sldId id="629" r:id="rId65"/>
    <p:sldId id="630" r:id="rId66"/>
    <p:sldId id="631" r:id="rId67"/>
    <p:sldId id="632" r:id="rId6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3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theme" Target="theme/theme1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viewProps" Target="viewProps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7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CBEAD-6B71-3348-BF9F-9613C4C3C999}" type="datetimeFigureOut">
              <a:rPr lang="en-US" smtClean="0"/>
              <a:pPr/>
              <a:t>2/18/09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F47B0-0373-7744-B577-08A7E9D13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2/18/09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E1CEE-18DD-5946-98E3-8E69C3A5B5C6}" type="slidenum">
              <a:rPr lang="en-US"/>
              <a:pPr/>
              <a:t>14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654CE-A522-AD4E-93C5-0353CD997EFA}" type="slidenum">
              <a:rPr lang="en-US"/>
              <a:pPr/>
              <a:t>15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87663" y="533400"/>
            <a:ext cx="3376612" cy="2532063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392" y="3257778"/>
            <a:ext cx="6703219" cy="308541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4F3C0-EC8C-EF40-990D-EDC5D60A87EA}" type="slidenum">
              <a:rPr lang="en-US"/>
              <a:pPr/>
              <a:t>16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2B916F-2B60-3541-8BF9-0CBED84147A8}" type="slidenum">
              <a:rPr lang="en-US"/>
              <a:pPr/>
              <a:t>17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8BB60-9F2B-4D4A-B708-001A9A0C2C10}" type="slidenum">
              <a:rPr lang="en-US"/>
              <a:pPr/>
              <a:t>18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C0223-BD9D-0D4E-8412-ACEA1A9E10A2}" type="slidenum">
              <a:rPr lang="en-US"/>
              <a:pPr/>
              <a:t>19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6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62C5D-72D8-FA46-83A9-5C4D741B52C0}" type="slidenum">
              <a:rPr lang="en-US"/>
              <a:pPr/>
              <a:t>22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B2E20-2CB4-8E4A-8548-0A7150D77D06}" type="slidenum">
              <a:rPr lang="en-US"/>
              <a:pPr/>
              <a:t>23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8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0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1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1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8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2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1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66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4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6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8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CA5F3-2514-714C-91D4-15507037C8EA}" type="slidenum">
              <a:rPr lang="en-US"/>
              <a:pPr/>
              <a:t>50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Following points animated :</a:t>
            </a:r>
          </a:p>
          <a:p>
            <a:r>
              <a:rPr lang="en-GB" dirty="0" smtClean="0"/>
              <a:t>Vector clocks overcome the shortcoming of </a:t>
            </a:r>
            <a:r>
              <a:rPr lang="en-GB" dirty="0" err="1" smtClean="0"/>
              <a:t>Lamport</a:t>
            </a:r>
            <a:r>
              <a:rPr lang="en-GB" dirty="0" smtClean="0"/>
              <a:t> logical clocks (</a:t>
            </a:r>
            <a:r>
              <a:rPr lang="en-GB" dirty="0" err="1" smtClean="0"/>
              <a:t>L(e</a:t>
            </a:r>
            <a:r>
              <a:rPr lang="en-GB" dirty="0" smtClean="0"/>
              <a:t>) &lt; </a:t>
            </a:r>
            <a:r>
              <a:rPr lang="en-GB" dirty="0" err="1" smtClean="0"/>
              <a:t>L(e</a:t>
            </a:r>
            <a:r>
              <a:rPr lang="en-GB" dirty="0" smtClean="0"/>
              <a:t>’) does not imply </a:t>
            </a:r>
            <a:r>
              <a:rPr lang="en-GB" dirty="0" err="1" smtClean="0"/>
              <a:t>e</a:t>
            </a:r>
            <a:r>
              <a:rPr lang="en-GB" dirty="0" smtClean="0"/>
              <a:t> happened before </a:t>
            </a:r>
            <a:r>
              <a:rPr lang="en-GB" dirty="0" err="1" smtClean="0"/>
              <a:t>e</a:t>
            </a:r>
            <a:r>
              <a:rPr lang="en-GB" dirty="0" smtClean="0"/>
              <a:t>’) e.g. events </a:t>
            </a:r>
            <a:r>
              <a:rPr lang="en-GB" dirty="0" err="1" smtClean="0"/>
              <a:t>e</a:t>
            </a:r>
            <a:r>
              <a:rPr lang="en-GB" dirty="0" smtClean="0"/>
              <a:t> and </a:t>
            </a:r>
            <a:r>
              <a:rPr lang="en-GB" dirty="0" err="1" smtClean="0"/>
              <a:t>c</a:t>
            </a:r>
            <a:endParaRPr lang="en-GB" dirty="0" smtClean="0"/>
          </a:p>
          <a:p>
            <a:r>
              <a:rPr lang="en-GB" dirty="0" smtClean="0"/>
              <a:t>Vector timestamps are used to timestamp local events.</a:t>
            </a:r>
          </a:p>
          <a:p>
            <a:r>
              <a:rPr lang="en-GB" dirty="0" smtClean="0"/>
              <a:t>Applied in schemes  for replication of data e.g. Gossip (</a:t>
            </a:r>
            <a:r>
              <a:rPr lang="en-GB" dirty="0" err="1" smtClean="0"/>
              <a:t>p</a:t>
            </a:r>
            <a:r>
              <a:rPr lang="en-GB" dirty="0" smtClean="0"/>
              <a:t> 572), Coda (p585) and causal multicast</a:t>
            </a:r>
          </a:p>
          <a:p>
            <a:r>
              <a:rPr lang="en-GB" dirty="0" smtClean="0"/>
              <a:t>The rules VC1-VC4 are for updating vector clocks</a:t>
            </a:r>
          </a:p>
          <a:p>
            <a:r>
              <a:rPr lang="en-GB" dirty="0" smtClean="0"/>
              <a:t>Work through figure 10.7.  At p1 a(1,0,0) </a:t>
            </a:r>
            <a:r>
              <a:rPr lang="en-GB" dirty="0" err="1" smtClean="0"/>
              <a:t>b</a:t>
            </a:r>
            <a:r>
              <a:rPr lang="en-GB" dirty="0" smtClean="0"/>
              <a:t> (2,0,0) send (2,0,0) on m1</a:t>
            </a:r>
          </a:p>
          <a:p>
            <a:r>
              <a:rPr lang="en-GB" dirty="0" smtClean="0"/>
              <a:t>At p2 on receipt of m1 get max((0,0,0), (2,0,0) = (2,0,0) add 1 -&gt; (2,1,0).</a:t>
            </a:r>
          </a:p>
          <a:p>
            <a:r>
              <a:rPr lang="en-GB" dirty="0" smtClean="0"/>
              <a:t>Meaning of =, &lt;=, max etc for vector timestamps.</a:t>
            </a:r>
          </a:p>
          <a:p>
            <a:r>
              <a:rPr lang="en-GB" dirty="0" smtClean="0"/>
              <a:t>Note that </a:t>
            </a:r>
            <a:r>
              <a:rPr lang="en-GB" dirty="0" err="1" smtClean="0"/>
              <a:t>e</a:t>
            </a:r>
            <a:r>
              <a:rPr lang="en-GB" dirty="0" smtClean="0"/>
              <a:t>-&gt; </a:t>
            </a:r>
            <a:r>
              <a:rPr lang="en-GB" dirty="0" err="1" smtClean="0"/>
              <a:t>e</a:t>
            </a:r>
            <a:r>
              <a:rPr lang="en-GB" dirty="0" smtClean="0"/>
              <a:t>’ implies </a:t>
            </a:r>
            <a:r>
              <a:rPr lang="en-GB" dirty="0" err="1" smtClean="0"/>
              <a:t>V(e</a:t>
            </a:r>
            <a:r>
              <a:rPr lang="en-GB" dirty="0" smtClean="0"/>
              <a:t>) &lt; </a:t>
            </a:r>
            <a:r>
              <a:rPr lang="en-GB" dirty="0" err="1" smtClean="0"/>
              <a:t>V(e</a:t>
            </a:r>
            <a:r>
              <a:rPr lang="en-GB" dirty="0" smtClean="0"/>
              <a:t>’). The converse is also true.</a:t>
            </a:r>
          </a:p>
          <a:p>
            <a:r>
              <a:rPr lang="en-GB" dirty="0" smtClean="0"/>
              <a:t>But </a:t>
            </a:r>
            <a:r>
              <a:rPr lang="en-GB" dirty="0" err="1" smtClean="0"/>
              <a:t>c</a:t>
            </a:r>
            <a:r>
              <a:rPr lang="en-GB" dirty="0" smtClean="0"/>
              <a:t> || </a:t>
            </a:r>
            <a:r>
              <a:rPr lang="en-GB" dirty="0" err="1" smtClean="0"/>
              <a:t>e</a:t>
            </a:r>
            <a:r>
              <a:rPr lang="en-GB" dirty="0" smtClean="0"/>
              <a:t> parallel) because neither </a:t>
            </a:r>
            <a:r>
              <a:rPr lang="en-GB" dirty="0" err="1" smtClean="0"/>
              <a:t>V(c</a:t>
            </a:r>
            <a:r>
              <a:rPr lang="en-GB" dirty="0" smtClean="0"/>
              <a:t>) &lt;= </a:t>
            </a:r>
            <a:r>
              <a:rPr lang="en-GB" dirty="0" err="1" smtClean="0"/>
              <a:t>V(e</a:t>
            </a:r>
            <a:r>
              <a:rPr lang="en-GB" dirty="0" smtClean="0"/>
              <a:t>) nor </a:t>
            </a:r>
            <a:r>
              <a:rPr lang="en-GB" dirty="0" err="1" smtClean="0"/>
              <a:t>V(e</a:t>
            </a:r>
            <a:r>
              <a:rPr lang="en-GB" dirty="0" smtClean="0"/>
              <a:t>) &lt;= </a:t>
            </a:r>
            <a:r>
              <a:rPr lang="en-GB" dirty="0" err="1" smtClean="0"/>
              <a:t>V(c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Following points animated :</a:t>
            </a:r>
          </a:p>
          <a:p>
            <a:r>
              <a:rPr lang="en-GB" dirty="0" smtClean="0"/>
              <a:t>Vector clocks overcome the shortcoming of </a:t>
            </a:r>
            <a:r>
              <a:rPr lang="en-GB" dirty="0" err="1" smtClean="0"/>
              <a:t>Lamport</a:t>
            </a:r>
            <a:r>
              <a:rPr lang="en-GB" dirty="0" smtClean="0"/>
              <a:t> logical clocks (</a:t>
            </a:r>
            <a:r>
              <a:rPr lang="en-GB" dirty="0" err="1" smtClean="0"/>
              <a:t>L(e</a:t>
            </a:r>
            <a:r>
              <a:rPr lang="en-GB" dirty="0" smtClean="0"/>
              <a:t>) &lt; </a:t>
            </a:r>
            <a:r>
              <a:rPr lang="en-GB" dirty="0" err="1" smtClean="0"/>
              <a:t>L(e</a:t>
            </a:r>
            <a:r>
              <a:rPr lang="en-GB" dirty="0" smtClean="0"/>
              <a:t>’) does not imply </a:t>
            </a:r>
            <a:r>
              <a:rPr lang="en-GB" dirty="0" err="1" smtClean="0"/>
              <a:t>e</a:t>
            </a:r>
            <a:r>
              <a:rPr lang="en-GB" dirty="0" smtClean="0"/>
              <a:t> happened before </a:t>
            </a:r>
            <a:r>
              <a:rPr lang="en-GB" dirty="0" err="1" smtClean="0"/>
              <a:t>e</a:t>
            </a:r>
            <a:r>
              <a:rPr lang="en-GB" dirty="0" smtClean="0"/>
              <a:t>’) e.g. events </a:t>
            </a:r>
            <a:r>
              <a:rPr lang="en-GB" dirty="0" err="1" smtClean="0"/>
              <a:t>e</a:t>
            </a:r>
            <a:r>
              <a:rPr lang="en-GB" dirty="0" smtClean="0"/>
              <a:t> and </a:t>
            </a:r>
            <a:r>
              <a:rPr lang="en-GB" dirty="0" err="1" smtClean="0"/>
              <a:t>c</a:t>
            </a:r>
            <a:endParaRPr lang="en-GB" dirty="0" smtClean="0"/>
          </a:p>
          <a:p>
            <a:r>
              <a:rPr lang="en-GB" dirty="0" smtClean="0"/>
              <a:t>Vector timestamps are used to timestamp local events.</a:t>
            </a:r>
          </a:p>
          <a:p>
            <a:r>
              <a:rPr lang="en-GB" dirty="0" smtClean="0"/>
              <a:t>Applied in schemes  for replication of data e.g. Gossip (</a:t>
            </a:r>
            <a:r>
              <a:rPr lang="en-GB" dirty="0" err="1" smtClean="0"/>
              <a:t>p</a:t>
            </a:r>
            <a:r>
              <a:rPr lang="en-GB" dirty="0" smtClean="0"/>
              <a:t> 572), Coda (p585) and causal multicast</a:t>
            </a:r>
          </a:p>
          <a:p>
            <a:r>
              <a:rPr lang="en-GB" dirty="0" smtClean="0"/>
              <a:t>The rules VC1-VC4 are for updating vector clocks</a:t>
            </a:r>
          </a:p>
          <a:p>
            <a:r>
              <a:rPr lang="en-GB" dirty="0" smtClean="0"/>
              <a:t>Work through figure 10.7.  At p1 a(1,0,0) </a:t>
            </a:r>
            <a:r>
              <a:rPr lang="en-GB" dirty="0" err="1" smtClean="0"/>
              <a:t>b</a:t>
            </a:r>
            <a:r>
              <a:rPr lang="en-GB" dirty="0" smtClean="0"/>
              <a:t> (2,0,0) send (2,0,0) on m1</a:t>
            </a:r>
          </a:p>
          <a:p>
            <a:r>
              <a:rPr lang="en-GB" dirty="0" smtClean="0"/>
              <a:t>At p2 on receipt of m1 get max((0,0,0), (2,0,0) = (2,0,0) add 1 -&gt; (2,1,0).</a:t>
            </a:r>
          </a:p>
          <a:p>
            <a:r>
              <a:rPr lang="en-GB" dirty="0" smtClean="0"/>
              <a:t>Meaning of =, &lt;=, max etc for vector timestamps.</a:t>
            </a:r>
          </a:p>
          <a:p>
            <a:r>
              <a:rPr lang="en-GB" dirty="0" smtClean="0"/>
              <a:t>Note that </a:t>
            </a:r>
            <a:r>
              <a:rPr lang="en-GB" dirty="0" err="1" smtClean="0"/>
              <a:t>e</a:t>
            </a:r>
            <a:r>
              <a:rPr lang="en-GB" dirty="0" smtClean="0"/>
              <a:t>-&gt; </a:t>
            </a:r>
            <a:r>
              <a:rPr lang="en-GB" dirty="0" err="1" smtClean="0"/>
              <a:t>e</a:t>
            </a:r>
            <a:r>
              <a:rPr lang="en-GB" dirty="0" smtClean="0"/>
              <a:t>’ implies </a:t>
            </a:r>
            <a:r>
              <a:rPr lang="en-GB" dirty="0" err="1" smtClean="0"/>
              <a:t>V(e</a:t>
            </a:r>
            <a:r>
              <a:rPr lang="en-GB" dirty="0" smtClean="0"/>
              <a:t>) &lt; </a:t>
            </a:r>
            <a:r>
              <a:rPr lang="en-GB" dirty="0" err="1" smtClean="0"/>
              <a:t>V(e</a:t>
            </a:r>
            <a:r>
              <a:rPr lang="en-GB" dirty="0" smtClean="0"/>
              <a:t>’). The converse is also true.</a:t>
            </a:r>
          </a:p>
          <a:p>
            <a:r>
              <a:rPr lang="en-GB" dirty="0" smtClean="0"/>
              <a:t>But </a:t>
            </a:r>
            <a:r>
              <a:rPr lang="en-GB" dirty="0" err="1" smtClean="0"/>
              <a:t>c</a:t>
            </a:r>
            <a:r>
              <a:rPr lang="en-GB" dirty="0" smtClean="0"/>
              <a:t> || </a:t>
            </a:r>
            <a:r>
              <a:rPr lang="en-GB" dirty="0" err="1" smtClean="0"/>
              <a:t>e</a:t>
            </a:r>
            <a:r>
              <a:rPr lang="en-GB" dirty="0" smtClean="0"/>
              <a:t> parallel) because neither </a:t>
            </a:r>
            <a:r>
              <a:rPr lang="en-GB" dirty="0" err="1" smtClean="0"/>
              <a:t>V(c</a:t>
            </a:r>
            <a:r>
              <a:rPr lang="en-GB" dirty="0" smtClean="0"/>
              <a:t>) &lt;= </a:t>
            </a:r>
            <a:r>
              <a:rPr lang="en-GB" dirty="0" err="1" smtClean="0"/>
              <a:t>V(e</a:t>
            </a:r>
            <a:r>
              <a:rPr lang="en-GB" dirty="0" smtClean="0"/>
              <a:t>) nor </a:t>
            </a:r>
            <a:r>
              <a:rPr lang="en-GB" dirty="0" err="1" smtClean="0"/>
              <a:t>V(e</a:t>
            </a:r>
            <a:r>
              <a:rPr lang="en-GB" dirty="0" smtClean="0"/>
              <a:t>) &lt;= </a:t>
            </a:r>
            <a:r>
              <a:rPr lang="en-GB" dirty="0" err="1" smtClean="0"/>
              <a:t>V(c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499E2-EBDB-1B44-84DD-39DB113FC29A}" type="slidenum">
              <a:rPr lang="en-US"/>
              <a:pPr/>
              <a:t>60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701668-D08E-B148-AA7A-242A1C437038}" type="slidenum">
              <a:rPr lang="en-US"/>
              <a:pPr/>
              <a:t>61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07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1A336-0758-BE41-B50C-5448ED39EE16}" type="slidenum">
              <a:rPr lang="en-US"/>
              <a:pPr/>
              <a:t>62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5D13B-5514-6C41-A382-EC8CC49CD9B6}" type="slidenum">
              <a:rPr lang="en-US"/>
              <a:pPr/>
              <a:t>63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D3603-2855-7846-8076-E71CEA8F22CA}" type="slidenum">
              <a:rPr lang="en-US"/>
              <a:pPr/>
              <a:t>64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F56F5-4334-C64A-BDBA-DA711F1DC7B5}" type="slidenum">
              <a:rPr lang="en-US"/>
              <a:pPr/>
              <a:t>65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FBCF4-A7AD-5146-A5BD-62F7DB24B874}" type="slidenum">
              <a:rPr lang="en-US"/>
              <a:pPr/>
              <a:t>66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586D3-D6DE-5E4E-A1F0-46FE89F0A9CB}" type="slidenum">
              <a:rPr lang="en-US"/>
              <a:pPr/>
              <a:t>67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7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2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8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4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89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8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Replication and Consistency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Replication and Consistency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df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8.pd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df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</a:t>
            </a:r>
            <a:r>
              <a:rPr sz="2400" smtClean="0"/>
              <a:t>-</a:t>
            </a:r>
            <a:r>
              <a:rPr sz="2400" smtClean="0"/>
              <a:t>11 </a:t>
            </a:r>
            <a:r>
              <a:rPr sz="2400" dirty="0" smtClean="0"/>
              <a:t>Consistency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8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Consistency and Availability</a:t>
            </a:r>
          </a:p>
        </p:txBody>
      </p:sp>
      <p:sp>
        <p:nvSpPr>
          <p:cNvPr id="178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lnSpcReduction="10000"/>
          </a:bodyPr>
          <a:lstStyle/>
          <a:p>
            <a:r>
              <a:rPr lang="en-US"/>
              <a:t>Comment:</a:t>
            </a:r>
          </a:p>
          <a:p>
            <a:pPr lvl="1"/>
            <a:r>
              <a:rPr lang="en-US"/>
              <a:t>Providing transactional semantics requires all functioning nodes to be in contact with each other (no partition)</a:t>
            </a:r>
          </a:p>
          <a:p>
            <a:endParaRPr lang="en-US"/>
          </a:p>
          <a:p>
            <a:r>
              <a:rPr lang="en-US"/>
              <a:t>Examples:</a:t>
            </a:r>
          </a:p>
          <a:p>
            <a:pPr lvl="1"/>
            <a:r>
              <a:rPr lang="en-US"/>
              <a:t>Single-site and clustered databases</a:t>
            </a:r>
          </a:p>
          <a:p>
            <a:pPr lvl="1"/>
            <a:r>
              <a:rPr lang="en-US"/>
              <a:t>Other cluster-based designs</a:t>
            </a:r>
          </a:p>
          <a:p>
            <a:pPr lvl="1"/>
            <a:endParaRPr lang="en-US"/>
          </a:p>
          <a:p>
            <a:r>
              <a:rPr lang="en-US"/>
              <a:t>Typical Features:</a:t>
            </a:r>
          </a:p>
          <a:p>
            <a:pPr lvl="1"/>
            <a:r>
              <a:rPr lang="en-US"/>
              <a:t>Two-phase commit</a:t>
            </a:r>
          </a:p>
          <a:p>
            <a:pPr lvl="1"/>
            <a:r>
              <a:rPr lang="en-US"/>
              <a:t>Cache invalidation protocols</a:t>
            </a:r>
          </a:p>
          <a:p>
            <a:pPr lvl="1"/>
            <a:r>
              <a:rPr lang="en-US"/>
              <a:t>Classic DS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9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Partition-Tolerance and Availability</a:t>
            </a:r>
          </a:p>
        </p:txBody>
      </p:sp>
      <p:sp>
        <p:nvSpPr>
          <p:cNvPr id="178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lnSpcReduction="10000"/>
          </a:bodyPr>
          <a:lstStyle/>
          <a:p>
            <a:r>
              <a:rPr lang="en-US"/>
              <a:t>Comment:</a:t>
            </a:r>
          </a:p>
          <a:p>
            <a:pPr lvl="1"/>
            <a:r>
              <a:rPr lang="en-US"/>
              <a:t>Once consistency is sacrificed, life is easy….</a:t>
            </a:r>
          </a:p>
          <a:p>
            <a:endParaRPr lang="en-US"/>
          </a:p>
          <a:p>
            <a:r>
              <a:rPr lang="en-US"/>
              <a:t>Examples:</a:t>
            </a:r>
          </a:p>
          <a:p>
            <a:pPr lvl="1"/>
            <a:r>
              <a:rPr lang="en-US"/>
              <a:t>DNS</a:t>
            </a:r>
          </a:p>
          <a:p>
            <a:pPr lvl="1"/>
            <a:r>
              <a:rPr lang="en-US"/>
              <a:t>Web caches</a:t>
            </a:r>
          </a:p>
          <a:p>
            <a:pPr lvl="1"/>
            <a:r>
              <a:rPr lang="en-US"/>
              <a:t>Practical distributed systems for mobile environments: Coda, Bayou</a:t>
            </a:r>
          </a:p>
          <a:p>
            <a:pPr lvl="1"/>
            <a:endParaRPr lang="en-US"/>
          </a:p>
          <a:p>
            <a:r>
              <a:rPr lang="en-US"/>
              <a:t>Typical Features:</a:t>
            </a:r>
          </a:p>
          <a:p>
            <a:pPr lvl="1"/>
            <a:r>
              <a:rPr lang="en-US"/>
              <a:t>Optimistic updating with conflict resolution</a:t>
            </a:r>
          </a:p>
          <a:p>
            <a:pPr lvl="1"/>
            <a:r>
              <a:rPr lang="en-US"/>
              <a:t>This is the “Internet design style”</a:t>
            </a:r>
          </a:p>
          <a:p>
            <a:pPr lvl="1"/>
            <a:r>
              <a:rPr lang="en-US"/>
              <a:t>TTLs and lease cache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2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Voting with their Clicks</a:t>
            </a:r>
          </a:p>
        </p:txBody>
      </p:sp>
      <p:sp>
        <p:nvSpPr>
          <p:cNvPr id="197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In terms of large-scale systems, the world has voted with their clicks:</a:t>
            </a:r>
          </a:p>
          <a:p>
            <a:pPr lvl="1"/>
            <a:r>
              <a:rPr lang="en-US"/>
              <a:t>Consistency less important than availability and partition-tolerance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vs. BASE – philosophy</a:t>
            </a:r>
          </a:p>
          <a:p>
            <a:endParaRPr lang="en-US" dirty="0" smtClean="0"/>
          </a:p>
          <a:p>
            <a:r>
              <a:rPr lang="en-US" dirty="0" smtClean="0"/>
              <a:t>Client-centric consistency models</a:t>
            </a:r>
          </a:p>
          <a:p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endParaRPr lang="en-US" dirty="0" smtClean="0"/>
          </a:p>
          <a:p>
            <a:r>
              <a:rPr lang="en-US" dirty="0" smtClean="0"/>
              <a:t>Bayou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Client-centric Consistency Models</a:t>
            </a:r>
            <a:endParaRPr lang="en-US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953000"/>
            <a:ext cx="8534400" cy="1173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mobile user may access different replicas of a distributed database at different times.  This type of behavior implies the need for a view of consistency that provides guarantees for  single client regarding accesses to the data store.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338B-FB97-7641-9006-D39B97D60551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461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599" t="39594" r="19444" b="34155"/>
          <a:stretch>
            <a:fillRect/>
          </a:stretch>
        </p:blipFill>
        <p:spPr bwMode="auto">
          <a:xfrm>
            <a:off x="1371600" y="990600"/>
            <a:ext cx="6297613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Session Guarantees</a:t>
            </a: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When client move around and connects to different replicas, strange things can happen</a:t>
            </a:r>
          </a:p>
          <a:p>
            <a:pPr lvl="1"/>
            <a:r>
              <a:rPr lang="en-US" smtClean="0"/>
              <a:t>Updates you just made are missing</a:t>
            </a:r>
          </a:p>
          <a:p>
            <a:pPr lvl="1"/>
            <a:r>
              <a:rPr lang="en-US" smtClean="0"/>
              <a:t>Database goes back in time</a:t>
            </a:r>
          </a:p>
          <a:p>
            <a:r>
              <a:rPr lang="en-US" smtClean="0"/>
              <a:t>Responsibility of “session manager”, not servers</a:t>
            </a:r>
          </a:p>
          <a:p>
            <a:r>
              <a:rPr lang="en-US" smtClean="0"/>
              <a:t>Two sets:</a:t>
            </a:r>
          </a:p>
          <a:p>
            <a:pPr lvl="1"/>
            <a:r>
              <a:rPr lang="en-US" smtClean="0"/>
              <a:t>Read-set: set of writes that are relevant to session reads</a:t>
            </a:r>
          </a:p>
          <a:p>
            <a:pPr lvl="1"/>
            <a:r>
              <a:rPr lang="en-US" smtClean="0"/>
              <a:t>Write-set: set of writes performed in session</a:t>
            </a:r>
          </a:p>
          <a:p>
            <a:r>
              <a:rPr lang="en-US" smtClean="0"/>
              <a:t>Update dependencies captured in read sets and write sets</a:t>
            </a:r>
          </a:p>
          <a:p>
            <a:r>
              <a:rPr lang="en-US" smtClean="0"/>
              <a:t>Four different client-central consistency models</a:t>
            </a:r>
          </a:p>
          <a:p>
            <a:pPr lvl="1"/>
            <a:r>
              <a:rPr lang="en-US" smtClean="0"/>
              <a:t>Monotonic reads</a:t>
            </a:r>
          </a:p>
          <a:p>
            <a:pPr lvl="1"/>
            <a:r>
              <a:rPr lang="en-US" smtClean="0"/>
              <a:t>Monotonic writes</a:t>
            </a:r>
          </a:p>
          <a:p>
            <a:pPr lvl="1"/>
            <a:r>
              <a:rPr lang="en-US" smtClean="0"/>
              <a:t>Read your writes</a:t>
            </a:r>
          </a:p>
          <a:p>
            <a:pPr lvl="1"/>
            <a:r>
              <a:rPr lang="en-US" smtClean="0"/>
              <a:t>Writes follow reads</a:t>
            </a:r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76AB-E6B3-DB4A-A86A-FB366BA0ADA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E-E22F-B545-934D-FDE31391D098}" type="slidenum">
              <a:rPr lang="en-US"/>
              <a:pPr/>
              <a:t>16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Monotonic Reads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267200"/>
            <a:ext cx="8839200" cy="1981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A data store provides monotonic read consistency if when a process reads the value of a data item x, any successive read operations on x by that process will always return the same value or a more recent value.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Example error: successive access to email have ‘disappearing messages’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/>
              <a:t>A monotonic-read consistent data store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/>
              <a:t>A data store that does not provide monotonic reads.</a:t>
            </a:r>
          </a:p>
        </p:txBody>
      </p:sp>
      <p:pic>
        <p:nvPicPr>
          <p:cNvPr id="3358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738" t="48187" r="53233" b="44109"/>
          <a:stretch>
            <a:fillRect/>
          </a:stretch>
        </p:blipFill>
        <p:spPr bwMode="auto">
          <a:xfrm>
            <a:off x="2362200" y="995363"/>
            <a:ext cx="3990975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587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958" t="48187" r="17958" b="44109"/>
          <a:stretch>
            <a:fillRect/>
          </a:stretch>
        </p:blipFill>
        <p:spPr bwMode="auto">
          <a:xfrm>
            <a:off x="1984375" y="2628900"/>
            <a:ext cx="50260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2895600" y="2057400"/>
            <a:ext cx="307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rgbClr val="FF3300"/>
                </a:solidFill>
              </a:rPr>
              <a:t>indicates propagation of the earlier write</a:t>
            </a: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3505200" y="1752600"/>
            <a:ext cx="1143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947738" y="1539875"/>
            <a:ext cx="1185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rgbClr val="FF3300"/>
                </a:solidFill>
              </a:rPr>
              <a:t>L1 and L2 are</a:t>
            </a:r>
          </a:p>
          <a:p>
            <a:r>
              <a:rPr lang="en-US" sz="1400" b="0">
                <a:solidFill>
                  <a:srgbClr val="FF3300"/>
                </a:solidFill>
              </a:rPr>
              <a:t>two locations</a:t>
            </a: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5867400" y="3505200"/>
            <a:ext cx="11430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3" name="Line 11"/>
          <p:cNvSpPr>
            <a:spLocks noChangeShapeType="1"/>
          </p:cNvSpPr>
          <p:nvPr/>
        </p:nvSpPr>
        <p:spPr bwMode="auto">
          <a:xfrm>
            <a:off x="4876800" y="1676400"/>
            <a:ext cx="3810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5257800" y="1447800"/>
            <a:ext cx="228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2"/>
                </a:solidFill>
              </a:rPr>
              <a:t>process moves from L1 to L2</a:t>
            </a:r>
          </a:p>
        </p:txBody>
      </p:sp>
      <p:sp>
        <p:nvSpPr>
          <p:cNvPr id="335885" name="Line 13"/>
          <p:cNvSpPr>
            <a:spLocks noChangeShapeType="1"/>
          </p:cNvSpPr>
          <p:nvPr/>
        </p:nvSpPr>
        <p:spPr bwMode="auto">
          <a:xfrm>
            <a:off x="5029200" y="3352800"/>
            <a:ext cx="2286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5334000" y="3124200"/>
            <a:ext cx="228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2"/>
                </a:solidFill>
              </a:rPr>
              <a:t>process moves from L1 to L2</a:t>
            </a:r>
          </a:p>
        </p:txBody>
      </p:sp>
      <p:sp>
        <p:nvSpPr>
          <p:cNvPr id="335887" name="Rectangle 15"/>
          <p:cNvSpPr>
            <a:spLocks noChangeArrowheads="1"/>
          </p:cNvSpPr>
          <p:nvPr/>
        </p:nvSpPr>
        <p:spPr bwMode="auto">
          <a:xfrm>
            <a:off x="3581400" y="3352800"/>
            <a:ext cx="838200" cy="457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2438400" y="3733800"/>
            <a:ext cx="210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1"/>
                </a:solidFill>
              </a:rPr>
              <a:t>No propagation guarantees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7656-8385-3A41-AE2C-307C6B3A7548}" type="slidenum">
              <a:rPr lang="en-US"/>
              <a:pPr/>
              <a:t>17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Monotonic Writes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800600"/>
            <a:ext cx="8534400" cy="16764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1800" dirty="0"/>
              <a:t>A write operation by a process on a data item </a:t>
            </a:r>
            <a:r>
              <a:rPr lang="en-US" sz="1800" dirty="0" err="1"/>
              <a:t>x</a:t>
            </a:r>
            <a:r>
              <a:rPr lang="en-US" sz="1800" dirty="0"/>
              <a:t> is completed before any successive write operation on </a:t>
            </a:r>
            <a:r>
              <a:rPr lang="en-US" sz="1800" dirty="0" err="1"/>
              <a:t>x</a:t>
            </a:r>
            <a:r>
              <a:rPr lang="en-US" sz="1800" dirty="0"/>
              <a:t> by the same process.  Implies a copy must be up to date before performing a write on it.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1800" dirty="0"/>
              <a:t>Example error: Library updated in wrong order.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1800" dirty="0"/>
              <a:t>A monotonic-write consistent data store.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1800" dirty="0"/>
              <a:t>A data store that does not provide monotonic-write consistency.</a:t>
            </a:r>
          </a:p>
        </p:txBody>
      </p:sp>
      <p:pic>
        <p:nvPicPr>
          <p:cNvPr id="3369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165" t="48489" r="51196" b="43806"/>
          <a:stretch>
            <a:fillRect/>
          </a:stretch>
        </p:blipFill>
        <p:spPr bwMode="auto">
          <a:xfrm>
            <a:off x="2066925" y="1028700"/>
            <a:ext cx="49434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69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806" t="48489" r="20096" b="43806"/>
          <a:stretch>
            <a:fillRect/>
          </a:stretch>
        </p:blipFill>
        <p:spPr bwMode="auto">
          <a:xfrm>
            <a:off x="2095500" y="2857500"/>
            <a:ext cx="48291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038600" y="1752600"/>
            <a:ext cx="1447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4038600" y="3581400"/>
            <a:ext cx="13716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381000" y="2114550"/>
            <a:ext cx="19272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write at L1, moves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and performs a write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at L2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752C-C1FC-B341-AD37-00598D75FEDA}" type="slidenum">
              <a:rPr lang="en-US"/>
              <a:pPr/>
              <a:t>18</a:t>
            </a:fld>
            <a:endParaRPr lang="en-US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 Your Writes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191500" cy="1905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/>
              <a:t>The effect of a write operation by a process on data item </a:t>
            </a:r>
            <a:r>
              <a:rPr lang="en-US" sz="2000" dirty="0" err="1"/>
              <a:t>x</a:t>
            </a:r>
            <a:r>
              <a:rPr lang="en-US" sz="2000" dirty="0"/>
              <a:t> will always be seen by a successive read operation on </a:t>
            </a:r>
            <a:r>
              <a:rPr lang="en-US" sz="2000" dirty="0" err="1"/>
              <a:t>x</a:t>
            </a:r>
            <a:r>
              <a:rPr lang="en-US" sz="2000" dirty="0"/>
              <a:t> by the same process.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/>
              <a:t>Example error: deleted email messages re-appear.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2000" dirty="0"/>
              <a:t>A data store that provides read-your-writes consistency.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2000" dirty="0"/>
              <a:t>A data store that does not.</a:t>
            </a:r>
          </a:p>
        </p:txBody>
      </p:sp>
      <p:pic>
        <p:nvPicPr>
          <p:cNvPr id="33792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76" t="48792" r="51096" b="43806"/>
          <a:stretch>
            <a:fillRect/>
          </a:stretch>
        </p:blipFill>
        <p:spPr bwMode="auto">
          <a:xfrm>
            <a:off x="2214563" y="1295400"/>
            <a:ext cx="4567237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848" t="48792" r="20309" b="43806"/>
          <a:stretch>
            <a:fillRect/>
          </a:stretch>
        </p:blipFill>
        <p:spPr bwMode="auto">
          <a:xfrm>
            <a:off x="2095500" y="2895600"/>
            <a:ext cx="460533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926" name="Line 6"/>
          <p:cNvSpPr>
            <a:spLocks noChangeShapeType="1"/>
          </p:cNvSpPr>
          <p:nvPr/>
        </p:nvSpPr>
        <p:spPr bwMode="auto">
          <a:xfrm>
            <a:off x="3657600" y="1828800"/>
            <a:ext cx="1752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27" name="Line 7"/>
          <p:cNvSpPr>
            <a:spLocks noChangeShapeType="1"/>
          </p:cNvSpPr>
          <p:nvPr/>
        </p:nvSpPr>
        <p:spPr bwMode="auto">
          <a:xfrm>
            <a:off x="3810000" y="3581400"/>
            <a:ext cx="16002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304800" y="2266950"/>
            <a:ext cx="185896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write at L1, moves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and performs a read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at L2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D851-4489-0C44-963E-75D0B02DD449}" type="slidenum">
              <a:rPr lang="en-US"/>
              <a:pPr/>
              <a:t>19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Writes Follow Reads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648200"/>
            <a:ext cx="8191500" cy="18288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/>
              <a:t>A write operation by a process on a data item </a:t>
            </a:r>
            <a:r>
              <a:rPr lang="en-US" sz="1800" dirty="0" err="1"/>
              <a:t>x</a:t>
            </a:r>
            <a:r>
              <a:rPr lang="en-US" sz="1800" dirty="0"/>
              <a:t> following a previous read operation on </a:t>
            </a:r>
            <a:r>
              <a:rPr lang="en-US" sz="1800" dirty="0" err="1"/>
              <a:t>x</a:t>
            </a:r>
            <a:r>
              <a:rPr lang="en-US" sz="1800" dirty="0"/>
              <a:t> by the same process is guaranteed to take place on the same or a more recent value of </a:t>
            </a:r>
            <a:r>
              <a:rPr lang="en-US" sz="1800" dirty="0" err="1"/>
              <a:t>x</a:t>
            </a:r>
            <a:r>
              <a:rPr lang="en-US" sz="1800" dirty="0"/>
              <a:t> that was read.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/>
              <a:t>Example error: Newsgroup displays responses to articles before original article has propagated there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1800" dirty="0"/>
              <a:t>A writes-follow-reads consistent data store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1800" dirty="0"/>
              <a:t>A data store that does not provide writes-follow-reads consistency</a:t>
            </a:r>
          </a:p>
        </p:txBody>
      </p:sp>
      <p:pic>
        <p:nvPicPr>
          <p:cNvPr id="3389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165" t="48792" r="50668" b="43958"/>
          <a:stretch>
            <a:fillRect/>
          </a:stretch>
        </p:blipFill>
        <p:spPr bwMode="auto">
          <a:xfrm>
            <a:off x="2286000" y="1181100"/>
            <a:ext cx="5019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876" t="48792" r="20096" b="43958"/>
          <a:stretch>
            <a:fillRect/>
          </a:stretch>
        </p:blipFill>
        <p:spPr bwMode="auto">
          <a:xfrm>
            <a:off x="2476500" y="2895600"/>
            <a:ext cx="4638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950" name="Text Box 6"/>
          <p:cNvSpPr txBox="1">
            <a:spLocks noChangeArrowheads="1"/>
          </p:cNvSpPr>
          <p:nvPr/>
        </p:nvSpPr>
        <p:spPr bwMode="auto">
          <a:xfrm>
            <a:off x="593725" y="1814513"/>
            <a:ext cx="18764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>
                <a:solidFill>
                  <a:schemeClr val="accent2"/>
                </a:solidFill>
              </a:rPr>
              <a:t>read at L1, moves </a:t>
            </a:r>
          </a:p>
          <a:p>
            <a:r>
              <a:rPr lang="en-US" sz="1600" b="0">
                <a:solidFill>
                  <a:schemeClr val="accent2"/>
                </a:solidFill>
              </a:rPr>
              <a:t>and performs a write</a:t>
            </a:r>
          </a:p>
          <a:p>
            <a:r>
              <a:rPr lang="en-US" sz="1600" b="0">
                <a:solidFill>
                  <a:schemeClr val="accent2"/>
                </a:solidFill>
              </a:rPr>
              <a:t>at L2</a:t>
            </a: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5410200" y="1905000"/>
            <a:ext cx="3048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5181600" y="38100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Important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good for performance/reliability</a:t>
            </a:r>
          </a:p>
          <a:p>
            <a:pPr lvl="1"/>
            <a:r>
              <a:rPr lang="en-US" dirty="0" smtClean="0">
                <a:sym typeface="Wingdings"/>
              </a:rPr>
              <a:t>Key challenge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keeping replicas up-to-date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Wide range of consistency models</a:t>
            </a:r>
          </a:p>
          <a:p>
            <a:pPr lvl="1"/>
            <a:r>
              <a:rPr lang="en-US" dirty="0" smtClean="0"/>
              <a:t>Will see more next lecture</a:t>
            </a:r>
          </a:p>
          <a:p>
            <a:pPr lvl="1"/>
            <a:r>
              <a:rPr lang="en-US" dirty="0" smtClean="0"/>
              <a:t>Range of correctness properties</a:t>
            </a:r>
          </a:p>
          <a:p>
            <a:endParaRPr lang="en-US" dirty="0" smtClean="0"/>
          </a:p>
          <a:p>
            <a:r>
              <a:rPr lang="en-US" dirty="0" smtClean="0"/>
              <a:t>Most obvious choice (sequential consistency) can be expensive to implement</a:t>
            </a:r>
          </a:p>
          <a:p>
            <a:pPr lvl="1"/>
            <a:r>
              <a:rPr lang="en-US" dirty="0" smtClean="0"/>
              <a:t>Multicast, primary, quorum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vs. BASE – philosophy</a:t>
            </a:r>
          </a:p>
          <a:p>
            <a:endParaRPr lang="en-US" dirty="0" smtClean="0"/>
          </a:p>
          <a:p>
            <a:r>
              <a:rPr lang="en-US" dirty="0" smtClean="0"/>
              <a:t>Client-centric consistency models</a:t>
            </a:r>
          </a:p>
          <a:p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endParaRPr lang="en-US" dirty="0" smtClean="0"/>
          </a:p>
          <a:p>
            <a:r>
              <a:rPr lang="en-US" dirty="0" smtClean="0"/>
              <a:t>Bayou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Many Kinds of Consistency</a:t>
            </a:r>
            <a:endParaRPr lang="en-US"/>
          </a:p>
        </p:txBody>
      </p:sp>
      <p:sp>
        <p:nvSpPr>
          <p:cNvPr id="185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Strict: updates happen instantly everywhere</a:t>
            </a:r>
          </a:p>
          <a:p>
            <a:pPr lvl="1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 read has to return the result of the latest write which occurred on that data item </a:t>
            </a:r>
          </a:p>
          <a:p>
            <a:pPr lvl="1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Assume instantaneous propagation; not realistic</a:t>
            </a:r>
          </a:p>
          <a:p>
            <a:r>
              <a:rPr lang="en-US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Linearizable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 updates appear to happen instantaneously at some point in time</a:t>
            </a:r>
          </a:p>
          <a:p>
            <a:pPr lvl="1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Like “Sequential” but operations are ordered using a global clock</a:t>
            </a:r>
          </a:p>
          <a:p>
            <a:pPr lvl="1"/>
            <a:r>
              <a:rPr lang="en-US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Primarly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used for formal verification of concurrent programs</a:t>
            </a:r>
          </a:p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Sequential: all updates occur in the same order everywhere</a:t>
            </a:r>
          </a:p>
          <a:p>
            <a:pPr lvl="1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Every client sees the writes in the same order </a:t>
            </a:r>
          </a:p>
          <a:p>
            <a:pPr lvl="2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Order of writes from the same client is preserved</a:t>
            </a:r>
          </a:p>
          <a:p>
            <a:pPr lvl="2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Order of writes from different clients may not be preserved</a:t>
            </a:r>
          </a:p>
          <a:p>
            <a:pPr lvl="1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Equivalent to Atomicity + Consistency + Isolation</a:t>
            </a:r>
          </a:p>
          <a:p>
            <a:r>
              <a:rPr lang="en-US" dirty="0" smtClean="0"/>
              <a:t>Eventual consistency: if all updating stops then eventually all replicas will converge to the identical values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Eventual Consistency</a:t>
            </a: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There are replica situations where updates (writes) are rare and where a fair amount of inconsistency can be tolerated.</a:t>
            </a:r>
          </a:p>
          <a:p>
            <a:pPr lvl="1"/>
            <a:r>
              <a:rPr lang="en-US" smtClean="0"/>
              <a:t>DNS – names rarely changed, removed, or added and changes/additions/removals done by single authority</a:t>
            </a:r>
          </a:p>
          <a:p>
            <a:pPr lvl="1"/>
            <a:r>
              <a:rPr lang="en-US" smtClean="0"/>
              <a:t>Web page update – pages typically have a single owner and are updated infrequently.</a:t>
            </a:r>
          </a:p>
          <a:p>
            <a:r>
              <a:rPr lang="en-US" smtClean="0"/>
              <a:t>If no updates occur for a while, all replicas should gradually become consistent.</a:t>
            </a:r>
          </a:p>
          <a:p>
            <a:r>
              <a:rPr lang="en-US" smtClean="0"/>
              <a:t>May be a problem with mobile user who access different replicas (which may be inconsistent with each other).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8ADC-B950-9E4E-8410-B3DA616F54F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Why (not) eventual consistency?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Support disconnected operations</a:t>
            </a:r>
          </a:p>
          <a:p>
            <a:pPr lvl="1"/>
            <a:r>
              <a:rPr lang="en-US" smtClean="0"/>
              <a:t>Better to read a stale value than nothing</a:t>
            </a:r>
          </a:p>
          <a:p>
            <a:pPr lvl="1"/>
            <a:r>
              <a:rPr lang="en-US" smtClean="0"/>
              <a:t>Better to save writes somewhere than nothing</a:t>
            </a:r>
          </a:p>
          <a:p>
            <a:r>
              <a:rPr lang="en-US" smtClean="0"/>
              <a:t>Potentially anomalous application behavior</a:t>
            </a:r>
          </a:p>
          <a:p>
            <a:pPr lvl="1"/>
            <a:r>
              <a:rPr lang="en-US" smtClean="0"/>
              <a:t>Stale reads and conflicting writes…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Implementing Eventual Consistency</a:t>
            </a:r>
          </a:p>
        </p:txBody>
      </p:sp>
      <p:sp>
        <p:nvSpPr>
          <p:cNvPr id="186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pPr marL="456468" indent="-456468">
              <a:buNone/>
            </a:pPr>
            <a:r>
              <a:rPr lang="en-US" dirty="0"/>
              <a:t>Can be implemented with two steps:</a:t>
            </a:r>
          </a:p>
          <a:p>
            <a:pPr marL="456468" indent="-456468">
              <a:buNone/>
            </a:pPr>
            <a:endParaRPr lang="en-US" dirty="0"/>
          </a:p>
          <a:p>
            <a:pPr marL="456468" indent="-456468">
              <a:buFont typeface="Arial" charset="0"/>
              <a:buAutoNum type="arabicPeriod"/>
            </a:pPr>
            <a:r>
              <a:rPr lang="en-US" dirty="0"/>
              <a:t>All writes eventually propagate to all replicas</a:t>
            </a:r>
          </a:p>
          <a:p>
            <a:pPr marL="456468" indent="-456468">
              <a:buFont typeface="Arial" charset="0"/>
              <a:buAutoNum type="arabicPeriod"/>
            </a:pPr>
            <a:endParaRPr lang="en-US" dirty="0"/>
          </a:p>
          <a:p>
            <a:pPr marL="456468" indent="-456468">
              <a:buFont typeface="Arial" charset="0"/>
              <a:buAutoNum type="arabicPeriod"/>
            </a:pPr>
            <a:r>
              <a:rPr lang="en-US" dirty="0"/>
              <a:t>Writes, when they arrive, are written to a log and applied in the same order at all replicas</a:t>
            </a:r>
          </a:p>
          <a:p>
            <a:pPr marL="836859" lvl="1" indent="-380390">
              <a:buFont typeface="Times" charset="0"/>
              <a:buChar char="•"/>
            </a:pPr>
            <a:r>
              <a:rPr lang="en-US" dirty="0"/>
              <a:t>Easily done with timestamps and “undo-</a:t>
            </a:r>
            <a:r>
              <a:rPr lang="en-US" dirty="0" err="1"/>
              <a:t>ing</a:t>
            </a:r>
            <a:r>
              <a:rPr lang="en-US" dirty="0"/>
              <a:t>” optimistic writes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7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Update Propagation</a:t>
            </a:r>
          </a:p>
        </p:txBody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Rumor or epidemic stage:</a:t>
            </a:r>
          </a:p>
          <a:p>
            <a:pPr lvl="1"/>
            <a:r>
              <a:rPr lang="en-US"/>
              <a:t>Attempt to spread an update quickly</a:t>
            </a:r>
          </a:p>
          <a:p>
            <a:pPr lvl="1"/>
            <a:r>
              <a:rPr lang="en-US"/>
              <a:t>Willing to tolerate incompletely coverage in return for reduced traffic overhead</a:t>
            </a:r>
          </a:p>
          <a:p>
            <a:pPr lvl="1"/>
            <a:endParaRPr lang="en-US"/>
          </a:p>
          <a:p>
            <a:r>
              <a:rPr lang="en-US"/>
              <a:t>Correcting omissions:</a:t>
            </a:r>
          </a:p>
          <a:p>
            <a:pPr lvl="1"/>
            <a:r>
              <a:rPr lang="en-US"/>
              <a:t>Making sure that replicas that weren’t updated during the rumor stage get the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Anti-Entropy</a:t>
            </a:r>
          </a:p>
        </p:txBody>
      </p:sp>
      <p:sp>
        <p:nvSpPr>
          <p:cNvPr id="145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Every so often, two servers compare complete datasets</a:t>
            </a:r>
          </a:p>
          <a:p>
            <a:endParaRPr lang="en-US"/>
          </a:p>
          <a:p>
            <a:r>
              <a:rPr lang="en-US"/>
              <a:t>Use various techniques to make this cheap</a:t>
            </a:r>
          </a:p>
          <a:p>
            <a:endParaRPr lang="en-US"/>
          </a:p>
          <a:p>
            <a:r>
              <a:rPr lang="en-US"/>
              <a:t>If any data item is discovered to not have been fully replicated, it is considered a new rumor and spread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vs. BASE – philosophy</a:t>
            </a:r>
          </a:p>
          <a:p>
            <a:endParaRPr lang="en-US" dirty="0" smtClean="0"/>
          </a:p>
          <a:p>
            <a:r>
              <a:rPr lang="en-US" dirty="0" smtClean="0"/>
              <a:t>Client-centric consistency models</a:t>
            </a:r>
          </a:p>
          <a:p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endParaRPr lang="en-US" dirty="0" smtClean="0"/>
          </a:p>
          <a:p>
            <a:r>
              <a:rPr lang="en-US" dirty="0" smtClean="0"/>
              <a:t>Bayou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Assumptions</a:t>
            </a:r>
            <a:endParaRPr lang="en-US"/>
          </a:p>
        </p:txBody>
      </p:sp>
      <p:sp>
        <p:nvSpPr>
          <p:cNvPr id="197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Early days: nodes always on when not crashed</a:t>
            </a:r>
          </a:p>
          <a:p>
            <a:pPr lvl="1"/>
            <a:r>
              <a:rPr lang="en-US" smtClean="0"/>
              <a:t>Bandwidth always plentiful (often LANs)</a:t>
            </a:r>
          </a:p>
          <a:p>
            <a:pPr lvl="1"/>
            <a:r>
              <a:rPr lang="en-US" smtClean="0"/>
              <a:t>Never needed to work on a disconnected node</a:t>
            </a:r>
          </a:p>
          <a:p>
            <a:pPr lvl="1"/>
            <a:r>
              <a:rPr lang="en-US" smtClean="0"/>
              <a:t>Nodes never moved</a:t>
            </a:r>
          </a:p>
          <a:p>
            <a:pPr lvl="1"/>
            <a:r>
              <a:rPr lang="en-US" smtClean="0"/>
              <a:t>Protocols were “chatty”</a:t>
            </a:r>
          </a:p>
          <a:p>
            <a:pPr lvl="1"/>
            <a:endParaRPr lang="en-US" smtClean="0"/>
          </a:p>
          <a:p>
            <a:r>
              <a:rPr lang="en-US" smtClean="0"/>
              <a:t>Now: nodes detach then reconnect elsewhere</a:t>
            </a:r>
          </a:p>
          <a:p>
            <a:pPr lvl="1"/>
            <a:r>
              <a:rPr lang="en-US" smtClean="0"/>
              <a:t>Even when attached, bandwidth is variable</a:t>
            </a:r>
          </a:p>
          <a:p>
            <a:pPr lvl="1"/>
            <a:r>
              <a:rPr lang="en-US" smtClean="0"/>
              <a:t>Reconnection elsewhere means often talking to different replica</a:t>
            </a:r>
          </a:p>
          <a:p>
            <a:pPr lvl="1"/>
            <a:r>
              <a:rPr lang="en-US" smtClean="0"/>
              <a:t>Work done on detached nodes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Disconnected Operation</a:t>
            </a:r>
          </a:p>
        </p:txBody>
      </p:sp>
      <p:sp>
        <p:nvSpPr>
          <p:cNvPr id="197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lnSpcReduction="10000"/>
          </a:bodyPr>
          <a:lstStyle/>
          <a:p>
            <a:r>
              <a:rPr lang="en-US"/>
              <a:t>Challenge to old paradigm</a:t>
            </a:r>
          </a:p>
          <a:p>
            <a:pPr lvl="1"/>
            <a:r>
              <a:rPr lang="en-US"/>
              <a:t>Standard techniques disallowed any operations while disconnected</a:t>
            </a:r>
          </a:p>
          <a:p>
            <a:pPr lvl="1"/>
            <a:r>
              <a:rPr lang="en-US"/>
              <a:t>Or disallowed operations by others</a:t>
            </a:r>
          </a:p>
          <a:p>
            <a:pPr lvl="1"/>
            <a:endParaRPr lang="en-US"/>
          </a:p>
          <a:p>
            <a:r>
              <a:rPr lang="en-US"/>
              <a:t>But eventual consistency not enough</a:t>
            </a:r>
          </a:p>
          <a:p>
            <a:pPr lvl="1"/>
            <a:r>
              <a:rPr lang="en-US"/>
              <a:t>Reconnecting to another replica could result in strange results</a:t>
            </a:r>
          </a:p>
          <a:p>
            <a:pPr lvl="2"/>
            <a:r>
              <a:rPr lang="en-US"/>
              <a:t>E. g., not seeing your own recent writes</a:t>
            </a:r>
          </a:p>
          <a:p>
            <a:pPr lvl="1"/>
            <a:r>
              <a:rPr lang="en-US"/>
              <a:t>Merely letting latest write prevail may not be appropriate</a:t>
            </a:r>
          </a:p>
          <a:p>
            <a:pPr lvl="1"/>
            <a:r>
              <a:rPr lang="en-US"/>
              <a:t>No detection of read-dependencies</a:t>
            </a:r>
          </a:p>
          <a:p>
            <a:pPr lvl="1"/>
            <a:endParaRPr lang="en-US"/>
          </a:p>
          <a:p>
            <a:r>
              <a:rPr lang="en-US"/>
              <a:t>What do we do?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vs. BASE – philosophy</a:t>
            </a:r>
          </a:p>
          <a:p>
            <a:endParaRPr lang="en-US" dirty="0" smtClean="0"/>
          </a:p>
          <a:p>
            <a:r>
              <a:rPr lang="en-US" dirty="0" smtClean="0"/>
              <a:t>Client-centric consistency models</a:t>
            </a:r>
          </a:p>
          <a:p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endParaRPr lang="en-US" dirty="0" smtClean="0"/>
          </a:p>
          <a:p>
            <a:r>
              <a:rPr lang="en-US" dirty="0" smtClean="0"/>
              <a:t>Bayou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1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Bayou</a:t>
            </a:r>
          </a:p>
        </p:txBody>
      </p:sp>
      <p:sp>
        <p:nvSpPr>
          <p:cNvPr id="198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System developed at PARC in the mid-90’s</a:t>
            </a:r>
          </a:p>
          <a:p>
            <a:endParaRPr lang="en-US"/>
          </a:p>
          <a:p>
            <a:r>
              <a:rPr lang="en-US"/>
              <a:t>First coherent attempt to fully address the problem of disconnected operation</a:t>
            </a:r>
          </a:p>
          <a:p>
            <a:endParaRPr lang="en-US"/>
          </a:p>
          <a:p>
            <a:r>
              <a:rPr lang="en-US"/>
              <a:t>Several different components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Bayou Architecture</a:t>
            </a:r>
          </a:p>
        </p:txBody>
      </p:sp>
      <p:pic>
        <p:nvPicPr>
          <p:cNvPr id="2028548" name="Picture 4" descr="bayou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08"/>
          <a:stretch>
            <a:fillRect/>
          </a:stretch>
        </p:blipFill>
        <p:spPr bwMode="auto">
          <a:xfrm>
            <a:off x="266330" y="1235961"/>
            <a:ext cx="8712799" cy="5241039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Motivating Scenario: Shared Calendar</a:t>
            </a:r>
            <a:endParaRPr lang="en-US"/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Calendar updates made by several people</a:t>
            </a:r>
          </a:p>
          <a:p>
            <a:pPr lvl="1"/>
            <a:r>
              <a:rPr lang="en-US" smtClean="0"/>
              <a:t>e.g., meeting room scheduling, or exec+admin</a:t>
            </a:r>
          </a:p>
          <a:p>
            <a:pPr lvl="1"/>
            <a:endParaRPr lang="en-US" smtClean="0"/>
          </a:p>
          <a:p>
            <a:r>
              <a:rPr lang="en-US" smtClean="0"/>
              <a:t>Want to allow updates offline</a:t>
            </a:r>
          </a:p>
          <a:p>
            <a:endParaRPr lang="en-US" smtClean="0"/>
          </a:p>
          <a:p>
            <a:r>
              <a:rPr lang="en-US" smtClean="0"/>
              <a:t>But conflicts can’t be prevented</a:t>
            </a:r>
          </a:p>
          <a:p>
            <a:pPr lvl="1"/>
            <a:endParaRPr lang="en-US" smtClean="0"/>
          </a:p>
          <a:p>
            <a:r>
              <a:rPr lang="en-US" smtClean="0"/>
              <a:t>Two possibilities:</a:t>
            </a:r>
          </a:p>
          <a:p>
            <a:pPr lvl="1"/>
            <a:r>
              <a:rPr lang="en-US" smtClean="0"/>
              <a:t>Disallow offline updates?</a:t>
            </a:r>
          </a:p>
          <a:p>
            <a:pPr lvl="1"/>
            <a:r>
              <a:rPr lang="en-US" smtClean="0"/>
              <a:t>Conflict resolution?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Resolution</a:t>
            </a:r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Replication </a:t>
            </a:r>
            <a:r>
              <a:rPr lang="en-US" b="1"/>
              <a:t>not</a:t>
            </a:r>
            <a:r>
              <a:rPr lang="en-US"/>
              <a:t> transparent to application</a:t>
            </a:r>
          </a:p>
          <a:p>
            <a:pPr lvl="1"/>
            <a:r>
              <a:rPr lang="en-US"/>
              <a:t>Only the application knows how to resolve conflicts</a:t>
            </a:r>
          </a:p>
          <a:p>
            <a:pPr lvl="1"/>
            <a:r>
              <a:rPr lang="en-US"/>
              <a:t>Application can do record-level conflict detection, not just file-level conflict detection</a:t>
            </a:r>
          </a:p>
          <a:p>
            <a:pPr lvl="1"/>
            <a:r>
              <a:rPr lang="en-US"/>
              <a:t>Calendar example: record-level, and easy resolution</a:t>
            </a:r>
          </a:p>
          <a:p>
            <a:pPr lvl="1"/>
            <a:endParaRPr lang="en-US"/>
          </a:p>
          <a:p>
            <a:r>
              <a:rPr lang="en-US"/>
              <a:t>Split of responsibility:</a:t>
            </a:r>
          </a:p>
          <a:p>
            <a:pPr lvl="1"/>
            <a:r>
              <a:rPr lang="en-US"/>
              <a:t>Replication system: propagates updates</a:t>
            </a:r>
          </a:p>
          <a:p>
            <a:pPr lvl="1"/>
            <a:r>
              <a:rPr lang="en-US"/>
              <a:t>Application: resolves conflict</a:t>
            </a:r>
          </a:p>
          <a:p>
            <a:pPr lvl="1"/>
            <a:endParaRPr lang="en-US"/>
          </a:p>
          <a:p>
            <a:r>
              <a:rPr lang="en-US"/>
              <a:t>Optimistic application of writes requires that writes be “undo-able”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8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1"/>
            <a:ext cx="8522563" cy="2133530"/>
          </a:xfrm>
        </p:spPr>
        <p:txBody>
          <a:bodyPr tIns="45647" bIns="45647">
            <a:normAutofit fontScale="92500" lnSpcReduction="20000"/>
          </a:bodyPr>
          <a:lstStyle/>
          <a:p>
            <a:pPr marL="342351" indent="-342351" defTabSz="912937"/>
            <a:r>
              <a:rPr lang="en-US" dirty="0"/>
              <a:t>Reserve same room at same time: conflict</a:t>
            </a:r>
          </a:p>
          <a:p>
            <a:pPr marL="342351" indent="-342351" defTabSz="912937"/>
            <a:r>
              <a:rPr lang="en-US" dirty="0"/>
              <a:t>Reserve different rooms at same time: no conflict</a:t>
            </a:r>
          </a:p>
          <a:p>
            <a:pPr marL="342351" indent="-342351" defTabSz="912937"/>
            <a:r>
              <a:rPr lang="en-US" dirty="0"/>
              <a:t>Reserve same room at different times: no conflict</a:t>
            </a:r>
          </a:p>
          <a:p>
            <a:pPr marL="342351" indent="-342351" defTabSz="912937"/>
            <a:r>
              <a:rPr lang="en-US" dirty="0"/>
              <a:t>Only the application would know this!</a:t>
            </a:r>
          </a:p>
        </p:txBody>
      </p:sp>
      <p:sp>
        <p:nvSpPr>
          <p:cNvPr id="1987588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89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0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1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2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87593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87594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87595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6" name="Text Box 12"/>
          <p:cNvSpPr txBox="1">
            <a:spLocks noChangeArrowheads="1"/>
          </p:cNvSpPr>
          <p:nvPr/>
        </p:nvSpPr>
        <p:spPr bwMode="auto">
          <a:xfrm>
            <a:off x="3742759" y="5181530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87597" name="AutoShape 13"/>
          <p:cNvCxnSpPr>
            <a:cxnSpLocks noChangeShapeType="1"/>
            <a:stCxn id="1987596" idx="1"/>
            <a:endCxn id="1987591" idx="3"/>
          </p:cNvCxnSpPr>
          <p:nvPr/>
        </p:nvCxnSpPr>
        <p:spPr bwMode="auto">
          <a:xfrm rot="10800000" flipV="1">
            <a:off x="2133813" y="5412358"/>
            <a:ext cx="1608947" cy="18828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96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8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0"/>
            <a:ext cx="8522563" cy="2986907"/>
          </a:xfrm>
        </p:spPr>
        <p:txBody>
          <a:bodyPr tIns="45647" bIns="45647"/>
          <a:lstStyle/>
          <a:p>
            <a:pPr marL="342351" indent="-342351" defTabSz="912937"/>
            <a:endParaRPr lang="en-US" dirty="0"/>
          </a:p>
        </p:txBody>
      </p:sp>
      <p:sp>
        <p:nvSpPr>
          <p:cNvPr id="1989636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7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8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9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0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89641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89642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89643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4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5" name="Text Box 13"/>
          <p:cNvSpPr txBox="1">
            <a:spLocks noChangeArrowheads="1"/>
          </p:cNvSpPr>
          <p:nvPr/>
        </p:nvSpPr>
        <p:spPr bwMode="auto">
          <a:xfrm>
            <a:off x="3684103" y="4039058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89646" name="AutoShape 14"/>
          <p:cNvCxnSpPr>
            <a:cxnSpLocks noChangeShapeType="1"/>
            <a:stCxn id="1989645" idx="1"/>
            <a:endCxn id="1989644" idx="3"/>
          </p:cNvCxnSpPr>
          <p:nvPr/>
        </p:nvCxnSpPr>
        <p:spPr bwMode="auto">
          <a:xfrm rot="10800000" flipV="1">
            <a:off x="2742567" y="4269886"/>
            <a:ext cx="941537" cy="18749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0"/>
            <a:ext cx="8522563" cy="2986907"/>
          </a:xfrm>
        </p:spPr>
        <p:txBody>
          <a:bodyPr tIns="45647" bIns="45647"/>
          <a:lstStyle/>
          <a:p>
            <a:pPr marL="342351" indent="-342351" defTabSz="912937"/>
            <a:r>
              <a:rPr lang="en-US" dirty="0" smtClean="0"/>
              <a:t>Conflict detection</a:t>
            </a:r>
            <a:endParaRPr lang="en-US" dirty="0"/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231775" y="3970338"/>
            <a:ext cx="8085138" cy="1831975"/>
            <a:chOff x="146" y="2496"/>
            <a:chExt cx="5086" cy="1152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624" y="2496"/>
              <a:ext cx="460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624" y="3216"/>
              <a:ext cx="460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960" y="2688"/>
              <a:ext cx="384" cy="24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960" y="340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146" y="3264"/>
              <a:ext cx="52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Rm2</a:t>
              </a: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46" y="2592"/>
              <a:ext cx="52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Rm1</a:t>
              </a:r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2588" y="2928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time</a:t>
              </a: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3120" y="3072"/>
              <a:ext cx="10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1344" y="268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016" y="340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016" y="3216"/>
              <a:ext cx="384" cy="24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785" y="3264"/>
              <a:ext cx="71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conflict</a:t>
              </a:r>
            </a:p>
          </p:txBody>
        </p:sp>
        <p:cxnSp>
          <p:nvCxnSpPr>
            <p:cNvPr id="31" name="AutoShape 17"/>
            <p:cNvCxnSpPr>
              <a:cxnSpLocks noChangeShapeType="1"/>
              <a:stCxn id="30" idx="1"/>
              <a:endCxn id="29" idx="3"/>
            </p:cNvCxnSpPr>
            <p:nvPr/>
          </p:nvCxnSpPr>
          <p:spPr bwMode="auto">
            <a:xfrm flipH="1" flipV="1">
              <a:off x="2400" y="3336"/>
              <a:ext cx="384" cy="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 dirty="0" smtClean="0"/>
              <a:t>Automated resolution</a:t>
            </a:r>
            <a:endParaRPr lang="en-US" dirty="0"/>
          </a:p>
        </p:txBody>
      </p:sp>
      <p:sp>
        <p:nvSpPr>
          <p:cNvPr id="1993732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3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4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5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6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93737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93738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93739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0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1" name="Rectangle 13"/>
          <p:cNvSpPr>
            <a:spLocks noChangeArrowheads="1"/>
          </p:cNvSpPr>
          <p:nvPr/>
        </p:nvSpPr>
        <p:spPr bwMode="auto">
          <a:xfrm>
            <a:off x="3200717" y="5409707"/>
            <a:ext cx="608755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2" name="Rectangle 14"/>
          <p:cNvSpPr>
            <a:spLocks noChangeArrowheads="1"/>
          </p:cNvSpPr>
          <p:nvPr/>
        </p:nvSpPr>
        <p:spPr bwMode="auto">
          <a:xfrm>
            <a:off x="3276812" y="4267236"/>
            <a:ext cx="608755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3" name="Text Box 15"/>
          <p:cNvSpPr txBox="1">
            <a:spLocks noChangeArrowheads="1"/>
          </p:cNvSpPr>
          <p:nvPr/>
        </p:nvSpPr>
        <p:spPr bwMode="auto">
          <a:xfrm>
            <a:off x="4445046" y="4039058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93744" name="AutoShape 16"/>
          <p:cNvCxnSpPr>
            <a:cxnSpLocks noChangeShapeType="1"/>
            <a:stCxn id="1993743" idx="1"/>
            <a:endCxn id="1993742" idx="3"/>
          </p:cNvCxnSpPr>
          <p:nvPr/>
        </p:nvCxnSpPr>
        <p:spPr bwMode="auto">
          <a:xfrm rot="10800000" flipV="1">
            <a:off x="3885568" y="4269886"/>
            <a:ext cx="559479" cy="18749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5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endParaRPr lang="en-US"/>
          </a:p>
        </p:txBody>
      </p:sp>
      <p:sp>
        <p:nvSpPr>
          <p:cNvPr id="1995780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1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2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3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4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95785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95786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95787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8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9" name="Rectangle 13"/>
          <p:cNvSpPr>
            <a:spLocks noChangeArrowheads="1"/>
          </p:cNvSpPr>
          <p:nvPr/>
        </p:nvSpPr>
        <p:spPr bwMode="auto">
          <a:xfrm>
            <a:off x="3200717" y="5409707"/>
            <a:ext cx="608755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90" name="Rectangle 14"/>
          <p:cNvSpPr>
            <a:spLocks noChangeArrowheads="1"/>
          </p:cNvSpPr>
          <p:nvPr/>
        </p:nvSpPr>
        <p:spPr bwMode="auto">
          <a:xfrm>
            <a:off x="3276812" y="4267236"/>
            <a:ext cx="608755" cy="380296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91" name="Text Box 15"/>
          <p:cNvSpPr txBox="1">
            <a:spLocks noChangeArrowheads="1"/>
          </p:cNvSpPr>
          <p:nvPr/>
        </p:nvSpPr>
        <p:spPr bwMode="auto">
          <a:xfrm>
            <a:off x="4903197" y="5257589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95792" name="AutoShape 16"/>
          <p:cNvCxnSpPr>
            <a:cxnSpLocks noChangeShapeType="1"/>
            <a:stCxn id="1995791" idx="1"/>
            <a:endCxn id="1995793" idx="3"/>
          </p:cNvCxnSpPr>
          <p:nvPr/>
        </p:nvCxnSpPr>
        <p:spPr bwMode="auto">
          <a:xfrm rot="10800000" flipV="1">
            <a:off x="4419813" y="5488418"/>
            <a:ext cx="483385" cy="11223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95793" name="Rectangle 17"/>
          <p:cNvSpPr>
            <a:spLocks noChangeArrowheads="1"/>
          </p:cNvSpPr>
          <p:nvPr/>
        </p:nvSpPr>
        <p:spPr bwMode="auto">
          <a:xfrm>
            <a:off x="3809473" y="5409707"/>
            <a:ext cx="610339" cy="381881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7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Other Resolution Strategies</a:t>
            </a:r>
          </a:p>
        </p:txBody>
      </p:sp>
      <p:sp>
        <p:nvSpPr>
          <p:cNvPr id="199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Classes take priority over meetings</a:t>
            </a:r>
          </a:p>
          <a:p>
            <a:endParaRPr lang="en-US"/>
          </a:p>
          <a:p>
            <a:r>
              <a:rPr lang="en-US"/>
              <a:t>Faculty reservations are bumped by admin reservations</a:t>
            </a:r>
          </a:p>
          <a:p>
            <a:endParaRPr lang="en-US"/>
          </a:p>
          <a:p>
            <a:r>
              <a:rPr lang="en-US"/>
              <a:t>Move meetings to bigger room, if available</a:t>
            </a:r>
          </a:p>
          <a:p>
            <a:endParaRPr lang="en-US"/>
          </a:p>
          <a:p>
            <a:r>
              <a:rPr lang="en-US"/>
              <a:t>Point:</a:t>
            </a:r>
          </a:p>
          <a:p>
            <a:pPr lvl="1"/>
            <a:r>
              <a:rPr lang="en-US"/>
              <a:t>Conflicts are detected at very fine granularity</a:t>
            </a:r>
          </a:p>
          <a:p>
            <a:pPr lvl="1"/>
            <a:r>
              <a:rPr lang="en-US"/>
              <a:t>Resolution can be policy-driven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80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Two Views of Distributed Systems</a:t>
            </a:r>
          </a:p>
        </p:txBody>
      </p:sp>
      <p:sp>
        <p:nvSpPr>
          <p:cNvPr id="187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endParaRPr lang="en-US" b="1"/>
          </a:p>
          <a:p>
            <a:r>
              <a:rPr lang="en-US" b="1"/>
              <a:t>Optimist</a:t>
            </a:r>
            <a:r>
              <a:rPr lang="en-US"/>
              <a:t>: A distributed system is a collection of independent computers that appears to its users as a single coherent system</a:t>
            </a:r>
          </a:p>
          <a:p>
            <a:endParaRPr lang="en-US"/>
          </a:p>
          <a:p>
            <a:r>
              <a:rPr lang="en-US" b="1"/>
              <a:t>Pessimist</a:t>
            </a:r>
            <a:r>
              <a:rPr lang="en-US"/>
              <a:t>: “You know you have one when the crash of a computer you’ve never heard of stops you from getting any work done.” (Lamport)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80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Updates</a:t>
            </a:r>
          </a:p>
        </p:txBody>
      </p:sp>
      <p:sp>
        <p:nvSpPr>
          <p:cNvPr id="156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293006"/>
            <a:ext cx="8522563" cy="5172022"/>
          </a:xfrm>
        </p:spPr>
        <p:txBody>
          <a:bodyPr tIns="45647" bIns="45647"/>
          <a:lstStyle/>
          <a:p>
            <a:r>
              <a:rPr lang="en-US" dirty="0"/>
              <a:t>Client sends update to a server</a:t>
            </a:r>
          </a:p>
          <a:p>
            <a:endParaRPr lang="en-US" dirty="0"/>
          </a:p>
          <a:p>
            <a:r>
              <a:rPr lang="en-US" dirty="0"/>
              <a:t>Identified by a triple:</a:t>
            </a:r>
          </a:p>
          <a:p>
            <a:pPr lvl="1"/>
            <a:r>
              <a:rPr lang="en-US" dirty="0"/>
              <a:t>&lt;Commit-stamp, Time-stamp, Server-ID of accepting server&gt;</a:t>
            </a:r>
          </a:p>
          <a:p>
            <a:endParaRPr lang="en-US" dirty="0"/>
          </a:p>
          <a:p>
            <a:r>
              <a:rPr lang="en-US" dirty="0"/>
              <a:t>Updates are either committed or tentative</a:t>
            </a:r>
          </a:p>
          <a:p>
            <a:pPr lvl="1"/>
            <a:r>
              <a:rPr lang="en-US" dirty="0"/>
              <a:t>Commit-stamps increase monotonically</a:t>
            </a:r>
          </a:p>
          <a:p>
            <a:pPr lvl="1"/>
            <a:r>
              <a:rPr lang="en-US" dirty="0"/>
              <a:t>Tentative updates have commit-stamp = </a:t>
            </a:r>
            <a:r>
              <a:rPr lang="en-US" dirty="0" err="1"/>
              <a:t>inf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Anti-Entropy Exchange</a:t>
            </a:r>
          </a:p>
        </p:txBody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fontScale="92500"/>
          </a:bodyPr>
          <a:lstStyle/>
          <a:p>
            <a:r>
              <a:rPr lang="en-US" dirty="0"/>
              <a:t>Each server keeps a</a:t>
            </a:r>
            <a:r>
              <a:rPr lang="en-US" dirty="0" smtClean="0"/>
              <a:t> vector timestamp</a:t>
            </a:r>
          </a:p>
          <a:p>
            <a:pPr lvl="1"/>
            <a:endParaRPr lang="en-US" dirty="0" smtClean="0"/>
          </a:p>
          <a:p>
            <a:r>
              <a:rPr lang="en-US" dirty="0"/>
              <a:t>When two servers connect, exchanging the version vectors allows them to identify the missing updates</a:t>
            </a:r>
          </a:p>
          <a:p>
            <a:endParaRPr lang="en-US" dirty="0"/>
          </a:p>
          <a:p>
            <a:r>
              <a:rPr lang="en-US" dirty="0"/>
              <a:t>These updates are exchanged in the order of the logs, so that if the connection is dropped the crucial </a:t>
            </a:r>
            <a:r>
              <a:rPr lang="en-US" dirty="0" err="1"/>
              <a:t>monotonicity</a:t>
            </a:r>
            <a:r>
              <a:rPr lang="en-US" dirty="0"/>
              <a:t> property still holds</a:t>
            </a:r>
          </a:p>
          <a:p>
            <a:pPr lvl="1"/>
            <a:r>
              <a:rPr lang="en-US" dirty="0"/>
              <a:t>If a server X has an update accepted by server Y, server X has all previous updates accepted by that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Example with Three Servers</a:t>
            </a:r>
          </a:p>
        </p:txBody>
      </p:sp>
      <p:sp>
        <p:nvSpPr>
          <p:cNvPr id="1581059" name="Text Box 3"/>
          <p:cNvSpPr txBox="1">
            <a:spLocks noChangeArrowheads="1"/>
          </p:cNvSpPr>
          <p:nvPr/>
        </p:nvSpPr>
        <p:spPr bwMode="auto">
          <a:xfrm>
            <a:off x="1114466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0" name="Text Box 4"/>
          <p:cNvSpPr txBox="1">
            <a:spLocks noChangeArrowheads="1"/>
          </p:cNvSpPr>
          <p:nvPr/>
        </p:nvSpPr>
        <p:spPr bwMode="auto">
          <a:xfrm>
            <a:off x="4078973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1" name="Text Box 5"/>
          <p:cNvSpPr txBox="1">
            <a:spLocks noChangeArrowheads="1"/>
          </p:cNvSpPr>
          <p:nvPr/>
        </p:nvSpPr>
        <p:spPr bwMode="auto">
          <a:xfrm>
            <a:off x="7351029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2" name="Text Box 6"/>
          <p:cNvSpPr txBox="1">
            <a:spLocks noChangeArrowheads="1"/>
          </p:cNvSpPr>
          <p:nvPr/>
        </p:nvSpPr>
        <p:spPr bwMode="auto">
          <a:xfrm>
            <a:off x="1696270" y="3094658"/>
            <a:ext cx="1970049" cy="3666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dirty="0"/>
              <a:t>Version Vectors</a:t>
            </a:r>
          </a:p>
        </p:txBody>
      </p:sp>
      <p:sp>
        <p:nvSpPr>
          <p:cNvPr id="1581063" name="Line 7"/>
          <p:cNvSpPr>
            <a:spLocks noChangeShapeType="1"/>
          </p:cNvSpPr>
          <p:nvPr/>
        </p:nvSpPr>
        <p:spPr bwMode="auto">
          <a:xfrm flipH="1" flipV="1">
            <a:off x="1826264" y="2357834"/>
            <a:ext cx="760943" cy="6845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1064" name="Line 8"/>
          <p:cNvSpPr>
            <a:spLocks noChangeShapeType="1"/>
          </p:cNvSpPr>
          <p:nvPr/>
        </p:nvSpPr>
        <p:spPr bwMode="auto">
          <a:xfrm flipV="1">
            <a:off x="2739395" y="2281775"/>
            <a:ext cx="1674075" cy="7605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1065" name="Line 9"/>
          <p:cNvSpPr>
            <a:spLocks noChangeShapeType="1"/>
          </p:cNvSpPr>
          <p:nvPr/>
        </p:nvSpPr>
        <p:spPr bwMode="auto">
          <a:xfrm flipV="1">
            <a:off x="3043772" y="2205715"/>
            <a:ext cx="4337376" cy="8366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Vector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Helvetica" charset="0"/>
              </a:rPr>
              <a:t>Vector clocks overcome the shortcoming of </a:t>
            </a:r>
            <a:r>
              <a:rPr lang="en-GB" dirty="0" err="1" smtClean="0">
                <a:latin typeface="Helvetica" charset="0"/>
              </a:rPr>
              <a:t>Lamport</a:t>
            </a:r>
            <a:r>
              <a:rPr lang="en-GB" dirty="0" smtClean="0">
                <a:latin typeface="Helvetica" charset="0"/>
              </a:rPr>
              <a:t> logical clocks</a:t>
            </a:r>
          </a:p>
          <a:p>
            <a:pPr lvl="1"/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(e</a:t>
            </a:r>
            <a:r>
              <a:rPr lang="en-GB" dirty="0" smtClean="0">
                <a:latin typeface="Helvetica" charset="0"/>
              </a:rPr>
              <a:t>) &lt; </a:t>
            </a:r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’) does not imply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 happened before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</a:t>
            </a:r>
          </a:p>
          <a:p>
            <a:r>
              <a:rPr lang="en-GB" dirty="0" smtClean="0">
                <a:latin typeface="Helvetica" charset="0"/>
              </a:rPr>
              <a:t>Vector timestamps are used to timestamp local events</a:t>
            </a:r>
          </a:p>
          <a:p>
            <a:r>
              <a:rPr lang="en-GB" dirty="0" smtClean="0">
                <a:latin typeface="Helvetica" charset="0"/>
              </a:rPr>
              <a:t>They are applied in schemes  for replication of data</a:t>
            </a:r>
          </a:p>
          <a:p>
            <a:endParaRPr lang="en-GB" dirty="0" smtClean="0">
              <a:latin typeface="Helvetica" charset="0"/>
            </a:endParaRPr>
          </a:p>
          <a:p>
            <a:endParaRPr lang="en-GB" dirty="0" smtClean="0">
              <a:latin typeface="Helvetica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Vector Clocks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505200"/>
            <a:ext cx="8534400" cy="2620963"/>
          </a:xfrm>
        </p:spPr>
        <p:txBody>
          <a:bodyPr/>
          <a:lstStyle/>
          <a:p>
            <a:r>
              <a:rPr lang="en-GB" dirty="0" smtClean="0"/>
              <a:t>How to ensure causality?</a:t>
            </a:r>
          </a:p>
          <a:p>
            <a:r>
              <a:rPr lang="en-GB" dirty="0" smtClean="0"/>
              <a:t>Two rules for delaying message processing: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GB" dirty="0" smtClean="0"/>
              <a:t>VC must indicate that this is next message from source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GB" dirty="0" smtClean="0"/>
              <a:t>VC must indicate that you have all the other messages that “caused” this message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600200" y="838200"/>
            <a:ext cx="6213475" cy="253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1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All Servers Write Independently</a:t>
            </a:r>
          </a:p>
        </p:txBody>
      </p:sp>
      <p:sp>
        <p:nvSpPr>
          <p:cNvPr id="1583107" name="Text Box 3"/>
          <p:cNvSpPr txBox="1">
            <a:spLocks noChangeArrowheads="1"/>
          </p:cNvSpPr>
          <p:nvPr/>
        </p:nvSpPr>
        <p:spPr bwMode="auto">
          <a:xfrm>
            <a:off x="989226" y="1521184"/>
            <a:ext cx="1290063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endParaRPr lang="en-US"/>
          </a:p>
          <a:p>
            <a:r>
              <a:rPr lang="en-US"/>
              <a:t>[8,0,0]</a:t>
            </a:r>
          </a:p>
        </p:txBody>
      </p:sp>
      <p:sp>
        <p:nvSpPr>
          <p:cNvPr id="1583108" name="Text Box 4"/>
          <p:cNvSpPr txBox="1">
            <a:spLocks noChangeArrowheads="1"/>
          </p:cNvSpPr>
          <p:nvPr/>
        </p:nvSpPr>
        <p:spPr bwMode="auto">
          <a:xfrm>
            <a:off x="4232747" y="1521184"/>
            <a:ext cx="1455410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[0,10,0]</a:t>
            </a:r>
          </a:p>
        </p:txBody>
      </p:sp>
      <p:sp>
        <p:nvSpPr>
          <p:cNvPr id="1583109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3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Bayou Writes</a:t>
            </a:r>
          </a:p>
        </p:txBody>
      </p:sp>
      <p:sp>
        <p:nvSpPr>
          <p:cNvPr id="159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Identifier (commit-stamp, time-stamp, server-ID)</a:t>
            </a:r>
          </a:p>
          <a:p>
            <a:endParaRPr lang="en-US"/>
          </a:p>
          <a:p>
            <a:r>
              <a:rPr lang="en-US"/>
              <a:t>Nominal value</a:t>
            </a:r>
          </a:p>
          <a:p>
            <a:endParaRPr lang="en-US"/>
          </a:p>
          <a:p>
            <a:r>
              <a:rPr lang="en-US"/>
              <a:t>Write dependencies</a:t>
            </a:r>
          </a:p>
          <a:p>
            <a:endParaRPr lang="en-US"/>
          </a:p>
          <a:p>
            <a:r>
              <a:rPr lang="en-US"/>
              <a:t>Merge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Detection</a:t>
            </a:r>
          </a:p>
        </p:txBody>
      </p:sp>
      <p:sp>
        <p:nvSpPr>
          <p:cNvPr id="159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Write specifies the data the write depends on:</a:t>
            </a:r>
          </a:p>
          <a:p>
            <a:endParaRPr lang="en-US"/>
          </a:p>
          <a:p>
            <a:pPr lvl="1"/>
            <a:r>
              <a:rPr lang="en-US"/>
              <a:t>Set X=8 if Y=5 and Z=3</a:t>
            </a:r>
          </a:p>
          <a:p>
            <a:pPr lvl="1"/>
            <a:endParaRPr lang="en-US"/>
          </a:p>
          <a:p>
            <a:pPr lvl="1"/>
            <a:r>
              <a:rPr lang="en-US"/>
              <a:t>Set Cal(11:00-12:00)=dentist if Cal(11:00-12:00) is null</a:t>
            </a:r>
          </a:p>
          <a:p>
            <a:pPr lvl="1"/>
            <a:endParaRPr lang="en-US"/>
          </a:p>
          <a:p>
            <a:r>
              <a:rPr lang="en-US"/>
              <a:t>These write dependencies are crucial in eliminating unnecessary conflicts</a:t>
            </a:r>
          </a:p>
          <a:p>
            <a:pPr lvl="1"/>
            <a:r>
              <a:rPr lang="en-US"/>
              <a:t>If file-level detection was used, all updates would conflict with each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4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Resolution</a:t>
            </a:r>
          </a:p>
        </p:txBody>
      </p:sp>
      <p:sp>
        <p:nvSpPr>
          <p:cNvPr id="159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Specified by merge procedure (mergeproc)</a:t>
            </a:r>
          </a:p>
          <a:p>
            <a:endParaRPr lang="en-US"/>
          </a:p>
          <a:p>
            <a:r>
              <a:rPr lang="en-US"/>
              <a:t>When conflict is detected, mergeproc is called</a:t>
            </a:r>
          </a:p>
          <a:p>
            <a:endParaRPr lang="en-US"/>
          </a:p>
          <a:p>
            <a:pPr lvl="1"/>
            <a:r>
              <a:rPr lang="en-US"/>
              <a:t>Move appointments to open spot on calendar</a:t>
            </a:r>
          </a:p>
          <a:p>
            <a:pPr lvl="1"/>
            <a:endParaRPr lang="en-US"/>
          </a:p>
          <a:p>
            <a:pPr lvl="1"/>
            <a:r>
              <a:rPr lang="en-US"/>
              <a:t>Move meetings to open room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1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P and A Do Anti-Entropy Exchange</a:t>
            </a:r>
          </a:p>
        </p:txBody>
      </p:sp>
      <p:sp>
        <p:nvSpPr>
          <p:cNvPr id="1585155" name="Text Box 3"/>
          <p:cNvSpPr txBox="1">
            <a:spLocks noChangeArrowheads="1"/>
          </p:cNvSpPr>
          <p:nvPr/>
        </p:nvSpPr>
        <p:spPr bwMode="auto">
          <a:xfrm>
            <a:off x="932156" y="1521183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</p:txBody>
      </p:sp>
      <p:sp>
        <p:nvSpPr>
          <p:cNvPr id="1585156" name="Text Box 4"/>
          <p:cNvSpPr txBox="1">
            <a:spLocks noChangeArrowheads="1"/>
          </p:cNvSpPr>
          <p:nvPr/>
        </p:nvSpPr>
        <p:spPr bwMode="auto">
          <a:xfrm>
            <a:off x="4232747" y="1521183"/>
            <a:ext cx="1455410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  <a:p>
            <a:endParaRPr lang="en-US"/>
          </a:p>
        </p:txBody>
      </p:sp>
      <p:sp>
        <p:nvSpPr>
          <p:cNvPr id="1585157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1585158" name="Text Box 6"/>
          <p:cNvSpPr txBox="1">
            <a:spLocks noChangeArrowheads="1"/>
          </p:cNvSpPr>
          <p:nvPr/>
        </p:nvSpPr>
        <p:spPr bwMode="auto">
          <a:xfrm>
            <a:off x="989226" y="4715668"/>
            <a:ext cx="1290063" cy="14746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&lt;inf,1,P&gt;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[8,0,0]</a:t>
            </a:r>
          </a:p>
        </p:txBody>
      </p:sp>
      <p:sp>
        <p:nvSpPr>
          <p:cNvPr id="1585159" name="Text Box 7"/>
          <p:cNvSpPr txBox="1">
            <a:spLocks noChangeArrowheads="1"/>
          </p:cNvSpPr>
          <p:nvPr/>
        </p:nvSpPr>
        <p:spPr bwMode="auto">
          <a:xfrm>
            <a:off x="4232747" y="4639609"/>
            <a:ext cx="1455410" cy="14746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&lt;inf,2,A&gt;</a:t>
            </a:r>
          </a:p>
          <a:p>
            <a:r>
              <a:rPr lang="en-US">
                <a:solidFill>
                  <a:schemeClr val="accent1"/>
                </a:solidFill>
              </a:rPr>
              <a:t>&lt;inf,3,A&gt;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[0,10,0]</a:t>
            </a:r>
          </a:p>
        </p:txBody>
      </p:sp>
      <p:sp>
        <p:nvSpPr>
          <p:cNvPr id="1585160" name="Line 8"/>
          <p:cNvSpPr>
            <a:spLocks noChangeShapeType="1"/>
          </p:cNvSpPr>
          <p:nvPr/>
        </p:nvSpPr>
        <p:spPr bwMode="auto">
          <a:xfrm flipV="1">
            <a:off x="1445792" y="418325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5161" name="Line 9"/>
          <p:cNvSpPr>
            <a:spLocks noChangeShapeType="1"/>
          </p:cNvSpPr>
          <p:nvPr/>
        </p:nvSpPr>
        <p:spPr bwMode="auto">
          <a:xfrm flipV="1">
            <a:off x="4793942" y="418325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0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Recurring Theme</a:t>
            </a:r>
          </a:p>
        </p:txBody>
      </p:sp>
      <p:sp>
        <p:nvSpPr>
          <p:cNvPr id="181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812" y="1676471"/>
            <a:ext cx="7162377" cy="4712498"/>
          </a:xfrm>
        </p:spPr>
        <p:txBody>
          <a:bodyPr tIns="45647" bIns="45647"/>
          <a:lstStyle/>
          <a:p>
            <a:r>
              <a:rPr lang="en-US"/>
              <a:t>Academics like:</a:t>
            </a:r>
          </a:p>
          <a:p>
            <a:pPr lvl="1"/>
            <a:r>
              <a:rPr lang="en-US"/>
              <a:t>Clean abstractions</a:t>
            </a:r>
          </a:p>
          <a:p>
            <a:pPr lvl="1"/>
            <a:r>
              <a:rPr lang="en-US"/>
              <a:t>Strong semantics</a:t>
            </a:r>
          </a:p>
          <a:p>
            <a:pPr lvl="1"/>
            <a:r>
              <a:rPr lang="en-US"/>
              <a:t>Things that prove they are smart</a:t>
            </a:r>
          </a:p>
          <a:p>
            <a:pPr lvl="1"/>
            <a:endParaRPr lang="en-US"/>
          </a:p>
          <a:p>
            <a:r>
              <a:rPr lang="en-US"/>
              <a:t>Users like:</a:t>
            </a:r>
          </a:p>
          <a:p>
            <a:pPr lvl="1"/>
            <a:r>
              <a:rPr lang="en-US"/>
              <a:t>Systems that work (most of the time)</a:t>
            </a:r>
          </a:p>
          <a:p>
            <a:pPr lvl="1"/>
            <a:r>
              <a:rPr lang="en-US"/>
              <a:t>Systems that scale</a:t>
            </a:r>
          </a:p>
          <a:p>
            <a:pPr lvl="1"/>
            <a:r>
              <a:rPr lang="en-US"/>
              <a:t>Consistency </a:t>
            </a:r>
            <a:r>
              <a:rPr lang="en-US" i="1"/>
              <a:t>per se</a:t>
            </a:r>
            <a:r>
              <a:rPr lang="en-US"/>
              <a:t> isn’t important</a:t>
            </a:r>
          </a:p>
          <a:p>
            <a:pPr lvl="1"/>
            <a:endParaRPr lang="en-US"/>
          </a:p>
          <a:p>
            <a:r>
              <a:rPr lang="en-US"/>
              <a:t>Eric Brewer had the following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Bayou uses a primary to commit a total order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Why is it important to make log stable?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Stable writes can be committed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Stable portion of the log can be truncated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Problem: If </a:t>
            </a:r>
            <a:r>
              <a:rPr lang="en-US" sz="2800" i="1" dirty="0"/>
              <a:t>any</a:t>
            </a:r>
            <a:r>
              <a:rPr lang="en-US" sz="2800" dirty="0"/>
              <a:t> node is offline, the stable portion of all logs stops growing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Bayou’s solution: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designated primary defines a total commit order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Primary assigns </a:t>
            </a:r>
            <a:r>
              <a:rPr lang="en-US" sz="2400" dirty="0" err="1"/>
              <a:t>CSNs</a:t>
            </a:r>
            <a:r>
              <a:rPr lang="en-US" sz="2400" dirty="0"/>
              <a:t> (commit-</a:t>
            </a:r>
            <a:r>
              <a:rPr lang="en-US" sz="2400" dirty="0" err="1"/>
              <a:t>seq</a:t>
            </a:r>
            <a:r>
              <a:rPr lang="en-US" sz="2400" dirty="0"/>
              <a:t>-no)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Any write with a known CSN is stable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stable writes are ordered before tentative writes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P Commits Some Early Writes</a:t>
            </a:r>
          </a:p>
        </p:txBody>
      </p:sp>
      <p:sp>
        <p:nvSpPr>
          <p:cNvPr id="1587203" name="Text Box 3"/>
          <p:cNvSpPr txBox="1">
            <a:spLocks noChangeArrowheads="1"/>
          </p:cNvSpPr>
          <p:nvPr/>
        </p:nvSpPr>
        <p:spPr bwMode="auto">
          <a:xfrm>
            <a:off x="932156" y="1521183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</p:txBody>
      </p:sp>
      <p:sp>
        <p:nvSpPr>
          <p:cNvPr id="1587204" name="Text Box 4"/>
          <p:cNvSpPr txBox="1">
            <a:spLocks noChangeArrowheads="1"/>
          </p:cNvSpPr>
          <p:nvPr/>
        </p:nvSpPr>
        <p:spPr bwMode="auto">
          <a:xfrm>
            <a:off x="4232747" y="1521183"/>
            <a:ext cx="1455410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  <a:p>
            <a:endParaRPr lang="en-US"/>
          </a:p>
        </p:txBody>
      </p:sp>
      <p:sp>
        <p:nvSpPr>
          <p:cNvPr id="1587205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1587206" name="Text Box 6"/>
          <p:cNvSpPr txBox="1">
            <a:spLocks noChangeArrowheads="1"/>
          </p:cNvSpPr>
          <p:nvPr/>
        </p:nvSpPr>
        <p:spPr bwMode="auto">
          <a:xfrm>
            <a:off x="913132" y="4487490"/>
            <a:ext cx="1455410" cy="2305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&lt;inf,1,P&gt;</a:t>
            </a:r>
          </a:p>
          <a:p>
            <a:r>
              <a:rPr lang="en-US">
                <a:solidFill>
                  <a:schemeClr val="accent1"/>
                </a:solidFill>
              </a:rPr>
              <a:t>&lt;inf,2,A&gt;</a:t>
            </a:r>
          </a:p>
          <a:p>
            <a:r>
              <a:rPr lang="en-US">
                <a:solidFill>
                  <a:schemeClr val="accent1"/>
                </a:solidFill>
              </a:rPr>
              <a:t>&lt;inf,3,A&gt;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[8,10,0]</a:t>
            </a:r>
          </a:p>
        </p:txBody>
      </p:sp>
      <p:sp>
        <p:nvSpPr>
          <p:cNvPr id="1587207" name="Line 7"/>
          <p:cNvSpPr>
            <a:spLocks noChangeShapeType="1"/>
          </p:cNvSpPr>
          <p:nvPr/>
        </p:nvSpPr>
        <p:spPr bwMode="auto">
          <a:xfrm flipV="1">
            <a:off x="1445792" y="4031135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P and B Do Anti-Entropy Exchange</a:t>
            </a:r>
          </a:p>
        </p:txBody>
      </p:sp>
      <p:sp>
        <p:nvSpPr>
          <p:cNvPr id="1589251" name="Text Box 3"/>
          <p:cNvSpPr txBox="1">
            <a:spLocks noChangeArrowheads="1"/>
          </p:cNvSpPr>
          <p:nvPr/>
        </p:nvSpPr>
        <p:spPr bwMode="auto">
          <a:xfrm>
            <a:off x="932156" y="1140888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&lt;inf,1,B&gt;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89252" name="Text Box 4"/>
          <p:cNvSpPr txBox="1">
            <a:spLocks noChangeArrowheads="1"/>
          </p:cNvSpPr>
          <p:nvPr/>
        </p:nvSpPr>
        <p:spPr bwMode="auto">
          <a:xfrm>
            <a:off x="4232746" y="1140888"/>
            <a:ext cx="1558454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</a:t>
            </a:r>
            <a:endParaRPr lang="en-US" dirty="0"/>
          </a:p>
          <a:p>
            <a:endParaRPr lang="en-US" dirty="0"/>
          </a:p>
          <a:p>
            <a:pPr algn="l"/>
            <a:r>
              <a:rPr lang="en-US" dirty="0"/>
              <a:t>&lt;inf,1,P&gt;</a:t>
            </a:r>
          </a:p>
          <a:p>
            <a:pPr algn="l"/>
            <a:r>
              <a:rPr lang="en-US" dirty="0"/>
              <a:t>&lt;inf,2,A&gt;</a:t>
            </a:r>
          </a:p>
          <a:p>
            <a:pPr algn="l"/>
            <a:r>
              <a:rPr lang="en-US" dirty="0"/>
              <a:t>&lt;inf,3,A&gt;</a:t>
            </a:r>
          </a:p>
          <a:p>
            <a:pPr algn="l"/>
            <a:r>
              <a:rPr lang="en-US" dirty="0"/>
              <a:t>&lt;inf,4,P&gt;</a:t>
            </a:r>
          </a:p>
          <a:p>
            <a:pPr algn="l"/>
            <a:r>
              <a:rPr lang="en-US" dirty="0"/>
              <a:t>&lt;inf,8,P&gt;</a:t>
            </a:r>
          </a:p>
          <a:p>
            <a:pPr algn="l"/>
            <a:r>
              <a:rPr lang="en-US" dirty="0"/>
              <a:t>&lt;inf,10,A&gt;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[8,10,0]</a:t>
            </a:r>
          </a:p>
          <a:p>
            <a:pPr algn="l"/>
            <a:endParaRPr lang="en-US" dirty="0"/>
          </a:p>
        </p:txBody>
      </p:sp>
      <p:sp>
        <p:nvSpPr>
          <p:cNvPr id="1589253" name="Text Box 5"/>
          <p:cNvSpPr txBox="1">
            <a:spLocks noChangeArrowheads="1"/>
          </p:cNvSpPr>
          <p:nvPr/>
        </p:nvSpPr>
        <p:spPr bwMode="auto">
          <a:xfrm>
            <a:off x="7618944" y="1140888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&lt;inf,1,B&gt;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89254" name="Text Box 6"/>
          <p:cNvSpPr txBox="1">
            <a:spLocks noChangeArrowheads="1"/>
          </p:cNvSpPr>
          <p:nvPr/>
        </p:nvSpPr>
        <p:spPr bwMode="auto">
          <a:xfrm>
            <a:off x="932156" y="4316357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>
                <a:solidFill>
                  <a:schemeClr val="accent1"/>
                </a:solidFill>
              </a:rPr>
              <a:t>&lt;1,1,P&gt;</a:t>
            </a:r>
          </a:p>
          <a:p>
            <a:r>
              <a:rPr lang="en-US">
                <a:solidFill>
                  <a:schemeClr val="accent1"/>
                </a:solidFill>
              </a:rPr>
              <a:t>&lt;2,2,A&gt;</a:t>
            </a:r>
          </a:p>
          <a:p>
            <a:r>
              <a:rPr lang="en-US">
                <a:solidFill>
                  <a:schemeClr val="accent1"/>
                </a:solidFill>
              </a:rPr>
              <a:t>&lt;3,3,A&gt;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[8,10,0]</a:t>
            </a:r>
          </a:p>
        </p:txBody>
      </p:sp>
      <p:sp>
        <p:nvSpPr>
          <p:cNvPr id="1589255" name="Text Box 7"/>
          <p:cNvSpPr txBox="1">
            <a:spLocks noChangeArrowheads="1"/>
          </p:cNvSpPr>
          <p:nvPr/>
        </p:nvSpPr>
        <p:spPr bwMode="auto">
          <a:xfrm>
            <a:off x="7618943" y="436389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>
                <a:solidFill>
                  <a:schemeClr val="accent1"/>
                </a:solidFill>
              </a:rPr>
              <a:t>&lt;inf,1,B&gt;</a:t>
            </a:r>
          </a:p>
          <a:p>
            <a:r>
              <a:rPr lang="en-US">
                <a:solidFill>
                  <a:schemeClr val="accent1"/>
                </a:solidFill>
              </a:rPr>
              <a:t>&lt;inf,5,B&gt;</a:t>
            </a:r>
          </a:p>
          <a:p>
            <a:r>
              <a:rPr lang="en-US">
                <a:solidFill>
                  <a:schemeClr val="accent1"/>
                </a:solidFill>
              </a:rPr>
              <a:t>&lt;inf,9,B&gt;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[0,0,9]</a:t>
            </a:r>
          </a:p>
        </p:txBody>
      </p:sp>
      <p:sp>
        <p:nvSpPr>
          <p:cNvPr id="1589256" name="Line 8"/>
          <p:cNvSpPr>
            <a:spLocks noChangeShapeType="1"/>
          </p:cNvSpPr>
          <p:nvPr/>
        </p:nvSpPr>
        <p:spPr bwMode="auto">
          <a:xfrm flipV="1">
            <a:off x="1445792" y="4411431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9257" name="Line 9"/>
          <p:cNvSpPr>
            <a:spLocks noChangeShapeType="1"/>
          </p:cNvSpPr>
          <p:nvPr/>
        </p:nvSpPr>
        <p:spPr bwMode="auto">
          <a:xfrm flipV="1">
            <a:off x="8142092" y="4411431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2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P Commits More Writes</a:t>
            </a:r>
          </a:p>
        </p:txBody>
      </p:sp>
      <p:sp>
        <p:nvSpPr>
          <p:cNvPr id="1591299" name="Text Box 3"/>
          <p:cNvSpPr txBox="1">
            <a:spLocks noChangeArrowheads="1"/>
          </p:cNvSpPr>
          <p:nvPr/>
        </p:nvSpPr>
        <p:spPr bwMode="auto">
          <a:xfrm>
            <a:off x="6315829" y="1825420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&lt;4,1,B&gt;</a:t>
            </a:r>
          </a:p>
          <a:p>
            <a:r>
              <a:rPr lang="en-US"/>
              <a:t>&lt;5,4,P&gt;</a:t>
            </a:r>
          </a:p>
          <a:p>
            <a:r>
              <a:rPr lang="en-US"/>
              <a:t>&lt;6,5,B&gt;</a:t>
            </a:r>
          </a:p>
          <a:p>
            <a:r>
              <a:rPr lang="en-US"/>
              <a:t>&lt;7,8,P&gt;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91300" name="Text Box 4"/>
          <p:cNvSpPr txBox="1">
            <a:spLocks noChangeArrowheads="1"/>
          </p:cNvSpPr>
          <p:nvPr/>
        </p:nvSpPr>
        <p:spPr bwMode="auto">
          <a:xfrm>
            <a:off x="1750170" y="1749361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&lt;1,1,P&gt;</a:t>
            </a:r>
          </a:p>
          <a:p>
            <a:r>
              <a:rPr lang="en-US">
                <a:solidFill>
                  <a:schemeClr val="accent1"/>
                </a:solidFill>
              </a:rPr>
              <a:t>&lt;2,2,A&gt;</a:t>
            </a:r>
          </a:p>
          <a:p>
            <a:r>
              <a:rPr lang="en-US">
                <a:solidFill>
                  <a:schemeClr val="accent1"/>
                </a:solidFill>
              </a:rPr>
              <a:t>&lt;3,3,A&gt;</a:t>
            </a:r>
          </a:p>
          <a:p>
            <a:r>
              <a:rPr lang="en-US">
                <a:solidFill>
                  <a:schemeClr val="accent1"/>
                </a:solidFill>
              </a:rPr>
              <a:t>&lt;inf,1,B&gt;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&lt;inf,5,B&gt;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&lt;inf,9,B&gt;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[8,10,9]</a:t>
            </a:r>
          </a:p>
        </p:txBody>
      </p:sp>
      <p:sp>
        <p:nvSpPr>
          <p:cNvPr id="1591301" name="Line 5"/>
          <p:cNvSpPr>
            <a:spLocks noChangeShapeType="1"/>
          </p:cNvSpPr>
          <p:nvPr/>
        </p:nvSpPr>
        <p:spPr bwMode="auto">
          <a:xfrm rot="5400000" flipV="1">
            <a:off x="4565659" y="3118337"/>
            <a:ext cx="0" cy="380472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Bayou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gossip based design</a:t>
            </a:r>
          </a:p>
          <a:p>
            <a:r>
              <a:rPr lang="en-US" dirty="0" smtClean="0"/>
              <a:t>Key difference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exploits knowledge of application semantics</a:t>
            </a:r>
          </a:p>
          <a:p>
            <a:pPr lvl="1"/>
            <a:r>
              <a:rPr lang="en-US" dirty="0" smtClean="0">
                <a:sym typeface="Wingdings"/>
              </a:rPr>
              <a:t>To identify conflicts</a:t>
            </a:r>
          </a:p>
          <a:p>
            <a:pPr lvl="1"/>
            <a:r>
              <a:rPr lang="en-US" dirty="0" smtClean="0">
                <a:sym typeface="Wingdings"/>
              </a:rPr>
              <a:t>To handle merges</a:t>
            </a:r>
          </a:p>
          <a:p>
            <a:r>
              <a:rPr lang="en-US" dirty="0" smtClean="0">
                <a:sym typeface="Wingdings"/>
              </a:rPr>
              <a:t>Greater complexity for the programmer</a:t>
            </a:r>
          </a:p>
          <a:p>
            <a:pPr lvl="1"/>
            <a:r>
              <a:rPr lang="en-US" dirty="0" smtClean="0">
                <a:sym typeface="Wingdings"/>
              </a:rPr>
              <a:t>Might be useful in </a:t>
            </a:r>
            <a:r>
              <a:rPr lang="en-US" dirty="0" err="1" smtClean="0">
                <a:sym typeface="Wingdings"/>
              </a:rPr>
              <a:t>ubicomp</a:t>
            </a:r>
            <a:r>
              <a:rPr lang="en-US" dirty="0" smtClean="0">
                <a:sym typeface="Wingdings"/>
              </a:rPr>
              <a:t> context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Important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ACID vs. BASE</a:t>
            </a:r>
          </a:p>
          <a:p>
            <a:pPr lvl="1"/>
            <a:r>
              <a:rPr lang="en-US" dirty="0" smtClean="0"/>
              <a:t>Understand the tradeoffs you are making</a:t>
            </a:r>
          </a:p>
          <a:p>
            <a:pPr lvl="1"/>
            <a:r>
              <a:rPr lang="en-US" dirty="0" smtClean="0"/>
              <a:t>ACID makes things better for programmer/system designed</a:t>
            </a:r>
          </a:p>
          <a:p>
            <a:pPr lvl="1"/>
            <a:r>
              <a:rPr lang="en-US" dirty="0" smtClean="0"/>
              <a:t>BASE often preferred by users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Client-centric consistency</a:t>
            </a:r>
          </a:p>
          <a:p>
            <a:pPr lvl="1"/>
            <a:r>
              <a:rPr lang="en-US" dirty="0" smtClean="0"/>
              <a:t>Different guarantees than data-centric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pPr lvl="1"/>
            <a:r>
              <a:rPr lang="en-US" dirty="0" smtClean="0"/>
              <a:t>BASE-like design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better performance/availability</a:t>
            </a:r>
          </a:p>
          <a:p>
            <a:pPr lvl="1"/>
            <a:r>
              <a:rPr lang="en-US" dirty="0" smtClean="0">
                <a:sym typeface="Wingdings"/>
              </a:rPr>
              <a:t>Must design system to tolerate</a:t>
            </a:r>
          </a:p>
          <a:p>
            <a:pPr lvl="1"/>
            <a:r>
              <a:rPr lang="en-US" dirty="0" smtClean="0">
                <a:sym typeface="Wingdings"/>
              </a:rPr>
              <a:t>Bayou a good example of making tolerance explicit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Vector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 smtClean="0">
                <a:latin typeface="Helvetica" charset="0"/>
              </a:rPr>
              <a:t>V</a:t>
            </a:r>
            <a:r>
              <a:rPr lang="en-GB" i="1" baseline="-25000" dirty="0" smtClean="0">
                <a:latin typeface="Helvetica" charset="0"/>
              </a:rPr>
              <a:t>i </a:t>
            </a:r>
            <a:r>
              <a:rPr lang="en-GB" dirty="0" smtClean="0">
                <a:latin typeface="Helvetica" charset="0"/>
              </a:rPr>
              <a:t>[ </a:t>
            </a:r>
            <a:r>
              <a:rPr lang="en-US" i="1" dirty="0" smtClean="0">
                <a:latin typeface="Helvetica" charset="0"/>
              </a:rPr>
              <a:t>i</a:t>
            </a:r>
            <a:r>
              <a:rPr lang="en-GB" i="1" dirty="0" smtClean="0">
                <a:latin typeface="Helvetica" charset="0"/>
              </a:rPr>
              <a:t> </a:t>
            </a:r>
            <a:r>
              <a:rPr lang="en-GB" dirty="0" smtClean="0">
                <a:latin typeface="Helvetica" charset="0"/>
              </a:rPr>
              <a:t>] is the number of events that </a:t>
            </a:r>
            <a:r>
              <a:rPr lang="en-GB" i="1" dirty="0" smtClean="0">
                <a:latin typeface="Helvetica" charset="0"/>
              </a:rPr>
              <a:t>p</a:t>
            </a:r>
            <a:r>
              <a:rPr lang="en-GB" i="1" baseline="-25000" dirty="0" smtClean="0">
                <a:latin typeface="Helvetica" charset="0"/>
              </a:rPr>
              <a:t>i</a:t>
            </a:r>
            <a:r>
              <a:rPr lang="en-GB" dirty="0" smtClean="0">
                <a:latin typeface="Helvetica" charset="0"/>
              </a:rPr>
              <a:t> has </a:t>
            </a:r>
            <a:r>
              <a:rPr lang="en-GB" dirty="0" err="1" smtClean="0">
                <a:latin typeface="Helvetica" charset="0"/>
              </a:rPr>
              <a:t>timestamped</a:t>
            </a:r>
            <a:endParaRPr lang="en-GB" dirty="0" smtClean="0">
              <a:latin typeface="Helvetica" charset="0"/>
            </a:endParaRPr>
          </a:p>
          <a:p>
            <a:r>
              <a:rPr lang="en-GB" i="1" dirty="0" smtClean="0">
                <a:latin typeface="Helvetica" charset="0"/>
              </a:rPr>
              <a:t>V</a:t>
            </a:r>
            <a:r>
              <a:rPr lang="en-GB" i="1" baseline="-25000" dirty="0" smtClean="0">
                <a:latin typeface="Helvetica" charset="0"/>
              </a:rPr>
              <a:t>i </a:t>
            </a:r>
            <a:r>
              <a:rPr lang="en-GB" dirty="0" smtClean="0">
                <a:latin typeface="Helvetica" charset="0"/>
              </a:rPr>
              <a:t>[ </a:t>
            </a:r>
            <a:r>
              <a:rPr lang="en-GB" i="1" dirty="0" err="1" smtClean="0">
                <a:latin typeface="Helvetica" charset="0"/>
              </a:rPr>
              <a:t>j</a:t>
            </a:r>
            <a:r>
              <a:rPr lang="en-GB" i="1" dirty="0" smtClean="0">
                <a:latin typeface="Helvetica" charset="0"/>
              </a:rPr>
              <a:t> </a:t>
            </a:r>
            <a:r>
              <a:rPr lang="en-GB" dirty="0" smtClean="0">
                <a:latin typeface="Helvetica" charset="0"/>
              </a:rPr>
              <a:t>] ( </a:t>
            </a:r>
            <a:r>
              <a:rPr lang="en-GB" i="1" dirty="0" err="1" smtClean="0">
                <a:latin typeface="Helvetica" charset="0"/>
              </a:rPr>
              <a:t>j</a:t>
            </a:r>
            <a:r>
              <a:rPr lang="en-GB" dirty="0" smtClean="0">
                <a:latin typeface="Helvetica" charset="0"/>
              </a:rPr>
              <a:t>≠ </a:t>
            </a:r>
            <a:r>
              <a:rPr lang="en-GB" i="1" dirty="0" err="1" smtClean="0">
                <a:latin typeface="Helvetica" charset="0"/>
              </a:rPr>
              <a:t>i</a:t>
            </a:r>
            <a:r>
              <a:rPr lang="en-GB" dirty="0" smtClean="0">
                <a:latin typeface="Helvetica" charset="0"/>
              </a:rPr>
              <a:t>) is the number of events at </a:t>
            </a:r>
            <a:r>
              <a:rPr lang="en-GB" i="1" dirty="0" err="1" smtClean="0">
                <a:latin typeface="Helvetica" charset="0"/>
              </a:rPr>
              <a:t>p</a:t>
            </a:r>
            <a:r>
              <a:rPr lang="en-GB" i="1" baseline="-25000" dirty="0" err="1" smtClean="0">
                <a:latin typeface="Helvetica" charset="0"/>
              </a:rPr>
              <a:t>j</a:t>
            </a:r>
            <a:r>
              <a:rPr lang="en-GB" dirty="0" smtClean="0">
                <a:latin typeface="Helvetica" charset="0"/>
              </a:rPr>
              <a:t> that </a:t>
            </a:r>
            <a:r>
              <a:rPr lang="en-GB" i="1" dirty="0" smtClean="0">
                <a:latin typeface="Helvetica" charset="0"/>
              </a:rPr>
              <a:t>p</a:t>
            </a:r>
            <a:r>
              <a:rPr lang="en-GB" i="1" baseline="-25000" dirty="0" smtClean="0">
                <a:latin typeface="Helvetica" charset="0"/>
              </a:rPr>
              <a:t>i</a:t>
            </a:r>
            <a:r>
              <a:rPr lang="en-GB" dirty="0" smtClean="0">
                <a:latin typeface="Helvetica" charset="0"/>
              </a:rPr>
              <a:t> has been affected by</a:t>
            </a:r>
          </a:p>
          <a:p>
            <a:endParaRPr lang="en-GB" dirty="0" smtClean="0">
              <a:latin typeface="Helvetica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GB" dirty="0" smtClean="0"/>
              <a:t>Vector clock </a:t>
            </a:r>
            <a:r>
              <a:rPr lang="en-GB" i="1" dirty="0" smtClean="0"/>
              <a:t>V</a:t>
            </a:r>
            <a:r>
              <a:rPr lang="en-GB" i="1" baseline="-25000" dirty="0" smtClean="0"/>
              <a:t>i</a:t>
            </a:r>
            <a:r>
              <a:rPr lang="en-GB" dirty="0" smtClean="0"/>
              <a:t> at process </a:t>
            </a:r>
            <a:r>
              <a:rPr lang="en-GB" i="1" dirty="0" smtClean="0"/>
              <a:t>p</a:t>
            </a:r>
            <a:r>
              <a:rPr lang="en-GB" i="1" baseline="-25000" dirty="0" smtClean="0"/>
              <a:t>i</a:t>
            </a:r>
            <a:r>
              <a:rPr lang="en-GB" dirty="0" smtClean="0"/>
              <a:t> is an array of </a:t>
            </a:r>
            <a:r>
              <a:rPr lang="en-GB" i="1" dirty="0" smtClean="0"/>
              <a:t>N</a:t>
            </a:r>
            <a:r>
              <a:rPr lang="en-GB" dirty="0" smtClean="0"/>
              <a:t> integers</a:t>
            </a:r>
          </a:p>
          <a:p>
            <a:pPr marL="697230" indent="-51435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initially </a:t>
            </a:r>
            <a:r>
              <a:rPr lang="en-GB" i="1" dirty="0" err="1" smtClean="0"/>
              <a:t>V</a:t>
            </a:r>
            <a:r>
              <a:rPr lang="en-GB" baseline="-25000" dirty="0" err="1" smtClean="0"/>
              <a:t>i</a:t>
            </a:r>
            <a:r>
              <a:rPr lang="en-GB" dirty="0" err="1" smtClean="0"/>
              <a:t>[</a:t>
            </a:r>
            <a:r>
              <a:rPr lang="en-GB" i="1" dirty="0" err="1" smtClean="0"/>
              <a:t>j</a:t>
            </a:r>
            <a:r>
              <a:rPr lang="en-GB" dirty="0" smtClean="0"/>
              <a:t>] = 0 for </a:t>
            </a:r>
            <a:r>
              <a:rPr lang="en-GB" i="1" dirty="0" err="1" smtClean="0"/>
              <a:t>i</a:t>
            </a:r>
            <a:r>
              <a:rPr lang="en-GB" dirty="0" smtClean="0"/>
              <a:t>, </a:t>
            </a:r>
            <a:r>
              <a:rPr lang="en-GB" i="1" dirty="0" err="1" smtClean="0"/>
              <a:t>j</a:t>
            </a:r>
            <a:r>
              <a:rPr lang="en-GB" dirty="0" smtClean="0"/>
              <a:t> = 1, 2, …</a:t>
            </a:r>
            <a:r>
              <a:rPr lang="en-GB" i="1" dirty="0" smtClean="0"/>
              <a:t>N</a:t>
            </a:r>
            <a:endParaRPr lang="en-GB" dirty="0" smtClean="0"/>
          </a:p>
          <a:p>
            <a:pPr marL="697230" indent="-51435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before </a:t>
            </a:r>
            <a:r>
              <a:rPr lang="en-GB" i="1" dirty="0" smtClean="0"/>
              <a:t>p</a:t>
            </a:r>
            <a:r>
              <a:rPr lang="en-GB" baseline="-25000" dirty="0" smtClean="0"/>
              <a:t>i</a:t>
            </a:r>
            <a:r>
              <a:rPr lang="en-GB" dirty="0" smtClean="0"/>
              <a:t> timestamps an event it sets </a:t>
            </a:r>
            <a:r>
              <a:rPr lang="en-GB" i="1" dirty="0" err="1" smtClean="0"/>
              <a:t>V</a:t>
            </a:r>
            <a:r>
              <a:rPr lang="en-GB" baseline="-25000" dirty="0" err="1" smtClean="0"/>
              <a:t>i</a:t>
            </a:r>
            <a:r>
              <a:rPr lang="en-GB" dirty="0" err="1" smtClean="0"/>
              <a:t>[</a:t>
            </a:r>
            <a:r>
              <a:rPr lang="en-GB" i="1" dirty="0" err="1" smtClean="0"/>
              <a:t>i</a:t>
            </a:r>
            <a:r>
              <a:rPr lang="en-GB" dirty="0" smtClean="0"/>
              <a:t>] :=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i</a:t>
            </a:r>
            <a:r>
              <a:rPr lang="en-GB" dirty="0" err="1" smtClean="0"/>
              <a:t>[</a:t>
            </a:r>
            <a:r>
              <a:rPr lang="en-GB" i="1" dirty="0" err="1" smtClean="0"/>
              <a:t>i</a:t>
            </a:r>
            <a:r>
              <a:rPr lang="en-GB" dirty="0" smtClean="0"/>
              <a:t>] +1</a:t>
            </a:r>
          </a:p>
          <a:p>
            <a:pPr marL="697230" indent="-514350">
              <a:lnSpc>
                <a:spcPct val="90000"/>
              </a:lnSpc>
              <a:buFont typeface="+mj-lt"/>
              <a:buAutoNum type="arabicPeriod"/>
            </a:pPr>
            <a:r>
              <a:rPr lang="en-GB" i="1" dirty="0" smtClean="0"/>
              <a:t> p</a:t>
            </a:r>
            <a:r>
              <a:rPr lang="en-GB" baseline="-25000" dirty="0" smtClean="0"/>
              <a:t>i</a:t>
            </a:r>
            <a:r>
              <a:rPr lang="en-GB" dirty="0" smtClean="0"/>
              <a:t> piggybacks </a:t>
            </a:r>
            <a:r>
              <a:rPr lang="en-GB" i="1" dirty="0" err="1" smtClean="0"/>
              <a:t>t</a:t>
            </a:r>
            <a:r>
              <a:rPr lang="en-GB" dirty="0" smtClean="0"/>
              <a:t> = </a:t>
            </a:r>
            <a:r>
              <a:rPr lang="en-GB" i="1" dirty="0" smtClean="0"/>
              <a:t>V</a:t>
            </a:r>
            <a:r>
              <a:rPr lang="en-GB" i="1" baseline="-25000" dirty="0" smtClean="0"/>
              <a:t>i</a:t>
            </a:r>
            <a:r>
              <a:rPr lang="en-GB" dirty="0" smtClean="0"/>
              <a:t> on every message it sends</a:t>
            </a:r>
          </a:p>
          <a:p>
            <a:pPr marL="697230" indent="-514350">
              <a:lnSpc>
                <a:spcPct val="90000"/>
              </a:lnSpc>
              <a:buFont typeface="+mj-lt"/>
              <a:buAutoNum type="arabicPeriod"/>
            </a:pPr>
            <a:r>
              <a:rPr lang="en-GB" dirty="0" smtClean="0"/>
              <a:t>when p</a:t>
            </a:r>
            <a:r>
              <a:rPr lang="en-GB" baseline="-25000" dirty="0" smtClean="0"/>
              <a:t>i</a:t>
            </a:r>
            <a:r>
              <a:rPr lang="en-GB" dirty="0" smtClean="0"/>
              <a:t> receives (</a:t>
            </a:r>
            <a:r>
              <a:rPr lang="en-GB" i="1" dirty="0" err="1" smtClean="0"/>
              <a:t>m</a:t>
            </a:r>
            <a:r>
              <a:rPr lang="en-GB" dirty="0" err="1" smtClean="0"/>
              <a:t>,</a:t>
            </a:r>
            <a:r>
              <a:rPr lang="en-GB" i="1" dirty="0" err="1" smtClean="0"/>
              <a:t>t</a:t>
            </a:r>
            <a:r>
              <a:rPr lang="en-GB" dirty="0" smtClean="0"/>
              <a:t>) it sets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i</a:t>
            </a:r>
            <a:r>
              <a:rPr lang="en-GB" dirty="0" err="1" smtClean="0"/>
              <a:t>[</a:t>
            </a:r>
            <a:r>
              <a:rPr lang="en-GB" i="1" dirty="0" err="1" smtClean="0"/>
              <a:t>j</a:t>
            </a:r>
            <a:r>
              <a:rPr lang="en-GB" dirty="0" smtClean="0"/>
              <a:t>] := </a:t>
            </a:r>
            <a:r>
              <a:rPr lang="en-GB" dirty="0" err="1" smtClean="0"/>
              <a:t>max(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i</a:t>
            </a:r>
            <a:r>
              <a:rPr lang="en-GB" dirty="0" err="1" smtClean="0"/>
              <a:t>[</a:t>
            </a:r>
            <a:r>
              <a:rPr lang="en-GB" i="1" dirty="0" err="1" smtClean="0"/>
              <a:t>j</a:t>
            </a:r>
            <a:r>
              <a:rPr lang="en-GB" dirty="0" smtClean="0"/>
              <a:t>] , </a:t>
            </a:r>
            <a:r>
              <a:rPr lang="en-GB" i="1" dirty="0" err="1" smtClean="0"/>
              <a:t>t</a:t>
            </a:r>
            <a:r>
              <a:rPr lang="en-GB" dirty="0" err="1" smtClean="0"/>
              <a:t>[</a:t>
            </a:r>
            <a:r>
              <a:rPr lang="en-GB" i="1" dirty="0" err="1" smtClean="0"/>
              <a:t>j</a:t>
            </a:r>
            <a:r>
              <a:rPr lang="en-GB" dirty="0" smtClean="0"/>
              <a:t>]) </a:t>
            </a:r>
            <a:r>
              <a:rPr lang="en-GB" i="1" dirty="0" err="1" smtClean="0"/>
              <a:t>j</a:t>
            </a:r>
            <a:r>
              <a:rPr lang="en-GB" dirty="0" smtClean="0"/>
              <a:t> = 1, 2, …</a:t>
            </a:r>
            <a:r>
              <a:rPr lang="en-GB" i="1" dirty="0" smtClean="0"/>
              <a:t>N   </a:t>
            </a:r>
            <a:r>
              <a:rPr lang="en-GB" sz="2400" i="1" dirty="0" smtClean="0"/>
              <a:t>( then before next event adds 1 to own element using rule 2)</a:t>
            </a:r>
            <a:endParaRPr lang="en-GB" i="1" dirty="0" smtClean="0"/>
          </a:p>
          <a:p>
            <a:endParaRPr lang="en-GB" dirty="0">
              <a:latin typeface="Helvetic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Vector Clocks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352800"/>
            <a:ext cx="8534400" cy="2773363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Helvetica" charset="0"/>
              </a:rPr>
              <a:t>At </a:t>
            </a:r>
            <a:r>
              <a:rPr lang="en-GB" i="1" dirty="0" smtClean="0">
                <a:latin typeface="Helvetica" charset="0"/>
              </a:rPr>
              <a:t>p</a:t>
            </a:r>
            <a:r>
              <a:rPr lang="en-GB" baseline="-25000" dirty="0" smtClean="0">
                <a:latin typeface="Helvetica" charset="0"/>
              </a:rPr>
              <a:t>1</a:t>
            </a:r>
            <a:r>
              <a:rPr lang="en-GB" dirty="0" smtClean="0">
                <a:latin typeface="Helvetica" charset="0"/>
              </a:rPr>
              <a:t> </a:t>
            </a:r>
          </a:p>
          <a:p>
            <a:pPr lvl="1"/>
            <a:r>
              <a:rPr lang="en-US" i="1" dirty="0" smtClean="0">
                <a:latin typeface="Helvetica" charset="0"/>
              </a:rPr>
              <a:t>a occurs at </a:t>
            </a:r>
            <a:r>
              <a:rPr lang="en-GB" dirty="0" smtClean="0">
                <a:latin typeface="Helvetica" charset="0"/>
              </a:rPr>
              <a:t>(1,0,0); </a:t>
            </a:r>
            <a:r>
              <a:rPr lang="en-GB" i="1" dirty="0" err="1" smtClean="0">
                <a:latin typeface="Helvetica" charset="0"/>
              </a:rPr>
              <a:t>b</a:t>
            </a:r>
            <a:r>
              <a:rPr lang="en-GB" dirty="0" smtClean="0">
                <a:latin typeface="Helvetica" charset="0"/>
              </a:rPr>
              <a:t> occurs at (2,0,0) </a:t>
            </a:r>
          </a:p>
          <a:p>
            <a:pPr lvl="1"/>
            <a:r>
              <a:rPr lang="en-GB" dirty="0" smtClean="0">
                <a:latin typeface="Helvetica" charset="0"/>
              </a:rPr>
              <a:t>piggyback</a:t>
            </a:r>
            <a:r>
              <a:rPr lang="en-GB" i="1" dirty="0" smtClean="0">
                <a:latin typeface="Helvetica" charset="0"/>
              </a:rPr>
              <a:t> </a:t>
            </a:r>
            <a:r>
              <a:rPr lang="en-GB" dirty="0" smtClean="0">
                <a:latin typeface="Helvetica" charset="0"/>
              </a:rPr>
              <a:t> (2,0,0) on </a:t>
            </a:r>
            <a:r>
              <a:rPr lang="en-GB" i="1" dirty="0" smtClean="0">
                <a:latin typeface="Helvetica" charset="0"/>
              </a:rPr>
              <a:t>m</a:t>
            </a:r>
            <a:r>
              <a:rPr lang="en-GB" baseline="-25000" dirty="0" smtClean="0">
                <a:latin typeface="Helvetica" charset="0"/>
              </a:rPr>
              <a:t>1</a:t>
            </a:r>
          </a:p>
          <a:p>
            <a:r>
              <a:rPr lang="en-GB" dirty="0" smtClean="0">
                <a:latin typeface="Helvetica" charset="0"/>
              </a:rPr>
              <a:t>At </a:t>
            </a:r>
            <a:r>
              <a:rPr lang="en-GB" i="1" dirty="0" smtClean="0">
                <a:latin typeface="Helvetica" charset="0"/>
              </a:rPr>
              <a:t>p</a:t>
            </a:r>
            <a:r>
              <a:rPr lang="en-GB" baseline="-25000" dirty="0" smtClean="0">
                <a:latin typeface="Helvetica" charset="0"/>
              </a:rPr>
              <a:t>2</a:t>
            </a:r>
            <a:r>
              <a:rPr lang="en-GB" dirty="0" smtClean="0">
                <a:latin typeface="Helvetica" charset="0"/>
              </a:rPr>
              <a:t> </a:t>
            </a:r>
            <a:r>
              <a:rPr lang="en-GB" sz="2400" dirty="0" smtClean="0">
                <a:latin typeface="Helvetica" charset="0"/>
              </a:rPr>
              <a:t>on receipt</a:t>
            </a:r>
            <a:r>
              <a:rPr lang="en-GB" sz="2400" dirty="0" smtClean="0"/>
              <a:t> of </a:t>
            </a:r>
            <a:r>
              <a:rPr lang="en-GB" i="1" dirty="0" smtClean="0">
                <a:latin typeface="Helvetica" charset="0"/>
              </a:rPr>
              <a:t>m</a:t>
            </a:r>
            <a:r>
              <a:rPr lang="en-GB" baseline="-25000" dirty="0" smtClean="0">
                <a:latin typeface="Helvetica" charset="0"/>
              </a:rPr>
              <a:t>1</a:t>
            </a:r>
            <a:r>
              <a:rPr lang="en-GB" dirty="0" smtClean="0">
                <a:latin typeface="Helvetica" charset="0"/>
              </a:rPr>
              <a:t> use </a:t>
            </a:r>
            <a:r>
              <a:rPr lang="en-GB" i="1" dirty="0" smtClean="0">
                <a:latin typeface="Helvetica" charset="0"/>
              </a:rPr>
              <a:t>max</a:t>
            </a:r>
            <a:r>
              <a:rPr lang="en-GB" dirty="0" smtClean="0">
                <a:latin typeface="Helvetica" charset="0"/>
              </a:rPr>
              <a:t> ((0,0,0), (2,0,0)) = (2, 0, 0) and add 1 to own element = (2,1,0) </a:t>
            </a:r>
          </a:p>
          <a:p>
            <a:r>
              <a:rPr lang="en-GB" dirty="0" smtClean="0">
                <a:latin typeface="Helvetica" charset="0"/>
              </a:rPr>
              <a:t>Meaning of =, &lt;=, max etc for vector timestamps</a:t>
            </a:r>
          </a:p>
          <a:p>
            <a:pPr lvl="1"/>
            <a:r>
              <a:rPr lang="en-GB" dirty="0" smtClean="0">
                <a:latin typeface="Helvetica" charset="0"/>
              </a:rPr>
              <a:t>compare elements </a:t>
            </a:r>
            <a:r>
              <a:rPr lang="en-GB" dirty="0" err="1" smtClean="0">
                <a:latin typeface="Helvetica" charset="0"/>
              </a:rPr>
              <a:t>pairwise</a:t>
            </a:r>
            <a:endParaRPr lang="en-GB" dirty="0" smtClean="0"/>
          </a:p>
          <a:p>
            <a:endParaRPr lang="en-GB" dirty="0" smtClean="0">
              <a:latin typeface="Helvetica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rcRect/>
              <a:stretch>
                <a:fillRect/>
              </a:stretch>
            </p:blipFill>
          </mc:Choice>
          <mc:Fallback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1600200" y="838200"/>
            <a:ext cx="6213475" cy="253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Vector Clocks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505200"/>
            <a:ext cx="8534400" cy="2620963"/>
          </a:xfrm>
        </p:spPr>
        <p:txBody>
          <a:bodyPr/>
          <a:lstStyle/>
          <a:p>
            <a:r>
              <a:rPr lang="en-GB" dirty="0" smtClean="0"/>
              <a:t>Note that </a:t>
            </a:r>
            <a:r>
              <a:rPr lang="en-GB" dirty="0" err="1" smtClean="0"/>
              <a:t>e</a:t>
            </a:r>
            <a:r>
              <a:rPr lang="en-GB" dirty="0" smtClean="0"/>
              <a:t> </a:t>
            </a:r>
            <a:r>
              <a:rPr lang="en-GB" dirty="0" err="1" smtClean="0"/>
              <a:t>e</a:t>
            </a:r>
            <a:r>
              <a:rPr lang="en-GB" dirty="0" smtClean="0"/>
              <a:t>’ implies </a:t>
            </a:r>
            <a:r>
              <a:rPr lang="en-GB" dirty="0" err="1" smtClean="0"/>
              <a:t>L(e</a:t>
            </a:r>
            <a:r>
              <a:rPr lang="en-GB" dirty="0" smtClean="0"/>
              <a:t>)&lt;</a:t>
            </a:r>
            <a:r>
              <a:rPr lang="en-GB" dirty="0" err="1" smtClean="0"/>
              <a:t>L(e</a:t>
            </a:r>
            <a:r>
              <a:rPr lang="en-GB" dirty="0" smtClean="0"/>
              <a:t>’). The converse is also true</a:t>
            </a:r>
          </a:p>
          <a:p>
            <a:r>
              <a:rPr lang="en-GB" dirty="0" smtClean="0">
                <a:latin typeface="Helvetica" charset="0"/>
              </a:rPr>
              <a:t>Can you see a pair of parallel events?</a:t>
            </a:r>
          </a:p>
          <a:p>
            <a:pPr lvl="1"/>
            <a:r>
              <a:rPr lang="en-GB" sz="2000" dirty="0" smtClean="0">
                <a:latin typeface="Helvetica" charset="0"/>
              </a:rPr>
              <a:t> </a:t>
            </a:r>
            <a:r>
              <a:rPr lang="en-GB" sz="2000" i="1" dirty="0" err="1" smtClean="0">
                <a:latin typeface="Helvetica" charset="0"/>
              </a:rPr>
              <a:t>c</a:t>
            </a:r>
            <a:r>
              <a:rPr lang="en-GB" sz="2000" dirty="0" smtClean="0">
                <a:latin typeface="Helvetica" charset="0"/>
              </a:rPr>
              <a:t> || </a:t>
            </a:r>
            <a:r>
              <a:rPr lang="en-GB" sz="2000" i="1" dirty="0" err="1" smtClean="0">
                <a:latin typeface="Helvetica" charset="0"/>
              </a:rPr>
              <a:t>e</a:t>
            </a:r>
            <a:r>
              <a:rPr lang="en-GB" sz="2000" i="1" dirty="0" smtClean="0">
                <a:latin typeface="Helvetica" charset="0"/>
              </a:rPr>
              <a:t>(</a:t>
            </a:r>
            <a:r>
              <a:rPr lang="en-GB" sz="2000" dirty="0" smtClean="0">
                <a:latin typeface="Helvetica" charset="0"/>
              </a:rPr>
              <a:t> parallel) because neither </a:t>
            </a:r>
            <a:r>
              <a:rPr lang="en-GB" sz="2000" i="1" dirty="0" err="1" smtClean="0">
                <a:latin typeface="Helvetica" charset="0"/>
              </a:rPr>
              <a:t>V</a:t>
            </a:r>
            <a:r>
              <a:rPr lang="en-GB" sz="2000" dirty="0" err="1" smtClean="0">
                <a:latin typeface="Helvetica" charset="0"/>
              </a:rPr>
              <a:t>(c</a:t>
            </a:r>
            <a:r>
              <a:rPr lang="en-GB" sz="2000" dirty="0" smtClean="0">
                <a:latin typeface="Helvetica" charset="0"/>
              </a:rPr>
              <a:t>) &lt;= </a:t>
            </a:r>
            <a:r>
              <a:rPr lang="en-GB" sz="2000" i="1" dirty="0" err="1" smtClean="0">
                <a:latin typeface="Helvetica" charset="0"/>
              </a:rPr>
              <a:t>V</a:t>
            </a:r>
            <a:r>
              <a:rPr lang="en-GB" sz="2000" dirty="0" err="1" smtClean="0">
                <a:latin typeface="Helvetica" charset="0"/>
              </a:rPr>
              <a:t>(</a:t>
            </a:r>
            <a:r>
              <a:rPr lang="en-GB" sz="2000" i="1" dirty="0" err="1" smtClean="0">
                <a:latin typeface="Helvetica" charset="0"/>
              </a:rPr>
              <a:t>e</a:t>
            </a:r>
            <a:r>
              <a:rPr lang="en-GB" sz="2000" dirty="0" smtClean="0">
                <a:latin typeface="Helvetica" charset="0"/>
              </a:rPr>
              <a:t>) nor </a:t>
            </a:r>
            <a:r>
              <a:rPr lang="en-GB" sz="2000" i="1" dirty="0" err="1" smtClean="0">
                <a:latin typeface="Helvetica" charset="0"/>
              </a:rPr>
              <a:t>V</a:t>
            </a:r>
            <a:r>
              <a:rPr lang="en-GB" sz="2000" dirty="0" err="1" smtClean="0">
                <a:latin typeface="Helvetica" charset="0"/>
              </a:rPr>
              <a:t>(</a:t>
            </a:r>
            <a:r>
              <a:rPr lang="en-GB" sz="2000" i="1" dirty="0" err="1" smtClean="0">
                <a:latin typeface="Helvetica" charset="0"/>
              </a:rPr>
              <a:t>e</a:t>
            </a:r>
            <a:r>
              <a:rPr lang="en-GB" sz="2000" dirty="0" smtClean="0">
                <a:latin typeface="Helvetica" charset="0"/>
              </a:rPr>
              <a:t>) &lt;= </a:t>
            </a:r>
            <a:r>
              <a:rPr lang="en-GB" sz="2000" i="1" dirty="0" err="1" smtClean="0">
                <a:latin typeface="Helvetica" charset="0"/>
              </a:rPr>
              <a:t>V</a:t>
            </a:r>
            <a:r>
              <a:rPr lang="en-GB" sz="2000" dirty="0" err="1" smtClean="0">
                <a:latin typeface="Helvetica" charset="0"/>
              </a:rPr>
              <a:t>(</a:t>
            </a:r>
            <a:r>
              <a:rPr lang="en-GB" sz="2000" i="1" dirty="0" err="1" smtClean="0">
                <a:latin typeface="Helvetica" charset="0"/>
              </a:rPr>
              <a:t>c</a:t>
            </a:r>
            <a:r>
              <a:rPr lang="en-GB" sz="2000" dirty="0" smtClean="0">
                <a:latin typeface="Helvetica" charset="0"/>
              </a:rPr>
              <a:t>)</a:t>
            </a:r>
          </a:p>
          <a:p>
            <a:endParaRPr lang="en-GB" sz="2600" dirty="0" smtClean="0">
              <a:latin typeface="Helvetica" charset="0"/>
            </a:endParaRPr>
          </a:p>
          <a:p>
            <a:pPr lvl="1"/>
            <a:endParaRPr lang="en-GB" dirty="0" smtClean="0">
              <a:latin typeface="Helvetica" charset="0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600200" y="838200"/>
            <a:ext cx="6213475" cy="253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56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A Clash of Cultures</a:t>
            </a:r>
          </a:p>
        </p:txBody>
      </p:sp>
      <p:sp>
        <p:nvSpPr>
          <p:cNvPr id="1775619" name="Rectangle 3"/>
          <p:cNvSpPr>
            <a:spLocks noGrp="1" noChangeArrowheads="1"/>
          </p:cNvSpPr>
          <p:nvPr>
            <p:ph idx="1"/>
          </p:nvPr>
        </p:nvSpPr>
        <p:spPr/>
        <p:txBody>
          <a:bodyPr tIns="45647" bIns="45647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/>
              <a:t>Classic distributed systems: focused on ACID semantics (transaction semantics)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1"/>
                </a:solidFill>
              </a:rPr>
              <a:t>A</a:t>
            </a:r>
            <a:r>
              <a:rPr lang="en-US"/>
              <a:t>tomicity: either the operation (e.g., write) is performed on </a:t>
            </a:r>
            <a:r>
              <a:rPr lang="en-US">
                <a:solidFill>
                  <a:schemeClr val="accent1"/>
                </a:solidFill>
              </a:rPr>
              <a:t>all</a:t>
            </a:r>
            <a:r>
              <a:rPr lang="en-US"/>
              <a:t> replicas or is not performed on any of them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1"/>
                </a:solidFill>
              </a:rPr>
              <a:t>C</a:t>
            </a:r>
            <a:r>
              <a:rPr lang="en-US"/>
              <a:t>onsistency: after each operation all replicas reach the same state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1"/>
                </a:solidFill>
              </a:rPr>
              <a:t>I</a:t>
            </a:r>
            <a:r>
              <a:rPr lang="en-US"/>
              <a:t>solation: no operation (e.g., read) can see the data from another operation (e.g., write) in an intermediate state 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1"/>
                </a:solidFill>
              </a:rPr>
              <a:t>D</a:t>
            </a:r>
            <a:r>
              <a:rPr lang="en-US"/>
              <a:t>urability: once a write has been successful, that write will persist indefinitely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Modern Internet systems: focused on BASE</a:t>
            </a:r>
          </a:p>
          <a:p>
            <a:pPr lvl="1">
              <a:lnSpc>
                <a:spcPct val="80000"/>
              </a:lnSpc>
            </a:pPr>
            <a:r>
              <a:rPr lang="en-US"/>
              <a:t>Basically Available</a:t>
            </a:r>
          </a:p>
          <a:p>
            <a:pPr lvl="1">
              <a:lnSpc>
                <a:spcPct val="80000"/>
              </a:lnSpc>
            </a:pPr>
            <a:r>
              <a:rPr lang="en-US"/>
              <a:t>Soft-state (or scalable)</a:t>
            </a:r>
          </a:p>
          <a:p>
            <a:pPr lvl="1">
              <a:lnSpc>
                <a:spcPct val="80000"/>
              </a:lnSpc>
            </a:pPr>
            <a:r>
              <a:rPr lang="en-US"/>
              <a:t>Eventually consistent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</a:t>
            </a:r>
          </a:p>
        </p:txBody>
      </p:sp>
      <p:sp>
        <p:nvSpPr>
          <p:cNvPr id="38926" name="Text Box 14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371600" y="2590800"/>
            <a:ext cx="8382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 smtClean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 smtClean="0"/>
              <a:t>log</a:t>
            </a:r>
            <a:endParaRPr lang="en-US" sz="1400" dirty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600200" y="32004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4800600" y="1981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2251075" y="2590800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Version</a:t>
            </a:r>
          </a:p>
          <a:p>
            <a:r>
              <a:rPr lang="en-US" sz="1400"/>
              <a:t>Vector</a:t>
            </a:r>
            <a:endParaRPr lang="en-US"/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286000" y="3200400"/>
            <a:ext cx="494471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0:0</a:t>
            </a:r>
          </a:p>
          <a:p>
            <a:r>
              <a:rPr lang="en-US" sz="1400"/>
              <a:t>1:0</a:t>
            </a:r>
          </a:p>
          <a:p>
            <a:r>
              <a:rPr lang="en-US" sz="1400"/>
              <a:t>2:0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410200" y="1981200"/>
            <a:ext cx="494471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0:0</a:t>
            </a:r>
          </a:p>
          <a:p>
            <a:r>
              <a:rPr lang="en-US" sz="1400"/>
              <a:t>1:0</a:t>
            </a:r>
          </a:p>
          <a:p>
            <a:r>
              <a:rPr lang="en-US" sz="1400"/>
              <a:t>2:0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5715000" y="5029200"/>
            <a:ext cx="494471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0:0</a:t>
            </a:r>
          </a:p>
          <a:p>
            <a:r>
              <a:rPr lang="en-US" sz="1400"/>
              <a:t>1:0</a:t>
            </a:r>
          </a:p>
          <a:p>
            <a:r>
              <a:rPr lang="en-US" sz="1400"/>
              <a:t>2:0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990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39946" name="Text Box 10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066800" y="2667000"/>
            <a:ext cx="8382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log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209800" y="266253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Version</a:t>
            </a:r>
          </a:p>
          <a:p>
            <a:r>
              <a:rPr lang="en-US" sz="1400" dirty="0"/>
              <a:t>Vector</a:t>
            </a:r>
            <a:endParaRPr lang="en-US" dirty="0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286000" y="32893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143000" y="3276600"/>
            <a:ext cx="99060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5857875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:1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5791200" y="5029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800600" y="1981200"/>
            <a:ext cx="990600" cy="30777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895601" y="2895601"/>
            <a:ext cx="2096913" cy="1271588"/>
            <a:chOff x="1824" y="1824"/>
            <a:chExt cx="1327" cy="801"/>
          </a:xfrm>
        </p:grpSpPr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 flipV="1">
              <a:off x="1824" y="1824"/>
              <a:ext cx="7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9958" name="Text Box 22"/>
            <p:cNvSpPr txBox="1">
              <a:spLocks noChangeArrowheads="1"/>
            </p:cNvSpPr>
            <p:nvPr/>
          </p:nvSpPr>
          <p:spPr bwMode="auto">
            <a:xfrm>
              <a:off x="2113" y="2160"/>
              <a:ext cx="671" cy="46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/>
                <a:t>1:</a:t>
              </a:r>
              <a:r>
                <a:rPr lang="en-US" sz="1400" i="1" dirty="0"/>
                <a:t>0</a:t>
              </a:r>
              <a:r>
                <a:rPr lang="en-US" sz="1400" dirty="0"/>
                <a:t> </a:t>
              </a:r>
              <a:r>
                <a:rPr lang="en-US" sz="1400" dirty="0" err="1"/>
                <a:t>W(x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2:</a:t>
              </a:r>
              <a:r>
                <a:rPr lang="en-US" sz="1400" i="1" dirty="0"/>
                <a:t>0</a:t>
              </a:r>
              <a:r>
                <a:rPr lang="en-US" sz="1400" dirty="0"/>
                <a:t> </a:t>
              </a:r>
              <a:r>
                <a:rPr lang="en-US" sz="1400" dirty="0" err="1"/>
                <a:t>W(y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3:</a:t>
              </a:r>
              <a:r>
                <a:rPr lang="en-US" sz="1400" i="1" dirty="0"/>
                <a:t>0</a:t>
              </a:r>
              <a:r>
                <a:rPr lang="en-US" sz="1400" dirty="0"/>
                <a:t> </a:t>
              </a:r>
              <a:r>
                <a:rPr lang="en-US" sz="1400" dirty="0" err="1"/>
                <a:t>W(z</a:t>
              </a:r>
              <a:r>
                <a:rPr lang="en-US" sz="1400" dirty="0"/>
                <a:t>)</a:t>
              </a:r>
            </a:p>
          </p:txBody>
        </p:sp>
        <p:sp>
          <p:nvSpPr>
            <p:cNvPr id="39959" name="Text Box 23"/>
            <p:cNvSpPr txBox="1">
              <a:spLocks noChangeArrowheads="1"/>
            </p:cNvSpPr>
            <p:nvPr/>
          </p:nvSpPr>
          <p:spPr bwMode="auto">
            <a:xfrm>
              <a:off x="2832" y="2160"/>
              <a:ext cx="319" cy="46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i="1"/>
                <a:t>0</a:t>
              </a:r>
              <a:r>
                <a:rPr lang="en-US" sz="1400"/>
                <a:t>:3</a:t>
              </a:r>
            </a:p>
            <a:p>
              <a:r>
                <a:rPr lang="en-US" sz="1400" i="1"/>
                <a:t>1</a:t>
              </a:r>
              <a:r>
                <a:rPr lang="en-US" sz="1400"/>
                <a:t>:0</a:t>
              </a:r>
            </a:p>
            <a:p>
              <a:r>
                <a:rPr lang="en-US" sz="1400" i="1"/>
                <a:t>2</a:t>
              </a:r>
              <a:r>
                <a:rPr lang="en-US" sz="1400"/>
                <a:t>:0</a:t>
              </a:r>
            </a:p>
          </p:txBody>
        </p:sp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Bayou propagation</a:t>
            </a:r>
          </a:p>
        </p:txBody>
      </p:sp>
      <p:sp>
        <p:nvSpPr>
          <p:cNvPr id="40968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43000" y="2667000"/>
            <a:ext cx="8382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log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209800" y="261937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Version</a:t>
            </a:r>
          </a:p>
          <a:p>
            <a:r>
              <a:rPr lang="en-US" sz="1400"/>
              <a:t>Vector</a:t>
            </a:r>
            <a:endParaRPr 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2286000" y="32893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1143000" y="3276600"/>
            <a:ext cx="99060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857875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5791200" y="5029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V="1">
            <a:off x="2895600" y="28956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4800600" y="19812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048001" y="3276602"/>
            <a:ext cx="2027238" cy="1042988"/>
            <a:chOff x="1920" y="2064"/>
            <a:chExt cx="1277" cy="657"/>
          </a:xfrm>
        </p:grpSpPr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 flipH="1">
              <a:off x="1920" y="2064"/>
              <a:ext cx="72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40980" name="Text Box 20"/>
            <p:cNvSpPr txBox="1">
              <a:spLocks noChangeArrowheads="1"/>
            </p:cNvSpPr>
            <p:nvPr/>
          </p:nvSpPr>
          <p:spPr bwMode="auto">
            <a:xfrm>
              <a:off x="2208" y="2400"/>
              <a:ext cx="624" cy="19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1:</a:t>
              </a:r>
              <a:r>
                <a:rPr lang="en-US" sz="1400" i="1"/>
                <a:t>1</a:t>
              </a:r>
              <a:r>
                <a:rPr lang="en-US" sz="1400"/>
                <a:t> W(x)</a:t>
              </a:r>
            </a:p>
          </p:txBody>
        </p:sp>
        <p:sp>
          <p:nvSpPr>
            <p:cNvPr id="40982" name="Text Box 22"/>
            <p:cNvSpPr txBox="1">
              <a:spLocks noChangeArrowheads="1"/>
            </p:cNvSpPr>
            <p:nvPr/>
          </p:nvSpPr>
          <p:spPr bwMode="auto">
            <a:xfrm>
              <a:off x="2880" y="2256"/>
              <a:ext cx="317" cy="46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i="1"/>
                <a:t>0</a:t>
              </a:r>
              <a:r>
                <a:rPr lang="en-US" sz="1400"/>
                <a:t>:3</a:t>
              </a:r>
            </a:p>
            <a:p>
              <a:r>
                <a:rPr lang="en-US" sz="1400" i="1"/>
                <a:t>1</a:t>
              </a:r>
              <a:r>
                <a:rPr lang="en-US" sz="1400"/>
                <a:t>:4</a:t>
              </a:r>
            </a:p>
            <a:p>
              <a:r>
                <a:rPr lang="en-US" sz="1400" i="1"/>
                <a:t>2</a:t>
              </a:r>
              <a:r>
                <a:rPr lang="en-US" sz="1400"/>
                <a:t>:0</a:t>
              </a: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4199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219200" y="2667000"/>
            <a:ext cx="10668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log</a:t>
            </a: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209800" y="261937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Version</a:t>
            </a:r>
          </a:p>
          <a:p>
            <a:r>
              <a:rPr lang="en-US" sz="1400" dirty="0"/>
              <a:t>Vector</a:t>
            </a:r>
            <a:endParaRPr lang="en-US" dirty="0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857875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791200" y="5029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2362200" y="32766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:4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1219200" y="32766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257801" y="3124201"/>
            <a:ext cx="3306763" cy="1455738"/>
            <a:chOff x="3312" y="1968"/>
            <a:chExt cx="2083" cy="917"/>
          </a:xfrm>
        </p:grpSpPr>
        <p:sp>
          <p:nvSpPr>
            <p:cNvPr id="42007" name="Freeform 23"/>
            <p:cNvSpPr>
              <a:spLocks/>
            </p:cNvSpPr>
            <p:nvPr/>
          </p:nvSpPr>
          <p:spPr bwMode="auto">
            <a:xfrm>
              <a:off x="3312" y="1968"/>
              <a:ext cx="672" cy="6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480"/>
                </a:cxn>
                <a:cxn ang="0">
                  <a:pos x="1104" y="720"/>
                </a:cxn>
              </a:cxnLst>
              <a:rect l="0" t="0" r="r" b="b"/>
              <a:pathLst>
                <a:path w="1104" h="720">
                  <a:moveTo>
                    <a:pt x="0" y="0"/>
                  </a:moveTo>
                  <a:cubicBezTo>
                    <a:pt x="76" y="180"/>
                    <a:pt x="152" y="360"/>
                    <a:pt x="336" y="480"/>
                  </a:cubicBezTo>
                  <a:cubicBezTo>
                    <a:pt x="520" y="600"/>
                    <a:pt x="812" y="660"/>
                    <a:pt x="1104" y="7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42008" name="Text Box 24"/>
            <p:cNvSpPr txBox="1">
              <a:spLocks noChangeArrowheads="1"/>
            </p:cNvSpPr>
            <p:nvPr/>
          </p:nvSpPr>
          <p:spPr bwMode="auto">
            <a:xfrm>
              <a:off x="4006" y="2478"/>
              <a:ext cx="13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Which portion of</a:t>
              </a:r>
            </a:p>
            <a:p>
              <a:r>
                <a:rPr lang="en-US"/>
                <a:t>The log is stable?</a:t>
              </a:r>
              <a:endParaRPr lang="en-US" sz="1600"/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46088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219200" y="2667000"/>
            <a:ext cx="990600" cy="6096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log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209800" y="261937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Version</a:t>
            </a:r>
          </a:p>
          <a:p>
            <a:r>
              <a:rPr lang="en-US" sz="1400" dirty="0"/>
              <a:t>Vector</a:t>
            </a:r>
            <a:endParaRPr lang="en-US" dirty="0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857875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4800600" y="19812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362200" y="32766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:4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219200" y="32766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H="1">
            <a:off x="4495800" y="3276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6172200" y="51054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:5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5029200" y="51054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61447" name="Text Box 7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219200" y="2667000"/>
            <a:ext cx="1066800" cy="6096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 dirty="0"/>
              <a:t>log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209800" y="261937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Version</a:t>
            </a:r>
          </a:p>
          <a:p>
            <a:r>
              <a:rPr lang="en-US" sz="1400"/>
              <a:t>Vector</a:t>
            </a:r>
            <a:endParaRPr 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5857875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:6</a:t>
            </a:r>
          </a:p>
          <a:p>
            <a:r>
              <a:rPr lang="en-US" sz="1400" i="1"/>
              <a:t>2</a:t>
            </a:r>
            <a:r>
              <a:rPr lang="en-US" sz="1400"/>
              <a:t>:5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800600" y="19812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2362200" y="32766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:4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1219200" y="32766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V="1">
            <a:off x="4572000" y="3276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6172200" y="51054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:4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:5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5029200" y="5105400"/>
            <a:ext cx="99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1:</a:t>
            </a:r>
            <a:r>
              <a:rPr lang="en-US" sz="1400" i="1"/>
              <a:t>0</a:t>
            </a:r>
            <a:r>
              <a:rPr lang="en-US" sz="1400"/>
              <a:t> W(x)</a:t>
            </a:r>
          </a:p>
          <a:p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  <a:p>
            <a:r>
              <a:rPr lang="en-US" sz="1400"/>
              <a:t>2:</a:t>
            </a:r>
            <a:r>
              <a:rPr lang="en-US" sz="1400" i="1"/>
              <a:t>0</a:t>
            </a:r>
            <a:r>
              <a:rPr lang="en-US" sz="1400"/>
              <a:t> W(y)</a:t>
            </a:r>
          </a:p>
          <a:p>
            <a:r>
              <a:rPr lang="en-US" sz="1400"/>
              <a:t>3:</a:t>
            </a:r>
            <a:r>
              <a:rPr lang="en-US" sz="1400" i="1"/>
              <a:t>0</a:t>
            </a:r>
            <a:r>
              <a:rPr lang="en-US" sz="1400"/>
              <a:t> W(z)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4800600" y="38100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:3</a:t>
            </a:r>
          </a:p>
          <a:p>
            <a:r>
              <a:rPr lang="en-US" sz="1400" i="1"/>
              <a:t>1</a:t>
            </a:r>
            <a:r>
              <a:rPr lang="en-US" sz="1400"/>
              <a:t>:4</a:t>
            </a:r>
          </a:p>
          <a:p>
            <a:r>
              <a:rPr lang="en-US" sz="1400" i="1"/>
              <a:t>2</a:t>
            </a:r>
            <a:r>
              <a:rPr lang="en-US" sz="1400"/>
              <a:t>:5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48136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43000" y="2590800"/>
            <a:ext cx="8382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600" dirty="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600" dirty="0"/>
              <a:t>log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251075" y="2619375"/>
            <a:ext cx="873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Version</a:t>
            </a:r>
          </a:p>
          <a:p>
            <a:r>
              <a:rPr lang="en-US" sz="1600"/>
              <a:t>Vector</a:t>
            </a:r>
            <a:endParaRPr lang="en-US" sz="2000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428875" y="3289300"/>
            <a:ext cx="466725" cy="825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0</a:t>
            </a:r>
            <a:r>
              <a:rPr lang="en-US" sz="1600"/>
              <a:t>:3</a:t>
            </a:r>
          </a:p>
          <a:p>
            <a:r>
              <a:rPr lang="en-US" sz="1600" i="1"/>
              <a:t>1</a:t>
            </a:r>
            <a:r>
              <a:rPr lang="en-US" sz="1600"/>
              <a:t>:0</a:t>
            </a:r>
          </a:p>
          <a:p>
            <a:r>
              <a:rPr lang="en-US" sz="1600" i="1"/>
              <a:t>2</a:t>
            </a:r>
            <a:r>
              <a:rPr lang="en-US" sz="1600"/>
              <a:t>:0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609600" y="4038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N0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191000" y="2819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N1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419600" y="5867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N2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143000" y="3276600"/>
            <a:ext cx="121920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:1: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W(x</a:t>
            </a:r>
            <a:r>
              <a:rPr lang="en-US" sz="1400" dirty="0"/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:2: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W(y</a:t>
            </a:r>
            <a:r>
              <a:rPr lang="en-US" sz="1400" dirty="0"/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:3: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W(z</a:t>
            </a:r>
            <a:r>
              <a:rPr lang="en-US" sz="1400" dirty="0"/>
              <a:t>)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6172200" y="1981200"/>
            <a:ext cx="466725" cy="825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0</a:t>
            </a:r>
            <a:r>
              <a:rPr lang="en-US" sz="1600"/>
              <a:t>:0</a:t>
            </a:r>
          </a:p>
          <a:p>
            <a:r>
              <a:rPr lang="en-US" sz="1600" i="1"/>
              <a:t>1</a:t>
            </a:r>
            <a:r>
              <a:rPr lang="en-US" sz="1600"/>
              <a:t>:1</a:t>
            </a:r>
          </a:p>
          <a:p>
            <a:r>
              <a:rPr lang="en-US" sz="1600" i="1"/>
              <a:t>2</a:t>
            </a:r>
            <a:r>
              <a:rPr lang="en-US" sz="1600"/>
              <a:t>:0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791200" y="5029200"/>
            <a:ext cx="466725" cy="825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0</a:t>
            </a:r>
            <a:r>
              <a:rPr lang="en-US" sz="1600"/>
              <a:t>:0</a:t>
            </a:r>
          </a:p>
          <a:p>
            <a:r>
              <a:rPr lang="en-US" sz="1600" i="1"/>
              <a:t>1</a:t>
            </a:r>
            <a:r>
              <a:rPr lang="en-US" sz="1600"/>
              <a:t>:0</a:t>
            </a:r>
          </a:p>
          <a:p>
            <a:r>
              <a:rPr lang="en-US" sz="1600" i="1"/>
              <a:t>2</a:t>
            </a:r>
            <a:r>
              <a:rPr lang="en-US" sz="1600"/>
              <a:t>:0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1219200" cy="336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∞:</a:t>
            </a:r>
            <a:r>
              <a:rPr lang="en-US" sz="1600"/>
              <a:t>1:</a:t>
            </a:r>
            <a:r>
              <a:rPr lang="en-US" sz="1600" i="1"/>
              <a:t>1</a:t>
            </a:r>
            <a:r>
              <a:rPr lang="en-US" sz="1600"/>
              <a:t> W(x)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971800" y="3200400"/>
            <a:ext cx="2447925" cy="1130300"/>
            <a:chOff x="1872" y="2016"/>
            <a:chExt cx="1542" cy="712"/>
          </a:xfrm>
        </p:grpSpPr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H="1">
              <a:off x="1872" y="2016"/>
              <a:ext cx="96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0" name="Text Box 22"/>
            <p:cNvSpPr txBox="1">
              <a:spLocks noChangeArrowheads="1"/>
            </p:cNvSpPr>
            <p:nvPr/>
          </p:nvSpPr>
          <p:spPr bwMode="auto">
            <a:xfrm>
              <a:off x="2256" y="2208"/>
              <a:ext cx="81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∞:</a:t>
              </a:r>
              <a:r>
                <a:rPr lang="en-US" sz="1600"/>
                <a:t>1:</a:t>
              </a:r>
              <a:r>
                <a:rPr lang="en-US" sz="1600" i="1"/>
                <a:t>1</a:t>
              </a:r>
              <a:r>
                <a:rPr lang="en-US" sz="1600"/>
                <a:t> W(x)</a:t>
              </a:r>
            </a:p>
          </p:txBody>
        </p:sp>
        <p:sp>
          <p:nvSpPr>
            <p:cNvPr id="48151" name="Text Box 23"/>
            <p:cNvSpPr txBox="1">
              <a:spLocks noChangeArrowheads="1"/>
            </p:cNvSpPr>
            <p:nvPr/>
          </p:nvSpPr>
          <p:spPr bwMode="auto">
            <a:xfrm>
              <a:off x="3120" y="2208"/>
              <a:ext cx="294" cy="52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i="1"/>
                <a:t>0</a:t>
              </a:r>
              <a:r>
                <a:rPr lang="en-US" sz="1600"/>
                <a:t>:0</a:t>
              </a:r>
            </a:p>
            <a:p>
              <a:r>
                <a:rPr lang="en-US" sz="1600" i="1"/>
                <a:t>1</a:t>
              </a:r>
              <a:r>
                <a:rPr lang="en-US" sz="1600"/>
                <a:t>:1</a:t>
              </a:r>
            </a:p>
            <a:p>
              <a:r>
                <a:rPr lang="en-US" sz="1600" i="1"/>
                <a:t>2</a:t>
              </a:r>
              <a:r>
                <a:rPr lang="en-US" sz="1600"/>
                <a:t>:0</a:t>
              </a:r>
            </a:p>
          </p:txBody>
        </p:sp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Bayou propagation</a:t>
            </a:r>
          </a:p>
        </p:txBody>
      </p:sp>
      <p:sp>
        <p:nvSpPr>
          <p:cNvPr id="49160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43000" y="2590800"/>
            <a:ext cx="1066800" cy="685800"/>
          </a:xfrm>
          <a:noFill/>
          <a:ln/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/>
              <a:t>Write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400"/>
              <a:t>log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105400" y="5029200"/>
            <a:ext cx="533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251075" y="2619375"/>
            <a:ext cx="860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Version</a:t>
            </a:r>
          </a:p>
          <a:p>
            <a:r>
              <a:rPr lang="en-US" sz="1400"/>
              <a:t>Vector</a:t>
            </a:r>
            <a:endParaRPr lang="en-U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428875" y="32893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:4</a:t>
            </a:r>
          </a:p>
          <a:p>
            <a:r>
              <a:rPr lang="en-US" sz="1400" i="1"/>
              <a:t>1</a:t>
            </a:r>
            <a:r>
              <a:rPr lang="en-US" sz="1400"/>
              <a:t>:1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09600" y="40386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N0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191000" y="2819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N1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419600" y="5867400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N2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143000" y="3276600"/>
            <a:ext cx="121920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:1: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W(x</a:t>
            </a:r>
            <a:r>
              <a:rPr lang="en-US" sz="1400" dirty="0"/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:2: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W(y</a:t>
            </a:r>
            <a:r>
              <a:rPr lang="en-US" sz="1400" dirty="0"/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:3:</a:t>
            </a:r>
            <a:r>
              <a:rPr lang="en-US" sz="1400" i="1" dirty="0"/>
              <a:t>0</a:t>
            </a:r>
            <a:r>
              <a:rPr lang="en-US" sz="1400" dirty="0"/>
              <a:t> </a:t>
            </a:r>
            <a:r>
              <a:rPr lang="en-US" sz="1400" dirty="0" err="1"/>
              <a:t>W(z</a:t>
            </a:r>
            <a:r>
              <a:rPr lang="en-US" sz="1400" dirty="0"/>
              <a:t>)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6172200" y="1981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:1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5791200" y="5029200"/>
            <a:ext cx="503349" cy="73866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0</a:t>
            </a:r>
            <a:r>
              <a:rPr lang="en-US" sz="1400"/>
              <a:t>:0</a:t>
            </a:r>
          </a:p>
          <a:p>
            <a:r>
              <a:rPr lang="en-US" sz="1400" i="1"/>
              <a:t>1</a:t>
            </a:r>
            <a:r>
              <a:rPr lang="en-US" sz="1400"/>
              <a:t>:0</a:t>
            </a:r>
          </a:p>
          <a:p>
            <a:r>
              <a:rPr lang="en-US" sz="1400" i="1"/>
              <a:t>2</a:t>
            </a:r>
            <a:r>
              <a:rPr lang="en-US" sz="1400"/>
              <a:t>:0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800600" y="1981200"/>
            <a:ext cx="1219200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∞:</a:t>
            </a:r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143000" y="4114800"/>
            <a:ext cx="1219200" cy="30777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4:</a:t>
            </a:r>
            <a:r>
              <a:rPr lang="en-US" sz="1400"/>
              <a:t>1:</a:t>
            </a:r>
            <a:r>
              <a:rPr lang="en-US" sz="1400" i="1"/>
              <a:t>1</a:t>
            </a:r>
            <a:r>
              <a:rPr lang="en-US" sz="1400"/>
              <a:t> W(x)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971801" y="3200401"/>
            <a:ext cx="2408238" cy="1487488"/>
            <a:chOff x="1872" y="2016"/>
            <a:chExt cx="1517" cy="937"/>
          </a:xfrm>
        </p:grpSpPr>
        <p:sp>
          <p:nvSpPr>
            <p:cNvPr id="49169" name="Line 17"/>
            <p:cNvSpPr>
              <a:spLocks noChangeShapeType="1"/>
            </p:cNvSpPr>
            <p:nvPr/>
          </p:nvSpPr>
          <p:spPr bwMode="auto">
            <a:xfrm flipV="1">
              <a:off x="1872" y="2016"/>
              <a:ext cx="115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2256" y="2352"/>
              <a:ext cx="768" cy="60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1</a:t>
              </a:r>
              <a:r>
                <a:rPr lang="en-US" sz="1400"/>
                <a:t>:1:</a:t>
              </a:r>
              <a:r>
                <a:rPr lang="en-US" sz="1400" i="1"/>
                <a:t>0</a:t>
              </a:r>
              <a:r>
                <a:rPr lang="en-US" sz="1400"/>
                <a:t> W(x)</a:t>
              </a:r>
            </a:p>
            <a:p>
              <a:r>
                <a:rPr lang="en-US" sz="1400">
                  <a:solidFill>
                    <a:srgbClr val="FF0000"/>
                  </a:solidFill>
                </a:rPr>
                <a:t>2</a:t>
              </a:r>
              <a:r>
                <a:rPr lang="en-US" sz="1400"/>
                <a:t>:2:</a:t>
              </a:r>
              <a:r>
                <a:rPr lang="en-US" sz="1400" i="1"/>
                <a:t>0</a:t>
              </a:r>
              <a:r>
                <a:rPr lang="en-US" sz="1400"/>
                <a:t> W(y)</a:t>
              </a:r>
            </a:p>
            <a:p>
              <a:r>
                <a:rPr lang="en-US" sz="1400">
                  <a:solidFill>
                    <a:srgbClr val="FF0000"/>
                  </a:solidFill>
                </a:rPr>
                <a:t>3</a:t>
              </a:r>
              <a:r>
                <a:rPr lang="en-US" sz="1400"/>
                <a:t>:3:</a:t>
              </a:r>
              <a:r>
                <a:rPr lang="en-US" sz="1400" i="1"/>
                <a:t>0</a:t>
              </a:r>
              <a:r>
                <a:rPr lang="en-US" sz="1400"/>
                <a:t> W(z)</a:t>
              </a:r>
            </a:p>
            <a:p>
              <a:r>
                <a:rPr lang="en-US" sz="1400">
                  <a:solidFill>
                    <a:srgbClr val="FF0000"/>
                  </a:solidFill>
                </a:rPr>
                <a:t>4</a:t>
              </a:r>
              <a:r>
                <a:rPr lang="en-US" sz="1400"/>
                <a:t>:1:</a:t>
              </a:r>
              <a:r>
                <a:rPr lang="en-US" sz="1400" i="1"/>
                <a:t>1</a:t>
              </a:r>
              <a:r>
                <a:rPr lang="en-US" sz="1400"/>
                <a:t> W(x)</a:t>
              </a:r>
            </a:p>
          </p:txBody>
        </p:sp>
        <p:sp>
          <p:nvSpPr>
            <p:cNvPr id="49174" name="Text Box 22"/>
            <p:cNvSpPr txBox="1">
              <a:spLocks noChangeArrowheads="1"/>
            </p:cNvSpPr>
            <p:nvPr/>
          </p:nvSpPr>
          <p:spPr bwMode="auto">
            <a:xfrm>
              <a:off x="3072" y="2352"/>
              <a:ext cx="317" cy="46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i="1"/>
                <a:t>0</a:t>
              </a:r>
              <a:r>
                <a:rPr lang="en-US" sz="1400"/>
                <a:t>:4</a:t>
              </a:r>
            </a:p>
            <a:p>
              <a:r>
                <a:rPr lang="en-US" sz="1400" i="1"/>
                <a:t>1</a:t>
              </a:r>
              <a:r>
                <a:rPr lang="en-US" sz="1400"/>
                <a:t>:1</a:t>
              </a:r>
            </a:p>
            <a:p>
              <a:r>
                <a:rPr lang="en-US" sz="1400" i="1"/>
                <a:t>2</a:t>
              </a:r>
              <a:r>
                <a:rPr lang="en-US" sz="1400"/>
                <a:t>:0</a:t>
              </a: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6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 smtClean="0"/>
              <a:t>ACID vs BASE</a:t>
            </a:r>
            <a:endParaRPr lang="en-US"/>
          </a:p>
        </p:txBody>
      </p:sp>
      <p:sp>
        <p:nvSpPr>
          <p:cNvPr id="17776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tIns="45647" bIns="45647">
            <a:norm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ACID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Strong consistency for transactions highest priority</a:t>
            </a:r>
          </a:p>
          <a:p>
            <a:r>
              <a:rPr lang="en-US" dirty="0" smtClean="0"/>
              <a:t>Availability less important</a:t>
            </a:r>
          </a:p>
          <a:p>
            <a:r>
              <a:rPr lang="en-US" dirty="0" smtClean="0"/>
              <a:t>Pessimistic</a:t>
            </a:r>
          </a:p>
          <a:p>
            <a:r>
              <a:rPr lang="en-US" dirty="0" smtClean="0"/>
              <a:t>Rigorous analysis</a:t>
            </a:r>
          </a:p>
          <a:p>
            <a:r>
              <a:rPr lang="en-US" dirty="0" smtClean="0"/>
              <a:t>Complex mechanisms</a:t>
            </a:r>
          </a:p>
          <a:p>
            <a:endParaRPr lang="en-US" dirty="0"/>
          </a:p>
        </p:txBody>
      </p:sp>
      <p:sp>
        <p:nvSpPr>
          <p:cNvPr id="17776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 tIns="45647" bIns="45647">
            <a:norm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BASE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Availability and scaling highest priorities</a:t>
            </a:r>
          </a:p>
          <a:p>
            <a:r>
              <a:rPr lang="en-US" dirty="0" smtClean="0"/>
              <a:t>Weak consistency</a:t>
            </a:r>
          </a:p>
          <a:p>
            <a:r>
              <a:rPr lang="en-US" dirty="0" smtClean="0"/>
              <a:t>Optimistic</a:t>
            </a:r>
          </a:p>
          <a:p>
            <a:r>
              <a:rPr lang="en-US" dirty="0" smtClean="0"/>
              <a:t>Best effort</a:t>
            </a:r>
          </a:p>
          <a:p>
            <a:r>
              <a:rPr lang="en-US" dirty="0" smtClean="0"/>
              <a:t>Simple and fast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7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Why Not ACID+BASE?</a:t>
            </a:r>
          </a:p>
        </p:txBody>
      </p:sp>
      <p:sp>
        <p:nvSpPr>
          <p:cNvPr id="177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fontScale="92500" lnSpcReduction="10000"/>
          </a:bodyPr>
          <a:lstStyle/>
          <a:p>
            <a:r>
              <a:rPr lang="en-US" dirty="0"/>
              <a:t>What goals might you want from a</a:t>
            </a:r>
            <a:r>
              <a:rPr lang="en-US" dirty="0" smtClean="0"/>
              <a:t> system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C, A, P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Strong Consistency</a:t>
            </a:r>
            <a:r>
              <a:rPr lang="en-US" dirty="0"/>
              <a:t>: all clients see the same view, even in the presence of updates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High Availability</a:t>
            </a:r>
            <a:r>
              <a:rPr lang="en-US" dirty="0"/>
              <a:t>: all clients can find some replica of the data, even in the presence of failures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Partition-tolerance</a:t>
            </a:r>
            <a:r>
              <a:rPr lang="en-US" dirty="0"/>
              <a:t>: the system properties hold even when the system is partitioned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CAP Theorem [Brewer]</a:t>
            </a:r>
          </a:p>
        </p:txBody>
      </p:sp>
      <p:sp>
        <p:nvSpPr>
          <p:cNvPr id="178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You can only have two out of these three properties</a:t>
            </a:r>
          </a:p>
          <a:p>
            <a:endParaRPr lang="en-US"/>
          </a:p>
          <a:p>
            <a:r>
              <a:rPr lang="en-US"/>
              <a:t>The choice of which feature to discard determines the nature of your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11360</TotalTime>
  <Words>4724</Words>
  <Application>Microsoft Office PowerPoint</Application>
  <PresentationFormat>On-screen Show (4:3)</PresentationFormat>
  <Paragraphs>934</Paragraphs>
  <Slides>67</Slides>
  <Notes>55</Notes>
  <HiddenSlides>12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Carnival</vt:lpstr>
      <vt:lpstr>15-446 Distributed Systems Spring 2009</vt:lpstr>
      <vt:lpstr>Important Lessons</vt:lpstr>
      <vt:lpstr>Today's Lecture</vt:lpstr>
      <vt:lpstr>Two Views of Distributed Systems</vt:lpstr>
      <vt:lpstr>Recurring Theme</vt:lpstr>
      <vt:lpstr>A Clash of Cultures</vt:lpstr>
      <vt:lpstr>ACID vs BASE</vt:lpstr>
      <vt:lpstr>Why Not ACID+BASE?</vt:lpstr>
      <vt:lpstr>CAP Theorem [Brewer]</vt:lpstr>
      <vt:lpstr>Consistency and Availability</vt:lpstr>
      <vt:lpstr>Partition-Tolerance and Availability</vt:lpstr>
      <vt:lpstr>Voting with their Clicks</vt:lpstr>
      <vt:lpstr>Today's Lecture</vt:lpstr>
      <vt:lpstr>Client-centric Consistency Models</vt:lpstr>
      <vt:lpstr>Session Guarantees</vt:lpstr>
      <vt:lpstr>Monotonic Reads</vt:lpstr>
      <vt:lpstr>Monotonic Writes</vt:lpstr>
      <vt:lpstr>Read Your Writes</vt:lpstr>
      <vt:lpstr>Writes Follow Reads</vt:lpstr>
      <vt:lpstr>Today's Lecture</vt:lpstr>
      <vt:lpstr>Many Kinds of Consistency</vt:lpstr>
      <vt:lpstr>Eventual Consistency</vt:lpstr>
      <vt:lpstr>Why (not) eventual consistency?</vt:lpstr>
      <vt:lpstr>Implementing Eventual Consistency</vt:lpstr>
      <vt:lpstr>Update Propagation</vt:lpstr>
      <vt:lpstr>Anti-Entropy</vt:lpstr>
      <vt:lpstr>Today's Lecture</vt:lpstr>
      <vt:lpstr>System Assumptions</vt:lpstr>
      <vt:lpstr>Disconnected Operation</vt:lpstr>
      <vt:lpstr>Bayou</vt:lpstr>
      <vt:lpstr>Bayou Architecture</vt:lpstr>
      <vt:lpstr>Motivating Scenario: Shared Calendar</vt:lpstr>
      <vt:lpstr>Conflict Resolution</vt:lpstr>
      <vt:lpstr>Meeting room scheduler</vt:lpstr>
      <vt:lpstr>Meeting Room Scheduler</vt:lpstr>
      <vt:lpstr>Meeting Room Scheduler</vt:lpstr>
      <vt:lpstr>Meeting Room Scheduler</vt:lpstr>
      <vt:lpstr>Meeting Room Scheduler</vt:lpstr>
      <vt:lpstr>Other Resolution Strategies</vt:lpstr>
      <vt:lpstr>Updates</vt:lpstr>
      <vt:lpstr>Anti-Entropy Exchange</vt:lpstr>
      <vt:lpstr>Example with Three Servers</vt:lpstr>
      <vt:lpstr>Vector Clocks</vt:lpstr>
      <vt:lpstr>Vector Clocks</vt:lpstr>
      <vt:lpstr>All Servers Write Independently</vt:lpstr>
      <vt:lpstr>Bayou Writes</vt:lpstr>
      <vt:lpstr>Conflict Detection</vt:lpstr>
      <vt:lpstr>Conflict Resolution</vt:lpstr>
      <vt:lpstr>P and A Do Anti-Entropy Exchange</vt:lpstr>
      <vt:lpstr>Bayou uses a primary to commit a total order</vt:lpstr>
      <vt:lpstr>P Commits Some Early Writes</vt:lpstr>
      <vt:lpstr>P and B Do Anti-Entropy Exchange</vt:lpstr>
      <vt:lpstr>P Commits More Writes</vt:lpstr>
      <vt:lpstr>Bayou Summary</vt:lpstr>
      <vt:lpstr>Important Lessons</vt:lpstr>
      <vt:lpstr>Slide 56</vt:lpstr>
      <vt:lpstr>Vector Clocks</vt:lpstr>
      <vt:lpstr>Vector Clocks</vt:lpstr>
      <vt:lpstr>Vector Clocks</vt:lpstr>
      <vt:lpstr>Bayou</vt:lpstr>
      <vt:lpstr>Bayou propagation</vt:lpstr>
      <vt:lpstr>Bayou propagation</vt:lpstr>
      <vt:lpstr>Bayou propagation</vt:lpstr>
      <vt:lpstr>Bayou propagation</vt:lpstr>
      <vt:lpstr>Bayou propagation</vt:lpstr>
      <vt:lpstr>Bayou propagation</vt:lpstr>
      <vt:lpstr>Bayou propagation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87</cp:revision>
  <cp:lastPrinted>2009-02-17T02:51:15Z</cp:lastPrinted>
  <dcterms:created xsi:type="dcterms:W3CDTF">2009-02-18T22:27:23Z</dcterms:created>
  <dcterms:modified xsi:type="dcterms:W3CDTF">2009-02-18T22:27:43Z</dcterms:modified>
</cp:coreProperties>
</file>