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2.xml" ContentType="application/vnd.openxmlformats-officedocument.presentationml.notesSlide+xml"/>
  <Override PartName="/ppt/notesSlides/notesSlide31.xml" ContentType="application/vnd.openxmlformats-officedocument.presentationml.notesSlide+xml"/>
  <Override PartName="/ppt/slides/slide22.xml" ContentType="application/vnd.openxmlformats-officedocument.presentationml.slide+xml"/>
  <Override PartName="/ppt/slides/slide28.xml" ContentType="application/vnd.openxmlformats-officedocument.presentationml.slide+xml"/>
  <Override PartName="/ppt/notesSlides/notesSlide11.xml" ContentType="application/vnd.openxmlformats-officedocument.presentationml.notesSlide+xml"/>
  <Override PartName="/docProps/app.xml" ContentType="application/vnd.openxmlformats-officedocument.extended-properties+xml"/>
  <Override PartName="/ppt/slides/slide30.xml" ContentType="application/vnd.openxmlformats-officedocument.presentationml.slide+xml"/>
  <Override PartName="/ppt/notesSlides/notesSlide9.xml" ContentType="application/vnd.openxmlformats-officedocument.presentationml.notesSlide+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47.xml" ContentType="application/vnd.openxmlformats-officedocument.presentationml.slide+xml"/>
  <Override PartName="/ppt/theme/theme3.xml" ContentType="application/vnd.openxmlformats-officedocument.theme+xml"/>
  <Override PartName="/ppt/notesSlides/notesSlide16.xml" ContentType="application/vnd.openxmlformats-officedocument.presentationml.notesSlide+xml"/>
  <Override PartName="/ppt/notesSlides/notesSlide32.xml" ContentType="application/vnd.openxmlformats-officedocument.presentationml.notesSlide+xml"/>
  <Override PartName="/ppt/slideLayouts/slideLayout3.xml" ContentType="application/vnd.openxmlformats-officedocument.presentationml.slideLayout+xml"/>
  <Override PartName="/ppt/slides/slide21.xml" ContentType="application/vnd.openxmlformats-officedocument.presentationml.slide+xml"/>
  <Override PartName="/ppt/slides/slide23.xml" ContentType="application/vnd.openxmlformats-officedocument.presentationml.slide+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51.xml" ContentType="application/vnd.openxmlformats-officedocument.presentationml.slide+xml"/>
  <Override PartName="/ppt/slides/slide7.xml" ContentType="application/vnd.openxmlformats-officedocument.presentationml.slide+xml"/>
  <Override PartName="/ppt/viewProps.xml" ContentType="application/vnd.openxmlformats-officedocument.presentationml.viewProps+xml"/>
  <Override PartName="/ppt/tableStyles.xml" ContentType="application/vnd.openxmlformats-officedocument.presentationml.tableStyles+xml"/>
  <Override PartName="/ppt/notesSlides/notesSlide15.xml" ContentType="application/vnd.openxmlformats-officedocument.presentationml.notesSlide+xml"/>
  <Override PartName="/ppt/notesSlides/notesSlide4.xml" ContentType="application/vnd.openxmlformats-officedocument.presentationml.notesSlide+xml"/>
  <Override PartName="/ppt/notesSlides/notesSlide41.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notesSlides/notesSlide23.xml" ContentType="application/vnd.openxmlformats-officedocument.presentationml.notesSlide+xml"/>
  <Override PartName="/ppt/notesSlides/notesSlide17.xml" ContentType="application/vnd.openxmlformats-officedocument.presentationml.notesSlide+xml"/>
  <Override PartName="/ppt/notesSlides/notesSlide42.xml" ContentType="application/vnd.openxmlformats-officedocument.presentationml.notesSlide+xml"/>
  <Override PartName="/ppt/notesSlides/notesSlide35.xml" ContentType="application/vnd.openxmlformats-officedocument.presentationml.notes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13.xml" ContentType="application/vnd.openxmlformats-officedocument.presentationml.notesSlide+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s/slide43.xml" ContentType="application/vnd.openxmlformats-officedocument.presentationml.slide+xml"/>
  <Override PartName="/ppt/slideLayouts/slideLayout6.xml" ContentType="application/vnd.openxmlformats-officedocument.presentationml.slideLayout+xml"/>
  <Override PartName="/ppt/slides/slide37.xml" ContentType="application/vnd.openxmlformats-officedocument.presentationml.slide+xml"/>
  <Override PartName="/ppt/slides/slide10.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notesSlides/notesSlide18.xml" ContentType="application/vnd.openxmlformats-officedocument.presentationml.notesSlide+xml"/>
  <Default Extension="png" ContentType="image/png"/>
  <Override PartName="/ppt/slides/slide27.xml" ContentType="application/vnd.openxmlformats-officedocument.presentationml.slide+xml"/>
  <Override PartName="/docProps/core.xml" ContentType="application/vnd.openxmlformats-package.core-properties+xml"/>
  <Override PartName="/ppt/slides/slide31.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Override PartName="/ppt/notesSlides/notesSlide39.xml" ContentType="application/vnd.openxmlformats-officedocument.presentationml.notesSlide+xml"/>
  <Override PartName="/ppt/notesSlides/notesSlide24.xml" ContentType="application/vnd.openxmlformats-officedocument.presentationml.notesSlide+xml"/>
  <Override PartName="/ppt/slides/slide12.xml" ContentType="application/vnd.openxmlformats-officedocument.presentationml.slide+xml"/>
  <Override PartName="/ppt/slides/slide19.xml" ContentType="application/vnd.openxmlformats-officedocument.presentationml.slide+xml"/>
  <Override PartName="/ppt/slides/slide41.xml" ContentType="application/vnd.openxmlformats-officedocument.presentationml.slide+xml"/>
  <Override PartName="/ppt/slides/slide46.xml" ContentType="application/vnd.openxmlformats-officedocument.presentationml.slide+xml"/>
  <Override PartName="/ppt/notesSlides/notesSlide2.xml" ContentType="application/vnd.openxmlformats-officedocument.presentationml.notesSlide+xml"/>
  <Override PartName="/ppt/notesSlides/notesSlide14.xml" ContentType="application/vnd.openxmlformats-officedocument.presentationml.notesSlide+xml"/>
  <Override PartName="/ppt/notesSlides/notesSlide28.xml" ContentType="application/vnd.openxmlformats-officedocument.presentationml.notesSlide+xml"/>
  <Override PartName="/ppt/theme/theme2.xml" ContentType="application/vnd.openxmlformats-officedocument.theme+xml"/>
  <Override PartName="/ppt/notesSlides/notesSlide27.xml" ContentType="application/vnd.openxmlformats-officedocument.presentationml.notesSlide+xml"/>
  <Override PartName="/ppt/slides/slide2.xml" ContentType="application/vnd.openxmlformats-officedocument.presentationml.slide+xml"/>
  <Override PartName="/ppt/notesSlides/notesSlide25.xml" ContentType="application/vnd.openxmlformats-officedocument.presentationml.notesSlide+xml"/>
  <Override PartName="/ppt/slides/slide35.xml" ContentType="application/vnd.openxmlformats-officedocument.presentationml.slide+xml"/>
  <Override PartName="/ppt/slides/slide42.xml" ContentType="application/vnd.openxmlformats-officedocument.presentationml.slide+xml"/>
  <Override PartName="/ppt/notesSlides/notesSlide40.xml" ContentType="application/vnd.openxmlformats-officedocument.presentationml.notesSlide+xml"/>
  <Override PartName="/ppt/slides/slide45.xml" ContentType="application/vnd.openxmlformats-officedocument.presentationml.slide+xml"/>
  <Override PartName="/ppt/notesSlides/notesSlide34.xml" ContentType="application/vnd.openxmlformats-officedocument.presentationml.notesSlide+xml"/>
  <Override PartName="/ppt/notesSlides/notesSlide38.xml" ContentType="application/vnd.openxmlformats-officedocument.presentationml.notesSlide+xml"/>
  <Override PartName="/ppt/notesSlides/notesSlide21.xml" ContentType="application/vnd.openxmlformats-officedocument.presentationml.notesSlide+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s/slide50.xml" ContentType="application/vnd.openxmlformats-officedocument.presentationml.slide+xml"/>
  <Override PartName="/ppt/notesSlides/notesSlide3.xml" ContentType="application/vnd.openxmlformats-officedocument.presentationml.notesSlide+xml"/>
  <Override PartName="/ppt/notesSlides/notesSlide29.xml" ContentType="application/vnd.openxmlformats-officedocument.presentationml.notesSlide+xml"/>
  <Override PartName="/ppt/notesSlides/notesSlide36.xml" ContentType="application/vnd.openxmlformats-officedocument.presentationml.notesSlide+xml"/>
  <Default Extension="xml" ContentType="application/xml"/>
  <Override PartName="/ppt/slides/slide26.xml" ContentType="application/vnd.openxmlformats-officedocument.presentationml.slide+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slides/slide25.xml" ContentType="application/vnd.openxmlformats-officedocument.presentationml.slide+xml"/>
  <Override PartName="/ppt/notesSlides/notesSlide19.xml" ContentType="application/vnd.openxmlformats-officedocument.presentationml.notesSlide+xml"/>
  <Override PartName="/ppt/slides/slide14.xml" ContentType="application/vnd.openxmlformats-officedocument.presentationml.slide+xml"/>
  <Override PartName="/ppt/slides/slide40.xml" ContentType="application/vnd.openxmlformats-officedocument.presentationml.slide+xml"/>
  <Override PartName="/ppt/slides/slide34.xml" ContentType="application/vnd.openxmlformats-officedocument.presentationml.slide+xml"/>
  <Override PartName="/ppt/notesSlides/notesSlide26.xml" ContentType="application/vnd.openxmlformats-officedocument.presentationml.notesSlide+xml"/>
  <Override PartName="/ppt/slides/slide44.xml" ContentType="application/vnd.openxmlformats-officedocument.presentationml.slide+xml"/>
  <Override PartName="/ppt/notesSlides/notesSlide12.xml" ContentType="application/vnd.openxmlformats-officedocument.presentationml.notesSlide+xml"/>
  <Override PartName="/ppt/notesSlides/notesSlide37.xml" ContentType="application/vnd.openxmlformats-officedocument.presentationml.notesSlide+xml"/>
  <Override PartName="/ppt/notesSlides/notesSlide5.xml" ContentType="application/vnd.openxmlformats-officedocument.presentationml.notesSlide+xml"/>
  <Override PartName="/ppt/slides/slide49.xml" ContentType="application/vnd.openxmlformats-officedocument.presentationml.slide+xml"/>
  <Override PartName="/ppt/slideLayouts/slideLayout1.xml" ContentType="application/vnd.openxmlformats-officedocument.presentationml.slideLayout+xml"/>
  <Override PartName="/ppt/slides/slide48.xml" ContentType="application/vnd.openxmlformats-officedocument.presentationml.slide+xml"/>
  <Override PartName="/ppt/theme/theme1.xml" ContentType="application/vnd.openxmlformats-officedocument.theme+xml"/>
  <Override PartName="/ppt/presentation.xml" ContentType="application/vnd.openxmlformats-officedocument.presentationml.presentation.main+xml"/>
  <Override PartName="/ppt/slides/slide5.xml" ContentType="application/vnd.openxmlformats-officedocument.presentationml.slide+xml"/>
  <Override PartName="/ppt/slideLayouts/slideLayout7.xml" ContentType="application/vnd.openxmlformats-officedocument.presentationml.slideLayout+xml"/>
  <Default Extension="jpeg" ContentType="image/jpeg"/>
  <Override PartName="/ppt/notesSlides/notesSlide33.xml" ContentType="application/vnd.openxmlformats-officedocument.presentationml.notesSlide+xml"/>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ppt/slides/slide8.xml" ContentType="application/vnd.openxmlformats-officedocument.presentationml.slide+xml"/>
  <Override PartName="/ppt/slides/slide15.xml" ContentType="application/vnd.openxmlformats-officedocument.presentationml.slide+xml"/>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39.xml" ContentType="application/vnd.openxmlformats-officedocument.presentationml.slide+xml"/>
  <Override PartName="/ppt/slides/slide32.xml" ContentType="application/vnd.openxmlformats-officedocument.presentationml.slide+xml"/>
  <Override PartName="/ppt/notesSlides/notesSlide30.xml" ContentType="application/vnd.openxmlformats-officedocument.presentationml.notesSlide+xml"/>
  <Override PartName="/ppt/slides/slide6.xml" ContentType="application/vnd.openxmlformats-officedocument.presentationml.slide+xml"/>
  <Override PartName="/ppt/slides/slide16.xml" ContentType="application/vnd.openxmlformats-officedocument.presentationml.slide+xml"/>
  <Override PartName="/ppt/slides/slide38.xml" ContentType="application/vnd.openxmlformats-officedocument.presentationml.slide+xml"/>
  <Override PartName="/ppt/slideLayouts/slideLayout12.xml" ContentType="application/vnd.openxmlformats-officedocument.presentationml.slideLayout+xml"/>
  <Override PartName="/ppt/notesSlides/notesSlide20.xml" ContentType="application/vnd.openxmlformats-officedocument.presentationml.notes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800" r:id="rId1"/>
  </p:sldMasterIdLst>
  <p:notesMasterIdLst>
    <p:notesMasterId r:id="rId53"/>
  </p:notesMasterIdLst>
  <p:handoutMasterIdLst>
    <p:handoutMasterId r:id="rId54"/>
  </p:handoutMasterIdLst>
  <p:sldIdLst>
    <p:sldId id="410" r:id="rId2"/>
    <p:sldId id="442" r:id="rId3"/>
    <p:sldId id="541" r:id="rId4"/>
    <p:sldId id="484" r:id="rId5"/>
    <p:sldId id="444" r:id="rId6"/>
    <p:sldId id="486" r:id="rId7"/>
    <p:sldId id="487" r:id="rId8"/>
    <p:sldId id="488" r:id="rId9"/>
    <p:sldId id="489" r:id="rId10"/>
    <p:sldId id="490" r:id="rId11"/>
    <p:sldId id="491" r:id="rId12"/>
    <p:sldId id="492" r:id="rId13"/>
    <p:sldId id="493" r:id="rId14"/>
    <p:sldId id="494" r:id="rId15"/>
    <p:sldId id="495" r:id="rId16"/>
    <p:sldId id="496" r:id="rId17"/>
    <p:sldId id="497" r:id="rId18"/>
    <p:sldId id="498" r:id="rId19"/>
    <p:sldId id="499" r:id="rId20"/>
    <p:sldId id="500" r:id="rId21"/>
    <p:sldId id="501" r:id="rId22"/>
    <p:sldId id="502" r:id="rId23"/>
    <p:sldId id="503" r:id="rId24"/>
    <p:sldId id="504" r:id="rId25"/>
    <p:sldId id="543" r:id="rId26"/>
    <p:sldId id="517" r:id="rId27"/>
    <p:sldId id="518" r:id="rId28"/>
    <p:sldId id="519" r:id="rId29"/>
    <p:sldId id="520" r:id="rId30"/>
    <p:sldId id="521" r:id="rId31"/>
    <p:sldId id="522" r:id="rId32"/>
    <p:sldId id="523" r:id="rId33"/>
    <p:sldId id="539" r:id="rId34"/>
    <p:sldId id="540" r:id="rId35"/>
    <p:sldId id="524" r:id="rId36"/>
    <p:sldId id="525" r:id="rId37"/>
    <p:sldId id="526" r:id="rId38"/>
    <p:sldId id="527" r:id="rId39"/>
    <p:sldId id="528" r:id="rId40"/>
    <p:sldId id="529" r:id="rId41"/>
    <p:sldId id="542" r:id="rId42"/>
    <p:sldId id="530" r:id="rId43"/>
    <p:sldId id="531" r:id="rId44"/>
    <p:sldId id="532" r:id="rId45"/>
    <p:sldId id="533" r:id="rId46"/>
    <p:sldId id="534" r:id="rId47"/>
    <p:sldId id="535" r:id="rId48"/>
    <p:sldId id="536" r:id="rId49"/>
    <p:sldId id="537" r:id="rId50"/>
    <p:sldId id="412" r:id="rId51"/>
    <p:sldId id="452" r:id="rId52"/>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4" frameSlides="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86589" autoAdjust="0"/>
  </p:normalViewPr>
  <p:slideViewPr>
    <p:cSldViewPr>
      <p:cViewPr varScale="1">
        <p:scale>
          <a:sx n="77" d="100"/>
          <a:sy n="77" d="100"/>
        </p:scale>
        <p:origin x="-1144" y="-1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448"/>
    </p:cViewPr>
  </p:sorterViewPr>
  <p:gridSpacing cx="78028800" cy="78028800"/>
</p:viewPr>
</file>

<file path=ppt/_rels/presentation.xml.rels><?xml version="1.0" encoding="UTF-8" standalone="yes"?>
<Relationships xmlns="http://schemas.openxmlformats.org/package/2006/relationships"><Relationship Id="rId39" Type="http://schemas.openxmlformats.org/officeDocument/2006/relationships/slide" Target="slides/slide38.xml"/><Relationship Id="rId7" Type="http://schemas.openxmlformats.org/officeDocument/2006/relationships/slide" Target="slides/slide6.xml"/><Relationship Id="rId43" Type="http://schemas.openxmlformats.org/officeDocument/2006/relationships/slide" Target="slides/slide42.xml"/><Relationship Id="rId25" Type="http://schemas.openxmlformats.org/officeDocument/2006/relationships/slide" Target="slides/slide24.xml"/><Relationship Id="rId10" Type="http://schemas.openxmlformats.org/officeDocument/2006/relationships/slide" Target="slides/slide9.xml"/><Relationship Id="rId50" Type="http://schemas.openxmlformats.org/officeDocument/2006/relationships/slide" Target="slides/slide49.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27" Type="http://schemas.openxmlformats.org/officeDocument/2006/relationships/slide" Target="slides/slide26.xml"/><Relationship Id="rId14" Type="http://schemas.openxmlformats.org/officeDocument/2006/relationships/slide" Target="slides/slide13.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slide" Target="slides/slide44.xml"/><Relationship Id="rId58" Type="http://schemas.openxmlformats.org/officeDocument/2006/relationships/theme" Target="theme/theme1.xml"/><Relationship Id="rId42" Type="http://schemas.openxmlformats.org/officeDocument/2006/relationships/slide" Target="slides/slide41.xml"/><Relationship Id="rId6" Type="http://schemas.openxmlformats.org/officeDocument/2006/relationships/slide" Target="slides/slide5.xml"/><Relationship Id="rId49" Type="http://schemas.openxmlformats.org/officeDocument/2006/relationships/slide" Target="slides/slide48.xml"/><Relationship Id="rId44" Type="http://schemas.openxmlformats.org/officeDocument/2006/relationships/slide" Target="slides/slide43.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 Type="http://schemas.openxmlformats.org/officeDocument/2006/relationships/slide" Target="slides/slide1.xml"/><Relationship Id="rId46" Type="http://schemas.openxmlformats.org/officeDocument/2006/relationships/slide" Target="slides/slide45.xml"/><Relationship Id="rId57" Type="http://schemas.openxmlformats.org/officeDocument/2006/relationships/viewProps" Target="viewProps.xml"/><Relationship Id="rId59" Type="http://schemas.openxmlformats.org/officeDocument/2006/relationships/tableStyles" Target="tableStyles.xml"/><Relationship Id="rId35" Type="http://schemas.openxmlformats.org/officeDocument/2006/relationships/slide" Target="slides/slide34.xml"/><Relationship Id="rId51" Type="http://schemas.openxmlformats.org/officeDocument/2006/relationships/slide" Target="slides/slide50.xml"/><Relationship Id="rId55" Type="http://schemas.openxmlformats.org/officeDocument/2006/relationships/printerSettings" Target="printerSettings/printerSettings1.bin"/><Relationship Id="rId31" Type="http://schemas.openxmlformats.org/officeDocument/2006/relationships/slide" Target="slides/slide30.xml"/><Relationship Id="rId34" Type="http://schemas.openxmlformats.org/officeDocument/2006/relationships/slide" Target="slides/slide33.xml"/><Relationship Id="rId40" Type="http://schemas.openxmlformats.org/officeDocument/2006/relationships/slide" Target="slides/slide39.xml"/><Relationship Id="rId36" Type="http://schemas.openxmlformats.org/officeDocument/2006/relationships/slide" Target="slides/slide35.xml"/><Relationship Id="rId1" Type="http://schemas.openxmlformats.org/officeDocument/2006/relationships/slideMaster" Target="slideMasters/slideMaster1.xml"/><Relationship Id="rId24" Type="http://schemas.openxmlformats.org/officeDocument/2006/relationships/slide" Target="slides/slide23.xml"/><Relationship Id="rId47" Type="http://schemas.openxmlformats.org/officeDocument/2006/relationships/slide" Target="slides/slide46.xml"/><Relationship Id="rId56" Type="http://schemas.openxmlformats.org/officeDocument/2006/relationships/presProps" Target="presProps.xml"/><Relationship Id="rId48" Type="http://schemas.openxmlformats.org/officeDocument/2006/relationships/slide" Target="slides/slide47.xml"/><Relationship Id="rId8" Type="http://schemas.openxmlformats.org/officeDocument/2006/relationships/slide" Target="slides/slide7.xml"/><Relationship Id="rId13" Type="http://schemas.openxmlformats.org/officeDocument/2006/relationships/slide" Target="slides/slide12.xml"/><Relationship Id="rId32" Type="http://schemas.openxmlformats.org/officeDocument/2006/relationships/slide" Target="slides/slide31.xml"/><Relationship Id="rId37" Type="http://schemas.openxmlformats.org/officeDocument/2006/relationships/slide" Target="slides/slide36.xml"/><Relationship Id="rId52" Type="http://schemas.openxmlformats.org/officeDocument/2006/relationships/slide" Target="slides/slide51.xml"/><Relationship Id="rId54" Type="http://schemas.openxmlformats.org/officeDocument/2006/relationships/handoutMaster" Target="handoutMasters/handoutMaster1.xml"/><Relationship Id="rId12" Type="http://schemas.openxmlformats.org/officeDocument/2006/relationships/slide" Target="slides/slide11.xml"/><Relationship Id="rId3" Type="http://schemas.openxmlformats.org/officeDocument/2006/relationships/slide" Target="slides/slide2.xml"/><Relationship Id="rId23" Type="http://schemas.openxmlformats.org/officeDocument/2006/relationships/slide" Target="slides/slide22.xml"/><Relationship Id="rId53" Type="http://schemas.openxmlformats.org/officeDocument/2006/relationships/notesMaster" Target="notesMasters/notesMaster1.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29" Type="http://schemas.openxmlformats.org/officeDocument/2006/relationships/slide" Target="slides/slide28.xml"/><Relationship Id="rId16" Type="http://schemas.openxmlformats.org/officeDocument/2006/relationships/slide" Target="slides/slide15.xml"/><Relationship Id="rId33" Type="http://schemas.openxmlformats.org/officeDocument/2006/relationships/slide" Target="slides/slide32.xml"/><Relationship Id="rId41" Type="http://schemas.openxmlformats.org/officeDocument/2006/relationships/slide" Target="slides/slide40.xml"/><Relationship Id="rId5" Type="http://schemas.openxmlformats.org/officeDocument/2006/relationships/slide" Target="slides/slide4.xml"/><Relationship Id="rId15" Type="http://schemas.openxmlformats.org/officeDocument/2006/relationships/slide" Target="slides/slide14.xml"/><Relationship Id="rId22" Type="http://schemas.openxmlformats.org/officeDocument/2006/relationships/slide" Target="slides/slide21.xml"/><Relationship Id="rId21" Type="http://schemas.openxmlformats.org/officeDocument/2006/relationships/slide" Target="slides/slide2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a:defRPr sz="1200"/>
            </a:lvl1pPr>
          </a:lstStyle>
          <a:p>
            <a:fld id="{84CCBEAD-6B71-3348-BF9F-9613C4C3C999}" type="datetimeFigureOut">
              <a:rPr lang="en-US" smtClean="0"/>
              <a:t>2/11/09</a:t>
            </a:fld>
            <a:endParaRPr lang="en-US"/>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lIns="91440" tIns="45720" rIns="91440" bIns="45720" rtlCol="0" anchor="b"/>
          <a:lstStyle>
            <a:lvl1pPr algn="r">
              <a:defRPr sz="1200"/>
            </a:lvl1pPr>
          </a:lstStyle>
          <a:p>
            <a:fld id="{E2CF47B0-0373-7744-B577-08A7E9D13627}" type="slidenum">
              <a:rPr lang="en-US" smtClean="0"/>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EE4EF078-8C60-4F1F-BF94-84BF097D947E}" type="datetimeFigureOut">
              <a:rPr lang="en-US" smtClean="0"/>
              <a:pPr/>
              <a:t>2/10/09</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E562AC01-5D10-4856-8121-C9B953CE69C6}"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77CDC5-2137-8647-BF13-4CDA49B97247}" type="slidenum">
              <a:rPr lang="en-US"/>
              <a:pPr/>
              <a:t>3</a:t>
            </a:fld>
            <a:endParaRPr lang="en-US"/>
          </a:p>
        </p:txBody>
      </p:sp>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8AF617-3B42-E04A-BCCE-7C933290DA8B}" type="slidenum">
              <a:rPr lang="en-US"/>
              <a:pPr/>
              <a:t>13</a:t>
            </a:fld>
            <a:endParaRPr lang="en-US"/>
          </a:p>
        </p:txBody>
      </p:sp>
      <p:sp>
        <p:nvSpPr>
          <p:cNvPr id="328706" name="Rectangle 2"/>
          <p:cNvSpPr>
            <a:spLocks noChangeArrowheads="1" noTextEdit="1"/>
          </p:cNvSpPr>
          <p:nvPr>
            <p:ph type="sldImg"/>
          </p:nvPr>
        </p:nvSpPr>
        <p:spPr>
          <a:ln/>
        </p:spPr>
      </p:sp>
      <p:sp>
        <p:nvSpPr>
          <p:cNvPr id="328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7979A6-A241-2C4E-A976-65A0DA4170DD}" type="slidenum">
              <a:rPr lang="en-US"/>
              <a:pPr/>
              <a:t>14</a:t>
            </a:fld>
            <a:endParaRPr lang="en-US"/>
          </a:p>
        </p:txBody>
      </p:sp>
      <p:sp>
        <p:nvSpPr>
          <p:cNvPr id="330754" name="Rectangle 2"/>
          <p:cNvSpPr>
            <a:spLocks noChangeArrowheads="1" noTextEdit="1"/>
          </p:cNvSpPr>
          <p:nvPr>
            <p:ph type="sldImg"/>
          </p:nvPr>
        </p:nvSpPr>
        <p:spPr>
          <a:ln/>
        </p:spPr>
      </p:sp>
      <p:sp>
        <p:nvSpPr>
          <p:cNvPr id="330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845269-98B3-BB47-B073-019387A2743C}" type="slidenum">
              <a:rPr lang="en-US"/>
              <a:pPr/>
              <a:t>15</a:t>
            </a:fld>
            <a:endParaRPr lang="en-US"/>
          </a:p>
        </p:txBody>
      </p:sp>
      <p:sp>
        <p:nvSpPr>
          <p:cNvPr id="331778" name="Rectangle 2"/>
          <p:cNvSpPr>
            <a:spLocks noChangeArrowheads="1" noTextEdit="1"/>
          </p:cNvSpPr>
          <p:nvPr>
            <p:ph type="sldImg"/>
          </p:nvPr>
        </p:nvSpPr>
        <p:spPr>
          <a:ln/>
        </p:spPr>
      </p:sp>
      <p:sp>
        <p:nvSpPr>
          <p:cNvPr id="331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88C384-E4E9-D34E-92FF-AD4B65EA9B2F}" type="slidenum">
              <a:rPr lang="en-US"/>
              <a:pPr/>
              <a:t>16</a:t>
            </a:fld>
            <a:endParaRPr lang="en-US"/>
          </a:p>
        </p:txBody>
      </p:sp>
      <p:sp>
        <p:nvSpPr>
          <p:cNvPr id="334850" name="Rectangle 2"/>
          <p:cNvSpPr>
            <a:spLocks noChangeArrowheads="1" noTextEdit="1"/>
          </p:cNvSpPr>
          <p:nvPr>
            <p:ph type="sldImg"/>
          </p:nvPr>
        </p:nvSpPr>
        <p:spPr>
          <a:ln/>
        </p:spPr>
      </p:sp>
      <p:sp>
        <p:nvSpPr>
          <p:cNvPr id="334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38DEA7-C4BD-1748-94E2-91052500E376}" type="slidenum">
              <a:rPr lang="en-US"/>
              <a:pPr/>
              <a:t>17</a:t>
            </a:fld>
            <a:endParaRPr lang="en-US"/>
          </a:p>
        </p:txBody>
      </p:sp>
      <p:sp>
        <p:nvSpPr>
          <p:cNvPr id="267266" name="Rectangle 2"/>
          <p:cNvSpPr>
            <a:spLocks noChangeArrowheads="1" noTextEdit="1"/>
          </p:cNvSpPr>
          <p:nvPr>
            <p:ph type="sldImg"/>
          </p:nvPr>
        </p:nvSpPr>
        <p:spPr>
          <a:ln/>
        </p:spPr>
      </p:sp>
      <p:sp>
        <p:nvSpPr>
          <p:cNvPr id="267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8A80C1-5597-744E-9C27-0A39FAE09841}" type="slidenum">
              <a:rPr lang="en-US"/>
              <a:pPr/>
              <a:t>18</a:t>
            </a:fld>
            <a:endParaRPr lang="en-US"/>
          </a:p>
        </p:txBody>
      </p:sp>
      <p:sp>
        <p:nvSpPr>
          <p:cNvPr id="268290" name="Rectangle 2"/>
          <p:cNvSpPr>
            <a:spLocks noChangeArrowheads="1" noTextEdit="1"/>
          </p:cNvSpPr>
          <p:nvPr>
            <p:ph type="sldImg"/>
          </p:nvPr>
        </p:nvSpPr>
        <p:spPr>
          <a:ln/>
        </p:spPr>
      </p:sp>
      <p:sp>
        <p:nvSpPr>
          <p:cNvPr id="268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27558F-C52B-9140-8D92-6D0BE91E7606}" type="slidenum">
              <a:rPr lang="en-US"/>
              <a:pPr/>
              <a:t>19</a:t>
            </a:fld>
            <a:endParaRPr lang="en-US"/>
          </a:p>
        </p:txBody>
      </p:sp>
      <p:sp>
        <p:nvSpPr>
          <p:cNvPr id="269314" name="Rectangle 2"/>
          <p:cNvSpPr>
            <a:spLocks noChangeArrowheads="1" noTextEdit="1"/>
          </p:cNvSpPr>
          <p:nvPr>
            <p:ph type="sldImg"/>
          </p:nvPr>
        </p:nvSpPr>
        <p:spPr>
          <a:ln/>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46DEC7-4722-BB4B-8421-5C4764FF9F99}" type="slidenum">
              <a:rPr lang="en-US"/>
              <a:pPr/>
              <a:t>20</a:t>
            </a:fld>
            <a:endParaRPr lang="en-US"/>
          </a:p>
        </p:txBody>
      </p:sp>
      <p:sp>
        <p:nvSpPr>
          <p:cNvPr id="270338" name="Rectangle 2"/>
          <p:cNvSpPr>
            <a:spLocks noChangeArrowheads="1" noTextEdit="1"/>
          </p:cNvSpPr>
          <p:nvPr>
            <p:ph type="sldImg"/>
          </p:nvPr>
        </p:nvSpPr>
        <p:spPr>
          <a:ln/>
        </p:spPr>
      </p:sp>
      <p:sp>
        <p:nvSpPr>
          <p:cNvPr id="270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DABC1E-3753-3442-8F43-462917932F05}" type="slidenum">
              <a:rPr lang="en-US"/>
              <a:pPr/>
              <a:t>21</a:t>
            </a:fld>
            <a:endParaRPr lang="en-US"/>
          </a:p>
        </p:txBody>
      </p:sp>
      <p:sp>
        <p:nvSpPr>
          <p:cNvPr id="271362" name="Rectangle 2"/>
          <p:cNvSpPr>
            <a:spLocks noChangeArrowheads="1" noTextEdit="1"/>
          </p:cNvSpPr>
          <p:nvPr>
            <p:ph type="sldImg"/>
          </p:nvPr>
        </p:nvSpPr>
        <p:spPr>
          <a:ln/>
        </p:spPr>
      </p:sp>
      <p:sp>
        <p:nvSpPr>
          <p:cNvPr id="271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08AE57-E58D-7942-AB77-8B6C3EF09193}" type="slidenum">
              <a:rPr lang="en-US"/>
              <a:pPr/>
              <a:t>22</a:t>
            </a:fld>
            <a:endParaRPr lang="en-US"/>
          </a:p>
        </p:txBody>
      </p:sp>
      <p:sp>
        <p:nvSpPr>
          <p:cNvPr id="272386" name="Rectangle 2"/>
          <p:cNvSpPr>
            <a:spLocks noChangeArrowheads="1" noTextEdit="1"/>
          </p:cNvSpPr>
          <p:nvPr>
            <p:ph type="sldImg"/>
          </p:nvPr>
        </p:nvSpPr>
        <p:spPr>
          <a:ln/>
        </p:spPr>
      </p:sp>
      <p:sp>
        <p:nvSpPr>
          <p:cNvPr id="272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E2E98B-65D3-6B4D-88C9-CD6F80E59FEB}" type="slidenum">
              <a:rPr lang="en-US"/>
              <a:pPr/>
              <a:t>4</a:t>
            </a:fld>
            <a:endParaRPr lang="en-US"/>
          </a:p>
        </p:txBody>
      </p:sp>
      <p:sp>
        <p:nvSpPr>
          <p:cNvPr id="257026" name="Rectangle 2"/>
          <p:cNvSpPr>
            <a:spLocks noChangeArrowheads="1" noTextEdit="1"/>
          </p:cNvSpPr>
          <p:nvPr>
            <p:ph type="sldImg"/>
          </p:nvPr>
        </p:nvSpPr>
        <p:spPr>
          <a:ln/>
        </p:spPr>
      </p:sp>
      <p:sp>
        <p:nvSpPr>
          <p:cNvPr id="257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57D1E2-92AF-5049-88E7-E03BBB814BF8}" type="slidenum">
              <a:rPr lang="en-US"/>
              <a:pPr/>
              <a:t>23</a:t>
            </a:fld>
            <a:endParaRPr lang="en-US"/>
          </a:p>
        </p:txBody>
      </p:sp>
      <p:sp>
        <p:nvSpPr>
          <p:cNvPr id="274434" name="Rectangle 2"/>
          <p:cNvSpPr>
            <a:spLocks noChangeArrowheads="1" noTextEdit="1"/>
          </p:cNvSpPr>
          <p:nvPr>
            <p:ph type="sldImg"/>
          </p:nvPr>
        </p:nvSpPr>
        <p:spPr>
          <a:ln/>
        </p:spPr>
      </p:sp>
      <p:sp>
        <p:nvSpPr>
          <p:cNvPr id="274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2C794B-080B-E141-AA9E-21628EBF4447}" type="slidenum">
              <a:rPr lang="en-US"/>
              <a:pPr/>
              <a:t>24</a:t>
            </a:fld>
            <a:endParaRPr lang="en-US"/>
          </a:p>
        </p:txBody>
      </p:sp>
      <p:sp>
        <p:nvSpPr>
          <p:cNvPr id="276482" name="Rectangle 2"/>
          <p:cNvSpPr>
            <a:spLocks noChangeArrowheads="1" noTextEdit="1"/>
          </p:cNvSpPr>
          <p:nvPr>
            <p:ph type="sldImg"/>
          </p:nvPr>
        </p:nvSpPr>
        <p:spPr>
          <a:ln/>
        </p:spPr>
      </p:sp>
      <p:sp>
        <p:nvSpPr>
          <p:cNvPr id="276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C9D8B1-4624-054C-B404-38DAC5095063}" type="slidenum">
              <a:rPr lang="en-US"/>
              <a:pPr/>
              <a:t>26</a:t>
            </a:fld>
            <a:endParaRPr lang="en-US"/>
          </a:p>
        </p:txBody>
      </p:sp>
      <p:sp>
        <p:nvSpPr>
          <p:cNvPr id="395266" name="Rectangle 2"/>
          <p:cNvSpPr>
            <a:spLocks noChangeArrowheads="1" noTextEdit="1"/>
          </p:cNvSpPr>
          <p:nvPr>
            <p:ph type="sldImg"/>
          </p:nvPr>
        </p:nvSpPr>
        <p:spPr>
          <a:xfrm>
            <a:off x="2886075" y="533400"/>
            <a:ext cx="3376613" cy="2532063"/>
          </a:xfrm>
          <a:ln/>
        </p:spPr>
      </p:sp>
      <p:sp>
        <p:nvSpPr>
          <p:cNvPr id="395267" name="Rectangle 3"/>
          <p:cNvSpPr>
            <a:spLocks noGrp="1" noChangeArrowheads="1"/>
          </p:cNvSpPr>
          <p:nvPr>
            <p:ph type="body" idx="1"/>
          </p:nvPr>
        </p:nvSpPr>
        <p:spPr>
          <a:xfrm>
            <a:off x="1220392" y="3258911"/>
            <a:ext cx="6703219" cy="3084286"/>
          </a:xfrm>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FE5C94-38F1-A149-9300-4774B1E96D9A}" type="slidenum">
              <a:rPr lang="en-US"/>
              <a:pPr/>
              <a:t>27</a:t>
            </a:fld>
            <a:endParaRPr lang="en-US"/>
          </a:p>
        </p:txBody>
      </p:sp>
      <p:sp>
        <p:nvSpPr>
          <p:cNvPr id="158722" name="Rectangle 1026"/>
          <p:cNvSpPr>
            <a:spLocks noChangeArrowheads="1" noTextEdit="1"/>
          </p:cNvSpPr>
          <p:nvPr>
            <p:ph type="sldImg"/>
          </p:nvPr>
        </p:nvSpPr>
        <p:spPr>
          <a:xfrm>
            <a:off x="2886075" y="533400"/>
            <a:ext cx="3376613" cy="2532063"/>
          </a:xfrm>
          <a:ln/>
        </p:spPr>
      </p:sp>
      <p:sp>
        <p:nvSpPr>
          <p:cNvPr id="158723" name="Rectangle 1027"/>
          <p:cNvSpPr>
            <a:spLocks noGrp="1" noChangeArrowheads="1"/>
          </p:cNvSpPr>
          <p:nvPr>
            <p:ph type="body" idx="1"/>
          </p:nvPr>
        </p:nvSpPr>
        <p:spPr>
          <a:xfrm>
            <a:off x="1220392" y="3258911"/>
            <a:ext cx="6703219" cy="3084286"/>
          </a:xfrm>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4F5992-7955-AD43-994D-C481F61DF9BB}" type="slidenum">
              <a:rPr lang="en-US"/>
              <a:pPr/>
              <a:t>28</a:t>
            </a:fld>
            <a:endParaRPr lang="en-US"/>
          </a:p>
        </p:txBody>
      </p:sp>
      <p:sp>
        <p:nvSpPr>
          <p:cNvPr id="366594" name="Rectangle 2"/>
          <p:cNvSpPr>
            <a:spLocks noChangeArrowheads="1" noTextEdit="1"/>
          </p:cNvSpPr>
          <p:nvPr>
            <p:ph type="sldImg"/>
          </p:nvPr>
        </p:nvSpPr>
        <p:spPr>
          <a:ln/>
        </p:spPr>
      </p:sp>
      <p:sp>
        <p:nvSpPr>
          <p:cNvPr id="366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91F01C-8EEE-D146-96B5-A7F61A818354}" type="slidenum">
              <a:rPr lang="en-US"/>
              <a:pPr/>
              <a:t>29</a:t>
            </a:fld>
            <a:endParaRPr lang="en-US"/>
          </a:p>
        </p:txBody>
      </p:sp>
      <p:sp>
        <p:nvSpPr>
          <p:cNvPr id="367618" name="Rectangle 2"/>
          <p:cNvSpPr>
            <a:spLocks noChangeArrowheads="1" noTextEdit="1"/>
          </p:cNvSpPr>
          <p:nvPr>
            <p:ph type="sldImg"/>
          </p:nvPr>
        </p:nvSpPr>
        <p:spPr>
          <a:ln/>
        </p:spPr>
      </p:sp>
      <p:sp>
        <p:nvSpPr>
          <p:cNvPr id="367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E344E9-4682-A940-855C-C420B0F9B190}" type="slidenum">
              <a:rPr lang="en-US"/>
              <a:pPr/>
              <a:t>30</a:t>
            </a:fld>
            <a:endParaRPr lang="en-US"/>
          </a:p>
        </p:txBody>
      </p:sp>
      <p:sp>
        <p:nvSpPr>
          <p:cNvPr id="368642" name="Rectangle 2"/>
          <p:cNvSpPr>
            <a:spLocks noChangeArrowheads="1" noTextEdit="1"/>
          </p:cNvSpPr>
          <p:nvPr>
            <p:ph type="sldImg"/>
          </p:nvPr>
        </p:nvSpPr>
        <p:spPr>
          <a:ln/>
        </p:spPr>
      </p:sp>
      <p:sp>
        <p:nvSpPr>
          <p:cNvPr id="368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76EE94-D3F5-E044-B12C-D1B2139E7C95}" type="slidenum">
              <a:rPr lang="en-US"/>
              <a:pPr/>
              <a:t>31</a:t>
            </a:fld>
            <a:endParaRPr lang="en-US"/>
          </a:p>
        </p:txBody>
      </p:sp>
      <p:sp>
        <p:nvSpPr>
          <p:cNvPr id="380930" name="Rectangle 2"/>
          <p:cNvSpPr>
            <a:spLocks noChangeArrowheads="1" noTextEdit="1"/>
          </p:cNvSpPr>
          <p:nvPr>
            <p:ph type="sldImg"/>
          </p:nvPr>
        </p:nvSpPr>
        <p:spPr>
          <a:xfrm>
            <a:off x="2886075" y="533400"/>
            <a:ext cx="3376613" cy="2532063"/>
          </a:xfrm>
          <a:ln/>
        </p:spPr>
      </p:sp>
      <p:sp>
        <p:nvSpPr>
          <p:cNvPr id="380931" name="Rectangle 3"/>
          <p:cNvSpPr>
            <a:spLocks noGrp="1" noChangeArrowheads="1"/>
          </p:cNvSpPr>
          <p:nvPr>
            <p:ph type="body" idx="1"/>
          </p:nvPr>
        </p:nvSpPr>
        <p:spPr>
          <a:xfrm>
            <a:off x="1220392" y="3258911"/>
            <a:ext cx="6703219" cy="3084286"/>
          </a:xfrm>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FBDA3F-3ECA-704A-B5DA-30212040B8C2}" type="slidenum">
              <a:rPr lang="en-US"/>
              <a:pPr/>
              <a:t>32</a:t>
            </a:fld>
            <a:endParaRPr lang="en-US"/>
          </a:p>
        </p:txBody>
      </p:sp>
      <p:sp>
        <p:nvSpPr>
          <p:cNvPr id="393218" name="Rectangle 2"/>
          <p:cNvSpPr>
            <a:spLocks noChangeArrowheads="1" noTextEdit="1"/>
          </p:cNvSpPr>
          <p:nvPr>
            <p:ph type="sldImg"/>
          </p:nvPr>
        </p:nvSpPr>
        <p:spPr>
          <a:ln/>
        </p:spPr>
      </p:sp>
      <p:sp>
        <p:nvSpPr>
          <p:cNvPr id="393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781252-B79F-424C-BD30-1B30D75CAF74}" type="slidenum">
              <a:rPr lang="en-US"/>
              <a:pPr/>
              <a:t>34</a:t>
            </a:fld>
            <a:endParaRPr lang="en-US"/>
          </a:p>
        </p:txBody>
      </p:sp>
      <p:sp>
        <p:nvSpPr>
          <p:cNvPr id="44034" name="Rectangle 2"/>
          <p:cNvSpPr>
            <a:spLocks noRo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EA9939-10B4-644F-A9BF-0D9F44E1FA35}" type="slidenum">
              <a:rPr lang="en-US"/>
              <a:pPr/>
              <a:t>6</a:t>
            </a:fld>
            <a:endParaRPr lang="en-US"/>
          </a:p>
        </p:txBody>
      </p:sp>
      <p:sp>
        <p:nvSpPr>
          <p:cNvPr id="259074" name="Rectangle 2"/>
          <p:cNvSpPr>
            <a:spLocks noChangeArrowheads="1" noTextEdit="1"/>
          </p:cNvSpPr>
          <p:nvPr>
            <p:ph type="sldImg"/>
          </p:nvPr>
        </p:nvSpPr>
        <p:spPr>
          <a:ln/>
        </p:spPr>
      </p:sp>
      <p:sp>
        <p:nvSpPr>
          <p:cNvPr id="259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A773BA-6052-584D-AC4D-EB549E9118FD}" type="slidenum">
              <a:rPr lang="en-US"/>
              <a:pPr/>
              <a:t>35</a:t>
            </a:fld>
            <a:endParaRPr lang="en-US"/>
          </a:p>
        </p:txBody>
      </p:sp>
      <p:sp>
        <p:nvSpPr>
          <p:cNvPr id="369666" name="Rectangle 2"/>
          <p:cNvSpPr>
            <a:spLocks noChangeArrowheads="1" noTextEdit="1"/>
          </p:cNvSpPr>
          <p:nvPr>
            <p:ph type="sldImg"/>
          </p:nvPr>
        </p:nvSpPr>
        <p:spPr>
          <a:ln/>
        </p:spPr>
      </p:sp>
      <p:sp>
        <p:nvSpPr>
          <p:cNvPr id="369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A5A040-10B9-5B4D-B49C-D36CCC2BB0A0}" type="slidenum">
              <a:rPr lang="en-US"/>
              <a:pPr/>
              <a:t>36</a:t>
            </a:fld>
            <a:endParaRPr lang="en-US"/>
          </a:p>
        </p:txBody>
      </p:sp>
      <p:sp>
        <p:nvSpPr>
          <p:cNvPr id="370690" name="Rectangle 2"/>
          <p:cNvSpPr>
            <a:spLocks noChangeArrowheads="1" noTextEdit="1"/>
          </p:cNvSpPr>
          <p:nvPr>
            <p:ph type="sldImg"/>
          </p:nvPr>
        </p:nvSpPr>
        <p:spPr>
          <a:ln/>
        </p:spPr>
      </p:sp>
      <p:sp>
        <p:nvSpPr>
          <p:cNvPr id="370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ACBDC6-D52D-3A47-B830-C63DC2F8FF52}" type="slidenum">
              <a:rPr lang="en-US"/>
              <a:pPr/>
              <a:t>37</a:t>
            </a:fld>
            <a:endParaRPr lang="en-US"/>
          </a:p>
        </p:txBody>
      </p:sp>
      <p:sp>
        <p:nvSpPr>
          <p:cNvPr id="388098" name="Rectangle 2"/>
          <p:cNvSpPr>
            <a:spLocks noChangeArrowheads="1" noTextEdit="1"/>
          </p:cNvSpPr>
          <p:nvPr>
            <p:ph type="sldImg"/>
          </p:nvPr>
        </p:nvSpPr>
        <p:spPr>
          <a:xfrm>
            <a:off x="2886075" y="533400"/>
            <a:ext cx="3376613" cy="2532063"/>
          </a:xfrm>
          <a:ln/>
        </p:spPr>
      </p:sp>
      <p:sp>
        <p:nvSpPr>
          <p:cNvPr id="388099" name="Rectangle 3"/>
          <p:cNvSpPr>
            <a:spLocks noGrp="1" noChangeArrowheads="1"/>
          </p:cNvSpPr>
          <p:nvPr>
            <p:ph type="body" idx="1"/>
          </p:nvPr>
        </p:nvSpPr>
        <p:spPr>
          <a:xfrm>
            <a:off x="1220392" y="3258911"/>
            <a:ext cx="6703219" cy="3084286"/>
          </a:xfrm>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E7B8B6-8436-BF42-9E3F-DC333B8328A1}" type="slidenum">
              <a:rPr lang="en-US"/>
              <a:pPr/>
              <a:t>38</a:t>
            </a:fld>
            <a:endParaRPr lang="en-US"/>
          </a:p>
        </p:txBody>
      </p:sp>
      <p:sp>
        <p:nvSpPr>
          <p:cNvPr id="371714" name="Rectangle 2"/>
          <p:cNvSpPr>
            <a:spLocks noChangeArrowheads="1" noTextEdit="1"/>
          </p:cNvSpPr>
          <p:nvPr>
            <p:ph type="sldImg"/>
          </p:nvPr>
        </p:nvSpPr>
        <p:spPr>
          <a:ln/>
        </p:spPr>
      </p:sp>
      <p:sp>
        <p:nvSpPr>
          <p:cNvPr id="371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2CF2CB-7EA8-A646-B7CB-D9D4EA24AFF8}" type="slidenum">
              <a:rPr lang="en-US"/>
              <a:pPr/>
              <a:t>39</a:t>
            </a:fld>
            <a:endParaRPr lang="en-US"/>
          </a:p>
        </p:txBody>
      </p:sp>
      <p:sp>
        <p:nvSpPr>
          <p:cNvPr id="390146" name="Rectangle 2"/>
          <p:cNvSpPr>
            <a:spLocks noChangeArrowheads="1" noTextEdit="1"/>
          </p:cNvSpPr>
          <p:nvPr>
            <p:ph type="sldImg"/>
          </p:nvPr>
        </p:nvSpPr>
        <p:spPr>
          <a:xfrm>
            <a:off x="2886075" y="533400"/>
            <a:ext cx="3376613" cy="2532063"/>
          </a:xfrm>
          <a:ln/>
        </p:spPr>
      </p:sp>
      <p:sp>
        <p:nvSpPr>
          <p:cNvPr id="390147" name="Rectangle 3"/>
          <p:cNvSpPr>
            <a:spLocks noGrp="1" noChangeArrowheads="1"/>
          </p:cNvSpPr>
          <p:nvPr>
            <p:ph type="body" idx="1"/>
          </p:nvPr>
        </p:nvSpPr>
        <p:spPr>
          <a:xfrm>
            <a:off x="1220392" y="3258911"/>
            <a:ext cx="6703219" cy="3084286"/>
          </a:xfrm>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D8C44B-7AAE-654F-AB5D-BD785D5C3F26}" type="slidenum">
              <a:rPr lang="en-US"/>
              <a:pPr/>
              <a:t>40</a:t>
            </a:fld>
            <a:endParaRPr lang="en-US"/>
          </a:p>
        </p:txBody>
      </p:sp>
      <p:sp>
        <p:nvSpPr>
          <p:cNvPr id="392194" name="Rectangle 2"/>
          <p:cNvSpPr>
            <a:spLocks noChangeArrowheads="1" noTextEdit="1"/>
          </p:cNvSpPr>
          <p:nvPr>
            <p:ph type="sldImg"/>
          </p:nvPr>
        </p:nvSpPr>
        <p:spPr>
          <a:xfrm>
            <a:off x="2886075" y="533400"/>
            <a:ext cx="3376613" cy="2532063"/>
          </a:xfrm>
          <a:ln/>
        </p:spPr>
      </p:sp>
      <p:sp>
        <p:nvSpPr>
          <p:cNvPr id="392195" name="Rectangle 3"/>
          <p:cNvSpPr>
            <a:spLocks noGrp="1" noChangeArrowheads="1"/>
          </p:cNvSpPr>
          <p:nvPr>
            <p:ph type="body" idx="1"/>
          </p:nvPr>
        </p:nvSpPr>
        <p:spPr>
          <a:xfrm>
            <a:off x="1220392" y="3258911"/>
            <a:ext cx="6703219" cy="3084286"/>
          </a:xfrm>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362C5D-72D8-FA46-83A9-5C4D741B52C0}" type="slidenum">
              <a:rPr lang="en-US"/>
              <a:pPr/>
              <a:t>43</a:t>
            </a:fld>
            <a:endParaRPr lang="en-US"/>
          </a:p>
        </p:txBody>
      </p:sp>
      <p:sp>
        <p:nvSpPr>
          <p:cNvPr id="345090" name="Rectangle 2"/>
          <p:cNvSpPr>
            <a:spLocks noChangeArrowheads="1" noTextEdit="1"/>
          </p:cNvSpPr>
          <p:nvPr>
            <p:ph type="sldImg"/>
          </p:nvPr>
        </p:nvSpPr>
        <p:spPr>
          <a:ln/>
        </p:spPr>
      </p:sp>
      <p:sp>
        <p:nvSpPr>
          <p:cNvPr id="345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DE1CEE-18DD-5946-98E3-8E69C3A5B5C6}" type="slidenum">
              <a:rPr lang="en-US"/>
              <a:pPr/>
              <a:t>44</a:t>
            </a:fld>
            <a:endParaRPr lang="en-US"/>
          </a:p>
        </p:txBody>
      </p:sp>
      <p:sp>
        <p:nvSpPr>
          <p:cNvPr id="347138" name="Rectangle 2"/>
          <p:cNvSpPr>
            <a:spLocks noChangeArrowheads="1" noTextEdit="1"/>
          </p:cNvSpPr>
          <p:nvPr>
            <p:ph type="sldImg"/>
          </p:nvPr>
        </p:nvSpPr>
        <p:spPr>
          <a:ln/>
        </p:spPr>
      </p:sp>
      <p:sp>
        <p:nvSpPr>
          <p:cNvPr id="347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5654CE-A522-AD4E-93C5-0353CD997EFA}" type="slidenum">
              <a:rPr lang="en-US"/>
              <a:pPr/>
              <a:t>45</a:t>
            </a:fld>
            <a:endParaRPr lang="en-US"/>
          </a:p>
        </p:txBody>
      </p:sp>
      <p:sp>
        <p:nvSpPr>
          <p:cNvPr id="231426" name="Rectangle 2"/>
          <p:cNvSpPr>
            <a:spLocks noChangeArrowheads="1" noTextEdit="1"/>
          </p:cNvSpPr>
          <p:nvPr>
            <p:ph type="sldImg"/>
          </p:nvPr>
        </p:nvSpPr>
        <p:spPr>
          <a:xfrm>
            <a:off x="2887663" y="533400"/>
            <a:ext cx="3376612" cy="2532063"/>
          </a:xfrm>
          <a:ln/>
        </p:spPr>
      </p:sp>
      <p:sp>
        <p:nvSpPr>
          <p:cNvPr id="231427" name="Rectangle 3"/>
          <p:cNvSpPr>
            <a:spLocks noGrp="1" noChangeArrowheads="1"/>
          </p:cNvSpPr>
          <p:nvPr>
            <p:ph type="body" idx="1"/>
          </p:nvPr>
        </p:nvSpPr>
        <p:spPr>
          <a:xfrm>
            <a:off x="1220392" y="3257778"/>
            <a:ext cx="6703219" cy="3085419"/>
          </a:xfrm>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34F3C0-EC8C-EF40-990D-EDC5D60A87EA}" type="slidenum">
              <a:rPr lang="en-US"/>
              <a:pPr/>
              <a:t>46</a:t>
            </a:fld>
            <a:endParaRPr lang="en-US"/>
          </a:p>
        </p:txBody>
      </p:sp>
      <p:sp>
        <p:nvSpPr>
          <p:cNvPr id="339970" name="Rectangle 2"/>
          <p:cNvSpPr>
            <a:spLocks noChangeArrowheads="1" noTextEdit="1"/>
          </p:cNvSpPr>
          <p:nvPr>
            <p:ph type="sldImg"/>
          </p:nvPr>
        </p:nvSpPr>
        <p:spPr>
          <a:ln/>
        </p:spPr>
      </p:sp>
      <p:sp>
        <p:nvSpPr>
          <p:cNvPr id="339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C5F515-3C58-D64E-88FF-AC622E61FFF4}" type="slidenum">
              <a:rPr lang="en-US"/>
              <a:pPr/>
              <a:t>7</a:t>
            </a:fld>
            <a:endParaRPr lang="en-US"/>
          </a:p>
        </p:txBody>
      </p:sp>
      <p:sp>
        <p:nvSpPr>
          <p:cNvPr id="258050" name="Rectangle 2"/>
          <p:cNvSpPr>
            <a:spLocks noChangeArrowheads="1" noTextEdit="1"/>
          </p:cNvSpPr>
          <p:nvPr>
            <p:ph type="sldImg"/>
          </p:nvPr>
        </p:nvSpPr>
        <p:spPr>
          <a:ln/>
        </p:spPr>
      </p:sp>
      <p:sp>
        <p:nvSpPr>
          <p:cNvPr id="258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2B916F-2B60-3541-8BF9-0CBED84147A8}" type="slidenum">
              <a:rPr lang="en-US"/>
              <a:pPr/>
              <a:t>47</a:t>
            </a:fld>
            <a:endParaRPr lang="en-US"/>
          </a:p>
        </p:txBody>
      </p:sp>
      <p:sp>
        <p:nvSpPr>
          <p:cNvPr id="340994" name="Rectangle 2"/>
          <p:cNvSpPr>
            <a:spLocks noChangeArrowheads="1" noTextEdit="1"/>
          </p:cNvSpPr>
          <p:nvPr>
            <p:ph type="sldImg"/>
          </p:nvPr>
        </p:nvSpPr>
        <p:spPr>
          <a:ln/>
        </p:spPr>
      </p:sp>
      <p:sp>
        <p:nvSpPr>
          <p:cNvPr id="340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58BB60-9F2B-4D4A-B708-001A9A0C2C10}" type="slidenum">
              <a:rPr lang="en-US"/>
              <a:pPr/>
              <a:t>48</a:t>
            </a:fld>
            <a:endParaRPr lang="en-US"/>
          </a:p>
        </p:txBody>
      </p:sp>
      <p:sp>
        <p:nvSpPr>
          <p:cNvPr id="342018" name="Rectangle 2"/>
          <p:cNvSpPr>
            <a:spLocks noChangeArrowheads="1" noTextEdit="1"/>
          </p:cNvSpPr>
          <p:nvPr>
            <p:ph type="sldImg"/>
          </p:nvPr>
        </p:nvSpPr>
        <p:spPr>
          <a:ln/>
        </p:spPr>
      </p:sp>
      <p:sp>
        <p:nvSpPr>
          <p:cNvPr id="342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2C0223-BD9D-0D4E-8412-ACEA1A9E10A2}" type="slidenum">
              <a:rPr lang="en-US"/>
              <a:pPr/>
              <a:t>49</a:t>
            </a:fld>
            <a:endParaRPr lang="en-US"/>
          </a:p>
        </p:txBody>
      </p:sp>
      <p:sp>
        <p:nvSpPr>
          <p:cNvPr id="343042" name="Rectangle 2"/>
          <p:cNvSpPr>
            <a:spLocks noChangeArrowheads="1" noTextEdit="1"/>
          </p:cNvSpPr>
          <p:nvPr>
            <p:ph type="sldImg"/>
          </p:nvPr>
        </p:nvSpPr>
        <p:spPr>
          <a:ln/>
        </p:spPr>
      </p:sp>
      <p:sp>
        <p:nvSpPr>
          <p:cNvPr id="343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8F3024-9B95-1D46-AAAF-6E69BF50CB1E}" type="slidenum">
              <a:rPr lang="en-US"/>
              <a:pPr/>
              <a:t>8</a:t>
            </a:fld>
            <a:endParaRPr lang="en-US"/>
          </a:p>
        </p:txBody>
      </p:sp>
      <p:sp>
        <p:nvSpPr>
          <p:cNvPr id="278530" name="Rectangle 2"/>
          <p:cNvSpPr>
            <a:spLocks noChangeArrowheads="1" noTextEdit="1"/>
          </p:cNvSpPr>
          <p:nvPr>
            <p:ph type="sldImg"/>
          </p:nvPr>
        </p:nvSpPr>
        <p:spPr>
          <a:ln/>
        </p:spPr>
      </p:sp>
      <p:sp>
        <p:nvSpPr>
          <p:cNvPr id="278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C28822-B8D3-524A-8FF7-0918217180F1}" type="slidenum">
              <a:rPr lang="en-US"/>
              <a:pPr/>
              <a:t>9</a:t>
            </a:fld>
            <a:endParaRPr lang="en-US"/>
          </a:p>
        </p:txBody>
      </p:sp>
      <p:sp>
        <p:nvSpPr>
          <p:cNvPr id="313346" name="Rectangle 2"/>
          <p:cNvSpPr>
            <a:spLocks noChangeArrowheads="1" noTextEdit="1"/>
          </p:cNvSpPr>
          <p:nvPr>
            <p:ph type="sldImg"/>
          </p:nvPr>
        </p:nvSpPr>
        <p:spPr>
          <a:ln/>
        </p:spPr>
      </p:sp>
      <p:sp>
        <p:nvSpPr>
          <p:cNvPr id="313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BDD767-80AB-634B-AA3C-0445765F0770}" type="slidenum">
              <a:rPr lang="en-US"/>
              <a:pPr/>
              <a:t>10</a:t>
            </a:fld>
            <a:endParaRPr lang="en-US"/>
          </a:p>
        </p:txBody>
      </p:sp>
      <p:sp>
        <p:nvSpPr>
          <p:cNvPr id="260098" name="Rectangle 2"/>
          <p:cNvSpPr>
            <a:spLocks noChangeArrowheads="1" noTextEdit="1"/>
          </p:cNvSpPr>
          <p:nvPr>
            <p:ph type="sldImg"/>
          </p:nvPr>
        </p:nvSpPr>
        <p:spPr>
          <a:ln/>
        </p:spPr>
      </p:sp>
      <p:sp>
        <p:nvSpPr>
          <p:cNvPr id="260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11EBA6-8049-704F-A320-AFE042CC3329}" type="slidenum">
              <a:rPr lang="en-US"/>
              <a:pPr/>
              <a:t>11</a:t>
            </a:fld>
            <a:endParaRPr lang="en-US"/>
          </a:p>
        </p:txBody>
      </p:sp>
      <p:sp>
        <p:nvSpPr>
          <p:cNvPr id="261122" name="Rectangle 2"/>
          <p:cNvSpPr>
            <a:spLocks noChangeArrowheads="1" noTextEdit="1"/>
          </p:cNvSpPr>
          <p:nvPr>
            <p:ph type="sldImg"/>
          </p:nvPr>
        </p:nvSpPr>
        <p:spPr>
          <a:ln/>
        </p:spPr>
      </p:sp>
      <p:sp>
        <p:nvSpPr>
          <p:cNvPr id="261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5C2745-6959-414B-A20A-76FCC2395AB0}" type="slidenum">
              <a:rPr lang="en-US"/>
              <a:pPr/>
              <a:t>12</a:t>
            </a:fld>
            <a:endParaRPr lang="en-US"/>
          </a:p>
        </p:txBody>
      </p:sp>
      <p:sp>
        <p:nvSpPr>
          <p:cNvPr id="317442" name="Rectangle 2"/>
          <p:cNvSpPr>
            <a:spLocks noChangeArrowheads="1" noTextEdit="1"/>
          </p:cNvSpPr>
          <p:nvPr>
            <p:ph type="sldImg"/>
          </p:nvPr>
        </p:nvSpPr>
        <p:spPr>
          <a:ln/>
        </p:spPr>
      </p:sp>
      <p:sp>
        <p:nvSpPr>
          <p:cNvPr id="31744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16" name="Rectangle 20"/>
          <p:cNvSpPr>
            <a:spLocks noGrp="1"/>
          </p:cNvSpPr>
          <p:nvPr>
            <p:ph type="ctrTitle"/>
          </p:nvPr>
        </p:nvSpPr>
        <p:spPr>
          <a:xfrm>
            <a:off x="457200" y="853440"/>
            <a:ext cx="8229600" cy="3108960"/>
          </a:xfrm>
        </p:spPr>
        <p:txBody>
          <a:bodyPr anchor="t" anchorCtr="0">
            <a:noAutofit/>
          </a:bodyPr>
          <a:lstStyle>
            <a:lvl1pPr algn="ctr">
              <a:lnSpc>
                <a:spcPct val="100000"/>
              </a:lnSpc>
              <a:defRPr lang="en-US" sz="5400" b="1" cap="none" spc="0" dirty="0" smtClean="0">
                <a:ln w="1905"/>
                <a:gradFill>
                  <a:gsLst>
                    <a:gs pos="0">
                      <a:schemeClr val="tx2">
                        <a:shade val="30000"/>
                        <a:satMod val="255000"/>
                      </a:schemeClr>
                    </a:gs>
                    <a:gs pos="58000">
                      <a:schemeClr val="tx2">
                        <a:tint val="90000"/>
                        <a:satMod val="300000"/>
                      </a:schemeClr>
                    </a:gs>
                    <a:gs pos="100000">
                      <a:schemeClr val="tx2">
                        <a:tint val="80000"/>
                        <a:satMod val="255000"/>
                      </a:schemeClr>
                    </a:gs>
                  </a:gsLst>
                  <a:lin ang="5400000"/>
                </a:gradFill>
                <a:effectLst>
                  <a:innerShdw blurRad="69850" dist="43180" dir="5400000">
                    <a:srgbClr val="000000">
                      <a:alpha val="65000"/>
                    </a:srgbClr>
                  </a:innerShdw>
                </a:effectLst>
              </a:defRPr>
            </a:lvl1pPr>
          </a:lstStyle>
          <a:p>
            <a:r>
              <a:rPr lang="en-US" dirty="0" smtClean="0"/>
              <a:t>Click to edit Master title style</a:t>
            </a:r>
            <a:endParaRPr lang="en-US" dirty="0"/>
          </a:p>
        </p:txBody>
      </p:sp>
      <p:sp>
        <p:nvSpPr>
          <p:cNvPr id="24" name="Rectangle 26"/>
          <p:cNvSpPr>
            <a:spLocks noGrp="1"/>
          </p:cNvSpPr>
          <p:nvPr>
            <p:ph type="subTitle" idx="1"/>
          </p:nvPr>
        </p:nvSpPr>
        <p:spPr>
          <a:xfrm>
            <a:off x="457200" y="4282440"/>
            <a:ext cx="8229600" cy="1508760"/>
          </a:xfrm>
        </p:spPr>
        <p:txBody>
          <a:bodyPr anchor="b">
            <a:normAutofit/>
          </a:bodyPr>
          <a:lstStyle>
            <a:lvl1pPr marL="0" indent="0" algn="ctr">
              <a:buNone/>
              <a:defRPr lang="en-US" sz="2200" b="0">
                <a:solidFill>
                  <a:schemeClr val="tx2">
                    <a:shade val="55000"/>
                  </a:schemeClr>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18" name="Rectangle 6"/>
          <p:cNvSpPr>
            <a:spLocks noGrp="1"/>
          </p:cNvSpPr>
          <p:nvPr>
            <p:ph type="dt" sz="half" idx="10"/>
          </p:nvPr>
        </p:nvSpPr>
        <p:spPr/>
        <p:txBody>
          <a:bodyPr/>
          <a:lstStyle>
            <a:lvl1pPr>
              <a:defRPr lang="en-US" smtClean="0"/>
            </a:lvl1pPr>
          </a:lstStyle>
          <a:p>
            <a:endParaRPr lang="en-US"/>
          </a:p>
        </p:txBody>
      </p:sp>
      <p:sp>
        <p:nvSpPr>
          <p:cNvPr id="9" name="Rectangle 14"/>
          <p:cNvSpPr>
            <a:spLocks noGrp="1"/>
          </p:cNvSpPr>
          <p:nvPr>
            <p:ph type="sldNum" sz="quarter" idx="11"/>
          </p:nvPr>
        </p:nvSpPr>
        <p:spPr/>
        <p:txBody>
          <a:bodyPr/>
          <a:lstStyle>
            <a:lvl1pPr>
              <a:defRPr lang="en-US" smtClean="0"/>
            </a:lvl1pPr>
          </a:lstStyle>
          <a:p>
            <a:fld id="{B6F15528-21DE-4FAA-801E-634DDDAF4B2B}" type="slidenum">
              <a:rPr lang="en-US" smtClean="0"/>
              <a:pPr/>
              <a:t>‹#›</a:t>
            </a:fld>
            <a:endParaRPr lang="en-US"/>
          </a:p>
        </p:txBody>
      </p:sp>
      <p:sp>
        <p:nvSpPr>
          <p:cNvPr id="25" name="Rectangle 27"/>
          <p:cNvSpPr>
            <a:spLocks noGrp="1"/>
          </p:cNvSpPr>
          <p:nvPr>
            <p:ph type="ftr" sz="quarter" idx="12"/>
          </p:nvPr>
        </p:nvSpPr>
        <p:spPr/>
        <p:txBody>
          <a:bodyPr/>
          <a:lstStyle>
            <a:lvl1pPr>
              <a:defRPr lang="en-US" smtClean="0"/>
            </a:lvl1pPr>
          </a:lstStyle>
          <a:p>
            <a:r>
              <a:rPr lang="en-US" smtClean="0"/>
              <a:t>Replication and Consistency</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Replication and Consistency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Replication and Consistency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533400" y="1600200"/>
            <a:ext cx="7772400" cy="46482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5410200" y="6400800"/>
            <a:ext cx="2895600" cy="457200"/>
          </a:xfrm>
        </p:spPr>
        <p:txBody>
          <a:bodyPr/>
          <a:lstStyle>
            <a:lvl1pPr>
              <a:defRPr/>
            </a:lvl1pPr>
          </a:lstStyle>
          <a:p>
            <a:r>
              <a:rPr lang="en-US" smtClean="0"/>
              <a:t>Replication and Consistency</a:t>
            </a:r>
            <a:endParaRPr lang="en-US">
              <a:latin typeface="Times New Roman" charset="0"/>
            </a:endParaRPr>
          </a:p>
        </p:txBody>
      </p:sp>
      <p:sp>
        <p:nvSpPr>
          <p:cNvPr id="6" name="Slide Number Placeholder 5"/>
          <p:cNvSpPr>
            <a:spLocks noGrp="1"/>
          </p:cNvSpPr>
          <p:nvPr>
            <p:ph type="sldNum" sz="quarter" idx="12"/>
          </p:nvPr>
        </p:nvSpPr>
        <p:spPr>
          <a:xfrm>
            <a:off x="8305800" y="6400800"/>
            <a:ext cx="457200" cy="457200"/>
          </a:xfrm>
        </p:spPr>
        <p:txBody>
          <a:bodyPr/>
          <a:lstStyle>
            <a:lvl1pPr>
              <a:defRPr smtClean="0"/>
            </a:lvl1pPr>
          </a:lstStyle>
          <a:p>
            <a:fld id="{DFEE1D55-5E44-E740-8E3F-7963E01FBF2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en-US" dirty="0" smtClean="0"/>
              <a:t>Click to edit Master title style</a:t>
            </a:r>
            <a:endParaRPr lang="en-US" dirty="0"/>
          </a:p>
        </p:txBody>
      </p:sp>
      <p:sp>
        <p:nvSpPr>
          <p:cNvPr id="3" name="Rectangle 3"/>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p:cNvSpPr>
          <p:nvPr>
            <p:ph type="dt" sz="half" idx="10"/>
          </p:nvPr>
        </p:nvSpPr>
        <p:spPr/>
        <p:txBody>
          <a:bodyPr/>
          <a:lstStyle/>
          <a:p>
            <a:endParaRPr lang="en-US"/>
          </a:p>
        </p:txBody>
      </p:sp>
      <p:sp>
        <p:nvSpPr>
          <p:cNvPr id="5" name="Rectangle 5"/>
          <p:cNvSpPr>
            <a:spLocks noGrp="1"/>
          </p:cNvSpPr>
          <p:nvPr>
            <p:ph type="ftr" sz="quarter" idx="11"/>
          </p:nvPr>
        </p:nvSpPr>
        <p:spPr/>
        <p:txBody>
          <a:bodyPr/>
          <a:lstStyle/>
          <a:p>
            <a:r>
              <a:rPr lang="en-US" smtClean="0"/>
              <a:t>Replication and Consistency</a:t>
            </a:r>
            <a:endParaRPr lang="en-US"/>
          </a:p>
        </p:txBody>
      </p:sp>
      <p:sp>
        <p:nvSpPr>
          <p:cNvPr id="6" name="Rectangle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2">
        <a:schemeClr val="bg2"/>
      </p:bgRef>
    </p:bg>
    <p:spTree>
      <p:nvGrpSpPr>
        <p:cNvPr id="1" name=""/>
        <p:cNvGrpSpPr/>
        <p:nvPr/>
      </p:nvGrpSpPr>
      <p:grpSpPr>
        <a:xfrm>
          <a:off x="0" y="0"/>
          <a:ext cx="0" cy="0"/>
          <a:chOff x="0" y="0"/>
          <a:chExt cx="0" cy="0"/>
        </a:xfrm>
      </p:grpSpPr>
      <p:sp>
        <p:nvSpPr>
          <p:cNvPr id="8" name="Rounded Rectangle 7"/>
          <p:cNvSpPr/>
          <p:nvPr/>
        </p:nvSpPr>
        <p:spPr>
          <a:xfrm>
            <a:off x="690563" y="491696"/>
            <a:ext cx="7762875" cy="5874608"/>
          </a:xfrm>
          <a:prstGeom prst="roundRect">
            <a:avLst>
              <a:gd name="adj" fmla="val 2238"/>
            </a:avLst>
          </a:prstGeom>
          <a:gradFill rotWithShape="1">
            <a:gsLst>
              <a:gs pos="0">
                <a:schemeClr val="bg1">
                  <a:satMod val="300000"/>
                  <a:alpha val="50000"/>
                </a:schemeClr>
              </a:gs>
              <a:gs pos="35000">
                <a:schemeClr val="bg1">
                  <a:satMod val="300000"/>
                  <a:alpha val="87000"/>
                </a:schemeClr>
              </a:gs>
              <a:gs pos="50000">
                <a:schemeClr val="bg1">
                  <a:satMod val="300000"/>
                  <a:alpha val="92000"/>
                </a:schemeClr>
              </a:gs>
              <a:gs pos="60000">
                <a:schemeClr val="bg1">
                  <a:satMod val="300000"/>
                  <a:alpha val="89000"/>
                </a:schemeClr>
              </a:gs>
              <a:gs pos="100000">
                <a:schemeClr val="bg1">
                  <a:satMod val="300000"/>
                  <a:alpha val="55000"/>
                </a:schemeClr>
              </a:gs>
            </a:gsLst>
            <a:lin ang="5400000" scaled="1"/>
          </a:gradFill>
          <a:ln>
            <a:noFill/>
          </a:ln>
          <a:effectLst>
            <a:outerShdw blurRad="63500" dist="45720" dir="5400000" algn="t" rotWithShape="0">
              <a:schemeClr val="bg2">
                <a:shade val="30000"/>
                <a:satMod val="250000"/>
                <a:alpha val="90000"/>
              </a:schemeClr>
            </a:outerShdw>
          </a:effectLst>
          <a:scene3d>
            <a:camera prst="orthographicFront">
              <a:rot lat="0" lon="0" rev="0"/>
            </a:camera>
            <a:lightRig rig="contrasting" dir="t">
              <a:rot lat="0" lon="0" rev="7500000"/>
            </a:lightRig>
          </a:scene3d>
          <a:sp3d contourW="6350" prstMaterial="powder">
            <a:bevelT w="50800" h="63500"/>
            <a:contourClr>
              <a:schemeClr val="bg2">
                <a:shade val="90000"/>
                <a:lumMod val="55000"/>
              </a:schemeClr>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2" name="Rectangle 2"/>
          <p:cNvSpPr>
            <a:spLocks noGrp="1"/>
          </p:cNvSpPr>
          <p:nvPr>
            <p:ph type="title"/>
          </p:nvPr>
        </p:nvSpPr>
        <p:spPr>
          <a:xfrm>
            <a:off x="777240" y="795996"/>
            <a:ext cx="7589520" cy="3112843"/>
          </a:xfrm>
        </p:spPr>
        <p:txBody>
          <a:bodyPr anchor="b">
            <a:normAutofit/>
          </a:bodyPr>
          <a:lstStyle>
            <a:lvl1pPr algn="ctr">
              <a:buNone/>
              <a:defRPr lang="en-US" sz="6200" b="1" cap="none" spc="0" dirty="0">
                <a:ln w="1905"/>
                <a:gradFill>
                  <a:gsLst>
                    <a:gs pos="0">
                      <a:schemeClr val="tx2">
                        <a:shade val="30000"/>
                        <a:satMod val="255000"/>
                      </a:schemeClr>
                    </a:gs>
                    <a:gs pos="58000">
                      <a:schemeClr val="tx2">
                        <a:tint val="90000"/>
                        <a:satMod val="300000"/>
                      </a:schemeClr>
                    </a:gs>
                    <a:gs pos="100000">
                      <a:schemeClr val="tx2">
                        <a:tint val="80000"/>
                        <a:satMod val="255000"/>
                      </a:schemeClr>
                    </a:gs>
                  </a:gsLst>
                  <a:lin ang="5400000"/>
                </a:gradFill>
                <a:effectLst>
                  <a:innerShdw blurRad="69850" dist="43180" dir="5400000">
                    <a:srgbClr val="000000">
                      <a:alpha val="65000"/>
                    </a:srgbClr>
                  </a:innerShdw>
                </a:effectLst>
              </a:defRPr>
            </a:lvl1pPr>
          </a:lstStyle>
          <a:p>
            <a:r>
              <a:rPr lang="en-US" smtClean="0"/>
              <a:t>Click to edit Master title style</a:t>
            </a:r>
            <a:endParaRPr lang="en-US" dirty="0"/>
          </a:p>
        </p:txBody>
      </p:sp>
      <p:sp>
        <p:nvSpPr>
          <p:cNvPr id="3" name="Rectangle 3"/>
          <p:cNvSpPr>
            <a:spLocks noGrp="1"/>
          </p:cNvSpPr>
          <p:nvPr>
            <p:ph type="body" idx="1"/>
          </p:nvPr>
        </p:nvSpPr>
        <p:spPr>
          <a:xfrm>
            <a:off x="777240" y="3948552"/>
            <a:ext cx="7589520" cy="1509712"/>
          </a:xfrm>
        </p:spPr>
        <p:txBody>
          <a:bodyPr anchor="t">
            <a:normAutofit/>
          </a:bodyPr>
          <a:lstStyle>
            <a:lvl1pPr indent="0" algn="ctr">
              <a:buNone/>
              <a:defRPr lang="en-US" sz="2200" b="0" smtClean="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Rectangle 4"/>
          <p:cNvSpPr>
            <a:spLocks noGrp="1"/>
          </p:cNvSpPr>
          <p:nvPr>
            <p:ph type="dt" sz="half" idx="10"/>
          </p:nvPr>
        </p:nvSpPr>
        <p:spPr>
          <a:xfrm>
            <a:off x="762000" y="5958840"/>
            <a:ext cx="2133600" cy="365760"/>
          </a:xfrm>
        </p:spPr>
        <p:txBody>
          <a:bodyPr/>
          <a:lstStyle/>
          <a:p>
            <a:endParaRPr lang="en-US"/>
          </a:p>
        </p:txBody>
      </p:sp>
      <p:sp>
        <p:nvSpPr>
          <p:cNvPr id="5" name="Rectangle 5"/>
          <p:cNvSpPr>
            <a:spLocks noGrp="1"/>
          </p:cNvSpPr>
          <p:nvPr>
            <p:ph type="ftr" sz="quarter" idx="11"/>
          </p:nvPr>
        </p:nvSpPr>
        <p:spPr>
          <a:xfrm>
            <a:off x="3124200" y="5958840"/>
            <a:ext cx="2895600" cy="365760"/>
          </a:xfrm>
        </p:spPr>
        <p:txBody>
          <a:bodyPr/>
          <a:lstStyle/>
          <a:p>
            <a:r>
              <a:rPr lang="en-US" smtClean="0"/>
              <a:t>Replication and Consistency</a:t>
            </a:r>
            <a:endParaRPr lang="en-US"/>
          </a:p>
        </p:txBody>
      </p:sp>
      <p:sp>
        <p:nvSpPr>
          <p:cNvPr id="6" name="Rectangle 6"/>
          <p:cNvSpPr>
            <a:spLocks noGrp="1"/>
          </p:cNvSpPr>
          <p:nvPr>
            <p:ph type="sldNum" sz="quarter" idx="12"/>
          </p:nvPr>
        </p:nvSpPr>
        <p:spPr>
          <a:xfrm>
            <a:off x="6248400" y="5958840"/>
            <a:ext cx="2133600" cy="36576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sz="half" idx="1"/>
          </p:nvPr>
        </p:nvSpPr>
        <p:spPr>
          <a:xfrm>
            <a:off x="457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sz="half" idx="2"/>
          </p:nvPr>
        </p:nvSpPr>
        <p:spPr>
          <a:xfrm>
            <a:off x="4648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dt" sz="half" idx="10"/>
          </p:nvPr>
        </p:nvSpPr>
        <p:spPr/>
        <p:txBody>
          <a:bodyPr/>
          <a:lstStyle/>
          <a:p>
            <a:endParaRPr lang="en-US"/>
          </a:p>
        </p:txBody>
      </p:sp>
      <p:sp>
        <p:nvSpPr>
          <p:cNvPr id="6" name="Rectangle 5"/>
          <p:cNvSpPr>
            <a:spLocks noGrp="1"/>
          </p:cNvSpPr>
          <p:nvPr>
            <p:ph type="ftr" sz="quarter" idx="11"/>
          </p:nvPr>
        </p:nvSpPr>
        <p:spPr/>
        <p:txBody>
          <a:bodyPr/>
          <a:lstStyle/>
          <a:p>
            <a:r>
              <a:rPr lang="en-US" smtClean="0"/>
              <a:t>Replication and Consistency</a:t>
            </a:r>
            <a:endParaRPr lang="en-US"/>
          </a:p>
        </p:txBody>
      </p:sp>
      <p:sp>
        <p:nvSpPr>
          <p:cNvPr id="7" name="Rectangle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965960" y="2785402"/>
            <a:ext cx="5760720" cy="914400"/>
          </a:xfrm>
        </p:spPr>
        <p:txBody>
          <a:bodyPr lIns="91440" rIns="91440" anchor="ctr">
            <a:noAutofit/>
          </a:bodyPr>
          <a:lstStyle>
            <a:lvl1pPr algn="ctr">
              <a:defRPr sz="3500"/>
            </a:lvl1pPr>
          </a:lstStyle>
          <a:p>
            <a:r>
              <a:rPr lang="en-US" smtClean="0"/>
              <a:t>Click to edit Master title style</a:t>
            </a:r>
            <a:endParaRPr lang="en-US" dirty="0"/>
          </a:p>
        </p:txBody>
      </p:sp>
      <p:sp>
        <p:nvSpPr>
          <p:cNvPr id="3" name="Rectangle 2"/>
          <p:cNvSpPr>
            <a:spLocks noGrp="1"/>
          </p:cNvSpPr>
          <p:nvPr>
            <p:ph type="body" idx="1"/>
          </p:nvPr>
        </p:nvSpPr>
        <p:spPr>
          <a:xfrm>
            <a:off x="1600200" y="547468"/>
            <a:ext cx="3383280" cy="639762"/>
          </a:xfrm>
          <a:prstGeom prst="roundRect">
            <a:avLst>
              <a:gd name="adj" fmla="val 6772"/>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Rectangle 3"/>
          <p:cNvSpPr>
            <a:spLocks noGrp="1"/>
          </p:cNvSpPr>
          <p:nvPr>
            <p:ph sz="half" idx="2"/>
          </p:nvPr>
        </p:nvSpPr>
        <p:spPr>
          <a:xfrm>
            <a:off x="1600200"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body" sz="quarter" idx="3"/>
          </p:nvPr>
        </p:nvSpPr>
        <p:spPr>
          <a:xfrm>
            <a:off x="5128846" y="547468"/>
            <a:ext cx="3383280" cy="639762"/>
          </a:xfrm>
          <a:prstGeom prst="roundRect">
            <a:avLst>
              <a:gd name="adj" fmla="val 5673"/>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Rectangle 5"/>
          <p:cNvSpPr>
            <a:spLocks noGrp="1"/>
          </p:cNvSpPr>
          <p:nvPr>
            <p:ph sz="quarter" idx="4"/>
          </p:nvPr>
        </p:nvSpPr>
        <p:spPr>
          <a:xfrm>
            <a:off x="5128846"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a:spLocks noGrp="1"/>
          </p:cNvSpPr>
          <p:nvPr>
            <p:ph type="dt" sz="half" idx="10"/>
          </p:nvPr>
        </p:nvSpPr>
        <p:spPr/>
        <p:txBody>
          <a:bodyPr/>
          <a:lstStyle/>
          <a:p>
            <a:endParaRPr lang="en-US"/>
          </a:p>
        </p:txBody>
      </p:sp>
      <p:sp>
        <p:nvSpPr>
          <p:cNvPr id="8" name="Rectangle 7"/>
          <p:cNvSpPr>
            <a:spLocks noGrp="1"/>
          </p:cNvSpPr>
          <p:nvPr>
            <p:ph type="ftr" sz="quarter" idx="11"/>
          </p:nvPr>
        </p:nvSpPr>
        <p:spPr/>
        <p:txBody>
          <a:bodyPr/>
          <a:lstStyle/>
          <a:p>
            <a:r>
              <a:rPr lang="en-US" smtClean="0"/>
              <a:t>Replication and Consistency</a:t>
            </a:r>
            <a:endParaRPr lang="en-US"/>
          </a:p>
        </p:txBody>
      </p:sp>
      <p:sp>
        <p:nvSpPr>
          <p:cNvPr id="9" name="Rectangle 8"/>
          <p:cNvSpPr>
            <a:spLocks noGrp="1"/>
          </p:cNvSpPr>
          <p:nvPr>
            <p:ph type="sldNum" sz="quarter" idx="12"/>
          </p:nvPr>
        </p:nvSpPr>
        <p:spPr>
          <a:xfrm>
            <a:off x="6553200" y="6214404"/>
            <a:ext cx="21336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defRPr lang="en-US"/>
            </a:lvl1pPr>
          </a:lstStyle>
          <a:p>
            <a:r>
              <a:rPr lang="en-US" smtClean="0"/>
              <a:t>Click to edit Master title style</a:t>
            </a:r>
            <a:endParaRPr lang="en-US"/>
          </a:p>
        </p:txBody>
      </p:sp>
      <p:sp>
        <p:nvSpPr>
          <p:cNvPr id="3" name="Rectangle 3"/>
          <p:cNvSpPr>
            <a:spLocks noGrp="1"/>
          </p:cNvSpPr>
          <p:nvPr>
            <p:ph type="dt" sz="half" idx="10"/>
          </p:nvPr>
        </p:nvSpPr>
        <p:spPr/>
        <p:txBody>
          <a:bodyPr/>
          <a:lstStyle/>
          <a:p>
            <a:endParaRPr lang="en-US"/>
          </a:p>
        </p:txBody>
      </p:sp>
      <p:sp>
        <p:nvSpPr>
          <p:cNvPr id="4" name="Rectangle 4"/>
          <p:cNvSpPr>
            <a:spLocks noGrp="1"/>
          </p:cNvSpPr>
          <p:nvPr>
            <p:ph type="ftr" sz="quarter" idx="11"/>
          </p:nvPr>
        </p:nvSpPr>
        <p:spPr/>
        <p:txBody>
          <a:bodyPr/>
          <a:lstStyle/>
          <a:p>
            <a:r>
              <a:rPr lang="en-US" smtClean="0"/>
              <a:t>Replication and Consistency</a:t>
            </a:r>
            <a:endParaRPr lang="en-US"/>
          </a:p>
        </p:txBody>
      </p:sp>
      <p:sp>
        <p:nvSpPr>
          <p:cNvPr id="5" name="Rectangle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2"/>
          <p:cNvSpPr>
            <a:spLocks noGrp="1"/>
          </p:cNvSpPr>
          <p:nvPr>
            <p:ph type="dt" sz="half" idx="10"/>
          </p:nvPr>
        </p:nvSpPr>
        <p:spPr/>
        <p:txBody>
          <a:bodyPr/>
          <a:lstStyle/>
          <a:p>
            <a:endParaRPr lang="en-US"/>
          </a:p>
        </p:txBody>
      </p:sp>
      <p:sp>
        <p:nvSpPr>
          <p:cNvPr id="3" name="Rectangle 3"/>
          <p:cNvSpPr>
            <a:spLocks noGrp="1"/>
          </p:cNvSpPr>
          <p:nvPr>
            <p:ph type="ftr" sz="quarter" idx="11"/>
          </p:nvPr>
        </p:nvSpPr>
        <p:spPr/>
        <p:txBody>
          <a:bodyPr/>
          <a:lstStyle/>
          <a:p>
            <a:r>
              <a:rPr lang="en-US" smtClean="0"/>
              <a:t>Replication and Consistency</a:t>
            </a:r>
            <a:endParaRPr lang="en-US"/>
          </a:p>
        </p:txBody>
      </p:sp>
      <p:sp>
        <p:nvSpPr>
          <p:cNvPr id="4" name="Rectangle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828801" y="2888565"/>
            <a:ext cx="5486400" cy="914400"/>
          </a:xfrm>
        </p:spPr>
        <p:txBody>
          <a:bodyPr anchor="b">
            <a:normAutofit/>
            <a:scene3d>
              <a:camera prst="orthographicFront"/>
              <a:lightRig rig="soft" dir="t">
                <a:rot lat="0" lon="0" rev="2100000"/>
              </a:lightRig>
            </a:scene3d>
            <a:sp3d prstMaterial="matte"/>
          </a:bodyPr>
          <a:lstStyle>
            <a:lvl1pPr algn="l">
              <a:defRPr sz="2800" b="1">
                <a:solidFill>
                  <a:schemeClr val="tx2"/>
                </a:solidFill>
                <a:effectLst/>
              </a:defRPr>
            </a:lvl1pPr>
          </a:lstStyle>
          <a:p>
            <a:r>
              <a:rPr lang="en-US" smtClean="0"/>
              <a:t>Click to edit Master title style</a:t>
            </a:r>
            <a:endParaRPr lang="en-US" dirty="0"/>
          </a:p>
        </p:txBody>
      </p:sp>
      <p:sp>
        <p:nvSpPr>
          <p:cNvPr id="3" name="Rectangle 2"/>
          <p:cNvSpPr>
            <a:spLocks noGrp="1"/>
          </p:cNvSpPr>
          <p:nvPr>
            <p:ph idx="1"/>
          </p:nvPr>
        </p:nvSpPr>
        <p:spPr>
          <a:xfrm>
            <a:off x="2590800" y="602566"/>
            <a:ext cx="5943600" cy="5486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type="body" sz="half" idx="2"/>
          </p:nvPr>
        </p:nvSpPr>
        <p:spPr>
          <a:xfrm rot="16200000">
            <a:off x="-859303" y="2888566"/>
            <a:ext cx="5486400" cy="914400"/>
          </a:xfrm>
        </p:spPr>
        <p:txBody>
          <a:bodyPr lIns="91440" rIns="91440"/>
          <a:lstStyle>
            <a:lvl1pPr marL="0" indent="0" algn="l">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p:cNvSpPr>
          <p:nvPr>
            <p:ph type="dt" sz="half" idx="10"/>
          </p:nvPr>
        </p:nvSpPr>
        <p:spPr/>
        <p:txBody>
          <a:bodyPr/>
          <a:lstStyle/>
          <a:p>
            <a:endParaRPr lang="en-US"/>
          </a:p>
        </p:txBody>
      </p:sp>
      <p:sp>
        <p:nvSpPr>
          <p:cNvPr id="6" name="Rectangle 5"/>
          <p:cNvSpPr>
            <a:spLocks noGrp="1"/>
          </p:cNvSpPr>
          <p:nvPr>
            <p:ph type="ftr" sz="quarter" idx="11"/>
          </p:nvPr>
        </p:nvSpPr>
        <p:spPr/>
        <p:txBody>
          <a:bodyPr/>
          <a:lstStyle/>
          <a:p>
            <a:r>
              <a:rPr lang="en-US" smtClean="0"/>
              <a:t>Replication and Consistency</a:t>
            </a:r>
            <a:endParaRPr lang="en-US"/>
          </a:p>
        </p:txBody>
      </p:sp>
      <p:sp>
        <p:nvSpPr>
          <p:cNvPr id="7" name="Rectangle 6"/>
          <p:cNvSpPr>
            <a:spLocks noGrp="1"/>
          </p:cNvSpPr>
          <p:nvPr>
            <p:ph type="sldNum" sz="quarter" idx="12"/>
          </p:nvPr>
        </p:nvSpPr>
        <p:spPr>
          <a:xfrm>
            <a:off x="6553200" y="6214404"/>
            <a:ext cx="21336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8" name="Rounded Rectangle 7"/>
          <p:cNvSpPr/>
          <p:nvPr/>
        </p:nvSpPr>
        <p:spPr>
          <a:xfrm>
            <a:off x="4740812" y="794822"/>
            <a:ext cx="3960051" cy="5294376"/>
          </a:xfrm>
          <a:prstGeom prst="roundRect">
            <a:avLst>
              <a:gd name="adj" fmla="val 3541"/>
            </a:avLst>
          </a:prstGeom>
          <a:solidFill>
            <a:srgbClr val="FFFFFF">
              <a:alpha val="40000"/>
            </a:srgb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2"/>
          <p:cNvSpPr>
            <a:spLocks noGrp="1"/>
          </p:cNvSpPr>
          <p:nvPr>
            <p:ph type="title"/>
          </p:nvPr>
        </p:nvSpPr>
        <p:spPr>
          <a:xfrm>
            <a:off x="5277728" y="3501743"/>
            <a:ext cx="3200400" cy="1143000"/>
          </a:xfrm>
        </p:spPr>
        <p:txBody>
          <a:bodyPr anchor="t">
            <a:noAutofit/>
            <a:scene3d>
              <a:camera prst="orthographicFront"/>
              <a:lightRig rig="soft" dir="t">
                <a:rot lat="0" lon="0" rev="2100000"/>
              </a:lightRig>
            </a:scene3d>
            <a:sp3d prstMaterial="matte"/>
          </a:bodyPr>
          <a:lstStyle>
            <a:lvl1pPr algn="ctr">
              <a:buNone/>
              <a:defRPr sz="2600" b="1">
                <a:solidFill>
                  <a:schemeClr val="tx2"/>
                </a:solidFill>
                <a:effectLst/>
              </a:defRPr>
            </a:lvl1pPr>
          </a:lstStyle>
          <a:p>
            <a:r>
              <a:rPr lang="en-US" smtClean="0"/>
              <a:t>Click to edit Master title style</a:t>
            </a:r>
            <a:endParaRPr lang="en-US" dirty="0"/>
          </a:p>
        </p:txBody>
      </p:sp>
      <p:sp>
        <p:nvSpPr>
          <p:cNvPr id="3" name="Rectangle 3"/>
          <p:cNvSpPr>
            <a:spLocks noGrp="1"/>
          </p:cNvSpPr>
          <p:nvPr>
            <p:ph type="pic" idx="1"/>
          </p:nvPr>
        </p:nvSpPr>
        <p:spPr>
          <a:xfrm>
            <a:off x="527537" y="821202"/>
            <a:ext cx="4550899" cy="5215597"/>
          </a:xfrm>
          <a:prstGeom prst="roundRect">
            <a:avLst>
              <a:gd name="adj" fmla="val 622"/>
            </a:avLst>
          </a:prstGeom>
          <a:solidFill>
            <a:schemeClr val="bg1">
              <a:lumMod val="85000"/>
            </a:schemeClr>
          </a:solidFill>
          <a:ln w="101600">
            <a:solidFill>
              <a:srgbClr val="FFFFFF"/>
            </a:solidFill>
            <a:miter lim="800000"/>
          </a:ln>
          <a:effectLst>
            <a:outerShdw blurRad="65000" dist="25000" dir="5400000" algn="t" rotWithShape="0">
              <a:schemeClr val="bg2">
                <a:shade val="30000"/>
                <a:satMod val="250000"/>
                <a:alpha val="85000"/>
              </a:schemeClr>
            </a:outerShdw>
          </a:effectLst>
          <a:scene3d>
            <a:camera prst="orthographicFront"/>
            <a:lightRig rig="soft" dir="t">
              <a:rot lat="0" lon="0" rev="20100000"/>
            </a:lightRig>
          </a:scene3d>
          <a:sp3d contourW="3810">
            <a:bevelT w="95250" h="25400"/>
            <a:contourClr>
              <a:schemeClr val="bg2">
                <a:shade val="45000"/>
                <a:satMod val="145000"/>
              </a:schemeClr>
            </a:contourClr>
          </a:sp3d>
        </p:spPr>
        <p:style>
          <a:lnRef idx="3">
            <a:schemeClr val="lt1"/>
          </a:lnRef>
          <a:fillRef idx="1">
            <a:schemeClr val="accent6"/>
          </a:fillRef>
          <a:effectRef idx="1">
            <a:schemeClr val="accent6"/>
          </a:effectRef>
          <a:fontRef idx="minor">
            <a:schemeClr val="lt1"/>
          </a:fontRef>
        </p:style>
        <p:txBody>
          <a:bodyPr/>
          <a:lstStyle>
            <a:lvl1pPr>
              <a:buNone/>
              <a:defRPr sz="3200">
                <a:solidFill>
                  <a:schemeClr val="tx1"/>
                </a:solidFill>
              </a:defRPr>
            </a:lvl1pPr>
          </a:lstStyle>
          <a:p>
            <a:r>
              <a:rPr lang="en-US" sz="2000" smtClean="0"/>
              <a:t>Click icon to add picture</a:t>
            </a:r>
            <a:endParaRPr lang="en-US" sz="2000" dirty="0"/>
          </a:p>
        </p:txBody>
      </p:sp>
      <p:sp>
        <p:nvSpPr>
          <p:cNvPr id="4" name="Rectangle 4"/>
          <p:cNvSpPr>
            <a:spLocks noGrp="1"/>
          </p:cNvSpPr>
          <p:nvPr>
            <p:ph type="body" sz="half" idx="2"/>
          </p:nvPr>
        </p:nvSpPr>
        <p:spPr>
          <a:xfrm>
            <a:off x="5277728" y="1600200"/>
            <a:ext cx="3200400" cy="1825343"/>
          </a:xfrm>
        </p:spPr>
        <p:txBody>
          <a:bodyPr bIns="0" anchor="b">
            <a:normAutofit/>
          </a:bodyPr>
          <a:lstStyle>
            <a:lvl1pPr marL="0" marR="0" indent="0" algn="ctr">
              <a:buFontTx/>
              <a:buNone/>
              <a:defRPr sz="1300">
                <a:solidFill>
                  <a:schemeClr val="tx1">
                    <a:tint val="95000"/>
                  </a:schemeClr>
                </a:solidFill>
              </a:defRPr>
            </a:lvl1pPr>
            <a:lvl2pPr marL="460375" marR="0" indent="-112713">
              <a:buFontTx/>
              <a:buNone/>
              <a:defRPr sz="1200"/>
            </a:lvl2pPr>
            <a:lvl3pPr marL="914400" marR="0" indent="-117475">
              <a:buFontTx/>
              <a:buNone/>
              <a:defRPr sz="1000"/>
            </a:lvl3pPr>
            <a:lvl4pPr marL="1316038" marR="0" indent="-112713">
              <a:buFontTx/>
              <a:buNone/>
              <a:defRPr sz="900"/>
            </a:lvl4pPr>
            <a:lvl5pPr marL="1711325" marR="0" indent="-117475">
              <a:buFontTx/>
              <a:buNone/>
              <a:defRPr sz="900"/>
            </a:lvl5pPr>
          </a:lstStyle>
          <a:p>
            <a:pPr lvl="0"/>
            <a:r>
              <a:rPr lang="en-US" smtClean="0"/>
              <a:t>Click to edit Master text styles</a:t>
            </a:r>
          </a:p>
        </p:txBody>
      </p:sp>
      <p:sp>
        <p:nvSpPr>
          <p:cNvPr id="5" name="Rectangle 5"/>
          <p:cNvSpPr>
            <a:spLocks noGrp="1"/>
          </p:cNvSpPr>
          <p:nvPr>
            <p:ph type="dt" sz="half" idx="10"/>
          </p:nvPr>
        </p:nvSpPr>
        <p:spPr/>
        <p:txBody>
          <a:bodyPr/>
          <a:lstStyle/>
          <a:p>
            <a:endParaRPr lang="en-US"/>
          </a:p>
        </p:txBody>
      </p:sp>
      <p:sp>
        <p:nvSpPr>
          <p:cNvPr id="6" name="Rectangle 6"/>
          <p:cNvSpPr>
            <a:spLocks noGrp="1"/>
          </p:cNvSpPr>
          <p:nvPr>
            <p:ph type="ftr" sz="quarter" idx="11"/>
          </p:nvPr>
        </p:nvSpPr>
        <p:spPr/>
        <p:txBody>
          <a:bodyPr/>
          <a:lstStyle/>
          <a:p>
            <a:r>
              <a:rPr lang="en-US" smtClean="0"/>
              <a:t>Replication and Consistency</a:t>
            </a:r>
            <a:endParaRPr lang="en-US"/>
          </a:p>
        </p:txBody>
      </p:sp>
      <p:sp>
        <p:nvSpPr>
          <p:cNvPr id="7" name="Rectangle 7"/>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theme" Target="../theme/theme1.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slideLayout" Target="../slideLayouts/slideLayout12.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9" name="Rounded Rectangle 8"/>
          <p:cNvSpPr/>
          <p:nvPr/>
        </p:nvSpPr>
        <p:spPr>
          <a:xfrm>
            <a:off x="152400" y="152400"/>
            <a:ext cx="8839200" cy="6553200"/>
          </a:xfrm>
          <a:prstGeom prst="roundRect">
            <a:avLst>
              <a:gd name="adj" fmla="val 2238"/>
            </a:avLst>
          </a:prstGeom>
          <a:gradFill rotWithShape="1">
            <a:gsLst>
              <a:gs pos="0">
                <a:schemeClr val="bg1">
                  <a:satMod val="300000"/>
                  <a:alpha val="50000"/>
                </a:schemeClr>
              </a:gs>
              <a:gs pos="35000">
                <a:schemeClr val="bg1">
                  <a:satMod val="300000"/>
                  <a:alpha val="87000"/>
                </a:schemeClr>
              </a:gs>
              <a:gs pos="50000">
                <a:schemeClr val="bg1">
                  <a:satMod val="300000"/>
                  <a:alpha val="92000"/>
                </a:schemeClr>
              </a:gs>
              <a:gs pos="60000">
                <a:schemeClr val="bg1">
                  <a:satMod val="300000"/>
                  <a:alpha val="89000"/>
                </a:schemeClr>
              </a:gs>
              <a:gs pos="100000">
                <a:schemeClr val="bg1">
                  <a:satMod val="300000"/>
                  <a:alpha val="55000"/>
                </a:schemeClr>
              </a:gs>
            </a:gsLst>
            <a:lin ang="5400000" scaled="1"/>
          </a:gradFill>
          <a:ln>
            <a:noFill/>
          </a:ln>
          <a:effectLst>
            <a:outerShdw blurRad="63500" dist="45720" dir="5400000" algn="t" rotWithShape="0">
              <a:schemeClr val="bg2">
                <a:shade val="30000"/>
                <a:satMod val="250000"/>
                <a:alpha val="90000"/>
              </a:schemeClr>
            </a:outerShdw>
          </a:effectLst>
          <a:scene3d>
            <a:camera prst="orthographicFront">
              <a:rot lat="0" lon="0" rev="0"/>
            </a:camera>
            <a:lightRig rig="contrasting" dir="t">
              <a:rot lat="0" lon="0" rev="7500000"/>
            </a:lightRig>
          </a:scene3d>
          <a:sp3d contourW="6350" prstMaterial="powder">
            <a:bevelT w="50800" h="63500"/>
            <a:contourClr>
              <a:schemeClr val="bg2">
                <a:shade val="90000"/>
                <a:lumMod val="55000"/>
              </a:schemeClr>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2" name="Rectangle 10"/>
          <p:cNvSpPr>
            <a:spLocks noGrp="1"/>
          </p:cNvSpPr>
          <p:nvPr>
            <p:ph type="title"/>
          </p:nvPr>
        </p:nvSpPr>
        <p:spPr>
          <a:xfrm>
            <a:off x="304800" y="228600"/>
            <a:ext cx="8534400" cy="1066800"/>
          </a:xfrm>
          <a:prstGeom prst="rect">
            <a:avLst/>
          </a:prstGeom>
        </p:spPr>
        <p:txBody>
          <a:bodyPr anchor="t" anchorCtr="0">
            <a:normAutofit/>
            <a:scene3d>
              <a:camera prst="orthographicFront"/>
              <a:lightRig rig="soft" dir="t">
                <a:rot lat="0" lon="0" rev="2100000"/>
              </a:lightRig>
            </a:scene3d>
            <a:sp3d prstMaterial="matte"/>
          </a:bodyPr>
          <a:lstStyle/>
          <a:p>
            <a:r>
              <a:rPr lang="en-US" dirty="0" smtClean="0"/>
              <a:t>Click to edit Master title style</a:t>
            </a:r>
            <a:endParaRPr lang="en-US" dirty="0"/>
          </a:p>
        </p:txBody>
      </p:sp>
      <p:sp>
        <p:nvSpPr>
          <p:cNvPr id="5" name="Rectangle 11"/>
          <p:cNvSpPr>
            <a:spLocks noGrp="1"/>
          </p:cNvSpPr>
          <p:nvPr>
            <p:ph type="body" idx="1"/>
          </p:nvPr>
        </p:nvSpPr>
        <p:spPr>
          <a:xfrm>
            <a:off x="304800" y="1447800"/>
            <a:ext cx="8534400" cy="4678363"/>
          </a:xfrm>
          <a:prstGeom prst="rect">
            <a:avLst/>
          </a:prstGeom>
        </p:spPr>
        <p:txBody>
          <a:bodyPr lIns="45720" rIns="45720" anchor="t">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7" name="Rectangle 22"/>
          <p:cNvSpPr>
            <a:spLocks noGrp="1"/>
          </p:cNvSpPr>
          <p:nvPr>
            <p:ph type="dt" sz="half" idx="2"/>
          </p:nvPr>
        </p:nvSpPr>
        <p:spPr>
          <a:xfrm>
            <a:off x="457200" y="6214404"/>
            <a:ext cx="2133600" cy="365760"/>
          </a:xfrm>
          <a:prstGeom prst="rect">
            <a:avLst/>
          </a:prstGeom>
        </p:spPr>
        <p:txBody>
          <a:bodyPr anchor="b" anchorCtr="0"/>
          <a:lstStyle>
            <a:lvl1pPr>
              <a:defRPr lang="en-US" sz="1000" b="0" smtClean="0">
                <a:solidFill>
                  <a:schemeClr val="tx2">
                    <a:tint val="75000"/>
                    <a:satMod val="150000"/>
                  </a:schemeClr>
                </a:solidFill>
                <a:latin typeface="+mn-lt"/>
                <a:ea typeface="+mn-lt"/>
                <a:cs typeface="+mn-lt"/>
              </a:defRPr>
            </a:lvl1pPr>
          </a:lstStyle>
          <a:p>
            <a:endParaRPr lang="en-US"/>
          </a:p>
        </p:txBody>
      </p:sp>
      <p:sp>
        <p:nvSpPr>
          <p:cNvPr id="18" name="Rectangle 18"/>
          <p:cNvSpPr>
            <a:spLocks noGrp="1"/>
          </p:cNvSpPr>
          <p:nvPr>
            <p:ph type="ftr" sz="quarter" idx="3"/>
          </p:nvPr>
        </p:nvSpPr>
        <p:spPr>
          <a:xfrm>
            <a:off x="3124200" y="6214404"/>
            <a:ext cx="2895600" cy="365760"/>
          </a:xfrm>
          <a:prstGeom prst="rect">
            <a:avLst/>
          </a:prstGeom>
        </p:spPr>
        <p:txBody>
          <a:bodyPr anchor="b" anchorCtr="0"/>
          <a:lstStyle>
            <a:lvl1pPr algn="ctr">
              <a:defRPr lang="en-US" sz="1000" b="0" smtClean="0">
                <a:solidFill>
                  <a:schemeClr val="tx2">
                    <a:tint val="75000"/>
                    <a:satMod val="150000"/>
                  </a:schemeClr>
                </a:solidFill>
                <a:latin typeface="+mn-lt"/>
                <a:ea typeface="+mn-lt"/>
                <a:cs typeface="+mn-lt"/>
              </a:defRPr>
            </a:lvl1pPr>
          </a:lstStyle>
          <a:p>
            <a:r>
              <a:rPr lang="en-US" smtClean="0"/>
              <a:t>Replication and Consistency</a:t>
            </a:r>
            <a:endParaRPr lang="en-US"/>
          </a:p>
        </p:txBody>
      </p:sp>
      <p:sp>
        <p:nvSpPr>
          <p:cNvPr id="13" name="Rectangle 15"/>
          <p:cNvSpPr>
            <a:spLocks noGrp="1"/>
          </p:cNvSpPr>
          <p:nvPr>
            <p:ph type="sldNum" sz="quarter" idx="4"/>
          </p:nvPr>
        </p:nvSpPr>
        <p:spPr>
          <a:xfrm>
            <a:off x="6553200" y="6214404"/>
            <a:ext cx="2133600" cy="365760"/>
          </a:xfrm>
          <a:prstGeom prst="rect">
            <a:avLst/>
          </a:prstGeom>
        </p:spPr>
        <p:txBody>
          <a:bodyPr anchor="b" anchorCtr="0"/>
          <a:lstStyle>
            <a:lvl1pPr algn="r">
              <a:defRPr lang="en-US" sz="1000" b="0" smtClean="0">
                <a:solidFill>
                  <a:schemeClr val="tx2">
                    <a:tint val="75000"/>
                    <a:satMod val="150000"/>
                  </a:schemeClr>
                </a:solidFill>
                <a:latin typeface="+mn-lt"/>
                <a:ea typeface="+mn-lt"/>
                <a:cs typeface="+mn-lt"/>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 id="2147483812" r:id="rId12"/>
  </p:sldLayoutIdLst>
  <p:hf hdr="0" ftr="0" dt="0"/>
  <p:txStyles>
    <p:titleStyle>
      <a:defPPr>
        <a:defRPr sz="4400">
          <a:solidFill>
            <a:schemeClr val="tx2">
              <a:shade val="80000"/>
              <a:satMod val="150000"/>
            </a:schemeClr>
          </a:solidFill>
          <a:latin typeface="+mj-lt"/>
          <a:ea typeface="+mj-ea"/>
          <a:cs typeface="+mj-cs"/>
        </a:defRPr>
      </a:defPPr>
      <a:lvl1pPr algn="ctr" eaLnBrk="1" hangingPunct="1">
        <a:lnSpc>
          <a:spcPts val="4000"/>
        </a:lnSpc>
        <a:buNone/>
        <a:defRPr lang="en-US" sz="4400" b="1" strike="noStrike" kern="1200" baseline="0" dirty="0" smtClean="0">
          <a:solidFill>
            <a:schemeClr val="tx2">
              <a:shade val="85000"/>
              <a:satMod val="150000"/>
            </a:schemeClr>
          </a:solidFill>
          <a:effectLst/>
          <a:latin typeface="+mj-lt"/>
          <a:ea typeface="+mj-lt"/>
          <a:cs typeface="+mj-lt"/>
        </a:defRPr>
      </a:lvl1pPr>
    </p:titleStyle>
    <p:bodyStyle>
      <a:defPPr>
        <a:defRPr>
          <a:solidFill>
            <a:schemeClr val="tx1"/>
          </a:solidFill>
          <a:latin typeface="+mn-lt"/>
          <a:ea typeface="+mn-ea"/>
          <a:cs typeface="+mn-cs"/>
        </a:defRPr>
      </a:defPPr>
      <a:lvl1pPr marL="457200" indent="-274320" algn="l" eaLnBrk="1" hangingPunct="1">
        <a:buClr>
          <a:schemeClr val="accent1"/>
        </a:buClr>
        <a:buSzPct val="80000"/>
        <a:buFont typeface="Wingdings 2" pitchFamily="18" charset="2"/>
        <a:buChar char=""/>
        <a:defRPr sz="2800">
          <a:solidFill>
            <a:schemeClr val="tx1"/>
          </a:solidFill>
          <a:latin typeface="+mn-lt"/>
          <a:ea typeface="+mn-lt"/>
          <a:cs typeface="+mn-lt"/>
        </a:defRPr>
      </a:lvl1pPr>
      <a:lvl2pPr marL="758952" indent="-228600" algn="l" eaLnBrk="1" hangingPunct="1">
        <a:buClr>
          <a:schemeClr val="accent2"/>
        </a:buClr>
        <a:buFont typeface="Wingdings 2" pitchFamily="18" charset="2"/>
        <a:buChar char=""/>
        <a:defRPr sz="2200">
          <a:solidFill>
            <a:schemeClr val="tx1"/>
          </a:solidFill>
          <a:latin typeface="+mn-lt"/>
          <a:ea typeface="+mn-lt"/>
          <a:cs typeface="+mn-lt"/>
        </a:defRPr>
      </a:lvl2pPr>
      <a:lvl3pPr marL="1033272" indent="-228600" algn="l" eaLnBrk="1" hangingPunct="1">
        <a:buClr>
          <a:schemeClr val="accent3"/>
        </a:buClr>
        <a:buFont typeface="Wingdings 2" pitchFamily="18" charset="2"/>
        <a:buChar char=""/>
        <a:defRPr sz="2000">
          <a:solidFill>
            <a:schemeClr val="tx1"/>
          </a:solidFill>
          <a:latin typeface="+mn-lt"/>
          <a:ea typeface="+mn-lt"/>
          <a:cs typeface="+mn-lt"/>
        </a:defRPr>
      </a:lvl3pPr>
      <a:lvl4pPr marL="1298448" indent="-228600" algn="l" eaLnBrk="1" hangingPunct="1">
        <a:buClr>
          <a:schemeClr val="accent4"/>
        </a:buClr>
        <a:buFont typeface="Wingdings 2" pitchFamily="18" charset="2"/>
        <a:buChar char=""/>
        <a:defRPr sz="1800">
          <a:solidFill>
            <a:schemeClr val="tx1"/>
          </a:solidFill>
          <a:latin typeface="+mn-lt"/>
          <a:ea typeface="+mn-lt"/>
          <a:cs typeface="+mn-lt"/>
        </a:defRPr>
      </a:lvl4pPr>
      <a:lvl5pPr marL="1554480" indent="-228600" algn="l" eaLnBrk="1" hangingPunct="1">
        <a:buClr>
          <a:schemeClr val="accent5"/>
        </a:buClr>
        <a:buFont typeface="Wingdings 2" pitchFamily="18" charset="2"/>
        <a:buChar char=""/>
        <a:defRPr sz="1800">
          <a:solidFill>
            <a:schemeClr val="tx1"/>
          </a:solidFill>
          <a:latin typeface="+mn-lt"/>
          <a:ea typeface="+mn-lt"/>
          <a:cs typeface="+mn-lt"/>
        </a:defRPr>
      </a:lvl5pPr>
      <a:lvl6pPr marL="1810512" indent="-228600" algn="l" eaLnBrk="1" hangingPunct="1">
        <a:buClr>
          <a:schemeClr val="accent6"/>
        </a:buClr>
        <a:buFont typeface="Wingdings 2" pitchFamily="18" charset="2"/>
        <a:buChar char=""/>
        <a:defRPr lang="en-US" sz="1600" baseline="0" smtClean="0">
          <a:latin typeface="+mn-lt"/>
        </a:defRPr>
      </a:lvl6pPr>
      <a:lvl7pPr marL="2075688" indent="-228600" algn="l" eaLnBrk="1" hangingPunct="1">
        <a:buClr>
          <a:schemeClr val="tx2"/>
        </a:buClr>
        <a:buFont typeface="Wingdings 2" pitchFamily="18" charset="2"/>
        <a:buChar char=""/>
        <a:defRPr lang="en-US" sz="1600" baseline="0" smtClean="0">
          <a:latin typeface="+mn-lt"/>
        </a:defRPr>
      </a:lvl7pPr>
      <a:lvl8pPr marL="2340864" indent="-228600" algn="l" eaLnBrk="1" hangingPunct="1">
        <a:buClr>
          <a:schemeClr val="accent2"/>
        </a:buClr>
        <a:buFont typeface="Wingdings 2" pitchFamily="18" charset="2"/>
        <a:buChar char=""/>
        <a:defRPr sz="1600" baseline="0">
          <a:latin typeface="+mn-lt"/>
        </a:defRPr>
      </a:lvl8pPr>
      <a:lvl9pPr marL="2596896" indent="-228600" algn="l" eaLnBrk="1" hangingPunct="1">
        <a:buClr>
          <a:schemeClr val="accent1"/>
        </a:buClr>
        <a:buFont typeface="Wingdings 2" pitchFamily="18" charset="2"/>
        <a:buChar char=""/>
        <a:defRPr sz="1400" baseline="0">
          <a:latin typeface="+mn-lt"/>
        </a:defRPr>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3"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3"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3"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3"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3"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3"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3"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3"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3" Type="http://schemas.openxmlformats.org/officeDocument/2006/relationships/image" Target="../media/image1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3"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3"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3" Type="http://schemas.openxmlformats.org/officeDocument/2006/relationships/image" Target="../media/image1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3" Type="http://schemas.openxmlformats.org/officeDocument/2006/relationships/image" Target="../media/image16.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3" Type="http://schemas.openxmlformats.org/officeDocument/2006/relationships/image" Target="../media/image17.pn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3" Type="http://schemas.openxmlformats.org/officeDocument/2006/relationships/image" Target="../media/image18.pn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3" Type="http://schemas.openxmlformats.org/officeDocument/2006/relationships/image" Target="../media/image19.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7.xml"/><Relationship Id="rId3" Type="http://schemas.openxmlformats.org/officeDocument/2006/relationships/image" Target="../media/image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9.xml"/><Relationship Id="rId3" Type="http://schemas.openxmlformats.org/officeDocument/2006/relationships/image" Target="../media/image20.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0.xml"/><Relationship Id="rId3" Type="http://schemas.openxmlformats.org/officeDocument/2006/relationships/image" Target="../media/image2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1.xml"/><Relationship Id="rId3" Type="http://schemas.openxmlformats.org/officeDocument/2006/relationships/image" Target="../media/image2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2.xml"/><Relationship Id="rId3" Type="http://schemas.openxmlformats.org/officeDocument/2006/relationships/image" Target="../media/image2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3"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3"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sz="4800" dirty="0"/>
              <a:t>15-446 Distributed Systems</a:t>
            </a:r>
            <a:br>
              <a:rPr sz="4800" dirty="0"/>
            </a:br>
            <a:r>
              <a:rPr sz="4800" dirty="0"/>
              <a:t>Spring 2009</a:t>
            </a:r>
          </a:p>
        </p:txBody>
      </p:sp>
      <p:sp>
        <p:nvSpPr>
          <p:cNvPr id="4099" name="Rectangle 3"/>
          <p:cNvSpPr>
            <a:spLocks noGrp="1" noChangeArrowheads="1"/>
          </p:cNvSpPr>
          <p:nvPr>
            <p:ph type="subTitle" idx="1"/>
          </p:nvPr>
        </p:nvSpPr>
        <p:spPr/>
        <p:txBody>
          <a:bodyPr/>
          <a:lstStyle/>
          <a:p>
            <a:r>
              <a:rPr sz="2400" dirty="0" smtClean="0"/>
              <a:t>L</a:t>
            </a:r>
            <a:r>
              <a:rPr sz="2400" dirty="0" smtClean="0"/>
              <a:t>-10 Consistency</a:t>
            </a:r>
            <a:endParaRPr lang="en-US" dirty="0"/>
          </a:p>
        </p:txBody>
      </p:sp>
      <p:grpSp>
        <p:nvGrpSpPr>
          <p:cNvPr id="51" name="Group 443"/>
          <p:cNvGrpSpPr>
            <a:grpSpLocks/>
          </p:cNvGrpSpPr>
          <p:nvPr/>
        </p:nvGrpSpPr>
        <p:grpSpPr bwMode="auto">
          <a:xfrm>
            <a:off x="3733800" y="3236463"/>
            <a:ext cx="1524000" cy="1481587"/>
            <a:chOff x="3216" y="2448"/>
            <a:chExt cx="1979" cy="1729"/>
          </a:xfrm>
        </p:grpSpPr>
        <p:sp>
          <p:nvSpPr>
            <p:cNvPr id="52" name="Line 444"/>
            <p:cNvSpPr>
              <a:spLocks noChangeShapeType="1"/>
            </p:cNvSpPr>
            <p:nvPr/>
          </p:nvSpPr>
          <p:spPr bwMode="auto">
            <a:xfrm flipV="1">
              <a:off x="3888" y="3360"/>
              <a:ext cx="144" cy="144"/>
            </a:xfrm>
            <a:prstGeom prst="line">
              <a:avLst/>
            </a:prstGeom>
            <a:noFill/>
            <a:ln w="9525">
              <a:solidFill>
                <a:schemeClr val="tx1"/>
              </a:solidFill>
              <a:round/>
              <a:headEnd/>
              <a:tailEnd/>
            </a:ln>
            <a:effectLst/>
          </p:spPr>
          <p:txBody>
            <a:bodyPr wrap="none" anchor="ctr"/>
            <a:lstStyle/>
            <a:p>
              <a:endParaRPr lang="en-US"/>
            </a:p>
          </p:txBody>
        </p:sp>
        <p:sp>
          <p:nvSpPr>
            <p:cNvPr id="53" name="Freeform 445"/>
            <p:cNvSpPr>
              <a:spLocks/>
            </p:cNvSpPr>
            <p:nvPr/>
          </p:nvSpPr>
          <p:spPr bwMode="auto">
            <a:xfrm>
              <a:off x="3290" y="4065"/>
              <a:ext cx="115" cy="112"/>
            </a:xfrm>
            <a:custGeom>
              <a:avLst/>
              <a:gdLst/>
              <a:ahLst/>
              <a:cxnLst>
                <a:cxn ang="0">
                  <a:pos x="112" y="112"/>
                </a:cxn>
                <a:cxn ang="0">
                  <a:pos x="115" y="0"/>
                </a:cxn>
                <a:cxn ang="0">
                  <a:pos x="0" y="0"/>
                </a:cxn>
                <a:cxn ang="0">
                  <a:pos x="0" y="112"/>
                </a:cxn>
                <a:cxn ang="0">
                  <a:pos x="115" y="112"/>
                </a:cxn>
                <a:cxn ang="0">
                  <a:pos x="115" y="112"/>
                </a:cxn>
              </a:cxnLst>
              <a:rect l="0" t="0" r="r" b="b"/>
              <a:pathLst>
                <a:path w="115" h="112">
                  <a:moveTo>
                    <a:pt x="112" y="112"/>
                  </a:moveTo>
                  <a:lnTo>
                    <a:pt x="115" y="0"/>
                  </a:lnTo>
                  <a:lnTo>
                    <a:pt x="0" y="0"/>
                  </a:lnTo>
                  <a:lnTo>
                    <a:pt x="0" y="112"/>
                  </a:lnTo>
                  <a:lnTo>
                    <a:pt x="115" y="112"/>
                  </a:lnTo>
                  <a:lnTo>
                    <a:pt x="115" y="112"/>
                  </a:lnTo>
                </a:path>
              </a:pathLst>
            </a:custGeom>
            <a:solidFill>
              <a:srgbClr val="FF0066">
                <a:alpha val="50000"/>
              </a:srgbClr>
            </a:solidFill>
            <a:ln w="7938">
              <a:solidFill>
                <a:schemeClr val="tx1"/>
              </a:solidFill>
              <a:prstDash val="solid"/>
              <a:round/>
              <a:headEnd/>
              <a:tailEnd/>
            </a:ln>
          </p:spPr>
          <p:txBody>
            <a:bodyPr/>
            <a:lstStyle/>
            <a:p>
              <a:endParaRPr lang="en-US"/>
            </a:p>
          </p:txBody>
        </p:sp>
        <p:sp>
          <p:nvSpPr>
            <p:cNvPr id="54" name="Freeform 446"/>
            <p:cNvSpPr>
              <a:spLocks/>
            </p:cNvSpPr>
            <p:nvPr/>
          </p:nvSpPr>
          <p:spPr bwMode="auto">
            <a:xfrm>
              <a:off x="3948" y="4065"/>
              <a:ext cx="115" cy="112"/>
            </a:xfrm>
            <a:custGeom>
              <a:avLst/>
              <a:gdLst/>
              <a:ahLst/>
              <a:cxnLst>
                <a:cxn ang="0">
                  <a:pos x="112" y="112"/>
                </a:cxn>
                <a:cxn ang="0">
                  <a:pos x="115" y="0"/>
                </a:cxn>
                <a:cxn ang="0">
                  <a:pos x="0" y="0"/>
                </a:cxn>
                <a:cxn ang="0">
                  <a:pos x="0" y="112"/>
                </a:cxn>
                <a:cxn ang="0">
                  <a:pos x="115" y="112"/>
                </a:cxn>
                <a:cxn ang="0">
                  <a:pos x="115" y="112"/>
                </a:cxn>
              </a:cxnLst>
              <a:rect l="0" t="0" r="r" b="b"/>
              <a:pathLst>
                <a:path w="115" h="112">
                  <a:moveTo>
                    <a:pt x="112" y="112"/>
                  </a:moveTo>
                  <a:lnTo>
                    <a:pt x="115" y="0"/>
                  </a:lnTo>
                  <a:lnTo>
                    <a:pt x="0" y="0"/>
                  </a:lnTo>
                  <a:lnTo>
                    <a:pt x="0" y="112"/>
                  </a:lnTo>
                  <a:lnTo>
                    <a:pt x="115" y="112"/>
                  </a:lnTo>
                  <a:lnTo>
                    <a:pt x="115" y="112"/>
                  </a:lnTo>
                </a:path>
              </a:pathLst>
            </a:custGeom>
            <a:solidFill>
              <a:schemeClr val="accent1">
                <a:alpha val="50000"/>
              </a:schemeClr>
            </a:solidFill>
            <a:ln w="7938">
              <a:solidFill>
                <a:schemeClr val="tx1"/>
              </a:solidFill>
              <a:prstDash val="solid"/>
              <a:round/>
              <a:headEnd/>
              <a:tailEnd/>
            </a:ln>
          </p:spPr>
          <p:txBody>
            <a:bodyPr/>
            <a:lstStyle/>
            <a:p>
              <a:endParaRPr lang="en-US"/>
            </a:p>
          </p:txBody>
        </p:sp>
        <p:sp>
          <p:nvSpPr>
            <p:cNvPr id="55" name="Freeform 447"/>
            <p:cNvSpPr>
              <a:spLocks/>
            </p:cNvSpPr>
            <p:nvPr/>
          </p:nvSpPr>
          <p:spPr bwMode="auto">
            <a:xfrm>
              <a:off x="4151" y="2448"/>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1">
                <a:alpha val="50000"/>
              </a:schemeClr>
            </a:solidFill>
            <a:ln w="7938">
              <a:solidFill>
                <a:srgbClr val="000000"/>
              </a:solidFill>
              <a:prstDash val="solid"/>
              <a:round/>
              <a:headEnd/>
              <a:tailEnd/>
            </a:ln>
          </p:spPr>
          <p:txBody>
            <a:bodyPr/>
            <a:lstStyle/>
            <a:p>
              <a:endParaRPr lang="en-US"/>
            </a:p>
          </p:txBody>
        </p:sp>
        <p:sp>
          <p:nvSpPr>
            <p:cNvPr id="56" name="Freeform 448"/>
            <p:cNvSpPr>
              <a:spLocks/>
            </p:cNvSpPr>
            <p:nvPr/>
          </p:nvSpPr>
          <p:spPr bwMode="auto">
            <a:xfrm>
              <a:off x="3605" y="2756"/>
              <a:ext cx="114" cy="112"/>
            </a:xfrm>
            <a:custGeom>
              <a:avLst/>
              <a:gdLst/>
              <a:ahLst/>
              <a:cxnLst>
                <a:cxn ang="0">
                  <a:pos x="112" y="112"/>
                </a:cxn>
                <a:cxn ang="0">
                  <a:pos x="114" y="0"/>
                </a:cxn>
                <a:cxn ang="0">
                  <a:pos x="0" y="0"/>
                </a:cxn>
                <a:cxn ang="0">
                  <a:pos x="0" y="112"/>
                </a:cxn>
                <a:cxn ang="0">
                  <a:pos x="114" y="112"/>
                </a:cxn>
                <a:cxn ang="0">
                  <a:pos x="114" y="112"/>
                </a:cxn>
              </a:cxnLst>
              <a:rect l="0" t="0" r="r" b="b"/>
              <a:pathLst>
                <a:path w="114" h="112">
                  <a:moveTo>
                    <a:pt x="112" y="112"/>
                  </a:moveTo>
                  <a:lnTo>
                    <a:pt x="114" y="0"/>
                  </a:lnTo>
                  <a:lnTo>
                    <a:pt x="0" y="0"/>
                  </a:lnTo>
                  <a:lnTo>
                    <a:pt x="0" y="112"/>
                  </a:lnTo>
                  <a:lnTo>
                    <a:pt x="114" y="112"/>
                  </a:lnTo>
                  <a:lnTo>
                    <a:pt x="114" y="112"/>
                  </a:lnTo>
                </a:path>
              </a:pathLst>
            </a:custGeom>
            <a:solidFill>
              <a:schemeClr val="accent2">
                <a:alpha val="50000"/>
              </a:schemeClr>
            </a:solidFill>
            <a:ln w="7938">
              <a:solidFill>
                <a:srgbClr val="000000"/>
              </a:solidFill>
              <a:prstDash val="solid"/>
              <a:round/>
              <a:headEnd/>
              <a:tailEnd/>
            </a:ln>
          </p:spPr>
          <p:txBody>
            <a:bodyPr/>
            <a:lstStyle/>
            <a:p>
              <a:endParaRPr lang="en-US"/>
            </a:p>
          </p:txBody>
        </p:sp>
        <p:sp>
          <p:nvSpPr>
            <p:cNvPr id="57" name="Freeform 449"/>
            <p:cNvSpPr>
              <a:spLocks/>
            </p:cNvSpPr>
            <p:nvPr/>
          </p:nvSpPr>
          <p:spPr bwMode="auto">
            <a:xfrm>
              <a:off x="4704" y="2753"/>
              <a:ext cx="114" cy="115"/>
            </a:xfrm>
            <a:custGeom>
              <a:avLst/>
              <a:gdLst/>
              <a:ahLst/>
              <a:cxnLst>
                <a:cxn ang="0">
                  <a:pos x="0" y="112"/>
                </a:cxn>
                <a:cxn ang="0">
                  <a:pos x="114" y="115"/>
                </a:cxn>
                <a:cxn ang="0">
                  <a:pos x="114" y="0"/>
                </a:cxn>
                <a:cxn ang="0">
                  <a:pos x="2" y="0"/>
                </a:cxn>
                <a:cxn ang="0">
                  <a:pos x="2" y="115"/>
                </a:cxn>
                <a:cxn ang="0">
                  <a:pos x="2" y="115"/>
                </a:cxn>
              </a:cxnLst>
              <a:rect l="0" t="0" r="r" b="b"/>
              <a:pathLst>
                <a:path w="114" h="115">
                  <a:moveTo>
                    <a:pt x="0" y="112"/>
                  </a:moveTo>
                  <a:lnTo>
                    <a:pt x="114" y="115"/>
                  </a:lnTo>
                  <a:lnTo>
                    <a:pt x="114" y="0"/>
                  </a:lnTo>
                  <a:lnTo>
                    <a:pt x="2" y="0"/>
                  </a:lnTo>
                  <a:lnTo>
                    <a:pt x="2" y="115"/>
                  </a:lnTo>
                  <a:lnTo>
                    <a:pt x="2" y="115"/>
                  </a:lnTo>
                </a:path>
              </a:pathLst>
            </a:custGeom>
            <a:solidFill>
              <a:srgbClr val="996633">
                <a:alpha val="50000"/>
              </a:srgbClr>
            </a:solidFill>
            <a:ln w="7938">
              <a:solidFill>
                <a:srgbClr val="000000"/>
              </a:solidFill>
              <a:prstDash val="solid"/>
              <a:round/>
              <a:headEnd/>
              <a:tailEnd/>
            </a:ln>
          </p:spPr>
          <p:txBody>
            <a:bodyPr/>
            <a:lstStyle/>
            <a:p>
              <a:endParaRPr lang="en-US"/>
            </a:p>
          </p:txBody>
        </p:sp>
        <p:sp>
          <p:nvSpPr>
            <p:cNvPr id="58" name="Freeform 450"/>
            <p:cNvSpPr>
              <a:spLocks/>
            </p:cNvSpPr>
            <p:nvPr/>
          </p:nvSpPr>
          <p:spPr bwMode="auto">
            <a:xfrm>
              <a:off x="5083" y="3333"/>
              <a:ext cx="112" cy="114"/>
            </a:xfrm>
            <a:custGeom>
              <a:avLst/>
              <a:gdLst/>
              <a:ahLst/>
              <a:cxnLst>
                <a:cxn ang="0">
                  <a:pos x="0" y="112"/>
                </a:cxn>
                <a:cxn ang="0">
                  <a:pos x="112" y="114"/>
                </a:cxn>
                <a:cxn ang="0">
                  <a:pos x="112" y="0"/>
                </a:cxn>
                <a:cxn ang="0">
                  <a:pos x="0" y="0"/>
                </a:cxn>
                <a:cxn ang="0">
                  <a:pos x="0" y="114"/>
                </a:cxn>
                <a:cxn ang="0">
                  <a:pos x="0" y="114"/>
                </a:cxn>
              </a:cxnLst>
              <a:rect l="0" t="0" r="r" b="b"/>
              <a:pathLst>
                <a:path w="112" h="114">
                  <a:moveTo>
                    <a:pt x="0" y="112"/>
                  </a:moveTo>
                  <a:lnTo>
                    <a:pt x="112" y="114"/>
                  </a:lnTo>
                  <a:lnTo>
                    <a:pt x="112" y="0"/>
                  </a:lnTo>
                  <a:lnTo>
                    <a:pt x="0" y="0"/>
                  </a:lnTo>
                  <a:lnTo>
                    <a:pt x="0" y="114"/>
                  </a:lnTo>
                  <a:lnTo>
                    <a:pt x="0" y="114"/>
                  </a:lnTo>
                </a:path>
              </a:pathLst>
            </a:custGeom>
            <a:solidFill>
              <a:srgbClr val="FF0066">
                <a:alpha val="50000"/>
              </a:srgbClr>
            </a:solidFill>
            <a:ln w="7938">
              <a:solidFill>
                <a:srgbClr val="000000"/>
              </a:solidFill>
              <a:prstDash val="solid"/>
              <a:round/>
              <a:headEnd/>
              <a:tailEnd/>
            </a:ln>
          </p:spPr>
          <p:txBody>
            <a:bodyPr/>
            <a:lstStyle/>
            <a:p>
              <a:endParaRPr lang="en-US"/>
            </a:p>
          </p:txBody>
        </p:sp>
        <p:sp>
          <p:nvSpPr>
            <p:cNvPr id="59" name="Freeform 451"/>
            <p:cNvSpPr>
              <a:spLocks/>
            </p:cNvSpPr>
            <p:nvPr/>
          </p:nvSpPr>
          <p:spPr bwMode="auto">
            <a:xfrm>
              <a:off x="3216" y="3335"/>
              <a:ext cx="115" cy="112"/>
            </a:xfrm>
            <a:custGeom>
              <a:avLst/>
              <a:gdLst/>
              <a:ahLst/>
              <a:cxnLst>
                <a:cxn ang="0">
                  <a:pos x="115" y="112"/>
                </a:cxn>
                <a:cxn ang="0">
                  <a:pos x="115" y="0"/>
                </a:cxn>
                <a:cxn ang="0">
                  <a:pos x="0" y="0"/>
                </a:cxn>
                <a:cxn ang="0">
                  <a:pos x="0" y="112"/>
                </a:cxn>
                <a:cxn ang="0">
                  <a:pos x="115" y="112"/>
                </a:cxn>
                <a:cxn ang="0">
                  <a:pos x="115" y="112"/>
                </a:cxn>
              </a:cxnLst>
              <a:rect l="0" t="0" r="r" b="b"/>
              <a:pathLst>
                <a:path w="115" h="112">
                  <a:moveTo>
                    <a:pt x="115" y="112"/>
                  </a:moveTo>
                  <a:lnTo>
                    <a:pt x="115" y="0"/>
                  </a:lnTo>
                  <a:lnTo>
                    <a:pt x="0" y="0"/>
                  </a:lnTo>
                  <a:lnTo>
                    <a:pt x="0" y="112"/>
                  </a:lnTo>
                  <a:lnTo>
                    <a:pt x="115" y="112"/>
                  </a:lnTo>
                  <a:lnTo>
                    <a:pt x="115" y="112"/>
                  </a:lnTo>
                </a:path>
              </a:pathLst>
            </a:custGeom>
            <a:solidFill>
              <a:srgbClr val="996633">
                <a:alpha val="50000"/>
              </a:srgbClr>
            </a:solidFill>
            <a:ln w="7938">
              <a:solidFill>
                <a:srgbClr val="000000"/>
              </a:solidFill>
              <a:prstDash val="solid"/>
              <a:round/>
              <a:headEnd/>
              <a:tailEnd/>
            </a:ln>
          </p:spPr>
          <p:txBody>
            <a:bodyPr/>
            <a:lstStyle/>
            <a:p>
              <a:endParaRPr lang="en-US"/>
            </a:p>
          </p:txBody>
        </p:sp>
        <p:grpSp>
          <p:nvGrpSpPr>
            <p:cNvPr id="60" name="Group 452"/>
            <p:cNvGrpSpPr>
              <a:grpSpLocks/>
            </p:cNvGrpSpPr>
            <p:nvPr/>
          </p:nvGrpSpPr>
          <p:grpSpPr bwMode="auto">
            <a:xfrm>
              <a:off x="3891" y="2677"/>
              <a:ext cx="632" cy="470"/>
              <a:chOff x="3891" y="2677"/>
              <a:chExt cx="632" cy="470"/>
            </a:xfrm>
          </p:grpSpPr>
          <p:sp>
            <p:nvSpPr>
              <p:cNvPr id="92" name="Freeform 453"/>
              <p:cNvSpPr>
                <a:spLocks/>
              </p:cNvSpPr>
              <p:nvPr/>
            </p:nvSpPr>
            <p:spPr bwMode="auto">
              <a:xfrm>
                <a:off x="4246" y="2687"/>
                <a:ext cx="277" cy="228"/>
              </a:xfrm>
              <a:custGeom>
                <a:avLst/>
                <a:gdLst/>
                <a:ahLst/>
                <a:cxnLst>
                  <a:cxn ang="0">
                    <a:pos x="0" y="23"/>
                  </a:cxn>
                  <a:cxn ang="0">
                    <a:pos x="5" y="23"/>
                  </a:cxn>
                  <a:cxn ang="0">
                    <a:pos x="10" y="19"/>
                  </a:cxn>
                  <a:cxn ang="0">
                    <a:pos x="17" y="14"/>
                  </a:cxn>
                  <a:cxn ang="0">
                    <a:pos x="26" y="9"/>
                  </a:cxn>
                  <a:cxn ang="0">
                    <a:pos x="36" y="4"/>
                  </a:cxn>
                  <a:cxn ang="0">
                    <a:pos x="50" y="2"/>
                  </a:cxn>
                  <a:cxn ang="0">
                    <a:pos x="65" y="0"/>
                  </a:cxn>
                  <a:cxn ang="0">
                    <a:pos x="79" y="0"/>
                  </a:cxn>
                  <a:cxn ang="0">
                    <a:pos x="96" y="4"/>
                  </a:cxn>
                  <a:cxn ang="0">
                    <a:pos x="110" y="11"/>
                  </a:cxn>
                  <a:cxn ang="0">
                    <a:pos x="124" y="23"/>
                  </a:cxn>
                  <a:cxn ang="0">
                    <a:pos x="134" y="33"/>
                  </a:cxn>
                  <a:cxn ang="0">
                    <a:pos x="143" y="42"/>
                  </a:cxn>
                  <a:cxn ang="0">
                    <a:pos x="148" y="52"/>
                  </a:cxn>
                  <a:cxn ang="0">
                    <a:pos x="150" y="59"/>
                  </a:cxn>
                  <a:cxn ang="0">
                    <a:pos x="153" y="66"/>
                  </a:cxn>
                  <a:cxn ang="0">
                    <a:pos x="153" y="73"/>
                  </a:cxn>
                  <a:cxn ang="0">
                    <a:pos x="153" y="78"/>
                  </a:cxn>
                  <a:cxn ang="0">
                    <a:pos x="153" y="81"/>
                  </a:cxn>
                  <a:cxn ang="0">
                    <a:pos x="153" y="81"/>
                  </a:cxn>
                  <a:cxn ang="0">
                    <a:pos x="153" y="81"/>
                  </a:cxn>
                  <a:cxn ang="0">
                    <a:pos x="155" y="78"/>
                  </a:cxn>
                  <a:cxn ang="0">
                    <a:pos x="160" y="76"/>
                  </a:cxn>
                  <a:cxn ang="0">
                    <a:pos x="167" y="73"/>
                  </a:cxn>
                  <a:cxn ang="0">
                    <a:pos x="174" y="71"/>
                  </a:cxn>
                  <a:cxn ang="0">
                    <a:pos x="181" y="69"/>
                  </a:cxn>
                  <a:cxn ang="0">
                    <a:pos x="191" y="69"/>
                  </a:cxn>
                  <a:cxn ang="0">
                    <a:pos x="200" y="71"/>
                  </a:cxn>
                  <a:cxn ang="0">
                    <a:pos x="210" y="73"/>
                  </a:cxn>
                  <a:cxn ang="0">
                    <a:pos x="219" y="81"/>
                  </a:cxn>
                  <a:cxn ang="0">
                    <a:pos x="229" y="90"/>
                  </a:cxn>
                  <a:cxn ang="0">
                    <a:pos x="234" y="97"/>
                  </a:cxn>
                  <a:cxn ang="0">
                    <a:pos x="236" y="107"/>
                  </a:cxn>
                  <a:cxn ang="0">
                    <a:pos x="239" y="116"/>
                  </a:cxn>
                  <a:cxn ang="0">
                    <a:pos x="239" y="124"/>
                  </a:cxn>
                  <a:cxn ang="0">
                    <a:pos x="236" y="131"/>
                  </a:cxn>
                  <a:cxn ang="0">
                    <a:pos x="236" y="138"/>
                  </a:cxn>
                  <a:cxn ang="0">
                    <a:pos x="234" y="143"/>
                  </a:cxn>
                  <a:cxn ang="0">
                    <a:pos x="234" y="145"/>
                  </a:cxn>
                  <a:cxn ang="0">
                    <a:pos x="231" y="145"/>
                  </a:cxn>
                  <a:cxn ang="0">
                    <a:pos x="234" y="147"/>
                  </a:cxn>
                  <a:cxn ang="0">
                    <a:pos x="236" y="147"/>
                  </a:cxn>
                  <a:cxn ang="0">
                    <a:pos x="241" y="152"/>
                  </a:cxn>
                  <a:cxn ang="0">
                    <a:pos x="248" y="157"/>
                  </a:cxn>
                  <a:cxn ang="0">
                    <a:pos x="253" y="164"/>
                  </a:cxn>
                  <a:cxn ang="0">
                    <a:pos x="260" y="174"/>
                  </a:cxn>
                  <a:cxn ang="0">
                    <a:pos x="267" y="183"/>
                  </a:cxn>
                  <a:cxn ang="0">
                    <a:pos x="272" y="195"/>
                  </a:cxn>
                  <a:cxn ang="0">
                    <a:pos x="274" y="212"/>
                  </a:cxn>
                  <a:cxn ang="0">
                    <a:pos x="277" y="228"/>
                  </a:cxn>
                </a:cxnLst>
                <a:rect l="0" t="0" r="r" b="b"/>
                <a:pathLst>
                  <a:path w="277" h="228">
                    <a:moveTo>
                      <a:pt x="0" y="23"/>
                    </a:moveTo>
                    <a:lnTo>
                      <a:pt x="5" y="23"/>
                    </a:lnTo>
                    <a:lnTo>
                      <a:pt x="10" y="19"/>
                    </a:lnTo>
                    <a:lnTo>
                      <a:pt x="17" y="14"/>
                    </a:lnTo>
                    <a:lnTo>
                      <a:pt x="26" y="9"/>
                    </a:lnTo>
                    <a:lnTo>
                      <a:pt x="36" y="4"/>
                    </a:lnTo>
                    <a:lnTo>
                      <a:pt x="50" y="2"/>
                    </a:lnTo>
                    <a:lnTo>
                      <a:pt x="65" y="0"/>
                    </a:lnTo>
                    <a:lnTo>
                      <a:pt x="79" y="0"/>
                    </a:lnTo>
                    <a:lnTo>
                      <a:pt x="96" y="4"/>
                    </a:lnTo>
                    <a:lnTo>
                      <a:pt x="110" y="11"/>
                    </a:lnTo>
                    <a:lnTo>
                      <a:pt x="124" y="23"/>
                    </a:lnTo>
                    <a:lnTo>
                      <a:pt x="134" y="33"/>
                    </a:lnTo>
                    <a:lnTo>
                      <a:pt x="143" y="42"/>
                    </a:lnTo>
                    <a:lnTo>
                      <a:pt x="148" y="52"/>
                    </a:lnTo>
                    <a:lnTo>
                      <a:pt x="150" y="59"/>
                    </a:lnTo>
                    <a:lnTo>
                      <a:pt x="153" y="66"/>
                    </a:lnTo>
                    <a:lnTo>
                      <a:pt x="153" y="73"/>
                    </a:lnTo>
                    <a:lnTo>
                      <a:pt x="153" y="78"/>
                    </a:lnTo>
                    <a:lnTo>
                      <a:pt x="153" y="81"/>
                    </a:lnTo>
                    <a:lnTo>
                      <a:pt x="153" y="81"/>
                    </a:lnTo>
                    <a:lnTo>
                      <a:pt x="153" y="81"/>
                    </a:lnTo>
                    <a:lnTo>
                      <a:pt x="155" y="78"/>
                    </a:lnTo>
                    <a:lnTo>
                      <a:pt x="160" y="76"/>
                    </a:lnTo>
                    <a:lnTo>
                      <a:pt x="167" y="73"/>
                    </a:lnTo>
                    <a:lnTo>
                      <a:pt x="174" y="71"/>
                    </a:lnTo>
                    <a:lnTo>
                      <a:pt x="181" y="69"/>
                    </a:lnTo>
                    <a:lnTo>
                      <a:pt x="191" y="69"/>
                    </a:lnTo>
                    <a:lnTo>
                      <a:pt x="200" y="71"/>
                    </a:lnTo>
                    <a:lnTo>
                      <a:pt x="210" y="73"/>
                    </a:lnTo>
                    <a:lnTo>
                      <a:pt x="219" y="81"/>
                    </a:lnTo>
                    <a:lnTo>
                      <a:pt x="229" y="90"/>
                    </a:lnTo>
                    <a:lnTo>
                      <a:pt x="234" y="97"/>
                    </a:lnTo>
                    <a:lnTo>
                      <a:pt x="236" y="107"/>
                    </a:lnTo>
                    <a:lnTo>
                      <a:pt x="239" y="116"/>
                    </a:lnTo>
                    <a:lnTo>
                      <a:pt x="239" y="124"/>
                    </a:lnTo>
                    <a:lnTo>
                      <a:pt x="236" y="131"/>
                    </a:lnTo>
                    <a:lnTo>
                      <a:pt x="236" y="138"/>
                    </a:lnTo>
                    <a:lnTo>
                      <a:pt x="234" y="143"/>
                    </a:lnTo>
                    <a:lnTo>
                      <a:pt x="234" y="145"/>
                    </a:lnTo>
                    <a:lnTo>
                      <a:pt x="231" y="145"/>
                    </a:lnTo>
                    <a:lnTo>
                      <a:pt x="234" y="147"/>
                    </a:lnTo>
                    <a:lnTo>
                      <a:pt x="236" y="147"/>
                    </a:lnTo>
                    <a:lnTo>
                      <a:pt x="241" y="152"/>
                    </a:lnTo>
                    <a:lnTo>
                      <a:pt x="248" y="157"/>
                    </a:lnTo>
                    <a:lnTo>
                      <a:pt x="253" y="164"/>
                    </a:lnTo>
                    <a:lnTo>
                      <a:pt x="260" y="174"/>
                    </a:lnTo>
                    <a:lnTo>
                      <a:pt x="267" y="183"/>
                    </a:lnTo>
                    <a:lnTo>
                      <a:pt x="272" y="195"/>
                    </a:lnTo>
                    <a:lnTo>
                      <a:pt x="274" y="212"/>
                    </a:lnTo>
                    <a:lnTo>
                      <a:pt x="277" y="228"/>
                    </a:lnTo>
                  </a:path>
                </a:pathLst>
              </a:custGeom>
              <a:noFill/>
              <a:ln w="12700" cmpd="sng">
                <a:solidFill>
                  <a:srgbClr val="FF9900"/>
                </a:solidFill>
                <a:prstDash val="solid"/>
                <a:round/>
                <a:headEnd/>
                <a:tailEnd/>
              </a:ln>
            </p:spPr>
            <p:txBody>
              <a:bodyPr/>
              <a:lstStyle/>
              <a:p>
                <a:endParaRPr lang="en-US"/>
              </a:p>
            </p:txBody>
          </p:sp>
          <p:sp>
            <p:nvSpPr>
              <p:cNvPr id="93" name="Freeform 454"/>
              <p:cNvSpPr>
                <a:spLocks/>
              </p:cNvSpPr>
              <p:nvPr/>
            </p:nvSpPr>
            <p:spPr bwMode="auto">
              <a:xfrm>
                <a:off x="3891" y="2677"/>
                <a:ext cx="358" cy="236"/>
              </a:xfrm>
              <a:custGeom>
                <a:avLst/>
                <a:gdLst/>
                <a:ahLst/>
                <a:cxnLst>
                  <a:cxn ang="0">
                    <a:pos x="2" y="219"/>
                  </a:cxn>
                  <a:cxn ang="0">
                    <a:pos x="9" y="193"/>
                  </a:cxn>
                  <a:cxn ang="0">
                    <a:pos x="21" y="174"/>
                  </a:cxn>
                  <a:cxn ang="0">
                    <a:pos x="33" y="162"/>
                  </a:cxn>
                  <a:cxn ang="0">
                    <a:pos x="43" y="155"/>
                  </a:cxn>
                  <a:cxn ang="0">
                    <a:pos x="43" y="155"/>
                  </a:cxn>
                  <a:cxn ang="0">
                    <a:pos x="40" y="145"/>
                  </a:cxn>
                  <a:cxn ang="0">
                    <a:pos x="38" y="134"/>
                  </a:cxn>
                  <a:cxn ang="0">
                    <a:pos x="38" y="117"/>
                  </a:cxn>
                  <a:cxn ang="0">
                    <a:pos x="48" y="98"/>
                  </a:cxn>
                  <a:cxn ang="0">
                    <a:pos x="67" y="83"/>
                  </a:cxn>
                  <a:cxn ang="0">
                    <a:pos x="83" y="79"/>
                  </a:cxn>
                  <a:cxn ang="0">
                    <a:pos x="102" y="81"/>
                  </a:cxn>
                  <a:cxn ang="0">
                    <a:pos x="114" y="86"/>
                  </a:cxn>
                  <a:cxn ang="0">
                    <a:pos x="121" y="91"/>
                  </a:cxn>
                  <a:cxn ang="0">
                    <a:pos x="124" y="88"/>
                  </a:cxn>
                  <a:cxn ang="0">
                    <a:pos x="121" y="81"/>
                  </a:cxn>
                  <a:cxn ang="0">
                    <a:pos x="124" y="69"/>
                  </a:cxn>
                  <a:cxn ang="0">
                    <a:pos x="133" y="52"/>
                  </a:cxn>
                  <a:cxn ang="0">
                    <a:pos x="152" y="31"/>
                  </a:cxn>
                  <a:cxn ang="0">
                    <a:pos x="181" y="14"/>
                  </a:cxn>
                  <a:cxn ang="0">
                    <a:pos x="212" y="10"/>
                  </a:cxn>
                  <a:cxn ang="0">
                    <a:pos x="238" y="14"/>
                  </a:cxn>
                  <a:cxn ang="0">
                    <a:pos x="260" y="24"/>
                  </a:cxn>
                  <a:cxn ang="0">
                    <a:pos x="272" y="31"/>
                  </a:cxn>
                  <a:cxn ang="0">
                    <a:pos x="274" y="31"/>
                  </a:cxn>
                  <a:cxn ang="0">
                    <a:pos x="274" y="26"/>
                  </a:cxn>
                  <a:cxn ang="0">
                    <a:pos x="279" y="17"/>
                  </a:cxn>
                  <a:cxn ang="0">
                    <a:pos x="288" y="7"/>
                  </a:cxn>
                  <a:cxn ang="0">
                    <a:pos x="305" y="2"/>
                  </a:cxn>
                  <a:cxn ang="0">
                    <a:pos x="327" y="2"/>
                  </a:cxn>
                  <a:cxn ang="0">
                    <a:pos x="343" y="7"/>
                  </a:cxn>
                  <a:cxn ang="0">
                    <a:pos x="350" y="17"/>
                  </a:cxn>
                  <a:cxn ang="0">
                    <a:pos x="355" y="26"/>
                  </a:cxn>
                  <a:cxn ang="0">
                    <a:pos x="358" y="31"/>
                  </a:cxn>
                </a:cxnLst>
                <a:rect l="0" t="0" r="r" b="b"/>
                <a:pathLst>
                  <a:path w="358" h="236">
                    <a:moveTo>
                      <a:pt x="0" y="236"/>
                    </a:moveTo>
                    <a:lnTo>
                      <a:pt x="2" y="219"/>
                    </a:lnTo>
                    <a:lnTo>
                      <a:pt x="5" y="205"/>
                    </a:lnTo>
                    <a:lnTo>
                      <a:pt x="9" y="193"/>
                    </a:lnTo>
                    <a:lnTo>
                      <a:pt x="14" y="181"/>
                    </a:lnTo>
                    <a:lnTo>
                      <a:pt x="21" y="174"/>
                    </a:lnTo>
                    <a:lnTo>
                      <a:pt x="29" y="167"/>
                    </a:lnTo>
                    <a:lnTo>
                      <a:pt x="33" y="162"/>
                    </a:lnTo>
                    <a:lnTo>
                      <a:pt x="38" y="157"/>
                    </a:lnTo>
                    <a:lnTo>
                      <a:pt x="43" y="155"/>
                    </a:lnTo>
                    <a:lnTo>
                      <a:pt x="43" y="155"/>
                    </a:lnTo>
                    <a:lnTo>
                      <a:pt x="43" y="155"/>
                    </a:lnTo>
                    <a:lnTo>
                      <a:pt x="40" y="150"/>
                    </a:lnTo>
                    <a:lnTo>
                      <a:pt x="40" y="145"/>
                    </a:lnTo>
                    <a:lnTo>
                      <a:pt x="38" y="141"/>
                    </a:lnTo>
                    <a:lnTo>
                      <a:pt x="38" y="134"/>
                    </a:lnTo>
                    <a:lnTo>
                      <a:pt x="38" y="124"/>
                    </a:lnTo>
                    <a:lnTo>
                      <a:pt x="38" y="117"/>
                    </a:lnTo>
                    <a:lnTo>
                      <a:pt x="43" y="107"/>
                    </a:lnTo>
                    <a:lnTo>
                      <a:pt x="48" y="98"/>
                    </a:lnTo>
                    <a:lnTo>
                      <a:pt x="55" y="91"/>
                    </a:lnTo>
                    <a:lnTo>
                      <a:pt x="67" y="83"/>
                    </a:lnTo>
                    <a:lnTo>
                      <a:pt x="76" y="81"/>
                    </a:lnTo>
                    <a:lnTo>
                      <a:pt x="83" y="79"/>
                    </a:lnTo>
                    <a:lnTo>
                      <a:pt x="93" y="79"/>
                    </a:lnTo>
                    <a:lnTo>
                      <a:pt x="102" y="81"/>
                    </a:lnTo>
                    <a:lnTo>
                      <a:pt x="110" y="83"/>
                    </a:lnTo>
                    <a:lnTo>
                      <a:pt x="114" y="86"/>
                    </a:lnTo>
                    <a:lnTo>
                      <a:pt x="119" y="88"/>
                    </a:lnTo>
                    <a:lnTo>
                      <a:pt x="121" y="91"/>
                    </a:lnTo>
                    <a:lnTo>
                      <a:pt x="124" y="91"/>
                    </a:lnTo>
                    <a:lnTo>
                      <a:pt x="124" y="88"/>
                    </a:lnTo>
                    <a:lnTo>
                      <a:pt x="121" y="86"/>
                    </a:lnTo>
                    <a:lnTo>
                      <a:pt x="121" y="81"/>
                    </a:lnTo>
                    <a:lnTo>
                      <a:pt x="124" y="76"/>
                    </a:lnTo>
                    <a:lnTo>
                      <a:pt x="124" y="69"/>
                    </a:lnTo>
                    <a:lnTo>
                      <a:pt x="129" y="60"/>
                    </a:lnTo>
                    <a:lnTo>
                      <a:pt x="133" y="52"/>
                    </a:lnTo>
                    <a:lnTo>
                      <a:pt x="141" y="43"/>
                    </a:lnTo>
                    <a:lnTo>
                      <a:pt x="152" y="31"/>
                    </a:lnTo>
                    <a:lnTo>
                      <a:pt x="164" y="21"/>
                    </a:lnTo>
                    <a:lnTo>
                      <a:pt x="181" y="14"/>
                    </a:lnTo>
                    <a:lnTo>
                      <a:pt x="195" y="10"/>
                    </a:lnTo>
                    <a:lnTo>
                      <a:pt x="212" y="10"/>
                    </a:lnTo>
                    <a:lnTo>
                      <a:pt x="226" y="10"/>
                    </a:lnTo>
                    <a:lnTo>
                      <a:pt x="238" y="14"/>
                    </a:lnTo>
                    <a:lnTo>
                      <a:pt x="250" y="19"/>
                    </a:lnTo>
                    <a:lnTo>
                      <a:pt x="260" y="24"/>
                    </a:lnTo>
                    <a:lnTo>
                      <a:pt x="267" y="29"/>
                    </a:lnTo>
                    <a:lnTo>
                      <a:pt x="272" y="31"/>
                    </a:lnTo>
                    <a:lnTo>
                      <a:pt x="274" y="33"/>
                    </a:lnTo>
                    <a:lnTo>
                      <a:pt x="274" y="31"/>
                    </a:lnTo>
                    <a:lnTo>
                      <a:pt x="274" y="29"/>
                    </a:lnTo>
                    <a:lnTo>
                      <a:pt x="274" y="26"/>
                    </a:lnTo>
                    <a:lnTo>
                      <a:pt x="276" y="21"/>
                    </a:lnTo>
                    <a:lnTo>
                      <a:pt x="279" y="17"/>
                    </a:lnTo>
                    <a:lnTo>
                      <a:pt x="284" y="12"/>
                    </a:lnTo>
                    <a:lnTo>
                      <a:pt x="288" y="7"/>
                    </a:lnTo>
                    <a:lnTo>
                      <a:pt x="296" y="5"/>
                    </a:lnTo>
                    <a:lnTo>
                      <a:pt x="305" y="2"/>
                    </a:lnTo>
                    <a:lnTo>
                      <a:pt x="315" y="0"/>
                    </a:lnTo>
                    <a:lnTo>
                      <a:pt x="327" y="2"/>
                    </a:lnTo>
                    <a:lnTo>
                      <a:pt x="336" y="5"/>
                    </a:lnTo>
                    <a:lnTo>
                      <a:pt x="343" y="7"/>
                    </a:lnTo>
                    <a:lnTo>
                      <a:pt x="348" y="12"/>
                    </a:lnTo>
                    <a:lnTo>
                      <a:pt x="350" y="17"/>
                    </a:lnTo>
                    <a:lnTo>
                      <a:pt x="355" y="21"/>
                    </a:lnTo>
                    <a:lnTo>
                      <a:pt x="355" y="26"/>
                    </a:lnTo>
                    <a:lnTo>
                      <a:pt x="358" y="29"/>
                    </a:lnTo>
                    <a:lnTo>
                      <a:pt x="358" y="31"/>
                    </a:lnTo>
                    <a:lnTo>
                      <a:pt x="358" y="33"/>
                    </a:lnTo>
                  </a:path>
                </a:pathLst>
              </a:custGeom>
              <a:noFill/>
              <a:ln w="12700" cmpd="sng">
                <a:solidFill>
                  <a:srgbClr val="FF9900"/>
                </a:solidFill>
                <a:prstDash val="solid"/>
                <a:round/>
                <a:headEnd/>
                <a:tailEnd/>
              </a:ln>
            </p:spPr>
            <p:txBody>
              <a:bodyPr/>
              <a:lstStyle/>
              <a:p>
                <a:endParaRPr lang="en-US"/>
              </a:p>
            </p:txBody>
          </p:sp>
          <p:sp>
            <p:nvSpPr>
              <p:cNvPr id="94" name="Freeform 455"/>
              <p:cNvSpPr>
                <a:spLocks/>
              </p:cNvSpPr>
              <p:nvPr/>
            </p:nvSpPr>
            <p:spPr bwMode="auto">
              <a:xfrm>
                <a:off x="3891" y="2911"/>
                <a:ext cx="272" cy="229"/>
              </a:xfrm>
              <a:custGeom>
                <a:avLst/>
                <a:gdLst/>
                <a:ahLst/>
                <a:cxnLst>
                  <a:cxn ang="0">
                    <a:pos x="272" y="202"/>
                  </a:cxn>
                  <a:cxn ang="0">
                    <a:pos x="272" y="205"/>
                  </a:cxn>
                  <a:cxn ang="0">
                    <a:pos x="267" y="207"/>
                  </a:cxn>
                  <a:cxn ang="0">
                    <a:pos x="260" y="212"/>
                  </a:cxn>
                  <a:cxn ang="0">
                    <a:pos x="250" y="217"/>
                  </a:cxn>
                  <a:cxn ang="0">
                    <a:pos x="238" y="221"/>
                  </a:cxn>
                  <a:cxn ang="0">
                    <a:pos x="226" y="226"/>
                  </a:cxn>
                  <a:cxn ang="0">
                    <a:pos x="212" y="229"/>
                  </a:cxn>
                  <a:cxn ang="0">
                    <a:pos x="195" y="226"/>
                  </a:cxn>
                  <a:cxn ang="0">
                    <a:pos x="181" y="224"/>
                  </a:cxn>
                  <a:cxn ang="0">
                    <a:pos x="164" y="214"/>
                  </a:cxn>
                  <a:cxn ang="0">
                    <a:pos x="152" y="205"/>
                  </a:cxn>
                  <a:cxn ang="0">
                    <a:pos x="141" y="195"/>
                  </a:cxn>
                  <a:cxn ang="0">
                    <a:pos x="133" y="186"/>
                  </a:cxn>
                  <a:cxn ang="0">
                    <a:pos x="129" y="176"/>
                  </a:cxn>
                  <a:cxn ang="0">
                    <a:pos x="124" y="167"/>
                  </a:cxn>
                  <a:cxn ang="0">
                    <a:pos x="124" y="159"/>
                  </a:cxn>
                  <a:cxn ang="0">
                    <a:pos x="121" y="155"/>
                  </a:cxn>
                  <a:cxn ang="0">
                    <a:pos x="121" y="150"/>
                  </a:cxn>
                  <a:cxn ang="0">
                    <a:pos x="124" y="148"/>
                  </a:cxn>
                  <a:cxn ang="0">
                    <a:pos x="124" y="145"/>
                  </a:cxn>
                  <a:cxn ang="0">
                    <a:pos x="121" y="148"/>
                  </a:cxn>
                  <a:cxn ang="0">
                    <a:pos x="119" y="150"/>
                  </a:cxn>
                  <a:cxn ang="0">
                    <a:pos x="114" y="152"/>
                  </a:cxn>
                  <a:cxn ang="0">
                    <a:pos x="110" y="155"/>
                  </a:cxn>
                  <a:cxn ang="0">
                    <a:pos x="102" y="157"/>
                  </a:cxn>
                  <a:cxn ang="0">
                    <a:pos x="93" y="157"/>
                  </a:cxn>
                  <a:cxn ang="0">
                    <a:pos x="83" y="157"/>
                  </a:cxn>
                  <a:cxn ang="0">
                    <a:pos x="76" y="157"/>
                  </a:cxn>
                  <a:cxn ang="0">
                    <a:pos x="67" y="152"/>
                  </a:cxn>
                  <a:cxn ang="0">
                    <a:pos x="55" y="145"/>
                  </a:cxn>
                  <a:cxn ang="0">
                    <a:pos x="48" y="138"/>
                  </a:cxn>
                  <a:cxn ang="0">
                    <a:pos x="43" y="128"/>
                  </a:cxn>
                  <a:cxn ang="0">
                    <a:pos x="38" y="121"/>
                  </a:cxn>
                  <a:cxn ang="0">
                    <a:pos x="38" y="112"/>
                  </a:cxn>
                  <a:cxn ang="0">
                    <a:pos x="38" y="105"/>
                  </a:cxn>
                  <a:cxn ang="0">
                    <a:pos x="38" y="97"/>
                  </a:cxn>
                  <a:cxn ang="0">
                    <a:pos x="40" y="90"/>
                  </a:cxn>
                  <a:cxn ang="0">
                    <a:pos x="40" y="86"/>
                  </a:cxn>
                  <a:cxn ang="0">
                    <a:pos x="43" y="83"/>
                  </a:cxn>
                  <a:cxn ang="0">
                    <a:pos x="43" y="81"/>
                  </a:cxn>
                  <a:cxn ang="0">
                    <a:pos x="43" y="81"/>
                  </a:cxn>
                  <a:cxn ang="0">
                    <a:pos x="38" y="78"/>
                  </a:cxn>
                  <a:cxn ang="0">
                    <a:pos x="33" y="76"/>
                  </a:cxn>
                  <a:cxn ang="0">
                    <a:pos x="29" y="71"/>
                  </a:cxn>
                  <a:cxn ang="0">
                    <a:pos x="21" y="64"/>
                  </a:cxn>
                  <a:cxn ang="0">
                    <a:pos x="14" y="55"/>
                  </a:cxn>
                  <a:cxn ang="0">
                    <a:pos x="9" y="45"/>
                  </a:cxn>
                  <a:cxn ang="0">
                    <a:pos x="5" y="31"/>
                  </a:cxn>
                  <a:cxn ang="0">
                    <a:pos x="2" y="16"/>
                  </a:cxn>
                  <a:cxn ang="0">
                    <a:pos x="0" y="0"/>
                  </a:cxn>
                </a:cxnLst>
                <a:rect l="0" t="0" r="r" b="b"/>
                <a:pathLst>
                  <a:path w="272" h="229">
                    <a:moveTo>
                      <a:pt x="272" y="202"/>
                    </a:moveTo>
                    <a:lnTo>
                      <a:pt x="272" y="205"/>
                    </a:lnTo>
                    <a:lnTo>
                      <a:pt x="267" y="207"/>
                    </a:lnTo>
                    <a:lnTo>
                      <a:pt x="260" y="212"/>
                    </a:lnTo>
                    <a:lnTo>
                      <a:pt x="250" y="217"/>
                    </a:lnTo>
                    <a:lnTo>
                      <a:pt x="238" y="221"/>
                    </a:lnTo>
                    <a:lnTo>
                      <a:pt x="226" y="226"/>
                    </a:lnTo>
                    <a:lnTo>
                      <a:pt x="212" y="229"/>
                    </a:lnTo>
                    <a:lnTo>
                      <a:pt x="195" y="226"/>
                    </a:lnTo>
                    <a:lnTo>
                      <a:pt x="181" y="224"/>
                    </a:lnTo>
                    <a:lnTo>
                      <a:pt x="164" y="214"/>
                    </a:lnTo>
                    <a:lnTo>
                      <a:pt x="152" y="205"/>
                    </a:lnTo>
                    <a:lnTo>
                      <a:pt x="141" y="195"/>
                    </a:lnTo>
                    <a:lnTo>
                      <a:pt x="133" y="186"/>
                    </a:lnTo>
                    <a:lnTo>
                      <a:pt x="129" y="176"/>
                    </a:lnTo>
                    <a:lnTo>
                      <a:pt x="124" y="167"/>
                    </a:lnTo>
                    <a:lnTo>
                      <a:pt x="124" y="159"/>
                    </a:lnTo>
                    <a:lnTo>
                      <a:pt x="121" y="155"/>
                    </a:lnTo>
                    <a:lnTo>
                      <a:pt x="121" y="150"/>
                    </a:lnTo>
                    <a:lnTo>
                      <a:pt x="124" y="148"/>
                    </a:lnTo>
                    <a:lnTo>
                      <a:pt x="124" y="145"/>
                    </a:lnTo>
                    <a:lnTo>
                      <a:pt x="121" y="148"/>
                    </a:lnTo>
                    <a:lnTo>
                      <a:pt x="119" y="150"/>
                    </a:lnTo>
                    <a:lnTo>
                      <a:pt x="114" y="152"/>
                    </a:lnTo>
                    <a:lnTo>
                      <a:pt x="110" y="155"/>
                    </a:lnTo>
                    <a:lnTo>
                      <a:pt x="102" y="157"/>
                    </a:lnTo>
                    <a:lnTo>
                      <a:pt x="93" y="157"/>
                    </a:lnTo>
                    <a:lnTo>
                      <a:pt x="83" y="157"/>
                    </a:lnTo>
                    <a:lnTo>
                      <a:pt x="76" y="157"/>
                    </a:lnTo>
                    <a:lnTo>
                      <a:pt x="67" y="152"/>
                    </a:lnTo>
                    <a:lnTo>
                      <a:pt x="55" y="145"/>
                    </a:lnTo>
                    <a:lnTo>
                      <a:pt x="48" y="138"/>
                    </a:lnTo>
                    <a:lnTo>
                      <a:pt x="43" y="128"/>
                    </a:lnTo>
                    <a:lnTo>
                      <a:pt x="38" y="121"/>
                    </a:lnTo>
                    <a:lnTo>
                      <a:pt x="38" y="112"/>
                    </a:lnTo>
                    <a:lnTo>
                      <a:pt x="38" y="105"/>
                    </a:lnTo>
                    <a:lnTo>
                      <a:pt x="38" y="97"/>
                    </a:lnTo>
                    <a:lnTo>
                      <a:pt x="40" y="90"/>
                    </a:lnTo>
                    <a:lnTo>
                      <a:pt x="40" y="86"/>
                    </a:lnTo>
                    <a:lnTo>
                      <a:pt x="43" y="83"/>
                    </a:lnTo>
                    <a:lnTo>
                      <a:pt x="43" y="81"/>
                    </a:lnTo>
                    <a:lnTo>
                      <a:pt x="43" y="81"/>
                    </a:lnTo>
                    <a:lnTo>
                      <a:pt x="38" y="78"/>
                    </a:lnTo>
                    <a:lnTo>
                      <a:pt x="33" y="76"/>
                    </a:lnTo>
                    <a:lnTo>
                      <a:pt x="29" y="71"/>
                    </a:lnTo>
                    <a:lnTo>
                      <a:pt x="21" y="64"/>
                    </a:lnTo>
                    <a:lnTo>
                      <a:pt x="14" y="55"/>
                    </a:lnTo>
                    <a:lnTo>
                      <a:pt x="9" y="45"/>
                    </a:lnTo>
                    <a:lnTo>
                      <a:pt x="5" y="31"/>
                    </a:lnTo>
                    <a:lnTo>
                      <a:pt x="2" y="16"/>
                    </a:lnTo>
                    <a:lnTo>
                      <a:pt x="0" y="0"/>
                    </a:lnTo>
                  </a:path>
                </a:pathLst>
              </a:custGeom>
              <a:noFill/>
              <a:ln w="12700" cmpd="sng">
                <a:solidFill>
                  <a:srgbClr val="FF9900"/>
                </a:solidFill>
                <a:prstDash val="solid"/>
                <a:round/>
                <a:headEnd/>
                <a:tailEnd/>
              </a:ln>
            </p:spPr>
            <p:txBody>
              <a:bodyPr/>
              <a:lstStyle/>
              <a:p>
                <a:endParaRPr lang="en-US"/>
              </a:p>
            </p:txBody>
          </p:sp>
          <p:sp>
            <p:nvSpPr>
              <p:cNvPr id="95" name="Freeform 456"/>
              <p:cNvSpPr>
                <a:spLocks/>
              </p:cNvSpPr>
              <p:nvPr/>
            </p:nvSpPr>
            <p:spPr bwMode="auto">
              <a:xfrm>
                <a:off x="4165" y="2911"/>
                <a:ext cx="355" cy="236"/>
              </a:xfrm>
              <a:custGeom>
                <a:avLst/>
                <a:gdLst/>
                <a:ahLst/>
                <a:cxnLst>
                  <a:cxn ang="0">
                    <a:pos x="355" y="16"/>
                  </a:cxn>
                  <a:cxn ang="0">
                    <a:pos x="348" y="45"/>
                  </a:cxn>
                  <a:cxn ang="0">
                    <a:pos x="334" y="64"/>
                  </a:cxn>
                  <a:cxn ang="0">
                    <a:pos x="322" y="76"/>
                  </a:cxn>
                  <a:cxn ang="0">
                    <a:pos x="315" y="81"/>
                  </a:cxn>
                  <a:cxn ang="0">
                    <a:pos x="315" y="83"/>
                  </a:cxn>
                  <a:cxn ang="0">
                    <a:pos x="317" y="90"/>
                  </a:cxn>
                  <a:cxn ang="0">
                    <a:pos x="320" y="105"/>
                  </a:cxn>
                  <a:cxn ang="0">
                    <a:pos x="317" y="121"/>
                  </a:cxn>
                  <a:cxn ang="0">
                    <a:pos x="310" y="138"/>
                  </a:cxn>
                  <a:cxn ang="0">
                    <a:pos x="291" y="152"/>
                  </a:cxn>
                  <a:cxn ang="0">
                    <a:pos x="272" y="159"/>
                  </a:cxn>
                  <a:cxn ang="0">
                    <a:pos x="255" y="157"/>
                  </a:cxn>
                  <a:cxn ang="0">
                    <a:pos x="241" y="152"/>
                  </a:cxn>
                  <a:cxn ang="0">
                    <a:pos x="234" y="148"/>
                  </a:cxn>
                  <a:cxn ang="0">
                    <a:pos x="234" y="148"/>
                  </a:cxn>
                  <a:cxn ang="0">
                    <a:pos x="234" y="155"/>
                  </a:cxn>
                  <a:cxn ang="0">
                    <a:pos x="231" y="169"/>
                  </a:cxn>
                  <a:cxn ang="0">
                    <a:pos x="224" y="186"/>
                  </a:cxn>
                  <a:cxn ang="0">
                    <a:pos x="205" y="205"/>
                  </a:cxn>
                  <a:cxn ang="0">
                    <a:pos x="177" y="224"/>
                  </a:cxn>
                  <a:cxn ang="0">
                    <a:pos x="146" y="229"/>
                  </a:cxn>
                  <a:cxn ang="0">
                    <a:pos x="117" y="224"/>
                  </a:cxn>
                  <a:cxn ang="0">
                    <a:pos x="98" y="214"/>
                  </a:cxn>
                  <a:cxn ang="0">
                    <a:pos x="86" y="205"/>
                  </a:cxn>
                  <a:cxn ang="0">
                    <a:pos x="84" y="205"/>
                  </a:cxn>
                  <a:cxn ang="0">
                    <a:pos x="81" y="212"/>
                  </a:cxn>
                  <a:cxn ang="0">
                    <a:pos x="76" y="219"/>
                  </a:cxn>
                  <a:cxn ang="0">
                    <a:pos x="69" y="229"/>
                  </a:cxn>
                  <a:cxn ang="0">
                    <a:pos x="53" y="236"/>
                  </a:cxn>
                  <a:cxn ang="0">
                    <a:pos x="31" y="236"/>
                  </a:cxn>
                  <a:cxn ang="0">
                    <a:pos x="14" y="229"/>
                  </a:cxn>
                  <a:cxn ang="0">
                    <a:pos x="5" y="219"/>
                  </a:cxn>
                  <a:cxn ang="0">
                    <a:pos x="0" y="212"/>
                  </a:cxn>
                  <a:cxn ang="0">
                    <a:pos x="0" y="205"/>
                  </a:cxn>
                </a:cxnLst>
                <a:rect l="0" t="0" r="r" b="b"/>
                <a:pathLst>
                  <a:path w="355" h="236">
                    <a:moveTo>
                      <a:pt x="355" y="0"/>
                    </a:moveTo>
                    <a:lnTo>
                      <a:pt x="355" y="16"/>
                    </a:lnTo>
                    <a:lnTo>
                      <a:pt x="353" y="33"/>
                    </a:lnTo>
                    <a:lnTo>
                      <a:pt x="348" y="45"/>
                    </a:lnTo>
                    <a:lnTo>
                      <a:pt x="341" y="55"/>
                    </a:lnTo>
                    <a:lnTo>
                      <a:pt x="334" y="64"/>
                    </a:lnTo>
                    <a:lnTo>
                      <a:pt x="329" y="71"/>
                    </a:lnTo>
                    <a:lnTo>
                      <a:pt x="322" y="76"/>
                    </a:lnTo>
                    <a:lnTo>
                      <a:pt x="317" y="78"/>
                    </a:lnTo>
                    <a:lnTo>
                      <a:pt x="315" y="81"/>
                    </a:lnTo>
                    <a:lnTo>
                      <a:pt x="312" y="83"/>
                    </a:lnTo>
                    <a:lnTo>
                      <a:pt x="315" y="83"/>
                    </a:lnTo>
                    <a:lnTo>
                      <a:pt x="315" y="86"/>
                    </a:lnTo>
                    <a:lnTo>
                      <a:pt x="317" y="90"/>
                    </a:lnTo>
                    <a:lnTo>
                      <a:pt x="317" y="97"/>
                    </a:lnTo>
                    <a:lnTo>
                      <a:pt x="320" y="105"/>
                    </a:lnTo>
                    <a:lnTo>
                      <a:pt x="320" y="112"/>
                    </a:lnTo>
                    <a:lnTo>
                      <a:pt x="317" y="121"/>
                    </a:lnTo>
                    <a:lnTo>
                      <a:pt x="315" y="131"/>
                    </a:lnTo>
                    <a:lnTo>
                      <a:pt x="310" y="138"/>
                    </a:lnTo>
                    <a:lnTo>
                      <a:pt x="300" y="148"/>
                    </a:lnTo>
                    <a:lnTo>
                      <a:pt x="291" y="152"/>
                    </a:lnTo>
                    <a:lnTo>
                      <a:pt x="281" y="157"/>
                    </a:lnTo>
                    <a:lnTo>
                      <a:pt x="272" y="159"/>
                    </a:lnTo>
                    <a:lnTo>
                      <a:pt x="262" y="159"/>
                    </a:lnTo>
                    <a:lnTo>
                      <a:pt x="255" y="157"/>
                    </a:lnTo>
                    <a:lnTo>
                      <a:pt x="248" y="155"/>
                    </a:lnTo>
                    <a:lnTo>
                      <a:pt x="241" y="152"/>
                    </a:lnTo>
                    <a:lnTo>
                      <a:pt x="236" y="150"/>
                    </a:lnTo>
                    <a:lnTo>
                      <a:pt x="234" y="148"/>
                    </a:lnTo>
                    <a:lnTo>
                      <a:pt x="234" y="148"/>
                    </a:lnTo>
                    <a:lnTo>
                      <a:pt x="234" y="148"/>
                    </a:lnTo>
                    <a:lnTo>
                      <a:pt x="234" y="150"/>
                    </a:lnTo>
                    <a:lnTo>
                      <a:pt x="234" y="155"/>
                    </a:lnTo>
                    <a:lnTo>
                      <a:pt x="234" y="162"/>
                    </a:lnTo>
                    <a:lnTo>
                      <a:pt x="231" y="169"/>
                    </a:lnTo>
                    <a:lnTo>
                      <a:pt x="229" y="176"/>
                    </a:lnTo>
                    <a:lnTo>
                      <a:pt x="224" y="186"/>
                    </a:lnTo>
                    <a:lnTo>
                      <a:pt x="215" y="195"/>
                    </a:lnTo>
                    <a:lnTo>
                      <a:pt x="205" y="205"/>
                    </a:lnTo>
                    <a:lnTo>
                      <a:pt x="191" y="217"/>
                    </a:lnTo>
                    <a:lnTo>
                      <a:pt x="177" y="224"/>
                    </a:lnTo>
                    <a:lnTo>
                      <a:pt x="160" y="229"/>
                    </a:lnTo>
                    <a:lnTo>
                      <a:pt x="146" y="229"/>
                    </a:lnTo>
                    <a:lnTo>
                      <a:pt x="131" y="226"/>
                    </a:lnTo>
                    <a:lnTo>
                      <a:pt x="117" y="224"/>
                    </a:lnTo>
                    <a:lnTo>
                      <a:pt x="107" y="219"/>
                    </a:lnTo>
                    <a:lnTo>
                      <a:pt x="98" y="214"/>
                    </a:lnTo>
                    <a:lnTo>
                      <a:pt x="91" y="209"/>
                    </a:lnTo>
                    <a:lnTo>
                      <a:pt x="86" y="205"/>
                    </a:lnTo>
                    <a:lnTo>
                      <a:pt x="84" y="205"/>
                    </a:lnTo>
                    <a:lnTo>
                      <a:pt x="84" y="205"/>
                    </a:lnTo>
                    <a:lnTo>
                      <a:pt x="84" y="207"/>
                    </a:lnTo>
                    <a:lnTo>
                      <a:pt x="81" y="212"/>
                    </a:lnTo>
                    <a:lnTo>
                      <a:pt x="81" y="214"/>
                    </a:lnTo>
                    <a:lnTo>
                      <a:pt x="76" y="219"/>
                    </a:lnTo>
                    <a:lnTo>
                      <a:pt x="74" y="224"/>
                    </a:lnTo>
                    <a:lnTo>
                      <a:pt x="69" y="229"/>
                    </a:lnTo>
                    <a:lnTo>
                      <a:pt x="62" y="233"/>
                    </a:lnTo>
                    <a:lnTo>
                      <a:pt x="53" y="236"/>
                    </a:lnTo>
                    <a:lnTo>
                      <a:pt x="41" y="236"/>
                    </a:lnTo>
                    <a:lnTo>
                      <a:pt x="31" y="236"/>
                    </a:lnTo>
                    <a:lnTo>
                      <a:pt x="22" y="233"/>
                    </a:lnTo>
                    <a:lnTo>
                      <a:pt x="14" y="229"/>
                    </a:lnTo>
                    <a:lnTo>
                      <a:pt x="10" y="224"/>
                    </a:lnTo>
                    <a:lnTo>
                      <a:pt x="5" y="219"/>
                    </a:lnTo>
                    <a:lnTo>
                      <a:pt x="2" y="214"/>
                    </a:lnTo>
                    <a:lnTo>
                      <a:pt x="0" y="212"/>
                    </a:lnTo>
                    <a:lnTo>
                      <a:pt x="0" y="207"/>
                    </a:lnTo>
                    <a:lnTo>
                      <a:pt x="0" y="205"/>
                    </a:lnTo>
                    <a:lnTo>
                      <a:pt x="0" y="205"/>
                    </a:lnTo>
                  </a:path>
                </a:pathLst>
              </a:custGeom>
              <a:noFill/>
              <a:ln w="12700" cmpd="sng">
                <a:solidFill>
                  <a:srgbClr val="FF9900"/>
                </a:solidFill>
                <a:prstDash val="solid"/>
                <a:round/>
                <a:headEnd/>
                <a:tailEnd/>
              </a:ln>
            </p:spPr>
            <p:txBody>
              <a:bodyPr/>
              <a:lstStyle/>
              <a:p>
                <a:endParaRPr lang="en-US"/>
              </a:p>
            </p:txBody>
          </p:sp>
        </p:grpSp>
        <p:grpSp>
          <p:nvGrpSpPr>
            <p:cNvPr id="61" name="Group 457"/>
            <p:cNvGrpSpPr>
              <a:grpSpLocks/>
            </p:cNvGrpSpPr>
            <p:nvPr/>
          </p:nvGrpSpPr>
          <p:grpSpPr bwMode="auto">
            <a:xfrm>
              <a:off x="4411" y="3428"/>
              <a:ext cx="631" cy="470"/>
              <a:chOff x="4411" y="3428"/>
              <a:chExt cx="631" cy="470"/>
            </a:xfrm>
          </p:grpSpPr>
          <p:sp>
            <p:nvSpPr>
              <p:cNvPr id="88" name="Freeform 458"/>
              <p:cNvSpPr>
                <a:spLocks/>
              </p:cNvSpPr>
              <p:nvPr/>
            </p:nvSpPr>
            <p:spPr bwMode="auto">
              <a:xfrm>
                <a:off x="4768" y="3438"/>
                <a:ext cx="274" cy="228"/>
              </a:xfrm>
              <a:custGeom>
                <a:avLst/>
                <a:gdLst/>
                <a:ahLst/>
                <a:cxnLst>
                  <a:cxn ang="0">
                    <a:pos x="0" y="23"/>
                  </a:cxn>
                  <a:cxn ang="0">
                    <a:pos x="3" y="21"/>
                  </a:cxn>
                  <a:cxn ang="0">
                    <a:pos x="7" y="19"/>
                  </a:cxn>
                  <a:cxn ang="0">
                    <a:pos x="15" y="14"/>
                  </a:cxn>
                  <a:cxn ang="0">
                    <a:pos x="24" y="9"/>
                  </a:cxn>
                  <a:cxn ang="0">
                    <a:pos x="36" y="4"/>
                  </a:cxn>
                  <a:cxn ang="0">
                    <a:pos x="48" y="0"/>
                  </a:cxn>
                  <a:cxn ang="0">
                    <a:pos x="62" y="0"/>
                  </a:cxn>
                  <a:cxn ang="0">
                    <a:pos x="77" y="0"/>
                  </a:cxn>
                  <a:cxn ang="0">
                    <a:pos x="93" y="4"/>
                  </a:cxn>
                  <a:cxn ang="0">
                    <a:pos x="108" y="12"/>
                  </a:cxn>
                  <a:cxn ang="0">
                    <a:pos x="122" y="21"/>
                  </a:cxn>
                  <a:cxn ang="0">
                    <a:pos x="134" y="33"/>
                  </a:cxn>
                  <a:cxn ang="0">
                    <a:pos x="141" y="43"/>
                  </a:cxn>
                  <a:cxn ang="0">
                    <a:pos x="146" y="52"/>
                  </a:cxn>
                  <a:cxn ang="0">
                    <a:pos x="148" y="59"/>
                  </a:cxn>
                  <a:cxn ang="0">
                    <a:pos x="151" y="66"/>
                  </a:cxn>
                  <a:cxn ang="0">
                    <a:pos x="151" y="71"/>
                  </a:cxn>
                  <a:cxn ang="0">
                    <a:pos x="151" y="76"/>
                  </a:cxn>
                  <a:cxn ang="0">
                    <a:pos x="151" y="78"/>
                  </a:cxn>
                  <a:cxn ang="0">
                    <a:pos x="151" y="81"/>
                  </a:cxn>
                  <a:cxn ang="0">
                    <a:pos x="151" y="81"/>
                  </a:cxn>
                  <a:cxn ang="0">
                    <a:pos x="155" y="78"/>
                  </a:cxn>
                  <a:cxn ang="0">
                    <a:pos x="160" y="76"/>
                  </a:cxn>
                  <a:cxn ang="0">
                    <a:pos x="165" y="74"/>
                  </a:cxn>
                  <a:cxn ang="0">
                    <a:pos x="172" y="71"/>
                  </a:cxn>
                  <a:cxn ang="0">
                    <a:pos x="182" y="69"/>
                  </a:cxn>
                  <a:cxn ang="0">
                    <a:pos x="189" y="69"/>
                  </a:cxn>
                  <a:cxn ang="0">
                    <a:pos x="198" y="71"/>
                  </a:cxn>
                  <a:cxn ang="0">
                    <a:pos x="208" y="74"/>
                  </a:cxn>
                  <a:cxn ang="0">
                    <a:pos x="217" y="81"/>
                  </a:cxn>
                  <a:cxn ang="0">
                    <a:pos x="227" y="88"/>
                  </a:cxn>
                  <a:cxn ang="0">
                    <a:pos x="232" y="97"/>
                  </a:cxn>
                  <a:cxn ang="0">
                    <a:pos x="234" y="107"/>
                  </a:cxn>
                  <a:cxn ang="0">
                    <a:pos x="236" y="114"/>
                  </a:cxn>
                  <a:cxn ang="0">
                    <a:pos x="236" y="124"/>
                  </a:cxn>
                  <a:cxn ang="0">
                    <a:pos x="236" y="131"/>
                  </a:cxn>
                  <a:cxn ang="0">
                    <a:pos x="234" y="135"/>
                  </a:cxn>
                  <a:cxn ang="0">
                    <a:pos x="232" y="140"/>
                  </a:cxn>
                  <a:cxn ang="0">
                    <a:pos x="232" y="145"/>
                  </a:cxn>
                  <a:cxn ang="0">
                    <a:pos x="232" y="145"/>
                  </a:cxn>
                  <a:cxn ang="0">
                    <a:pos x="232" y="145"/>
                  </a:cxn>
                  <a:cxn ang="0">
                    <a:pos x="236" y="147"/>
                  </a:cxn>
                  <a:cxn ang="0">
                    <a:pos x="241" y="152"/>
                  </a:cxn>
                  <a:cxn ang="0">
                    <a:pos x="246" y="157"/>
                  </a:cxn>
                  <a:cxn ang="0">
                    <a:pos x="253" y="164"/>
                  </a:cxn>
                  <a:cxn ang="0">
                    <a:pos x="258" y="171"/>
                  </a:cxn>
                  <a:cxn ang="0">
                    <a:pos x="265" y="183"/>
                  </a:cxn>
                  <a:cxn ang="0">
                    <a:pos x="270" y="195"/>
                  </a:cxn>
                  <a:cxn ang="0">
                    <a:pos x="272" y="209"/>
                  </a:cxn>
                  <a:cxn ang="0">
                    <a:pos x="274" y="228"/>
                  </a:cxn>
                </a:cxnLst>
                <a:rect l="0" t="0" r="r" b="b"/>
                <a:pathLst>
                  <a:path w="274" h="228">
                    <a:moveTo>
                      <a:pt x="0" y="23"/>
                    </a:moveTo>
                    <a:lnTo>
                      <a:pt x="3" y="21"/>
                    </a:lnTo>
                    <a:lnTo>
                      <a:pt x="7" y="19"/>
                    </a:lnTo>
                    <a:lnTo>
                      <a:pt x="15" y="14"/>
                    </a:lnTo>
                    <a:lnTo>
                      <a:pt x="24" y="9"/>
                    </a:lnTo>
                    <a:lnTo>
                      <a:pt x="36" y="4"/>
                    </a:lnTo>
                    <a:lnTo>
                      <a:pt x="48" y="0"/>
                    </a:lnTo>
                    <a:lnTo>
                      <a:pt x="62" y="0"/>
                    </a:lnTo>
                    <a:lnTo>
                      <a:pt x="77" y="0"/>
                    </a:lnTo>
                    <a:lnTo>
                      <a:pt x="93" y="4"/>
                    </a:lnTo>
                    <a:lnTo>
                      <a:pt x="108" y="12"/>
                    </a:lnTo>
                    <a:lnTo>
                      <a:pt x="122" y="21"/>
                    </a:lnTo>
                    <a:lnTo>
                      <a:pt x="134" y="33"/>
                    </a:lnTo>
                    <a:lnTo>
                      <a:pt x="141" y="43"/>
                    </a:lnTo>
                    <a:lnTo>
                      <a:pt x="146" y="52"/>
                    </a:lnTo>
                    <a:lnTo>
                      <a:pt x="148" y="59"/>
                    </a:lnTo>
                    <a:lnTo>
                      <a:pt x="151" y="66"/>
                    </a:lnTo>
                    <a:lnTo>
                      <a:pt x="151" y="71"/>
                    </a:lnTo>
                    <a:lnTo>
                      <a:pt x="151" y="76"/>
                    </a:lnTo>
                    <a:lnTo>
                      <a:pt x="151" y="78"/>
                    </a:lnTo>
                    <a:lnTo>
                      <a:pt x="151" y="81"/>
                    </a:lnTo>
                    <a:lnTo>
                      <a:pt x="151" y="81"/>
                    </a:lnTo>
                    <a:lnTo>
                      <a:pt x="155" y="78"/>
                    </a:lnTo>
                    <a:lnTo>
                      <a:pt x="160" y="76"/>
                    </a:lnTo>
                    <a:lnTo>
                      <a:pt x="165" y="74"/>
                    </a:lnTo>
                    <a:lnTo>
                      <a:pt x="172" y="71"/>
                    </a:lnTo>
                    <a:lnTo>
                      <a:pt x="182" y="69"/>
                    </a:lnTo>
                    <a:lnTo>
                      <a:pt x="189" y="69"/>
                    </a:lnTo>
                    <a:lnTo>
                      <a:pt x="198" y="71"/>
                    </a:lnTo>
                    <a:lnTo>
                      <a:pt x="208" y="74"/>
                    </a:lnTo>
                    <a:lnTo>
                      <a:pt x="217" y="81"/>
                    </a:lnTo>
                    <a:lnTo>
                      <a:pt x="227" y="88"/>
                    </a:lnTo>
                    <a:lnTo>
                      <a:pt x="232" y="97"/>
                    </a:lnTo>
                    <a:lnTo>
                      <a:pt x="234" y="107"/>
                    </a:lnTo>
                    <a:lnTo>
                      <a:pt x="236" y="114"/>
                    </a:lnTo>
                    <a:lnTo>
                      <a:pt x="236" y="124"/>
                    </a:lnTo>
                    <a:lnTo>
                      <a:pt x="236" y="131"/>
                    </a:lnTo>
                    <a:lnTo>
                      <a:pt x="234" y="135"/>
                    </a:lnTo>
                    <a:lnTo>
                      <a:pt x="232" y="140"/>
                    </a:lnTo>
                    <a:lnTo>
                      <a:pt x="232" y="145"/>
                    </a:lnTo>
                    <a:lnTo>
                      <a:pt x="232" y="145"/>
                    </a:lnTo>
                    <a:lnTo>
                      <a:pt x="232" y="145"/>
                    </a:lnTo>
                    <a:lnTo>
                      <a:pt x="236" y="147"/>
                    </a:lnTo>
                    <a:lnTo>
                      <a:pt x="241" y="152"/>
                    </a:lnTo>
                    <a:lnTo>
                      <a:pt x="246" y="157"/>
                    </a:lnTo>
                    <a:lnTo>
                      <a:pt x="253" y="164"/>
                    </a:lnTo>
                    <a:lnTo>
                      <a:pt x="258" y="171"/>
                    </a:lnTo>
                    <a:lnTo>
                      <a:pt x="265" y="183"/>
                    </a:lnTo>
                    <a:lnTo>
                      <a:pt x="270" y="195"/>
                    </a:lnTo>
                    <a:lnTo>
                      <a:pt x="272" y="209"/>
                    </a:lnTo>
                    <a:lnTo>
                      <a:pt x="274" y="228"/>
                    </a:lnTo>
                  </a:path>
                </a:pathLst>
              </a:custGeom>
              <a:noFill/>
              <a:ln w="12700" cmpd="sng">
                <a:solidFill>
                  <a:srgbClr val="FF9900"/>
                </a:solidFill>
                <a:prstDash val="solid"/>
                <a:round/>
                <a:headEnd/>
                <a:tailEnd/>
              </a:ln>
            </p:spPr>
            <p:txBody>
              <a:bodyPr/>
              <a:lstStyle/>
              <a:p>
                <a:endParaRPr lang="en-US"/>
              </a:p>
            </p:txBody>
          </p:sp>
          <p:sp>
            <p:nvSpPr>
              <p:cNvPr id="89" name="Freeform 459"/>
              <p:cNvSpPr>
                <a:spLocks/>
              </p:cNvSpPr>
              <p:nvPr/>
            </p:nvSpPr>
            <p:spPr bwMode="auto">
              <a:xfrm>
                <a:off x="4411" y="3428"/>
                <a:ext cx="357" cy="236"/>
              </a:xfrm>
              <a:custGeom>
                <a:avLst/>
                <a:gdLst/>
                <a:ahLst/>
                <a:cxnLst>
                  <a:cxn ang="0">
                    <a:pos x="2" y="219"/>
                  </a:cxn>
                  <a:cxn ang="0">
                    <a:pos x="9" y="191"/>
                  </a:cxn>
                  <a:cxn ang="0">
                    <a:pos x="21" y="172"/>
                  </a:cxn>
                  <a:cxn ang="0">
                    <a:pos x="33" y="160"/>
                  </a:cxn>
                  <a:cxn ang="0">
                    <a:pos x="43" y="155"/>
                  </a:cxn>
                  <a:cxn ang="0">
                    <a:pos x="43" y="153"/>
                  </a:cxn>
                  <a:cxn ang="0">
                    <a:pos x="40" y="145"/>
                  </a:cxn>
                  <a:cxn ang="0">
                    <a:pos x="38" y="131"/>
                  </a:cxn>
                  <a:cxn ang="0">
                    <a:pos x="40" y="114"/>
                  </a:cxn>
                  <a:cxn ang="0">
                    <a:pos x="47" y="98"/>
                  </a:cxn>
                  <a:cxn ang="0">
                    <a:pos x="66" y="84"/>
                  </a:cxn>
                  <a:cxn ang="0">
                    <a:pos x="85" y="79"/>
                  </a:cxn>
                  <a:cxn ang="0">
                    <a:pos x="102" y="79"/>
                  </a:cxn>
                  <a:cxn ang="0">
                    <a:pos x="114" y="84"/>
                  </a:cxn>
                  <a:cxn ang="0">
                    <a:pos x="124" y="88"/>
                  </a:cxn>
                  <a:cxn ang="0">
                    <a:pos x="124" y="88"/>
                  </a:cxn>
                  <a:cxn ang="0">
                    <a:pos x="124" y="81"/>
                  </a:cxn>
                  <a:cxn ang="0">
                    <a:pos x="126" y="69"/>
                  </a:cxn>
                  <a:cxn ang="0">
                    <a:pos x="133" y="50"/>
                  </a:cxn>
                  <a:cxn ang="0">
                    <a:pos x="152" y="31"/>
                  </a:cxn>
                  <a:cxn ang="0">
                    <a:pos x="181" y="12"/>
                  </a:cxn>
                  <a:cxn ang="0">
                    <a:pos x="212" y="7"/>
                  </a:cxn>
                  <a:cxn ang="0">
                    <a:pos x="238" y="14"/>
                  </a:cxn>
                  <a:cxn ang="0">
                    <a:pos x="260" y="24"/>
                  </a:cxn>
                  <a:cxn ang="0">
                    <a:pos x="271" y="31"/>
                  </a:cxn>
                  <a:cxn ang="0">
                    <a:pos x="274" y="31"/>
                  </a:cxn>
                  <a:cxn ang="0">
                    <a:pos x="274" y="26"/>
                  </a:cxn>
                  <a:cxn ang="0">
                    <a:pos x="279" y="17"/>
                  </a:cxn>
                  <a:cxn ang="0">
                    <a:pos x="288" y="7"/>
                  </a:cxn>
                  <a:cxn ang="0">
                    <a:pos x="305" y="2"/>
                  </a:cxn>
                  <a:cxn ang="0">
                    <a:pos x="326" y="2"/>
                  </a:cxn>
                  <a:cxn ang="0">
                    <a:pos x="343" y="7"/>
                  </a:cxn>
                  <a:cxn ang="0">
                    <a:pos x="353" y="17"/>
                  </a:cxn>
                  <a:cxn ang="0">
                    <a:pos x="357" y="26"/>
                  </a:cxn>
                  <a:cxn ang="0">
                    <a:pos x="357" y="31"/>
                  </a:cxn>
                </a:cxnLst>
                <a:rect l="0" t="0" r="r" b="b"/>
                <a:pathLst>
                  <a:path w="357" h="236">
                    <a:moveTo>
                      <a:pt x="0" y="236"/>
                    </a:moveTo>
                    <a:lnTo>
                      <a:pt x="2" y="219"/>
                    </a:lnTo>
                    <a:lnTo>
                      <a:pt x="4" y="205"/>
                    </a:lnTo>
                    <a:lnTo>
                      <a:pt x="9" y="191"/>
                    </a:lnTo>
                    <a:lnTo>
                      <a:pt x="16" y="181"/>
                    </a:lnTo>
                    <a:lnTo>
                      <a:pt x="21" y="172"/>
                    </a:lnTo>
                    <a:lnTo>
                      <a:pt x="28" y="165"/>
                    </a:lnTo>
                    <a:lnTo>
                      <a:pt x="33" y="160"/>
                    </a:lnTo>
                    <a:lnTo>
                      <a:pt x="38" y="157"/>
                    </a:lnTo>
                    <a:lnTo>
                      <a:pt x="43" y="155"/>
                    </a:lnTo>
                    <a:lnTo>
                      <a:pt x="43" y="155"/>
                    </a:lnTo>
                    <a:lnTo>
                      <a:pt x="43" y="153"/>
                    </a:lnTo>
                    <a:lnTo>
                      <a:pt x="43" y="150"/>
                    </a:lnTo>
                    <a:lnTo>
                      <a:pt x="40" y="145"/>
                    </a:lnTo>
                    <a:lnTo>
                      <a:pt x="38" y="138"/>
                    </a:lnTo>
                    <a:lnTo>
                      <a:pt x="38" y="131"/>
                    </a:lnTo>
                    <a:lnTo>
                      <a:pt x="38" y="124"/>
                    </a:lnTo>
                    <a:lnTo>
                      <a:pt x="40" y="114"/>
                    </a:lnTo>
                    <a:lnTo>
                      <a:pt x="43" y="107"/>
                    </a:lnTo>
                    <a:lnTo>
                      <a:pt x="47" y="98"/>
                    </a:lnTo>
                    <a:lnTo>
                      <a:pt x="57" y="91"/>
                    </a:lnTo>
                    <a:lnTo>
                      <a:pt x="66" y="84"/>
                    </a:lnTo>
                    <a:lnTo>
                      <a:pt x="76" y="79"/>
                    </a:lnTo>
                    <a:lnTo>
                      <a:pt x="85" y="79"/>
                    </a:lnTo>
                    <a:lnTo>
                      <a:pt x="93" y="79"/>
                    </a:lnTo>
                    <a:lnTo>
                      <a:pt x="102" y="79"/>
                    </a:lnTo>
                    <a:lnTo>
                      <a:pt x="109" y="81"/>
                    </a:lnTo>
                    <a:lnTo>
                      <a:pt x="114" y="84"/>
                    </a:lnTo>
                    <a:lnTo>
                      <a:pt x="119" y="86"/>
                    </a:lnTo>
                    <a:lnTo>
                      <a:pt x="124" y="88"/>
                    </a:lnTo>
                    <a:lnTo>
                      <a:pt x="124" y="91"/>
                    </a:lnTo>
                    <a:lnTo>
                      <a:pt x="124" y="88"/>
                    </a:lnTo>
                    <a:lnTo>
                      <a:pt x="124" y="86"/>
                    </a:lnTo>
                    <a:lnTo>
                      <a:pt x="124" y="81"/>
                    </a:lnTo>
                    <a:lnTo>
                      <a:pt x="124" y="76"/>
                    </a:lnTo>
                    <a:lnTo>
                      <a:pt x="126" y="69"/>
                    </a:lnTo>
                    <a:lnTo>
                      <a:pt x="128" y="60"/>
                    </a:lnTo>
                    <a:lnTo>
                      <a:pt x="133" y="50"/>
                    </a:lnTo>
                    <a:lnTo>
                      <a:pt x="140" y="41"/>
                    </a:lnTo>
                    <a:lnTo>
                      <a:pt x="152" y="31"/>
                    </a:lnTo>
                    <a:lnTo>
                      <a:pt x="167" y="22"/>
                    </a:lnTo>
                    <a:lnTo>
                      <a:pt x="181" y="12"/>
                    </a:lnTo>
                    <a:lnTo>
                      <a:pt x="198" y="10"/>
                    </a:lnTo>
                    <a:lnTo>
                      <a:pt x="212" y="7"/>
                    </a:lnTo>
                    <a:lnTo>
                      <a:pt x="226" y="10"/>
                    </a:lnTo>
                    <a:lnTo>
                      <a:pt x="238" y="14"/>
                    </a:lnTo>
                    <a:lnTo>
                      <a:pt x="250" y="19"/>
                    </a:lnTo>
                    <a:lnTo>
                      <a:pt x="260" y="24"/>
                    </a:lnTo>
                    <a:lnTo>
                      <a:pt x="267" y="29"/>
                    </a:lnTo>
                    <a:lnTo>
                      <a:pt x="271" y="31"/>
                    </a:lnTo>
                    <a:lnTo>
                      <a:pt x="274" y="33"/>
                    </a:lnTo>
                    <a:lnTo>
                      <a:pt x="274" y="31"/>
                    </a:lnTo>
                    <a:lnTo>
                      <a:pt x="274" y="29"/>
                    </a:lnTo>
                    <a:lnTo>
                      <a:pt x="274" y="26"/>
                    </a:lnTo>
                    <a:lnTo>
                      <a:pt x="276" y="22"/>
                    </a:lnTo>
                    <a:lnTo>
                      <a:pt x="279" y="17"/>
                    </a:lnTo>
                    <a:lnTo>
                      <a:pt x="283" y="12"/>
                    </a:lnTo>
                    <a:lnTo>
                      <a:pt x="288" y="7"/>
                    </a:lnTo>
                    <a:lnTo>
                      <a:pt x="295" y="5"/>
                    </a:lnTo>
                    <a:lnTo>
                      <a:pt x="305" y="2"/>
                    </a:lnTo>
                    <a:lnTo>
                      <a:pt x="317" y="0"/>
                    </a:lnTo>
                    <a:lnTo>
                      <a:pt x="326" y="2"/>
                    </a:lnTo>
                    <a:lnTo>
                      <a:pt x="336" y="5"/>
                    </a:lnTo>
                    <a:lnTo>
                      <a:pt x="343" y="7"/>
                    </a:lnTo>
                    <a:lnTo>
                      <a:pt x="348" y="12"/>
                    </a:lnTo>
                    <a:lnTo>
                      <a:pt x="353" y="17"/>
                    </a:lnTo>
                    <a:lnTo>
                      <a:pt x="355" y="22"/>
                    </a:lnTo>
                    <a:lnTo>
                      <a:pt x="357" y="26"/>
                    </a:lnTo>
                    <a:lnTo>
                      <a:pt x="357" y="29"/>
                    </a:lnTo>
                    <a:lnTo>
                      <a:pt x="357" y="31"/>
                    </a:lnTo>
                    <a:lnTo>
                      <a:pt x="357" y="33"/>
                    </a:lnTo>
                  </a:path>
                </a:pathLst>
              </a:custGeom>
              <a:noFill/>
              <a:ln w="12700" cmpd="sng">
                <a:solidFill>
                  <a:srgbClr val="FF9900"/>
                </a:solidFill>
                <a:prstDash val="solid"/>
                <a:round/>
                <a:headEnd/>
                <a:tailEnd/>
              </a:ln>
            </p:spPr>
            <p:txBody>
              <a:bodyPr/>
              <a:lstStyle/>
              <a:p>
                <a:endParaRPr lang="en-US"/>
              </a:p>
            </p:txBody>
          </p:sp>
          <p:sp>
            <p:nvSpPr>
              <p:cNvPr id="90" name="Freeform 460"/>
              <p:cNvSpPr>
                <a:spLocks/>
              </p:cNvSpPr>
              <p:nvPr/>
            </p:nvSpPr>
            <p:spPr bwMode="auto">
              <a:xfrm>
                <a:off x="4411" y="3659"/>
                <a:ext cx="274" cy="229"/>
              </a:xfrm>
              <a:custGeom>
                <a:avLst/>
                <a:gdLst/>
                <a:ahLst/>
                <a:cxnLst>
                  <a:cxn ang="0">
                    <a:pos x="274" y="205"/>
                  </a:cxn>
                  <a:cxn ang="0">
                    <a:pos x="271" y="208"/>
                  </a:cxn>
                  <a:cxn ang="0">
                    <a:pos x="267" y="210"/>
                  </a:cxn>
                  <a:cxn ang="0">
                    <a:pos x="260" y="215"/>
                  </a:cxn>
                  <a:cxn ang="0">
                    <a:pos x="250" y="220"/>
                  </a:cxn>
                  <a:cxn ang="0">
                    <a:pos x="238" y="224"/>
                  </a:cxn>
                  <a:cxn ang="0">
                    <a:pos x="226" y="229"/>
                  </a:cxn>
                  <a:cxn ang="0">
                    <a:pos x="212" y="229"/>
                  </a:cxn>
                  <a:cxn ang="0">
                    <a:pos x="198" y="229"/>
                  </a:cxn>
                  <a:cxn ang="0">
                    <a:pos x="181" y="224"/>
                  </a:cxn>
                  <a:cxn ang="0">
                    <a:pos x="167" y="217"/>
                  </a:cxn>
                  <a:cxn ang="0">
                    <a:pos x="152" y="208"/>
                  </a:cxn>
                  <a:cxn ang="0">
                    <a:pos x="140" y="196"/>
                  </a:cxn>
                  <a:cxn ang="0">
                    <a:pos x="133" y="186"/>
                  </a:cxn>
                  <a:cxn ang="0">
                    <a:pos x="128" y="179"/>
                  </a:cxn>
                  <a:cxn ang="0">
                    <a:pos x="126" y="170"/>
                  </a:cxn>
                  <a:cxn ang="0">
                    <a:pos x="124" y="162"/>
                  </a:cxn>
                  <a:cxn ang="0">
                    <a:pos x="124" y="158"/>
                  </a:cxn>
                  <a:cxn ang="0">
                    <a:pos x="124" y="153"/>
                  </a:cxn>
                  <a:cxn ang="0">
                    <a:pos x="124" y="151"/>
                  </a:cxn>
                  <a:cxn ang="0">
                    <a:pos x="124" y="148"/>
                  </a:cxn>
                  <a:cxn ang="0">
                    <a:pos x="124" y="148"/>
                  </a:cxn>
                  <a:cxn ang="0">
                    <a:pos x="119" y="151"/>
                  </a:cxn>
                  <a:cxn ang="0">
                    <a:pos x="114" y="153"/>
                  </a:cxn>
                  <a:cxn ang="0">
                    <a:pos x="109" y="155"/>
                  </a:cxn>
                  <a:cxn ang="0">
                    <a:pos x="102" y="158"/>
                  </a:cxn>
                  <a:cxn ang="0">
                    <a:pos x="93" y="160"/>
                  </a:cxn>
                  <a:cxn ang="0">
                    <a:pos x="85" y="160"/>
                  </a:cxn>
                  <a:cxn ang="0">
                    <a:pos x="76" y="158"/>
                  </a:cxn>
                  <a:cxn ang="0">
                    <a:pos x="66" y="155"/>
                  </a:cxn>
                  <a:cxn ang="0">
                    <a:pos x="57" y="148"/>
                  </a:cxn>
                  <a:cxn ang="0">
                    <a:pos x="47" y="141"/>
                  </a:cxn>
                  <a:cxn ang="0">
                    <a:pos x="43" y="131"/>
                  </a:cxn>
                  <a:cxn ang="0">
                    <a:pos x="40" y="122"/>
                  </a:cxn>
                  <a:cxn ang="0">
                    <a:pos x="38" y="115"/>
                  </a:cxn>
                  <a:cxn ang="0">
                    <a:pos x="38" y="105"/>
                  </a:cxn>
                  <a:cxn ang="0">
                    <a:pos x="38" y="98"/>
                  </a:cxn>
                  <a:cxn ang="0">
                    <a:pos x="40" y="93"/>
                  </a:cxn>
                  <a:cxn ang="0">
                    <a:pos x="43" y="89"/>
                  </a:cxn>
                  <a:cxn ang="0">
                    <a:pos x="43" y="84"/>
                  </a:cxn>
                  <a:cxn ang="0">
                    <a:pos x="43" y="84"/>
                  </a:cxn>
                  <a:cxn ang="0">
                    <a:pos x="43" y="84"/>
                  </a:cxn>
                  <a:cxn ang="0">
                    <a:pos x="38" y="81"/>
                  </a:cxn>
                  <a:cxn ang="0">
                    <a:pos x="33" y="77"/>
                  </a:cxn>
                  <a:cxn ang="0">
                    <a:pos x="28" y="72"/>
                  </a:cxn>
                  <a:cxn ang="0">
                    <a:pos x="21" y="65"/>
                  </a:cxn>
                  <a:cxn ang="0">
                    <a:pos x="16" y="58"/>
                  </a:cxn>
                  <a:cxn ang="0">
                    <a:pos x="9" y="46"/>
                  </a:cxn>
                  <a:cxn ang="0">
                    <a:pos x="4" y="34"/>
                  </a:cxn>
                  <a:cxn ang="0">
                    <a:pos x="2" y="19"/>
                  </a:cxn>
                  <a:cxn ang="0">
                    <a:pos x="0" y="0"/>
                  </a:cxn>
                </a:cxnLst>
                <a:rect l="0" t="0" r="r" b="b"/>
                <a:pathLst>
                  <a:path w="274" h="229">
                    <a:moveTo>
                      <a:pt x="274" y="205"/>
                    </a:moveTo>
                    <a:lnTo>
                      <a:pt x="271" y="208"/>
                    </a:lnTo>
                    <a:lnTo>
                      <a:pt x="267" y="210"/>
                    </a:lnTo>
                    <a:lnTo>
                      <a:pt x="260" y="215"/>
                    </a:lnTo>
                    <a:lnTo>
                      <a:pt x="250" y="220"/>
                    </a:lnTo>
                    <a:lnTo>
                      <a:pt x="238" y="224"/>
                    </a:lnTo>
                    <a:lnTo>
                      <a:pt x="226" y="229"/>
                    </a:lnTo>
                    <a:lnTo>
                      <a:pt x="212" y="229"/>
                    </a:lnTo>
                    <a:lnTo>
                      <a:pt x="198" y="229"/>
                    </a:lnTo>
                    <a:lnTo>
                      <a:pt x="181" y="224"/>
                    </a:lnTo>
                    <a:lnTo>
                      <a:pt x="167" y="217"/>
                    </a:lnTo>
                    <a:lnTo>
                      <a:pt x="152" y="208"/>
                    </a:lnTo>
                    <a:lnTo>
                      <a:pt x="140" y="196"/>
                    </a:lnTo>
                    <a:lnTo>
                      <a:pt x="133" y="186"/>
                    </a:lnTo>
                    <a:lnTo>
                      <a:pt x="128" y="179"/>
                    </a:lnTo>
                    <a:lnTo>
                      <a:pt x="126" y="170"/>
                    </a:lnTo>
                    <a:lnTo>
                      <a:pt x="124" y="162"/>
                    </a:lnTo>
                    <a:lnTo>
                      <a:pt x="124" y="158"/>
                    </a:lnTo>
                    <a:lnTo>
                      <a:pt x="124" y="153"/>
                    </a:lnTo>
                    <a:lnTo>
                      <a:pt x="124" y="151"/>
                    </a:lnTo>
                    <a:lnTo>
                      <a:pt x="124" y="148"/>
                    </a:lnTo>
                    <a:lnTo>
                      <a:pt x="124" y="148"/>
                    </a:lnTo>
                    <a:lnTo>
                      <a:pt x="119" y="151"/>
                    </a:lnTo>
                    <a:lnTo>
                      <a:pt x="114" y="153"/>
                    </a:lnTo>
                    <a:lnTo>
                      <a:pt x="109" y="155"/>
                    </a:lnTo>
                    <a:lnTo>
                      <a:pt x="102" y="158"/>
                    </a:lnTo>
                    <a:lnTo>
                      <a:pt x="93" y="160"/>
                    </a:lnTo>
                    <a:lnTo>
                      <a:pt x="85" y="160"/>
                    </a:lnTo>
                    <a:lnTo>
                      <a:pt x="76" y="158"/>
                    </a:lnTo>
                    <a:lnTo>
                      <a:pt x="66" y="155"/>
                    </a:lnTo>
                    <a:lnTo>
                      <a:pt x="57" y="148"/>
                    </a:lnTo>
                    <a:lnTo>
                      <a:pt x="47" y="141"/>
                    </a:lnTo>
                    <a:lnTo>
                      <a:pt x="43" y="131"/>
                    </a:lnTo>
                    <a:lnTo>
                      <a:pt x="40" y="122"/>
                    </a:lnTo>
                    <a:lnTo>
                      <a:pt x="38" y="115"/>
                    </a:lnTo>
                    <a:lnTo>
                      <a:pt x="38" y="105"/>
                    </a:lnTo>
                    <a:lnTo>
                      <a:pt x="38" y="98"/>
                    </a:lnTo>
                    <a:lnTo>
                      <a:pt x="40" y="93"/>
                    </a:lnTo>
                    <a:lnTo>
                      <a:pt x="43" y="89"/>
                    </a:lnTo>
                    <a:lnTo>
                      <a:pt x="43" y="84"/>
                    </a:lnTo>
                    <a:lnTo>
                      <a:pt x="43" y="84"/>
                    </a:lnTo>
                    <a:lnTo>
                      <a:pt x="43" y="84"/>
                    </a:lnTo>
                    <a:lnTo>
                      <a:pt x="38" y="81"/>
                    </a:lnTo>
                    <a:lnTo>
                      <a:pt x="33" y="77"/>
                    </a:lnTo>
                    <a:lnTo>
                      <a:pt x="28" y="72"/>
                    </a:lnTo>
                    <a:lnTo>
                      <a:pt x="21" y="65"/>
                    </a:lnTo>
                    <a:lnTo>
                      <a:pt x="16" y="58"/>
                    </a:lnTo>
                    <a:lnTo>
                      <a:pt x="9" y="46"/>
                    </a:lnTo>
                    <a:lnTo>
                      <a:pt x="4" y="34"/>
                    </a:lnTo>
                    <a:lnTo>
                      <a:pt x="2" y="19"/>
                    </a:lnTo>
                    <a:lnTo>
                      <a:pt x="0" y="0"/>
                    </a:lnTo>
                  </a:path>
                </a:pathLst>
              </a:custGeom>
              <a:noFill/>
              <a:ln w="12700" cmpd="sng">
                <a:solidFill>
                  <a:srgbClr val="FF9900"/>
                </a:solidFill>
                <a:prstDash val="solid"/>
                <a:round/>
                <a:headEnd/>
                <a:tailEnd/>
              </a:ln>
            </p:spPr>
            <p:txBody>
              <a:bodyPr/>
              <a:lstStyle/>
              <a:p>
                <a:endParaRPr lang="en-US"/>
              </a:p>
            </p:txBody>
          </p:sp>
          <p:sp>
            <p:nvSpPr>
              <p:cNvPr id="91" name="Freeform 461"/>
              <p:cNvSpPr>
                <a:spLocks/>
              </p:cNvSpPr>
              <p:nvPr/>
            </p:nvSpPr>
            <p:spPr bwMode="auto">
              <a:xfrm>
                <a:off x="4685" y="3659"/>
                <a:ext cx="355" cy="239"/>
              </a:xfrm>
              <a:custGeom>
                <a:avLst/>
                <a:gdLst/>
                <a:ahLst/>
                <a:cxnLst>
                  <a:cxn ang="0">
                    <a:pos x="355" y="19"/>
                  </a:cxn>
                  <a:cxn ang="0">
                    <a:pos x="348" y="48"/>
                  </a:cxn>
                  <a:cxn ang="0">
                    <a:pos x="336" y="67"/>
                  </a:cxn>
                  <a:cxn ang="0">
                    <a:pos x="324" y="79"/>
                  </a:cxn>
                  <a:cxn ang="0">
                    <a:pos x="315" y="84"/>
                  </a:cxn>
                  <a:cxn ang="0">
                    <a:pos x="315" y="86"/>
                  </a:cxn>
                  <a:cxn ang="0">
                    <a:pos x="317" y="93"/>
                  </a:cxn>
                  <a:cxn ang="0">
                    <a:pos x="319" y="108"/>
                  </a:cxn>
                  <a:cxn ang="0">
                    <a:pos x="317" y="124"/>
                  </a:cxn>
                  <a:cxn ang="0">
                    <a:pos x="310" y="141"/>
                  </a:cxn>
                  <a:cxn ang="0">
                    <a:pos x="291" y="155"/>
                  </a:cxn>
                  <a:cxn ang="0">
                    <a:pos x="272" y="160"/>
                  </a:cxn>
                  <a:cxn ang="0">
                    <a:pos x="255" y="160"/>
                  </a:cxn>
                  <a:cxn ang="0">
                    <a:pos x="243" y="155"/>
                  </a:cxn>
                  <a:cxn ang="0">
                    <a:pos x="234" y="151"/>
                  </a:cxn>
                  <a:cxn ang="0">
                    <a:pos x="234" y="151"/>
                  </a:cxn>
                  <a:cxn ang="0">
                    <a:pos x="234" y="158"/>
                  </a:cxn>
                  <a:cxn ang="0">
                    <a:pos x="231" y="170"/>
                  </a:cxn>
                  <a:cxn ang="0">
                    <a:pos x="224" y="189"/>
                  </a:cxn>
                  <a:cxn ang="0">
                    <a:pos x="205" y="208"/>
                  </a:cxn>
                  <a:cxn ang="0">
                    <a:pos x="176" y="227"/>
                  </a:cxn>
                  <a:cxn ang="0">
                    <a:pos x="145" y="232"/>
                  </a:cxn>
                  <a:cxn ang="0">
                    <a:pos x="119" y="224"/>
                  </a:cxn>
                  <a:cxn ang="0">
                    <a:pos x="98" y="215"/>
                  </a:cxn>
                  <a:cxn ang="0">
                    <a:pos x="86" y="208"/>
                  </a:cxn>
                  <a:cxn ang="0">
                    <a:pos x="83" y="208"/>
                  </a:cxn>
                  <a:cxn ang="0">
                    <a:pos x="83" y="213"/>
                  </a:cxn>
                  <a:cxn ang="0">
                    <a:pos x="79" y="222"/>
                  </a:cxn>
                  <a:cxn ang="0">
                    <a:pos x="69" y="232"/>
                  </a:cxn>
                  <a:cxn ang="0">
                    <a:pos x="52" y="236"/>
                  </a:cxn>
                  <a:cxn ang="0">
                    <a:pos x="31" y="236"/>
                  </a:cxn>
                  <a:cxn ang="0">
                    <a:pos x="14" y="232"/>
                  </a:cxn>
                  <a:cxn ang="0">
                    <a:pos x="5" y="222"/>
                  </a:cxn>
                  <a:cxn ang="0">
                    <a:pos x="0" y="213"/>
                  </a:cxn>
                  <a:cxn ang="0">
                    <a:pos x="0" y="208"/>
                  </a:cxn>
                </a:cxnLst>
                <a:rect l="0" t="0" r="r" b="b"/>
                <a:pathLst>
                  <a:path w="355" h="239">
                    <a:moveTo>
                      <a:pt x="355" y="0"/>
                    </a:moveTo>
                    <a:lnTo>
                      <a:pt x="355" y="19"/>
                    </a:lnTo>
                    <a:lnTo>
                      <a:pt x="353" y="34"/>
                    </a:lnTo>
                    <a:lnTo>
                      <a:pt x="348" y="48"/>
                    </a:lnTo>
                    <a:lnTo>
                      <a:pt x="341" y="58"/>
                    </a:lnTo>
                    <a:lnTo>
                      <a:pt x="336" y="67"/>
                    </a:lnTo>
                    <a:lnTo>
                      <a:pt x="329" y="74"/>
                    </a:lnTo>
                    <a:lnTo>
                      <a:pt x="324" y="79"/>
                    </a:lnTo>
                    <a:lnTo>
                      <a:pt x="319" y="81"/>
                    </a:lnTo>
                    <a:lnTo>
                      <a:pt x="315" y="84"/>
                    </a:lnTo>
                    <a:lnTo>
                      <a:pt x="315" y="84"/>
                    </a:lnTo>
                    <a:lnTo>
                      <a:pt x="315" y="86"/>
                    </a:lnTo>
                    <a:lnTo>
                      <a:pt x="315" y="89"/>
                    </a:lnTo>
                    <a:lnTo>
                      <a:pt x="317" y="93"/>
                    </a:lnTo>
                    <a:lnTo>
                      <a:pt x="319" y="100"/>
                    </a:lnTo>
                    <a:lnTo>
                      <a:pt x="319" y="108"/>
                    </a:lnTo>
                    <a:lnTo>
                      <a:pt x="319" y="115"/>
                    </a:lnTo>
                    <a:lnTo>
                      <a:pt x="317" y="124"/>
                    </a:lnTo>
                    <a:lnTo>
                      <a:pt x="315" y="131"/>
                    </a:lnTo>
                    <a:lnTo>
                      <a:pt x="310" y="141"/>
                    </a:lnTo>
                    <a:lnTo>
                      <a:pt x="300" y="151"/>
                    </a:lnTo>
                    <a:lnTo>
                      <a:pt x="291" y="155"/>
                    </a:lnTo>
                    <a:lnTo>
                      <a:pt x="281" y="160"/>
                    </a:lnTo>
                    <a:lnTo>
                      <a:pt x="272" y="160"/>
                    </a:lnTo>
                    <a:lnTo>
                      <a:pt x="265" y="160"/>
                    </a:lnTo>
                    <a:lnTo>
                      <a:pt x="255" y="160"/>
                    </a:lnTo>
                    <a:lnTo>
                      <a:pt x="248" y="158"/>
                    </a:lnTo>
                    <a:lnTo>
                      <a:pt x="243" y="155"/>
                    </a:lnTo>
                    <a:lnTo>
                      <a:pt x="238" y="153"/>
                    </a:lnTo>
                    <a:lnTo>
                      <a:pt x="234" y="151"/>
                    </a:lnTo>
                    <a:lnTo>
                      <a:pt x="234" y="151"/>
                    </a:lnTo>
                    <a:lnTo>
                      <a:pt x="234" y="151"/>
                    </a:lnTo>
                    <a:lnTo>
                      <a:pt x="234" y="153"/>
                    </a:lnTo>
                    <a:lnTo>
                      <a:pt x="234" y="158"/>
                    </a:lnTo>
                    <a:lnTo>
                      <a:pt x="234" y="162"/>
                    </a:lnTo>
                    <a:lnTo>
                      <a:pt x="231" y="170"/>
                    </a:lnTo>
                    <a:lnTo>
                      <a:pt x="229" y="179"/>
                    </a:lnTo>
                    <a:lnTo>
                      <a:pt x="224" y="189"/>
                    </a:lnTo>
                    <a:lnTo>
                      <a:pt x="217" y="198"/>
                    </a:lnTo>
                    <a:lnTo>
                      <a:pt x="205" y="208"/>
                    </a:lnTo>
                    <a:lnTo>
                      <a:pt x="191" y="217"/>
                    </a:lnTo>
                    <a:lnTo>
                      <a:pt x="176" y="227"/>
                    </a:lnTo>
                    <a:lnTo>
                      <a:pt x="160" y="229"/>
                    </a:lnTo>
                    <a:lnTo>
                      <a:pt x="145" y="232"/>
                    </a:lnTo>
                    <a:lnTo>
                      <a:pt x="131" y="229"/>
                    </a:lnTo>
                    <a:lnTo>
                      <a:pt x="119" y="224"/>
                    </a:lnTo>
                    <a:lnTo>
                      <a:pt x="107" y="220"/>
                    </a:lnTo>
                    <a:lnTo>
                      <a:pt x="98" y="215"/>
                    </a:lnTo>
                    <a:lnTo>
                      <a:pt x="90" y="210"/>
                    </a:lnTo>
                    <a:lnTo>
                      <a:pt x="86" y="208"/>
                    </a:lnTo>
                    <a:lnTo>
                      <a:pt x="83" y="208"/>
                    </a:lnTo>
                    <a:lnTo>
                      <a:pt x="83" y="208"/>
                    </a:lnTo>
                    <a:lnTo>
                      <a:pt x="83" y="210"/>
                    </a:lnTo>
                    <a:lnTo>
                      <a:pt x="83" y="213"/>
                    </a:lnTo>
                    <a:lnTo>
                      <a:pt x="81" y="217"/>
                    </a:lnTo>
                    <a:lnTo>
                      <a:pt x="79" y="222"/>
                    </a:lnTo>
                    <a:lnTo>
                      <a:pt x="74" y="227"/>
                    </a:lnTo>
                    <a:lnTo>
                      <a:pt x="69" y="232"/>
                    </a:lnTo>
                    <a:lnTo>
                      <a:pt x="62" y="234"/>
                    </a:lnTo>
                    <a:lnTo>
                      <a:pt x="52" y="236"/>
                    </a:lnTo>
                    <a:lnTo>
                      <a:pt x="43" y="239"/>
                    </a:lnTo>
                    <a:lnTo>
                      <a:pt x="31" y="236"/>
                    </a:lnTo>
                    <a:lnTo>
                      <a:pt x="21" y="234"/>
                    </a:lnTo>
                    <a:lnTo>
                      <a:pt x="14" y="232"/>
                    </a:lnTo>
                    <a:lnTo>
                      <a:pt x="9" y="227"/>
                    </a:lnTo>
                    <a:lnTo>
                      <a:pt x="5" y="222"/>
                    </a:lnTo>
                    <a:lnTo>
                      <a:pt x="2" y="217"/>
                    </a:lnTo>
                    <a:lnTo>
                      <a:pt x="0" y="213"/>
                    </a:lnTo>
                    <a:lnTo>
                      <a:pt x="0" y="210"/>
                    </a:lnTo>
                    <a:lnTo>
                      <a:pt x="0" y="208"/>
                    </a:lnTo>
                    <a:lnTo>
                      <a:pt x="0" y="208"/>
                    </a:lnTo>
                  </a:path>
                </a:pathLst>
              </a:custGeom>
              <a:noFill/>
              <a:ln w="12700" cmpd="sng">
                <a:solidFill>
                  <a:srgbClr val="FF9900"/>
                </a:solidFill>
                <a:prstDash val="solid"/>
                <a:round/>
                <a:headEnd/>
                <a:tailEnd/>
              </a:ln>
            </p:spPr>
            <p:txBody>
              <a:bodyPr/>
              <a:lstStyle/>
              <a:p>
                <a:endParaRPr lang="en-US"/>
              </a:p>
            </p:txBody>
          </p:sp>
        </p:grpSp>
        <p:grpSp>
          <p:nvGrpSpPr>
            <p:cNvPr id="62" name="Group 462"/>
            <p:cNvGrpSpPr>
              <a:grpSpLocks/>
            </p:cNvGrpSpPr>
            <p:nvPr/>
          </p:nvGrpSpPr>
          <p:grpSpPr bwMode="auto">
            <a:xfrm>
              <a:off x="3366" y="3430"/>
              <a:ext cx="632" cy="470"/>
              <a:chOff x="3366" y="3430"/>
              <a:chExt cx="632" cy="470"/>
            </a:xfrm>
          </p:grpSpPr>
          <p:sp>
            <p:nvSpPr>
              <p:cNvPr id="84" name="Freeform 463"/>
              <p:cNvSpPr>
                <a:spLocks/>
              </p:cNvSpPr>
              <p:nvPr/>
            </p:nvSpPr>
            <p:spPr bwMode="auto">
              <a:xfrm>
                <a:off x="3722" y="3440"/>
                <a:ext cx="276" cy="229"/>
              </a:xfrm>
              <a:custGeom>
                <a:avLst/>
                <a:gdLst/>
                <a:ahLst/>
                <a:cxnLst>
                  <a:cxn ang="0">
                    <a:pos x="0" y="24"/>
                  </a:cxn>
                  <a:cxn ang="0">
                    <a:pos x="4" y="24"/>
                  </a:cxn>
                  <a:cxn ang="0">
                    <a:pos x="7" y="19"/>
                  </a:cxn>
                  <a:cxn ang="0">
                    <a:pos x="16" y="14"/>
                  </a:cxn>
                  <a:cxn ang="0">
                    <a:pos x="26" y="10"/>
                  </a:cxn>
                  <a:cxn ang="0">
                    <a:pos x="35" y="5"/>
                  </a:cxn>
                  <a:cxn ang="0">
                    <a:pos x="50" y="2"/>
                  </a:cxn>
                  <a:cxn ang="0">
                    <a:pos x="64" y="0"/>
                  </a:cxn>
                  <a:cxn ang="0">
                    <a:pos x="78" y="0"/>
                  </a:cxn>
                  <a:cxn ang="0">
                    <a:pos x="95" y="5"/>
                  </a:cxn>
                  <a:cxn ang="0">
                    <a:pos x="109" y="12"/>
                  </a:cxn>
                  <a:cxn ang="0">
                    <a:pos x="124" y="24"/>
                  </a:cxn>
                  <a:cxn ang="0">
                    <a:pos x="133" y="33"/>
                  </a:cxn>
                  <a:cxn ang="0">
                    <a:pos x="143" y="43"/>
                  </a:cxn>
                  <a:cxn ang="0">
                    <a:pos x="147" y="52"/>
                  </a:cxn>
                  <a:cxn ang="0">
                    <a:pos x="150" y="60"/>
                  </a:cxn>
                  <a:cxn ang="0">
                    <a:pos x="152" y="67"/>
                  </a:cxn>
                  <a:cxn ang="0">
                    <a:pos x="152" y="74"/>
                  </a:cxn>
                  <a:cxn ang="0">
                    <a:pos x="152" y="79"/>
                  </a:cxn>
                  <a:cxn ang="0">
                    <a:pos x="152" y="81"/>
                  </a:cxn>
                  <a:cxn ang="0">
                    <a:pos x="152" y="81"/>
                  </a:cxn>
                  <a:cxn ang="0">
                    <a:pos x="152" y="81"/>
                  </a:cxn>
                  <a:cxn ang="0">
                    <a:pos x="155" y="79"/>
                  </a:cxn>
                  <a:cxn ang="0">
                    <a:pos x="159" y="76"/>
                  </a:cxn>
                  <a:cxn ang="0">
                    <a:pos x="167" y="74"/>
                  </a:cxn>
                  <a:cxn ang="0">
                    <a:pos x="174" y="72"/>
                  </a:cxn>
                  <a:cxn ang="0">
                    <a:pos x="181" y="69"/>
                  </a:cxn>
                  <a:cxn ang="0">
                    <a:pos x="190" y="69"/>
                  </a:cxn>
                  <a:cxn ang="0">
                    <a:pos x="200" y="72"/>
                  </a:cxn>
                  <a:cxn ang="0">
                    <a:pos x="209" y="74"/>
                  </a:cxn>
                  <a:cxn ang="0">
                    <a:pos x="219" y="81"/>
                  </a:cxn>
                  <a:cxn ang="0">
                    <a:pos x="229" y="91"/>
                  </a:cxn>
                  <a:cxn ang="0">
                    <a:pos x="233" y="98"/>
                  </a:cxn>
                  <a:cxn ang="0">
                    <a:pos x="236" y="107"/>
                  </a:cxn>
                  <a:cxn ang="0">
                    <a:pos x="238" y="117"/>
                  </a:cxn>
                  <a:cxn ang="0">
                    <a:pos x="238" y="124"/>
                  </a:cxn>
                  <a:cxn ang="0">
                    <a:pos x="236" y="131"/>
                  </a:cxn>
                  <a:cxn ang="0">
                    <a:pos x="236" y="138"/>
                  </a:cxn>
                  <a:cxn ang="0">
                    <a:pos x="233" y="143"/>
                  </a:cxn>
                  <a:cxn ang="0">
                    <a:pos x="233" y="145"/>
                  </a:cxn>
                  <a:cxn ang="0">
                    <a:pos x="231" y="145"/>
                  </a:cxn>
                  <a:cxn ang="0">
                    <a:pos x="233" y="148"/>
                  </a:cxn>
                  <a:cxn ang="0">
                    <a:pos x="236" y="148"/>
                  </a:cxn>
                  <a:cxn ang="0">
                    <a:pos x="240" y="153"/>
                  </a:cxn>
                  <a:cxn ang="0">
                    <a:pos x="248" y="157"/>
                  </a:cxn>
                  <a:cxn ang="0">
                    <a:pos x="252" y="164"/>
                  </a:cxn>
                  <a:cxn ang="0">
                    <a:pos x="259" y="174"/>
                  </a:cxn>
                  <a:cxn ang="0">
                    <a:pos x="267" y="184"/>
                  </a:cxn>
                  <a:cxn ang="0">
                    <a:pos x="271" y="195"/>
                  </a:cxn>
                  <a:cxn ang="0">
                    <a:pos x="274" y="212"/>
                  </a:cxn>
                  <a:cxn ang="0">
                    <a:pos x="276" y="229"/>
                  </a:cxn>
                </a:cxnLst>
                <a:rect l="0" t="0" r="r" b="b"/>
                <a:pathLst>
                  <a:path w="276" h="229">
                    <a:moveTo>
                      <a:pt x="0" y="24"/>
                    </a:moveTo>
                    <a:lnTo>
                      <a:pt x="4" y="24"/>
                    </a:lnTo>
                    <a:lnTo>
                      <a:pt x="7" y="19"/>
                    </a:lnTo>
                    <a:lnTo>
                      <a:pt x="16" y="14"/>
                    </a:lnTo>
                    <a:lnTo>
                      <a:pt x="26" y="10"/>
                    </a:lnTo>
                    <a:lnTo>
                      <a:pt x="35" y="5"/>
                    </a:lnTo>
                    <a:lnTo>
                      <a:pt x="50" y="2"/>
                    </a:lnTo>
                    <a:lnTo>
                      <a:pt x="64" y="0"/>
                    </a:lnTo>
                    <a:lnTo>
                      <a:pt x="78" y="0"/>
                    </a:lnTo>
                    <a:lnTo>
                      <a:pt x="95" y="5"/>
                    </a:lnTo>
                    <a:lnTo>
                      <a:pt x="109" y="12"/>
                    </a:lnTo>
                    <a:lnTo>
                      <a:pt x="124" y="24"/>
                    </a:lnTo>
                    <a:lnTo>
                      <a:pt x="133" y="33"/>
                    </a:lnTo>
                    <a:lnTo>
                      <a:pt x="143" y="43"/>
                    </a:lnTo>
                    <a:lnTo>
                      <a:pt x="147" y="52"/>
                    </a:lnTo>
                    <a:lnTo>
                      <a:pt x="150" y="60"/>
                    </a:lnTo>
                    <a:lnTo>
                      <a:pt x="152" y="67"/>
                    </a:lnTo>
                    <a:lnTo>
                      <a:pt x="152" y="74"/>
                    </a:lnTo>
                    <a:lnTo>
                      <a:pt x="152" y="79"/>
                    </a:lnTo>
                    <a:lnTo>
                      <a:pt x="152" y="81"/>
                    </a:lnTo>
                    <a:lnTo>
                      <a:pt x="152" y="81"/>
                    </a:lnTo>
                    <a:lnTo>
                      <a:pt x="152" y="81"/>
                    </a:lnTo>
                    <a:lnTo>
                      <a:pt x="155" y="79"/>
                    </a:lnTo>
                    <a:lnTo>
                      <a:pt x="159" y="76"/>
                    </a:lnTo>
                    <a:lnTo>
                      <a:pt x="167" y="74"/>
                    </a:lnTo>
                    <a:lnTo>
                      <a:pt x="174" y="72"/>
                    </a:lnTo>
                    <a:lnTo>
                      <a:pt x="181" y="69"/>
                    </a:lnTo>
                    <a:lnTo>
                      <a:pt x="190" y="69"/>
                    </a:lnTo>
                    <a:lnTo>
                      <a:pt x="200" y="72"/>
                    </a:lnTo>
                    <a:lnTo>
                      <a:pt x="209" y="74"/>
                    </a:lnTo>
                    <a:lnTo>
                      <a:pt x="219" y="81"/>
                    </a:lnTo>
                    <a:lnTo>
                      <a:pt x="229" y="91"/>
                    </a:lnTo>
                    <a:lnTo>
                      <a:pt x="233" y="98"/>
                    </a:lnTo>
                    <a:lnTo>
                      <a:pt x="236" y="107"/>
                    </a:lnTo>
                    <a:lnTo>
                      <a:pt x="238" y="117"/>
                    </a:lnTo>
                    <a:lnTo>
                      <a:pt x="238" y="124"/>
                    </a:lnTo>
                    <a:lnTo>
                      <a:pt x="236" y="131"/>
                    </a:lnTo>
                    <a:lnTo>
                      <a:pt x="236" y="138"/>
                    </a:lnTo>
                    <a:lnTo>
                      <a:pt x="233" y="143"/>
                    </a:lnTo>
                    <a:lnTo>
                      <a:pt x="233" y="145"/>
                    </a:lnTo>
                    <a:lnTo>
                      <a:pt x="231" y="145"/>
                    </a:lnTo>
                    <a:lnTo>
                      <a:pt x="233" y="148"/>
                    </a:lnTo>
                    <a:lnTo>
                      <a:pt x="236" y="148"/>
                    </a:lnTo>
                    <a:lnTo>
                      <a:pt x="240" y="153"/>
                    </a:lnTo>
                    <a:lnTo>
                      <a:pt x="248" y="157"/>
                    </a:lnTo>
                    <a:lnTo>
                      <a:pt x="252" y="164"/>
                    </a:lnTo>
                    <a:lnTo>
                      <a:pt x="259" y="174"/>
                    </a:lnTo>
                    <a:lnTo>
                      <a:pt x="267" y="184"/>
                    </a:lnTo>
                    <a:lnTo>
                      <a:pt x="271" y="195"/>
                    </a:lnTo>
                    <a:lnTo>
                      <a:pt x="274" y="212"/>
                    </a:lnTo>
                    <a:lnTo>
                      <a:pt x="276" y="229"/>
                    </a:lnTo>
                  </a:path>
                </a:pathLst>
              </a:custGeom>
              <a:noFill/>
              <a:ln w="12700" cmpd="sng">
                <a:solidFill>
                  <a:srgbClr val="FF9900"/>
                </a:solidFill>
                <a:prstDash val="solid"/>
                <a:round/>
                <a:headEnd/>
                <a:tailEnd/>
              </a:ln>
            </p:spPr>
            <p:txBody>
              <a:bodyPr/>
              <a:lstStyle/>
              <a:p>
                <a:endParaRPr lang="en-US"/>
              </a:p>
            </p:txBody>
          </p:sp>
          <p:sp>
            <p:nvSpPr>
              <p:cNvPr id="85" name="Freeform 464"/>
              <p:cNvSpPr>
                <a:spLocks/>
              </p:cNvSpPr>
              <p:nvPr/>
            </p:nvSpPr>
            <p:spPr bwMode="auto">
              <a:xfrm>
                <a:off x="3366" y="3430"/>
                <a:ext cx="358" cy="236"/>
              </a:xfrm>
              <a:custGeom>
                <a:avLst/>
                <a:gdLst/>
                <a:ahLst/>
                <a:cxnLst>
                  <a:cxn ang="0">
                    <a:pos x="3" y="220"/>
                  </a:cxn>
                  <a:cxn ang="0">
                    <a:pos x="10" y="194"/>
                  </a:cxn>
                  <a:cxn ang="0">
                    <a:pos x="22" y="174"/>
                  </a:cxn>
                  <a:cxn ang="0">
                    <a:pos x="34" y="163"/>
                  </a:cxn>
                  <a:cxn ang="0">
                    <a:pos x="43" y="155"/>
                  </a:cxn>
                  <a:cxn ang="0">
                    <a:pos x="43" y="155"/>
                  </a:cxn>
                  <a:cxn ang="0">
                    <a:pos x="41" y="146"/>
                  </a:cxn>
                  <a:cxn ang="0">
                    <a:pos x="39" y="134"/>
                  </a:cxn>
                  <a:cxn ang="0">
                    <a:pos x="39" y="117"/>
                  </a:cxn>
                  <a:cxn ang="0">
                    <a:pos x="48" y="98"/>
                  </a:cxn>
                  <a:cxn ang="0">
                    <a:pos x="65" y="84"/>
                  </a:cxn>
                  <a:cxn ang="0">
                    <a:pos x="84" y="79"/>
                  </a:cxn>
                  <a:cxn ang="0">
                    <a:pos x="103" y="82"/>
                  </a:cxn>
                  <a:cxn ang="0">
                    <a:pos x="115" y="86"/>
                  </a:cxn>
                  <a:cxn ang="0">
                    <a:pos x="122" y="91"/>
                  </a:cxn>
                  <a:cxn ang="0">
                    <a:pos x="124" y="89"/>
                  </a:cxn>
                  <a:cxn ang="0">
                    <a:pos x="122" y="82"/>
                  </a:cxn>
                  <a:cxn ang="0">
                    <a:pos x="124" y="70"/>
                  </a:cxn>
                  <a:cxn ang="0">
                    <a:pos x="134" y="53"/>
                  </a:cxn>
                  <a:cxn ang="0">
                    <a:pos x="153" y="31"/>
                  </a:cxn>
                  <a:cxn ang="0">
                    <a:pos x="182" y="15"/>
                  </a:cxn>
                  <a:cxn ang="0">
                    <a:pos x="213" y="10"/>
                  </a:cxn>
                  <a:cxn ang="0">
                    <a:pos x="239" y="15"/>
                  </a:cxn>
                  <a:cxn ang="0">
                    <a:pos x="260" y="24"/>
                  </a:cxn>
                  <a:cxn ang="0">
                    <a:pos x="272" y="31"/>
                  </a:cxn>
                  <a:cxn ang="0">
                    <a:pos x="275" y="31"/>
                  </a:cxn>
                  <a:cxn ang="0">
                    <a:pos x="275" y="27"/>
                  </a:cxn>
                  <a:cxn ang="0">
                    <a:pos x="279" y="17"/>
                  </a:cxn>
                  <a:cxn ang="0">
                    <a:pos x="289" y="8"/>
                  </a:cxn>
                  <a:cxn ang="0">
                    <a:pos x="306" y="3"/>
                  </a:cxn>
                  <a:cxn ang="0">
                    <a:pos x="327" y="3"/>
                  </a:cxn>
                  <a:cxn ang="0">
                    <a:pos x="344" y="8"/>
                  </a:cxn>
                  <a:cxn ang="0">
                    <a:pos x="351" y="17"/>
                  </a:cxn>
                  <a:cxn ang="0">
                    <a:pos x="356" y="27"/>
                  </a:cxn>
                  <a:cxn ang="0">
                    <a:pos x="358" y="31"/>
                  </a:cxn>
                </a:cxnLst>
                <a:rect l="0" t="0" r="r" b="b"/>
                <a:pathLst>
                  <a:path w="358" h="236">
                    <a:moveTo>
                      <a:pt x="0" y="236"/>
                    </a:moveTo>
                    <a:lnTo>
                      <a:pt x="3" y="220"/>
                    </a:lnTo>
                    <a:lnTo>
                      <a:pt x="5" y="205"/>
                    </a:lnTo>
                    <a:lnTo>
                      <a:pt x="10" y="194"/>
                    </a:lnTo>
                    <a:lnTo>
                      <a:pt x="15" y="182"/>
                    </a:lnTo>
                    <a:lnTo>
                      <a:pt x="22" y="174"/>
                    </a:lnTo>
                    <a:lnTo>
                      <a:pt x="29" y="167"/>
                    </a:lnTo>
                    <a:lnTo>
                      <a:pt x="34" y="163"/>
                    </a:lnTo>
                    <a:lnTo>
                      <a:pt x="39" y="158"/>
                    </a:lnTo>
                    <a:lnTo>
                      <a:pt x="43" y="155"/>
                    </a:lnTo>
                    <a:lnTo>
                      <a:pt x="43" y="155"/>
                    </a:lnTo>
                    <a:lnTo>
                      <a:pt x="43" y="155"/>
                    </a:lnTo>
                    <a:lnTo>
                      <a:pt x="41" y="151"/>
                    </a:lnTo>
                    <a:lnTo>
                      <a:pt x="41" y="146"/>
                    </a:lnTo>
                    <a:lnTo>
                      <a:pt x="39" y="141"/>
                    </a:lnTo>
                    <a:lnTo>
                      <a:pt x="39" y="134"/>
                    </a:lnTo>
                    <a:lnTo>
                      <a:pt x="39" y="124"/>
                    </a:lnTo>
                    <a:lnTo>
                      <a:pt x="39" y="117"/>
                    </a:lnTo>
                    <a:lnTo>
                      <a:pt x="43" y="108"/>
                    </a:lnTo>
                    <a:lnTo>
                      <a:pt x="48" y="98"/>
                    </a:lnTo>
                    <a:lnTo>
                      <a:pt x="55" y="91"/>
                    </a:lnTo>
                    <a:lnTo>
                      <a:pt x="65" y="84"/>
                    </a:lnTo>
                    <a:lnTo>
                      <a:pt x="77" y="82"/>
                    </a:lnTo>
                    <a:lnTo>
                      <a:pt x="84" y="79"/>
                    </a:lnTo>
                    <a:lnTo>
                      <a:pt x="93" y="79"/>
                    </a:lnTo>
                    <a:lnTo>
                      <a:pt x="103" y="82"/>
                    </a:lnTo>
                    <a:lnTo>
                      <a:pt x="110" y="84"/>
                    </a:lnTo>
                    <a:lnTo>
                      <a:pt x="115" y="86"/>
                    </a:lnTo>
                    <a:lnTo>
                      <a:pt x="120" y="89"/>
                    </a:lnTo>
                    <a:lnTo>
                      <a:pt x="122" y="91"/>
                    </a:lnTo>
                    <a:lnTo>
                      <a:pt x="124" y="91"/>
                    </a:lnTo>
                    <a:lnTo>
                      <a:pt x="124" y="89"/>
                    </a:lnTo>
                    <a:lnTo>
                      <a:pt x="122" y="86"/>
                    </a:lnTo>
                    <a:lnTo>
                      <a:pt x="122" y="82"/>
                    </a:lnTo>
                    <a:lnTo>
                      <a:pt x="124" y="77"/>
                    </a:lnTo>
                    <a:lnTo>
                      <a:pt x="124" y="70"/>
                    </a:lnTo>
                    <a:lnTo>
                      <a:pt x="129" y="60"/>
                    </a:lnTo>
                    <a:lnTo>
                      <a:pt x="134" y="53"/>
                    </a:lnTo>
                    <a:lnTo>
                      <a:pt x="141" y="43"/>
                    </a:lnTo>
                    <a:lnTo>
                      <a:pt x="153" y="31"/>
                    </a:lnTo>
                    <a:lnTo>
                      <a:pt x="165" y="22"/>
                    </a:lnTo>
                    <a:lnTo>
                      <a:pt x="182" y="15"/>
                    </a:lnTo>
                    <a:lnTo>
                      <a:pt x="196" y="10"/>
                    </a:lnTo>
                    <a:lnTo>
                      <a:pt x="213" y="10"/>
                    </a:lnTo>
                    <a:lnTo>
                      <a:pt x="227" y="10"/>
                    </a:lnTo>
                    <a:lnTo>
                      <a:pt x="239" y="15"/>
                    </a:lnTo>
                    <a:lnTo>
                      <a:pt x="251" y="20"/>
                    </a:lnTo>
                    <a:lnTo>
                      <a:pt x="260" y="24"/>
                    </a:lnTo>
                    <a:lnTo>
                      <a:pt x="267" y="29"/>
                    </a:lnTo>
                    <a:lnTo>
                      <a:pt x="272" y="31"/>
                    </a:lnTo>
                    <a:lnTo>
                      <a:pt x="275" y="34"/>
                    </a:lnTo>
                    <a:lnTo>
                      <a:pt x="275" y="31"/>
                    </a:lnTo>
                    <a:lnTo>
                      <a:pt x="275" y="29"/>
                    </a:lnTo>
                    <a:lnTo>
                      <a:pt x="275" y="27"/>
                    </a:lnTo>
                    <a:lnTo>
                      <a:pt x="277" y="22"/>
                    </a:lnTo>
                    <a:lnTo>
                      <a:pt x="279" y="17"/>
                    </a:lnTo>
                    <a:lnTo>
                      <a:pt x="284" y="12"/>
                    </a:lnTo>
                    <a:lnTo>
                      <a:pt x="289" y="8"/>
                    </a:lnTo>
                    <a:lnTo>
                      <a:pt x="296" y="5"/>
                    </a:lnTo>
                    <a:lnTo>
                      <a:pt x="306" y="3"/>
                    </a:lnTo>
                    <a:lnTo>
                      <a:pt x="315" y="0"/>
                    </a:lnTo>
                    <a:lnTo>
                      <a:pt x="327" y="3"/>
                    </a:lnTo>
                    <a:lnTo>
                      <a:pt x="337" y="5"/>
                    </a:lnTo>
                    <a:lnTo>
                      <a:pt x="344" y="8"/>
                    </a:lnTo>
                    <a:lnTo>
                      <a:pt x="348" y="12"/>
                    </a:lnTo>
                    <a:lnTo>
                      <a:pt x="351" y="17"/>
                    </a:lnTo>
                    <a:lnTo>
                      <a:pt x="356" y="22"/>
                    </a:lnTo>
                    <a:lnTo>
                      <a:pt x="356" y="27"/>
                    </a:lnTo>
                    <a:lnTo>
                      <a:pt x="358" y="29"/>
                    </a:lnTo>
                    <a:lnTo>
                      <a:pt x="358" y="31"/>
                    </a:lnTo>
                    <a:lnTo>
                      <a:pt x="358" y="34"/>
                    </a:lnTo>
                  </a:path>
                </a:pathLst>
              </a:custGeom>
              <a:noFill/>
              <a:ln w="12700" cmpd="sng">
                <a:solidFill>
                  <a:srgbClr val="FF9900"/>
                </a:solidFill>
                <a:prstDash val="solid"/>
                <a:round/>
                <a:headEnd/>
                <a:tailEnd/>
              </a:ln>
            </p:spPr>
            <p:txBody>
              <a:bodyPr/>
              <a:lstStyle/>
              <a:p>
                <a:endParaRPr lang="en-US"/>
              </a:p>
            </p:txBody>
          </p:sp>
          <p:sp>
            <p:nvSpPr>
              <p:cNvPr id="86" name="Freeform 465"/>
              <p:cNvSpPr>
                <a:spLocks/>
              </p:cNvSpPr>
              <p:nvPr/>
            </p:nvSpPr>
            <p:spPr bwMode="auto">
              <a:xfrm>
                <a:off x="3366" y="3664"/>
                <a:ext cx="272" cy="229"/>
              </a:xfrm>
              <a:custGeom>
                <a:avLst/>
                <a:gdLst/>
                <a:ahLst/>
                <a:cxnLst>
                  <a:cxn ang="0">
                    <a:pos x="272" y="203"/>
                  </a:cxn>
                  <a:cxn ang="0">
                    <a:pos x="272" y="205"/>
                  </a:cxn>
                  <a:cxn ang="0">
                    <a:pos x="267" y="208"/>
                  </a:cxn>
                  <a:cxn ang="0">
                    <a:pos x="260" y="212"/>
                  </a:cxn>
                  <a:cxn ang="0">
                    <a:pos x="251" y="217"/>
                  </a:cxn>
                  <a:cxn ang="0">
                    <a:pos x="239" y="222"/>
                  </a:cxn>
                  <a:cxn ang="0">
                    <a:pos x="227" y="227"/>
                  </a:cxn>
                  <a:cxn ang="0">
                    <a:pos x="213" y="229"/>
                  </a:cxn>
                  <a:cxn ang="0">
                    <a:pos x="196" y="227"/>
                  </a:cxn>
                  <a:cxn ang="0">
                    <a:pos x="182" y="224"/>
                  </a:cxn>
                  <a:cxn ang="0">
                    <a:pos x="165" y="215"/>
                  </a:cxn>
                  <a:cxn ang="0">
                    <a:pos x="153" y="205"/>
                  </a:cxn>
                  <a:cxn ang="0">
                    <a:pos x="141" y="196"/>
                  </a:cxn>
                  <a:cxn ang="0">
                    <a:pos x="134" y="186"/>
                  </a:cxn>
                  <a:cxn ang="0">
                    <a:pos x="129" y="177"/>
                  </a:cxn>
                  <a:cxn ang="0">
                    <a:pos x="124" y="167"/>
                  </a:cxn>
                  <a:cxn ang="0">
                    <a:pos x="124" y="160"/>
                  </a:cxn>
                  <a:cxn ang="0">
                    <a:pos x="122" y="155"/>
                  </a:cxn>
                  <a:cxn ang="0">
                    <a:pos x="122" y="150"/>
                  </a:cxn>
                  <a:cxn ang="0">
                    <a:pos x="124" y="148"/>
                  </a:cxn>
                  <a:cxn ang="0">
                    <a:pos x="124" y="146"/>
                  </a:cxn>
                  <a:cxn ang="0">
                    <a:pos x="122" y="148"/>
                  </a:cxn>
                  <a:cxn ang="0">
                    <a:pos x="120" y="150"/>
                  </a:cxn>
                  <a:cxn ang="0">
                    <a:pos x="115" y="153"/>
                  </a:cxn>
                  <a:cxn ang="0">
                    <a:pos x="110" y="155"/>
                  </a:cxn>
                  <a:cxn ang="0">
                    <a:pos x="103" y="157"/>
                  </a:cxn>
                  <a:cxn ang="0">
                    <a:pos x="93" y="157"/>
                  </a:cxn>
                  <a:cxn ang="0">
                    <a:pos x="84" y="157"/>
                  </a:cxn>
                  <a:cxn ang="0">
                    <a:pos x="77" y="157"/>
                  </a:cxn>
                  <a:cxn ang="0">
                    <a:pos x="65" y="153"/>
                  </a:cxn>
                  <a:cxn ang="0">
                    <a:pos x="55" y="146"/>
                  </a:cxn>
                  <a:cxn ang="0">
                    <a:pos x="48" y="138"/>
                  </a:cxn>
                  <a:cxn ang="0">
                    <a:pos x="43" y="129"/>
                  </a:cxn>
                  <a:cxn ang="0">
                    <a:pos x="39" y="122"/>
                  </a:cxn>
                  <a:cxn ang="0">
                    <a:pos x="39" y="112"/>
                  </a:cxn>
                  <a:cxn ang="0">
                    <a:pos x="39" y="105"/>
                  </a:cxn>
                  <a:cxn ang="0">
                    <a:pos x="39" y="98"/>
                  </a:cxn>
                  <a:cxn ang="0">
                    <a:pos x="41" y="91"/>
                  </a:cxn>
                  <a:cxn ang="0">
                    <a:pos x="41" y="86"/>
                  </a:cxn>
                  <a:cxn ang="0">
                    <a:pos x="43" y="84"/>
                  </a:cxn>
                  <a:cxn ang="0">
                    <a:pos x="43" y="81"/>
                  </a:cxn>
                  <a:cxn ang="0">
                    <a:pos x="43" y="81"/>
                  </a:cxn>
                  <a:cxn ang="0">
                    <a:pos x="39" y="79"/>
                  </a:cxn>
                  <a:cxn ang="0">
                    <a:pos x="34" y="76"/>
                  </a:cxn>
                  <a:cxn ang="0">
                    <a:pos x="29" y="72"/>
                  </a:cxn>
                  <a:cxn ang="0">
                    <a:pos x="22" y="64"/>
                  </a:cxn>
                  <a:cxn ang="0">
                    <a:pos x="15" y="55"/>
                  </a:cxn>
                  <a:cxn ang="0">
                    <a:pos x="10" y="45"/>
                  </a:cxn>
                  <a:cxn ang="0">
                    <a:pos x="5" y="31"/>
                  </a:cxn>
                  <a:cxn ang="0">
                    <a:pos x="3" y="17"/>
                  </a:cxn>
                  <a:cxn ang="0">
                    <a:pos x="0" y="0"/>
                  </a:cxn>
                </a:cxnLst>
                <a:rect l="0" t="0" r="r" b="b"/>
                <a:pathLst>
                  <a:path w="272" h="229">
                    <a:moveTo>
                      <a:pt x="272" y="203"/>
                    </a:moveTo>
                    <a:lnTo>
                      <a:pt x="272" y="205"/>
                    </a:lnTo>
                    <a:lnTo>
                      <a:pt x="267" y="208"/>
                    </a:lnTo>
                    <a:lnTo>
                      <a:pt x="260" y="212"/>
                    </a:lnTo>
                    <a:lnTo>
                      <a:pt x="251" y="217"/>
                    </a:lnTo>
                    <a:lnTo>
                      <a:pt x="239" y="222"/>
                    </a:lnTo>
                    <a:lnTo>
                      <a:pt x="227" y="227"/>
                    </a:lnTo>
                    <a:lnTo>
                      <a:pt x="213" y="229"/>
                    </a:lnTo>
                    <a:lnTo>
                      <a:pt x="196" y="227"/>
                    </a:lnTo>
                    <a:lnTo>
                      <a:pt x="182" y="224"/>
                    </a:lnTo>
                    <a:lnTo>
                      <a:pt x="165" y="215"/>
                    </a:lnTo>
                    <a:lnTo>
                      <a:pt x="153" y="205"/>
                    </a:lnTo>
                    <a:lnTo>
                      <a:pt x="141" y="196"/>
                    </a:lnTo>
                    <a:lnTo>
                      <a:pt x="134" y="186"/>
                    </a:lnTo>
                    <a:lnTo>
                      <a:pt x="129" y="177"/>
                    </a:lnTo>
                    <a:lnTo>
                      <a:pt x="124" y="167"/>
                    </a:lnTo>
                    <a:lnTo>
                      <a:pt x="124" y="160"/>
                    </a:lnTo>
                    <a:lnTo>
                      <a:pt x="122" y="155"/>
                    </a:lnTo>
                    <a:lnTo>
                      <a:pt x="122" y="150"/>
                    </a:lnTo>
                    <a:lnTo>
                      <a:pt x="124" y="148"/>
                    </a:lnTo>
                    <a:lnTo>
                      <a:pt x="124" y="146"/>
                    </a:lnTo>
                    <a:lnTo>
                      <a:pt x="122" y="148"/>
                    </a:lnTo>
                    <a:lnTo>
                      <a:pt x="120" y="150"/>
                    </a:lnTo>
                    <a:lnTo>
                      <a:pt x="115" y="153"/>
                    </a:lnTo>
                    <a:lnTo>
                      <a:pt x="110" y="155"/>
                    </a:lnTo>
                    <a:lnTo>
                      <a:pt x="103" y="157"/>
                    </a:lnTo>
                    <a:lnTo>
                      <a:pt x="93" y="157"/>
                    </a:lnTo>
                    <a:lnTo>
                      <a:pt x="84" y="157"/>
                    </a:lnTo>
                    <a:lnTo>
                      <a:pt x="77" y="157"/>
                    </a:lnTo>
                    <a:lnTo>
                      <a:pt x="65" y="153"/>
                    </a:lnTo>
                    <a:lnTo>
                      <a:pt x="55" y="146"/>
                    </a:lnTo>
                    <a:lnTo>
                      <a:pt x="48" y="138"/>
                    </a:lnTo>
                    <a:lnTo>
                      <a:pt x="43" y="129"/>
                    </a:lnTo>
                    <a:lnTo>
                      <a:pt x="39" y="122"/>
                    </a:lnTo>
                    <a:lnTo>
                      <a:pt x="39" y="112"/>
                    </a:lnTo>
                    <a:lnTo>
                      <a:pt x="39" y="105"/>
                    </a:lnTo>
                    <a:lnTo>
                      <a:pt x="39" y="98"/>
                    </a:lnTo>
                    <a:lnTo>
                      <a:pt x="41" y="91"/>
                    </a:lnTo>
                    <a:lnTo>
                      <a:pt x="41" y="86"/>
                    </a:lnTo>
                    <a:lnTo>
                      <a:pt x="43" y="84"/>
                    </a:lnTo>
                    <a:lnTo>
                      <a:pt x="43" y="81"/>
                    </a:lnTo>
                    <a:lnTo>
                      <a:pt x="43" y="81"/>
                    </a:lnTo>
                    <a:lnTo>
                      <a:pt x="39" y="79"/>
                    </a:lnTo>
                    <a:lnTo>
                      <a:pt x="34" y="76"/>
                    </a:lnTo>
                    <a:lnTo>
                      <a:pt x="29" y="72"/>
                    </a:lnTo>
                    <a:lnTo>
                      <a:pt x="22" y="64"/>
                    </a:lnTo>
                    <a:lnTo>
                      <a:pt x="15" y="55"/>
                    </a:lnTo>
                    <a:lnTo>
                      <a:pt x="10" y="45"/>
                    </a:lnTo>
                    <a:lnTo>
                      <a:pt x="5" y="31"/>
                    </a:lnTo>
                    <a:lnTo>
                      <a:pt x="3" y="17"/>
                    </a:lnTo>
                    <a:lnTo>
                      <a:pt x="0" y="0"/>
                    </a:lnTo>
                  </a:path>
                </a:pathLst>
              </a:custGeom>
              <a:noFill/>
              <a:ln w="12700" cmpd="sng">
                <a:solidFill>
                  <a:srgbClr val="FF9900"/>
                </a:solidFill>
                <a:prstDash val="solid"/>
                <a:round/>
                <a:headEnd/>
                <a:tailEnd/>
              </a:ln>
            </p:spPr>
            <p:txBody>
              <a:bodyPr/>
              <a:lstStyle/>
              <a:p>
                <a:endParaRPr lang="en-US"/>
              </a:p>
            </p:txBody>
          </p:sp>
          <p:sp>
            <p:nvSpPr>
              <p:cNvPr id="87" name="Freeform 466"/>
              <p:cNvSpPr>
                <a:spLocks/>
              </p:cNvSpPr>
              <p:nvPr/>
            </p:nvSpPr>
            <p:spPr bwMode="auto">
              <a:xfrm>
                <a:off x="3638" y="3664"/>
                <a:ext cx="360" cy="236"/>
              </a:xfrm>
              <a:custGeom>
                <a:avLst/>
                <a:gdLst/>
                <a:ahLst/>
                <a:cxnLst>
                  <a:cxn ang="0">
                    <a:pos x="3" y="205"/>
                  </a:cxn>
                  <a:cxn ang="0">
                    <a:pos x="3" y="212"/>
                  </a:cxn>
                  <a:cxn ang="0">
                    <a:pos x="7" y="219"/>
                  </a:cxn>
                  <a:cxn ang="0">
                    <a:pos x="17" y="229"/>
                  </a:cxn>
                  <a:cxn ang="0">
                    <a:pos x="34" y="236"/>
                  </a:cxn>
                  <a:cxn ang="0">
                    <a:pos x="55" y="236"/>
                  </a:cxn>
                  <a:cxn ang="0">
                    <a:pos x="72" y="229"/>
                  </a:cxn>
                  <a:cxn ang="0">
                    <a:pos x="79" y="219"/>
                  </a:cxn>
                  <a:cxn ang="0">
                    <a:pos x="84" y="212"/>
                  </a:cxn>
                  <a:cxn ang="0">
                    <a:pos x="86" y="205"/>
                  </a:cxn>
                  <a:cxn ang="0">
                    <a:pos x="88" y="205"/>
                  </a:cxn>
                  <a:cxn ang="0">
                    <a:pos x="100" y="215"/>
                  </a:cxn>
                  <a:cxn ang="0">
                    <a:pos x="119" y="224"/>
                  </a:cxn>
                  <a:cxn ang="0">
                    <a:pos x="148" y="229"/>
                  </a:cxn>
                  <a:cxn ang="0">
                    <a:pos x="179" y="224"/>
                  </a:cxn>
                  <a:cxn ang="0">
                    <a:pos x="208" y="205"/>
                  </a:cxn>
                  <a:cxn ang="0">
                    <a:pos x="227" y="186"/>
                  </a:cxn>
                  <a:cxn ang="0">
                    <a:pos x="234" y="169"/>
                  </a:cxn>
                  <a:cxn ang="0">
                    <a:pos x="236" y="155"/>
                  </a:cxn>
                  <a:cxn ang="0">
                    <a:pos x="236" y="148"/>
                  </a:cxn>
                  <a:cxn ang="0">
                    <a:pos x="236" y="148"/>
                  </a:cxn>
                  <a:cxn ang="0">
                    <a:pos x="243" y="153"/>
                  </a:cxn>
                  <a:cxn ang="0">
                    <a:pos x="258" y="157"/>
                  </a:cxn>
                  <a:cxn ang="0">
                    <a:pos x="274" y="160"/>
                  </a:cxn>
                  <a:cxn ang="0">
                    <a:pos x="293" y="153"/>
                  </a:cxn>
                  <a:cxn ang="0">
                    <a:pos x="313" y="138"/>
                  </a:cxn>
                  <a:cxn ang="0">
                    <a:pos x="320" y="122"/>
                  </a:cxn>
                  <a:cxn ang="0">
                    <a:pos x="322" y="105"/>
                  </a:cxn>
                  <a:cxn ang="0">
                    <a:pos x="320" y="91"/>
                  </a:cxn>
                  <a:cxn ang="0">
                    <a:pos x="317" y="84"/>
                  </a:cxn>
                  <a:cxn ang="0">
                    <a:pos x="317" y="81"/>
                  </a:cxn>
                  <a:cxn ang="0">
                    <a:pos x="324" y="76"/>
                  </a:cxn>
                  <a:cxn ang="0">
                    <a:pos x="336" y="64"/>
                  </a:cxn>
                  <a:cxn ang="0">
                    <a:pos x="351" y="45"/>
                  </a:cxn>
                  <a:cxn ang="0">
                    <a:pos x="358" y="17"/>
                  </a:cxn>
                </a:cxnLst>
                <a:rect l="0" t="0" r="r" b="b"/>
                <a:pathLst>
                  <a:path w="360" h="236">
                    <a:moveTo>
                      <a:pt x="0" y="203"/>
                    </a:moveTo>
                    <a:lnTo>
                      <a:pt x="3" y="205"/>
                    </a:lnTo>
                    <a:lnTo>
                      <a:pt x="3" y="208"/>
                    </a:lnTo>
                    <a:lnTo>
                      <a:pt x="3" y="212"/>
                    </a:lnTo>
                    <a:lnTo>
                      <a:pt x="5" y="215"/>
                    </a:lnTo>
                    <a:lnTo>
                      <a:pt x="7" y="219"/>
                    </a:lnTo>
                    <a:lnTo>
                      <a:pt x="12" y="224"/>
                    </a:lnTo>
                    <a:lnTo>
                      <a:pt x="17" y="229"/>
                    </a:lnTo>
                    <a:lnTo>
                      <a:pt x="24" y="234"/>
                    </a:lnTo>
                    <a:lnTo>
                      <a:pt x="34" y="236"/>
                    </a:lnTo>
                    <a:lnTo>
                      <a:pt x="43" y="236"/>
                    </a:lnTo>
                    <a:lnTo>
                      <a:pt x="55" y="236"/>
                    </a:lnTo>
                    <a:lnTo>
                      <a:pt x="65" y="234"/>
                    </a:lnTo>
                    <a:lnTo>
                      <a:pt x="72" y="229"/>
                    </a:lnTo>
                    <a:lnTo>
                      <a:pt x="76" y="224"/>
                    </a:lnTo>
                    <a:lnTo>
                      <a:pt x="79" y="219"/>
                    </a:lnTo>
                    <a:lnTo>
                      <a:pt x="84" y="215"/>
                    </a:lnTo>
                    <a:lnTo>
                      <a:pt x="84" y="212"/>
                    </a:lnTo>
                    <a:lnTo>
                      <a:pt x="86" y="208"/>
                    </a:lnTo>
                    <a:lnTo>
                      <a:pt x="86" y="205"/>
                    </a:lnTo>
                    <a:lnTo>
                      <a:pt x="86" y="205"/>
                    </a:lnTo>
                    <a:lnTo>
                      <a:pt x="88" y="205"/>
                    </a:lnTo>
                    <a:lnTo>
                      <a:pt x="91" y="210"/>
                    </a:lnTo>
                    <a:lnTo>
                      <a:pt x="100" y="215"/>
                    </a:lnTo>
                    <a:lnTo>
                      <a:pt x="110" y="219"/>
                    </a:lnTo>
                    <a:lnTo>
                      <a:pt x="119" y="224"/>
                    </a:lnTo>
                    <a:lnTo>
                      <a:pt x="134" y="227"/>
                    </a:lnTo>
                    <a:lnTo>
                      <a:pt x="148" y="229"/>
                    </a:lnTo>
                    <a:lnTo>
                      <a:pt x="162" y="229"/>
                    </a:lnTo>
                    <a:lnTo>
                      <a:pt x="179" y="224"/>
                    </a:lnTo>
                    <a:lnTo>
                      <a:pt x="193" y="217"/>
                    </a:lnTo>
                    <a:lnTo>
                      <a:pt x="208" y="205"/>
                    </a:lnTo>
                    <a:lnTo>
                      <a:pt x="217" y="196"/>
                    </a:lnTo>
                    <a:lnTo>
                      <a:pt x="227" y="186"/>
                    </a:lnTo>
                    <a:lnTo>
                      <a:pt x="231" y="177"/>
                    </a:lnTo>
                    <a:lnTo>
                      <a:pt x="234" y="169"/>
                    </a:lnTo>
                    <a:lnTo>
                      <a:pt x="236" y="162"/>
                    </a:lnTo>
                    <a:lnTo>
                      <a:pt x="236" y="155"/>
                    </a:lnTo>
                    <a:lnTo>
                      <a:pt x="236" y="150"/>
                    </a:lnTo>
                    <a:lnTo>
                      <a:pt x="236" y="148"/>
                    </a:lnTo>
                    <a:lnTo>
                      <a:pt x="236" y="148"/>
                    </a:lnTo>
                    <a:lnTo>
                      <a:pt x="236" y="148"/>
                    </a:lnTo>
                    <a:lnTo>
                      <a:pt x="239" y="150"/>
                    </a:lnTo>
                    <a:lnTo>
                      <a:pt x="243" y="153"/>
                    </a:lnTo>
                    <a:lnTo>
                      <a:pt x="251" y="155"/>
                    </a:lnTo>
                    <a:lnTo>
                      <a:pt x="258" y="157"/>
                    </a:lnTo>
                    <a:lnTo>
                      <a:pt x="265" y="160"/>
                    </a:lnTo>
                    <a:lnTo>
                      <a:pt x="274" y="160"/>
                    </a:lnTo>
                    <a:lnTo>
                      <a:pt x="284" y="157"/>
                    </a:lnTo>
                    <a:lnTo>
                      <a:pt x="293" y="153"/>
                    </a:lnTo>
                    <a:lnTo>
                      <a:pt x="303" y="148"/>
                    </a:lnTo>
                    <a:lnTo>
                      <a:pt x="313" y="138"/>
                    </a:lnTo>
                    <a:lnTo>
                      <a:pt x="317" y="131"/>
                    </a:lnTo>
                    <a:lnTo>
                      <a:pt x="320" y="122"/>
                    </a:lnTo>
                    <a:lnTo>
                      <a:pt x="322" y="112"/>
                    </a:lnTo>
                    <a:lnTo>
                      <a:pt x="322" y="105"/>
                    </a:lnTo>
                    <a:lnTo>
                      <a:pt x="320" y="98"/>
                    </a:lnTo>
                    <a:lnTo>
                      <a:pt x="320" y="91"/>
                    </a:lnTo>
                    <a:lnTo>
                      <a:pt x="317" y="86"/>
                    </a:lnTo>
                    <a:lnTo>
                      <a:pt x="317" y="84"/>
                    </a:lnTo>
                    <a:lnTo>
                      <a:pt x="315" y="84"/>
                    </a:lnTo>
                    <a:lnTo>
                      <a:pt x="317" y="81"/>
                    </a:lnTo>
                    <a:lnTo>
                      <a:pt x="320" y="79"/>
                    </a:lnTo>
                    <a:lnTo>
                      <a:pt x="324" y="76"/>
                    </a:lnTo>
                    <a:lnTo>
                      <a:pt x="332" y="72"/>
                    </a:lnTo>
                    <a:lnTo>
                      <a:pt x="336" y="64"/>
                    </a:lnTo>
                    <a:lnTo>
                      <a:pt x="343" y="55"/>
                    </a:lnTo>
                    <a:lnTo>
                      <a:pt x="351" y="45"/>
                    </a:lnTo>
                    <a:lnTo>
                      <a:pt x="355" y="33"/>
                    </a:lnTo>
                    <a:lnTo>
                      <a:pt x="358" y="17"/>
                    </a:lnTo>
                    <a:lnTo>
                      <a:pt x="360" y="0"/>
                    </a:lnTo>
                  </a:path>
                </a:pathLst>
              </a:custGeom>
              <a:noFill/>
              <a:ln w="12700" cmpd="sng">
                <a:solidFill>
                  <a:srgbClr val="FF9900"/>
                </a:solidFill>
                <a:prstDash val="solid"/>
                <a:round/>
                <a:headEnd/>
                <a:tailEnd/>
              </a:ln>
            </p:spPr>
            <p:txBody>
              <a:bodyPr/>
              <a:lstStyle/>
              <a:p>
                <a:endParaRPr lang="en-US"/>
              </a:p>
            </p:txBody>
          </p:sp>
        </p:grpSp>
        <p:sp>
          <p:nvSpPr>
            <p:cNvPr id="63" name="Freeform 467"/>
            <p:cNvSpPr>
              <a:spLocks/>
            </p:cNvSpPr>
            <p:nvPr/>
          </p:nvSpPr>
          <p:spPr bwMode="auto">
            <a:xfrm>
              <a:off x="4346" y="4062"/>
              <a:ext cx="115" cy="115"/>
            </a:xfrm>
            <a:custGeom>
              <a:avLst/>
              <a:gdLst/>
              <a:ahLst/>
              <a:cxnLst>
                <a:cxn ang="0">
                  <a:pos x="112" y="112"/>
                </a:cxn>
                <a:cxn ang="0">
                  <a:pos x="115" y="0"/>
                </a:cxn>
                <a:cxn ang="0">
                  <a:pos x="0" y="0"/>
                </a:cxn>
                <a:cxn ang="0">
                  <a:pos x="0" y="115"/>
                </a:cxn>
                <a:cxn ang="0">
                  <a:pos x="115" y="115"/>
                </a:cxn>
                <a:cxn ang="0">
                  <a:pos x="115" y="115"/>
                </a:cxn>
              </a:cxnLst>
              <a:rect l="0" t="0" r="r" b="b"/>
              <a:pathLst>
                <a:path w="115" h="115">
                  <a:moveTo>
                    <a:pt x="112" y="112"/>
                  </a:moveTo>
                  <a:lnTo>
                    <a:pt x="115" y="0"/>
                  </a:lnTo>
                  <a:lnTo>
                    <a:pt x="0" y="0"/>
                  </a:lnTo>
                  <a:lnTo>
                    <a:pt x="0" y="115"/>
                  </a:lnTo>
                  <a:lnTo>
                    <a:pt x="115" y="115"/>
                  </a:lnTo>
                  <a:lnTo>
                    <a:pt x="115" y="115"/>
                  </a:lnTo>
                </a:path>
              </a:pathLst>
            </a:custGeom>
            <a:solidFill>
              <a:schemeClr val="accent2">
                <a:alpha val="50000"/>
              </a:schemeClr>
            </a:solidFill>
            <a:ln w="7938">
              <a:solidFill>
                <a:srgbClr val="000000"/>
              </a:solidFill>
              <a:prstDash val="solid"/>
              <a:round/>
              <a:headEnd/>
              <a:tailEnd/>
            </a:ln>
          </p:spPr>
          <p:txBody>
            <a:bodyPr/>
            <a:lstStyle/>
            <a:p>
              <a:endParaRPr lang="en-US"/>
            </a:p>
          </p:txBody>
        </p:sp>
        <p:sp>
          <p:nvSpPr>
            <p:cNvPr id="64" name="Freeform 468"/>
            <p:cNvSpPr>
              <a:spLocks/>
            </p:cNvSpPr>
            <p:nvPr/>
          </p:nvSpPr>
          <p:spPr bwMode="auto">
            <a:xfrm>
              <a:off x="4985" y="4062"/>
              <a:ext cx="112" cy="115"/>
            </a:xfrm>
            <a:custGeom>
              <a:avLst/>
              <a:gdLst/>
              <a:ahLst/>
              <a:cxnLst>
                <a:cxn ang="0">
                  <a:pos x="112" y="112"/>
                </a:cxn>
                <a:cxn ang="0">
                  <a:pos x="112" y="0"/>
                </a:cxn>
                <a:cxn ang="0">
                  <a:pos x="0" y="0"/>
                </a:cxn>
                <a:cxn ang="0">
                  <a:pos x="0" y="115"/>
                </a:cxn>
                <a:cxn ang="0">
                  <a:pos x="112" y="115"/>
                </a:cxn>
                <a:cxn ang="0">
                  <a:pos x="112" y="115"/>
                </a:cxn>
              </a:cxnLst>
              <a:rect l="0" t="0" r="r" b="b"/>
              <a:pathLst>
                <a:path w="112" h="115">
                  <a:moveTo>
                    <a:pt x="112" y="112"/>
                  </a:moveTo>
                  <a:lnTo>
                    <a:pt x="112" y="0"/>
                  </a:lnTo>
                  <a:lnTo>
                    <a:pt x="0" y="0"/>
                  </a:lnTo>
                  <a:lnTo>
                    <a:pt x="0" y="115"/>
                  </a:lnTo>
                  <a:lnTo>
                    <a:pt x="112" y="115"/>
                  </a:lnTo>
                  <a:lnTo>
                    <a:pt x="112" y="115"/>
                  </a:lnTo>
                </a:path>
              </a:pathLst>
            </a:custGeom>
            <a:solidFill>
              <a:schemeClr val="accent1">
                <a:alpha val="50000"/>
              </a:schemeClr>
            </a:solidFill>
            <a:ln w="7938">
              <a:solidFill>
                <a:srgbClr val="000000"/>
              </a:solidFill>
              <a:prstDash val="solid"/>
              <a:round/>
              <a:headEnd/>
              <a:tailEnd/>
            </a:ln>
          </p:spPr>
          <p:txBody>
            <a:bodyPr/>
            <a:lstStyle/>
            <a:p>
              <a:endParaRPr lang="en-US"/>
            </a:p>
          </p:txBody>
        </p:sp>
        <p:sp>
          <p:nvSpPr>
            <p:cNvPr id="65" name="Line 469"/>
            <p:cNvSpPr>
              <a:spLocks noChangeShapeType="1"/>
            </p:cNvSpPr>
            <p:nvPr/>
          </p:nvSpPr>
          <p:spPr bwMode="auto">
            <a:xfrm>
              <a:off x="4206" y="2558"/>
              <a:ext cx="1" cy="119"/>
            </a:xfrm>
            <a:prstGeom prst="line">
              <a:avLst/>
            </a:prstGeom>
            <a:noFill/>
            <a:ln w="7938">
              <a:solidFill>
                <a:srgbClr val="000000"/>
              </a:solidFill>
              <a:round/>
              <a:headEnd/>
              <a:tailEnd/>
            </a:ln>
          </p:spPr>
          <p:txBody>
            <a:bodyPr/>
            <a:lstStyle/>
            <a:p>
              <a:endParaRPr lang="en-US"/>
            </a:p>
          </p:txBody>
        </p:sp>
        <p:sp>
          <p:nvSpPr>
            <p:cNvPr id="66" name="Line 470"/>
            <p:cNvSpPr>
              <a:spLocks noChangeShapeType="1"/>
            </p:cNvSpPr>
            <p:nvPr/>
          </p:nvSpPr>
          <p:spPr bwMode="auto">
            <a:xfrm flipH="1" flipV="1">
              <a:off x="3719" y="2813"/>
              <a:ext cx="172" cy="95"/>
            </a:xfrm>
            <a:prstGeom prst="line">
              <a:avLst/>
            </a:prstGeom>
            <a:noFill/>
            <a:ln w="7938">
              <a:solidFill>
                <a:srgbClr val="000000"/>
              </a:solidFill>
              <a:round/>
              <a:headEnd/>
              <a:tailEnd/>
            </a:ln>
          </p:spPr>
          <p:txBody>
            <a:bodyPr/>
            <a:lstStyle/>
            <a:p>
              <a:endParaRPr lang="en-US"/>
            </a:p>
          </p:txBody>
        </p:sp>
        <p:sp>
          <p:nvSpPr>
            <p:cNvPr id="67" name="Line 471"/>
            <p:cNvSpPr>
              <a:spLocks noChangeShapeType="1"/>
            </p:cNvSpPr>
            <p:nvPr/>
          </p:nvSpPr>
          <p:spPr bwMode="auto">
            <a:xfrm flipV="1">
              <a:off x="4520" y="2811"/>
              <a:ext cx="184" cy="102"/>
            </a:xfrm>
            <a:prstGeom prst="line">
              <a:avLst/>
            </a:prstGeom>
            <a:noFill/>
            <a:ln w="7938">
              <a:solidFill>
                <a:srgbClr val="000000"/>
              </a:solidFill>
              <a:round/>
              <a:headEnd/>
              <a:tailEnd/>
            </a:ln>
          </p:spPr>
          <p:txBody>
            <a:bodyPr/>
            <a:lstStyle/>
            <a:p>
              <a:endParaRPr lang="en-US"/>
            </a:p>
          </p:txBody>
        </p:sp>
        <p:sp>
          <p:nvSpPr>
            <p:cNvPr id="68" name="Line 472"/>
            <p:cNvSpPr>
              <a:spLocks noChangeShapeType="1"/>
            </p:cNvSpPr>
            <p:nvPr/>
          </p:nvSpPr>
          <p:spPr bwMode="auto">
            <a:xfrm flipH="1">
              <a:off x="3683" y="3049"/>
              <a:ext cx="253" cy="379"/>
            </a:xfrm>
            <a:prstGeom prst="line">
              <a:avLst/>
            </a:prstGeom>
            <a:noFill/>
            <a:ln w="7938">
              <a:solidFill>
                <a:srgbClr val="000000"/>
              </a:solidFill>
              <a:round/>
              <a:headEnd/>
              <a:tailEnd/>
            </a:ln>
          </p:spPr>
          <p:txBody>
            <a:bodyPr/>
            <a:lstStyle/>
            <a:p>
              <a:endParaRPr lang="en-US"/>
            </a:p>
          </p:txBody>
        </p:sp>
        <p:sp>
          <p:nvSpPr>
            <p:cNvPr id="69" name="Freeform 473"/>
            <p:cNvSpPr>
              <a:spLocks/>
            </p:cNvSpPr>
            <p:nvPr/>
          </p:nvSpPr>
          <p:spPr bwMode="auto">
            <a:xfrm>
              <a:off x="3745" y="3199"/>
              <a:ext cx="113" cy="115"/>
            </a:xfrm>
            <a:custGeom>
              <a:avLst/>
              <a:gdLst/>
              <a:ahLst/>
              <a:cxnLst>
                <a:cxn ang="0">
                  <a:pos x="113" y="112"/>
                </a:cxn>
                <a:cxn ang="0">
                  <a:pos x="113" y="0"/>
                </a:cxn>
                <a:cxn ang="0">
                  <a:pos x="0" y="0"/>
                </a:cxn>
                <a:cxn ang="0">
                  <a:pos x="0" y="115"/>
                </a:cxn>
                <a:cxn ang="0">
                  <a:pos x="113" y="115"/>
                </a:cxn>
                <a:cxn ang="0">
                  <a:pos x="113" y="115"/>
                </a:cxn>
                <a:cxn ang="0">
                  <a:pos x="113" y="112"/>
                </a:cxn>
              </a:cxnLst>
              <a:rect l="0" t="0" r="r" b="b"/>
              <a:pathLst>
                <a:path w="113" h="115">
                  <a:moveTo>
                    <a:pt x="113" y="112"/>
                  </a:moveTo>
                  <a:lnTo>
                    <a:pt x="113" y="0"/>
                  </a:lnTo>
                  <a:lnTo>
                    <a:pt x="0" y="0"/>
                  </a:lnTo>
                  <a:lnTo>
                    <a:pt x="0" y="115"/>
                  </a:lnTo>
                  <a:lnTo>
                    <a:pt x="113" y="115"/>
                  </a:lnTo>
                  <a:lnTo>
                    <a:pt x="113" y="115"/>
                  </a:lnTo>
                  <a:lnTo>
                    <a:pt x="113" y="112"/>
                  </a:lnTo>
                  <a:close/>
                </a:path>
              </a:pathLst>
            </a:custGeom>
            <a:solidFill>
              <a:srgbClr val="FFFF66">
                <a:alpha val="50000"/>
              </a:srgbClr>
            </a:solidFill>
            <a:ln w="9525">
              <a:solidFill>
                <a:schemeClr val="tx1"/>
              </a:solidFill>
              <a:round/>
              <a:headEnd/>
              <a:tailEnd/>
            </a:ln>
          </p:spPr>
          <p:txBody>
            <a:bodyPr/>
            <a:lstStyle/>
            <a:p>
              <a:endParaRPr lang="en-US"/>
            </a:p>
          </p:txBody>
        </p:sp>
        <p:sp>
          <p:nvSpPr>
            <p:cNvPr id="70" name="Freeform 474"/>
            <p:cNvSpPr>
              <a:spLocks/>
            </p:cNvSpPr>
            <p:nvPr/>
          </p:nvSpPr>
          <p:spPr bwMode="auto">
            <a:xfrm>
              <a:off x="3984" y="3264"/>
              <a:ext cx="113" cy="115"/>
            </a:xfrm>
            <a:custGeom>
              <a:avLst/>
              <a:gdLst/>
              <a:ahLst/>
              <a:cxnLst>
                <a:cxn ang="0">
                  <a:pos x="113" y="112"/>
                </a:cxn>
                <a:cxn ang="0">
                  <a:pos x="113" y="0"/>
                </a:cxn>
                <a:cxn ang="0">
                  <a:pos x="0" y="0"/>
                </a:cxn>
                <a:cxn ang="0">
                  <a:pos x="0" y="115"/>
                </a:cxn>
                <a:cxn ang="0">
                  <a:pos x="113" y="115"/>
                </a:cxn>
                <a:cxn ang="0">
                  <a:pos x="113" y="115"/>
                </a:cxn>
              </a:cxnLst>
              <a:rect l="0" t="0" r="r" b="b"/>
              <a:pathLst>
                <a:path w="113" h="115">
                  <a:moveTo>
                    <a:pt x="113" y="112"/>
                  </a:moveTo>
                  <a:lnTo>
                    <a:pt x="113" y="0"/>
                  </a:lnTo>
                  <a:lnTo>
                    <a:pt x="0" y="0"/>
                  </a:lnTo>
                  <a:lnTo>
                    <a:pt x="0" y="115"/>
                  </a:lnTo>
                  <a:lnTo>
                    <a:pt x="113" y="115"/>
                  </a:lnTo>
                  <a:lnTo>
                    <a:pt x="113" y="115"/>
                  </a:lnTo>
                </a:path>
              </a:pathLst>
            </a:custGeom>
            <a:solidFill>
              <a:srgbClr val="FF0066">
                <a:alpha val="50000"/>
              </a:srgbClr>
            </a:solidFill>
            <a:ln w="7938">
              <a:solidFill>
                <a:srgbClr val="000000"/>
              </a:solidFill>
              <a:prstDash val="solid"/>
              <a:round/>
              <a:headEnd/>
              <a:tailEnd/>
            </a:ln>
          </p:spPr>
          <p:txBody>
            <a:bodyPr/>
            <a:lstStyle/>
            <a:p>
              <a:endParaRPr lang="en-US"/>
            </a:p>
          </p:txBody>
        </p:sp>
        <p:sp>
          <p:nvSpPr>
            <p:cNvPr id="71" name="Line 475"/>
            <p:cNvSpPr>
              <a:spLocks noChangeShapeType="1"/>
            </p:cNvSpPr>
            <p:nvPr/>
          </p:nvSpPr>
          <p:spPr bwMode="auto">
            <a:xfrm>
              <a:off x="4468" y="3054"/>
              <a:ext cx="260" cy="374"/>
            </a:xfrm>
            <a:prstGeom prst="line">
              <a:avLst/>
            </a:prstGeom>
            <a:noFill/>
            <a:ln w="7938">
              <a:solidFill>
                <a:srgbClr val="000000"/>
              </a:solidFill>
              <a:round/>
              <a:headEnd/>
              <a:tailEnd/>
            </a:ln>
          </p:spPr>
          <p:txBody>
            <a:bodyPr/>
            <a:lstStyle/>
            <a:p>
              <a:endParaRPr lang="en-US"/>
            </a:p>
          </p:txBody>
        </p:sp>
        <p:sp>
          <p:nvSpPr>
            <p:cNvPr id="72" name="Freeform 476"/>
            <p:cNvSpPr>
              <a:spLocks/>
            </p:cNvSpPr>
            <p:nvPr/>
          </p:nvSpPr>
          <p:spPr bwMode="auto">
            <a:xfrm>
              <a:off x="4554" y="320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close/>
                </a:path>
              </a:pathLst>
            </a:custGeom>
            <a:solidFill>
              <a:schemeClr val="accent1">
                <a:alpha val="50000"/>
              </a:schemeClr>
            </a:solidFill>
            <a:ln w="9525">
              <a:noFill/>
              <a:round/>
              <a:headEnd/>
              <a:tailEnd/>
            </a:ln>
          </p:spPr>
          <p:txBody>
            <a:bodyPr/>
            <a:lstStyle/>
            <a:p>
              <a:endParaRPr lang="en-US"/>
            </a:p>
          </p:txBody>
        </p:sp>
        <p:sp>
          <p:nvSpPr>
            <p:cNvPr id="73" name="Freeform 477"/>
            <p:cNvSpPr>
              <a:spLocks/>
            </p:cNvSpPr>
            <p:nvPr/>
          </p:nvSpPr>
          <p:spPr bwMode="auto">
            <a:xfrm>
              <a:off x="4554" y="320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1">
                <a:alpha val="50000"/>
              </a:schemeClr>
            </a:solidFill>
            <a:ln w="7938">
              <a:solidFill>
                <a:srgbClr val="000000"/>
              </a:solidFill>
              <a:prstDash val="solid"/>
              <a:round/>
              <a:headEnd/>
              <a:tailEnd/>
            </a:ln>
          </p:spPr>
          <p:txBody>
            <a:bodyPr/>
            <a:lstStyle/>
            <a:p>
              <a:endParaRPr lang="en-US"/>
            </a:p>
          </p:txBody>
        </p:sp>
        <p:sp>
          <p:nvSpPr>
            <p:cNvPr id="74" name="Line 478"/>
            <p:cNvSpPr>
              <a:spLocks noChangeShapeType="1"/>
            </p:cNvSpPr>
            <p:nvPr/>
          </p:nvSpPr>
          <p:spPr bwMode="auto">
            <a:xfrm flipH="1" flipV="1">
              <a:off x="3273" y="3447"/>
              <a:ext cx="141" cy="79"/>
            </a:xfrm>
            <a:prstGeom prst="line">
              <a:avLst/>
            </a:prstGeom>
            <a:noFill/>
            <a:ln w="7938">
              <a:solidFill>
                <a:srgbClr val="000000"/>
              </a:solidFill>
              <a:round/>
              <a:headEnd/>
              <a:tailEnd/>
            </a:ln>
          </p:spPr>
          <p:txBody>
            <a:bodyPr/>
            <a:lstStyle/>
            <a:p>
              <a:endParaRPr lang="en-US"/>
            </a:p>
          </p:txBody>
        </p:sp>
        <p:sp>
          <p:nvSpPr>
            <p:cNvPr id="75" name="Line 479"/>
            <p:cNvSpPr>
              <a:spLocks noChangeShapeType="1"/>
            </p:cNvSpPr>
            <p:nvPr/>
          </p:nvSpPr>
          <p:spPr bwMode="auto">
            <a:xfrm flipV="1">
              <a:off x="4990" y="3447"/>
              <a:ext cx="148" cy="74"/>
            </a:xfrm>
            <a:prstGeom prst="line">
              <a:avLst/>
            </a:prstGeom>
            <a:noFill/>
            <a:ln w="7938">
              <a:solidFill>
                <a:srgbClr val="000000"/>
              </a:solidFill>
              <a:round/>
              <a:headEnd/>
              <a:tailEnd/>
            </a:ln>
          </p:spPr>
          <p:txBody>
            <a:bodyPr/>
            <a:lstStyle/>
            <a:p>
              <a:endParaRPr lang="en-US"/>
            </a:p>
          </p:txBody>
        </p:sp>
        <p:sp>
          <p:nvSpPr>
            <p:cNvPr id="76" name="Line 480"/>
            <p:cNvSpPr>
              <a:spLocks noChangeShapeType="1"/>
            </p:cNvSpPr>
            <p:nvPr/>
          </p:nvSpPr>
          <p:spPr bwMode="auto">
            <a:xfrm flipH="1">
              <a:off x="3347" y="3876"/>
              <a:ext cx="181" cy="186"/>
            </a:xfrm>
            <a:prstGeom prst="line">
              <a:avLst/>
            </a:prstGeom>
            <a:noFill/>
            <a:ln w="7938">
              <a:solidFill>
                <a:srgbClr val="000000"/>
              </a:solidFill>
              <a:round/>
              <a:headEnd/>
              <a:tailEnd/>
            </a:ln>
          </p:spPr>
          <p:txBody>
            <a:bodyPr/>
            <a:lstStyle/>
            <a:p>
              <a:endParaRPr lang="en-US"/>
            </a:p>
          </p:txBody>
        </p:sp>
        <p:sp>
          <p:nvSpPr>
            <p:cNvPr id="77" name="Line 481"/>
            <p:cNvSpPr>
              <a:spLocks noChangeShapeType="1"/>
            </p:cNvSpPr>
            <p:nvPr/>
          </p:nvSpPr>
          <p:spPr bwMode="auto">
            <a:xfrm>
              <a:off x="3822" y="3883"/>
              <a:ext cx="183" cy="182"/>
            </a:xfrm>
            <a:prstGeom prst="line">
              <a:avLst/>
            </a:prstGeom>
            <a:noFill/>
            <a:ln w="7938">
              <a:solidFill>
                <a:srgbClr val="000000"/>
              </a:solidFill>
              <a:round/>
              <a:headEnd/>
              <a:tailEnd/>
            </a:ln>
          </p:spPr>
          <p:txBody>
            <a:bodyPr/>
            <a:lstStyle/>
            <a:p>
              <a:endParaRPr lang="en-US"/>
            </a:p>
          </p:txBody>
        </p:sp>
        <p:sp>
          <p:nvSpPr>
            <p:cNvPr id="78" name="Line 482"/>
            <p:cNvSpPr>
              <a:spLocks noChangeShapeType="1"/>
            </p:cNvSpPr>
            <p:nvPr/>
          </p:nvSpPr>
          <p:spPr bwMode="auto">
            <a:xfrm flipH="1">
              <a:off x="4404" y="3881"/>
              <a:ext cx="178" cy="181"/>
            </a:xfrm>
            <a:prstGeom prst="line">
              <a:avLst/>
            </a:prstGeom>
            <a:noFill/>
            <a:ln w="7938">
              <a:solidFill>
                <a:srgbClr val="000000"/>
              </a:solidFill>
              <a:round/>
              <a:headEnd/>
              <a:tailEnd/>
            </a:ln>
          </p:spPr>
          <p:txBody>
            <a:bodyPr/>
            <a:lstStyle/>
            <a:p>
              <a:endParaRPr lang="en-US"/>
            </a:p>
          </p:txBody>
        </p:sp>
        <p:sp>
          <p:nvSpPr>
            <p:cNvPr id="79" name="Line 483"/>
            <p:cNvSpPr>
              <a:spLocks noChangeShapeType="1"/>
            </p:cNvSpPr>
            <p:nvPr/>
          </p:nvSpPr>
          <p:spPr bwMode="auto">
            <a:xfrm>
              <a:off x="4883" y="3872"/>
              <a:ext cx="157" cy="190"/>
            </a:xfrm>
            <a:prstGeom prst="line">
              <a:avLst/>
            </a:prstGeom>
            <a:noFill/>
            <a:ln w="7938">
              <a:solidFill>
                <a:srgbClr val="000000"/>
              </a:solidFill>
              <a:round/>
              <a:headEnd/>
              <a:tailEnd/>
            </a:ln>
          </p:spPr>
          <p:txBody>
            <a:bodyPr/>
            <a:lstStyle/>
            <a:p>
              <a:endParaRPr lang="en-US"/>
            </a:p>
          </p:txBody>
        </p:sp>
        <p:sp>
          <p:nvSpPr>
            <p:cNvPr id="80" name="Line 484"/>
            <p:cNvSpPr>
              <a:spLocks noChangeShapeType="1"/>
            </p:cNvSpPr>
            <p:nvPr/>
          </p:nvSpPr>
          <p:spPr bwMode="auto">
            <a:xfrm>
              <a:off x="3996" y="3666"/>
              <a:ext cx="415" cy="1"/>
            </a:xfrm>
            <a:prstGeom prst="line">
              <a:avLst/>
            </a:prstGeom>
            <a:noFill/>
            <a:ln w="7938">
              <a:solidFill>
                <a:srgbClr val="000000"/>
              </a:solidFill>
              <a:round/>
              <a:headEnd/>
              <a:tailEnd/>
            </a:ln>
          </p:spPr>
          <p:txBody>
            <a:bodyPr/>
            <a:lstStyle/>
            <a:p>
              <a:endParaRPr lang="en-US"/>
            </a:p>
          </p:txBody>
        </p:sp>
        <p:sp>
          <p:nvSpPr>
            <p:cNvPr id="81" name="Freeform 485"/>
            <p:cNvSpPr>
              <a:spLocks/>
            </p:cNvSpPr>
            <p:nvPr/>
          </p:nvSpPr>
          <p:spPr bwMode="auto">
            <a:xfrm>
              <a:off x="4160" y="361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close/>
                </a:path>
              </a:pathLst>
            </a:custGeom>
            <a:solidFill>
              <a:schemeClr val="accent1">
                <a:alpha val="50000"/>
              </a:schemeClr>
            </a:solidFill>
            <a:ln w="9525">
              <a:noFill/>
              <a:round/>
              <a:headEnd/>
              <a:tailEnd/>
            </a:ln>
          </p:spPr>
          <p:txBody>
            <a:bodyPr/>
            <a:lstStyle/>
            <a:p>
              <a:endParaRPr lang="en-US"/>
            </a:p>
          </p:txBody>
        </p:sp>
        <p:sp>
          <p:nvSpPr>
            <p:cNvPr id="82" name="Freeform 486"/>
            <p:cNvSpPr>
              <a:spLocks/>
            </p:cNvSpPr>
            <p:nvPr/>
          </p:nvSpPr>
          <p:spPr bwMode="auto">
            <a:xfrm>
              <a:off x="4160" y="361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2">
                <a:alpha val="50000"/>
              </a:schemeClr>
            </a:solidFill>
            <a:ln w="7938">
              <a:solidFill>
                <a:srgbClr val="000000"/>
              </a:solidFill>
              <a:prstDash val="solid"/>
              <a:round/>
              <a:headEnd/>
              <a:tailEnd/>
            </a:ln>
          </p:spPr>
          <p:txBody>
            <a:bodyPr/>
            <a:lstStyle/>
            <a:p>
              <a:endParaRPr lang="en-US"/>
            </a:p>
          </p:txBody>
        </p:sp>
        <p:sp>
          <p:nvSpPr>
            <p:cNvPr id="83" name="Line 487"/>
            <p:cNvSpPr>
              <a:spLocks noChangeShapeType="1"/>
            </p:cNvSpPr>
            <p:nvPr/>
          </p:nvSpPr>
          <p:spPr bwMode="auto">
            <a:xfrm flipH="1" flipV="1">
              <a:off x="3984" y="3072"/>
              <a:ext cx="48" cy="192"/>
            </a:xfrm>
            <a:prstGeom prst="line">
              <a:avLst/>
            </a:prstGeom>
            <a:noFill/>
            <a:ln w="9525">
              <a:solidFill>
                <a:schemeClr val="tx1"/>
              </a:solidFill>
              <a:round/>
              <a:headEnd/>
              <a:tailEnd/>
            </a:ln>
            <a:effectLst/>
          </p:spPr>
          <p:txBody>
            <a:bodyPr wrap="none" anchor="ctr"/>
            <a:lstStyle/>
            <a:p>
              <a:endParaRPr lang="en-US"/>
            </a:p>
          </p:txBody>
        </p:sp>
      </p:grpSp>
      <p:sp>
        <p:nvSpPr>
          <p:cNvPr id="49" name="Slide Number Placeholder 48"/>
          <p:cNvSpPr>
            <a:spLocks noGrp="1"/>
          </p:cNvSpPr>
          <p:nvPr>
            <p:ph type="sldNum" sz="quarter" idx="11"/>
          </p:nvPr>
        </p:nvSpPr>
        <p:spPr/>
        <p:txBody>
          <a:bodyPr/>
          <a:lstStyle/>
          <a:p>
            <a:fld id="{B6F15528-21DE-4FAA-801E-634DDDAF4B2B}" type="slidenum">
              <a:rPr lang="en-US" smtClean="0"/>
              <a:pPr/>
              <a:t>1</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 name="Slide Number Placeholder 5"/>
          <p:cNvSpPr>
            <a:spLocks noGrp="1"/>
          </p:cNvSpPr>
          <p:nvPr>
            <p:ph type="sldNum" sz="quarter" idx="12"/>
          </p:nvPr>
        </p:nvSpPr>
        <p:spPr/>
        <p:txBody>
          <a:bodyPr/>
          <a:lstStyle/>
          <a:p>
            <a:fld id="{AF7E01E7-EF9E-C24B-BAA6-D90F57906918}" type="slidenum">
              <a:rPr lang="en-US"/>
              <a:pPr/>
              <a:t>10</a:t>
            </a:fld>
            <a:endParaRPr lang="en-US"/>
          </a:p>
        </p:txBody>
      </p:sp>
      <p:sp>
        <p:nvSpPr>
          <p:cNvPr id="99330" name="Rectangle 2"/>
          <p:cNvSpPr>
            <a:spLocks noGrp="1" noChangeArrowheads="1"/>
          </p:cNvSpPr>
          <p:nvPr>
            <p:ph type="title"/>
          </p:nvPr>
        </p:nvSpPr>
        <p:spPr/>
        <p:txBody>
          <a:bodyPr/>
          <a:lstStyle/>
          <a:p>
            <a:r>
              <a:rPr lang="en-US"/>
              <a:t>Strict Consistency</a:t>
            </a:r>
          </a:p>
        </p:txBody>
      </p:sp>
      <p:sp>
        <p:nvSpPr>
          <p:cNvPr id="99331" name="Rectangle 3"/>
          <p:cNvSpPr>
            <a:spLocks noGrp="1" noChangeArrowheads="1"/>
          </p:cNvSpPr>
          <p:nvPr>
            <p:ph type="body" idx="1"/>
          </p:nvPr>
        </p:nvSpPr>
        <p:spPr>
          <a:xfrm>
            <a:off x="838200" y="4495800"/>
            <a:ext cx="8001000" cy="838200"/>
          </a:xfrm>
        </p:spPr>
        <p:txBody>
          <a:bodyPr/>
          <a:lstStyle/>
          <a:p>
            <a:pPr marL="609600" indent="-609600" algn="ctr">
              <a:lnSpc>
                <a:spcPct val="90000"/>
              </a:lnSpc>
              <a:buFont typeface="Wingdings" charset="2"/>
              <a:buNone/>
            </a:pPr>
            <a:r>
              <a:rPr lang="en-US" sz="1800"/>
              <a:t>Behavior of two processes, operating on the same data item.</a:t>
            </a:r>
          </a:p>
          <a:p>
            <a:pPr marL="609600" indent="-609600">
              <a:lnSpc>
                <a:spcPct val="90000"/>
              </a:lnSpc>
              <a:buFont typeface="Wingdings" charset="2"/>
              <a:buNone/>
            </a:pPr>
            <a:endParaRPr lang="en-US" sz="1800"/>
          </a:p>
        </p:txBody>
      </p:sp>
      <p:pic>
        <p:nvPicPr>
          <p:cNvPr id="99332" name="Picture 4"/>
          <p:cNvPicPr>
            <a:picLocks noChangeAspect="1" noChangeArrowheads="1"/>
          </p:cNvPicPr>
          <p:nvPr/>
        </p:nvPicPr>
        <p:blipFill>
          <a:blip r:embed="rId3">
            <a:clrChange>
              <a:clrFrom>
                <a:srgbClr val="FFFFFF"/>
              </a:clrFrom>
              <a:clrTo>
                <a:srgbClr val="FFFFFF">
                  <a:alpha val="0"/>
                </a:srgbClr>
              </a:clrTo>
            </a:clrChange>
          </a:blip>
          <a:srcRect l="21379" t="48338" r="19241" b="42296"/>
          <a:stretch>
            <a:fillRect/>
          </a:stretch>
        </p:blipFill>
        <p:spPr bwMode="auto">
          <a:xfrm>
            <a:off x="609600" y="2414588"/>
            <a:ext cx="7848600" cy="1852612"/>
          </a:xfrm>
          <a:prstGeom prst="rect">
            <a:avLst/>
          </a:prstGeom>
          <a:noFill/>
          <a:ln w="9525">
            <a:noFill/>
            <a:miter lim="800000"/>
            <a:headEnd/>
            <a:tailEnd/>
          </a:ln>
          <a:effectLst/>
        </p:spPr>
      </p:pic>
      <p:sp>
        <p:nvSpPr>
          <p:cNvPr id="99333" name="Rectangle 5"/>
          <p:cNvSpPr>
            <a:spLocks noChangeArrowheads="1"/>
          </p:cNvSpPr>
          <p:nvPr/>
        </p:nvSpPr>
        <p:spPr bwMode="auto">
          <a:xfrm>
            <a:off x="693510" y="3733800"/>
            <a:ext cx="3133302" cy="369332"/>
          </a:xfrm>
          <a:prstGeom prst="rect">
            <a:avLst/>
          </a:prstGeom>
          <a:noFill/>
          <a:ln w="9525">
            <a:noFill/>
            <a:miter lim="800000"/>
            <a:headEnd/>
            <a:tailEnd/>
          </a:ln>
          <a:effectLst/>
        </p:spPr>
        <p:txBody>
          <a:bodyPr wrap="none">
            <a:prstTxWarp prst="textNoShape">
              <a:avLst/>
            </a:prstTxWarp>
            <a:spAutoFit/>
          </a:bodyPr>
          <a:lstStyle/>
          <a:p>
            <a:pPr algn="ctr"/>
            <a:r>
              <a:rPr lang="en-US" b="0"/>
              <a:t>A strictly consistent store</a:t>
            </a:r>
          </a:p>
        </p:txBody>
      </p:sp>
      <p:sp>
        <p:nvSpPr>
          <p:cNvPr id="99334" name="Rectangle 6"/>
          <p:cNvSpPr>
            <a:spLocks noChangeArrowheads="1"/>
          </p:cNvSpPr>
          <p:nvPr/>
        </p:nvSpPr>
        <p:spPr bwMode="auto">
          <a:xfrm>
            <a:off x="4351110" y="3733800"/>
            <a:ext cx="4488090" cy="346249"/>
          </a:xfrm>
          <a:prstGeom prst="rect">
            <a:avLst/>
          </a:prstGeom>
          <a:noFill/>
          <a:ln w="9525">
            <a:noFill/>
            <a:miter lim="800000"/>
            <a:headEnd/>
            <a:tailEnd/>
          </a:ln>
          <a:effectLst/>
        </p:spPr>
        <p:txBody>
          <a:bodyPr wrap="none">
            <a:prstTxWarp prst="textNoShape">
              <a:avLst/>
            </a:prstTxWarp>
            <a:spAutoFit/>
          </a:bodyPr>
          <a:lstStyle/>
          <a:p>
            <a:pPr algn="ctr">
              <a:lnSpc>
                <a:spcPct val="90000"/>
              </a:lnSpc>
              <a:spcBef>
                <a:spcPct val="20000"/>
              </a:spcBef>
              <a:buClr>
                <a:schemeClr val="accent2"/>
              </a:buClr>
              <a:buSzPct val="85000"/>
              <a:buFont typeface="Wingdings" charset="2"/>
              <a:buNone/>
            </a:pPr>
            <a:r>
              <a:rPr lang="en-US" b="0" dirty="0"/>
              <a:t>A store that is not strictly consistent.</a:t>
            </a:r>
          </a:p>
        </p:txBody>
      </p:sp>
      <p:sp>
        <p:nvSpPr>
          <p:cNvPr id="99335" name="Text Box 7"/>
          <p:cNvSpPr txBox="1">
            <a:spLocks noChangeArrowheads="1"/>
          </p:cNvSpPr>
          <p:nvPr/>
        </p:nvSpPr>
        <p:spPr bwMode="auto">
          <a:xfrm>
            <a:off x="533400" y="1143000"/>
            <a:ext cx="8377238" cy="1187450"/>
          </a:xfrm>
          <a:prstGeom prst="rect">
            <a:avLst/>
          </a:prstGeom>
          <a:noFill/>
          <a:ln w="9525">
            <a:noFill/>
            <a:miter lim="800000"/>
            <a:headEnd/>
            <a:tailEnd/>
          </a:ln>
          <a:effectLst/>
        </p:spPr>
        <p:txBody>
          <a:bodyPr>
            <a:prstTxWarp prst="textNoShape">
              <a:avLst/>
            </a:prstTxWarp>
            <a:spAutoFit/>
          </a:bodyPr>
          <a:lstStyle/>
          <a:p>
            <a:r>
              <a:rPr lang="en-US" b="0"/>
              <a:t>Any read on a data item x returns a value corresponding to the result  of the </a:t>
            </a:r>
            <a:r>
              <a:rPr lang="en-US" b="0" i="1"/>
              <a:t>most recent</a:t>
            </a:r>
            <a:r>
              <a:rPr lang="en-US" b="0"/>
              <a:t> write on x. “All writes are instantaneously visible to all processes”</a:t>
            </a:r>
          </a:p>
        </p:txBody>
      </p:sp>
      <p:sp>
        <p:nvSpPr>
          <p:cNvPr id="99336" name="Text Box 8"/>
          <p:cNvSpPr txBox="1">
            <a:spLocks noChangeArrowheads="1"/>
          </p:cNvSpPr>
          <p:nvPr/>
        </p:nvSpPr>
        <p:spPr bwMode="auto">
          <a:xfrm>
            <a:off x="365125" y="5299075"/>
            <a:ext cx="8342313" cy="822325"/>
          </a:xfrm>
          <a:prstGeom prst="rect">
            <a:avLst/>
          </a:prstGeom>
          <a:noFill/>
          <a:ln w="9525">
            <a:noFill/>
            <a:miter lim="800000"/>
            <a:headEnd/>
            <a:tailEnd/>
          </a:ln>
          <a:effectLst/>
        </p:spPr>
        <p:txBody>
          <a:bodyPr wrap="none">
            <a:prstTxWarp prst="textNoShape">
              <a:avLst/>
            </a:prstTxWarp>
            <a:spAutoFit/>
          </a:bodyPr>
          <a:lstStyle/>
          <a:p>
            <a:r>
              <a:rPr lang="en-US" b="0"/>
              <a:t>The problem with strict consistency is that it relies on </a:t>
            </a:r>
            <a:r>
              <a:rPr lang="en-US" b="0" i="1"/>
              <a:t>absolute </a:t>
            </a:r>
          </a:p>
          <a:p>
            <a:r>
              <a:rPr lang="en-US" b="0" i="1"/>
              <a:t>global time </a:t>
            </a:r>
            <a:r>
              <a:rPr lang="en-US" b="0"/>
              <a:t>and is impossible to implement in a distributed system.</a:t>
            </a:r>
            <a:endParaRPr lang="en-US" b="0" i="1"/>
          </a:p>
        </p:txBody>
      </p:sp>
      <p:sp>
        <p:nvSpPr>
          <p:cNvPr id="99337" name="Line 9"/>
          <p:cNvSpPr>
            <a:spLocks noChangeShapeType="1"/>
          </p:cNvSpPr>
          <p:nvPr/>
        </p:nvSpPr>
        <p:spPr bwMode="auto">
          <a:xfrm>
            <a:off x="914400" y="2667000"/>
            <a:ext cx="3124200" cy="0"/>
          </a:xfrm>
          <a:prstGeom prst="line">
            <a:avLst/>
          </a:prstGeom>
          <a:noFill/>
          <a:ln w="9525">
            <a:solidFill>
              <a:srgbClr val="FF3300"/>
            </a:solidFill>
            <a:round/>
            <a:headEnd/>
            <a:tailEnd type="triangle" w="med" len="med"/>
          </a:ln>
          <a:effectLst/>
        </p:spPr>
        <p:txBody>
          <a:bodyPr wrap="none">
            <a:prstTxWarp prst="textNoShape">
              <a:avLst/>
            </a:prstTxWarp>
          </a:bodyPr>
          <a:lstStyle/>
          <a:p>
            <a:endParaRPr lang="en-US"/>
          </a:p>
        </p:txBody>
      </p:sp>
      <p:sp>
        <p:nvSpPr>
          <p:cNvPr id="99338" name="Text Box 10"/>
          <p:cNvSpPr txBox="1">
            <a:spLocks noChangeArrowheads="1"/>
          </p:cNvSpPr>
          <p:nvPr/>
        </p:nvSpPr>
        <p:spPr bwMode="auto">
          <a:xfrm>
            <a:off x="4057650" y="2452688"/>
            <a:ext cx="590550" cy="366712"/>
          </a:xfrm>
          <a:prstGeom prst="rect">
            <a:avLst/>
          </a:prstGeom>
          <a:noFill/>
          <a:ln w="9525">
            <a:noFill/>
            <a:miter lim="800000"/>
            <a:headEnd/>
            <a:tailEnd/>
          </a:ln>
          <a:effectLst/>
        </p:spPr>
        <p:txBody>
          <a:bodyPr wrap="none">
            <a:prstTxWarp prst="textNoShape">
              <a:avLst/>
            </a:prstTxWarp>
            <a:spAutoFit/>
          </a:bodyPr>
          <a:lstStyle/>
          <a:p>
            <a:r>
              <a:rPr lang="en-US" sz="1800" b="0">
                <a:solidFill>
                  <a:srgbClr val="FF3300"/>
                </a:solidFill>
              </a:rPr>
              <a:t>time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smtClean="0"/>
              <a:t>Sequential Consistency - 1</a:t>
            </a:r>
            <a:endParaRPr lang="en-US"/>
          </a:p>
        </p:txBody>
      </p:sp>
      <p:sp>
        <p:nvSpPr>
          <p:cNvPr id="100355" name="Rectangle 3"/>
          <p:cNvSpPr>
            <a:spLocks noGrp="1" noChangeArrowheads="1"/>
          </p:cNvSpPr>
          <p:nvPr>
            <p:ph type="body" idx="1"/>
          </p:nvPr>
        </p:nvSpPr>
        <p:spPr>
          <a:xfrm>
            <a:off x="152400" y="5456237"/>
            <a:ext cx="6553200" cy="1173163"/>
          </a:xfrm>
        </p:spPr>
        <p:txBody>
          <a:bodyPr>
            <a:normAutofit fontScale="85000" lnSpcReduction="10000"/>
          </a:bodyPr>
          <a:lstStyle/>
          <a:p>
            <a:pPr marL="697230" indent="-514350">
              <a:buFont typeface="+mj-lt"/>
              <a:buAutoNum type="alphaLcParenR"/>
            </a:pPr>
            <a:r>
              <a:rPr lang="en-US" dirty="0" smtClean="0"/>
              <a:t>A sequentially consistent data store.</a:t>
            </a:r>
          </a:p>
          <a:p>
            <a:pPr marL="697230" indent="-514350">
              <a:buFont typeface="+mj-lt"/>
              <a:buAutoNum type="alphaLcParenR"/>
            </a:pPr>
            <a:r>
              <a:rPr lang="en-US" dirty="0" smtClean="0"/>
              <a:t>A data store that is not sequentially consistent.</a:t>
            </a:r>
            <a:endParaRPr lang="en-US" dirty="0"/>
          </a:p>
        </p:txBody>
      </p:sp>
      <p:sp>
        <p:nvSpPr>
          <p:cNvPr id="11" name="Slide Number Placeholder 5"/>
          <p:cNvSpPr>
            <a:spLocks noGrp="1"/>
          </p:cNvSpPr>
          <p:nvPr>
            <p:ph type="sldNum" sz="quarter" idx="12"/>
          </p:nvPr>
        </p:nvSpPr>
        <p:spPr/>
        <p:txBody>
          <a:bodyPr/>
          <a:lstStyle/>
          <a:p>
            <a:fld id="{18786B9D-C6B0-314F-8FDA-D622CF43F91B}" type="slidenum">
              <a:rPr lang="en-US" smtClean="0"/>
              <a:pPr/>
              <a:t>11</a:t>
            </a:fld>
            <a:endParaRPr lang="en-US"/>
          </a:p>
        </p:txBody>
      </p:sp>
      <p:pic>
        <p:nvPicPr>
          <p:cNvPr id="100356" name="Picture 4"/>
          <p:cNvPicPr>
            <a:picLocks noChangeAspect="1" noChangeArrowheads="1"/>
          </p:cNvPicPr>
          <p:nvPr/>
        </p:nvPicPr>
        <p:blipFill>
          <a:blip r:embed="rId3">
            <a:clrChange>
              <a:clrFrom>
                <a:srgbClr val="FFFFFF"/>
              </a:clrFrom>
              <a:clrTo>
                <a:srgbClr val="FFFFFF">
                  <a:alpha val="0"/>
                </a:srgbClr>
              </a:clrTo>
            </a:clrChange>
          </a:blip>
          <a:srcRect l="20738" t="47885" r="19241" b="42447"/>
          <a:stretch>
            <a:fillRect/>
          </a:stretch>
        </p:blipFill>
        <p:spPr bwMode="auto">
          <a:xfrm>
            <a:off x="0" y="3402013"/>
            <a:ext cx="9144000" cy="2084387"/>
          </a:xfrm>
          <a:prstGeom prst="rect">
            <a:avLst/>
          </a:prstGeom>
          <a:noFill/>
          <a:ln w="9525">
            <a:noFill/>
            <a:miter lim="800000"/>
            <a:headEnd/>
            <a:tailEnd/>
          </a:ln>
          <a:effectLst/>
        </p:spPr>
      </p:pic>
      <p:sp>
        <p:nvSpPr>
          <p:cNvPr id="100357" name="Text Box 5"/>
          <p:cNvSpPr txBox="1">
            <a:spLocks noChangeArrowheads="1"/>
          </p:cNvSpPr>
          <p:nvPr/>
        </p:nvSpPr>
        <p:spPr bwMode="auto">
          <a:xfrm>
            <a:off x="365125" y="914400"/>
            <a:ext cx="8016875" cy="2647950"/>
          </a:xfrm>
          <a:prstGeom prst="rect">
            <a:avLst/>
          </a:prstGeom>
          <a:noFill/>
          <a:ln w="9525">
            <a:noFill/>
            <a:miter lim="800000"/>
            <a:headEnd/>
            <a:tailEnd/>
          </a:ln>
          <a:effectLst/>
        </p:spPr>
        <p:txBody>
          <a:bodyPr>
            <a:prstTxWarp prst="textNoShape">
              <a:avLst/>
            </a:prstTxWarp>
            <a:spAutoFit/>
          </a:bodyPr>
          <a:lstStyle/>
          <a:p>
            <a:r>
              <a:rPr lang="en-US" b="0" dirty="0"/>
              <a:t>Sequential consistency: the result of any execution is the same as if the read and write operations by all processes were executed </a:t>
            </a:r>
            <a:r>
              <a:rPr lang="en-US" b="0" i="1" dirty="0"/>
              <a:t>in some sequential order</a:t>
            </a:r>
            <a:r>
              <a:rPr lang="en-US" b="0" dirty="0"/>
              <a:t> and the operations of each individual process appear in this sequence in the order specified by its program [</a:t>
            </a:r>
            <a:r>
              <a:rPr lang="en-US" b="0" dirty="0" err="1"/>
              <a:t>Lamport</a:t>
            </a:r>
            <a:r>
              <a:rPr lang="en-US" b="0" dirty="0"/>
              <a:t>, 1979].</a:t>
            </a:r>
          </a:p>
          <a:p>
            <a:r>
              <a:rPr lang="en-US" b="0" dirty="0">
                <a:solidFill>
                  <a:srgbClr val="FF3300"/>
                </a:solidFill>
              </a:rPr>
              <a:t>Note: Any valid interleaving is legal but all processes must see the same interleaving.</a:t>
            </a:r>
          </a:p>
        </p:txBody>
      </p:sp>
      <p:sp>
        <p:nvSpPr>
          <p:cNvPr id="100358" name="Rectangle 6"/>
          <p:cNvSpPr>
            <a:spLocks noChangeArrowheads="1"/>
          </p:cNvSpPr>
          <p:nvPr/>
        </p:nvSpPr>
        <p:spPr bwMode="auto">
          <a:xfrm>
            <a:off x="7010400" y="4038600"/>
            <a:ext cx="1905000" cy="838200"/>
          </a:xfrm>
          <a:prstGeom prst="rect">
            <a:avLst/>
          </a:prstGeom>
          <a:noFill/>
          <a:ln w="9525">
            <a:solidFill>
              <a:srgbClr val="FF3300"/>
            </a:solidFill>
            <a:miter lim="800000"/>
            <a:headEnd/>
            <a:tailEnd/>
          </a:ln>
          <a:effectLst/>
        </p:spPr>
        <p:txBody>
          <a:bodyPr wrap="none" anchor="ctr">
            <a:prstTxWarp prst="textNoShape">
              <a:avLst/>
            </a:prstTxWarp>
          </a:bodyPr>
          <a:lstStyle/>
          <a:p>
            <a:endParaRPr lang="en-US"/>
          </a:p>
        </p:txBody>
      </p:sp>
      <p:sp>
        <p:nvSpPr>
          <p:cNvPr id="100359" name="Text Box 7"/>
          <p:cNvSpPr txBox="1">
            <a:spLocks noChangeArrowheads="1"/>
          </p:cNvSpPr>
          <p:nvPr/>
        </p:nvSpPr>
        <p:spPr bwMode="auto">
          <a:xfrm>
            <a:off x="6629400" y="5243513"/>
            <a:ext cx="2514600" cy="830997"/>
          </a:xfrm>
          <a:prstGeom prst="rect">
            <a:avLst/>
          </a:prstGeom>
          <a:noFill/>
          <a:ln w="9525">
            <a:noFill/>
            <a:miter lim="800000"/>
            <a:headEnd/>
            <a:tailEnd/>
          </a:ln>
          <a:effectLst/>
        </p:spPr>
        <p:txBody>
          <a:bodyPr wrap="square">
            <a:prstTxWarp prst="textNoShape">
              <a:avLst/>
            </a:prstTxWarp>
            <a:spAutoFit/>
          </a:bodyPr>
          <a:lstStyle/>
          <a:p>
            <a:r>
              <a:rPr lang="en-US" sz="1600" b="0" i="1" dirty="0">
                <a:solidFill>
                  <a:srgbClr val="FF3300"/>
                </a:solidFill>
              </a:rPr>
              <a:t>P3 and P4 disagree </a:t>
            </a:r>
          </a:p>
          <a:p>
            <a:r>
              <a:rPr lang="en-US" sz="1600" b="0" i="1" dirty="0">
                <a:solidFill>
                  <a:srgbClr val="FF3300"/>
                </a:solidFill>
              </a:rPr>
              <a:t>on the order of the writes</a:t>
            </a:r>
          </a:p>
        </p:txBody>
      </p:sp>
      <p:sp>
        <p:nvSpPr>
          <p:cNvPr id="100360" name="Line 8"/>
          <p:cNvSpPr>
            <a:spLocks noChangeShapeType="1"/>
          </p:cNvSpPr>
          <p:nvPr/>
        </p:nvSpPr>
        <p:spPr bwMode="auto">
          <a:xfrm flipV="1">
            <a:off x="7696200" y="4876800"/>
            <a:ext cx="0" cy="381000"/>
          </a:xfrm>
          <a:prstGeom prst="line">
            <a:avLst/>
          </a:prstGeom>
          <a:noFill/>
          <a:ln w="9525">
            <a:solidFill>
              <a:srgbClr val="FF3300"/>
            </a:solidFill>
            <a:round/>
            <a:headEnd/>
            <a:tailEnd type="triangle" w="med" len="med"/>
          </a:ln>
          <a:effectLst/>
        </p:spPr>
        <p:txBody>
          <a:bodyPr wrap="none">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 name="Slide Number Placeholder 5"/>
          <p:cNvSpPr>
            <a:spLocks noGrp="1"/>
          </p:cNvSpPr>
          <p:nvPr>
            <p:ph type="sldNum" sz="quarter" idx="12"/>
          </p:nvPr>
        </p:nvSpPr>
        <p:spPr/>
        <p:txBody>
          <a:bodyPr/>
          <a:lstStyle/>
          <a:p>
            <a:fld id="{AFACBFB5-7BC2-3F44-A7D4-9E811BA693F7}" type="slidenum">
              <a:rPr lang="en-US"/>
              <a:pPr/>
              <a:t>12</a:t>
            </a:fld>
            <a:endParaRPr lang="en-US"/>
          </a:p>
        </p:txBody>
      </p:sp>
      <p:sp>
        <p:nvSpPr>
          <p:cNvPr id="314370" name="Rectangle 2"/>
          <p:cNvSpPr>
            <a:spLocks noGrp="1" noChangeArrowheads="1"/>
          </p:cNvSpPr>
          <p:nvPr>
            <p:ph type="title"/>
          </p:nvPr>
        </p:nvSpPr>
        <p:spPr/>
        <p:txBody>
          <a:bodyPr/>
          <a:lstStyle/>
          <a:p>
            <a:r>
              <a:rPr lang="en-US"/>
              <a:t>Sequential Consistency - 2</a:t>
            </a:r>
          </a:p>
        </p:txBody>
      </p:sp>
      <p:graphicFrame>
        <p:nvGraphicFramePr>
          <p:cNvPr id="314372" name="Group 4"/>
          <p:cNvGraphicFramePr>
            <a:graphicFrameLocks noGrp="1"/>
          </p:cNvGraphicFramePr>
          <p:nvPr/>
        </p:nvGraphicFramePr>
        <p:xfrm>
          <a:off x="685800" y="1143000"/>
          <a:ext cx="7848600" cy="1528763"/>
        </p:xfrm>
        <a:graphic>
          <a:graphicData uri="http://schemas.openxmlformats.org/drawingml/2006/table">
            <a:tbl>
              <a:tblPr/>
              <a:tblGrid>
                <a:gridCol w="2616200"/>
                <a:gridCol w="2616200"/>
                <a:gridCol w="2616200"/>
              </a:tblGrid>
              <a:tr h="763588">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1" i="0" u="none" strike="noStrike" cap="none" normalizeH="0" baseline="0">
                          <a:ln>
                            <a:noFill/>
                          </a:ln>
                          <a:solidFill>
                            <a:schemeClr val="tx1"/>
                          </a:solidFill>
                          <a:effectLst/>
                          <a:latin typeface="Arial" charset="0"/>
                        </a:rPr>
                        <a:t>Process P1</a:t>
                      </a:r>
                    </a:p>
                  </a:txBody>
                  <a:tcPr anchor="ctr" horzOverflow="overflow">
                    <a:lnL cap="flat">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1" i="0" u="none" strike="noStrike" cap="none" normalizeH="0" baseline="0">
                          <a:ln>
                            <a:noFill/>
                          </a:ln>
                          <a:solidFill>
                            <a:schemeClr val="tx1"/>
                          </a:solidFill>
                          <a:effectLst/>
                          <a:latin typeface="Arial" charset="0"/>
                        </a:rPr>
                        <a:t>Process P2</a:t>
                      </a:r>
                    </a:p>
                  </a:txBody>
                  <a:tcPr anchor="ct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1" i="0" u="none" strike="noStrike" cap="none" normalizeH="0" baseline="0">
                          <a:ln>
                            <a:noFill/>
                          </a:ln>
                          <a:solidFill>
                            <a:schemeClr val="tx1"/>
                          </a:solidFill>
                          <a:effectLst/>
                          <a:latin typeface="Arial" charset="0"/>
                        </a:rPr>
                        <a:t>Process P3</a:t>
                      </a:r>
                    </a:p>
                  </a:txBody>
                  <a:tcPr anchor="ctr" horzOverflow="overflow">
                    <a:lnL>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765175">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x = 1;</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print ( y, z);</a:t>
                      </a:r>
                    </a:p>
                  </a:txBody>
                  <a:tcPr anchor="ctr"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y = 1;</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print (x, z);</a:t>
                      </a:r>
                    </a:p>
                  </a:txBody>
                  <a:tcPr anchor="ctr"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z = 1;</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print (x, y);</a:t>
                      </a:r>
                    </a:p>
                  </a:txBody>
                  <a:tcPr anchor="ctr"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314409" name="Group 41"/>
          <p:cNvGraphicFramePr>
            <a:graphicFrameLocks noGrp="1"/>
          </p:cNvGraphicFramePr>
          <p:nvPr>
            <p:ph idx="1"/>
          </p:nvPr>
        </p:nvGraphicFramePr>
        <p:xfrm>
          <a:off x="533400" y="3276600"/>
          <a:ext cx="7772400" cy="3048000"/>
        </p:xfrm>
        <a:graphic>
          <a:graphicData uri="http://schemas.openxmlformats.org/drawingml/2006/table">
            <a:tbl>
              <a:tblPr/>
              <a:tblGrid>
                <a:gridCol w="1943100"/>
                <a:gridCol w="1943100"/>
                <a:gridCol w="1943100"/>
                <a:gridCol w="1943100"/>
              </a:tblGrid>
              <a:tr h="3048000">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Courier New" charset="0"/>
                        </a:rPr>
                        <a:t>x = 1;</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Courier New" charset="0"/>
                        </a:rPr>
                        <a:t>print (y, z);</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Courier New" charset="0"/>
                        </a:rPr>
                        <a:t>y = 1;</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Courier New" charset="0"/>
                        </a:rPr>
                        <a:t>print (x, z);</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Courier New" charset="0"/>
                        </a:rPr>
                        <a:t>z = 1;</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Courier New" charset="0"/>
                        </a:rPr>
                        <a:t>print (x, y);</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endParaRPr kumimoji="0" lang="en-US" sz="1600" b="0" i="0" u="none" strike="noStrike" cap="none" normalizeH="0" baseline="0">
                        <a:ln>
                          <a:noFill/>
                        </a:ln>
                        <a:solidFill>
                          <a:schemeClr val="tx1"/>
                        </a:solidFill>
                        <a:effectLst/>
                        <a:latin typeface="Courier New" charset="0"/>
                      </a:endParaRP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Prints:  001011</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endParaRPr kumimoji="0" lang="en-US" sz="1600" b="0" i="0" u="none" strike="noStrike" cap="none" normalizeH="0" baseline="0">
                        <a:ln>
                          <a:noFill/>
                        </a:ln>
                        <a:solidFill>
                          <a:schemeClr val="tx1"/>
                        </a:solidFill>
                        <a:effectLst/>
                        <a:latin typeface="Arial" charset="0"/>
                      </a:endParaRP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        (a)</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Courier New" charset="0"/>
                        </a:rPr>
                        <a:t>x = 1;</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Courier New" charset="0"/>
                        </a:rPr>
                        <a:t>y = 1;</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Courier New" charset="0"/>
                        </a:rPr>
                        <a:t>print (x,z);</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Courier New" charset="0"/>
                        </a:rPr>
                        <a:t>print(y, z);</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Courier New" charset="0"/>
                        </a:rPr>
                        <a:t>z = 1;</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Courier New" charset="0"/>
                        </a:rPr>
                        <a:t>print (x, y);</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endParaRPr kumimoji="0" lang="en-US" sz="1600" b="0" i="0" u="none" strike="noStrike" cap="none" normalizeH="0" baseline="0">
                        <a:ln>
                          <a:noFill/>
                        </a:ln>
                        <a:solidFill>
                          <a:schemeClr val="tx1"/>
                        </a:solidFill>
                        <a:effectLst/>
                        <a:latin typeface="Courier New" charset="0"/>
                      </a:endParaRP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Prints: 101011</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endParaRPr kumimoji="0" lang="en-US" sz="1600" b="0" i="0" u="none" strike="noStrike" cap="none" normalizeH="0" baseline="0">
                        <a:ln>
                          <a:noFill/>
                        </a:ln>
                        <a:solidFill>
                          <a:schemeClr val="tx1"/>
                        </a:solidFill>
                        <a:effectLst/>
                        <a:latin typeface="Arial" charset="0"/>
                      </a:endParaRP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        (b)</a:t>
                      </a:r>
                    </a:p>
                  </a:txBody>
                  <a:tcPr horzOverflow="overflow">
                    <a:lnL>
                      <a:noFill/>
                    </a:lnL>
                    <a:lnR>
                      <a:noFill/>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Courier New" charset="0"/>
                        </a:rPr>
                        <a:t>y = 1;</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Courier New" charset="0"/>
                        </a:rPr>
                        <a:t>z = 1;</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Courier New" charset="0"/>
                        </a:rPr>
                        <a:t>print (x, y);</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Courier New" charset="0"/>
                        </a:rPr>
                        <a:t>print (x, z);</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Courier New" charset="0"/>
                        </a:rPr>
                        <a:t>x = 1;</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Courier New" charset="0"/>
                        </a:rPr>
                        <a:t>print (y, z);</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endParaRPr kumimoji="0" lang="en-US" sz="1600" b="0" i="0" u="none" strike="noStrike" cap="none" normalizeH="0" baseline="0">
                        <a:ln>
                          <a:noFill/>
                        </a:ln>
                        <a:solidFill>
                          <a:schemeClr val="tx1"/>
                        </a:solidFill>
                        <a:effectLst/>
                        <a:latin typeface="Courier New" charset="0"/>
                      </a:endParaRP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Prints: 010111</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endParaRPr kumimoji="0" lang="en-US" sz="1600" b="0" i="0" u="none" strike="noStrike" cap="none" normalizeH="0" baseline="0">
                        <a:ln>
                          <a:noFill/>
                        </a:ln>
                        <a:solidFill>
                          <a:schemeClr val="tx1"/>
                        </a:solidFill>
                        <a:effectLst/>
                        <a:latin typeface="Arial" charset="0"/>
                      </a:endParaRP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      (c)</a:t>
                      </a:r>
                    </a:p>
                  </a:txBody>
                  <a:tcPr horzOverflow="overflow">
                    <a:lnL>
                      <a:noFill/>
                    </a:lnL>
                    <a:lnR>
                      <a:noFill/>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Courier New" charset="0"/>
                        </a:rPr>
                        <a:t>y = 1;</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Courier New" charset="0"/>
                        </a:rPr>
                        <a:t>x = 1;</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Courier New" charset="0"/>
                        </a:rPr>
                        <a:t>z = 1;</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Courier New" charset="0"/>
                        </a:rPr>
                        <a:t>print (x, z);</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Courier New" charset="0"/>
                        </a:rPr>
                        <a:t>print (y, z);</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Courier New" charset="0"/>
                        </a:rPr>
                        <a:t>print (x, y);</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endParaRPr kumimoji="0" lang="en-US" sz="1600" b="0" i="0" u="none" strike="noStrike" cap="none" normalizeH="0" baseline="0">
                        <a:ln>
                          <a:noFill/>
                        </a:ln>
                        <a:solidFill>
                          <a:schemeClr val="tx1"/>
                        </a:solidFill>
                        <a:effectLst/>
                        <a:latin typeface="Courier New" charset="0"/>
                      </a:endParaRP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Prints: 111111</a:t>
                      </a: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endParaRPr kumimoji="0" lang="en-US" sz="1600" b="0" i="0" u="none" strike="noStrike" cap="none" normalizeH="0" baseline="0">
                        <a:ln>
                          <a:noFill/>
                        </a:ln>
                        <a:solidFill>
                          <a:schemeClr val="tx1"/>
                        </a:solidFill>
                        <a:effectLst/>
                        <a:latin typeface="Arial" charset="0"/>
                      </a:endParaRPr>
                    </a:p>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600" b="0" i="0" u="none" strike="noStrike" cap="none" normalizeH="0" baseline="0">
                          <a:ln>
                            <a:noFill/>
                          </a:ln>
                          <a:solidFill>
                            <a:schemeClr val="tx1"/>
                          </a:solidFill>
                          <a:effectLst/>
                          <a:latin typeface="Arial" charset="0"/>
                        </a:rPr>
                        <a:t>      (d)</a:t>
                      </a:r>
                    </a:p>
                  </a:txBody>
                  <a:tcPr horzOverflow="overflow">
                    <a:lnL>
                      <a:noFill/>
                    </a:lnL>
                    <a:lnR cap="flat">
                      <a:noFill/>
                    </a:lnR>
                    <a:lnT cap="flat">
                      <a:noFill/>
                    </a:lnT>
                    <a:lnB cap="flat">
                      <a:noFill/>
                    </a:lnB>
                    <a:lnTlToBr>
                      <a:noFill/>
                    </a:lnTlToBr>
                    <a:lnBlToTr>
                      <a:noFill/>
                    </a:lnBlToTr>
                    <a:noFill/>
                  </a:tcPr>
                </a:tc>
              </a:tr>
            </a:tbl>
          </a:graphicData>
        </a:graphic>
      </p:graphicFrame>
      <p:sp>
        <p:nvSpPr>
          <p:cNvPr id="314410" name="Text Box 42"/>
          <p:cNvSpPr txBox="1">
            <a:spLocks noChangeArrowheads="1"/>
          </p:cNvSpPr>
          <p:nvPr/>
        </p:nvSpPr>
        <p:spPr bwMode="auto">
          <a:xfrm>
            <a:off x="288925" y="6338888"/>
            <a:ext cx="3524250" cy="396875"/>
          </a:xfrm>
          <a:prstGeom prst="rect">
            <a:avLst/>
          </a:prstGeom>
          <a:noFill/>
          <a:ln w="9525">
            <a:noFill/>
            <a:miter lim="800000"/>
            <a:headEnd/>
            <a:tailEnd/>
          </a:ln>
          <a:effectLst/>
        </p:spPr>
        <p:txBody>
          <a:bodyPr wrap="none">
            <a:prstTxWarp prst="textNoShape">
              <a:avLst/>
            </a:prstTxWarp>
            <a:spAutoFit/>
          </a:bodyPr>
          <a:lstStyle/>
          <a:p>
            <a:r>
              <a:rPr lang="en-US" sz="2000" b="0">
                <a:solidFill>
                  <a:srgbClr val="FF3300"/>
                </a:solidFill>
              </a:rPr>
              <a:t>(a)-(d) are all legal interleavings.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p:txBody>
          <a:bodyPr>
            <a:normAutofit fontScale="90000"/>
          </a:bodyPr>
          <a:lstStyle/>
          <a:p>
            <a:r>
              <a:rPr lang="en-US" dirty="0" err="1" smtClean="0"/>
              <a:t>Linearizability</a:t>
            </a:r>
            <a:r>
              <a:rPr dirty="0" smtClean="0"/>
              <a:t> /</a:t>
            </a:r>
            <a:br>
              <a:rPr dirty="0" smtClean="0"/>
            </a:br>
            <a:r>
              <a:rPr dirty="0" smtClean="0"/>
              <a:t>Atomic Consistency</a:t>
            </a:r>
            <a:endParaRPr lang="en-US" dirty="0"/>
          </a:p>
        </p:txBody>
      </p:sp>
      <p:sp>
        <p:nvSpPr>
          <p:cNvPr id="323587" name="Rectangle 3"/>
          <p:cNvSpPr>
            <a:spLocks noGrp="1" noChangeArrowheads="1"/>
          </p:cNvSpPr>
          <p:nvPr>
            <p:ph type="body" idx="1"/>
          </p:nvPr>
        </p:nvSpPr>
        <p:spPr/>
        <p:txBody>
          <a:bodyPr>
            <a:normAutofit fontScale="92500" lnSpcReduction="10000"/>
          </a:bodyPr>
          <a:lstStyle/>
          <a:p>
            <a:r>
              <a:rPr lang="en-US" dirty="0" smtClean="0"/>
              <a:t>Definition of sequential consistency says nothing about time</a:t>
            </a:r>
          </a:p>
          <a:p>
            <a:pPr lvl="1"/>
            <a:r>
              <a:rPr lang="en-US" dirty="0" smtClean="0"/>
              <a:t>there is no reference to the “most recent” write operation</a:t>
            </a:r>
          </a:p>
          <a:p>
            <a:r>
              <a:rPr lang="en-US" dirty="0" err="1" smtClean="0"/>
              <a:t>Linearizability</a:t>
            </a:r>
            <a:endParaRPr lang="en-US" dirty="0" smtClean="0"/>
          </a:p>
          <a:p>
            <a:pPr lvl="1"/>
            <a:r>
              <a:rPr lang="en-US" dirty="0" smtClean="0"/>
              <a:t>weaker than strict consistency, stronger than sequential consistency</a:t>
            </a:r>
          </a:p>
          <a:p>
            <a:pPr lvl="1"/>
            <a:r>
              <a:rPr lang="en-US" dirty="0" smtClean="0"/>
              <a:t>operations are assumed to receive a timestamp with a global available clock that is loosely synchronized</a:t>
            </a:r>
          </a:p>
          <a:p>
            <a:pPr lvl="1"/>
            <a:r>
              <a:rPr lang="en-US" dirty="0" smtClean="0"/>
              <a:t>“The result of any execution is the same as if the operations by all processes on the data store were executed in some sequential order and the operations of each individual process appear in this sequence in the order specified by its program. In addition, if tsop1(x) &lt; tsop2(y), then OP1(x) should precede OP2(y) in this sequence.“ [</a:t>
            </a:r>
            <a:r>
              <a:rPr lang="en-US" dirty="0" err="1" smtClean="0"/>
              <a:t>Herlihy</a:t>
            </a:r>
            <a:r>
              <a:rPr lang="en-US" dirty="0" smtClean="0"/>
              <a:t> &amp; Wing, 1991]</a:t>
            </a:r>
            <a:endParaRPr lang="en-US" dirty="0"/>
          </a:p>
        </p:txBody>
      </p:sp>
      <p:sp>
        <p:nvSpPr>
          <p:cNvPr id="6" name="Slide Number Placeholder 5"/>
          <p:cNvSpPr>
            <a:spLocks noGrp="1"/>
          </p:cNvSpPr>
          <p:nvPr>
            <p:ph type="sldNum" sz="quarter" idx="12"/>
          </p:nvPr>
        </p:nvSpPr>
        <p:spPr/>
        <p:txBody>
          <a:bodyPr/>
          <a:lstStyle/>
          <a:p>
            <a:fld id="{CABA7ECC-F2AE-E74E-9E01-1890DC27EE8D}"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Slide Number Placeholder 4"/>
          <p:cNvSpPr>
            <a:spLocks noGrp="1"/>
          </p:cNvSpPr>
          <p:nvPr>
            <p:ph type="sldNum" sz="quarter" idx="12"/>
          </p:nvPr>
        </p:nvSpPr>
        <p:spPr/>
        <p:txBody>
          <a:bodyPr/>
          <a:lstStyle/>
          <a:p>
            <a:fld id="{35F18781-D8C3-EE48-8655-B725B7B5C748}" type="slidenum">
              <a:rPr lang="en-US"/>
              <a:pPr/>
              <a:t>14</a:t>
            </a:fld>
            <a:endParaRPr lang="en-US"/>
          </a:p>
        </p:txBody>
      </p:sp>
      <p:sp>
        <p:nvSpPr>
          <p:cNvPr id="325634" name="Rectangle 2"/>
          <p:cNvSpPr>
            <a:spLocks noGrp="1" noChangeArrowheads="1"/>
          </p:cNvSpPr>
          <p:nvPr>
            <p:ph type="title"/>
          </p:nvPr>
        </p:nvSpPr>
        <p:spPr/>
        <p:txBody>
          <a:bodyPr/>
          <a:lstStyle/>
          <a:p>
            <a:r>
              <a:rPr lang="en-US"/>
              <a:t>Linearizable </a:t>
            </a:r>
          </a:p>
        </p:txBody>
      </p:sp>
      <p:sp>
        <p:nvSpPr>
          <p:cNvPr id="325635" name="Text Box 3"/>
          <p:cNvSpPr txBox="1">
            <a:spLocks noChangeArrowheads="1"/>
          </p:cNvSpPr>
          <p:nvPr/>
        </p:nvSpPr>
        <p:spPr bwMode="auto">
          <a:xfrm>
            <a:off x="822325" y="1793875"/>
            <a:ext cx="1509713" cy="2647950"/>
          </a:xfrm>
          <a:prstGeom prst="rect">
            <a:avLst/>
          </a:prstGeom>
          <a:noFill/>
          <a:ln w="9525">
            <a:noFill/>
            <a:miter lim="800000"/>
            <a:headEnd/>
            <a:tailEnd/>
          </a:ln>
          <a:effectLst/>
        </p:spPr>
        <p:txBody>
          <a:bodyPr wrap="none">
            <a:prstTxWarp prst="textNoShape">
              <a:avLst/>
            </a:prstTxWarp>
            <a:spAutoFit/>
          </a:bodyPr>
          <a:lstStyle/>
          <a:p>
            <a:r>
              <a:rPr lang="en-US" b="0" u="sng"/>
              <a:t>Client 1</a:t>
            </a:r>
          </a:p>
          <a:p>
            <a:endParaRPr lang="en-US" b="0"/>
          </a:p>
          <a:p>
            <a:r>
              <a:rPr lang="en-US" b="0"/>
              <a:t>X = X + 1;</a:t>
            </a:r>
          </a:p>
          <a:p>
            <a:endParaRPr lang="en-US" b="0"/>
          </a:p>
          <a:p>
            <a:endParaRPr lang="en-US" b="0"/>
          </a:p>
          <a:p>
            <a:r>
              <a:rPr lang="en-US" b="0"/>
              <a:t>Y = Y + 1;</a:t>
            </a:r>
          </a:p>
          <a:p>
            <a:endParaRPr lang="en-US" b="0"/>
          </a:p>
        </p:txBody>
      </p:sp>
      <p:sp>
        <p:nvSpPr>
          <p:cNvPr id="325636" name="Text Box 4"/>
          <p:cNvSpPr txBox="1">
            <a:spLocks noChangeArrowheads="1"/>
          </p:cNvSpPr>
          <p:nvPr/>
        </p:nvSpPr>
        <p:spPr bwMode="auto">
          <a:xfrm>
            <a:off x="5029200" y="1828800"/>
            <a:ext cx="1490663" cy="3743325"/>
          </a:xfrm>
          <a:prstGeom prst="rect">
            <a:avLst/>
          </a:prstGeom>
          <a:noFill/>
          <a:ln w="9525">
            <a:noFill/>
            <a:miter lim="800000"/>
            <a:headEnd/>
            <a:tailEnd/>
          </a:ln>
          <a:effectLst/>
        </p:spPr>
        <p:txBody>
          <a:bodyPr wrap="none">
            <a:prstTxWarp prst="textNoShape">
              <a:avLst/>
            </a:prstTxWarp>
            <a:spAutoFit/>
          </a:bodyPr>
          <a:lstStyle/>
          <a:p>
            <a:r>
              <a:rPr lang="en-US" b="0" u="sng"/>
              <a:t>Client 2</a:t>
            </a:r>
          </a:p>
          <a:p>
            <a:endParaRPr lang="en-US" b="0"/>
          </a:p>
          <a:p>
            <a:endParaRPr lang="en-US" b="0"/>
          </a:p>
          <a:p>
            <a:r>
              <a:rPr lang="en-US" b="0"/>
              <a:t>A = X;</a:t>
            </a:r>
          </a:p>
          <a:p>
            <a:r>
              <a:rPr lang="en-US" b="0"/>
              <a:t>B  = Y;</a:t>
            </a:r>
          </a:p>
          <a:p>
            <a:endParaRPr lang="en-US" b="0"/>
          </a:p>
          <a:p>
            <a:r>
              <a:rPr lang="en-US" b="0"/>
              <a:t>If (A &gt; B) </a:t>
            </a:r>
          </a:p>
          <a:p>
            <a:r>
              <a:rPr lang="en-US" b="0"/>
              <a:t> print(A)</a:t>
            </a:r>
          </a:p>
          <a:p>
            <a:r>
              <a:rPr lang="en-US" b="0"/>
              <a:t>else ….</a:t>
            </a:r>
          </a:p>
          <a:p>
            <a:endParaRPr lang="en-US" b="0"/>
          </a:p>
        </p:txBody>
      </p:sp>
      <p:sp>
        <p:nvSpPr>
          <p:cNvPr id="325637" name="Line 5"/>
          <p:cNvSpPr>
            <a:spLocks noChangeShapeType="1"/>
          </p:cNvSpPr>
          <p:nvPr/>
        </p:nvSpPr>
        <p:spPr bwMode="auto">
          <a:xfrm>
            <a:off x="3429000" y="1295400"/>
            <a:ext cx="0" cy="41148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25638" name="Line 6"/>
          <p:cNvSpPr>
            <a:spLocks noChangeShapeType="1"/>
          </p:cNvSpPr>
          <p:nvPr/>
        </p:nvSpPr>
        <p:spPr bwMode="auto">
          <a:xfrm>
            <a:off x="2362200" y="2743200"/>
            <a:ext cx="1066800" cy="1524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25639" name="Line 7"/>
          <p:cNvSpPr>
            <a:spLocks noChangeShapeType="1"/>
          </p:cNvSpPr>
          <p:nvPr/>
        </p:nvSpPr>
        <p:spPr bwMode="auto">
          <a:xfrm flipH="1">
            <a:off x="3429000" y="3124200"/>
            <a:ext cx="1600200" cy="762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25640" name="Line 8"/>
          <p:cNvSpPr>
            <a:spLocks noChangeShapeType="1"/>
          </p:cNvSpPr>
          <p:nvPr/>
        </p:nvSpPr>
        <p:spPr bwMode="auto">
          <a:xfrm flipH="1">
            <a:off x="3429000" y="3505200"/>
            <a:ext cx="16002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25641" name="Line 9"/>
          <p:cNvSpPr>
            <a:spLocks noChangeShapeType="1"/>
          </p:cNvSpPr>
          <p:nvPr/>
        </p:nvSpPr>
        <p:spPr bwMode="auto">
          <a:xfrm>
            <a:off x="2362200" y="3886200"/>
            <a:ext cx="1066800" cy="228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 name="Slide Number Placeholder 4"/>
          <p:cNvSpPr>
            <a:spLocks noGrp="1"/>
          </p:cNvSpPr>
          <p:nvPr>
            <p:ph type="sldNum" sz="quarter" idx="12"/>
          </p:nvPr>
        </p:nvSpPr>
        <p:spPr/>
        <p:txBody>
          <a:bodyPr/>
          <a:lstStyle/>
          <a:p>
            <a:fld id="{B99EB9E9-4765-FB49-BAC7-716C83015871}" type="slidenum">
              <a:rPr lang="en-US"/>
              <a:pPr/>
              <a:t>15</a:t>
            </a:fld>
            <a:endParaRPr lang="en-US"/>
          </a:p>
        </p:txBody>
      </p:sp>
      <p:sp>
        <p:nvSpPr>
          <p:cNvPr id="326658" name="Rectangle 2"/>
          <p:cNvSpPr>
            <a:spLocks noGrp="1" noChangeArrowheads="1"/>
          </p:cNvSpPr>
          <p:nvPr>
            <p:ph type="title"/>
          </p:nvPr>
        </p:nvSpPr>
        <p:spPr/>
        <p:txBody>
          <a:bodyPr>
            <a:normAutofit fontScale="90000"/>
          </a:bodyPr>
          <a:lstStyle/>
          <a:p>
            <a:r>
              <a:rPr lang="en-US"/>
              <a:t>Not linearizable but sequentially consistent</a:t>
            </a:r>
          </a:p>
        </p:txBody>
      </p:sp>
      <p:sp>
        <p:nvSpPr>
          <p:cNvPr id="326659" name="Text Box 3"/>
          <p:cNvSpPr txBox="1">
            <a:spLocks noChangeArrowheads="1"/>
          </p:cNvSpPr>
          <p:nvPr/>
        </p:nvSpPr>
        <p:spPr bwMode="auto">
          <a:xfrm>
            <a:off x="822325" y="1793875"/>
            <a:ext cx="1509713" cy="2647950"/>
          </a:xfrm>
          <a:prstGeom prst="rect">
            <a:avLst/>
          </a:prstGeom>
          <a:noFill/>
          <a:ln w="9525">
            <a:noFill/>
            <a:miter lim="800000"/>
            <a:headEnd/>
            <a:tailEnd/>
          </a:ln>
          <a:effectLst/>
        </p:spPr>
        <p:txBody>
          <a:bodyPr wrap="none">
            <a:prstTxWarp prst="textNoShape">
              <a:avLst/>
            </a:prstTxWarp>
            <a:spAutoFit/>
          </a:bodyPr>
          <a:lstStyle/>
          <a:p>
            <a:r>
              <a:rPr lang="en-US" b="0" u="sng"/>
              <a:t>Client 1</a:t>
            </a:r>
          </a:p>
          <a:p>
            <a:endParaRPr lang="en-US" b="0"/>
          </a:p>
          <a:p>
            <a:r>
              <a:rPr lang="en-US" b="0"/>
              <a:t>X = X + 1;</a:t>
            </a:r>
          </a:p>
          <a:p>
            <a:endParaRPr lang="en-US" b="0"/>
          </a:p>
          <a:p>
            <a:endParaRPr lang="en-US" b="0"/>
          </a:p>
          <a:p>
            <a:r>
              <a:rPr lang="en-US" b="0"/>
              <a:t>Y = Y + 1;</a:t>
            </a:r>
          </a:p>
          <a:p>
            <a:endParaRPr lang="en-US" b="0"/>
          </a:p>
        </p:txBody>
      </p:sp>
      <p:sp>
        <p:nvSpPr>
          <p:cNvPr id="326660" name="Text Box 4"/>
          <p:cNvSpPr txBox="1">
            <a:spLocks noChangeArrowheads="1"/>
          </p:cNvSpPr>
          <p:nvPr/>
        </p:nvSpPr>
        <p:spPr bwMode="auto">
          <a:xfrm>
            <a:off x="5029200" y="1828800"/>
            <a:ext cx="1490663" cy="3743325"/>
          </a:xfrm>
          <a:prstGeom prst="rect">
            <a:avLst/>
          </a:prstGeom>
          <a:noFill/>
          <a:ln w="9525">
            <a:noFill/>
            <a:miter lim="800000"/>
            <a:headEnd/>
            <a:tailEnd/>
          </a:ln>
          <a:effectLst/>
        </p:spPr>
        <p:txBody>
          <a:bodyPr wrap="none">
            <a:prstTxWarp prst="textNoShape">
              <a:avLst/>
            </a:prstTxWarp>
            <a:spAutoFit/>
          </a:bodyPr>
          <a:lstStyle/>
          <a:p>
            <a:r>
              <a:rPr lang="en-US" b="0" u="sng"/>
              <a:t>Client 2</a:t>
            </a:r>
          </a:p>
          <a:p>
            <a:endParaRPr lang="en-US" b="0"/>
          </a:p>
          <a:p>
            <a:endParaRPr lang="en-US" b="0"/>
          </a:p>
          <a:p>
            <a:r>
              <a:rPr lang="en-US" b="0"/>
              <a:t>A = X;</a:t>
            </a:r>
          </a:p>
          <a:p>
            <a:r>
              <a:rPr lang="en-US" b="0"/>
              <a:t>B  = Y;</a:t>
            </a:r>
          </a:p>
          <a:p>
            <a:endParaRPr lang="en-US" b="0"/>
          </a:p>
          <a:p>
            <a:r>
              <a:rPr lang="en-US" b="0"/>
              <a:t>If (A &gt; B) </a:t>
            </a:r>
          </a:p>
          <a:p>
            <a:r>
              <a:rPr lang="en-US" b="0"/>
              <a:t> print(A)</a:t>
            </a:r>
          </a:p>
          <a:p>
            <a:r>
              <a:rPr lang="en-US" b="0"/>
              <a:t>else</a:t>
            </a:r>
          </a:p>
          <a:p>
            <a:endParaRPr lang="en-US" b="0"/>
          </a:p>
        </p:txBody>
      </p:sp>
      <p:sp>
        <p:nvSpPr>
          <p:cNvPr id="326661" name="Line 5"/>
          <p:cNvSpPr>
            <a:spLocks noChangeShapeType="1"/>
          </p:cNvSpPr>
          <p:nvPr/>
        </p:nvSpPr>
        <p:spPr bwMode="auto">
          <a:xfrm>
            <a:off x="3429000" y="1295400"/>
            <a:ext cx="0" cy="41148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26662" name="Line 6"/>
          <p:cNvSpPr>
            <a:spLocks noChangeShapeType="1"/>
          </p:cNvSpPr>
          <p:nvPr/>
        </p:nvSpPr>
        <p:spPr bwMode="auto">
          <a:xfrm flipH="1">
            <a:off x="3429000" y="3124200"/>
            <a:ext cx="16002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26663" name="Line 7"/>
          <p:cNvSpPr>
            <a:spLocks noChangeShapeType="1"/>
          </p:cNvSpPr>
          <p:nvPr/>
        </p:nvSpPr>
        <p:spPr bwMode="auto">
          <a:xfrm flipH="1">
            <a:off x="3429000" y="3505200"/>
            <a:ext cx="16002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26664" name="Line 8"/>
          <p:cNvSpPr>
            <a:spLocks noChangeShapeType="1"/>
          </p:cNvSpPr>
          <p:nvPr/>
        </p:nvSpPr>
        <p:spPr bwMode="auto">
          <a:xfrm>
            <a:off x="2362200" y="2895600"/>
            <a:ext cx="1066800" cy="9906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26665" name="Line 9"/>
          <p:cNvSpPr>
            <a:spLocks noChangeShapeType="1"/>
          </p:cNvSpPr>
          <p:nvPr/>
        </p:nvSpPr>
        <p:spPr bwMode="auto">
          <a:xfrm>
            <a:off x="2286000" y="3886200"/>
            <a:ext cx="1143000" cy="1524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26666" name="Line 10"/>
          <p:cNvSpPr>
            <a:spLocks noChangeShapeType="1"/>
          </p:cNvSpPr>
          <p:nvPr/>
        </p:nvSpPr>
        <p:spPr bwMode="auto">
          <a:xfrm flipH="1">
            <a:off x="3429000" y="4267200"/>
            <a:ext cx="16002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3826" name="Rectangle 2"/>
          <p:cNvSpPr>
            <a:spLocks noGrp="1" noChangeArrowheads="1"/>
          </p:cNvSpPr>
          <p:nvPr>
            <p:ph type="title"/>
          </p:nvPr>
        </p:nvSpPr>
        <p:spPr/>
        <p:txBody>
          <a:bodyPr>
            <a:normAutofit fontScale="90000"/>
          </a:bodyPr>
          <a:lstStyle/>
          <a:p>
            <a:r>
              <a:rPr lang="en-US" dirty="0" smtClean="0"/>
              <a:t>Sequential </a:t>
            </a:r>
            <a:r>
              <a:rPr dirty="0" smtClean="0"/>
              <a:t>C</a:t>
            </a:r>
            <a:r>
              <a:rPr lang="en-US" dirty="0" err="1" smtClean="0"/>
              <a:t>onsistency</a:t>
            </a:r>
            <a:r>
              <a:rPr lang="en-US" dirty="0" smtClean="0"/>
              <a:t> vs. </a:t>
            </a:r>
            <a:r>
              <a:rPr lang="en-US" dirty="0" err="1" smtClean="0"/>
              <a:t>Linearizability</a:t>
            </a:r>
            <a:endParaRPr lang="en-US" dirty="0"/>
          </a:p>
        </p:txBody>
      </p:sp>
      <p:sp>
        <p:nvSpPr>
          <p:cNvPr id="333827" name="Rectangle 3"/>
          <p:cNvSpPr>
            <a:spLocks noGrp="1" noChangeArrowheads="1"/>
          </p:cNvSpPr>
          <p:nvPr>
            <p:ph type="body" idx="1"/>
          </p:nvPr>
        </p:nvSpPr>
        <p:spPr/>
        <p:txBody>
          <a:bodyPr/>
          <a:lstStyle/>
          <a:p>
            <a:r>
              <a:rPr lang="en-US" smtClean="0"/>
              <a:t>Linearizability has proven useful for reasoning about program correctness but has not typically been used otherwise.</a:t>
            </a:r>
          </a:p>
          <a:p>
            <a:r>
              <a:rPr lang="en-US" smtClean="0"/>
              <a:t>Sequential consistency is implementable and widely used but has poor performance.</a:t>
            </a:r>
          </a:p>
          <a:p>
            <a:r>
              <a:rPr lang="en-US" smtClean="0"/>
              <a:t>To get around performance problems, weaker models that have better performance have been developed.</a:t>
            </a:r>
            <a:endParaRPr lang="en-US"/>
          </a:p>
        </p:txBody>
      </p:sp>
      <p:sp>
        <p:nvSpPr>
          <p:cNvPr id="6" name="Slide Number Placeholder 5"/>
          <p:cNvSpPr>
            <a:spLocks noGrp="1"/>
          </p:cNvSpPr>
          <p:nvPr>
            <p:ph type="sldNum" sz="quarter" idx="12"/>
          </p:nvPr>
        </p:nvSpPr>
        <p:spPr/>
        <p:txBody>
          <a:bodyPr/>
          <a:lstStyle/>
          <a:p>
            <a:fld id="{59CE0BE8-D9B9-724B-B97D-340E1E0B7B1D}"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 name="Slide Number Placeholder 5"/>
          <p:cNvSpPr>
            <a:spLocks noGrp="1"/>
          </p:cNvSpPr>
          <p:nvPr>
            <p:ph type="sldNum" sz="quarter" idx="12"/>
          </p:nvPr>
        </p:nvSpPr>
        <p:spPr/>
        <p:txBody>
          <a:bodyPr/>
          <a:lstStyle/>
          <a:p>
            <a:fld id="{CBADB8F2-650A-BB42-9ACE-A27E871663A4}" type="slidenum">
              <a:rPr lang="en-US"/>
              <a:pPr/>
              <a:t>17</a:t>
            </a:fld>
            <a:endParaRPr lang="en-US"/>
          </a:p>
        </p:txBody>
      </p:sp>
      <p:sp>
        <p:nvSpPr>
          <p:cNvPr id="104450" name="Rectangle 2"/>
          <p:cNvSpPr>
            <a:spLocks noGrp="1" noChangeArrowheads="1"/>
          </p:cNvSpPr>
          <p:nvPr>
            <p:ph type="title"/>
          </p:nvPr>
        </p:nvSpPr>
        <p:spPr>
          <a:xfrm>
            <a:off x="533400" y="228600"/>
            <a:ext cx="7772400" cy="762000"/>
          </a:xfrm>
        </p:spPr>
        <p:txBody>
          <a:bodyPr/>
          <a:lstStyle/>
          <a:p>
            <a:r>
              <a:rPr lang="en-US"/>
              <a:t>Causal Consistency - 1</a:t>
            </a:r>
          </a:p>
        </p:txBody>
      </p:sp>
      <p:sp>
        <p:nvSpPr>
          <p:cNvPr id="104451" name="Rectangle 3"/>
          <p:cNvSpPr>
            <a:spLocks noGrp="1" noChangeArrowheads="1"/>
          </p:cNvSpPr>
          <p:nvPr>
            <p:ph type="body" idx="1"/>
          </p:nvPr>
        </p:nvSpPr>
        <p:spPr>
          <a:xfrm>
            <a:off x="304800" y="4953000"/>
            <a:ext cx="8610600" cy="1371600"/>
          </a:xfrm>
        </p:spPr>
        <p:txBody>
          <a:bodyPr>
            <a:normAutofit/>
          </a:bodyPr>
          <a:lstStyle/>
          <a:p>
            <a:pPr>
              <a:lnSpc>
                <a:spcPct val="90000"/>
              </a:lnSpc>
              <a:buFont typeface="Wingdings" charset="2"/>
              <a:buNone/>
            </a:pPr>
            <a:r>
              <a:rPr lang="en-US" sz="2000" dirty="0"/>
              <a:t>This sequence is allowed with a causally-consistent store, but not with sequentially or strictly consistent store.</a:t>
            </a:r>
          </a:p>
          <a:p>
            <a:pPr>
              <a:lnSpc>
                <a:spcPct val="90000"/>
              </a:lnSpc>
              <a:buFont typeface="Wingdings" charset="2"/>
              <a:buNone/>
            </a:pPr>
            <a:r>
              <a:rPr lang="en-US" sz="2000" dirty="0"/>
              <a:t>Can be implemented with vector clocks.</a:t>
            </a:r>
          </a:p>
        </p:txBody>
      </p:sp>
      <p:pic>
        <p:nvPicPr>
          <p:cNvPr id="104452" name="Picture 4"/>
          <p:cNvPicPr>
            <a:picLocks noChangeAspect="1" noChangeArrowheads="1"/>
          </p:cNvPicPr>
          <p:nvPr/>
        </p:nvPicPr>
        <p:blipFill>
          <a:blip r:embed="rId3">
            <a:clrChange>
              <a:clrFrom>
                <a:srgbClr val="FFFFFF"/>
              </a:clrFrom>
              <a:clrTo>
                <a:srgbClr val="FFFFFF">
                  <a:alpha val="0"/>
                </a:srgbClr>
              </a:clrTo>
            </a:clrChange>
          </a:blip>
          <a:srcRect l="31000" t="49245" r="28648" b="42749"/>
          <a:stretch>
            <a:fillRect/>
          </a:stretch>
        </p:blipFill>
        <p:spPr bwMode="auto">
          <a:xfrm>
            <a:off x="304800" y="2514600"/>
            <a:ext cx="8262938" cy="2320925"/>
          </a:xfrm>
          <a:prstGeom prst="rect">
            <a:avLst/>
          </a:prstGeom>
          <a:noFill/>
          <a:ln w="9525">
            <a:noFill/>
            <a:miter lim="800000"/>
            <a:headEnd/>
            <a:tailEnd/>
          </a:ln>
          <a:effectLst/>
        </p:spPr>
      </p:pic>
      <p:sp>
        <p:nvSpPr>
          <p:cNvPr id="104453" name="Rectangle 5"/>
          <p:cNvSpPr>
            <a:spLocks noChangeArrowheads="1"/>
          </p:cNvSpPr>
          <p:nvPr/>
        </p:nvSpPr>
        <p:spPr bwMode="auto">
          <a:xfrm>
            <a:off x="228600" y="1219200"/>
            <a:ext cx="8458200" cy="1006475"/>
          </a:xfrm>
          <a:prstGeom prst="rect">
            <a:avLst/>
          </a:prstGeom>
          <a:noFill/>
          <a:ln w="9525">
            <a:noFill/>
            <a:miter lim="800000"/>
            <a:headEnd/>
            <a:tailEnd/>
          </a:ln>
          <a:effectLst/>
        </p:spPr>
        <p:txBody>
          <a:bodyPr>
            <a:prstTxWarp prst="textNoShape">
              <a:avLst/>
            </a:prstTxWarp>
            <a:spAutoFit/>
          </a:bodyPr>
          <a:lstStyle/>
          <a:p>
            <a:pPr>
              <a:spcBef>
                <a:spcPct val="20000"/>
              </a:spcBef>
              <a:buClr>
                <a:schemeClr val="accent2"/>
              </a:buClr>
              <a:buSzPct val="85000"/>
              <a:buFont typeface="Wingdings" charset="2"/>
              <a:buNone/>
            </a:pPr>
            <a:r>
              <a:rPr lang="en-US" sz="2000" b="0"/>
              <a:t>Necessary condition: Writes that are potentially causally related must be seen by all processes in the same order.  Concurrent writes may be seen in a different order on different machines.</a:t>
            </a:r>
          </a:p>
        </p:txBody>
      </p:sp>
      <p:sp>
        <p:nvSpPr>
          <p:cNvPr id="104457" name="Rectangle 9"/>
          <p:cNvSpPr>
            <a:spLocks noChangeArrowheads="1"/>
          </p:cNvSpPr>
          <p:nvPr/>
        </p:nvSpPr>
        <p:spPr bwMode="auto">
          <a:xfrm>
            <a:off x="3429000" y="2667000"/>
            <a:ext cx="2057400" cy="1143000"/>
          </a:xfrm>
          <a:prstGeom prst="rect">
            <a:avLst/>
          </a:prstGeom>
          <a:noFill/>
          <a:ln w="9525">
            <a:solidFill>
              <a:srgbClr val="FF3300"/>
            </a:solidFill>
            <a:miter lim="800000"/>
            <a:headEnd/>
            <a:tailEnd/>
          </a:ln>
          <a:effectLst/>
        </p:spPr>
        <p:txBody>
          <a:bodyPr wrap="none" anchor="ctr">
            <a:prstTxWarp prst="textNoShape">
              <a:avLst/>
            </a:prstTxWarp>
          </a:bodyPr>
          <a:lstStyle/>
          <a:p>
            <a:endParaRPr lang="en-US"/>
          </a:p>
        </p:txBody>
      </p:sp>
      <p:sp>
        <p:nvSpPr>
          <p:cNvPr id="104458" name="Text Box 10"/>
          <p:cNvSpPr txBox="1">
            <a:spLocks noChangeArrowheads="1"/>
          </p:cNvSpPr>
          <p:nvPr/>
        </p:nvSpPr>
        <p:spPr bwMode="auto">
          <a:xfrm>
            <a:off x="5699125" y="2324100"/>
            <a:ext cx="2032000" cy="641350"/>
          </a:xfrm>
          <a:prstGeom prst="rect">
            <a:avLst/>
          </a:prstGeom>
          <a:noFill/>
          <a:ln w="9525">
            <a:noFill/>
            <a:miter lim="800000"/>
            <a:headEnd/>
            <a:tailEnd/>
          </a:ln>
          <a:effectLst/>
        </p:spPr>
        <p:txBody>
          <a:bodyPr wrap="none">
            <a:prstTxWarp prst="textNoShape">
              <a:avLst/>
            </a:prstTxWarp>
            <a:spAutoFit/>
          </a:bodyPr>
          <a:lstStyle/>
          <a:p>
            <a:r>
              <a:rPr lang="en-US" sz="1800" b="0">
                <a:solidFill>
                  <a:srgbClr val="FF3300"/>
                </a:solidFill>
              </a:rPr>
              <a:t>concurrent since no </a:t>
            </a:r>
          </a:p>
          <a:p>
            <a:r>
              <a:rPr lang="en-US" sz="1800" b="0">
                <a:solidFill>
                  <a:srgbClr val="FF3300"/>
                </a:solidFill>
              </a:rPr>
              <a:t>causal relationship</a:t>
            </a:r>
          </a:p>
        </p:txBody>
      </p:sp>
      <p:sp>
        <p:nvSpPr>
          <p:cNvPr id="104459" name="Line 11"/>
          <p:cNvSpPr>
            <a:spLocks noChangeShapeType="1"/>
          </p:cNvSpPr>
          <p:nvPr/>
        </p:nvSpPr>
        <p:spPr bwMode="auto">
          <a:xfrm>
            <a:off x="1828800" y="3048000"/>
            <a:ext cx="457200" cy="304800"/>
          </a:xfrm>
          <a:prstGeom prst="line">
            <a:avLst/>
          </a:prstGeom>
          <a:noFill/>
          <a:ln w="9525">
            <a:solidFill>
              <a:schemeClr val="accent2"/>
            </a:solidFill>
            <a:round/>
            <a:headEnd/>
            <a:tailEnd type="triangle" w="med" len="med"/>
          </a:ln>
          <a:effectLst/>
        </p:spPr>
        <p:txBody>
          <a:bodyPr wrap="none">
            <a:prstTxWarp prst="textNoShape">
              <a:avLst/>
            </a:prstTxWarp>
          </a:bodyPr>
          <a:lstStyle/>
          <a:p>
            <a:endParaRPr lang="en-US"/>
          </a:p>
        </p:txBody>
      </p:sp>
      <p:sp>
        <p:nvSpPr>
          <p:cNvPr id="104460" name="Line 12"/>
          <p:cNvSpPr>
            <a:spLocks noChangeShapeType="1"/>
          </p:cNvSpPr>
          <p:nvPr/>
        </p:nvSpPr>
        <p:spPr bwMode="auto">
          <a:xfrm>
            <a:off x="1828800" y="3048000"/>
            <a:ext cx="457200" cy="762000"/>
          </a:xfrm>
          <a:prstGeom prst="line">
            <a:avLst/>
          </a:prstGeom>
          <a:noFill/>
          <a:ln w="9525">
            <a:solidFill>
              <a:schemeClr val="accent2"/>
            </a:solidFill>
            <a:round/>
            <a:headEnd/>
            <a:tailEnd type="triangle" w="med" len="med"/>
          </a:ln>
          <a:effectLst/>
        </p:spPr>
        <p:txBody>
          <a:bodyPr wrap="none">
            <a:prstTxWarp prst="textNoShape">
              <a:avLst/>
            </a:prstTxWarp>
          </a:bodyPr>
          <a:lstStyle/>
          <a:p>
            <a:endParaRPr lang="en-US"/>
          </a:p>
        </p:txBody>
      </p:sp>
      <p:sp>
        <p:nvSpPr>
          <p:cNvPr id="104461" name="Line 13"/>
          <p:cNvSpPr>
            <a:spLocks noChangeShapeType="1"/>
          </p:cNvSpPr>
          <p:nvPr/>
        </p:nvSpPr>
        <p:spPr bwMode="auto">
          <a:xfrm>
            <a:off x="1828800" y="3048000"/>
            <a:ext cx="457200" cy="1143000"/>
          </a:xfrm>
          <a:prstGeom prst="line">
            <a:avLst/>
          </a:prstGeom>
          <a:noFill/>
          <a:ln w="9525">
            <a:solidFill>
              <a:schemeClr val="accent2"/>
            </a:solidFill>
            <a:round/>
            <a:headEnd/>
            <a:tailEnd type="triangle" w="med" len="med"/>
          </a:ln>
          <a:effectLst/>
        </p:spPr>
        <p:txBody>
          <a:bodyPr wrap="none">
            <a:prstTxWarp prst="textNoShape">
              <a:avLst/>
            </a:prstTxWarp>
          </a:bodyPr>
          <a:lstStyle/>
          <a:p>
            <a:endParaRPr lang="en-US"/>
          </a:p>
        </p:txBody>
      </p:sp>
      <p:sp>
        <p:nvSpPr>
          <p:cNvPr id="104462" name="Line 14"/>
          <p:cNvSpPr>
            <a:spLocks noChangeShapeType="1"/>
          </p:cNvSpPr>
          <p:nvPr/>
        </p:nvSpPr>
        <p:spPr bwMode="auto">
          <a:xfrm>
            <a:off x="3048000" y="3352800"/>
            <a:ext cx="381000" cy="0"/>
          </a:xfrm>
          <a:prstGeom prst="line">
            <a:avLst/>
          </a:prstGeom>
          <a:noFill/>
          <a:ln w="9525">
            <a:solidFill>
              <a:schemeClr val="accent2"/>
            </a:solidFill>
            <a:round/>
            <a:headEnd/>
            <a:tailEnd type="triangle" w="med" len="med"/>
          </a:ln>
          <a:effectLst/>
        </p:spPr>
        <p:txBody>
          <a:bodyPr wrap="none">
            <a:prstTxWarp prst="textNoShape">
              <a:avLst/>
            </a:prstTxWarp>
          </a:bodyPr>
          <a:lstStyle/>
          <a:p>
            <a:endParaRPr lang="en-US"/>
          </a:p>
        </p:txBody>
      </p:sp>
      <p:sp>
        <p:nvSpPr>
          <p:cNvPr id="104463" name="Line 15"/>
          <p:cNvSpPr>
            <a:spLocks noChangeShapeType="1"/>
          </p:cNvSpPr>
          <p:nvPr/>
        </p:nvSpPr>
        <p:spPr bwMode="auto">
          <a:xfrm>
            <a:off x="4267200" y="3352800"/>
            <a:ext cx="1524000" cy="762000"/>
          </a:xfrm>
          <a:prstGeom prst="line">
            <a:avLst/>
          </a:prstGeom>
          <a:noFill/>
          <a:ln w="9525">
            <a:solidFill>
              <a:schemeClr val="accent2"/>
            </a:solidFill>
            <a:round/>
            <a:headEnd/>
            <a:tailEnd type="triangle" w="med" len="med"/>
          </a:ln>
          <a:effectLst/>
        </p:spPr>
        <p:txBody>
          <a:bodyPr wrap="none">
            <a:prstTxWarp prst="textNoShape">
              <a:avLst/>
            </a:prstTxWarp>
          </a:bodyPr>
          <a:lstStyle/>
          <a:p>
            <a:endParaRPr lang="en-US"/>
          </a:p>
        </p:txBody>
      </p:sp>
      <p:sp>
        <p:nvSpPr>
          <p:cNvPr id="104464" name="Line 16"/>
          <p:cNvSpPr>
            <a:spLocks noChangeShapeType="1"/>
          </p:cNvSpPr>
          <p:nvPr/>
        </p:nvSpPr>
        <p:spPr bwMode="auto">
          <a:xfrm>
            <a:off x="5410200" y="2971800"/>
            <a:ext cx="381000" cy="609600"/>
          </a:xfrm>
          <a:prstGeom prst="line">
            <a:avLst/>
          </a:prstGeom>
          <a:noFill/>
          <a:ln w="9525">
            <a:solidFill>
              <a:schemeClr val="accent2"/>
            </a:solidFill>
            <a:round/>
            <a:headEnd/>
            <a:tailEnd type="triangle" w="med" len="med"/>
          </a:ln>
          <a:effectLst/>
        </p:spPr>
        <p:txBody>
          <a:bodyPr wrap="none">
            <a:prstTxWarp prst="textNoShape">
              <a:avLst/>
            </a:prstTxWarp>
          </a:bodyPr>
          <a:lstStyle/>
          <a:p>
            <a:endParaRPr lang="en-US"/>
          </a:p>
        </p:txBody>
      </p:sp>
      <p:sp>
        <p:nvSpPr>
          <p:cNvPr id="104465" name="Line 17"/>
          <p:cNvSpPr>
            <a:spLocks noChangeShapeType="1"/>
          </p:cNvSpPr>
          <p:nvPr/>
        </p:nvSpPr>
        <p:spPr bwMode="auto">
          <a:xfrm>
            <a:off x="5410200" y="2971800"/>
            <a:ext cx="1600200" cy="1066800"/>
          </a:xfrm>
          <a:prstGeom prst="line">
            <a:avLst/>
          </a:prstGeom>
          <a:noFill/>
          <a:ln w="9525">
            <a:solidFill>
              <a:schemeClr val="accent2"/>
            </a:solidFill>
            <a:round/>
            <a:headEnd/>
            <a:tailEnd type="triangle" w="med" len="med"/>
          </a:ln>
          <a:effectLst/>
        </p:spPr>
        <p:txBody>
          <a:bodyPr wrap="none">
            <a:prstTxWarp prst="textNoShape">
              <a:avLst/>
            </a:prstTxWarp>
          </a:bodyPr>
          <a:lstStyle/>
          <a:p>
            <a:endParaRPr lang="en-US"/>
          </a:p>
        </p:txBody>
      </p:sp>
      <p:sp>
        <p:nvSpPr>
          <p:cNvPr id="104466" name="Line 18"/>
          <p:cNvSpPr>
            <a:spLocks noChangeShapeType="1"/>
          </p:cNvSpPr>
          <p:nvPr/>
        </p:nvSpPr>
        <p:spPr bwMode="auto">
          <a:xfrm>
            <a:off x="4267200" y="3352800"/>
            <a:ext cx="2286000" cy="0"/>
          </a:xfrm>
          <a:prstGeom prst="line">
            <a:avLst/>
          </a:prstGeom>
          <a:noFill/>
          <a:ln w="9525">
            <a:solidFill>
              <a:schemeClr val="accent2"/>
            </a:solidFill>
            <a:round/>
            <a:headEnd/>
            <a:tailEnd/>
          </a:ln>
          <a:effectLst/>
        </p:spPr>
        <p:txBody>
          <a:bodyPr wrap="none">
            <a:prstTxWarp prst="textNoShape">
              <a:avLst/>
            </a:prstTxWarp>
          </a:bodyPr>
          <a:lstStyle/>
          <a:p>
            <a:endParaRPr lang="en-US"/>
          </a:p>
        </p:txBody>
      </p:sp>
      <p:sp>
        <p:nvSpPr>
          <p:cNvPr id="104467" name="Line 19"/>
          <p:cNvSpPr>
            <a:spLocks noChangeShapeType="1"/>
          </p:cNvSpPr>
          <p:nvPr/>
        </p:nvSpPr>
        <p:spPr bwMode="auto">
          <a:xfrm>
            <a:off x="6553200" y="3352800"/>
            <a:ext cx="457200" cy="381000"/>
          </a:xfrm>
          <a:prstGeom prst="line">
            <a:avLst/>
          </a:prstGeom>
          <a:noFill/>
          <a:ln w="9525">
            <a:solidFill>
              <a:schemeClr val="accent2"/>
            </a:solidFill>
            <a:round/>
            <a:headEnd/>
            <a:tailEnd type="triangle" w="med" len="med"/>
          </a:ln>
          <a:effectLst/>
        </p:spPr>
        <p:txBody>
          <a:bodyPr wrap="none">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 name="Slide Number Placeholder 5"/>
          <p:cNvSpPr>
            <a:spLocks noGrp="1"/>
          </p:cNvSpPr>
          <p:nvPr>
            <p:ph type="sldNum" sz="quarter" idx="12"/>
          </p:nvPr>
        </p:nvSpPr>
        <p:spPr/>
        <p:txBody>
          <a:bodyPr/>
          <a:lstStyle/>
          <a:p>
            <a:fld id="{F4E26C55-AD89-3640-8E81-59FA1C9B7921}" type="slidenum">
              <a:rPr lang="en-US" smtClean="0"/>
              <a:pPr/>
              <a:t>18</a:t>
            </a:fld>
            <a:endParaRPr lang="en-US"/>
          </a:p>
        </p:txBody>
      </p:sp>
      <p:sp>
        <p:nvSpPr>
          <p:cNvPr id="105474" name="AutoShape 2"/>
          <p:cNvSpPr>
            <a:spLocks noChangeAspect="1" noChangeArrowheads="1"/>
          </p:cNvSpPr>
          <p:nvPr>
            <p:ph type="title"/>
          </p:nvPr>
        </p:nvSpPr>
        <p:spPr/>
        <p:txBody>
          <a:bodyPr/>
          <a:lstStyle/>
          <a:p>
            <a:r>
              <a:rPr lang="en-US" smtClean="0"/>
              <a:t>Causal Consistency - 2</a:t>
            </a:r>
            <a:endParaRPr lang="en-US"/>
          </a:p>
        </p:txBody>
      </p:sp>
      <p:sp>
        <p:nvSpPr>
          <p:cNvPr id="105475" name="Rectangle 3"/>
          <p:cNvSpPr>
            <a:spLocks noGrp="1" noChangeArrowheads="1"/>
          </p:cNvSpPr>
          <p:nvPr>
            <p:ph type="body" idx="1"/>
          </p:nvPr>
        </p:nvSpPr>
        <p:spPr>
          <a:xfrm>
            <a:off x="304800" y="5105400"/>
            <a:ext cx="8648700" cy="1143000"/>
          </a:xfrm>
        </p:spPr>
        <p:txBody>
          <a:bodyPr/>
          <a:lstStyle/>
          <a:p>
            <a:pPr marL="609600" indent="-609600">
              <a:lnSpc>
                <a:spcPct val="80000"/>
              </a:lnSpc>
              <a:buFontTx/>
              <a:buAutoNum type="alphaLcParenR"/>
            </a:pPr>
            <a:r>
              <a:rPr lang="en-US" sz="2000" dirty="0" smtClean="0"/>
              <a:t>A violation of a causally-consistent store.  The two writes are NOT concurrent because of the R</a:t>
            </a:r>
            <a:r>
              <a:rPr lang="en-US" sz="2000" baseline="-25000" dirty="0" smtClean="0"/>
              <a:t>2</a:t>
            </a:r>
            <a:r>
              <a:rPr lang="en-US" sz="2000" dirty="0" smtClean="0"/>
              <a:t>(x)a.</a:t>
            </a:r>
          </a:p>
          <a:p>
            <a:pPr marL="609600" indent="-609600">
              <a:lnSpc>
                <a:spcPct val="80000"/>
              </a:lnSpc>
              <a:buFontTx/>
              <a:buAutoNum type="alphaLcParenR"/>
            </a:pPr>
            <a:r>
              <a:rPr lang="en-US" sz="2000" dirty="0" smtClean="0"/>
              <a:t>A correct sequence of events in a causally-consistent store (W</a:t>
            </a:r>
            <a:r>
              <a:rPr lang="en-US" sz="2000" baseline="-25000" dirty="0" smtClean="0"/>
              <a:t>1</a:t>
            </a:r>
            <a:r>
              <a:rPr lang="en-US" sz="2000" dirty="0" smtClean="0"/>
              <a:t>(x)a and W</a:t>
            </a:r>
            <a:r>
              <a:rPr lang="en-US" sz="2000" baseline="-25000" dirty="0" smtClean="0"/>
              <a:t>2</a:t>
            </a:r>
            <a:r>
              <a:rPr lang="en-US" sz="2000" dirty="0" smtClean="0"/>
              <a:t>(x)b are concurrent).</a:t>
            </a:r>
            <a:endParaRPr lang="en-US" sz="2000" dirty="0"/>
          </a:p>
        </p:txBody>
      </p:sp>
      <p:pic>
        <p:nvPicPr>
          <p:cNvPr id="105476" name="Picture 4"/>
          <p:cNvPicPr>
            <a:picLocks noChangeAspect="1" noChangeArrowheads="1"/>
          </p:cNvPicPr>
          <p:nvPr/>
        </p:nvPicPr>
        <p:blipFill>
          <a:blip r:embed="rId3">
            <a:clrChange>
              <a:clrFrom>
                <a:srgbClr val="FFFFFF"/>
              </a:clrFrom>
              <a:clrTo>
                <a:srgbClr val="FFFFFF">
                  <a:alpha val="0"/>
                </a:srgbClr>
              </a:clrTo>
            </a:clrChange>
          </a:blip>
          <a:srcRect l="19455" t="48489" r="48531" b="43655"/>
          <a:stretch>
            <a:fillRect/>
          </a:stretch>
        </p:blipFill>
        <p:spPr bwMode="auto">
          <a:xfrm>
            <a:off x="1752600" y="838200"/>
            <a:ext cx="5705475" cy="1981200"/>
          </a:xfrm>
          <a:prstGeom prst="rect">
            <a:avLst/>
          </a:prstGeom>
          <a:noFill/>
          <a:ln w="9525">
            <a:noFill/>
            <a:miter lim="800000"/>
            <a:headEnd/>
            <a:tailEnd/>
          </a:ln>
          <a:effectLst/>
        </p:spPr>
      </p:pic>
      <p:pic>
        <p:nvPicPr>
          <p:cNvPr id="105477" name="Picture 5"/>
          <p:cNvPicPr>
            <a:picLocks noChangeAspect="1" noChangeArrowheads="1"/>
          </p:cNvPicPr>
          <p:nvPr/>
        </p:nvPicPr>
        <p:blipFill>
          <a:blip r:embed="rId3">
            <a:clrChange>
              <a:clrFrom>
                <a:srgbClr val="FFFFFF"/>
              </a:clrFrom>
              <a:clrTo>
                <a:srgbClr val="FFFFFF">
                  <a:alpha val="0"/>
                </a:srgbClr>
              </a:clrTo>
            </a:clrChange>
          </a:blip>
          <a:srcRect l="51950" t="48489" r="11545" b="43655"/>
          <a:stretch>
            <a:fillRect/>
          </a:stretch>
        </p:blipFill>
        <p:spPr bwMode="auto">
          <a:xfrm>
            <a:off x="1447800" y="2819400"/>
            <a:ext cx="6505575" cy="1981200"/>
          </a:xfrm>
          <a:prstGeom prst="rect">
            <a:avLst/>
          </a:prstGeom>
          <a:noFill/>
          <a:ln w="9525">
            <a:noFill/>
            <a:miter lim="800000"/>
            <a:headEnd/>
            <a:tailEnd/>
          </a:ln>
          <a:effectLst/>
        </p:spPr>
      </p:pic>
      <p:sp>
        <p:nvSpPr>
          <p:cNvPr id="105478" name="Line 6"/>
          <p:cNvSpPr>
            <a:spLocks noChangeShapeType="1"/>
          </p:cNvSpPr>
          <p:nvPr/>
        </p:nvSpPr>
        <p:spPr bwMode="auto">
          <a:xfrm>
            <a:off x="3048000" y="1257300"/>
            <a:ext cx="228600" cy="228600"/>
          </a:xfrm>
          <a:prstGeom prst="line">
            <a:avLst/>
          </a:prstGeom>
          <a:noFill/>
          <a:ln w="9525">
            <a:solidFill>
              <a:srgbClr val="FF3300"/>
            </a:solidFill>
            <a:round/>
            <a:headEnd/>
            <a:tailEnd type="triangle" w="med" len="med"/>
          </a:ln>
          <a:effectLst/>
        </p:spPr>
        <p:txBody>
          <a:bodyPr wrap="none">
            <a:prstTxWarp prst="textNoShape">
              <a:avLst/>
            </a:prstTxWarp>
          </a:bodyPr>
          <a:lstStyle/>
          <a:p>
            <a:endParaRPr lang="en-US"/>
          </a:p>
        </p:txBody>
      </p:sp>
      <p:sp>
        <p:nvSpPr>
          <p:cNvPr id="105479" name="Line 7"/>
          <p:cNvSpPr>
            <a:spLocks noChangeShapeType="1"/>
          </p:cNvSpPr>
          <p:nvPr/>
        </p:nvSpPr>
        <p:spPr bwMode="auto">
          <a:xfrm>
            <a:off x="3962400" y="1562100"/>
            <a:ext cx="381000" cy="0"/>
          </a:xfrm>
          <a:prstGeom prst="line">
            <a:avLst/>
          </a:prstGeom>
          <a:noFill/>
          <a:ln w="9525">
            <a:solidFill>
              <a:srgbClr val="FF3300"/>
            </a:solidFill>
            <a:round/>
            <a:headEnd/>
            <a:tailEnd type="triangle" w="med" len="med"/>
          </a:ln>
          <a:effectLst/>
        </p:spPr>
        <p:txBody>
          <a:bodyPr wrap="none">
            <a:prstTxWarp prst="textNoShape">
              <a:avLst/>
            </a:prstTxWarp>
          </a:bodyPr>
          <a:lstStyle/>
          <a:p>
            <a:endParaRPr lang="en-US"/>
          </a:p>
        </p:txBody>
      </p:sp>
      <p:sp>
        <p:nvSpPr>
          <p:cNvPr id="105480" name="Line 8"/>
          <p:cNvSpPr>
            <a:spLocks noChangeShapeType="1"/>
          </p:cNvSpPr>
          <p:nvPr/>
        </p:nvSpPr>
        <p:spPr bwMode="auto">
          <a:xfrm>
            <a:off x="4876800" y="1714500"/>
            <a:ext cx="228600" cy="152400"/>
          </a:xfrm>
          <a:prstGeom prst="line">
            <a:avLst/>
          </a:prstGeom>
          <a:noFill/>
          <a:ln w="9525">
            <a:solidFill>
              <a:srgbClr val="FF3300"/>
            </a:solidFill>
            <a:round/>
            <a:headEnd/>
            <a:tailEnd type="triangle" w="med" len="med"/>
          </a:ln>
          <a:effectLst/>
        </p:spPr>
        <p:txBody>
          <a:bodyPr wrap="none">
            <a:prstTxWarp prst="textNoShape">
              <a:avLst/>
            </a:prstTxWarp>
          </a:bodyPr>
          <a:lstStyle/>
          <a:p>
            <a:endParaRPr lang="en-US"/>
          </a:p>
        </p:txBody>
      </p:sp>
      <p:sp>
        <p:nvSpPr>
          <p:cNvPr id="105482" name="Line 10"/>
          <p:cNvSpPr>
            <a:spLocks noChangeShapeType="1"/>
          </p:cNvSpPr>
          <p:nvPr/>
        </p:nvSpPr>
        <p:spPr bwMode="auto">
          <a:xfrm>
            <a:off x="2819400" y="1485900"/>
            <a:ext cx="762000" cy="762000"/>
          </a:xfrm>
          <a:prstGeom prst="line">
            <a:avLst/>
          </a:prstGeom>
          <a:noFill/>
          <a:ln w="9525">
            <a:solidFill>
              <a:srgbClr val="FF3300"/>
            </a:solidFill>
            <a:round/>
            <a:headEnd/>
            <a:tailEnd/>
          </a:ln>
          <a:effectLst/>
        </p:spPr>
        <p:txBody>
          <a:bodyPr wrap="none">
            <a:prstTxWarp prst="textNoShape">
              <a:avLst/>
            </a:prstTxWarp>
          </a:bodyPr>
          <a:lstStyle/>
          <a:p>
            <a:endParaRPr lang="en-US"/>
          </a:p>
        </p:txBody>
      </p:sp>
      <p:sp>
        <p:nvSpPr>
          <p:cNvPr id="105483" name="Line 11"/>
          <p:cNvSpPr>
            <a:spLocks noChangeShapeType="1"/>
          </p:cNvSpPr>
          <p:nvPr/>
        </p:nvSpPr>
        <p:spPr bwMode="auto">
          <a:xfrm>
            <a:off x="3581400" y="2247900"/>
            <a:ext cx="1524000" cy="0"/>
          </a:xfrm>
          <a:prstGeom prst="line">
            <a:avLst/>
          </a:prstGeom>
          <a:noFill/>
          <a:ln w="9525">
            <a:solidFill>
              <a:srgbClr val="FF3300"/>
            </a:solidFill>
            <a:round/>
            <a:headEnd/>
            <a:tailEnd type="triangle" w="med" len="med"/>
          </a:ln>
          <a:effectLst/>
        </p:spPr>
        <p:txBody>
          <a:bodyPr wrap="none">
            <a:prstTxWarp prst="textNoShape">
              <a:avLst/>
            </a:prstTxWarp>
          </a:bodyPr>
          <a:lstStyle/>
          <a:p>
            <a:endParaRPr lang="en-US"/>
          </a:p>
        </p:txBody>
      </p:sp>
      <p:sp>
        <p:nvSpPr>
          <p:cNvPr id="105484" name="Rectangle 12"/>
          <p:cNvSpPr>
            <a:spLocks noChangeArrowheads="1"/>
          </p:cNvSpPr>
          <p:nvPr/>
        </p:nvSpPr>
        <p:spPr bwMode="auto">
          <a:xfrm>
            <a:off x="6019800" y="1714500"/>
            <a:ext cx="685800" cy="381000"/>
          </a:xfrm>
          <a:prstGeom prst="rect">
            <a:avLst/>
          </a:prstGeom>
          <a:noFill/>
          <a:ln w="28575">
            <a:solidFill>
              <a:srgbClr val="FF3300"/>
            </a:solidFill>
            <a:miter lim="800000"/>
            <a:headEnd/>
            <a:tailEnd/>
          </a:ln>
          <a:effectLst/>
        </p:spPr>
        <p:txBody>
          <a:bodyPr wrap="none" anchor="ctr">
            <a:prstTxWarp prst="textNoShape">
              <a:avLst/>
            </a:prstTxWarp>
          </a:bodyPr>
          <a:lstStyle/>
          <a:p>
            <a:endParaRPr lang="en-US"/>
          </a:p>
        </p:txBody>
      </p:sp>
      <p:sp>
        <p:nvSpPr>
          <p:cNvPr id="105487" name="Line 15"/>
          <p:cNvSpPr>
            <a:spLocks noChangeShapeType="1"/>
          </p:cNvSpPr>
          <p:nvPr/>
        </p:nvSpPr>
        <p:spPr bwMode="auto">
          <a:xfrm>
            <a:off x="5029200" y="1562100"/>
            <a:ext cx="838200" cy="0"/>
          </a:xfrm>
          <a:prstGeom prst="line">
            <a:avLst/>
          </a:prstGeom>
          <a:noFill/>
          <a:ln w="9525">
            <a:solidFill>
              <a:srgbClr val="FF3300"/>
            </a:solidFill>
            <a:round/>
            <a:headEnd/>
            <a:tailEnd/>
          </a:ln>
          <a:effectLst/>
        </p:spPr>
        <p:txBody>
          <a:bodyPr wrap="none">
            <a:prstTxWarp prst="textNoShape">
              <a:avLst/>
            </a:prstTxWarp>
          </a:bodyPr>
          <a:lstStyle/>
          <a:p>
            <a:endParaRPr lang="en-US"/>
          </a:p>
        </p:txBody>
      </p:sp>
      <p:sp>
        <p:nvSpPr>
          <p:cNvPr id="105488" name="Line 16"/>
          <p:cNvSpPr>
            <a:spLocks noChangeShapeType="1"/>
          </p:cNvSpPr>
          <p:nvPr/>
        </p:nvSpPr>
        <p:spPr bwMode="auto">
          <a:xfrm>
            <a:off x="5867400" y="1562100"/>
            <a:ext cx="152400" cy="685800"/>
          </a:xfrm>
          <a:prstGeom prst="line">
            <a:avLst/>
          </a:prstGeom>
          <a:noFill/>
          <a:ln w="9525">
            <a:solidFill>
              <a:srgbClr val="FF3300"/>
            </a:solidFill>
            <a:round/>
            <a:headEnd/>
            <a:tailEnd type="triangle" w="med" len="med"/>
          </a:ln>
          <a:effectLst/>
        </p:spPr>
        <p:txBody>
          <a:bodyPr wrap="none">
            <a:prstTxWarp prst="textNoShape">
              <a:avLst/>
            </a:prstTxWarp>
          </a:bodyPr>
          <a:lstStyle/>
          <a:p>
            <a:endParaRPr lang="en-US"/>
          </a:p>
        </p:txBody>
      </p:sp>
      <p:sp>
        <p:nvSpPr>
          <p:cNvPr id="105490" name="Line 18"/>
          <p:cNvSpPr>
            <a:spLocks noChangeShapeType="1"/>
          </p:cNvSpPr>
          <p:nvPr/>
        </p:nvSpPr>
        <p:spPr bwMode="auto">
          <a:xfrm>
            <a:off x="2895600" y="3390900"/>
            <a:ext cx="2209800" cy="914400"/>
          </a:xfrm>
          <a:prstGeom prst="line">
            <a:avLst/>
          </a:prstGeom>
          <a:noFill/>
          <a:ln w="9525">
            <a:solidFill>
              <a:srgbClr val="FF3300"/>
            </a:solidFill>
            <a:round/>
            <a:headEnd/>
            <a:tailEnd type="triangle" w="med" len="med"/>
          </a:ln>
          <a:effectLst/>
        </p:spPr>
        <p:txBody>
          <a:bodyPr wrap="none">
            <a:prstTxWarp prst="textNoShape">
              <a:avLst/>
            </a:prstTxWarp>
          </a:bodyPr>
          <a:lstStyle/>
          <a:p>
            <a:endParaRPr lang="en-US"/>
          </a:p>
        </p:txBody>
      </p:sp>
      <p:sp>
        <p:nvSpPr>
          <p:cNvPr id="105491" name="Line 19"/>
          <p:cNvSpPr>
            <a:spLocks noChangeShapeType="1"/>
          </p:cNvSpPr>
          <p:nvPr/>
        </p:nvSpPr>
        <p:spPr bwMode="auto">
          <a:xfrm>
            <a:off x="4800600" y="3695700"/>
            <a:ext cx="381000" cy="152400"/>
          </a:xfrm>
          <a:prstGeom prst="line">
            <a:avLst/>
          </a:prstGeom>
          <a:noFill/>
          <a:ln w="9525">
            <a:solidFill>
              <a:srgbClr val="FF3300"/>
            </a:solidFill>
            <a:round/>
            <a:headEnd/>
            <a:tailEnd type="triangle" w="med" len="med"/>
          </a:ln>
          <a:effectLst/>
        </p:spPr>
        <p:txBody>
          <a:bodyPr wrap="none">
            <a:prstTxWarp prst="textNoShape">
              <a:avLst/>
            </a:prstTxWarp>
          </a:bodyPr>
          <a:lstStyle/>
          <a:p>
            <a:endParaRPr lang="en-US"/>
          </a:p>
        </p:txBody>
      </p:sp>
      <p:sp>
        <p:nvSpPr>
          <p:cNvPr id="105492" name="Line 20"/>
          <p:cNvSpPr>
            <a:spLocks noChangeShapeType="1"/>
          </p:cNvSpPr>
          <p:nvPr/>
        </p:nvSpPr>
        <p:spPr bwMode="auto">
          <a:xfrm>
            <a:off x="3048000" y="3238500"/>
            <a:ext cx="2819400" cy="0"/>
          </a:xfrm>
          <a:prstGeom prst="line">
            <a:avLst/>
          </a:prstGeom>
          <a:noFill/>
          <a:ln w="9525">
            <a:solidFill>
              <a:srgbClr val="FF3300"/>
            </a:solidFill>
            <a:round/>
            <a:headEnd/>
            <a:tailEnd/>
          </a:ln>
          <a:effectLst/>
        </p:spPr>
        <p:txBody>
          <a:bodyPr wrap="none">
            <a:prstTxWarp prst="textNoShape">
              <a:avLst/>
            </a:prstTxWarp>
          </a:bodyPr>
          <a:lstStyle/>
          <a:p>
            <a:endParaRPr lang="en-US"/>
          </a:p>
        </p:txBody>
      </p:sp>
      <p:sp>
        <p:nvSpPr>
          <p:cNvPr id="105493" name="Line 21"/>
          <p:cNvSpPr>
            <a:spLocks noChangeShapeType="1"/>
          </p:cNvSpPr>
          <p:nvPr/>
        </p:nvSpPr>
        <p:spPr bwMode="auto">
          <a:xfrm>
            <a:off x="5867400" y="3238500"/>
            <a:ext cx="381000" cy="457200"/>
          </a:xfrm>
          <a:prstGeom prst="line">
            <a:avLst/>
          </a:prstGeom>
          <a:noFill/>
          <a:ln w="9525">
            <a:solidFill>
              <a:srgbClr val="FF3300"/>
            </a:solidFill>
            <a:round/>
            <a:headEnd/>
            <a:tailEnd type="triangle" w="med" len="med"/>
          </a:ln>
          <a:effectLst/>
        </p:spPr>
        <p:txBody>
          <a:bodyPr wrap="none">
            <a:prstTxWarp prst="textNoShape">
              <a:avLst/>
            </a:prstTxWarp>
          </a:bodyPr>
          <a:lstStyle/>
          <a:p>
            <a:endParaRPr lang="en-US"/>
          </a:p>
        </p:txBody>
      </p:sp>
      <p:sp>
        <p:nvSpPr>
          <p:cNvPr id="105494" name="Line 22"/>
          <p:cNvSpPr>
            <a:spLocks noChangeShapeType="1"/>
          </p:cNvSpPr>
          <p:nvPr/>
        </p:nvSpPr>
        <p:spPr bwMode="auto">
          <a:xfrm>
            <a:off x="5029200" y="3543300"/>
            <a:ext cx="838200" cy="0"/>
          </a:xfrm>
          <a:prstGeom prst="line">
            <a:avLst/>
          </a:prstGeom>
          <a:noFill/>
          <a:ln w="9525">
            <a:solidFill>
              <a:srgbClr val="FF3300"/>
            </a:solidFill>
            <a:round/>
            <a:headEnd/>
            <a:tailEnd/>
          </a:ln>
          <a:effectLst/>
        </p:spPr>
        <p:txBody>
          <a:bodyPr wrap="none">
            <a:prstTxWarp prst="textNoShape">
              <a:avLst/>
            </a:prstTxWarp>
          </a:bodyPr>
          <a:lstStyle/>
          <a:p>
            <a:endParaRPr lang="en-US"/>
          </a:p>
        </p:txBody>
      </p:sp>
      <p:sp>
        <p:nvSpPr>
          <p:cNvPr id="105495" name="Line 23"/>
          <p:cNvSpPr>
            <a:spLocks noChangeShapeType="1"/>
          </p:cNvSpPr>
          <p:nvPr/>
        </p:nvSpPr>
        <p:spPr bwMode="auto">
          <a:xfrm>
            <a:off x="5867400" y="3543300"/>
            <a:ext cx="228600" cy="609600"/>
          </a:xfrm>
          <a:prstGeom prst="line">
            <a:avLst/>
          </a:prstGeom>
          <a:noFill/>
          <a:ln w="9525">
            <a:solidFill>
              <a:srgbClr val="FF3300"/>
            </a:solidFill>
            <a:round/>
            <a:headEnd/>
            <a:tailEnd type="triangle" w="med" len="med"/>
          </a:ln>
          <a:effectLst/>
        </p:spPr>
        <p:txBody>
          <a:bodyPr wrap="none">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A97251D9-3565-3140-B424-7CD0653A2D93}" type="slidenum">
              <a:rPr lang="en-US"/>
              <a:pPr/>
              <a:t>19</a:t>
            </a:fld>
            <a:endParaRPr lang="en-US"/>
          </a:p>
        </p:txBody>
      </p:sp>
      <p:sp>
        <p:nvSpPr>
          <p:cNvPr id="107522" name="Rectangle 2"/>
          <p:cNvSpPr>
            <a:spLocks noGrp="1" noChangeArrowheads="1"/>
          </p:cNvSpPr>
          <p:nvPr>
            <p:ph type="title"/>
          </p:nvPr>
        </p:nvSpPr>
        <p:spPr/>
        <p:txBody>
          <a:bodyPr/>
          <a:lstStyle/>
          <a:p>
            <a:r>
              <a:rPr lang="en-US"/>
              <a:t>FIFO Consistency</a:t>
            </a:r>
          </a:p>
        </p:txBody>
      </p:sp>
      <p:sp>
        <p:nvSpPr>
          <p:cNvPr id="107523" name="Rectangle 3"/>
          <p:cNvSpPr>
            <a:spLocks noGrp="1" noChangeArrowheads="1"/>
          </p:cNvSpPr>
          <p:nvPr>
            <p:ph type="body" idx="1"/>
          </p:nvPr>
        </p:nvSpPr>
        <p:spPr>
          <a:xfrm>
            <a:off x="609600" y="4953000"/>
            <a:ext cx="8305800" cy="1143000"/>
          </a:xfrm>
        </p:spPr>
        <p:txBody>
          <a:bodyPr>
            <a:normAutofit/>
          </a:bodyPr>
          <a:lstStyle/>
          <a:p>
            <a:pPr>
              <a:buFont typeface="Wingdings" charset="2"/>
              <a:buNone/>
            </a:pPr>
            <a:r>
              <a:rPr lang="en-US" sz="2000"/>
              <a:t>A valid sequence of events of FIFO consistency.  Only requirement in this example is that  P2’s writes are seen in the correct order.  FIFO consistency is easy to implement.</a:t>
            </a:r>
          </a:p>
        </p:txBody>
      </p:sp>
      <p:pic>
        <p:nvPicPr>
          <p:cNvPr id="107524" name="Picture 4"/>
          <p:cNvPicPr>
            <a:picLocks noChangeAspect="1" noChangeArrowheads="1"/>
          </p:cNvPicPr>
          <p:nvPr/>
        </p:nvPicPr>
        <p:blipFill>
          <a:blip r:embed="rId3">
            <a:clrChange>
              <a:clrFrom>
                <a:srgbClr val="FFFFFF"/>
              </a:clrFrom>
              <a:clrTo>
                <a:srgbClr val="FFFFFF">
                  <a:alpha val="0"/>
                </a:srgbClr>
              </a:clrTo>
            </a:clrChange>
          </a:blip>
          <a:srcRect l="31854" t="47734" r="29716" b="43202"/>
          <a:stretch>
            <a:fillRect/>
          </a:stretch>
        </p:blipFill>
        <p:spPr bwMode="auto">
          <a:xfrm>
            <a:off x="304800" y="2362200"/>
            <a:ext cx="7848600" cy="2619375"/>
          </a:xfrm>
          <a:prstGeom prst="rect">
            <a:avLst/>
          </a:prstGeom>
          <a:noFill/>
          <a:ln w="9525">
            <a:noFill/>
            <a:miter lim="800000"/>
            <a:headEnd/>
            <a:tailEnd/>
          </a:ln>
          <a:effectLst/>
        </p:spPr>
      </p:pic>
      <p:sp>
        <p:nvSpPr>
          <p:cNvPr id="107525" name="Rectangle 5"/>
          <p:cNvSpPr>
            <a:spLocks noChangeArrowheads="1"/>
          </p:cNvSpPr>
          <p:nvPr/>
        </p:nvSpPr>
        <p:spPr bwMode="auto">
          <a:xfrm>
            <a:off x="609600" y="1219200"/>
            <a:ext cx="7391400" cy="160020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accent2"/>
              </a:buClr>
              <a:buSzPct val="85000"/>
              <a:buFont typeface="Wingdings" charset="2"/>
              <a:buNone/>
            </a:pPr>
            <a:r>
              <a:rPr lang="en-US" sz="2000" b="0">
                <a:latin typeface="Arial" charset="0"/>
              </a:rPr>
              <a:t>Necessary Condition: Writes done by a single process are seen by all other processes in the order in which they were issued, but writes from different processes may be seen in a different order by different processes.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Important Lessons</a:t>
            </a:r>
            <a:endParaRPr lang="en-US" dirty="0"/>
          </a:p>
        </p:txBody>
      </p:sp>
      <p:sp>
        <p:nvSpPr>
          <p:cNvPr id="3" name="Content Placeholder 2"/>
          <p:cNvSpPr>
            <a:spLocks noGrp="1"/>
          </p:cNvSpPr>
          <p:nvPr>
            <p:ph idx="1"/>
          </p:nvPr>
        </p:nvSpPr>
        <p:spPr/>
        <p:txBody>
          <a:bodyPr/>
          <a:lstStyle/>
          <a:p>
            <a:r>
              <a:rPr lang="en-US" dirty="0" err="1" smtClean="0"/>
              <a:t>Lamport</a:t>
            </a:r>
            <a:r>
              <a:rPr lang="en-US" dirty="0" smtClean="0"/>
              <a:t> &amp; vector clocks both give a logical timestamps</a:t>
            </a:r>
          </a:p>
          <a:p>
            <a:pPr lvl="1"/>
            <a:r>
              <a:rPr lang="en-US" dirty="0" smtClean="0"/>
              <a:t>Total ordering vs. causal ordering</a:t>
            </a:r>
          </a:p>
          <a:p>
            <a:endParaRPr lang="en-US" dirty="0" smtClean="0"/>
          </a:p>
          <a:p>
            <a:r>
              <a:rPr lang="en-US" dirty="0" smtClean="0"/>
              <a:t>Other issues in coordinating node activities</a:t>
            </a:r>
          </a:p>
          <a:p>
            <a:pPr lvl="1"/>
            <a:r>
              <a:rPr lang="en-US" dirty="0" smtClean="0"/>
              <a:t>Exclusive access to </a:t>
            </a:r>
            <a:r>
              <a:rPr lang="en-US" dirty="0" smtClean="0"/>
              <a:t>resources/data</a:t>
            </a:r>
          </a:p>
          <a:p>
            <a:pPr lvl="1"/>
            <a:r>
              <a:rPr lang="en-US" dirty="0" smtClean="0"/>
              <a:t>Choosing a single leader</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smtClean="0"/>
              <a:t>Weak Consistency - 1</a:t>
            </a:r>
            <a:endParaRPr lang="en-US"/>
          </a:p>
        </p:txBody>
      </p:sp>
      <p:sp>
        <p:nvSpPr>
          <p:cNvPr id="110595" name="Rectangle 3"/>
          <p:cNvSpPr>
            <a:spLocks noGrp="1" noChangeArrowheads="1"/>
          </p:cNvSpPr>
          <p:nvPr>
            <p:ph type="body" idx="1"/>
          </p:nvPr>
        </p:nvSpPr>
        <p:spPr/>
        <p:txBody>
          <a:bodyPr>
            <a:normAutofit fontScale="92500" lnSpcReduction="20000"/>
          </a:bodyPr>
          <a:lstStyle/>
          <a:p>
            <a:r>
              <a:rPr lang="en-US" dirty="0" smtClean="0"/>
              <a:t>Uses a synchronization variable with one operation </a:t>
            </a:r>
            <a:r>
              <a:rPr lang="en-US" dirty="0" err="1" smtClean="0"/>
              <a:t>synchronize(S</a:t>
            </a:r>
            <a:r>
              <a:rPr lang="en-US" dirty="0" smtClean="0"/>
              <a:t>), which causes all writes by process P to be propagated and all external writes propagated to P.</a:t>
            </a:r>
          </a:p>
          <a:p>
            <a:r>
              <a:rPr lang="en-US" dirty="0" smtClean="0"/>
              <a:t>Consistency is on groups of operations</a:t>
            </a:r>
          </a:p>
          <a:p>
            <a:r>
              <a:rPr lang="en-US" dirty="0" smtClean="0"/>
              <a:t>Properties:</a:t>
            </a:r>
          </a:p>
          <a:p>
            <a:pPr marL="987552" lvl="1" indent="-457200">
              <a:buFont typeface="+mj-lt"/>
              <a:buAutoNum type="arabicPeriod"/>
            </a:pPr>
            <a:r>
              <a:rPr lang="en-US" dirty="0" smtClean="0"/>
              <a:t>Accesses to synchronization variables associated with a data store are sequentially consistent (i.e. all processes see the synchronization calls in the same order).</a:t>
            </a:r>
          </a:p>
          <a:p>
            <a:pPr marL="987552" lvl="1" indent="-457200">
              <a:buFont typeface="+mj-lt"/>
              <a:buAutoNum type="arabicPeriod"/>
            </a:pPr>
            <a:r>
              <a:rPr lang="en-US" dirty="0" smtClean="0"/>
              <a:t>No operation on a synchronization variable is allowed to be performed until all previous writes have been completed everywhere.</a:t>
            </a:r>
          </a:p>
          <a:p>
            <a:pPr marL="987552" lvl="1" indent="-457200">
              <a:buFont typeface="+mj-lt"/>
              <a:buAutoNum type="arabicPeriod"/>
            </a:pPr>
            <a:r>
              <a:rPr lang="en-US" dirty="0" smtClean="0"/>
              <a:t>No read or write operation on data items are allowed to be performed until all previous operations to synchronization variables have been performed.</a:t>
            </a:r>
          </a:p>
          <a:p>
            <a:endParaRPr lang="en-US" dirty="0"/>
          </a:p>
        </p:txBody>
      </p:sp>
      <p:sp>
        <p:nvSpPr>
          <p:cNvPr id="6" name="Slide Number Placeholder 5"/>
          <p:cNvSpPr>
            <a:spLocks noGrp="1"/>
          </p:cNvSpPr>
          <p:nvPr>
            <p:ph type="sldNum" sz="quarter" idx="12"/>
          </p:nvPr>
        </p:nvSpPr>
        <p:spPr/>
        <p:txBody>
          <a:bodyPr/>
          <a:lstStyle/>
          <a:p>
            <a:fld id="{2920A08B-731D-9649-9AB7-3174E472743F}"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fld id="{4A3812E7-5766-2249-B1B8-3E5CDF3B8C29}" type="slidenum">
              <a:rPr lang="en-US"/>
              <a:pPr/>
              <a:t>21</a:t>
            </a:fld>
            <a:endParaRPr lang="en-US"/>
          </a:p>
        </p:txBody>
      </p:sp>
      <p:sp>
        <p:nvSpPr>
          <p:cNvPr id="112642" name="Rectangle 2"/>
          <p:cNvSpPr>
            <a:spLocks noGrp="1" noChangeArrowheads="1"/>
          </p:cNvSpPr>
          <p:nvPr>
            <p:ph type="title"/>
          </p:nvPr>
        </p:nvSpPr>
        <p:spPr>
          <a:xfrm>
            <a:off x="533400" y="228600"/>
            <a:ext cx="7772400" cy="685800"/>
          </a:xfrm>
        </p:spPr>
        <p:txBody>
          <a:bodyPr/>
          <a:lstStyle/>
          <a:p>
            <a:r>
              <a:rPr lang="en-US"/>
              <a:t>Weak Consistency - 2</a:t>
            </a:r>
          </a:p>
        </p:txBody>
      </p:sp>
      <p:pic>
        <p:nvPicPr>
          <p:cNvPr id="112643" name="Picture 3"/>
          <p:cNvPicPr>
            <a:picLocks noChangeAspect="1" noChangeArrowheads="1"/>
          </p:cNvPicPr>
          <p:nvPr/>
        </p:nvPicPr>
        <p:blipFill>
          <a:blip r:embed="rId3">
            <a:clrChange>
              <a:clrFrom>
                <a:srgbClr val="FFFFFF"/>
              </a:clrFrom>
              <a:clrTo>
                <a:srgbClr val="FFFFFF">
                  <a:alpha val="0"/>
                </a:srgbClr>
              </a:clrTo>
            </a:clrChange>
          </a:blip>
          <a:srcRect l="19669" t="47885" r="48958" b="42749"/>
          <a:stretch>
            <a:fillRect/>
          </a:stretch>
        </p:blipFill>
        <p:spPr bwMode="auto">
          <a:xfrm>
            <a:off x="1562100" y="1295400"/>
            <a:ext cx="5591175" cy="2362200"/>
          </a:xfrm>
          <a:prstGeom prst="rect">
            <a:avLst/>
          </a:prstGeom>
          <a:noFill/>
          <a:ln w="9525">
            <a:noFill/>
            <a:miter lim="800000"/>
            <a:headEnd/>
            <a:tailEnd/>
          </a:ln>
          <a:effectLst/>
        </p:spPr>
      </p:pic>
      <p:pic>
        <p:nvPicPr>
          <p:cNvPr id="112644" name="Picture 4"/>
          <p:cNvPicPr>
            <a:picLocks noChangeAspect="1" noChangeArrowheads="1"/>
          </p:cNvPicPr>
          <p:nvPr/>
        </p:nvPicPr>
        <p:blipFill>
          <a:blip r:embed="rId3">
            <a:clrChange>
              <a:clrFrom>
                <a:srgbClr val="FFFFFF"/>
              </a:clrFrom>
              <a:clrTo>
                <a:srgbClr val="FFFFFF">
                  <a:alpha val="0"/>
                </a:srgbClr>
              </a:clrTo>
            </a:clrChange>
          </a:blip>
          <a:srcRect l="52377" t="47885" r="16890" b="42749"/>
          <a:stretch>
            <a:fillRect/>
          </a:stretch>
        </p:blipFill>
        <p:spPr bwMode="auto">
          <a:xfrm>
            <a:off x="1295400" y="3429000"/>
            <a:ext cx="5476875" cy="2362200"/>
          </a:xfrm>
          <a:prstGeom prst="rect">
            <a:avLst/>
          </a:prstGeom>
          <a:noFill/>
          <a:ln w="9525">
            <a:noFill/>
            <a:miter lim="800000"/>
            <a:headEnd/>
            <a:tailEnd/>
          </a:ln>
          <a:effectLst/>
        </p:spPr>
      </p:pic>
      <p:sp>
        <p:nvSpPr>
          <p:cNvPr id="112645" name="Rectangle 5"/>
          <p:cNvSpPr>
            <a:spLocks noGrp="1" noChangeArrowheads="1"/>
          </p:cNvSpPr>
          <p:nvPr>
            <p:ph type="body" idx="1"/>
          </p:nvPr>
        </p:nvSpPr>
        <p:spPr>
          <a:xfrm>
            <a:off x="533400" y="5562600"/>
            <a:ext cx="8305800" cy="838200"/>
          </a:xfrm>
        </p:spPr>
        <p:txBody>
          <a:bodyPr>
            <a:normAutofit/>
          </a:bodyPr>
          <a:lstStyle/>
          <a:p>
            <a:pPr marL="609600" indent="-609600">
              <a:lnSpc>
                <a:spcPct val="90000"/>
              </a:lnSpc>
              <a:buFontTx/>
              <a:buAutoNum type="alphaLcParenR"/>
            </a:pPr>
            <a:r>
              <a:rPr lang="en-US" sz="2400" dirty="0"/>
              <a:t>A valid sequence of events for weak consistency.</a:t>
            </a:r>
          </a:p>
          <a:p>
            <a:pPr marL="609600" indent="-609600">
              <a:lnSpc>
                <a:spcPct val="90000"/>
              </a:lnSpc>
              <a:buFontTx/>
              <a:buAutoNum type="alphaLcParenR"/>
            </a:pPr>
            <a:r>
              <a:rPr lang="en-US" sz="2400" dirty="0"/>
              <a:t>An invalid sequence for weak consistency.</a:t>
            </a:r>
          </a:p>
        </p:txBody>
      </p:sp>
      <p:sp>
        <p:nvSpPr>
          <p:cNvPr id="112646" name="Rectangle 6"/>
          <p:cNvSpPr>
            <a:spLocks noChangeArrowheads="1"/>
          </p:cNvSpPr>
          <p:nvPr/>
        </p:nvSpPr>
        <p:spPr bwMode="auto">
          <a:xfrm>
            <a:off x="4953000" y="3886200"/>
            <a:ext cx="381000" cy="990600"/>
          </a:xfrm>
          <a:prstGeom prst="rect">
            <a:avLst/>
          </a:prstGeom>
          <a:noFill/>
          <a:ln w="9525">
            <a:solidFill>
              <a:srgbClr val="FF3300"/>
            </a:solidFill>
            <a:miter lim="800000"/>
            <a:headEnd/>
            <a:tailEnd/>
          </a:ln>
          <a:effectLst/>
        </p:spPr>
        <p:txBody>
          <a:bodyPr wrap="none" anchor="ctr">
            <a:prstTxWarp prst="textNoShape">
              <a:avLst/>
            </a:prstTxWarp>
          </a:bodyPr>
          <a:lstStyle/>
          <a:p>
            <a:endParaRPr lang="en-US"/>
          </a:p>
        </p:txBody>
      </p:sp>
      <p:sp>
        <p:nvSpPr>
          <p:cNvPr id="112647" name="Text Box 7"/>
          <p:cNvSpPr txBox="1">
            <a:spLocks noChangeArrowheads="1"/>
          </p:cNvSpPr>
          <p:nvPr/>
        </p:nvSpPr>
        <p:spPr bwMode="auto">
          <a:xfrm>
            <a:off x="5410200" y="3505200"/>
            <a:ext cx="2170113" cy="701675"/>
          </a:xfrm>
          <a:prstGeom prst="rect">
            <a:avLst/>
          </a:prstGeom>
          <a:noFill/>
          <a:ln w="9525">
            <a:noFill/>
            <a:miter lim="800000"/>
            <a:headEnd/>
            <a:tailEnd/>
          </a:ln>
          <a:effectLst/>
        </p:spPr>
        <p:txBody>
          <a:bodyPr wrap="none">
            <a:prstTxWarp prst="textNoShape">
              <a:avLst/>
            </a:prstTxWarp>
            <a:spAutoFit/>
          </a:bodyPr>
          <a:lstStyle/>
          <a:p>
            <a:r>
              <a:rPr lang="en-US" sz="2000" b="0">
                <a:solidFill>
                  <a:srgbClr val="FF3300"/>
                </a:solidFill>
              </a:rPr>
              <a:t>This S ensures that </a:t>
            </a:r>
          </a:p>
          <a:p>
            <a:r>
              <a:rPr lang="en-US" sz="2000" b="0">
                <a:solidFill>
                  <a:srgbClr val="FF3300"/>
                </a:solidFill>
              </a:rPr>
              <a:t>P2 sees all updates</a:t>
            </a:r>
          </a:p>
        </p:txBody>
      </p:sp>
      <p:sp>
        <p:nvSpPr>
          <p:cNvPr id="112648" name="Rectangle 8"/>
          <p:cNvSpPr>
            <a:spLocks noChangeArrowheads="1"/>
          </p:cNvSpPr>
          <p:nvPr/>
        </p:nvSpPr>
        <p:spPr bwMode="auto">
          <a:xfrm>
            <a:off x="4495800" y="1981200"/>
            <a:ext cx="1752600" cy="990600"/>
          </a:xfrm>
          <a:prstGeom prst="rect">
            <a:avLst/>
          </a:prstGeom>
          <a:noFill/>
          <a:ln w="9525">
            <a:solidFill>
              <a:srgbClr val="FF3300"/>
            </a:solidFill>
            <a:miter lim="800000"/>
            <a:headEnd/>
            <a:tailEnd/>
          </a:ln>
          <a:effectLst/>
        </p:spPr>
        <p:txBody>
          <a:bodyPr wrap="none" anchor="ctr">
            <a:prstTxWarp prst="textNoShape">
              <a:avLst/>
            </a:prstTxWarp>
          </a:bodyPr>
          <a:lstStyle/>
          <a:p>
            <a:endParaRPr lang="en-US"/>
          </a:p>
        </p:txBody>
      </p:sp>
      <p:sp>
        <p:nvSpPr>
          <p:cNvPr id="112649" name="Text Box 9"/>
          <p:cNvSpPr txBox="1">
            <a:spLocks noChangeArrowheads="1"/>
          </p:cNvSpPr>
          <p:nvPr/>
        </p:nvSpPr>
        <p:spPr bwMode="auto">
          <a:xfrm>
            <a:off x="6172200" y="762000"/>
            <a:ext cx="2354263" cy="1311275"/>
          </a:xfrm>
          <a:prstGeom prst="rect">
            <a:avLst/>
          </a:prstGeom>
          <a:noFill/>
          <a:ln w="9525">
            <a:noFill/>
            <a:miter lim="800000"/>
            <a:headEnd/>
            <a:tailEnd/>
          </a:ln>
          <a:effectLst/>
        </p:spPr>
        <p:txBody>
          <a:bodyPr wrap="none">
            <a:prstTxWarp prst="textNoShape">
              <a:avLst/>
            </a:prstTxWarp>
            <a:spAutoFit/>
          </a:bodyPr>
          <a:lstStyle/>
          <a:p>
            <a:r>
              <a:rPr lang="en-US" sz="2000" b="0">
                <a:solidFill>
                  <a:srgbClr val="FF3300"/>
                </a:solidFill>
              </a:rPr>
              <a:t>P2 and P3 have not</a:t>
            </a:r>
          </a:p>
          <a:p>
            <a:r>
              <a:rPr lang="en-US" sz="2000" b="0">
                <a:solidFill>
                  <a:srgbClr val="FF3300"/>
                </a:solidFill>
              </a:rPr>
              <a:t>synchronized, so no</a:t>
            </a:r>
          </a:p>
          <a:p>
            <a:r>
              <a:rPr lang="en-US" sz="2000" b="0">
                <a:solidFill>
                  <a:srgbClr val="FF3300"/>
                </a:solidFill>
              </a:rPr>
              <a:t>guarantee about what</a:t>
            </a:r>
          </a:p>
          <a:p>
            <a:r>
              <a:rPr lang="en-US" sz="2000" b="0">
                <a:solidFill>
                  <a:srgbClr val="FF3300"/>
                </a:solidFill>
              </a:rPr>
              <a:t>order they see.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BB8108A5-8747-4C42-8EC1-0B8CC0BC772B}" type="slidenum">
              <a:rPr lang="en-US"/>
              <a:pPr/>
              <a:t>22</a:t>
            </a:fld>
            <a:endParaRPr lang="en-US"/>
          </a:p>
        </p:txBody>
      </p:sp>
      <p:sp>
        <p:nvSpPr>
          <p:cNvPr id="114690" name="Rectangle 2"/>
          <p:cNvSpPr>
            <a:spLocks noGrp="1" noChangeArrowheads="1"/>
          </p:cNvSpPr>
          <p:nvPr>
            <p:ph type="title"/>
          </p:nvPr>
        </p:nvSpPr>
        <p:spPr/>
        <p:txBody>
          <a:bodyPr/>
          <a:lstStyle/>
          <a:p>
            <a:r>
              <a:rPr lang="en-US"/>
              <a:t>Release Consistency</a:t>
            </a:r>
          </a:p>
        </p:txBody>
      </p:sp>
      <p:sp>
        <p:nvSpPr>
          <p:cNvPr id="114691" name="Rectangle 3"/>
          <p:cNvSpPr>
            <a:spLocks noGrp="1" noChangeArrowheads="1"/>
          </p:cNvSpPr>
          <p:nvPr>
            <p:ph type="body" idx="1"/>
          </p:nvPr>
        </p:nvSpPr>
        <p:spPr>
          <a:xfrm>
            <a:off x="304800" y="1219200"/>
            <a:ext cx="8686800" cy="3200400"/>
          </a:xfrm>
        </p:spPr>
        <p:txBody>
          <a:bodyPr/>
          <a:lstStyle/>
          <a:p>
            <a:pPr>
              <a:lnSpc>
                <a:spcPct val="90000"/>
              </a:lnSpc>
            </a:pPr>
            <a:r>
              <a:rPr lang="en-US" sz="2000" dirty="0"/>
              <a:t>Uses two different types of synchronization operations (</a:t>
            </a:r>
            <a:r>
              <a:rPr lang="en-US" sz="2000" i="1" dirty="0"/>
              <a:t>acquire</a:t>
            </a:r>
            <a:r>
              <a:rPr lang="en-US" sz="2000" dirty="0"/>
              <a:t> and </a:t>
            </a:r>
            <a:r>
              <a:rPr lang="en-US" sz="2000" i="1" dirty="0"/>
              <a:t>release</a:t>
            </a:r>
            <a:r>
              <a:rPr lang="en-US" sz="2000" dirty="0"/>
              <a:t>) to define a critical region around access to shared data.</a:t>
            </a:r>
          </a:p>
          <a:p>
            <a:pPr>
              <a:lnSpc>
                <a:spcPct val="90000"/>
              </a:lnSpc>
            </a:pPr>
            <a:r>
              <a:rPr lang="en-US" sz="2000" dirty="0"/>
              <a:t>Rules:</a:t>
            </a:r>
          </a:p>
          <a:p>
            <a:pPr lvl="1">
              <a:lnSpc>
                <a:spcPct val="90000"/>
              </a:lnSpc>
            </a:pPr>
            <a:r>
              <a:rPr lang="en-US" sz="1800" dirty="0"/>
              <a:t>Before a read or write operation on shared data is performed, all previous </a:t>
            </a:r>
            <a:r>
              <a:rPr lang="en-US" sz="1800" i="1" dirty="0"/>
              <a:t>acquire</a:t>
            </a:r>
            <a:r>
              <a:rPr lang="en-US" sz="1800" dirty="0"/>
              <a:t>s done by the process must have completed successfully.</a:t>
            </a:r>
          </a:p>
          <a:p>
            <a:pPr lvl="1">
              <a:lnSpc>
                <a:spcPct val="90000"/>
              </a:lnSpc>
            </a:pPr>
            <a:r>
              <a:rPr lang="en-US" sz="1800" dirty="0"/>
              <a:t>Before a </a:t>
            </a:r>
            <a:r>
              <a:rPr lang="en-US" sz="1800" i="1" dirty="0"/>
              <a:t>release </a:t>
            </a:r>
            <a:r>
              <a:rPr lang="en-US" sz="1800" dirty="0"/>
              <a:t>is allowed to be performed, all previous reads and writes by the process must have completed</a:t>
            </a:r>
          </a:p>
          <a:p>
            <a:pPr lvl="1">
              <a:lnSpc>
                <a:spcPct val="90000"/>
              </a:lnSpc>
            </a:pPr>
            <a:r>
              <a:rPr lang="en-US" sz="1800" dirty="0"/>
              <a:t>Accesses to synchronization variables are FIFO consistent (sequential consistency is not required).</a:t>
            </a:r>
          </a:p>
        </p:txBody>
      </p:sp>
      <p:pic>
        <p:nvPicPr>
          <p:cNvPr id="114694" name="Picture 6"/>
          <p:cNvPicPr>
            <a:picLocks noChangeAspect="1" noChangeArrowheads="1"/>
          </p:cNvPicPr>
          <p:nvPr/>
        </p:nvPicPr>
        <p:blipFill>
          <a:blip r:embed="rId3">
            <a:clrChange>
              <a:clrFrom>
                <a:srgbClr val="FFFFFF"/>
              </a:clrFrom>
              <a:clrTo>
                <a:srgbClr val="FFFFFF">
                  <a:alpha val="0"/>
                </a:srgbClr>
              </a:clrTo>
            </a:clrChange>
          </a:blip>
          <a:srcRect l="27792" t="49245" r="24345" b="43353"/>
          <a:stretch>
            <a:fillRect/>
          </a:stretch>
        </p:blipFill>
        <p:spPr bwMode="auto">
          <a:xfrm>
            <a:off x="228600" y="3946525"/>
            <a:ext cx="8529638" cy="1866900"/>
          </a:xfrm>
          <a:prstGeom prst="rect">
            <a:avLst/>
          </a:prstGeom>
          <a:noFill/>
          <a:ln w="9525">
            <a:noFill/>
            <a:miter lim="800000"/>
            <a:headEnd/>
            <a:tailEnd/>
          </a:ln>
          <a:effectLst/>
        </p:spPr>
      </p:pic>
      <p:sp>
        <p:nvSpPr>
          <p:cNvPr id="114692" name="Rectangle 4"/>
          <p:cNvSpPr>
            <a:spLocks noChangeArrowheads="1"/>
          </p:cNvSpPr>
          <p:nvPr/>
        </p:nvSpPr>
        <p:spPr bwMode="auto">
          <a:xfrm>
            <a:off x="7162800" y="4937125"/>
            <a:ext cx="1219200" cy="533400"/>
          </a:xfrm>
          <a:prstGeom prst="rect">
            <a:avLst/>
          </a:prstGeom>
          <a:noFill/>
          <a:ln w="9525">
            <a:solidFill>
              <a:srgbClr val="FF3300"/>
            </a:solidFill>
            <a:miter lim="800000"/>
            <a:headEnd/>
            <a:tailEnd/>
          </a:ln>
          <a:effectLst/>
        </p:spPr>
        <p:txBody>
          <a:bodyPr wrap="none" anchor="ctr">
            <a:prstTxWarp prst="textNoShape">
              <a:avLst/>
            </a:prstTxWarp>
          </a:bodyPr>
          <a:lstStyle/>
          <a:p>
            <a:pPr algn="ctr"/>
            <a:endParaRPr lang="en-US" b="0">
              <a:solidFill>
                <a:srgbClr val="FF3300"/>
              </a:solidFill>
            </a:endParaRPr>
          </a:p>
        </p:txBody>
      </p:sp>
      <p:sp>
        <p:nvSpPr>
          <p:cNvPr id="114693" name="Text Box 5"/>
          <p:cNvSpPr txBox="1">
            <a:spLocks noChangeArrowheads="1"/>
          </p:cNvSpPr>
          <p:nvPr/>
        </p:nvSpPr>
        <p:spPr bwMode="auto">
          <a:xfrm>
            <a:off x="6248400" y="5546725"/>
            <a:ext cx="1824038" cy="1006475"/>
          </a:xfrm>
          <a:prstGeom prst="rect">
            <a:avLst/>
          </a:prstGeom>
          <a:noFill/>
          <a:ln w="9525">
            <a:noFill/>
            <a:miter lim="800000"/>
            <a:headEnd/>
            <a:tailEnd/>
          </a:ln>
          <a:effectLst/>
        </p:spPr>
        <p:txBody>
          <a:bodyPr wrap="none">
            <a:prstTxWarp prst="textNoShape">
              <a:avLst/>
            </a:prstTxWarp>
            <a:spAutoFit/>
          </a:bodyPr>
          <a:lstStyle/>
          <a:p>
            <a:r>
              <a:rPr lang="en-US" sz="2000" b="0">
                <a:solidFill>
                  <a:srgbClr val="FF3300"/>
                </a:solidFill>
              </a:rPr>
              <a:t>No guarantee</a:t>
            </a:r>
          </a:p>
          <a:p>
            <a:r>
              <a:rPr lang="en-US" sz="2000" b="0">
                <a:solidFill>
                  <a:srgbClr val="FF3300"/>
                </a:solidFill>
              </a:rPr>
              <a:t>since operations</a:t>
            </a:r>
          </a:p>
          <a:p>
            <a:r>
              <a:rPr lang="en-US" sz="2000" b="0">
                <a:solidFill>
                  <a:srgbClr val="FF3300"/>
                </a:solidFill>
              </a:rPr>
              <a:t>not used.</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9640E11D-168D-CF47-84DF-0F81FF1BE36F}" type="slidenum">
              <a:rPr lang="en-US"/>
              <a:pPr/>
              <a:t>23</a:t>
            </a:fld>
            <a:endParaRPr lang="en-US"/>
          </a:p>
        </p:txBody>
      </p:sp>
      <p:sp>
        <p:nvSpPr>
          <p:cNvPr id="115714" name="Rectangle 2"/>
          <p:cNvSpPr>
            <a:spLocks noGrp="1" noChangeArrowheads="1"/>
          </p:cNvSpPr>
          <p:nvPr>
            <p:ph type="title"/>
          </p:nvPr>
        </p:nvSpPr>
        <p:spPr/>
        <p:txBody>
          <a:bodyPr/>
          <a:lstStyle/>
          <a:p>
            <a:r>
              <a:rPr lang="en-US"/>
              <a:t>Entry Consistency</a:t>
            </a:r>
          </a:p>
        </p:txBody>
      </p:sp>
      <p:sp>
        <p:nvSpPr>
          <p:cNvPr id="115715" name="Rectangle 3"/>
          <p:cNvSpPr>
            <a:spLocks noGrp="1" noChangeArrowheads="1"/>
          </p:cNvSpPr>
          <p:nvPr>
            <p:ph type="body" idx="1"/>
          </p:nvPr>
        </p:nvSpPr>
        <p:spPr>
          <a:xfrm>
            <a:off x="304800" y="1143000"/>
            <a:ext cx="8534400" cy="3581400"/>
          </a:xfrm>
        </p:spPr>
        <p:txBody>
          <a:bodyPr/>
          <a:lstStyle/>
          <a:p>
            <a:pPr>
              <a:lnSpc>
                <a:spcPct val="80000"/>
              </a:lnSpc>
              <a:buFont typeface="Wingdings" charset="2"/>
              <a:buNone/>
            </a:pPr>
            <a:r>
              <a:rPr lang="en-US" sz="2000" dirty="0"/>
              <a:t>Associate locks with individual variables or small groups.</a:t>
            </a:r>
          </a:p>
          <a:p>
            <a:pPr>
              <a:lnSpc>
                <a:spcPct val="80000"/>
              </a:lnSpc>
              <a:buFont typeface="Wingdings" charset="2"/>
              <a:buNone/>
            </a:pPr>
            <a:r>
              <a:rPr lang="en-US" sz="2000" dirty="0"/>
              <a:t>Conditions:</a:t>
            </a:r>
          </a:p>
          <a:p>
            <a:pPr>
              <a:lnSpc>
                <a:spcPct val="80000"/>
              </a:lnSpc>
            </a:pPr>
            <a:r>
              <a:rPr lang="en-US" sz="1800" dirty="0"/>
              <a:t>An </a:t>
            </a:r>
            <a:r>
              <a:rPr lang="en-US" sz="1800" i="1" dirty="0"/>
              <a:t>acquire</a:t>
            </a:r>
            <a:r>
              <a:rPr lang="en-US" sz="1800" dirty="0"/>
              <a:t> access of a synchronization variable is not allowed to perform with respect to a process until all updates to the guarded shared data have been performed with respect to that process.</a:t>
            </a:r>
          </a:p>
          <a:p>
            <a:pPr>
              <a:lnSpc>
                <a:spcPct val="80000"/>
              </a:lnSpc>
            </a:pPr>
            <a:r>
              <a:rPr lang="en-US" sz="1800" dirty="0"/>
              <a:t>Before an exclusive mode access to a synchronization variable by a process is allowed to perform with respect to that process, no other process may hold the synchronization variable, not even in nonexclusive mode.</a:t>
            </a:r>
          </a:p>
          <a:p>
            <a:pPr>
              <a:lnSpc>
                <a:spcPct val="80000"/>
              </a:lnSpc>
            </a:pPr>
            <a:r>
              <a:rPr lang="en-US" sz="1800" dirty="0"/>
              <a:t>After an exclusive mode access to a synchronization variable has been performed, any other process's next nonexclusive mode access to that synchronization variable may not be performed until it has performed with respect to that variable's owner.</a:t>
            </a:r>
            <a:r>
              <a:rPr lang="en-US" sz="2000" dirty="0"/>
              <a:t> </a:t>
            </a:r>
          </a:p>
        </p:txBody>
      </p:sp>
      <p:pic>
        <p:nvPicPr>
          <p:cNvPr id="115717" name="Picture 5"/>
          <p:cNvPicPr>
            <a:picLocks noChangeAspect="1" noChangeArrowheads="1"/>
          </p:cNvPicPr>
          <p:nvPr/>
        </p:nvPicPr>
        <p:blipFill>
          <a:blip r:embed="rId3">
            <a:clrChange>
              <a:clrFrom>
                <a:srgbClr val="FFFFFF"/>
              </a:clrFrom>
              <a:clrTo>
                <a:srgbClr val="FFFFFF">
                  <a:alpha val="0"/>
                </a:srgbClr>
              </a:clrTo>
            </a:clrChange>
          </a:blip>
          <a:srcRect l="28220" t="49396" r="23250" b="43958"/>
          <a:stretch>
            <a:fillRect/>
          </a:stretch>
        </p:blipFill>
        <p:spPr bwMode="auto">
          <a:xfrm>
            <a:off x="228600" y="4191000"/>
            <a:ext cx="8648700" cy="1676400"/>
          </a:xfrm>
          <a:prstGeom prst="rect">
            <a:avLst/>
          </a:prstGeom>
          <a:noFill/>
          <a:ln w="9525">
            <a:noFill/>
            <a:miter lim="800000"/>
            <a:headEnd/>
            <a:tailEnd/>
          </a:ln>
          <a:effectLst/>
        </p:spPr>
      </p:pic>
      <p:sp>
        <p:nvSpPr>
          <p:cNvPr id="115718" name="Rectangle 6"/>
          <p:cNvSpPr>
            <a:spLocks noChangeArrowheads="1"/>
          </p:cNvSpPr>
          <p:nvPr/>
        </p:nvSpPr>
        <p:spPr bwMode="auto">
          <a:xfrm>
            <a:off x="7192963" y="4751388"/>
            <a:ext cx="1295400" cy="609600"/>
          </a:xfrm>
          <a:prstGeom prst="rect">
            <a:avLst/>
          </a:prstGeom>
          <a:noFill/>
          <a:ln w="9525">
            <a:solidFill>
              <a:srgbClr val="FF3300"/>
            </a:solidFill>
            <a:miter lim="800000"/>
            <a:headEnd/>
            <a:tailEnd/>
          </a:ln>
          <a:effectLst/>
        </p:spPr>
        <p:txBody>
          <a:bodyPr wrap="none" anchor="ctr">
            <a:prstTxWarp prst="textNoShape">
              <a:avLst/>
            </a:prstTxWarp>
          </a:bodyPr>
          <a:lstStyle/>
          <a:p>
            <a:endParaRPr lang="en-US"/>
          </a:p>
        </p:txBody>
      </p:sp>
      <p:sp>
        <p:nvSpPr>
          <p:cNvPr id="115719" name="Text Box 7"/>
          <p:cNvSpPr txBox="1">
            <a:spLocks noChangeArrowheads="1"/>
          </p:cNvSpPr>
          <p:nvPr/>
        </p:nvSpPr>
        <p:spPr bwMode="auto">
          <a:xfrm>
            <a:off x="7010400" y="5706070"/>
            <a:ext cx="1905001" cy="923330"/>
          </a:xfrm>
          <a:prstGeom prst="rect">
            <a:avLst/>
          </a:prstGeom>
          <a:noFill/>
          <a:ln w="9525">
            <a:noFill/>
            <a:miter lim="800000"/>
            <a:headEnd/>
            <a:tailEnd/>
          </a:ln>
          <a:effectLst/>
        </p:spPr>
        <p:txBody>
          <a:bodyPr wrap="square">
            <a:prstTxWarp prst="textNoShape">
              <a:avLst/>
            </a:prstTxWarp>
            <a:spAutoFit/>
          </a:bodyPr>
          <a:lstStyle/>
          <a:p>
            <a:r>
              <a:rPr lang="en-US" b="0" dirty="0"/>
              <a:t>No guarantees</a:t>
            </a:r>
          </a:p>
          <a:p>
            <a:r>
              <a:rPr lang="en-US" b="0" dirty="0"/>
              <a:t>since </a:t>
            </a:r>
            <a:r>
              <a:rPr lang="en-US" b="0" dirty="0" err="1"/>
              <a:t>y</a:t>
            </a:r>
            <a:r>
              <a:rPr lang="en-US" b="0" dirty="0"/>
              <a:t> is not</a:t>
            </a:r>
          </a:p>
          <a:p>
            <a:r>
              <a:rPr lang="en-US" b="0" dirty="0"/>
              <a:t>acquired.</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normAutofit fontScale="90000"/>
          </a:bodyPr>
          <a:lstStyle/>
          <a:p>
            <a:r>
              <a:rPr lang="en-US" dirty="0" smtClean="0"/>
              <a:t>Summary of Consistency Models</a:t>
            </a:r>
            <a:endParaRPr lang="en-US" dirty="0"/>
          </a:p>
        </p:txBody>
      </p:sp>
      <p:sp>
        <p:nvSpPr>
          <p:cNvPr id="117763" name="Rectangle 3"/>
          <p:cNvSpPr>
            <a:spLocks noGrp="1" noChangeArrowheads="1"/>
          </p:cNvSpPr>
          <p:nvPr>
            <p:ph type="body" idx="1"/>
          </p:nvPr>
        </p:nvSpPr>
        <p:spPr>
          <a:xfrm>
            <a:off x="304800" y="5715000"/>
            <a:ext cx="8534400" cy="838200"/>
          </a:xfrm>
        </p:spPr>
        <p:txBody>
          <a:bodyPr>
            <a:normAutofit fontScale="70000" lnSpcReduction="20000"/>
          </a:bodyPr>
          <a:lstStyle/>
          <a:p>
            <a:pPr marL="697230" indent="-514350">
              <a:buFont typeface="+mj-lt"/>
              <a:buAutoNum type="alphaLcParenR"/>
            </a:pPr>
            <a:r>
              <a:rPr lang="en-US" dirty="0" smtClean="0"/>
              <a:t>Consistency models not using synchronization operations.</a:t>
            </a:r>
          </a:p>
          <a:p>
            <a:pPr marL="697230" indent="-514350">
              <a:buFont typeface="+mj-lt"/>
              <a:buAutoNum type="alphaLcParenR"/>
            </a:pPr>
            <a:r>
              <a:rPr lang="en-US" dirty="0" smtClean="0"/>
              <a:t>Models with synchronization operations.</a:t>
            </a:r>
            <a:endParaRPr lang="en-US" dirty="0"/>
          </a:p>
        </p:txBody>
      </p:sp>
      <p:sp>
        <p:nvSpPr>
          <p:cNvPr id="55" name="Slide Number Placeholder 5"/>
          <p:cNvSpPr>
            <a:spLocks noGrp="1"/>
          </p:cNvSpPr>
          <p:nvPr>
            <p:ph type="sldNum" sz="quarter" idx="12"/>
          </p:nvPr>
        </p:nvSpPr>
        <p:spPr/>
        <p:txBody>
          <a:bodyPr/>
          <a:lstStyle/>
          <a:p>
            <a:fld id="{57116D9E-3A26-3E4F-8288-EB4CB08BA910}" type="slidenum">
              <a:rPr lang="en-US" smtClean="0"/>
              <a:pPr/>
              <a:t>24</a:t>
            </a:fld>
            <a:endParaRPr lang="en-US"/>
          </a:p>
        </p:txBody>
      </p:sp>
      <p:graphicFrame>
        <p:nvGraphicFramePr>
          <p:cNvPr id="117813" name="Group 53"/>
          <p:cNvGraphicFramePr>
            <a:graphicFrameLocks noGrp="1"/>
          </p:cNvGraphicFramePr>
          <p:nvPr/>
        </p:nvGraphicFramePr>
        <p:xfrm>
          <a:off x="228600" y="914400"/>
          <a:ext cx="8591550" cy="4724405"/>
        </p:xfrm>
        <a:graphic>
          <a:graphicData uri="http://schemas.openxmlformats.org/drawingml/2006/table">
            <a:tbl>
              <a:tblPr/>
              <a:tblGrid>
                <a:gridCol w="1474788"/>
                <a:gridCol w="7116762"/>
              </a:tblGrid>
              <a:tr h="315913">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200" b="1" i="0" u="none" strike="noStrike" cap="none" normalizeH="0" baseline="0">
                          <a:ln>
                            <a:noFill/>
                          </a:ln>
                          <a:solidFill>
                            <a:schemeClr val="tx1"/>
                          </a:solidFill>
                          <a:effectLst/>
                          <a:latin typeface="Arial" charset="0"/>
                        </a:rPr>
                        <a:t>Consistency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200" b="1" i="0" u="none" strike="noStrike" cap="none" normalizeH="0" baseline="0">
                          <a:ln>
                            <a:noFill/>
                          </a:ln>
                          <a:solidFill>
                            <a:schemeClr val="tx1"/>
                          </a:solidFill>
                          <a:effectLst/>
                          <a:latin typeface="Arial" charset="0"/>
                        </a:rPr>
                        <a:t>Description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5438">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200" b="0" i="0" u="none" strike="noStrike" cap="none" normalizeH="0" baseline="0" dirty="0">
                          <a:ln>
                            <a:noFill/>
                          </a:ln>
                          <a:solidFill>
                            <a:schemeClr val="tx1"/>
                          </a:solidFill>
                          <a:effectLst/>
                          <a:latin typeface="Arial" charset="0"/>
                        </a:rPr>
                        <a:t>Strict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200" b="0" i="0" u="none" strike="noStrike" cap="none" normalizeH="0" baseline="0">
                          <a:ln>
                            <a:noFill/>
                          </a:ln>
                          <a:solidFill>
                            <a:schemeClr val="tx1"/>
                          </a:solidFill>
                          <a:effectLst/>
                          <a:latin typeface="Arial" charset="0"/>
                        </a:rPr>
                        <a:t>Absolute time ordering of all shared accesses matters.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8163">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200" b="0" i="0" u="none" strike="noStrike" cap="none" normalizeH="0" baseline="0">
                          <a:ln>
                            <a:noFill/>
                          </a:ln>
                          <a:solidFill>
                            <a:schemeClr val="tx1"/>
                          </a:solidFill>
                          <a:effectLst/>
                          <a:latin typeface="Arial" charset="0"/>
                        </a:rPr>
                        <a:t>Linearizability</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200" b="0" i="0" u="none" strike="noStrike" cap="none" normalizeH="0" baseline="0">
                          <a:ln>
                            <a:noFill/>
                          </a:ln>
                          <a:solidFill>
                            <a:schemeClr val="tx1"/>
                          </a:solidFill>
                          <a:effectLst/>
                          <a:latin typeface="Arial" charset="0"/>
                        </a:rPr>
                        <a:t>All processes must see all shared accesses in the same order.  Accesses are furthermore ordered according to a (nonunique) global timestamp</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6575">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200" b="0" i="0" u="none" strike="noStrike" cap="none" normalizeH="0" baseline="0" dirty="0">
                          <a:ln>
                            <a:noFill/>
                          </a:ln>
                          <a:solidFill>
                            <a:schemeClr val="tx1"/>
                          </a:solidFill>
                          <a:effectLst/>
                          <a:latin typeface="Arial" charset="0"/>
                        </a:rPr>
                        <a:t>Sequential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200" b="0" i="0" u="none" strike="noStrike" cap="none" normalizeH="0" baseline="0" dirty="0">
                          <a:ln>
                            <a:noFill/>
                          </a:ln>
                          <a:solidFill>
                            <a:schemeClr val="tx1"/>
                          </a:solidFill>
                          <a:effectLst/>
                          <a:latin typeface="Arial" charset="0"/>
                        </a:rPr>
                        <a:t>All processes see all shared accesses in the same order.  Accesses are not ordered in time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5913">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200" b="0" i="0" u="none" strike="noStrike" cap="none" normalizeH="0" baseline="0">
                          <a:ln>
                            <a:noFill/>
                          </a:ln>
                          <a:solidFill>
                            <a:schemeClr val="tx1"/>
                          </a:solidFill>
                          <a:effectLst/>
                          <a:latin typeface="Arial" charset="0"/>
                        </a:rPr>
                        <a:t>Causal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200" b="0" i="0" u="none" strike="noStrike" cap="none" normalizeH="0" baseline="0">
                          <a:ln>
                            <a:noFill/>
                          </a:ln>
                          <a:solidFill>
                            <a:schemeClr val="tx1"/>
                          </a:solidFill>
                          <a:effectLst/>
                          <a:latin typeface="Arial" charset="0"/>
                        </a:rPr>
                        <a:t>All processes see causally-related shared accesses in the same order.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8163">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200" b="0" i="0" u="none" strike="noStrike" cap="none" normalizeH="0" baseline="0">
                          <a:ln>
                            <a:noFill/>
                          </a:ln>
                          <a:solidFill>
                            <a:schemeClr val="tx1"/>
                          </a:solidFill>
                          <a:effectLst/>
                          <a:latin typeface="Arial" charset="0"/>
                        </a:rPr>
                        <a:t>FIFO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200" b="0" i="0" u="none" strike="noStrike" cap="none" normalizeH="0" baseline="0">
                          <a:ln>
                            <a:noFill/>
                          </a:ln>
                          <a:solidFill>
                            <a:schemeClr val="tx1"/>
                          </a:solidFill>
                          <a:effectLst/>
                          <a:latin typeface="Arial" charset="0"/>
                        </a:rPr>
                        <a:t>All processes see writes from each other in the order they were used.  Writes from different processes may not always be seen in that order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5913">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endParaRPr kumimoji="0" lang="en-US" sz="1200" b="0" i="0" u="none" strike="noStrike" cap="none" normalizeH="0" baseline="0">
                        <a:ln>
                          <a:noFill/>
                        </a:ln>
                        <a:solidFill>
                          <a:schemeClr val="tx1"/>
                        </a:solidFill>
                        <a:effectLst/>
                        <a:latin typeface="Arial"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200" b="0" i="0" u="none" strike="noStrike" cap="none" normalizeH="0" baseline="0">
                          <a:ln>
                            <a:noFill/>
                          </a:ln>
                          <a:solidFill>
                            <a:schemeClr val="tx1"/>
                          </a:solidFill>
                          <a:effectLst/>
                          <a:latin typeface="Arial" charset="0"/>
                        </a:rPr>
                        <a:t>(a)</a:t>
                      </a:r>
                    </a:p>
                  </a:txBody>
                  <a:tcP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5913">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200" b="1" i="0" u="none" strike="noStrike" cap="none" normalizeH="0" baseline="0">
                          <a:ln>
                            <a:noFill/>
                          </a:ln>
                          <a:solidFill>
                            <a:schemeClr val="tx1"/>
                          </a:solidFill>
                          <a:effectLst/>
                          <a:latin typeface="Arial" charset="0"/>
                        </a:rPr>
                        <a:t>Consistency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200" b="1" i="0" u="none" strike="noStrike" cap="none" normalizeH="0" baseline="0">
                          <a:ln>
                            <a:noFill/>
                          </a:ln>
                          <a:solidFill>
                            <a:schemeClr val="tx1"/>
                          </a:solidFill>
                          <a:effectLst/>
                          <a:latin typeface="Arial" charset="0"/>
                        </a:rPr>
                        <a:t>Description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2425">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200" b="0" i="0" u="none" strike="noStrike" cap="none" normalizeH="0" baseline="0">
                          <a:ln>
                            <a:noFill/>
                          </a:ln>
                          <a:solidFill>
                            <a:schemeClr val="tx1"/>
                          </a:solidFill>
                          <a:effectLst/>
                          <a:latin typeface="Arial" charset="0"/>
                        </a:rPr>
                        <a:t>Weak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200" b="0" i="0" u="none" strike="noStrike" cap="none" normalizeH="0" baseline="0">
                          <a:ln>
                            <a:noFill/>
                          </a:ln>
                          <a:solidFill>
                            <a:schemeClr val="tx1"/>
                          </a:solidFill>
                          <a:effectLst/>
                          <a:latin typeface="Arial" charset="0"/>
                        </a:rPr>
                        <a:t>Shared data can be counted on to be consistent only after a synchronization is done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5913">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200" b="0" i="0" u="none" strike="noStrike" cap="none" normalizeH="0" baseline="0">
                          <a:ln>
                            <a:noFill/>
                          </a:ln>
                          <a:solidFill>
                            <a:schemeClr val="tx1"/>
                          </a:solidFill>
                          <a:effectLst/>
                          <a:latin typeface="Arial" charset="0"/>
                        </a:rPr>
                        <a:t>Release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200" b="0" i="0" u="none" strike="noStrike" cap="none" normalizeH="0" baseline="0">
                          <a:ln>
                            <a:noFill/>
                          </a:ln>
                          <a:solidFill>
                            <a:schemeClr val="tx1"/>
                          </a:solidFill>
                          <a:effectLst/>
                          <a:latin typeface="Arial" charset="0"/>
                        </a:rPr>
                        <a:t>Shared data are made consistent when a critical region is exited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8163">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200" b="0" i="0" u="none" strike="noStrike" cap="none" normalizeH="0" baseline="0">
                          <a:ln>
                            <a:noFill/>
                          </a:ln>
                          <a:solidFill>
                            <a:schemeClr val="tx1"/>
                          </a:solidFill>
                          <a:effectLst/>
                          <a:latin typeface="Arial" charset="0"/>
                        </a:rPr>
                        <a:t>Entry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200" b="0" i="0" u="none" strike="noStrike" cap="none" normalizeH="0" baseline="0" dirty="0">
                          <a:ln>
                            <a:noFill/>
                          </a:ln>
                          <a:solidFill>
                            <a:schemeClr val="tx1"/>
                          </a:solidFill>
                          <a:effectLst/>
                          <a:latin typeface="Arial" charset="0"/>
                        </a:rPr>
                        <a:t>Shared data pertaining to a critical region are made consistent when a critical region is entered.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5913">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endParaRPr kumimoji="0" lang="en-US" sz="1200" b="0" i="0" u="none" strike="noStrike" cap="none" normalizeH="0" baseline="0">
                        <a:ln>
                          <a:noFill/>
                        </a:ln>
                        <a:solidFill>
                          <a:schemeClr val="tx1"/>
                        </a:solidFill>
                        <a:effectLst/>
                        <a:latin typeface="Arial" charset="0"/>
                      </a:endParaRPr>
                    </a:p>
                  </a:txBody>
                  <a:tcPr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2"/>
                        </a:buClr>
                        <a:buSzPct val="85000"/>
                        <a:buFont typeface="Wingdings" charset="2"/>
                        <a:buNone/>
                        <a:tabLst/>
                      </a:pPr>
                      <a:r>
                        <a:rPr kumimoji="0" lang="en-US" sz="1200" b="0" i="0" u="none" strike="noStrike" cap="none" normalizeH="0" baseline="0" dirty="0">
                          <a:ln>
                            <a:noFill/>
                          </a:ln>
                          <a:solidFill>
                            <a:schemeClr val="tx1"/>
                          </a:solidFill>
                          <a:effectLst/>
                          <a:latin typeface="Arial" charset="0"/>
                        </a:rPr>
                        <a:t>(</a:t>
                      </a:r>
                      <a:r>
                        <a:rPr kumimoji="0" lang="en-US" sz="1200" b="0" i="0" u="none" strike="noStrike" cap="none" normalizeH="0" baseline="0" dirty="0" err="1">
                          <a:ln>
                            <a:noFill/>
                          </a:ln>
                          <a:solidFill>
                            <a:schemeClr val="tx1"/>
                          </a:solidFill>
                          <a:effectLst/>
                          <a:latin typeface="Arial" charset="0"/>
                        </a:rPr>
                        <a:t>b</a:t>
                      </a:r>
                      <a:r>
                        <a:rPr kumimoji="0" lang="en-US" sz="1200" b="0" i="0" u="none" strike="noStrike" cap="none" normalizeH="0" baseline="0" dirty="0">
                          <a:ln>
                            <a:noFill/>
                          </a:ln>
                          <a:solidFill>
                            <a:schemeClr val="tx1"/>
                          </a:solidFill>
                          <a:effectLst/>
                          <a:latin typeface="Arial" charset="0"/>
                        </a:rPr>
                        <a:t>)</a:t>
                      </a:r>
                    </a:p>
                  </a:txBody>
                  <a:tcPr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Outline</a:t>
            </a:r>
            <a:endParaRPr lang="en-US" dirty="0"/>
          </a:p>
        </p:txBody>
      </p:sp>
      <p:sp>
        <p:nvSpPr>
          <p:cNvPr id="3" name="Content Placeholder 2"/>
          <p:cNvSpPr>
            <a:spLocks noGrp="1"/>
          </p:cNvSpPr>
          <p:nvPr>
            <p:ph idx="1"/>
          </p:nvPr>
        </p:nvSpPr>
        <p:spPr/>
        <p:txBody>
          <a:bodyPr/>
          <a:lstStyle/>
          <a:p>
            <a:r>
              <a:rPr lang="en-US" dirty="0" smtClean="0"/>
              <a:t>Consistency Models</a:t>
            </a:r>
          </a:p>
          <a:p>
            <a:pPr lvl="1"/>
            <a:r>
              <a:rPr lang="en-US" dirty="0" smtClean="0"/>
              <a:t>Data-centric</a:t>
            </a:r>
          </a:p>
          <a:p>
            <a:pPr lvl="1"/>
            <a:r>
              <a:rPr lang="en-US" dirty="0" smtClean="0"/>
              <a:t>Client-centric</a:t>
            </a:r>
          </a:p>
          <a:p>
            <a:pPr lvl="1"/>
            <a:endParaRPr lang="en-US" dirty="0" smtClean="0"/>
          </a:p>
          <a:p>
            <a:r>
              <a:rPr lang="en-US" dirty="0" smtClean="0"/>
              <a:t>Approaches for implementing</a:t>
            </a:r>
            <a:r>
              <a:rPr lang="en-US" dirty="0" smtClean="0"/>
              <a:t> sequential consistency</a:t>
            </a:r>
          </a:p>
          <a:p>
            <a:pPr lvl="1"/>
            <a:r>
              <a:rPr lang="en-US" dirty="0" smtClean="0"/>
              <a:t>Primary</a:t>
            </a:r>
            <a:r>
              <a:rPr lang="en-US" dirty="0" smtClean="0"/>
              <a:t>-backup approaches</a:t>
            </a:r>
            <a:endParaRPr lang="en-US" dirty="0" smtClean="0"/>
          </a:p>
          <a:p>
            <a:pPr lvl="1"/>
            <a:r>
              <a:rPr lang="en-US" dirty="0" smtClean="0"/>
              <a:t>Active </a:t>
            </a:r>
            <a:r>
              <a:rPr lang="en-US" dirty="0" smtClean="0"/>
              <a:t>replication using multicast communication</a:t>
            </a:r>
            <a:endParaRPr lang="en-US" dirty="0" smtClean="0"/>
          </a:p>
          <a:p>
            <a:pPr lvl="1"/>
            <a:r>
              <a:rPr lang="en-US" dirty="0" smtClean="0"/>
              <a:t>Q</a:t>
            </a:r>
            <a:r>
              <a:rPr lang="en-US" dirty="0" smtClean="0"/>
              <a:t>uorum</a:t>
            </a:r>
            <a:r>
              <a:rPr lang="en-US" dirty="0" smtClean="0"/>
              <a:t>-based approaches </a:t>
            </a:r>
          </a:p>
          <a:p>
            <a:endParaRPr lang="en-US" i="1"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p:txBody>
          <a:bodyPr/>
          <a:lstStyle/>
          <a:p>
            <a:r>
              <a:rPr lang="en-US" smtClean="0"/>
              <a:t>Consistency Protocols</a:t>
            </a:r>
            <a:endParaRPr lang="en-US"/>
          </a:p>
        </p:txBody>
      </p:sp>
      <p:sp>
        <p:nvSpPr>
          <p:cNvPr id="394243" name="Rectangle 3"/>
          <p:cNvSpPr>
            <a:spLocks noGrp="1" noChangeArrowheads="1"/>
          </p:cNvSpPr>
          <p:nvPr>
            <p:ph type="body" idx="1"/>
          </p:nvPr>
        </p:nvSpPr>
        <p:spPr/>
        <p:txBody>
          <a:bodyPr/>
          <a:lstStyle/>
          <a:p>
            <a:r>
              <a:rPr lang="en-US" smtClean="0"/>
              <a:t>Remember that a consistency model is a contract between the process and the data store.  If the processes obey certain rules, the store promises to work correctly.</a:t>
            </a:r>
          </a:p>
          <a:p>
            <a:r>
              <a:rPr lang="en-US" smtClean="0"/>
              <a:t>A consistency protocol is an implementation that meets a consistency model.</a:t>
            </a:r>
            <a:endParaRPr lang="en-US"/>
          </a:p>
        </p:txBody>
      </p:sp>
      <p:sp>
        <p:nvSpPr>
          <p:cNvPr id="6" name="Slide Number Placeholder 5"/>
          <p:cNvSpPr>
            <a:spLocks noGrp="1"/>
          </p:cNvSpPr>
          <p:nvPr>
            <p:ph type="sldNum" sz="quarter" idx="12"/>
          </p:nvPr>
        </p:nvSpPr>
        <p:spPr/>
        <p:txBody>
          <a:bodyPr/>
          <a:lstStyle/>
          <a:p>
            <a:fld id="{13A6EF62-99AB-F64F-AB04-43B6F0653431}"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23839D4-996E-244E-A59E-BA5405E91C03}" type="slidenum">
              <a:rPr lang="en-US"/>
              <a:pPr/>
              <a:t>27</a:t>
            </a:fld>
            <a:endParaRPr lang="en-US"/>
          </a:p>
        </p:txBody>
      </p:sp>
      <p:sp>
        <p:nvSpPr>
          <p:cNvPr id="157698" name="Rectangle 2"/>
          <p:cNvSpPr>
            <a:spLocks noGrp="1" noChangeArrowheads="1"/>
          </p:cNvSpPr>
          <p:nvPr>
            <p:ph type="title"/>
          </p:nvPr>
        </p:nvSpPr>
        <p:spPr/>
        <p:txBody>
          <a:bodyPr>
            <a:normAutofit fontScale="90000"/>
          </a:bodyPr>
          <a:lstStyle/>
          <a:p>
            <a:r>
              <a:rPr lang="en-US"/>
              <a:t>Mechanisms for Sequential Consistency</a:t>
            </a:r>
          </a:p>
        </p:txBody>
      </p:sp>
      <p:sp>
        <p:nvSpPr>
          <p:cNvPr id="157699" name="Rectangle 3"/>
          <p:cNvSpPr>
            <a:spLocks noGrp="1" noChangeArrowheads="1"/>
          </p:cNvSpPr>
          <p:nvPr>
            <p:ph type="body" idx="1"/>
          </p:nvPr>
        </p:nvSpPr>
        <p:spPr/>
        <p:txBody>
          <a:bodyPr/>
          <a:lstStyle/>
          <a:p>
            <a:r>
              <a:rPr lang="en-US"/>
              <a:t>Primary-based replication protocols </a:t>
            </a:r>
          </a:p>
          <a:p>
            <a:pPr lvl="1"/>
            <a:r>
              <a:rPr lang="en-US"/>
              <a:t>Each data item has associated primary responsible for coordination</a:t>
            </a:r>
          </a:p>
          <a:p>
            <a:pPr lvl="1"/>
            <a:r>
              <a:rPr lang="en-US"/>
              <a:t>Remote-write protocols</a:t>
            </a:r>
          </a:p>
          <a:p>
            <a:pPr lvl="1"/>
            <a:r>
              <a:rPr lang="en-US"/>
              <a:t>Local-write protocols</a:t>
            </a:r>
          </a:p>
          <a:p>
            <a:r>
              <a:rPr lang="en-US"/>
              <a:t>Replicated-write protocols</a:t>
            </a:r>
          </a:p>
          <a:p>
            <a:pPr lvl="1"/>
            <a:r>
              <a:rPr lang="en-US"/>
              <a:t>Active replication using multicast communication</a:t>
            </a:r>
          </a:p>
          <a:p>
            <a:pPr lvl="1"/>
            <a:r>
              <a:rPr lang="en-US"/>
              <a:t>Quorum-based protocols</a:t>
            </a:r>
          </a:p>
          <a:p>
            <a:pPr>
              <a:buFont typeface="Wingdings" charset="2"/>
              <a:buNone/>
            </a:pP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2B67BF8E-B635-894F-8CA8-F5FC5CAE922E}" type="slidenum">
              <a:rPr lang="en-US"/>
              <a:pPr/>
              <a:t>28</a:t>
            </a:fld>
            <a:endParaRPr lang="en-US"/>
          </a:p>
        </p:txBody>
      </p:sp>
      <p:sp>
        <p:nvSpPr>
          <p:cNvPr id="352258" name="Rectangle 2"/>
          <p:cNvSpPr>
            <a:spLocks noGrp="1" noChangeArrowheads="1"/>
          </p:cNvSpPr>
          <p:nvPr>
            <p:ph type="title"/>
          </p:nvPr>
        </p:nvSpPr>
        <p:spPr>
          <a:xfrm>
            <a:off x="533400" y="152400"/>
            <a:ext cx="7772400" cy="1143000"/>
          </a:xfrm>
        </p:spPr>
        <p:txBody>
          <a:bodyPr/>
          <a:lstStyle/>
          <a:p>
            <a:r>
              <a:rPr lang="en-US"/>
              <a:t>Primary-based: Remote-Write Protocols</a:t>
            </a:r>
          </a:p>
        </p:txBody>
      </p:sp>
      <p:pic>
        <p:nvPicPr>
          <p:cNvPr id="352259" name="Picture 3"/>
          <p:cNvPicPr>
            <a:picLocks noChangeAspect="1" noChangeArrowheads="1"/>
          </p:cNvPicPr>
          <p:nvPr/>
        </p:nvPicPr>
        <p:blipFill>
          <a:blip r:embed="rId3">
            <a:clrChange>
              <a:clrFrom>
                <a:srgbClr val="FFFFFF"/>
              </a:clrFrom>
              <a:clrTo>
                <a:srgbClr val="FFFFFF">
                  <a:alpha val="0"/>
                </a:srgbClr>
              </a:clrTo>
            </a:clrChange>
          </a:blip>
          <a:srcRect l="24345" t="41389" r="21593" b="35951"/>
          <a:stretch>
            <a:fillRect/>
          </a:stretch>
        </p:blipFill>
        <p:spPr bwMode="auto">
          <a:xfrm>
            <a:off x="190500" y="952500"/>
            <a:ext cx="8643938" cy="5127625"/>
          </a:xfrm>
          <a:prstGeom prst="rect">
            <a:avLst/>
          </a:prstGeom>
          <a:noFill/>
          <a:ln w="9525">
            <a:noFill/>
            <a:miter lim="800000"/>
            <a:headEnd/>
            <a:tailEnd/>
          </a:ln>
          <a:effectLst/>
        </p:spPr>
      </p:pic>
      <p:sp>
        <p:nvSpPr>
          <p:cNvPr id="352260" name="Rectangle 4"/>
          <p:cNvSpPr>
            <a:spLocks noGrp="1" noChangeArrowheads="1"/>
          </p:cNvSpPr>
          <p:nvPr>
            <p:ph type="body" idx="1"/>
          </p:nvPr>
        </p:nvSpPr>
        <p:spPr>
          <a:xfrm>
            <a:off x="4343400" y="5334000"/>
            <a:ext cx="4648200" cy="1371600"/>
          </a:xfrm>
        </p:spPr>
        <p:txBody>
          <a:bodyPr/>
          <a:lstStyle/>
          <a:p>
            <a:r>
              <a:rPr lang="en-US" sz="2400"/>
              <a:t>The principle of primary-backup protocol.</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normAutofit fontScale="90000"/>
          </a:bodyPr>
          <a:lstStyle/>
          <a:p>
            <a:r>
              <a:rPr lang="en-US" smtClean="0"/>
              <a:t>Primary-based: Local-Write Protocols (1)</a:t>
            </a:r>
            <a:endParaRPr lang="en-US"/>
          </a:p>
        </p:txBody>
      </p:sp>
      <p:sp>
        <p:nvSpPr>
          <p:cNvPr id="353284" name="Rectangle 4"/>
          <p:cNvSpPr>
            <a:spLocks noGrp="1" noChangeArrowheads="1"/>
          </p:cNvSpPr>
          <p:nvPr>
            <p:ph type="body" idx="1"/>
          </p:nvPr>
        </p:nvSpPr>
        <p:spPr>
          <a:xfrm>
            <a:off x="304800" y="1447801"/>
            <a:ext cx="8534400" cy="838199"/>
          </a:xfrm>
        </p:spPr>
        <p:txBody>
          <a:bodyPr>
            <a:normAutofit fontScale="70000" lnSpcReduction="20000"/>
          </a:bodyPr>
          <a:lstStyle/>
          <a:p>
            <a:r>
              <a:rPr lang="en-US" dirty="0" smtClean="0"/>
              <a:t>Primary-based local-write protocol in which the single copy of the shared data is migrated between processes.  One problem with approach is keeping track of current location of data.</a:t>
            </a:r>
            <a:endParaRPr lang="en-US" dirty="0"/>
          </a:p>
        </p:txBody>
      </p:sp>
      <p:sp>
        <p:nvSpPr>
          <p:cNvPr id="7" name="Slide Number Placeholder 5"/>
          <p:cNvSpPr>
            <a:spLocks noGrp="1"/>
          </p:cNvSpPr>
          <p:nvPr>
            <p:ph type="sldNum" sz="quarter" idx="12"/>
          </p:nvPr>
        </p:nvSpPr>
        <p:spPr/>
        <p:txBody>
          <a:bodyPr/>
          <a:lstStyle/>
          <a:p>
            <a:fld id="{6EE1BED3-661B-2546-94CF-9D9ADC748313}" type="slidenum">
              <a:rPr lang="en-US" smtClean="0"/>
              <a:pPr/>
              <a:t>29</a:t>
            </a:fld>
            <a:endParaRPr lang="en-US"/>
          </a:p>
        </p:txBody>
      </p:sp>
      <p:pic>
        <p:nvPicPr>
          <p:cNvPr id="353283" name="Picture 3"/>
          <p:cNvPicPr>
            <a:picLocks noChangeAspect="1" noChangeArrowheads="1"/>
          </p:cNvPicPr>
          <p:nvPr/>
        </p:nvPicPr>
        <p:blipFill>
          <a:blip r:embed="rId3">
            <a:clrChange>
              <a:clrFrom>
                <a:srgbClr val="FFFFFF"/>
              </a:clrFrom>
              <a:clrTo>
                <a:srgbClr val="FFFFFF">
                  <a:alpha val="0"/>
                </a:srgbClr>
              </a:clrTo>
            </a:clrChange>
          </a:blip>
          <a:srcRect l="24345" t="42296" r="21379" b="36404"/>
          <a:stretch>
            <a:fillRect/>
          </a:stretch>
        </p:blipFill>
        <p:spPr bwMode="auto">
          <a:xfrm>
            <a:off x="381000" y="2209800"/>
            <a:ext cx="8567738" cy="4572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en-US"/>
              <a:t>A Distributed Algorithm (2)</a:t>
            </a:r>
          </a:p>
        </p:txBody>
      </p:sp>
      <p:sp>
        <p:nvSpPr>
          <p:cNvPr id="129027" name="Rectangle 3"/>
          <p:cNvSpPr>
            <a:spLocks noGrp="1" noChangeArrowheads="1"/>
          </p:cNvSpPr>
          <p:nvPr>
            <p:ph type="body" idx="1"/>
          </p:nvPr>
        </p:nvSpPr>
        <p:spPr>
          <a:xfrm>
            <a:off x="304800" y="4191000"/>
            <a:ext cx="8534400" cy="1935163"/>
          </a:xfrm>
        </p:spPr>
        <p:txBody>
          <a:bodyPr>
            <a:normAutofit fontScale="92500" lnSpcReduction="10000"/>
          </a:bodyPr>
          <a:lstStyle/>
          <a:p>
            <a:r>
              <a:rPr lang="en-US" dirty="0" smtClean="0"/>
              <a:t>Two </a:t>
            </a:r>
            <a:r>
              <a:rPr lang="en-US" dirty="0"/>
              <a:t>processes want to access a </a:t>
            </a:r>
            <a:br>
              <a:rPr lang="en-US" dirty="0"/>
            </a:br>
            <a:r>
              <a:rPr lang="en-US" dirty="0"/>
              <a:t>shared resource at the same moment.</a:t>
            </a:r>
            <a:r>
              <a:rPr lang="en-US" dirty="0" smtClean="0"/>
              <a:t> </a:t>
            </a:r>
          </a:p>
          <a:p>
            <a:r>
              <a:rPr lang="en-US" dirty="0" smtClean="0"/>
              <a:t>Process 0 has the lowest timestamp, so it wins</a:t>
            </a:r>
          </a:p>
          <a:p>
            <a:r>
              <a:rPr lang="en-US" dirty="0" smtClean="0"/>
              <a:t>When process 0 is done, it sends an OK also, so 2 can now go ahead.</a:t>
            </a:r>
          </a:p>
          <a:p>
            <a:endParaRPr lang="en-US" dirty="0" smtClean="0"/>
          </a:p>
          <a:p>
            <a:endParaRPr lang="en-US" dirty="0"/>
          </a:p>
        </p:txBody>
      </p:sp>
      <p:pic>
        <p:nvPicPr>
          <p:cNvPr id="129029" name="Picture 5" descr="06-15"/>
          <p:cNvPicPr>
            <a:picLocks noChangeAspect="1" noChangeArrowheads="1"/>
          </p:cNvPicPr>
          <p:nvPr/>
        </p:nvPicPr>
        <p:blipFill>
          <a:blip r:embed="rId3"/>
          <a:srcRect r="77500" b="7121"/>
          <a:stretch>
            <a:fillRect/>
          </a:stretch>
        </p:blipFill>
        <p:spPr bwMode="auto">
          <a:xfrm>
            <a:off x="381000" y="1014790"/>
            <a:ext cx="2286000" cy="2871410"/>
          </a:xfrm>
          <a:prstGeom prst="rect">
            <a:avLst/>
          </a:prstGeom>
          <a:noFill/>
        </p:spPr>
      </p:pic>
      <p:sp>
        <p:nvSpPr>
          <p:cNvPr id="7" name="Slide Number Placeholder 6"/>
          <p:cNvSpPr>
            <a:spLocks noGrp="1"/>
          </p:cNvSpPr>
          <p:nvPr>
            <p:ph type="sldNum" sz="quarter" idx="12"/>
          </p:nvPr>
        </p:nvSpPr>
        <p:spPr/>
        <p:txBody>
          <a:bodyPr/>
          <a:lstStyle/>
          <a:p>
            <a:fld id="{B6F15528-21DE-4FAA-801E-634DDDAF4B2B}" type="slidenum">
              <a:rPr lang="en-US" smtClean="0"/>
              <a:pPr/>
              <a:t>3</a:t>
            </a:fld>
            <a:endParaRPr lang="en-US"/>
          </a:p>
        </p:txBody>
      </p:sp>
      <p:pic>
        <p:nvPicPr>
          <p:cNvPr id="6" name="Picture 4" descr="06-15"/>
          <p:cNvPicPr>
            <a:picLocks noChangeAspect="1" noChangeArrowheads="1"/>
          </p:cNvPicPr>
          <p:nvPr/>
        </p:nvPicPr>
        <p:blipFill>
          <a:blip r:embed="rId3"/>
          <a:srcRect l="31262" t="20050" r="45441" b="17293"/>
          <a:stretch>
            <a:fillRect/>
          </a:stretch>
        </p:blipFill>
        <p:spPr bwMode="auto">
          <a:xfrm>
            <a:off x="3276600" y="1524000"/>
            <a:ext cx="2514077" cy="2057400"/>
          </a:xfrm>
          <a:prstGeom prst="rect">
            <a:avLst/>
          </a:prstGeom>
          <a:noFill/>
        </p:spPr>
      </p:pic>
      <p:pic>
        <p:nvPicPr>
          <p:cNvPr id="8" name="Picture 4" descr="06-15"/>
          <p:cNvPicPr>
            <a:picLocks noChangeAspect="1" noChangeArrowheads="1"/>
          </p:cNvPicPr>
          <p:nvPr/>
        </p:nvPicPr>
        <p:blipFill>
          <a:blip r:embed="rId3"/>
          <a:srcRect l="65321" t="14514" r="11281" b="18328"/>
          <a:stretch>
            <a:fillRect/>
          </a:stretch>
        </p:blipFill>
        <p:spPr bwMode="auto">
          <a:xfrm>
            <a:off x="6096000" y="1371600"/>
            <a:ext cx="2514600" cy="2196809"/>
          </a:xfrm>
          <a:prstGeom prst="rect">
            <a:avLst/>
          </a:prstGeom>
          <a:noFill/>
        </p:spPr>
      </p:pic>
      <p:sp>
        <p:nvSpPr>
          <p:cNvPr id="9" name="TextBox 8"/>
          <p:cNvSpPr txBox="1"/>
          <p:nvPr/>
        </p:nvSpPr>
        <p:spPr>
          <a:xfrm>
            <a:off x="3886200" y="914400"/>
            <a:ext cx="1447800" cy="646331"/>
          </a:xfrm>
          <a:prstGeom prst="rect">
            <a:avLst/>
          </a:prstGeom>
          <a:noFill/>
        </p:spPr>
        <p:txBody>
          <a:bodyPr wrap="square" rtlCol="0">
            <a:spAutoFit/>
          </a:bodyPr>
          <a:lstStyle/>
          <a:p>
            <a:r>
              <a:rPr lang="en-US" dirty="0" smtClean="0"/>
              <a:t>Accesses</a:t>
            </a:r>
            <a:br>
              <a:rPr lang="en-US" dirty="0" smtClean="0"/>
            </a:br>
            <a:r>
              <a:rPr lang="en-US" dirty="0" smtClean="0"/>
              <a:t>Resource</a:t>
            </a:r>
            <a:endParaRPr lang="en-US" dirty="0"/>
          </a:p>
        </p:txBody>
      </p:sp>
      <p:sp>
        <p:nvSpPr>
          <p:cNvPr id="10" name="TextBox 9"/>
          <p:cNvSpPr txBox="1"/>
          <p:nvPr/>
        </p:nvSpPr>
        <p:spPr>
          <a:xfrm>
            <a:off x="7391400" y="3505200"/>
            <a:ext cx="1447800" cy="646331"/>
          </a:xfrm>
          <a:prstGeom prst="rect">
            <a:avLst/>
          </a:prstGeom>
          <a:noFill/>
        </p:spPr>
        <p:txBody>
          <a:bodyPr wrap="square" rtlCol="0">
            <a:spAutoFit/>
          </a:bodyPr>
          <a:lstStyle/>
          <a:p>
            <a:r>
              <a:rPr lang="en-US" dirty="0" smtClean="0"/>
              <a:t>Accesses</a:t>
            </a:r>
            <a:br>
              <a:rPr lang="en-US" dirty="0" smtClean="0"/>
            </a:br>
            <a:r>
              <a:rPr lang="en-US" dirty="0" smtClean="0"/>
              <a:t>Resource</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p:txBody>
          <a:bodyPr>
            <a:normAutofit fontScale="90000"/>
          </a:bodyPr>
          <a:lstStyle/>
          <a:p>
            <a:r>
              <a:rPr lang="en-US" smtClean="0"/>
              <a:t>Primary-based: Local-Write Protocols (2)</a:t>
            </a:r>
            <a:endParaRPr lang="en-US"/>
          </a:p>
        </p:txBody>
      </p:sp>
      <p:sp>
        <p:nvSpPr>
          <p:cNvPr id="354307" name="Rectangle 3"/>
          <p:cNvSpPr>
            <a:spLocks noGrp="1" noChangeArrowheads="1"/>
          </p:cNvSpPr>
          <p:nvPr>
            <p:ph type="body" idx="1"/>
          </p:nvPr>
        </p:nvSpPr>
        <p:spPr>
          <a:xfrm>
            <a:off x="304800" y="1447801"/>
            <a:ext cx="8534400" cy="838199"/>
          </a:xfrm>
        </p:spPr>
        <p:txBody>
          <a:bodyPr>
            <a:normAutofit fontScale="62500" lnSpcReduction="20000"/>
          </a:bodyPr>
          <a:lstStyle/>
          <a:p>
            <a:r>
              <a:rPr lang="en-US" dirty="0" smtClean="0"/>
              <a:t>Primary-backup protocol where replicas are kept but in which the role of primary migrates to the process wanting to perform an update.  In this version, clients can read from non-primary copies.</a:t>
            </a:r>
            <a:endParaRPr lang="en-US" dirty="0"/>
          </a:p>
        </p:txBody>
      </p:sp>
      <p:sp>
        <p:nvSpPr>
          <p:cNvPr id="7" name="Slide Number Placeholder 5"/>
          <p:cNvSpPr>
            <a:spLocks noGrp="1"/>
          </p:cNvSpPr>
          <p:nvPr>
            <p:ph type="sldNum" sz="quarter" idx="12"/>
          </p:nvPr>
        </p:nvSpPr>
        <p:spPr/>
        <p:txBody>
          <a:bodyPr/>
          <a:lstStyle/>
          <a:p>
            <a:fld id="{0CE7B26C-0E4D-884E-8AB1-C2E2623BD9F6}" type="slidenum">
              <a:rPr lang="en-US" smtClean="0"/>
              <a:pPr/>
              <a:t>30</a:t>
            </a:fld>
            <a:endParaRPr lang="en-US"/>
          </a:p>
        </p:txBody>
      </p:sp>
      <p:pic>
        <p:nvPicPr>
          <p:cNvPr id="354308" name="Picture 4"/>
          <p:cNvPicPr>
            <a:picLocks noChangeAspect="1" noChangeArrowheads="1"/>
          </p:cNvPicPr>
          <p:nvPr/>
        </p:nvPicPr>
        <p:blipFill>
          <a:blip r:embed="rId3">
            <a:clrChange>
              <a:clrFrom>
                <a:srgbClr val="FFFFFF"/>
              </a:clrFrom>
              <a:clrTo>
                <a:srgbClr val="FFFFFF">
                  <a:alpha val="0"/>
                </a:srgbClr>
              </a:clrTo>
            </a:clrChange>
          </a:blip>
          <a:srcRect l="24345" t="41389" r="21593" b="36555"/>
          <a:stretch>
            <a:fillRect/>
          </a:stretch>
        </p:blipFill>
        <p:spPr bwMode="auto">
          <a:xfrm>
            <a:off x="228600" y="2089150"/>
            <a:ext cx="7996238" cy="4616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p:txBody>
          <a:bodyPr/>
          <a:lstStyle/>
          <a:p>
            <a:r>
              <a:rPr lang="en-US" smtClean="0"/>
              <a:t>Replica-based protocols</a:t>
            </a:r>
            <a:endParaRPr lang="en-US"/>
          </a:p>
        </p:txBody>
      </p:sp>
      <p:sp>
        <p:nvSpPr>
          <p:cNvPr id="379907" name="Rectangle 3"/>
          <p:cNvSpPr>
            <a:spLocks noGrp="1" noChangeArrowheads="1"/>
          </p:cNvSpPr>
          <p:nvPr>
            <p:ph idx="1"/>
          </p:nvPr>
        </p:nvSpPr>
        <p:spPr/>
        <p:txBody>
          <a:bodyPr>
            <a:normAutofit/>
          </a:bodyPr>
          <a:lstStyle/>
          <a:p>
            <a:r>
              <a:rPr lang="en-US" dirty="0" smtClean="0"/>
              <a:t>Active replication:  Updates are sent to all replicas</a:t>
            </a:r>
          </a:p>
          <a:p>
            <a:endParaRPr lang="en-US" dirty="0" smtClean="0"/>
          </a:p>
          <a:p>
            <a:r>
              <a:rPr lang="en-US" dirty="0" smtClean="0"/>
              <a:t>Problem: updates need to be performed at all replicas in same order.  Need a way to do totally-ordered multicast</a:t>
            </a:r>
          </a:p>
          <a:p>
            <a:endParaRPr lang="en-US" dirty="0" smtClean="0"/>
          </a:p>
          <a:p>
            <a:r>
              <a:rPr lang="en-US" dirty="0" smtClean="0"/>
              <a:t>Problem: invocation replication</a:t>
            </a:r>
          </a:p>
          <a:p>
            <a:endParaRPr lang="en-US" dirty="0"/>
          </a:p>
        </p:txBody>
      </p:sp>
      <p:sp>
        <p:nvSpPr>
          <p:cNvPr id="6" name="Slide Number Placeholder 5"/>
          <p:cNvSpPr>
            <a:spLocks noGrp="1"/>
          </p:cNvSpPr>
          <p:nvPr>
            <p:ph type="sldNum" sz="quarter" idx="12"/>
          </p:nvPr>
        </p:nvSpPr>
        <p:spPr/>
        <p:txBody>
          <a:bodyPr/>
          <a:lstStyle/>
          <a:p>
            <a:fld id="{F831EE83-630B-C84D-AD0C-8386453506FB}"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D281DD5-C633-F444-A132-AB732577E176}" type="slidenum">
              <a:rPr lang="en-US"/>
              <a:pPr/>
              <a:t>32</a:t>
            </a:fld>
            <a:endParaRPr lang="en-US"/>
          </a:p>
        </p:txBody>
      </p:sp>
      <p:sp>
        <p:nvSpPr>
          <p:cNvPr id="386050" name="Rectangle 2"/>
          <p:cNvSpPr>
            <a:spLocks noGrp="1" noChangeArrowheads="1"/>
          </p:cNvSpPr>
          <p:nvPr>
            <p:ph type="title"/>
          </p:nvPr>
        </p:nvSpPr>
        <p:spPr/>
        <p:txBody>
          <a:bodyPr>
            <a:normAutofit fontScale="90000"/>
          </a:bodyPr>
          <a:lstStyle/>
          <a:p>
            <a:r>
              <a:rPr lang="en-US" dirty="0"/>
              <a:t>Implementing</a:t>
            </a:r>
            <a:r>
              <a:rPr lang="en-US" dirty="0" smtClean="0"/>
              <a:t> </a:t>
            </a:r>
            <a:r>
              <a:rPr dirty="0" smtClean="0"/>
              <a:t>O</a:t>
            </a:r>
            <a:r>
              <a:rPr lang="en-US" dirty="0" err="1" smtClean="0"/>
              <a:t>rdered</a:t>
            </a:r>
            <a:r>
              <a:rPr lang="en-US" dirty="0" smtClean="0"/>
              <a:t> </a:t>
            </a:r>
            <a:r>
              <a:rPr dirty="0" smtClean="0"/>
              <a:t>M</a:t>
            </a:r>
            <a:r>
              <a:rPr lang="en-US" dirty="0" err="1" smtClean="0"/>
              <a:t>ulticast</a:t>
            </a:r>
            <a:endParaRPr lang="en-US" dirty="0"/>
          </a:p>
        </p:txBody>
      </p:sp>
      <p:sp>
        <p:nvSpPr>
          <p:cNvPr id="386051" name="Rectangle 3"/>
          <p:cNvSpPr>
            <a:spLocks noGrp="1" noChangeArrowheads="1"/>
          </p:cNvSpPr>
          <p:nvPr>
            <p:ph type="body" idx="1"/>
          </p:nvPr>
        </p:nvSpPr>
        <p:spPr>
          <a:xfrm>
            <a:off x="533400" y="1371600"/>
            <a:ext cx="7772400" cy="4876800"/>
          </a:xfrm>
        </p:spPr>
        <p:txBody>
          <a:bodyPr/>
          <a:lstStyle/>
          <a:p>
            <a:r>
              <a:rPr lang="en-US" sz="2400" dirty="0"/>
              <a:t>Incoming messages are held back in a queue until delivery guarantees can be met</a:t>
            </a:r>
          </a:p>
          <a:p>
            <a:r>
              <a:rPr lang="en-US" sz="2400" dirty="0"/>
              <a:t>Coordination between all machines needed to determine delivery order</a:t>
            </a:r>
          </a:p>
          <a:p>
            <a:r>
              <a:rPr lang="en-US" sz="2400" dirty="0"/>
              <a:t>FIFO-ordering</a:t>
            </a:r>
          </a:p>
          <a:p>
            <a:pPr lvl="1"/>
            <a:r>
              <a:rPr lang="en-US" sz="2000" dirty="0"/>
              <a:t>easy, use a separate sequence number for each process</a:t>
            </a:r>
          </a:p>
          <a:p>
            <a:r>
              <a:rPr lang="en-US" sz="2400" dirty="0"/>
              <a:t>Total ordering</a:t>
            </a:r>
            <a:endParaRPr lang="en-US" sz="2400" dirty="0" smtClean="0"/>
          </a:p>
          <a:p>
            <a:r>
              <a:rPr lang="en-US" sz="2400" dirty="0" smtClean="0"/>
              <a:t>Causal </a:t>
            </a:r>
            <a:r>
              <a:rPr lang="en-US" sz="2400" dirty="0"/>
              <a:t>ordering</a:t>
            </a:r>
          </a:p>
          <a:p>
            <a:pPr lvl="1"/>
            <a:r>
              <a:rPr lang="en-US" sz="2000" dirty="0"/>
              <a:t>use vector timestamps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r>
              <a:rPr lang="en-US" smtClean="0"/>
              <a:t>Totally Ordered Multicast</a:t>
            </a:r>
            <a:endParaRPr lang="en-US"/>
          </a:p>
        </p:txBody>
      </p:sp>
      <p:sp>
        <p:nvSpPr>
          <p:cNvPr id="173059" name="Rectangle 3"/>
          <p:cNvSpPr>
            <a:spLocks noGrp="1" noChangeArrowheads="1"/>
          </p:cNvSpPr>
          <p:nvPr>
            <p:ph type="body" idx="1"/>
          </p:nvPr>
        </p:nvSpPr>
        <p:spPr/>
        <p:txBody>
          <a:bodyPr/>
          <a:lstStyle/>
          <a:p>
            <a:r>
              <a:rPr lang="en-US" smtClean="0"/>
              <a:t>Use Lamport timestamps</a:t>
            </a:r>
          </a:p>
          <a:p>
            <a:r>
              <a:rPr lang="en-US" smtClean="0"/>
              <a:t>Algorithm</a:t>
            </a:r>
          </a:p>
          <a:p>
            <a:pPr lvl="1"/>
            <a:r>
              <a:rPr lang="en-US" smtClean="0"/>
              <a:t>Message is timestamped with sender’s logical time</a:t>
            </a:r>
          </a:p>
          <a:p>
            <a:pPr lvl="1"/>
            <a:r>
              <a:rPr lang="en-US" smtClean="0"/>
              <a:t>Message is multicast (including sender itself)</a:t>
            </a:r>
          </a:p>
          <a:p>
            <a:pPr lvl="1"/>
            <a:r>
              <a:rPr lang="en-US" smtClean="0"/>
              <a:t>When message is received</a:t>
            </a:r>
          </a:p>
          <a:p>
            <a:pPr lvl="2"/>
            <a:r>
              <a:rPr lang="en-US" smtClean="0"/>
              <a:t>It is put into local queue</a:t>
            </a:r>
          </a:p>
          <a:p>
            <a:pPr lvl="2"/>
            <a:r>
              <a:rPr lang="en-US" smtClean="0"/>
              <a:t>Ordered according to timestamp</a:t>
            </a:r>
          </a:p>
          <a:p>
            <a:pPr lvl="2"/>
            <a:r>
              <a:rPr lang="en-US" smtClean="0"/>
              <a:t>Multicast acknowledgement</a:t>
            </a:r>
          </a:p>
          <a:p>
            <a:pPr lvl="1"/>
            <a:r>
              <a:rPr lang="en-US" smtClean="0"/>
              <a:t>Message is delievered to applications only when</a:t>
            </a:r>
          </a:p>
          <a:p>
            <a:pPr lvl="2"/>
            <a:r>
              <a:rPr lang="en-US" smtClean="0"/>
              <a:t>It is at head of queue</a:t>
            </a:r>
          </a:p>
          <a:p>
            <a:pPr lvl="2"/>
            <a:r>
              <a:rPr lang="en-US" smtClean="0"/>
              <a:t>It has been acknowledged by all involved processes</a:t>
            </a:r>
          </a:p>
          <a:p>
            <a:pPr lvl="1"/>
            <a:r>
              <a:rPr lang="en-US" smtClean="0"/>
              <a:t>Lamport algorithm (extended) ensures total ordering of events</a:t>
            </a:r>
          </a:p>
          <a:p>
            <a:pPr lvl="1"/>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r>
              <a:rPr lang="en-US" dirty="0" smtClean="0"/>
              <a:t>Totally</a:t>
            </a:r>
            <a:r>
              <a:rPr lang="en-US" dirty="0"/>
              <a:t>-Ordered Multicasting</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34</a:t>
            </a:fld>
            <a:endParaRPr lang="en-US"/>
          </a:p>
        </p:txBody>
      </p:sp>
      <p:pic>
        <p:nvPicPr>
          <p:cNvPr id="10245" name="Picture 5"/>
          <p:cNvPicPr>
            <a:picLocks noChangeAspect="1" noChangeArrowheads="1"/>
          </p:cNvPicPr>
          <p:nvPr/>
        </p:nvPicPr>
        <p:blipFill>
          <a:blip r:embed="rId3">
            <a:clrChange>
              <a:clrFrom>
                <a:srgbClr val="FFFFFF"/>
              </a:clrFrom>
              <a:clrTo>
                <a:srgbClr val="FFFFFF">
                  <a:alpha val="0"/>
                </a:srgbClr>
              </a:clrTo>
            </a:clrChange>
          </a:blip>
          <a:srcRect l="27792" t="45770" r="24345" b="40936"/>
          <a:stretch>
            <a:fillRect/>
          </a:stretch>
        </p:blipFill>
        <p:spPr bwMode="auto">
          <a:xfrm>
            <a:off x="347663" y="838200"/>
            <a:ext cx="8529637" cy="3352800"/>
          </a:xfrm>
          <a:prstGeom prst="rect">
            <a:avLst/>
          </a:prstGeom>
          <a:noFill/>
          <a:ln w="9525">
            <a:noFill/>
            <a:miter lim="800000"/>
            <a:headEnd/>
            <a:tailEnd/>
          </a:ln>
          <a:effectLst/>
        </p:spPr>
      </p:pic>
      <p:sp>
        <p:nvSpPr>
          <p:cNvPr id="7" name="Text Box 4"/>
          <p:cNvSpPr txBox="1">
            <a:spLocks noChangeArrowheads="1"/>
          </p:cNvSpPr>
          <p:nvPr/>
        </p:nvSpPr>
        <p:spPr bwMode="auto">
          <a:xfrm>
            <a:off x="122238" y="4422775"/>
            <a:ext cx="4306887" cy="2282825"/>
          </a:xfrm>
          <a:prstGeom prst="rect">
            <a:avLst/>
          </a:prstGeom>
          <a:noFill/>
          <a:ln w="9525">
            <a:noFill/>
            <a:miter lim="800000"/>
            <a:headEnd/>
            <a:tailEnd/>
          </a:ln>
          <a:effectLst/>
        </p:spPr>
        <p:txBody>
          <a:bodyPr>
            <a:prstTxWarp prst="textNoShape">
              <a:avLst/>
            </a:prstTxWarp>
            <a:spAutoFit/>
          </a:bodyPr>
          <a:lstStyle/>
          <a:p>
            <a:pPr algn="l"/>
            <a:r>
              <a:rPr lang="en-US" dirty="0"/>
              <a:t>At DB 1:</a:t>
            </a:r>
          </a:p>
          <a:p>
            <a:pPr algn="l"/>
            <a:r>
              <a:rPr lang="en-US" dirty="0"/>
              <a:t>Received request</a:t>
            </a:r>
            <a:r>
              <a:rPr lang="en-US" baseline="-25000" dirty="0"/>
              <a:t>1</a:t>
            </a:r>
            <a:r>
              <a:rPr lang="en-US" dirty="0"/>
              <a:t> and request</a:t>
            </a:r>
            <a:r>
              <a:rPr lang="en-US" baseline="-25000" dirty="0"/>
              <a:t>2</a:t>
            </a:r>
            <a:r>
              <a:rPr lang="en-US" dirty="0"/>
              <a:t> with timestamps 4 and 5, as well as </a:t>
            </a:r>
            <a:r>
              <a:rPr lang="en-US" u="sng" dirty="0"/>
              <a:t>acknowledgements from ALL processes of request</a:t>
            </a:r>
            <a:r>
              <a:rPr lang="en-US" u="sng" baseline="-25000" dirty="0"/>
              <a:t>1</a:t>
            </a:r>
            <a:r>
              <a:rPr lang="en-US" u="sng" dirty="0"/>
              <a:t>.</a:t>
            </a:r>
            <a:r>
              <a:rPr lang="en-US" dirty="0"/>
              <a:t>  DB1 performs request</a:t>
            </a:r>
            <a:r>
              <a:rPr lang="en-US" baseline="-25000" dirty="0"/>
              <a:t>1</a:t>
            </a:r>
            <a:r>
              <a:rPr lang="en-US" dirty="0"/>
              <a:t>.</a:t>
            </a:r>
          </a:p>
        </p:txBody>
      </p:sp>
      <p:sp>
        <p:nvSpPr>
          <p:cNvPr id="8" name="Text Box 5"/>
          <p:cNvSpPr txBox="1">
            <a:spLocks noChangeArrowheads="1"/>
          </p:cNvSpPr>
          <p:nvPr/>
        </p:nvSpPr>
        <p:spPr bwMode="auto">
          <a:xfrm>
            <a:off x="4637088" y="4362450"/>
            <a:ext cx="4506912" cy="2647950"/>
          </a:xfrm>
          <a:prstGeom prst="rect">
            <a:avLst/>
          </a:prstGeom>
          <a:noFill/>
          <a:ln w="9525">
            <a:noFill/>
            <a:miter lim="800000"/>
            <a:headEnd/>
            <a:tailEnd/>
          </a:ln>
          <a:effectLst/>
        </p:spPr>
        <p:txBody>
          <a:bodyPr>
            <a:prstTxWarp prst="textNoShape">
              <a:avLst/>
            </a:prstTxWarp>
            <a:spAutoFit/>
          </a:bodyPr>
          <a:lstStyle/>
          <a:p>
            <a:pPr algn="l"/>
            <a:r>
              <a:rPr lang="en-US"/>
              <a:t>At DB 2:</a:t>
            </a:r>
          </a:p>
          <a:p>
            <a:pPr algn="l"/>
            <a:r>
              <a:rPr lang="en-US"/>
              <a:t>Received request</a:t>
            </a:r>
            <a:r>
              <a:rPr lang="en-US" baseline="-25000"/>
              <a:t>2</a:t>
            </a:r>
            <a:r>
              <a:rPr lang="en-US"/>
              <a:t> with timestamp 5, but not the request</a:t>
            </a:r>
            <a:r>
              <a:rPr lang="en-US" baseline="-25000"/>
              <a:t>1</a:t>
            </a:r>
            <a:r>
              <a:rPr lang="en-US"/>
              <a:t> with timestamp 4</a:t>
            </a:r>
            <a:r>
              <a:rPr lang="en-US" baseline="-25000"/>
              <a:t> </a:t>
            </a:r>
            <a:r>
              <a:rPr lang="en-US"/>
              <a:t>and acknowledgements from ALL processes of request</a:t>
            </a:r>
            <a:r>
              <a:rPr lang="en-US" baseline="-25000"/>
              <a:t>2</a:t>
            </a:r>
            <a:r>
              <a:rPr lang="en-US"/>
              <a:t>. DB2 performs request</a:t>
            </a:r>
            <a:r>
              <a:rPr lang="en-US" baseline="-25000"/>
              <a:t>2</a:t>
            </a:r>
            <a:r>
              <a:rPr lang="en-US"/>
              <a:t>.</a:t>
            </a:r>
          </a:p>
        </p:txBody>
      </p:sp>
      <p:sp>
        <p:nvSpPr>
          <p:cNvPr id="9" name="Text Box 6"/>
          <p:cNvSpPr txBox="1">
            <a:spLocks noChangeArrowheads="1"/>
          </p:cNvSpPr>
          <p:nvPr/>
        </p:nvSpPr>
        <p:spPr bwMode="auto">
          <a:xfrm>
            <a:off x="2330450" y="6151563"/>
            <a:ext cx="3201988" cy="457200"/>
          </a:xfrm>
          <a:prstGeom prst="rect">
            <a:avLst/>
          </a:prstGeom>
          <a:noFill/>
          <a:ln w="9525">
            <a:noFill/>
            <a:miter lim="800000"/>
            <a:headEnd/>
            <a:tailEnd/>
          </a:ln>
          <a:effectLst/>
        </p:spPr>
        <p:txBody>
          <a:bodyPr wrap="none">
            <a:prstTxWarp prst="textNoShape">
              <a:avLst/>
            </a:prstTxWarp>
            <a:spAutoFit/>
          </a:bodyPr>
          <a:lstStyle/>
          <a:p>
            <a:r>
              <a:rPr lang="en-US">
                <a:solidFill>
                  <a:srgbClr val="FF3300"/>
                </a:solidFill>
              </a:rPr>
              <a:t>Why can’t this happen??</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5330" name="Rectangle 2"/>
          <p:cNvSpPr>
            <a:spLocks noGrp="1" noChangeArrowheads="1"/>
          </p:cNvSpPr>
          <p:nvPr>
            <p:ph type="title"/>
          </p:nvPr>
        </p:nvSpPr>
        <p:spPr/>
        <p:txBody>
          <a:bodyPr>
            <a:normAutofit fontScale="90000"/>
          </a:bodyPr>
          <a:lstStyle/>
          <a:p>
            <a:r>
              <a:rPr lang="en-US"/>
              <a:t>Replica-based: Active Replication (1)</a:t>
            </a:r>
          </a:p>
        </p:txBody>
      </p:sp>
      <p:sp>
        <p:nvSpPr>
          <p:cNvPr id="8" name="Slide Number Placeholder 5"/>
          <p:cNvSpPr>
            <a:spLocks noGrp="1"/>
          </p:cNvSpPr>
          <p:nvPr>
            <p:ph type="sldNum" sz="quarter" idx="12"/>
          </p:nvPr>
        </p:nvSpPr>
        <p:spPr/>
        <p:txBody>
          <a:bodyPr/>
          <a:lstStyle/>
          <a:p>
            <a:fld id="{1D376439-86B4-FE4E-8319-846C3F7BBA1D}" type="slidenum">
              <a:rPr lang="en-US"/>
              <a:pPr/>
              <a:t>35</a:t>
            </a:fld>
            <a:endParaRPr lang="en-US"/>
          </a:p>
        </p:txBody>
      </p:sp>
      <p:pic>
        <p:nvPicPr>
          <p:cNvPr id="355332" name="Picture 4"/>
          <p:cNvPicPr>
            <a:picLocks noChangeAspect="1" noChangeArrowheads="1"/>
          </p:cNvPicPr>
          <p:nvPr/>
        </p:nvPicPr>
        <p:blipFill>
          <a:blip r:embed="rId3">
            <a:clrChange>
              <a:clrFrom>
                <a:srgbClr val="FFFFFF"/>
              </a:clrFrom>
              <a:clrTo>
                <a:srgbClr val="FFFFFF">
                  <a:alpha val="0"/>
                </a:srgbClr>
              </a:clrTo>
            </a:clrChange>
          </a:blip>
          <a:srcRect l="28862" t="41994" r="26938" b="37009"/>
          <a:stretch>
            <a:fillRect/>
          </a:stretch>
        </p:blipFill>
        <p:spPr bwMode="auto">
          <a:xfrm>
            <a:off x="609600" y="1600200"/>
            <a:ext cx="7191375" cy="4835525"/>
          </a:xfrm>
          <a:prstGeom prst="rect">
            <a:avLst/>
          </a:prstGeom>
          <a:noFill/>
          <a:ln w="9525">
            <a:noFill/>
            <a:miter lim="800000"/>
            <a:headEnd/>
            <a:tailEnd/>
          </a:ln>
          <a:effectLst/>
        </p:spPr>
      </p:pic>
      <p:sp>
        <p:nvSpPr>
          <p:cNvPr id="355333" name="Text Box 5"/>
          <p:cNvSpPr txBox="1">
            <a:spLocks noChangeArrowheads="1"/>
          </p:cNvSpPr>
          <p:nvPr/>
        </p:nvSpPr>
        <p:spPr bwMode="auto">
          <a:xfrm>
            <a:off x="6080125" y="4613275"/>
            <a:ext cx="2660650" cy="822325"/>
          </a:xfrm>
          <a:prstGeom prst="rect">
            <a:avLst/>
          </a:prstGeom>
          <a:noFill/>
          <a:ln w="9525">
            <a:noFill/>
            <a:miter lim="800000"/>
            <a:headEnd/>
            <a:tailEnd/>
          </a:ln>
          <a:effectLst/>
        </p:spPr>
        <p:txBody>
          <a:bodyPr wrap="none">
            <a:prstTxWarp prst="textNoShape">
              <a:avLst/>
            </a:prstTxWarp>
            <a:spAutoFit/>
          </a:bodyPr>
          <a:lstStyle/>
          <a:p>
            <a:r>
              <a:rPr lang="en-US" b="0">
                <a:solidFill>
                  <a:srgbClr val="FF3300"/>
                </a:solidFill>
              </a:rPr>
              <a:t>Problem: invocation</a:t>
            </a:r>
          </a:p>
          <a:p>
            <a:r>
              <a:rPr lang="en-US" b="0">
                <a:solidFill>
                  <a:srgbClr val="FF3300"/>
                </a:solidFill>
              </a:rPr>
              <a:t>replication</a:t>
            </a: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normAutofit fontScale="90000"/>
          </a:bodyPr>
          <a:lstStyle/>
          <a:p>
            <a:r>
              <a:rPr lang="en-US"/>
              <a:t>Replica-based: Active Replication (2)</a:t>
            </a:r>
          </a:p>
        </p:txBody>
      </p:sp>
      <p:sp>
        <p:nvSpPr>
          <p:cNvPr id="8" name="Slide Number Placeholder 5"/>
          <p:cNvSpPr>
            <a:spLocks noGrp="1"/>
          </p:cNvSpPr>
          <p:nvPr>
            <p:ph type="sldNum" sz="quarter" idx="12"/>
          </p:nvPr>
        </p:nvSpPr>
        <p:spPr/>
        <p:txBody>
          <a:bodyPr/>
          <a:lstStyle/>
          <a:p>
            <a:fld id="{ECE17022-4744-C546-B0A2-D2C4D6F57746}" type="slidenum">
              <a:rPr lang="en-US"/>
              <a:pPr/>
              <a:t>36</a:t>
            </a:fld>
            <a:endParaRPr lang="en-US"/>
          </a:p>
        </p:txBody>
      </p:sp>
      <p:pic>
        <p:nvPicPr>
          <p:cNvPr id="356356" name="Picture 4"/>
          <p:cNvPicPr>
            <a:picLocks noChangeAspect="1" noChangeArrowheads="1"/>
          </p:cNvPicPr>
          <p:nvPr/>
        </p:nvPicPr>
        <p:blipFill>
          <a:blip r:embed="rId3">
            <a:clrChange>
              <a:clrFrom>
                <a:srgbClr val="FFFFFF"/>
              </a:clrFrom>
              <a:clrTo>
                <a:srgbClr val="FFFFFF">
                  <a:alpha val="0"/>
                </a:srgbClr>
              </a:clrTo>
            </a:clrChange>
          </a:blip>
          <a:srcRect l="19669" t="41238" r="17104" b="35196"/>
          <a:stretch>
            <a:fillRect/>
          </a:stretch>
        </p:blipFill>
        <p:spPr bwMode="auto">
          <a:xfrm>
            <a:off x="47625" y="1028700"/>
            <a:ext cx="8867775" cy="4676775"/>
          </a:xfrm>
          <a:prstGeom prst="rect">
            <a:avLst/>
          </a:prstGeom>
          <a:noFill/>
          <a:ln w="9525">
            <a:noFill/>
            <a:miter lim="800000"/>
            <a:headEnd/>
            <a:tailEnd/>
          </a:ln>
          <a:effectLst/>
        </p:spPr>
      </p:pic>
      <p:sp>
        <p:nvSpPr>
          <p:cNvPr id="356357" name="Text Box 5"/>
          <p:cNvSpPr txBox="1">
            <a:spLocks noChangeArrowheads="1"/>
          </p:cNvSpPr>
          <p:nvPr/>
        </p:nvSpPr>
        <p:spPr bwMode="auto">
          <a:xfrm>
            <a:off x="746125" y="5527675"/>
            <a:ext cx="7464425" cy="822325"/>
          </a:xfrm>
          <a:prstGeom prst="rect">
            <a:avLst/>
          </a:prstGeom>
          <a:noFill/>
          <a:ln w="9525">
            <a:noFill/>
            <a:miter lim="800000"/>
            <a:headEnd/>
            <a:tailEnd/>
          </a:ln>
          <a:effectLst/>
        </p:spPr>
        <p:txBody>
          <a:bodyPr wrap="none">
            <a:prstTxWarp prst="textNoShape">
              <a:avLst/>
            </a:prstTxWarp>
            <a:spAutoFit/>
          </a:bodyPr>
          <a:lstStyle/>
          <a:p>
            <a:r>
              <a:rPr lang="en-US" b="0"/>
              <a:t>Assignment of a coordinator for the replicas can ensure that</a:t>
            </a:r>
          </a:p>
          <a:p>
            <a:r>
              <a:rPr lang="en-US" b="0"/>
              <a:t>invocations are not replicated.</a:t>
            </a: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r>
              <a:rPr lang="en-US" smtClean="0"/>
              <a:t>Quorum-based protocols - 1</a:t>
            </a:r>
            <a:endParaRPr lang="en-US"/>
          </a:p>
        </p:txBody>
      </p:sp>
      <p:sp>
        <p:nvSpPr>
          <p:cNvPr id="387075" name="Rectangle 3"/>
          <p:cNvSpPr>
            <a:spLocks noGrp="1" noChangeArrowheads="1"/>
          </p:cNvSpPr>
          <p:nvPr>
            <p:ph type="body" idx="1"/>
          </p:nvPr>
        </p:nvSpPr>
        <p:spPr/>
        <p:txBody>
          <a:bodyPr/>
          <a:lstStyle/>
          <a:p>
            <a:r>
              <a:rPr lang="en-US" dirty="0" smtClean="0"/>
              <a:t>Assign a number of votes to each replica </a:t>
            </a:r>
          </a:p>
          <a:p>
            <a:r>
              <a:rPr lang="en-US" dirty="0" smtClean="0"/>
              <a:t>Let N be the total number of votes</a:t>
            </a:r>
          </a:p>
          <a:p>
            <a:r>
              <a:rPr lang="en-US" dirty="0" smtClean="0"/>
              <a:t>Define R = read quorum, W=write quorum</a:t>
            </a:r>
          </a:p>
          <a:p>
            <a:pPr lvl="1"/>
            <a:r>
              <a:rPr lang="en-US" dirty="0" smtClean="0"/>
              <a:t>R+W &gt; N </a:t>
            </a:r>
          </a:p>
          <a:p>
            <a:pPr lvl="1"/>
            <a:r>
              <a:rPr lang="en-US" dirty="0" smtClean="0"/>
              <a:t>W &gt; N/2 </a:t>
            </a:r>
          </a:p>
          <a:p>
            <a:r>
              <a:rPr lang="en-US" dirty="0" smtClean="0"/>
              <a:t>Only one writer at a time can achieve write quorum</a:t>
            </a:r>
          </a:p>
          <a:p>
            <a:r>
              <a:rPr lang="en-US" dirty="0" smtClean="0"/>
              <a:t>Every reader sees at least one copy of the most recent read (takes one with most recent version number)</a:t>
            </a:r>
          </a:p>
          <a:p>
            <a:endParaRPr lang="en-US" dirty="0"/>
          </a:p>
        </p:txBody>
      </p:sp>
      <p:sp>
        <p:nvSpPr>
          <p:cNvPr id="6" name="Slide Number Placeholder 5"/>
          <p:cNvSpPr>
            <a:spLocks noGrp="1"/>
          </p:cNvSpPr>
          <p:nvPr>
            <p:ph type="sldNum" sz="quarter" idx="12"/>
          </p:nvPr>
        </p:nvSpPr>
        <p:spPr/>
        <p:txBody>
          <a:bodyPr/>
          <a:lstStyle/>
          <a:p>
            <a:fld id="{62E6110A-33AC-BA4A-877B-CB267E9D9353}" type="slidenum">
              <a:rPr lang="en-US" smtClean="0"/>
              <a:pPr/>
              <a:t>37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7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70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707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8707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8707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8707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870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7075" grpId="0" build="p"/>
    </p:bld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A20A4162-D94B-D742-AD78-DEF10AF794F7}" type="slidenum">
              <a:rPr lang="en-US"/>
              <a:pPr/>
              <a:t>38</a:t>
            </a:fld>
            <a:endParaRPr lang="en-US"/>
          </a:p>
        </p:txBody>
      </p:sp>
      <p:sp>
        <p:nvSpPr>
          <p:cNvPr id="357378" name="Rectangle 2"/>
          <p:cNvSpPr>
            <a:spLocks noGrp="1" noChangeArrowheads="1"/>
          </p:cNvSpPr>
          <p:nvPr>
            <p:ph type="title"/>
          </p:nvPr>
        </p:nvSpPr>
        <p:spPr/>
        <p:txBody>
          <a:bodyPr/>
          <a:lstStyle/>
          <a:p>
            <a:r>
              <a:rPr lang="en-US"/>
              <a:t>Quorum-based protocols - 2</a:t>
            </a:r>
          </a:p>
        </p:txBody>
      </p:sp>
      <p:sp>
        <p:nvSpPr>
          <p:cNvPr id="357379" name="Rectangle 3"/>
          <p:cNvSpPr>
            <a:spLocks noGrp="1" noChangeArrowheads="1"/>
          </p:cNvSpPr>
          <p:nvPr>
            <p:ph type="body" idx="1"/>
          </p:nvPr>
        </p:nvSpPr>
        <p:spPr>
          <a:xfrm>
            <a:off x="304800" y="4876800"/>
            <a:ext cx="8686800" cy="1104900"/>
          </a:xfrm>
        </p:spPr>
        <p:txBody>
          <a:bodyPr/>
          <a:lstStyle/>
          <a:p>
            <a:pPr marL="609600" indent="-609600">
              <a:lnSpc>
                <a:spcPct val="90000"/>
              </a:lnSpc>
              <a:buFont typeface="Wingdings" charset="2"/>
              <a:buNone/>
            </a:pPr>
            <a:r>
              <a:rPr lang="en-US" sz="1800"/>
              <a:t>Three examples of the voting algorithm:</a:t>
            </a:r>
          </a:p>
          <a:p>
            <a:pPr marL="609600" indent="-609600">
              <a:lnSpc>
                <a:spcPct val="90000"/>
              </a:lnSpc>
              <a:buFontTx/>
              <a:buAutoNum type="alphaLcParenR"/>
            </a:pPr>
            <a:r>
              <a:rPr lang="en-US" sz="1800"/>
              <a:t>A correct choice of read and write set</a:t>
            </a:r>
          </a:p>
          <a:p>
            <a:pPr marL="609600" indent="-609600">
              <a:lnSpc>
                <a:spcPct val="90000"/>
              </a:lnSpc>
              <a:buFontTx/>
              <a:buAutoNum type="alphaLcParenR"/>
            </a:pPr>
            <a:r>
              <a:rPr lang="en-US" sz="1800"/>
              <a:t>A choice that may lead to write-write conflicts</a:t>
            </a:r>
          </a:p>
          <a:p>
            <a:pPr marL="609600" indent="-609600">
              <a:lnSpc>
                <a:spcPct val="90000"/>
              </a:lnSpc>
              <a:buFontTx/>
              <a:buAutoNum type="alphaLcParenR"/>
            </a:pPr>
            <a:r>
              <a:rPr lang="en-US" sz="1800"/>
              <a:t>A correct choice, known as ROWA (read one, write all)</a:t>
            </a:r>
          </a:p>
        </p:txBody>
      </p:sp>
      <p:pic>
        <p:nvPicPr>
          <p:cNvPr id="357380" name="Picture 4"/>
          <p:cNvPicPr>
            <a:picLocks noChangeAspect="1" noChangeArrowheads="1"/>
          </p:cNvPicPr>
          <p:nvPr/>
        </p:nvPicPr>
        <p:blipFill>
          <a:blip r:embed="rId3">
            <a:clrChange>
              <a:clrFrom>
                <a:srgbClr val="FFFFFF"/>
              </a:clrFrom>
              <a:clrTo>
                <a:srgbClr val="FFFFFF">
                  <a:alpha val="0"/>
                </a:srgbClr>
              </a:clrTo>
            </a:clrChange>
          </a:blip>
          <a:srcRect l="20523" t="44864" r="18814" b="39577"/>
          <a:stretch>
            <a:fillRect/>
          </a:stretch>
        </p:blipFill>
        <p:spPr bwMode="auto">
          <a:xfrm>
            <a:off x="265113" y="1447800"/>
            <a:ext cx="8650287" cy="3140075"/>
          </a:xfrm>
          <a:prstGeom prst="rect">
            <a:avLst/>
          </a:prstGeom>
          <a:noFill/>
          <a:ln w="9525">
            <a:noFill/>
            <a:miter lim="800000"/>
            <a:headEnd/>
            <a:tailEnd/>
          </a:ln>
          <a:effectLst/>
        </p:spPr>
      </p:pic>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EE0D682-882D-F449-B4C4-62876489C764}" type="slidenum">
              <a:rPr lang="en-US"/>
              <a:pPr/>
              <a:t>39</a:t>
            </a:fld>
            <a:endParaRPr lang="en-US"/>
          </a:p>
        </p:txBody>
      </p:sp>
      <p:sp>
        <p:nvSpPr>
          <p:cNvPr id="389122" name="Rectangle 2"/>
          <p:cNvSpPr>
            <a:spLocks noGrp="1" noChangeArrowheads="1"/>
          </p:cNvSpPr>
          <p:nvPr>
            <p:ph type="title"/>
          </p:nvPr>
        </p:nvSpPr>
        <p:spPr/>
        <p:txBody>
          <a:bodyPr/>
          <a:lstStyle/>
          <a:p>
            <a:r>
              <a:rPr lang="en-US"/>
              <a:t>Quorum-based protocols - 3</a:t>
            </a:r>
          </a:p>
        </p:txBody>
      </p:sp>
      <p:sp>
        <p:nvSpPr>
          <p:cNvPr id="389123" name="Rectangle 3"/>
          <p:cNvSpPr>
            <a:spLocks noGrp="1" noChangeArrowheads="1"/>
          </p:cNvSpPr>
          <p:nvPr>
            <p:ph type="body" idx="1"/>
          </p:nvPr>
        </p:nvSpPr>
        <p:spPr/>
        <p:txBody>
          <a:bodyPr/>
          <a:lstStyle/>
          <a:p>
            <a:r>
              <a:rPr lang="en-US"/>
              <a:t>ROWA: R=1, W=N</a:t>
            </a:r>
          </a:p>
          <a:p>
            <a:pPr lvl="1"/>
            <a:r>
              <a:rPr lang="en-US"/>
              <a:t>Fast reads, slow writes (and easily blocked)</a:t>
            </a:r>
          </a:p>
          <a:p>
            <a:r>
              <a:rPr lang="en-US"/>
              <a:t>RAWO: R=N, W=1</a:t>
            </a:r>
          </a:p>
          <a:p>
            <a:pPr lvl="1"/>
            <a:r>
              <a:rPr lang="en-US"/>
              <a:t>Fast writes, slow reads (and easily blocked)</a:t>
            </a:r>
          </a:p>
          <a:p>
            <a:r>
              <a:rPr lang="en-US"/>
              <a:t>Majority: R=W=N/2+1</a:t>
            </a:r>
          </a:p>
          <a:p>
            <a:pPr lvl="1"/>
            <a:r>
              <a:rPr lang="en-US"/>
              <a:t>Both moderately slow, but extremely high availability</a:t>
            </a:r>
          </a:p>
          <a:p>
            <a:r>
              <a:rPr lang="en-US"/>
              <a:t>Weighted voting</a:t>
            </a:r>
          </a:p>
          <a:p>
            <a:pPr lvl="1"/>
            <a:r>
              <a:rPr lang="en-US"/>
              <a:t>give more votes to “better” replicas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B631861-2881-5348-92B0-D4EF7876ED70}" type="slidenum">
              <a:rPr lang="en-US"/>
              <a:pPr/>
              <a:t>4</a:t>
            </a:fld>
            <a:endParaRPr lang="en-US"/>
          </a:p>
        </p:txBody>
      </p:sp>
      <p:sp>
        <p:nvSpPr>
          <p:cNvPr id="139266" name="Rectangle 2"/>
          <p:cNvSpPr>
            <a:spLocks noGrp="1" noChangeArrowheads="1"/>
          </p:cNvSpPr>
          <p:nvPr>
            <p:ph type="title"/>
          </p:nvPr>
        </p:nvSpPr>
        <p:spPr/>
        <p:txBody>
          <a:bodyPr/>
          <a:lstStyle/>
          <a:p>
            <a:r>
              <a:rPr dirty="0" smtClean="0"/>
              <a:t>Today's Lecture - </a:t>
            </a:r>
            <a:r>
              <a:rPr lang="en-US" dirty="0" smtClean="0"/>
              <a:t>Replication </a:t>
            </a:r>
            <a:endParaRPr lang="en-US" dirty="0"/>
          </a:p>
        </p:txBody>
      </p:sp>
      <p:sp>
        <p:nvSpPr>
          <p:cNvPr id="139267" name="Rectangle 3"/>
          <p:cNvSpPr>
            <a:spLocks noGrp="1" noChangeArrowheads="1"/>
          </p:cNvSpPr>
          <p:nvPr>
            <p:ph type="body" idx="1"/>
          </p:nvPr>
        </p:nvSpPr>
        <p:spPr>
          <a:xfrm>
            <a:off x="457200" y="1219200"/>
            <a:ext cx="8178800" cy="4171950"/>
          </a:xfrm>
        </p:spPr>
        <p:txBody>
          <a:bodyPr/>
          <a:lstStyle/>
          <a:p>
            <a:pPr>
              <a:lnSpc>
                <a:spcPct val="90000"/>
              </a:lnSpc>
            </a:pPr>
            <a:r>
              <a:rPr lang="en-US" sz="2400"/>
              <a:t>Motivation</a:t>
            </a:r>
          </a:p>
          <a:p>
            <a:pPr lvl="1">
              <a:lnSpc>
                <a:spcPct val="90000"/>
              </a:lnSpc>
            </a:pPr>
            <a:r>
              <a:rPr lang="en-US" sz="2000"/>
              <a:t>Performance Enhancement</a:t>
            </a:r>
          </a:p>
          <a:p>
            <a:pPr lvl="1">
              <a:lnSpc>
                <a:spcPct val="90000"/>
              </a:lnSpc>
            </a:pPr>
            <a:r>
              <a:rPr lang="en-US" sz="2000"/>
              <a:t>Enhanced availability</a:t>
            </a:r>
          </a:p>
          <a:p>
            <a:pPr lvl="1">
              <a:lnSpc>
                <a:spcPct val="90000"/>
              </a:lnSpc>
            </a:pPr>
            <a:r>
              <a:rPr lang="en-US" sz="2000"/>
              <a:t>Fault tolerance</a:t>
            </a:r>
          </a:p>
          <a:p>
            <a:pPr lvl="1">
              <a:lnSpc>
                <a:spcPct val="90000"/>
              </a:lnSpc>
            </a:pPr>
            <a:r>
              <a:rPr lang="en-US" sz="2000"/>
              <a:t>Scalability</a:t>
            </a:r>
          </a:p>
          <a:p>
            <a:pPr lvl="2">
              <a:lnSpc>
                <a:spcPct val="90000"/>
              </a:lnSpc>
            </a:pPr>
            <a:r>
              <a:rPr lang="en-US" sz="1800" u="sng">
                <a:solidFill>
                  <a:srgbClr val="FF3300"/>
                </a:solidFill>
              </a:rPr>
              <a:t>tradeoff between benefits of replication and work required to keep replicas consistent</a:t>
            </a:r>
            <a:r>
              <a:rPr lang="en-US" sz="1800"/>
              <a:t> </a:t>
            </a:r>
          </a:p>
          <a:p>
            <a:pPr>
              <a:lnSpc>
                <a:spcPct val="90000"/>
              </a:lnSpc>
            </a:pPr>
            <a:r>
              <a:rPr lang="en-US" sz="2400"/>
              <a:t>Requirements</a:t>
            </a:r>
          </a:p>
          <a:p>
            <a:pPr lvl="1">
              <a:lnSpc>
                <a:spcPct val="90000"/>
              </a:lnSpc>
            </a:pPr>
            <a:r>
              <a:rPr lang="en-US" sz="2000"/>
              <a:t>Consistency</a:t>
            </a:r>
          </a:p>
          <a:p>
            <a:pPr lvl="2">
              <a:lnSpc>
                <a:spcPct val="90000"/>
              </a:lnSpc>
            </a:pPr>
            <a:r>
              <a:rPr lang="en-US" sz="1800"/>
              <a:t>Depends upon application</a:t>
            </a:r>
          </a:p>
          <a:p>
            <a:pPr lvl="2">
              <a:lnSpc>
                <a:spcPct val="90000"/>
              </a:lnSpc>
            </a:pPr>
            <a:r>
              <a:rPr lang="en-US" sz="1800"/>
              <a:t>In many applications, we want that different clients making (read/write) requests to different replicas of the same logical data item should not obtain different results</a:t>
            </a:r>
          </a:p>
          <a:p>
            <a:pPr lvl="1">
              <a:lnSpc>
                <a:spcPct val="90000"/>
              </a:lnSpc>
            </a:pPr>
            <a:r>
              <a:rPr lang="en-US" sz="2000"/>
              <a:t>Replica transparency</a:t>
            </a:r>
          </a:p>
          <a:p>
            <a:pPr lvl="2">
              <a:lnSpc>
                <a:spcPct val="90000"/>
              </a:lnSpc>
            </a:pPr>
            <a:r>
              <a:rPr lang="en-US" sz="1800"/>
              <a:t>desirable for most applications</a:t>
            </a:r>
          </a:p>
          <a:p>
            <a:pPr lvl="2">
              <a:lnSpc>
                <a:spcPct val="90000"/>
              </a:lnSpc>
            </a:pPr>
            <a:endParaRPr lang="en-US" sz="180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9E1806C-B09A-654F-854A-10E791568B2F}" type="slidenum">
              <a:rPr lang="en-US"/>
              <a:pPr/>
              <a:t>40</a:t>
            </a:fld>
            <a:endParaRPr lang="en-US"/>
          </a:p>
        </p:txBody>
      </p:sp>
      <p:sp>
        <p:nvSpPr>
          <p:cNvPr id="391170" name="Rectangle 2"/>
          <p:cNvSpPr>
            <a:spLocks noGrp="1" noChangeArrowheads="1"/>
          </p:cNvSpPr>
          <p:nvPr>
            <p:ph type="title"/>
          </p:nvPr>
        </p:nvSpPr>
        <p:spPr/>
        <p:txBody>
          <a:bodyPr/>
          <a:lstStyle/>
          <a:p>
            <a:r>
              <a:rPr lang="en-US"/>
              <a:t>Scaling</a:t>
            </a:r>
          </a:p>
        </p:txBody>
      </p:sp>
      <p:sp>
        <p:nvSpPr>
          <p:cNvPr id="391171" name="Rectangle 3"/>
          <p:cNvSpPr>
            <a:spLocks noGrp="1" noChangeArrowheads="1"/>
          </p:cNvSpPr>
          <p:nvPr>
            <p:ph type="body" idx="1"/>
          </p:nvPr>
        </p:nvSpPr>
        <p:spPr>
          <a:xfrm>
            <a:off x="457200" y="1219200"/>
            <a:ext cx="7772400" cy="4648200"/>
          </a:xfrm>
        </p:spPr>
        <p:txBody>
          <a:bodyPr/>
          <a:lstStyle/>
          <a:p>
            <a:pPr>
              <a:lnSpc>
                <a:spcPct val="90000"/>
              </a:lnSpc>
            </a:pPr>
            <a:r>
              <a:rPr lang="en-US"/>
              <a:t>None of the protocols for sequential consistency scale</a:t>
            </a:r>
          </a:p>
          <a:p>
            <a:pPr>
              <a:lnSpc>
                <a:spcPct val="90000"/>
              </a:lnSpc>
            </a:pPr>
            <a:r>
              <a:rPr lang="en-US"/>
              <a:t>To read or write, you have to either</a:t>
            </a:r>
          </a:p>
          <a:p>
            <a:pPr lvl="1">
              <a:lnSpc>
                <a:spcPct val="90000"/>
              </a:lnSpc>
            </a:pPr>
            <a:r>
              <a:rPr lang="en-US"/>
              <a:t>(a) contact a primary copy</a:t>
            </a:r>
          </a:p>
          <a:p>
            <a:pPr lvl="1">
              <a:lnSpc>
                <a:spcPct val="90000"/>
              </a:lnSpc>
            </a:pPr>
            <a:r>
              <a:rPr lang="en-US"/>
              <a:t>(b) use reliable totally ordered multicast </a:t>
            </a:r>
          </a:p>
          <a:p>
            <a:pPr lvl="1">
              <a:lnSpc>
                <a:spcPct val="90000"/>
              </a:lnSpc>
            </a:pPr>
            <a:r>
              <a:rPr lang="en-US"/>
              <a:t>(c) contact over half of the replicas</a:t>
            </a:r>
          </a:p>
          <a:p>
            <a:pPr>
              <a:lnSpc>
                <a:spcPct val="90000"/>
              </a:lnSpc>
            </a:pPr>
            <a:r>
              <a:rPr lang="en-US"/>
              <a:t>All this complexity is to ensure sequential consistency</a:t>
            </a:r>
          </a:p>
          <a:p>
            <a:pPr lvl="1">
              <a:lnSpc>
                <a:spcPct val="90000"/>
              </a:lnSpc>
            </a:pPr>
            <a:r>
              <a:rPr lang="en-US"/>
              <a:t>Note: even the protocols for causal consistency and FIFO consistency are difficult to scale if they use reliable multicast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Important Lessons</a:t>
            </a:r>
            <a:endParaRPr lang="en-US" dirty="0"/>
          </a:p>
        </p:txBody>
      </p:sp>
      <p:sp>
        <p:nvSpPr>
          <p:cNvPr id="3" name="Content Placeholder 2"/>
          <p:cNvSpPr>
            <a:spLocks noGrp="1"/>
          </p:cNvSpPr>
          <p:nvPr>
            <p:ph idx="1"/>
          </p:nvPr>
        </p:nvSpPr>
        <p:spPr/>
        <p:txBody>
          <a:bodyPr/>
          <a:lstStyle/>
          <a:p>
            <a:r>
              <a:rPr lang="en-US" dirty="0" smtClean="0"/>
              <a:t>Replication </a:t>
            </a:r>
            <a:r>
              <a:rPr lang="en-US" dirty="0" err="1" smtClean="0">
                <a:sym typeface="Wingdings"/>
              </a:rPr>
              <a:t></a:t>
            </a:r>
            <a:r>
              <a:rPr lang="en-US" dirty="0" smtClean="0">
                <a:sym typeface="Wingdings"/>
              </a:rPr>
              <a:t> good for performance/reliability</a:t>
            </a:r>
          </a:p>
          <a:p>
            <a:pPr lvl="1"/>
            <a:r>
              <a:rPr lang="en-US" dirty="0" smtClean="0">
                <a:sym typeface="Wingdings"/>
              </a:rPr>
              <a:t>Key challenge </a:t>
            </a:r>
            <a:r>
              <a:rPr lang="en-US" dirty="0" err="1" smtClean="0">
                <a:sym typeface="Wingdings"/>
              </a:rPr>
              <a:t></a:t>
            </a:r>
            <a:r>
              <a:rPr lang="en-US" dirty="0" smtClean="0">
                <a:sym typeface="Wingdings"/>
              </a:rPr>
              <a:t> keeping replicas up-to-date </a:t>
            </a:r>
            <a:endParaRPr lang="en-US" dirty="0" smtClean="0"/>
          </a:p>
          <a:p>
            <a:endParaRPr lang="en-US" dirty="0" smtClean="0"/>
          </a:p>
          <a:p>
            <a:r>
              <a:rPr lang="en-US" dirty="0" smtClean="0"/>
              <a:t>Wide range of consistency models</a:t>
            </a:r>
          </a:p>
          <a:p>
            <a:pPr lvl="1"/>
            <a:r>
              <a:rPr lang="en-US" dirty="0" smtClean="0"/>
              <a:t>Will see more next lecture</a:t>
            </a:r>
          </a:p>
          <a:p>
            <a:pPr lvl="1"/>
            <a:r>
              <a:rPr lang="en-US" dirty="0" smtClean="0"/>
              <a:t>Range of correctness properties</a:t>
            </a:r>
          </a:p>
          <a:p>
            <a:endParaRPr lang="en-US" dirty="0" smtClean="0"/>
          </a:p>
          <a:p>
            <a:r>
              <a:rPr lang="en-US" dirty="0" smtClean="0"/>
              <a:t>Most obvious choice (sequential consistency) can be expensive to implement</a:t>
            </a:r>
          </a:p>
          <a:p>
            <a:pPr lvl="1"/>
            <a:r>
              <a:rPr lang="en-US" dirty="0" smtClean="0"/>
              <a:t>Multicast, primary, quorum</a:t>
            </a:r>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42</a:t>
            </a:fld>
            <a:endParaRPr lang="en-US"/>
          </a:p>
        </p:txBody>
      </p:sp>
    </p:spTree>
  </p:cSld>
  <p:clrMapOvr>
    <a:masterClrMapping/>
  </p:clrMapOvr>
  <p:transition/>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344066" name="Rectangle 2"/>
          <p:cNvSpPr>
            <a:spLocks noGrp="1" noChangeArrowheads="1"/>
          </p:cNvSpPr>
          <p:nvPr>
            <p:ph type="title"/>
          </p:nvPr>
        </p:nvSpPr>
        <p:spPr/>
        <p:txBody>
          <a:bodyPr/>
          <a:lstStyle/>
          <a:p>
            <a:r>
              <a:rPr lang="en-US" smtClean="0"/>
              <a:t>Eventual Consistency</a:t>
            </a:r>
            <a:endParaRPr lang="en-US"/>
          </a:p>
        </p:txBody>
      </p:sp>
      <p:sp>
        <p:nvSpPr>
          <p:cNvPr id="344067" name="Rectangle 3"/>
          <p:cNvSpPr>
            <a:spLocks noGrp="1" noChangeArrowheads="1"/>
          </p:cNvSpPr>
          <p:nvPr>
            <p:ph type="body" idx="1"/>
          </p:nvPr>
        </p:nvSpPr>
        <p:spPr/>
        <p:txBody>
          <a:bodyPr>
            <a:normAutofit lnSpcReduction="10000"/>
          </a:bodyPr>
          <a:lstStyle/>
          <a:p>
            <a:r>
              <a:rPr lang="en-US" smtClean="0"/>
              <a:t>There are replica situations where updates (writes) are rare and where a fair amount of inconsistency can be tolerated.</a:t>
            </a:r>
          </a:p>
          <a:p>
            <a:pPr lvl="1"/>
            <a:r>
              <a:rPr lang="en-US" smtClean="0"/>
              <a:t>DNS – names rarely changed, removed, or added and changes/additions/removals done by single authority</a:t>
            </a:r>
          </a:p>
          <a:p>
            <a:pPr lvl="1"/>
            <a:r>
              <a:rPr lang="en-US" smtClean="0"/>
              <a:t>Web page update – pages typically have a single owner and are updated infrequently.</a:t>
            </a:r>
          </a:p>
          <a:p>
            <a:r>
              <a:rPr lang="en-US" smtClean="0"/>
              <a:t>If no updates occur for a while, all replicas should gradually become consistent.</a:t>
            </a:r>
          </a:p>
          <a:p>
            <a:r>
              <a:rPr lang="en-US" smtClean="0"/>
              <a:t>May be a problem with mobile user who access different replicas (which may be inconsistent with each other).</a:t>
            </a:r>
            <a:endParaRPr lang="en-US"/>
          </a:p>
        </p:txBody>
      </p:sp>
      <p:sp>
        <p:nvSpPr>
          <p:cNvPr id="6" name="Slide Number Placeholder 5"/>
          <p:cNvSpPr>
            <a:spLocks noGrp="1"/>
          </p:cNvSpPr>
          <p:nvPr>
            <p:ph type="sldNum" sz="quarter" idx="12"/>
          </p:nvPr>
        </p:nvSpPr>
        <p:spPr/>
        <p:txBody>
          <a:bodyPr/>
          <a:lstStyle/>
          <a:p>
            <a:fld id="{03DF8ADC-B950-9E4E-8410-B3DA616F54FB}" type="slidenum">
              <a:rPr lang="en-US" smtClean="0"/>
              <a:pPr/>
              <a:t>43</a:t>
            </a:fld>
            <a:endParaRPr lang="en-US"/>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normAutofit fontScale="90000"/>
          </a:bodyPr>
          <a:lstStyle/>
          <a:p>
            <a:r>
              <a:rPr lang="en-US" smtClean="0"/>
              <a:t>Client-centric Consistency Models</a:t>
            </a:r>
            <a:endParaRPr lang="en-US"/>
          </a:p>
        </p:txBody>
      </p:sp>
      <p:sp>
        <p:nvSpPr>
          <p:cNvPr id="346115" name="Rectangle 3"/>
          <p:cNvSpPr>
            <a:spLocks noGrp="1" noChangeArrowheads="1"/>
          </p:cNvSpPr>
          <p:nvPr>
            <p:ph type="body" idx="1"/>
          </p:nvPr>
        </p:nvSpPr>
        <p:spPr>
          <a:xfrm>
            <a:off x="304800" y="4953000"/>
            <a:ext cx="8534400" cy="1173163"/>
          </a:xfrm>
        </p:spPr>
        <p:txBody>
          <a:bodyPr>
            <a:normAutofit fontScale="70000" lnSpcReduction="20000"/>
          </a:bodyPr>
          <a:lstStyle/>
          <a:p>
            <a:r>
              <a:rPr lang="en-US" dirty="0" smtClean="0"/>
              <a:t>A mobile user may access different replicas of a distributed database at different times.  This type of behavior implies the need for a view of consistency that provides guarantees for  single client regarding accesses to the data store.</a:t>
            </a:r>
            <a:endParaRPr lang="en-US" dirty="0"/>
          </a:p>
        </p:txBody>
      </p:sp>
      <p:sp>
        <p:nvSpPr>
          <p:cNvPr id="7" name="Slide Number Placeholder 5"/>
          <p:cNvSpPr>
            <a:spLocks noGrp="1"/>
          </p:cNvSpPr>
          <p:nvPr>
            <p:ph type="sldNum" sz="quarter" idx="12"/>
          </p:nvPr>
        </p:nvSpPr>
        <p:spPr/>
        <p:txBody>
          <a:bodyPr/>
          <a:lstStyle/>
          <a:p>
            <a:fld id="{39AB338B-FB97-7641-9006-D39B97D60551}" type="slidenum">
              <a:rPr lang="en-US" smtClean="0"/>
              <a:pPr/>
              <a:t>44</a:t>
            </a:fld>
            <a:endParaRPr lang="en-US"/>
          </a:p>
        </p:txBody>
      </p:sp>
      <p:pic>
        <p:nvPicPr>
          <p:cNvPr id="346116" name="Picture 4"/>
          <p:cNvPicPr>
            <a:picLocks noChangeAspect="1" noChangeArrowheads="1"/>
          </p:cNvPicPr>
          <p:nvPr/>
        </p:nvPicPr>
        <p:blipFill>
          <a:blip r:embed="rId3">
            <a:clrChange>
              <a:clrFrom>
                <a:srgbClr val="FFFFFF"/>
              </a:clrFrom>
              <a:clrTo>
                <a:srgbClr val="FFFFFF">
                  <a:alpha val="0"/>
                </a:srgbClr>
              </a:clrTo>
            </a:clrChange>
          </a:blip>
          <a:srcRect l="21599" t="39594" r="19444" b="34155"/>
          <a:stretch>
            <a:fillRect/>
          </a:stretch>
        </p:blipFill>
        <p:spPr bwMode="auto">
          <a:xfrm>
            <a:off x="1371600" y="990600"/>
            <a:ext cx="6297613" cy="3967163"/>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r>
              <a:rPr lang="en-US" smtClean="0"/>
              <a:t>Session Guarantees</a:t>
            </a:r>
            <a:endParaRPr lang="en-US"/>
          </a:p>
        </p:txBody>
      </p:sp>
      <p:sp>
        <p:nvSpPr>
          <p:cNvPr id="230403" name="Rectangle 3"/>
          <p:cNvSpPr>
            <a:spLocks noGrp="1" noChangeArrowheads="1"/>
          </p:cNvSpPr>
          <p:nvPr>
            <p:ph type="body" idx="1"/>
          </p:nvPr>
        </p:nvSpPr>
        <p:spPr/>
        <p:txBody>
          <a:bodyPr>
            <a:normAutofit fontScale="92500" lnSpcReduction="20000"/>
          </a:bodyPr>
          <a:lstStyle/>
          <a:p>
            <a:r>
              <a:rPr lang="en-US" smtClean="0"/>
              <a:t>When client move around and connects to different replicas, strange things can happen</a:t>
            </a:r>
          </a:p>
          <a:p>
            <a:pPr lvl="1"/>
            <a:r>
              <a:rPr lang="en-US" smtClean="0"/>
              <a:t>Updates you just made are missing</a:t>
            </a:r>
          </a:p>
          <a:p>
            <a:pPr lvl="1"/>
            <a:r>
              <a:rPr lang="en-US" smtClean="0"/>
              <a:t>Database goes back in time</a:t>
            </a:r>
          </a:p>
          <a:p>
            <a:r>
              <a:rPr lang="en-US" smtClean="0"/>
              <a:t>Responsibility of “session manager”, not servers</a:t>
            </a:r>
          </a:p>
          <a:p>
            <a:r>
              <a:rPr lang="en-US" smtClean="0"/>
              <a:t>Two sets:</a:t>
            </a:r>
          </a:p>
          <a:p>
            <a:pPr lvl="1"/>
            <a:r>
              <a:rPr lang="en-US" smtClean="0"/>
              <a:t>Read-set: set of writes that are relevant to session reads</a:t>
            </a:r>
          </a:p>
          <a:p>
            <a:pPr lvl="1"/>
            <a:r>
              <a:rPr lang="en-US" smtClean="0"/>
              <a:t>Write-set: set of writes performed in session</a:t>
            </a:r>
          </a:p>
          <a:p>
            <a:r>
              <a:rPr lang="en-US" smtClean="0"/>
              <a:t>Update dependencies captured in read sets and write sets</a:t>
            </a:r>
          </a:p>
          <a:p>
            <a:r>
              <a:rPr lang="en-US" smtClean="0"/>
              <a:t>Four different client-central consistency models</a:t>
            </a:r>
          </a:p>
          <a:p>
            <a:pPr lvl="1"/>
            <a:r>
              <a:rPr lang="en-US" smtClean="0"/>
              <a:t>Monotonic reads</a:t>
            </a:r>
          </a:p>
          <a:p>
            <a:pPr lvl="1"/>
            <a:r>
              <a:rPr lang="en-US" smtClean="0"/>
              <a:t>Monotonic writes</a:t>
            </a:r>
          </a:p>
          <a:p>
            <a:pPr lvl="1"/>
            <a:r>
              <a:rPr lang="en-US" smtClean="0"/>
              <a:t>Read your writes</a:t>
            </a:r>
          </a:p>
          <a:p>
            <a:pPr lvl="1"/>
            <a:r>
              <a:rPr lang="en-US" smtClean="0"/>
              <a:t>Writes follow reads</a:t>
            </a:r>
          </a:p>
          <a:p>
            <a:endParaRPr lang="en-US" smtClean="0"/>
          </a:p>
          <a:p>
            <a:pPr lvl="1"/>
            <a:endParaRPr lang="en-US"/>
          </a:p>
        </p:txBody>
      </p:sp>
      <p:sp>
        <p:nvSpPr>
          <p:cNvPr id="6" name="Slide Number Placeholder 5"/>
          <p:cNvSpPr>
            <a:spLocks noGrp="1"/>
          </p:cNvSpPr>
          <p:nvPr>
            <p:ph type="sldNum" sz="quarter" idx="12"/>
          </p:nvPr>
        </p:nvSpPr>
        <p:spPr/>
        <p:txBody>
          <a:bodyPr/>
          <a:lstStyle/>
          <a:p>
            <a:fld id="{A58676AB-E6B3-DB4A-A86A-FB366BA0ADAE}" type="slidenum">
              <a:rPr lang="en-US" smtClean="0"/>
              <a:pPr/>
              <a:t>45</a:t>
            </a:fld>
            <a:endParaRPr lang="en-US"/>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8" name="Slide Number Placeholder 5"/>
          <p:cNvSpPr>
            <a:spLocks noGrp="1"/>
          </p:cNvSpPr>
          <p:nvPr>
            <p:ph type="sldNum" sz="quarter" idx="12"/>
          </p:nvPr>
        </p:nvSpPr>
        <p:spPr/>
        <p:txBody>
          <a:bodyPr/>
          <a:lstStyle/>
          <a:p>
            <a:fld id="{43ED69FE-E22F-B545-934D-FDE31391D098}" type="slidenum">
              <a:rPr lang="en-US"/>
              <a:pPr/>
              <a:t>46</a:t>
            </a:fld>
            <a:endParaRPr lang="en-US"/>
          </a:p>
        </p:txBody>
      </p:sp>
      <p:sp>
        <p:nvSpPr>
          <p:cNvPr id="335874" name="Rectangle 2"/>
          <p:cNvSpPr>
            <a:spLocks noGrp="1" noChangeArrowheads="1"/>
          </p:cNvSpPr>
          <p:nvPr>
            <p:ph type="title"/>
          </p:nvPr>
        </p:nvSpPr>
        <p:spPr/>
        <p:txBody>
          <a:bodyPr/>
          <a:lstStyle/>
          <a:p>
            <a:r>
              <a:rPr lang="en-US"/>
              <a:t>Monotonic Reads</a:t>
            </a:r>
          </a:p>
        </p:txBody>
      </p:sp>
      <p:sp>
        <p:nvSpPr>
          <p:cNvPr id="335875" name="Rectangle 3"/>
          <p:cNvSpPr>
            <a:spLocks noGrp="1" noChangeArrowheads="1"/>
          </p:cNvSpPr>
          <p:nvPr>
            <p:ph type="body" idx="1"/>
          </p:nvPr>
        </p:nvSpPr>
        <p:spPr>
          <a:xfrm>
            <a:off x="152400" y="4267200"/>
            <a:ext cx="8839200" cy="1981200"/>
          </a:xfrm>
        </p:spPr>
        <p:txBody>
          <a:bodyPr>
            <a:normAutofit fontScale="92500" lnSpcReduction="10000"/>
          </a:bodyPr>
          <a:lstStyle/>
          <a:p>
            <a:pPr marL="533400" indent="-533400">
              <a:lnSpc>
                <a:spcPct val="90000"/>
              </a:lnSpc>
              <a:buFont typeface="Wingdings" charset="2"/>
              <a:buNone/>
            </a:pPr>
            <a:r>
              <a:rPr lang="en-US" sz="2000"/>
              <a:t>A data store provides monotonic read consistency if when a process reads the value of a data item x, any successive read operations on x by that process will always return the same value or a more recent value. </a:t>
            </a:r>
          </a:p>
          <a:p>
            <a:pPr marL="533400" indent="-533400">
              <a:lnSpc>
                <a:spcPct val="90000"/>
              </a:lnSpc>
              <a:buFont typeface="Wingdings" charset="2"/>
              <a:buNone/>
            </a:pPr>
            <a:r>
              <a:rPr lang="en-US" sz="2000"/>
              <a:t>Example error: successive access to email have ‘disappearing messages’</a:t>
            </a:r>
          </a:p>
          <a:p>
            <a:pPr marL="533400" indent="-533400">
              <a:lnSpc>
                <a:spcPct val="90000"/>
              </a:lnSpc>
              <a:buFontTx/>
              <a:buAutoNum type="alphaLcParenR"/>
            </a:pPr>
            <a:r>
              <a:rPr lang="en-US" sz="2000"/>
              <a:t>A monotonic-read consistent data store</a:t>
            </a:r>
          </a:p>
          <a:p>
            <a:pPr marL="533400" indent="-533400">
              <a:lnSpc>
                <a:spcPct val="90000"/>
              </a:lnSpc>
              <a:buFontTx/>
              <a:buAutoNum type="alphaLcParenR"/>
            </a:pPr>
            <a:r>
              <a:rPr lang="en-US" sz="2000"/>
              <a:t>A data store that does not provide monotonic reads.</a:t>
            </a:r>
          </a:p>
        </p:txBody>
      </p:sp>
      <p:pic>
        <p:nvPicPr>
          <p:cNvPr id="335876" name="Picture 4"/>
          <p:cNvPicPr>
            <a:picLocks noChangeAspect="1" noChangeArrowheads="1"/>
          </p:cNvPicPr>
          <p:nvPr/>
        </p:nvPicPr>
        <p:blipFill>
          <a:blip r:embed="rId3"/>
          <a:srcRect l="20738" t="48187" r="53233" b="44109"/>
          <a:stretch>
            <a:fillRect/>
          </a:stretch>
        </p:blipFill>
        <p:spPr bwMode="auto">
          <a:xfrm>
            <a:off x="2362200" y="995363"/>
            <a:ext cx="3990975" cy="1671637"/>
          </a:xfrm>
          <a:prstGeom prst="rect">
            <a:avLst/>
          </a:prstGeom>
          <a:noFill/>
          <a:ln w="9525">
            <a:noFill/>
            <a:miter lim="800000"/>
            <a:headEnd/>
            <a:tailEnd/>
          </a:ln>
          <a:effectLst/>
        </p:spPr>
      </p:pic>
      <p:pic>
        <p:nvPicPr>
          <p:cNvPr id="335877" name="Picture 5"/>
          <p:cNvPicPr>
            <a:picLocks noChangeAspect="1" noChangeArrowheads="1"/>
          </p:cNvPicPr>
          <p:nvPr/>
        </p:nvPicPr>
        <p:blipFill>
          <a:blip r:embed="rId3"/>
          <a:srcRect l="48958" t="48187" r="17958" b="44109"/>
          <a:stretch>
            <a:fillRect/>
          </a:stretch>
        </p:blipFill>
        <p:spPr bwMode="auto">
          <a:xfrm>
            <a:off x="1984375" y="2628900"/>
            <a:ext cx="5026025" cy="1657350"/>
          </a:xfrm>
          <a:prstGeom prst="rect">
            <a:avLst/>
          </a:prstGeom>
          <a:noFill/>
          <a:ln w="9525">
            <a:noFill/>
            <a:miter lim="800000"/>
            <a:headEnd/>
            <a:tailEnd/>
          </a:ln>
          <a:effectLst/>
        </p:spPr>
      </p:pic>
      <p:sp>
        <p:nvSpPr>
          <p:cNvPr id="335879" name="Text Box 7"/>
          <p:cNvSpPr txBox="1">
            <a:spLocks noChangeArrowheads="1"/>
          </p:cNvSpPr>
          <p:nvPr/>
        </p:nvSpPr>
        <p:spPr bwMode="auto">
          <a:xfrm>
            <a:off x="2895600" y="2057400"/>
            <a:ext cx="3073400" cy="304800"/>
          </a:xfrm>
          <a:prstGeom prst="rect">
            <a:avLst/>
          </a:prstGeom>
          <a:noFill/>
          <a:ln w="9525">
            <a:noFill/>
            <a:miter lim="800000"/>
            <a:headEnd/>
            <a:tailEnd/>
          </a:ln>
          <a:effectLst/>
        </p:spPr>
        <p:txBody>
          <a:bodyPr wrap="none">
            <a:prstTxWarp prst="textNoShape">
              <a:avLst/>
            </a:prstTxWarp>
            <a:spAutoFit/>
          </a:bodyPr>
          <a:lstStyle/>
          <a:p>
            <a:r>
              <a:rPr lang="en-US" sz="1400" b="0">
                <a:solidFill>
                  <a:srgbClr val="FF3300"/>
                </a:solidFill>
              </a:rPr>
              <a:t>indicates propagation of the earlier write</a:t>
            </a:r>
          </a:p>
        </p:txBody>
      </p:sp>
      <p:sp>
        <p:nvSpPr>
          <p:cNvPr id="335880" name="Rectangle 8"/>
          <p:cNvSpPr>
            <a:spLocks noChangeArrowheads="1"/>
          </p:cNvSpPr>
          <p:nvPr/>
        </p:nvSpPr>
        <p:spPr bwMode="auto">
          <a:xfrm>
            <a:off x="3505200" y="1752600"/>
            <a:ext cx="1143000" cy="381000"/>
          </a:xfrm>
          <a:prstGeom prst="rect">
            <a:avLst/>
          </a:prstGeom>
          <a:noFill/>
          <a:ln w="9525">
            <a:solidFill>
              <a:srgbClr val="FF3300"/>
            </a:solidFill>
            <a:miter lim="800000"/>
            <a:headEnd/>
            <a:tailEnd/>
          </a:ln>
          <a:effectLst/>
        </p:spPr>
        <p:txBody>
          <a:bodyPr wrap="none" anchor="ctr">
            <a:prstTxWarp prst="textNoShape">
              <a:avLst/>
            </a:prstTxWarp>
          </a:bodyPr>
          <a:lstStyle/>
          <a:p>
            <a:endParaRPr lang="en-US"/>
          </a:p>
        </p:txBody>
      </p:sp>
      <p:sp>
        <p:nvSpPr>
          <p:cNvPr id="335881" name="Text Box 9"/>
          <p:cNvSpPr txBox="1">
            <a:spLocks noChangeArrowheads="1"/>
          </p:cNvSpPr>
          <p:nvPr/>
        </p:nvSpPr>
        <p:spPr bwMode="auto">
          <a:xfrm>
            <a:off x="947738" y="1539875"/>
            <a:ext cx="1185862" cy="517525"/>
          </a:xfrm>
          <a:prstGeom prst="rect">
            <a:avLst/>
          </a:prstGeom>
          <a:noFill/>
          <a:ln w="9525">
            <a:noFill/>
            <a:miter lim="800000"/>
            <a:headEnd/>
            <a:tailEnd/>
          </a:ln>
          <a:effectLst/>
        </p:spPr>
        <p:txBody>
          <a:bodyPr wrap="none">
            <a:prstTxWarp prst="textNoShape">
              <a:avLst/>
            </a:prstTxWarp>
            <a:spAutoFit/>
          </a:bodyPr>
          <a:lstStyle/>
          <a:p>
            <a:r>
              <a:rPr lang="en-US" sz="1400" b="0">
                <a:solidFill>
                  <a:srgbClr val="FF3300"/>
                </a:solidFill>
              </a:rPr>
              <a:t>L1 and L2 are</a:t>
            </a:r>
          </a:p>
          <a:p>
            <a:r>
              <a:rPr lang="en-US" sz="1400" b="0">
                <a:solidFill>
                  <a:srgbClr val="FF3300"/>
                </a:solidFill>
              </a:rPr>
              <a:t>two locations</a:t>
            </a:r>
          </a:p>
        </p:txBody>
      </p:sp>
      <p:sp>
        <p:nvSpPr>
          <p:cNvPr id="335882" name="Rectangle 10"/>
          <p:cNvSpPr>
            <a:spLocks noChangeArrowheads="1"/>
          </p:cNvSpPr>
          <p:nvPr/>
        </p:nvSpPr>
        <p:spPr bwMode="auto">
          <a:xfrm>
            <a:off x="5867400" y="3505200"/>
            <a:ext cx="1143000" cy="381000"/>
          </a:xfrm>
          <a:prstGeom prst="rect">
            <a:avLst/>
          </a:prstGeom>
          <a:solidFill>
            <a:schemeClr val="bg1"/>
          </a:solidFill>
          <a:ln w="9525">
            <a:noFill/>
            <a:miter lim="800000"/>
            <a:headEnd/>
            <a:tailEnd/>
          </a:ln>
          <a:effectLst/>
        </p:spPr>
        <p:txBody>
          <a:bodyPr wrap="none" anchor="ctr">
            <a:prstTxWarp prst="textNoShape">
              <a:avLst/>
            </a:prstTxWarp>
          </a:bodyPr>
          <a:lstStyle/>
          <a:p>
            <a:endParaRPr lang="en-US"/>
          </a:p>
        </p:txBody>
      </p:sp>
      <p:sp>
        <p:nvSpPr>
          <p:cNvPr id="335883" name="Line 11"/>
          <p:cNvSpPr>
            <a:spLocks noChangeShapeType="1"/>
          </p:cNvSpPr>
          <p:nvPr/>
        </p:nvSpPr>
        <p:spPr bwMode="auto">
          <a:xfrm>
            <a:off x="4876800" y="1676400"/>
            <a:ext cx="381000" cy="228600"/>
          </a:xfrm>
          <a:prstGeom prst="line">
            <a:avLst/>
          </a:prstGeom>
          <a:noFill/>
          <a:ln w="9525">
            <a:solidFill>
              <a:schemeClr val="accent2"/>
            </a:solidFill>
            <a:round/>
            <a:headEnd/>
            <a:tailEnd type="triangle" w="med" len="med"/>
          </a:ln>
          <a:effectLst/>
        </p:spPr>
        <p:txBody>
          <a:bodyPr wrap="none">
            <a:prstTxWarp prst="textNoShape">
              <a:avLst/>
            </a:prstTxWarp>
          </a:bodyPr>
          <a:lstStyle/>
          <a:p>
            <a:endParaRPr lang="en-US"/>
          </a:p>
        </p:txBody>
      </p:sp>
      <p:sp>
        <p:nvSpPr>
          <p:cNvPr id="335884" name="Text Box 12"/>
          <p:cNvSpPr txBox="1">
            <a:spLocks noChangeArrowheads="1"/>
          </p:cNvSpPr>
          <p:nvPr/>
        </p:nvSpPr>
        <p:spPr bwMode="auto">
          <a:xfrm>
            <a:off x="5257800" y="1447800"/>
            <a:ext cx="2282825" cy="304800"/>
          </a:xfrm>
          <a:prstGeom prst="rect">
            <a:avLst/>
          </a:prstGeom>
          <a:noFill/>
          <a:ln w="9525">
            <a:noFill/>
            <a:miter lim="800000"/>
            <a:headEnd/>
            <a:tailEnd/>
          </a:ln>
          <a:effectLst/>
        </p:spPr>
        <p:txBody>
          <a:bodyPr wrap="none">
            <a:prstTxWarp prst="textNoShape">
              <a:avLst/>
            </a:prstTxWarp>
            <a:spAutoFit/>
          </a:bodyPr>
          <a:lstStyle/>
          <a:p>
            <a:r>
              <a:rPr lang="en-US" sz="1400" b="0">
                <a:solidFill>
                  <a:schemeClr val="accent2"/>
                </a:solidFill>
              </a:rPr>
              <a:t>process moves from L1 to L2</a:t>
            </a:r>
          </a:p>
        </p:txBody>
      </p:sp>
      <p:sp>
        <p:nvSpPr>
          <p:cNvPr id="335885" name="Line 13"/>
          <p:cNvSpPr>
            <a:spLocks noChangeShapeType="1"/>
          </p:cNvSpPr>
          <p:nvPr/>
        </p:nvSpPr>
        <p:spPr bwMode="auto">
          <a:xfrm>
            <a:off x="5029200" y="3352800"/>
            <a:ext cx="228600" cy="152400"/>
          </a:xfrm>
          <a:prstGeom prst="line">
            <a:avLst/>
          </a:prstGeom>
          <a:noFill/>
          <a:ln w="9525">
            <a:solidFill>
              <a:schemeClr val="accent2"/>
            </a:solidFill>
            <a:round/>
            <a:headEnd/>
            <a:tailEnd type="triangle" w="med" len="med"/>
          </a:ln>
          <a:effectLst/>
        </p:spPr>
        <p:txBody>
          <a:bodyPr wrap="none">
            <a:prstTxWarp prst="textNoShape">
              <a:avLst/>
            </a:prstTxWarp>
          </a:bodyPr>
          <a:lstStyle/>
          <a:p>
            <a:endParaRPr lang="en-US"/>
          </a:p>
        </p:txBody>
      </p:sp>
      <p:sp>
        <p:nvSpPr>
          <p:cNvPr id="335886" name="Text Box 14"/>
          <p:cNvSpPr txBox="1">
            <a:spLocks noChangeArrowheads="1"/>
          </p:cNvSpPr>
          <p:nvPr/>
        </p:nvSpPr>
        <p:spPr bwMode="auto">
          <a:xfrm>
            <a:off x="5334000" y="3124200"/>
            <a:ext cx="2282825" cy="304800"/>
          </a:xfrm>
          <a:prstGeom prst="rect">
            <a:avLst/>
          </a:prstGeom>
          <a:noFill/>
          <a:ln w="9525">
            <a:noFill/>
            <a:miter lim="800000"/>
            <a:headEnd/>
            <a:tailEnd/>
          </a:ln>
          <a:effectLst/>
        </p:spPr>
        <p:txBody>
          <a:bodyPr wrap="none">
            <a:prstTxWarp prst="textNoShape">
              <a:avLst/>
            </a:prstTxWarp>
            <a:spAutoFit/>
          </a:bodyPr>
          <a:lstStyle/>
          <a:p>
            <a:r>
              <a:rPr lang="en-US" sz="1400" b="0">
                <a:solidFill>
                  <a:schemeClr val="accent2"/>
                </a:solidFill>
              </a:rPr>
              <a:t>process moves from L1 to L2</a:t>
            </a:r>
          </a:p>
        </p:txBody>
      </p:sp>
      <p:sp>
        <p:nvSpPr>
          <p:cNvPr id="335887" name="Rectangle 15"/>
          <p:cNvSpPr>
            <a:spLocks noChangeArrowheads="1"/>
          </p:cNvSpPr>
          <p:nvPr/>
        </p:nvSpPr>
        <p:spPr bwMode="auto">
          <a:xfrm>
            <a:off x="3581400" y="3352800"/>
            <a:ext cx="838200" cy="457200"/>
          </a:xfrm>
          <a:prstGeom prst="rect">
            <a:avLst/>
          </a:prstGeom>
          <a:noFill/>
          <a:ln w="9525">
            <a:solidFill>
              <a:schemeClr val="accent1"/>
            </a:solidFill>
            <a:miter lim="800000"/>
            <a:headEnd/>
            <a:tailEnd/>
          </a:ln>
          <a:effectLst/>
        </p:spPr>
        <p:txBody>
          <a:bodyPr wrap="none" anchor="ctr">
            <a:prstTxWarp prst="textNoShape">
              <a:avLst/>
            </a:prstTxWarp>
          </a:bodyPr>
          <a:lstStyle/>
          <a:p>
            <a:endParaRPr lang="en-US"/>
          </a:p>
        </p:txBody>
      </p:sp>
      <p:sp>
        <p:nvSpPr>
          <p:cNvPr id="335888" name="Text Box 16"/>
          <p:cNvSpPr txBox="1">
            <a:spLocks noChangeArrowheads="1"/>
          </p:cNvSpPr>
          <p:nvPr/>
        </p:nvSpPr>
        <p:spPr bwMode="auto">
          <a:xfrm>
            <a:off x="2438400" y="3733800"/>
            <a:ext cx="2101850" cy="304800"/>
          </a:xfrm>
          <a:prstGeom prst="rect">
            <a:avLst/>
          </a:prstGeom>
          <a:noFill/>
          <a:ln w="9525">
            <a:noFill/>
            <a:miter lim="800000"/>
            <a:headEnd/>
            <a:tailEnd/>
          </a:ln>
          <a:effectLst/>
        </p:spPr>
        <p:txBody>
          <a:bodyPr wrap="none">
            <a:prstTxWarp prst="textNoShape">
              <a:avLst/>
            </a:prstTxWarp>
            <a:spAutoFit/>
          </a:bodyPr>
          <a:lstStyle/>
          <a:p>
            <a:r>
              <a:rPr lang="en-US" sz="1400" b="0">
                <a:solidFill>
                  <a:schemeClr val="accent1"/>
                </a:solidFill>
              </a:rPr>
              <a:t>No propagation guarantees</a:t>
            </a:r>
          </a:p>
        </p:txBody>
      </p:sp>
    </p:spTree>
  </p:cSld>
  <p:clrMapOvr>
    <a:masterClrMapping/>
  </p:clrMapOvr>
  <p:transition/>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fld id="{636A7656-8385-3A41-AE2C-307C6B3A7548}" type="slidenum">
              <a:rPr lang="en-US"/>
              <a:pPr/>
              <a:t>47</a:t>
            </a:fld>
            <a:endParaRPr lang="en-US"/>
          </a:p>
        </p:txBody>
      </p:sp>
      <p:sp>
        <p:nvSpPr>
          <p:cNvPr id="336898" name="Rectangle 2"/>
          <p:cNvSpPr>
            <a:spLocks noGrp="1" noChangeArrowheads="1"/>
          </p:cNvSpPr>
          <p:nvPr>
            <p:ph type="title"/>
          </p:nvPr>
        </p:nvSpPr>
        <p:spPr/>
        <p:txBody>
          <a:bodyPr/>
          <a:lstStyle/>
          <a:p>
            <a:r>
              <a:rPr lang="en-US"/>
              <a:t>Monotonic Writes</a:t>
            </a:r>
          </a:p>
        </p:txBody>
      </p:sp>
      <p:sp>
        <p:nvSpPr>
          <p:cNvPr id="336899" name="Rectangle 3"/>
          <p:cNvSpPr>
            <a:spLocks noGrp="1" noChangeArrowheads="1"/>
          </p:cNvSpPr>
          <p:nvPr>
            <p:ph type="body" idx="1"/>
          </p:nvPr>
        </p:nvSpPr>
        <p:spPr>
          <a:xfrm>
            <a:off x="533400" y="4800600"/>
            <a:ext cx="8305800" cy="1295400"/>
          </a:xfrm>
        </p:spPr>
        <p:txBody>
          <a:bodyPr>
            <a:normAutofit fontScale="92500" lnSpcReduction="20000"/>
          </a:bodyPr>
          <a:lstStyle/>
          <a:p>
            <a:pPr marL="533400" indent="-533400">
              <a:lnSpc>
                <a:spcPct val="90000"/>
              </a:lnSpc>
              <a:buFont typeface="Wingdings" charset="2"/>
              <a:buNone/>
            </a:pPr>
            <a:r>
              <a:rPr lang="en-US" sz="1800"/>
              <a:t>A write operation by a process on a data item x is completed before any successive write operation on x by the same process.  Implies a copy must be up to date before performing a write on it.</a:t>
            </a:r>
          </a:p>
          <a:p>
            <a:pPr marL="533400" indent="-533400">
              <a:lnSpc>
                <a:spcPct val="90000"/>
              </a:lnSpc>
              <a:buFont typeface="Wingdings" charset="2"/>
              <a:buNone/>
            </a:pPr>
            <a:r>
              <a:rPr lang="en-US" sz="1800"/>
              <a:t>Example error: Library updated in wrong order.</a:t>
            </a:r>
          </a:p>
          <a:p>
            <a:pPr marL="533400" indent="-533400">
              <a:lnSpc>
                <a:spcPct val="90000"/>
              </a:lnSpc>
              <a:buFontTx/>
              <a:buAutoNum type="alphaLcParenR"/>
            </a:pPr>
            <a:r>
              <a:rPr lang="en-US" sz="1800"/>
              <a:t>A monotonic-write consistent data store.</a:t>
            </a:r>
          </a:p>
          <a:p>
            <a:pPr marL="533400" indent="-533400">
              <a:lnSpc>
                <a:spcPct val="90000"/>
              </a:lnSpc>
              <a:buFontTx/>
              <a:buAutoNum type="alphaLcParenR"/>
            </a:pPr>
            <a:r>
              <a:rPr lang="en-US" sz="1800"/>
              <a:t>A data store that does not provide monotonic-write consistency.</a:t>
            </a:r>
          </a:p>
        </p:txBody>
      </p:sp>
      <p:pic>
        <p:nvPicPr>
          <p:cNvPr id="336900" name="Picture 4"/>
          <p:cNvPicPr>
            <a:picLocks noChangeAspect="1" noChangeArrowheads="1"/>
          </p:cNvPicPr>
          <p:nvPr/>
        </p:nvPicPr>
        <p:blipFill>
          <a:blip r:embed="rId3"/>
          <a:srcRect l="21165" t="48489" r="51196" b="43806"/>
          <a:stretch>
            <a:fillRect/>
          </a:stretch>
        </p:blipFill>
        <p:spPr bwMode="auto">
          <a:xfrm>
            <a:off x="2066925" y="1028700"/>
            <a:ext cx="4943475" cy="1943100"/>
          </a:xfrm>
          <a:prstGeom prst="rect">
            <a:avLst/>
          </a:prstGeom>
          <a:noFill/>
          <a:ln w="9525">
            <a:noFill/>
            <a:miter lim="800000"/>
            <a:headEnd/>
            <a:tailEnd/>
          </a:ln>
          <a:effectLst/>
        </p:spPr>
      </p:pic>
      <p:pic>
        <p:nvPicPr>
          <p:cNvPr id="336901" name="Picture 5"/>
          <p:cNvPicPr>
            <a:picLocks noChangeAspect="1" noChangeArrowheads="1"/>
          </p:cNvPicPr>
          <p:nvPr/>
        </p:nvPicPr>
        <p:blipFill>
          <a:blip r:embed="rId3"/>
          <a:srcRect l="52806" t="48489" r="20096" b="43806"/>
          <a:stretch>
            <a:fillRect/>
          </a:stretch>
        </p:blipFill>
        <p:spPr bwMode="auto">
          <a:xfrm>
            <a:off x="2095500" y="2857500"/>
            <a:ext cx="4829175" cy="1943100"/>
          </a:xfrm>
          <a:prstGeom prst="rect">
            <a:avLst/>
          </a:prstGeom>
          <a:noFill/>
          <a:ln w="9525">
            <a:noFill/>
            <a:miter lim="800000"/>
            <a:headEnd/>
            <a:tailEnd/>
          </a:ln>
          <a:effectLst/>
        </p:spPr>
      </p:pic>
      <p:sp>
        <p:nvSpPr>
          <p:cNvPr id="336902" name="Line 6"/>
          <p:cNvSpPr>
            <a:spLocks noChangeShapeType="1"/>
          </p:cNvSpPr>
          <p:nvPr/>
        </p:nvSpPr>
        <p:spPr bwMode="auto">
          <a:xfrm>
            <a:off x="4038600" y="1752600"/>
            <a:ext cx="1447800" cy="304800"/>
          </a:xfrm>
          <a:prstGeom prst="line">
            <a:avLst/>
          </a:prstGeom>
          <a:noFill/>
          <a:ln w="9525">
            <a:solidFill>
              <a:schemeClr val="accent2"/>
            </a:solidFill>
            <a:round/>
            <a:headEnd/>
            <a:tailEnd type="triangle" w="med" len="med"/>
          </a:ln>
          <a:effectLst/>
        </p:spPr>
        <p:txBody>
          <a:bodyPr wrap="none">
            <a:prstTxWarp prst="textNoShape">
              <a:avLst/>
            </a:prstTxWarp>
          </a:bodyPr>
          <a:lstStyle/>
          <a:p>
            <a:endParaRPr lang="en-US"/>
          </a:p>
        </p:txBody>
      </p:sp>
      <p:sp>
        <p:nvSpPr>
          <p:cNvPr id="336903" name="Line 7"/>
          <p:cNvSpPr>
            <a:spLocks noChangeShapeType="1"/>
          </p:cNvSpPr>
          <p:nvPr/>
        </p:nvSpPr>
        <p:spPr bwMode="auto">
          <a:xfrm>
            <a:off x="4038600" y="3581400"/>
            <a:ext cx="1371600" cy="304800"/>
          </a:xfrm>
          <a:prstGeom prst="line">
            <a:avLst/>
          </a:prstGeom>
          <a:noFill/>
          <a:ln w="9525">
            <a:solidFill>
              <a:schemeClr val="accent2"/>
            </a:solidFill>
            <a:round/>
            <a:headEnd/>
            <a:tailEnd type="triangle" w="med" len="med"/>
          </a:ln>
          <a:effectLst/>
        </p:spPr>
        <p:txBody>
          <a:bodyPr wrap="none">
            <a:prstTxWarp prst="textNoShape">
              <a:avLst/>
            </a:prstTxWarp>
          </a:bodyPr>
          <a:lstStyle/>
          <a:p>
            <a:endParaRPr lang="en-US"/>
          </a:p>
        </p:txBody>
      </p:sp>
      <p:sp>
        <p:nvSpPr>
          <p:cNvPr id="336904" name="Text Box 8"/>
          <p:cNvSpPr txBox="1">
            <a:spLocks noChangeArrowheads="1"/>
          </p:cNvSpPr>
          <p:nvPr/>
        </p:nvSpPr>
        <p:spPr bwMode="auto">
          <a:xfrm>
            <a:off x="593725" y="1814513"/>
            <a:ext cx="1927225" cy="1314450"/>
          </a:xfrm>
          <a:prstGeom prst="rect">
            <a:avLst/>
          </a:prstGeom>
          <a:noFill/>
          <a:ln w="9525">
            <a:noFill/>
            <a:miter lim="800000"/>
            <a:headEnd/>
            <a:tailEnd/>
          </a:ln>
          <a:effectLst/>
        </p:spPr>
        <p:txBody>
          <a:bodyPr wrap="none">
            <a:prstTxWarp prst="textNoShape">
              <a:avLst/>
            </a:prstTxWarp>
            <a:spAutoFit/>
          </a:bodyPr>
          <a:lstStyle/>
          <a:p>
            <a:r>
              <a:rPr lang="en-US" sz="1600" b="0">
                <a:solidFill>
                  <a:schemeClr val="accent2"/>
                </a:solidFill>
              </a:rPr>
              <a:t>In both examples, </a:t>
            </a:r>
          </a:p>
          <a:p>
            <a:r>
              <a:rPr lang="en-US" sz="1600" b="0">
                <a:solidFill>
                  <a:schemeClr val="accent2"/>
                </a:solidFill>
              </a:rPr>
              <a:t>process performs a </a:t>
            </a:r>
          </a:p>
          <a:p>
            <a:r>
              <a:rPr lang="en-US" sz="1600" b="0">
                <a:solidFill>
                  <a:schemeClr val="accent2"/>
                </a:solidFill>
              </a:rPr>
              <a:t>write at L1, moves </a:t>
            </a:r>
          </a:p>
          <a:p>
            <a:r>
              <a:rPr lang="en-US" sz="1600" b="0">
                <a:solidFill>
                  <a:schemeClr val="accent2"/>
                </a:solidFill>
              </a:rPr>
              <a:t>and performs a write </a:t>
            </a:r>
          </a:p>
          <a:p>
            <a:r>
              <a:rPr lang="en-US" sz="1600" b="0">
                <a:solidFill>
                  <a:schemeClr val="accent2"/>
                </a:solidFill>
              </a:rPr>
              <a:t>at L2</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fld id="{5B20752C-C1FC-B341-AD37-00598D75FEDA}" type="slidenum">
              <a:rPr lang="en-US"/>
              <a:pPr/>
              <a:t>48</a:t>
            </a:fld>
            <a:endParaRPr lang="en-US"/>
          </a:p>
        </p:txBody>
      </p:sp>
      <p:sp>
        <p:nvSpPr>
          <p:cNvPr id="337922" name="Rectangle 2"/>
          <p:cNvSpPr>
            <a:spLocks noGrp="1" noChangeArrowheads="1"/>
          </p:cNvSpPr>
          <p:nvPr>
            <p:ph type="title"/>
          </p:nvPr>
        </p:nvSpPr>
        <p:spPr/>
        <p:txBody>
          <a:bodyPr/>
          <a:lstStyle/>
          <a:p>
            <a:r>
              <a:rPr lang="en-US"/>
              <a:t>Read Your Writes</a:t>
            </a:r>
          </a:p>
        </p:txBody>
      </p:sp>
      <p:sp>
        <p:nvSpPr>
          <p:cNvPr id="337923" name="Rectangle 3"/>
          <p:cNvSpPr>
            <a:spLocks noGrp="1" noChangeArrowheads="1"/>
          </p:cNvSpPr>
          <p:nvPr>
            <p:ph type="body" idx="1"/>
          </p:nvPr>
        </p:nvSpPr>
        <p:spPr>
          <a:xfrm>
            <a:off x="533400" y="4724400"/>
            <a:ext cx="8191500" cy="1905000"/>
          </a:xfrm>
        </p:spPr>
        <p:txBody>
          <a:bodyPr/>
          <a:lstStyle/>
          <a:p>
            <a:pPr marL="609600" indent="-609600">
              <a:lnSpc>
                <a:spcPct val="80000"/>
              </a:lnSpc>
              <a:buFontTx/>
              <a:buNone/>
            </a:pPr>
            <a:r>
              <a:rPr lang="en-US" sz="2000"/>
              <a:t>The effect of a write operation by a process on data item x will always be seen by a successive read operation on x by the same process. </a:t>
            </a:r>
          </a:p>
          <a:p>
            <a:pPr marL="609600" indent="-609600">
              <a:lnSpc>
                <a:spcPct val="80000"/>
              </a:lnSpc>
              <a:buFontTx/>
              <a:buNone/>
            </a:pPr>
            <a:r>
              <a:rPr lang="en-US" sz="2000"/>
              <a:t>Example error: deleted email messages re-appear.</a:t>
            </a:r>
          </a:p>
          <a:p>
            <a:pPr marL="609600" indent="-609600">
              <a:lnSpc>
                <a:spcPct val="80000"/>
              </a:lnSpc>
              <a:buFontTx/>
              <a:buChar char="•"/>
            </a:pPr>
            <a:r>
              <a:rPr lang="en-US" sz="2000"/>
              <a:t>A data store that provides read-your-writes consistency.</a:t>
            </a:r>
          </a:p>
          <a:p>
            <a:pPr marL="609600" indent="-609600">
              <a:lnSpc>
                <a:spcPct val="80000"/>
              </a:lnSpc>
              <a:buFontTx/>
              <a:buChar char="•"/>
            </a:pPr>
            <a:r>
              <a:rPr lang="en-US" sz="2000"/>
              <a:t>A data store that does not.</a:t>
            </a:r>
          </a:p>
        </p:txBody>
      </p:sp>
      <p:pic>
        <p:nvPicPr>
          <p:cNvPr id="337924" name="Picture 4"/>
          <p:cNvPicPr>
            <a:picLocks noChangeAspect="1" noChangeArrowheads="1"/>
          </p:cNvPicPr>
          <p:nvPr/>
        </p:nvPicPr>
        <p:blipFill>
          <a:blip r:embed="rId3"/>
          <a:srcRect l="23276" t="48792" r="51096" b="43806"/>
          <a:stretch>
            <a:fillRect/>
          </a:stretch>
        </p:blipFill>
        <p:spPr bwMode="auto">
          <a:xfrm>
            <a:off x="2214563" y="1295400"/>
            <a:ext cx="4567237" cy="1866900"/>
          </a:xfrm>
          <a:prstGeom prst="rect">
            <a:avLst/>
          </a:prstGeom>
          <a:noFill/>
          <a:ln w="9525">
            <a:noFill/>
            <a:miter lim="800000"/>
            <a:headEnd/>
            <a:tailEnd/>
          </a:ln>
          <a:effectLst/>
        </p:spPr>
      </p:pic>
      <p:pic>
        <p:nvPicPr>
          <p:cNvPr id="337925" name="Picture 5"/>
          <p:cNvPicPr>
            <a:picLocks noChangeAspect="1" noChangeArrowheads="1"/>
          </p:cNvPicPr>
          <p:nvPr/>
        </p:nvPicPr>
        <p:blipFill>
          <a:blip r:embed="rId3"/>
          <a:srcRect l="53848" t="48792" r="20309" b="43806"/>
          <a:stretch>
            <a:fillRect/>
          </a:stretch>
        </p:blipFill>
        <p:spPr bwMode="auto">
          <a:xfrm>
            <a:off x="2095500" y="2895600"/>
            <a:ext cx="4605338" cy="1866900"/>
          </a:xfrm>
          <a:prstGeom prst="rect">
            <a:avLst/>
          </a:prstGeom>
          <a:noFill/>
          <a:ln w="9525">
            <a:noFill/>
            <a:miter lim="800000"/>
            <a:headEnd/>
            <a:tailEnd/>
          </a:ln>
          <a:effectLst/>
        </p:spPr>
      </p:pic>
      <p:sp>
        <p:nvSpPr>
          <p:cNvPr id="337926" name="Line 6"/>
          <p:cNvSpPr>
            <a:spLocks noChangeShapeType="1"/>
          </p:cNvSpPr>
          <p:nvPr/>
        </p:nvSpPr>
        <p:spPr bwMode="auto">
          <a:xfrm>
            <a:off x="3657600" y="1828800"/>
            <a:ext cx="1752600" cy="381000"/>
          </a:xfrm>
          <a:prstGeom prst="line">
            <a:avLst/>
          </a:prstGeom>
          <a:noFill/>
          <a:ln w="9525">
            <a:solidFill>
              <a:schemeClr val="accent2"/>
            </a:solidFill>
            <a:round/>
            <a:headEnd/>
            <a:tailEnd type="triangle" w="med" len="med"/>
          </a:ln>
          <a:effectLst/>
        </p:spPr>
        <p:txBody>
          <a:bodyPr wrap="none">
            <a:prstTxWarp prst="textNoShape">
              <a:avLst/>
            </a:prstTxWarp>
          </a:bodyPr>
          <a:lstStyle/>
          <a:p>
            <a:endParaRPr lang="en-US"/>
          </a:p>
        </p:txBody>
      </p:sp>
      <p:sp>
        <p:nvSpPr>
          <p:cNvPr id="337927" name="Line 7"/>
          <p:cNvSpPr>
            <a:spLocks noChangeShapeType="1"/>
          </p:cNvSpPr>
          <p:nvPr/>
        </p:nvSpPr>
        <p:spPr bwMode="auto">
          <a:xfrm>
            <a:off x="3810000" y="3581400"/>
            <a:ext cx="1600200" cy="304800"/>
          </a:xfrm>
          <a:prstGeom prst="line">
            <a:avLst/>
          </a:prstGeom>
          <a:noFill/>
          <a:ln w="9525">
            <a:solidFill>
              <a:schemeClr val="accent2"/>
            </a:solidFill>
            <a:round/>
            <a:headEnd/>
            <a:tailEnd type="triangle" w="med" len="med"/>
          </a:ln>
          <a:effectLst/>
        </p:spPr>
        <p:txBody>
          <a:bodyPr wrap="none">
            <a:prstTxWarp prst="textNoShape">
              <a:avLst/>
            </a:prstTxWarp>
          </a:bodyPr>
          <a:lstStyle/>
          <a:p>
            <a:endParaRPr lang="en-US"/>
          </a:p>
        </p:txBody>
      </p:sp>
      <p:sp>
        <p:nvSpPr>
          <p:cNvPr id="337928" name="Text Box 8"/>
          <p:cNvSpPr txBox="1">
            <a:spLocks noChangeArrowheads="1"/>
          </p:cNvSpPr>
          <p:nvPr/>
        </p:nvSpPr>
        <p:spPr bwMode="auto">
          <a:xfrm>
            <a:off x="593725" y="1814513"/>
            <a:ext cx="1858963" cy="1314450"/>
          </a:xfrm>
          <a:prstGeom prst="rect">
            <a:avLst/>
          </a:prstGeom>
          <a:noFill/>
          <a:ln w="9525">
            <a:noFill/>
            <a:miter lim="800000"/>
            <a:headEnd/>
            <a:tailEnd/>
          </a:ln>
          <a:effectLst/>
        </p:spPr>
        <p:txBody>
          <a:bodyPr wrap="none">
            <a:prstTxWarp prst="textNoShape">
              <a:avLst/>
            </a:prstTxWarp>
            <a:spAutoFit/>
          </a:bodyPr>
          <a:lstStyle/>
          <a:p>
            <a:r>
              <a:rPr lang="en-US" sz="1600" b="0">
                <a:solidFill>
                  <a:schemeClr val="accent2"/>
                </a:solidFill>
              </a:rPr>
              <a:t>In both examples, </a:t>
            </a:r>
          </a:p>
          <a:p>
            <a:r>
              <a:rPr lang="en-US" sz="1600" b="0">
                <a:solidFill>
                  <a:schemeClr val="accent2"/>
                </a:solidFill>
              </a:rPr>
              <a:t>process performs a </a:t>
            </a:r>
          </a:p>
          <a:p>
            <a:r>
              <a:rPr lang="en-US" sz="1600" b="0">
                <a:solidFill>
                  <a:schemeClr val="accent2"/>
                </a:solidFill>
              </a:rPr>
              <a:t>write at L1, moves </a:t>
            </a:r>
          </a:p>
          <a:p>
            <a:r>
              <a:rPr lang="en-US" sz="1600" b="0">
                <a:solidFill>
                  <a:schemeClr val="accent2"/>
                </a:solidFill>
              </a:rPr>
              <a:t>and performs a read </a:t>
            </a:r>
          </a:p>
          <a:p>
            <a:r>
              <a:rPr lang="en-US" sz="1600" b="0">
                <a:solidFill>
                  <a:schemeClr val="accent2"/>
                </a:solidFill>
              </a:rPr>
              <a:t>at L2</a:t>
            </a:r>
          </a:p>
        </p:txBody>
      </p:sp>
    </p:spTree>
  </p:cSld>
  <p:clrMapOvr>
    <a:masterClrMapping/>
  </p:clrMapOvr>
  <p:transition/>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fld id="{8B75D851-4489-0C44-963E-75D0B02DD449}" type="slidenum">
              <a:rPr lang="en-US"/>
              <a:pPr/>
              <a:t>49</a:t>
            </a:fld>
            <a:endParaRPr lang="en-US"/>
          </a:p>
        </p:txBody>
      </p:sp>
      <p:sp>
        <p:nvSpPr>
          <p:cNvPr id="338946" name="Rectangle 2"/>
          <p:cNvSpPr>
            <a:spLocks noGrp="1" noChangeArrowheads="1"/>
          </p:cNvSpPr>
          <p:nvPr>
            <p:ph type="title"/>
          </p:nvPr>
        </p:nvSpPr>
        <p:spPr/>
        <p:txBody>
          <a:bodyPr/>
          <a:lstStyle/>
          <a:p>
            <a:r>
              <a:rPr lang="en-US"/>
              <a:t>Writes Follow Reads</a:t>
            </a:r>
          </a:p>
        </p:txBody>
      </p:sp>
      <p:sp>
        <p:nvSpPr>
          <p:cNvPr id="338947" name="Rectangle 3"/>
          <p:cNvSpPr>
            <a:spLocks noGrp="1" noChangeArrowheads="1"/>
          </p:cNvSpPr>
          <p:nvPr>
            <p:ph type="body" idx="1"/>
          </p:nvPr>
        </p:nvSpPr>
        <p:spPr>
          <a:xfrm>
            <a:off x="609600" y="4648200"/>
            <a:ext cx="8191500" cy="1828800"/>
          </a:xfrm>
        </p:spPr>
        <p:txBody>
          <a:bodyPr>
            <a:normAutofit lnSpcReduction="10000"/>
          </a:bodyPr>
          <a:lstStyle/>
          <a:p>
            <a:pPr marL="609600" indent="-609600">
              <a:lnSpc>
                <a:spcPct val="80000"/>
              </a:lnSpc>
              <a:buFontTx/>
              <a:buNone/>
            </a:pPr>
            <a:r>
              <a:rPr lang="en-US" sz="1800"/>
              <a:t>A write operation by a process on a data item x following a previous read operation on x by the same process is guaranteed to take place on the same or a more recent value of x that was read. </a:t>
            </a:r>
          </a:p>
          <a:p>
            <a:pPr marL="609600" indent="-609600">
              <a:lnSpc>
                <a:spcPct val="80000"/>
              </a:lnSpc>
              <a:buFontTx/>
              <a:buNone/>
            </a:pPr>
            <a:r>
              <a:rPr lang="en-US" sz="1800"/>
              <a:t>Example error: Newsgroup displays responses to articles before original article has propagated there</a:t>
            </a:r>
          </a:p>
          <a:p>
            <a:pPr marL="609600" indent="-609600">
              <a:lnSpc>
                <a:spcPct val="80000"/>
              </a:lnSpc>
              <a:buFontTx/>
              <a:buChar char="•"/>
            </a:pPr>
            <a:r>
              <a:rPr lang="en-US" sz="1800"/>
              <a:t>A writes-follow-reads consistent data store</a:t>
            </a:r>
          </a:p>
          <a:p>
            <a:pPr marL="609600" indent="-609600">
              <a:lnSpc>
                <a:spcPct val="80000"/>
              </a:lnSpc>
              <a:buFontTx/>
              <a:buChar char="•"/>
            </a:pPr>
            <a:r>
              <a:rPr lang="en-US" sz="1800"/>
              <a:t>A data store that does not provide writes-follow-reads consistency</a:t>
            </a:r>
          </a:p>
        </p:txBody>
      </p:sp>
      <p:pic>
        <p:nvPicPr>
          <p:cNvPr id="338948" name="Picture 4"/>
          <p:cNvPicPr>
            <a:picLocks noChangeAspect="1" noChangeArrowheads="1"/>
          </p:cNvPicPr>
          <p:nvPr/>
        </p:nvPicPr>
        <p:blipFill>
          <a:blip r:embed="rId3"/>
          <a:srcRect l="21165" t="48792" r="50668" b="43958"/>
          <a:stretch>
            <a:fillRect/>
          </a:stretch>
        </p:blipFill>
        <p:spPr bwMode="auto">
          <a:xfrm>
            <a:off x="2286000" y="1181100"/>
            <a:ext cx="5019675" cy="1828800"/>
          </a:xfrm>
          <a:prstGeom prst="rect">
            <a:avLst/>
          </a:prstGeom>
          <a:noFill/>
          <a:ln w="9525">
            <a:noFill/>
            <a:miter lim="800000"/>
            <a:headEnd/>
            <a:tailEnd/>
          </a:ln>
          <a:effectLst/>
        </p:spPr>
      </p:pic>
      <p:pic>
        <p:nvPicPr>
          <p:cNvPr id="338949" name="Picture 5"/>
          <p:cNvPicPr>
            <a:picLocks noChangeAspect="1" noChangeArrowheads="1"/>
          </p:cNvPicPr>
          <p:nvPr/>
        </p:nvPicPr>
        <p:blipFill>
          <a:blip r:embed="rId3"/>
          <a:srcRect l="53876" t="48792" r="20096" b="43958"/>
          <a:stretch>
            <a:fillRect/>
          </a:stretch>
        </p:blipFill>
        <p:spPr bwMode="auto">
          <a:xfrm>
            <a:off x="2476500" y="2895600"/>
            <a:ext cx="4638675" cy="1828800"/>
          </a:xfrm>
          <a:prstGeom prst="rect">
            <a:avLst/>
          </a:prstGeom>
          <a:noFill/>
          <a:ln w="9525">
            <a:noFill/>
            <a:miter lim="800000"/>
            <a:headEnd/>
            <a:tailEnd/>
          </a:ln>
          <a:effectLst/>
        </p:spPr>
      </p:pic>
      <p:sp>
        <p:nvSpPr>
          <p:cNvPr id="338950" name="Text Box 6"/>
          <p:cNvSpPr txBox="1">
            <a:spLocks noChangeArrowheads="1"/>
          </p:cNvSpPr>
          <p:nvPr/>
        </p:nvSpPr>
        <p:spPr bwMode="auto">
          <a:xfrm>
            <a:off x="593725" y="1814513"/>
            <a:ext cx="1876425" cy="1314450"/>
          </a:xfrm>
          <a:prstGeom prst="rect">
            <a:avLst/>
          </a:prstGeom>
          <a:noFill/>
          <a:ln w="9525">
            <a:noFill/>
            <a:miter lim="800000"/>
            <a:headEnd/>
            <a:tailEnd/>
          </a:ln>
          <a:effectLst/>
        </p:spPr>
        <p:txBody>
          <a:bodyPr wrap="none">
            <a:prstTxWarp prst="textNoShape">
              <a:avLst/>
            </a:prstTxWarp>
            <a:spAutoFit/>
          </a:bodyPr>
          <a:lstStyle/>
          <a:p>
            <a:r>
              <a:rPr lang="en-US" sz="1600" b="0">
                <a:solidFill>
                  <a:schemeClr val="accent2"/>
                </a:solidFill>
              </a:rPr>
              <a:t>In both examples, </a:t>
            </a:r>
          </a:p>
          <a:p>
            <a:r>
              <a:rPr lang="en-US" sz="1600" b="0">
                <a:solidFill>
                  <a:schemeClr val="accent2"/>
                </a:solidFill>
              </a:rPr>
              <a:t>process performs a </a:t>
            </a:r>
          </a:p>
          <a:p>
            <a:r>
              <a:rPr lang="en-US" sz="1600" b="0">
                <a:solidFill>
                  <a:schemeClr val="accent2"/>
                </a:solidFill>
              </a:rPr>
              <a:t>read at L1, moves </a:t>
            </a:r>
          </a:p>
          <a:p>
            <a:r>
              <a:rPr lang="en-US" sz="1600" b="0">
                <a:solidFill>
                  <a:schemeClr val="accent2"/>
                </a:solidFill>
              </a:rPr>
              <a:t>and performs a write</a:t>
            </a:r>
          </a:p>
          <a:p>
            <a:r>
              <a:rPr lang="en-US" sz="1600" b="0">
                <a:solidFill>
                  <a:schemeClr val="accent2"/>
                </a:solidFill>
              </a:rPr>
              <a:t>at L2</a:t>
            </a:r>
          </a:p>
        </p:txBody>
      </p:sp>
      <p:sp>
        <p:nvSpPr>
          <p:cNvPr id="338951" name="Line 7"/>
          <p:cNvSpPr>
            <a:spLocks noChangeShapeType="1"/>
          </p:cNvSpPr>
          <p:nvPr/>
        </p:nvSpPr>
        <p:spPr bwMode="auto">
          <a:xfrm>
            <a:off x="5410200" y="1905000"/>
            <a:ext cx="304800" cy="152400"/>
          </a:xfrm>
          <a:prstGeom prst="line">
            <a:avLst/>
          </a:prstGeom>
          <a:noFill/>
          <a:ln w="9525">
            <a:solidFill>
              <a:schemeClr val="accent2"/>
            </a:solidFill>
            <a:round/>
            <a:headEnd/>
            <a:tailEnd type="triangle" w="med" len="med"/>
          </a:ln>
          <a:effectLst/>
        </p:spPr>
        <p:txBody>
          <a:bodyPr wrap="none">
            <a:prstTxWarp prst="textNoShape">
              <a:avLst/>
            </a:prstTxWarp>
          </a:bodyPr>
          <a:lstStyle/>
          <a:p>
            <a:endParaRPr lang="en-US"/>
          </a:p>
        </p:txBody>
      </p:sp>
      <p:sp>
        <p:nvSpPr>
          <p:cNvPr id="338952" name="Line 8"/>
          <p:cNvSpPr>
            <a:spLocks noChangeShapeType="1"/>
          </p:cNvSpPr>
          <p:nvPr/>
        </p:nvSpPr>
        <p:spPr bwMode="auto">
          <a:xfrm>
            <a:off x="5181600" y="3810000"/>
            <a:ext cx="457200" cy="152400"/>
          </a:xfrm>
          <a:prstGeom prst="line">
            <a:avLst/>
          </a:prstGeom>
          <a:noFill/>
          <a:ln w="9525">
            <a:solidFill>
              <a:schemeClr val="accent2"/>
            </a:solidFill>
            <a:round/>
            <a:headEnd/>
            <a:tailEnd type="triangle" w="med" len="med"/>
          </a:ln>
          <a:effectLst/>
        </p:spPr>
        <p:txBody>
          <a:bodyPr wrap="none">
            <a:prstTxWarp prst="textNoShape">
              <a:avLst/>
            </a:prstTxWarp>
          </a:bodyPr>
          <a:lstStyle/>
          <a:p>
            <a:endParaRPr 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Outline</a:t>
            </a:r>
            <a:endParaRPr lang="en-US" dirty="0"/>
          </a:p>
        </p:txBody>
      </p:sp>
      <p:sp>
        <p:nvSpPr>
          <p:cNvPr id="3" name="Content Placeholder 2"/>
          <p:cNvSpPr>
            <a:spLocks noGrp="1"/>
          </p:cNvSpPr>
          <p:nvPr>
            <p:ph idx="1"/>
          </p:nvPr>
        </p:nvSpPr>
        <p:spPr/>
        <p:txBody>
          <a:bodyPr/>
          <a:lstStyle/>
          <a:p>
            <a:r>
              <a:rPr lang="en-US" dirty="0" smtClean="0"/>
              <a:t>Consistency Models</a:t>
            </a:r>
          </a:p>
          <a:p>
            <a:pPr lvl="1"/>
            <a:r>
              <a:rPr lang="en-US" dirty="0" smtClean="0"/>
              <a:t>Data-centric</a:t>
            </a:r>
          </a:p>
          <a:p>
            <a:pPr lvl="1"/>
            <a:r>
              <a:rPr lang="en-US" dirty="0" smtClean="0"/>
              <a:t>Client-centric</a:t>
            </a:r>
          </a:p>
          <a:p>
            <a:pPr lvl="1"/>
            <a:endParaRPr lang="en-US" dirty="0" smtClean="0"/>
          </a:p>
          <a:p>
            <a:r>
              <a:rPr lang="en-US" dirty="0" smtClean="0"/>
              <a:t>Approaches for implementing</a:t>
            </a:r>
            <a:r>
              <a:rPr lang="en-US" dirty="0" smtClean="0"/>
              <a:t> sequential consistency</a:t>
            </a:r>
          </a:p>
          <a:p>
            <a:pPr lvl="1"/>
            <a:r>
              <a:rPr lang="en-US" dirty="0" smtClean="0"/>
              <a:t>Primary</a:t>
            </a:r>
            <a:r>
              <a:rPr lang="en-US" dirty="0" smtClean="0"/>
              <a:t>-backup approaches</a:t>
            </a:r>
            <a:endParaRPr lang="en-US" dirty="0" smtClean="0"/>
          </a:p>
          <a:p>
            <a:pPr lvl="1"/>
            <a:r>
              <a:rPr lang="en-US" dirty="0" smtClean="0"/>
              <a:t>Active </a:t>
            </a:r>
            <a:r>
              <a:rPr lang="en-US" dirty="0" smtClean="0"/>
              <a:t>replication using multicast communication</a:t>
            </a:r>
            <a:endParaRPr lang="en-US" dirty="0" smtClean="0"/>
          </a:p>
          <a:p>
            <a:pPr lvl="1"/>
            <a:r>
              <a:rPr lang="en-US" dirty="0" smtClean="0"/>
              <a:t>Q</a:t>
            </a:r>
            <a:r>
              <a:rPr lang="en-US" dirty="0" smtClean="0"/>
              <a:t>uorum</a:t>
            </a:r>
            <a:r>
              <a:rPr lang="en-US" dirty="0" smtClean="0"/>
              <a:t>-based approaches </a:t>
            </a:r>
          </a:p>
          <a:p>
            <a:endParaRPr lang="en-US" i="1"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50</a:t>
            </a:fld>
            <a:endParaRPr lang="en-US"/>
          </a:p>
        </p:txBody>
      </p:sp>
    </p:spTree>
  </p:cSld>
  <p:clrMapOvr>
    <a:masterClrMapping/>
  </p:clrMapOvr>
  <p:transition/>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51</a:t>
            </a:fld>
            <a:endParaRPr lang="en-US"/>
          </a:p>
        </p:txBody>
      </p:sp>
    </p:spTree>
  </p:cSld>
  <p:clrMapOvr>
    <a:masterClrMapping/>
  </p:clrMapOvr>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r>
              <a:rPr lang="en-US" smtClean="0"/>
              <a:t>Consistency Models</a:t>
            </a:r>
            <a:endParaRPr lang="en-US"/>
          </a:p>
        </p:txBody>
      </p:sp>
      <p:sp>
        <p:nvSpPr>
          <p:cNvPr id="153603" name="Rectangle 3"/>
          <p:cNvSpPr>
            <a:spLocks noGrp="1" noChangeArrowheads="1"/>
          </p:cNvSpPr>
          <p:nvPr>
            <p:ph type="body" idx="1"/>
          </p:nvPr>
        </p:nvSpPr>
        <p:spPr/>
        <p:txBody>
          <a:bodyPr>
            <a:normAutofit fontScale="92500" lnSpcReduction="10000"/>
          </a:bodyPr>
          <a:lstStyle/>
          <a:p>
            <a:r>
              <a:rPr lang="en-US" smtClean="0"/>
              <a:t>Consistency Model is a contract between processes and a data store</a:t>
            </a:r>
          </a:p>
          <a:p>
            <a:pPr lvl="1"/>
            <a:r>
              <a:rPr lang="en-US" smtClean="0"/>
              <a:t>if processes follow certain rules, then store will work “correctly”</a:t>
            </a:r>
          </a:p>
          <a:p>
            <a:r>
              <a:rPr lang="en-US" smtClean="0"/>
              <a:t>Needed for understanding how concurrent reads and writes behave with respect to shared data</a:t>
            </a:r>
          </a:p>
          <a:p>
            <a:r>
              <a:rPr lang="en-US" smtClean="0"/>
              <a:t>Relevant for shared memory multiprocessors </a:t>
            </a:r>
          </a:p>
          <a:p>
            <a:pPr lvl="1"/>
            <a:r>
              <a:rPr lang="en-US" smtClean="0"/>
              <a:t>cache coherence algorithms</a:t>
            </a:r>
          </a:p>
          <a:p>
            <a:r>
              <a:rPr lang="en-US" smtClean="0"/>
              <a:t>Shared databases, files</a:t>
            </a:r>
          </a:p>
          <a:p>
            <a:pPr lvl="1"/>
            <a:r>
              <a:rPr lang="en-US" smtClean="0"/>
              <a:t>independent operations</a:t>
            </a:r>
          </a:p>
          <a:p>
            <a:pPr lvl="2"/>
            <a:r>
              <a:rPr lang="en-US" smtClean="0"/>
              <a:t>our main focus in the rest of the lecture</a:t>
            </a:r>
          </a:p>
          <a:p>
            <a:pPr lvl="1"/>
            <a:r>
              <a:rPr lang="en-US" smtClean="0"/>
              <a:t>transactions</a:t>
            </a:r>
            <a:endParaRPr lang="en-US"/>
          </a:p>
        </p:txBody>
      </p:sp>
      <p:sp>
        <p:nvSpPr>
          <p:cNvPr id="6" name="Slide Number Placeholder 5"/>
          <p:cNvSpPr>
            <a:spLocks noGrp="1"/>
          </p:cNvSpPr>
          <p:nvPr>
            <p:ph type="sldNum" sz="quarter" idx="12"/>
          </p:nvPr>
        </p:nvSpPr>
        <p:spPr/>
        <p:txBody>
          <a:bodyPr/>
          <a:lstStyle/>
          <a:p>
            <a:fld id="{275164CD-BDA3-8246-8BBA-ACC4A05598D1}"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normAutofit fontScale="90000"/>
          </a:bodyPr>
          <a:lstStyle/>
          <a:p>
            <a:r>
              <a:rPr lang="en-US" smtClean="0"/>
              <a:t>Data-Centric Consistency Models</a:t>
            </a:r>
            <a:endParaRPr lang="en-US"/>
          </a:p>
        </p:txBody>
      </p:sp>
      <p:sp>
        <p:nvSpPr>
          <p:cNvPr id="98307" name="Rectangle 3"/>
          <p:cNvSpPr>
            <a:spLocks noGrp="1" noChangeArrowheads="1"/>
          </p:cNvSpPr>
          <p:nvPr>
            <p:ph type="body" idx="1"/>
          </p:nvPr>
        </p:nvSpPr>
        <p:spPr>
          <a:xfrm>
            <a:off x="304800" y="4648200"/>
            <a:ext cx="8534400" cy="1477963"/>
          </a:xfrm>
        </p:spPr>
        <p:txBody>
          <a:bodyPr>
            <a:normAutofit fontScale="77500" lnSpcReduction="20000"/>
          </a:bodyPr>
          <a:lstStyle/>
          <a:p>
            <a:r>
              <a:rPr lang="en-US" dirty="0" smtClean="0"/>
              <a:t>The general organization of a logical data store, physically distributed and replicated across multiple processes. Each process interacts with its local copy, which must be kept ‘consistent’ with the other copies.</a:t>
            </a:r>
            <a:endParaRPr lang="en-US" dirty="0"/>
          </a:p>
        </p:txBody>
      </p:sp>
      <p:sp>
        <p:nvSpPr>
          <p:cNvPr id="7" name="Slide Number Placeholder 5"/>
          <p:cNvSpPr>
            <a:spLocks noGrp="1"/>
          </p:cNvSpPr>
          <p:nvPr>
            <p:ph type="sldNum" sz="quarter" idx="12"/>
          </p:nvPr>
        </p:nvSpPr>
        <p:spPr/>
        <p:txBody>
          <a:bodyPr/>
          <a:lstStyle/>
          <a:p>
            <a:fld id="{E97E660F-6F21-C946-8907-0209F785B68E}" type="slidenum">
              <a:rPr lang="en-US" smtClean="0"/>
              <a:pPr/>
              <a:t>7</a:t>
            </a:fld>
            <a:endParaRPr lang="en-US"/>
          </a:p>
        </p:txBody>
      </p:sp>
      <p:pic>
        <p:nvPicPr>
          <p:cNvPr id="98308" name="Picture 4"/>
          <p:cNvPicPr>
            <a:picLocks noChangeAspect="1" noChangeArrowheads="1"/>
          </p:cNvPicPr>
          <p:nvPr/>
        </p:nvPicPr>
        <p:blipFill>
          <a:blip r:embed="rId3">
            <a:clrChange>
              <a:clrFrom>
                <a:srgbClr val="FFFFFF"/>
              </a:clrFrom>
              <a:clrTo>
                <a:srgbClr val="FFFFFF">
                  <a:alpha val="0"/>
                </a:srgbClr>
              </a:clrTo>
            </a:clrChange>
          </a:blip>
          <a:srcRect l="32710" t="45468" r="30144" b="39879"/>
          <a:stretch>
            <a:fillRect/>
          </a:stretch>
        </p:blipFill>
        <p:spPr bwMode="auto">
          <a:xfrm>
            <a:off x="1219200" y="838200"/>
            <a:ext cx="6619875" cy="36957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normAutofit fontScale="90000"/>
          </a:bodyPr>
          <a:lstStyle/>
          <a:p>
            <a:r>
              <a:rPr lang="en-US" smtClean="0"/>
              <a:t>Client-centric Consistency Models</a:t>
            </a:r>
            <a:endParaRPr lang="en-US"/>
          </a:p>
        </p:txBody>
      </p:sp>
      <p:sp>
        <p:nvSpPr>
          <p:cNvPr id="118787" name="Rectangle 3"/>
          <p:cNvSpPr>
            <a:spLocks noGrp="1" noChangeArrowheads="1"/>
          </p:cNvSpPr>
          <p:nvPr>
            <p:ph type="body" idx="1"/>
          </p:nvPr>
        </p:nvSpPr>
        <p:spPr>
          <a:xfrm>
            <a:off x="304800" y="4800600"/>
            <a:ext cx="8534400" cy="1325563"/>
          </a:xfrm>
        </p:spPr>
        <p:txBody>
          <a:bodyPr>
            <a:normAutofit fontScale="70000" lnSpcReduction="20000"/>
          </a:bodyPr>
          <a:lstStyle/>
          <a:p>
            <a:r>
              <a:rPr lang="en-US" dirty="0" smtClean="0"/>
              <a:t>A mobile user may access different replicas of a distributed database at different times.  This type of behavior implies the need for a view of consistency that provides guarantees for  single client regarding accesses to the data store.</a:t>
            </a:r>
            <a:endParaRPr lang="en-US" dirty="0"/>
          </a:p>
        </p:txBody>
      </p:sp>
      <p:sp>
        <p:nvSpPr>
          <p:cNvPr id="7" name="Slide Number Placeholder 5"/>
          <p:cNvSpPr>
            <a:spLocks noGrp="1"/>
          </p:cNvSpPr>
          <p:nvPr>
            <p:ph type="sldNum" sz="quarter" idx="12"/>
          </p:nvPr>
        </p:nvSpPr>
        <p:spPr/>
        <p:txBody>
          <a:bodyPr/>
          <a:lstStyle/>
          <a:p>
            <a:fld id="{707CE7FD-932B-B14D-B491-FD990DDBA350}" type="slidenum">
              <a:rPr lang="en-US" smtClean="0"/>
              <a:pPr/>
              <a:t>8</a:t>
            </a:fld>
            <a:endParaRPr lang="en-US"/>
          </a:p>
        </p:txBody>
      </p:sp>
      <p:pic>
        <p:nvPicPr>
          <p:cNvPr id="118788" name="Picture 4"/>
          <p:cNvPicPr>
            <a:picLocks noChangeAspect="1" noChangeArrowheads="1"/>
          </p:cNvPicPr>
          <p:nvPr/>
        </p:nvPicPr>
        <p:blipFill>
          <a:blip r:embed="rId3">
            <a:clrChange>
              <a:clrFrom>
                <a:srgbClr val="FFFFFF"/>
              </a:clrFrom>
              <a:clrTo>
                <a:srgbClr val="FFFFFF">
                  <a:alpha val="0"/>
                </a:srgbClr>
              </a:clrTo>
            </a:clrChange>
          </a:blip>
          <a:srcRect l="21599" t="39594" r="19444" b="34155"/>
          <a:stretch>
            <a:fillRect/>
          </a:stretch>
        </p:blipFill>
        <p:spPr bwMode="auto">
          <a:xfrm>
            <a:off x="1371600" y="838200"/>
            <a:ext cx="6297613" cy="39671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2322" name="Rectangle 2"/>
          <p:cNvSpPr>
            <a:spLocks noGrp="1" noChangeArrowheads="1"/>
          </p:cNvSpPr>
          <p:nvPr>
            <p:ph type="title"/>
          </p:nvPr>
        </p:nvSpPr>
        <p:spPr/>
        <p:txBody>
          <a:bodyPr>
            <a:normAutofit fontScale="90000"/>
          </a:bodyPr>
          <a:lstStyle/>
          <a:p>
            <a:r>
              <a:rPr lang="en-US" smtClean="0"/>
              <a:t>Data-centric Consistency Models</a:t>
            </a:r>
            <a:endParaRPr lang="en-US"/>
          </a:p>
        </p:txBody>
      </p:sp>
      <p:sp>
        <p:nvSpPr>
          <p:cNvPr id="312323" name="Rectangle 3"/>
          <p:cNvSpPr>
            <a:spLocks noGrp="1" noChangeArrowheads="1"/>
          </p:cNvSpPr>
          <p:nvPr>
            <p:ph type="body" idx="1"/>
          </p:nvPr>
        </p:nvSpPr>
        <p:spPr/>
        <p:txBody>
          <a:bodyPr>
            <a:normAutofit lnSpcReduction="10000"/>
          </a:bodyPr>
          <a:lstStyle/>
          <a:p>
            <a:r>
              <a:rPr lang="en-US" dirty="0" smtClean="0"/>
              <a:t>Strict consistency</a:t>
            </a:r>
          </a:p>
          <a:p>
            <a:r>
              <a:rPr lang="en-US" dirty="0" smtClean="0"/>
              <a:t>Sequential consistency</a:t>
            </a:r>
          </a:p>
          <a:p>
            <a:r>
              <a:rPr lang="en-US" dirty="0" err="1" smtClean="0"/>
              <a:t>Linearizability</a:t>
            </a:r>
            <a:endParaRPr lang="en-US" dirty="0" smtClean="0"/>
          </a:p>
          <a:p>
            <a:r>
              <a:rPr lang="en-US" dirty="0" smtClean="0"/>
              <a:t>Causal consistency</a:t>
            </a:r>
          </a:p>
          <a:p>
            <a:r>
              <a:rPr lang="en-US" dirty="0" smtClean="0"/>
              <a:t>FIFO consistency</a:t>
            </a:r>
          </a:p>
          <a:p>
            <a:r>
              <a:rPr lang="en-US" dirty="0" smtClean="0"/>
              <a:t>Weak consistency</a:t>
            </a:r>
          </a:p>
          <a:p>
            <a:r>
              <a:rPr lang="en-US" dirty="0" smtClean="0"/>
              <a:t>Release consistency</a:t>
            </a:r>
          </a:p>
          <a:p>
            <a:r>
              <a:rPr lang="en-US" dirty="0" smtClean="0"/>
              <a:t>Entry consistency</a:t>
            </a:r>
          </a:p>
          <a:p>
            <a:endParaRPr lang="en-US" dirty="0" smtClean="0"/>
          </a:p>
          <a:p>
            <a:r>
              <a:rPr lang="en-US" dirty="0" smtClean="0"/>
              <a:t>Notation: </a:t>
            </a:r>
          </a:p>
          <a:p>
            <a:pPr lvl="1"/>
            <a:r>
              <a:rPr lang="en-US" dirty="0" err="1" smtClean="0"/>
              <a:t>W</a:t>
            </a:r>
            <a:r>
              <a:rPr lang="en-US" baseline="-25000" dirty="0" err="1" smtClean="0"/>
              <a:t>i</a:t>
            </a:r>
            <a:r>
              <a:rPr lang="en-US" dirty="0" err="1" smtClean="0"/>
              <a:t>(x)a</a:t>
            </a:r>
            <a:r>
              <a:rPr lang="en-US" dirty="0" smtClean="0"/>
              <a:t> </a:t>
            </a:r>
            <a:r>
              <a:rPr lang="en-US" dirty="0" err="1" smtClean="0">
                <a:sym typeface="Wingdings" charset="2"/>
              </a:rPr>
              <a:t></a:t>
            </a:r>
            <a:r>
              <a:rPr lang="en-US" dirty="0" smtClean="0">
                <a:sym typeface="Wingdings" charset="2"/>
              </a:rPr>
              <a:t> process </a:t>
            </a:r>
            <a:r>
              <a:rPr lang="en-US" dirty="0" err="1" smtClean="0">
                <a:sym typeface="Wingdings" charset="2"/>
              </a:rPr>
              <a:t>i</a:t>
            </a:r>
            <a:r>
              <a:rPr lang="en-US" dirty="0" smtClean="0">
                <a:sym typeface="Wingdings" charset="2"/>
              </a:rPr>
              <a:t> writes value a to location </a:t>
            </a:r>
            <a:r>
              <a:rPr lang="en-US" dirty="0" err="1" smtClean="0">
                <a:sym typeface="Wingdings" charset="2"/>
              </a:rPr>
              <a:t>x</a:t>
            </a:r>
            <a:r>
              <a:rPr lang="en-US" dirty="0" smtClean="0">
                <a:sym typeface="Wingdings" charset="2"/>
              </a:rPr>
              <a:t>  </a:t>
            </a:r>
          </a:p>
          <a:p>
            <a:pPr lvl="1"/>
            <a:r>
              <a:rPr lang="en-US" dirty="0" err="1" smtClean="0">
                <a:sym typeface="Wingdings" charset="2"/>
              </a:rPr>
              <a:t>R</a:t>
            </a:r>
            <a:r>
              <a:rPr lang="en-US" baseline="-25000" dirty="0" err="1" smtClean="0">
                <a:sym typeface="Wingdings" charset="2"/>
              </a:rPr>
              <a:t>i</a:t>
            </a:r>
            <a:r>
              <a:rPr lang="en-US" dirty="0" err="1" smtClean="0">
                <a:sym typeface="Wingdings" charset="2"/>
              </a:rPr>
              <a:t>(x)a</a:t>
            </a:r>
            <a:r>
              <a:rPr lang="en-US" dirty="0" smtClean="0">
                <a:sym typeface="Wingdings" charset="2"/>
              </a:rPr>
              <a:t> </a:t>
            </a:r>
            <a:r>
              <a:rPr lang="en-US" dirty="0" err="1" smtClean="0">
                <a:sym typeface="Wingdings" charset="2"/>
              </a:rPr>
              <a:t></a:t>
            </a:r>
            <a:r>
              <a:rPr lang="en-US" dirty="0" smtClean="0">
                <a:sym typeface="Wingdings" charset="2"/>
              </a:rPr>
              <a:t> process </a:t>
            </a:r>
            <a:r>
              <a:rPr lang="en-US" dirty="0" err="1" smtClean="0">
                <a:sym typeface="Wingdings" charset="2"/>
              </a:rPr>
              <a:t>i</a:t>
            </a:r>
            <a:r>
              <a:rPr lang="en-US" dirty="0" smtClean="0">
                <a:sym typeface="Wingdings" charset="2"/>
              </a:rPr>
              <a:t> reads value a from location </a:t>
            </a:r>
            <a:r>
              <a:rPr lang="en-US" dirty="0" err="1" smtClean="0">
                <a:sym typeface="Wingdings" charset="2"/>
              </a:rPr>
              <a:t>x</a:t>
            </a:r>
            <a:endParaRPr lang="en-US" dirty="0">
              <a:sym typeface="Wingdings" charset="2"/>
            </a:endParaRPr>
          </a:p>
        </p:txBody>
      </p:sp>
      <p:sp>
        <p:nvSpPr>
          <p:cNvPr id="8" name="Slide Number Placeholder 5"/>
          <p:cNvSpPr>
            <a:spLocks noGrp="1"/>
          </p:cNvSpPr>
          <p:nvPr>
            <p:ph type="sldNum" sz="quarter" idx="12"/>
          </p:nvPr>
        </p:nvSpPr>
        <p:spPr/>
        <p:txBody>
          <a:bodyPr/>
          <a:lstStyle/>
          <a:p>
            <a:fld id="{5F269842-F3FE-6C48-B6DE-BD42723E5A9C}" type="slidenum">
              <a:rPr lang="en-US" smtClean="0"/>
              <a:pPr/>
              <a:t>9</a:t>
            </a:fld>
            <a:endParaRPr lang="en-US"/>
          </a:p>
        </p:txBody>
      </p:sp>
      <p:sp>
        <p:nvSpPr>
          <p:cNvPr id="312324" name="AutoShape 4"/>
          <p:cNvSpPr>
            <a:spLocks/>
          </p:cNvSpPr>
          <p:nvPr/>
        </p:nvSpPr>
        <p:spPr bwMode="auto">
          <a:xfrm>
            <a:off x="4478337" y="3556000"/>
            <a:ext cx="76200" cy="990600"/>
          </a:xfrm>
          <a:prstGeom prst="rightBrace">
            <a:avLst>
              <a:gd name="adj1" fmla="val 108333"/>
              <a:gd name="adj2" fmla="val 50000"/>
            </a:avLst>
          </a:prstGeom>
          <a:noFill/>
          <a:ln w="9525">
            <a:solidFill>
              <a:srgbClr val="FF3300"/>
            </a:solidFill>
            <a:round/>
            <a:headEnd/>
            <a:tailEnd/>
          </a:ln>
          <a:effectLst/>
        </p:spPr>
        <p:txBody>
          <a:bodyPr wrap="none" anchor="ctr">
            <a:prstTxWarp prst="textNoShape">
              <a:avLst/>
            </a:prstTxWarp>
          </a:bodyPr>
          <a:lstStyle/>
          <a:p>
            <a:endParaRPr lang="en-US"/>
          </a:p>
        </p:txBody>
      </p:sp>
      <p:sp>
        <p:nvSpPr>
          <p:cNvPr id="312325" name="Text Box 5"/>
          <p:cNvSpPr txBox="1">
            <a:spLocks noChangeArrowheads="1"/>
          </p:cNvSpPr>
          <p:nvPr/>
        </p:nvSpPr>
        <p:spPr bwMode="auto">
          <a:xfrm>
            <a:off x="4706937" y="3749675"/>
            <a:ext cx="3675063" cy="822325"/>
          </a:xfrm>
          <a:prstGeom prst="rect">
            <a:avLst/>
          </a:prstGeom>
          <a:noFill/>
          <a:ln w="9525">
            <a:noFill/>
            <a:miter lim="800000"/>
            <a:headEnd/>
            <a:tailEnd/>
          </a:ln>
          <a:effectLst/>
        </p:spPr>
        <p:txBody>
          <a:bodyPr wrap="none">
            <a:prstTxWarp prst="textNoShape">
              <a:avLst/>
            </a:prstTxWarp>
            <a:spAutoFit/>
          </a:bodyPr>
          <a:lstStyle/>
          <a:p>
            <a:r>
              <a:rPr lang="en-US" b="0">
                <a:solidFill>
                  <a:srgbClr val="FF3300"/>
                </a:solidFill>
              </a:rPr>
              <a:t>use explicit synchronization </a:t>
            </a:r>
          </a:p>
          <a:p>
            <a:r>
              <a:rPr lang="en-US" b="0">
                <a:solidFill>
                  <a:srgbClr val="FF3300"/>
                </a:solidFill>
              </a:rPr>
              <a:t>operations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rnival">
  <a:themeElements>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fontScheme name="Carnival">
      <a:majorFont>
        <a:latin typeface="Bodoni MT"/>
        <a:ea typeface=""/>
        <a:cs typeface=""/>
        <a:font script="Cyrl" typeface="Times New Roman"/>
        <a:font script="Grek"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Verdana"/>
        <a:ea typeface=""/>
        <a:cs typeface=""/>
        <a:font script="Jpan" typeface="ＭＳ Ｐゴシック"/>
        <a:font script="Hang" typeface="맑은 고딕"/>
        <a:font script="Hans" typeface="华文楷体"/>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arnival">
      <a:fillStyleLst>
        <a:solidFill>
          <a:schemeClr val="phClr">
            <a:tint val="100000"/>
          </a:schemeClr>
        </a:solidFill>
        <a:gradFill rotWithShape="1">
          <a:gsLst>
            <a:gs pos="0">
              <a:schemeClr val="phClr">
                <a:tint val="75000"/>
                <a:satMod val="170000"/>
              </a:schemeClr>
            </a:gs>
            <a:gs pos="37000">
              <a:schemeClr val="phClr">
                <a:tint val="50000"/>
                <a:satMod val="180000"/>
              </a:schemeClr>
            </a:gs>
            <a:gs pos="50000">
              <a:schemeClr val="phClr">
                <a:tint val="46000"/>
                <a:satMod val="180000"/>
              </a:schemeClr>
            </a:gs>
            <a:gs pos="64000">
              <a:schemeClr val="phClr">
                <a:tint val="50000"/>
                <a:satMod val="180000"/>
              </a:schemeClr>
            </a:gs>
            <a:gs pos="100000">
              <a:schemeClr val="phClr">
                <a:tint val="75000"/>
                <a:satMod val="170000"/>
              </a:schemeClr>
            </a:gs>
          </a:gsLst>
          <a:lin ang="5400000" scaled="0"/>
        </a:gradFill>
        <a:gradFill rotWithShape="1">
          <a:gsLst>
            <a:gs pos="0">
              <a:schemeClr val="phClr">
                <a:shade val="35000"/>
                <a:satMod val="190000"/>
              </a:schemeClr>
            </a:gs>
            <a:gs pos="30000">
              <a:schemeClr val="phClr">
                <a:shade val="64000"/>
                <a:satMod val="165000"/>
              </a:schemeClr>
            </a:gs>
            <a:gs pos="46000">
              <a:schemeClr val="phClr">
                <a:shade val="74000"/>
                <a:satMod val="165000"/>
              </a:schemeClr>
            </a:gs>
            <a:gs pos="56000">
              <a:schemeClr val="phClr">
                <a:shade val="74000"/>
                <a:satMod val="165000"/>
              </a:schemeClr>
            </a:gs>
            <a:gs pos="70000">
              <a:schemeClr val="phClr">
                <a:shade val="64000"/>
                <a:satMod val="165000"/>
              </a:schemeClr>
            </a:gs>
            <a:gs pos="100000">
              <a:schemeClr val="phClr">
                <a:shade val="35000"/>
                <a:satMod val="190000"/>
              </a:schemeClr>
            </a:gs>
          </a:gsLst>
          <a:lin ang="5400000" scaled="0"/>
        </a:gradFill>
      </a:fillStyleLst>
      <a:lnStyleLst>
        <a:ln w="5000">
          <a:solidFill>
            <a:schemeClr val="phClr"/>
          </a:solidFill>
          <a:prstDash val="solid"/>
        </a:ln>
        <a:ln w="12700">
          <a:solidFill>
            <a:schemeClr val="phClr"/>
          </a:solidFill>
          <a:prstDash val="solid"/>
        </a:ln>
        <a:ln w="28100">
          <a:solidFill>
            <a:schemeClr val="phClr"/>
          </a:solidFill>
          <a:prstDash val="solid"/>
        </a:ln>
      </a:lnStyleLst>
      <a:effectStyleLst>
        <a:effectStyle>
          <a:effectLst>
            <a:outerShdw blurRad="39000" dist="25400" dir="5400000">
              <a:srgbClr val="1A0000">
                <a:alpha val="35000"/>
              </a:srgbClr>
            </a:outerShdw>
          </a:effectLst>
        </a:effectStyle>
        <a:effectStyle>
          <a:effectLst>
            <a:outerShdw blurRad="39000" dist="25000" dir="5400000">
              <a:srgbClr val="1A0000">
                <a:alpha val="40000"/>
              </a:srgbClr>
            </a:outerShdw>
          </a:effectLst>
        </a:effectStyle>
        <a:effectStyle>
          <a:effectLst>
            <a:outerShdw blurRad="39000" dist="25000" dir="5400000">
              <a:srgbClr val="000000">
                <a:alpha val="40000"/>
              </a:srgbClr>
            </a:outerShdw>
          </a:effectLst>
          <a:scene3d>
            <a:camera prst="orthographicFront">
              <a:rot lat="0" lon="0" rev="0"/>
            </a:camera>
            <a:lightRig rig="contrasting" dir="tr">
              <a:rot lat="0" lon="0" rev="7000000"/>
            </a:lightRig>
          </a:scene3d>
          <a:sp3d prstMaterial="powder">
            <a:bevelT w="110000" h="50000"/>
          </a:sp3d>
        </a:effectStyle>
      </a:effectStyleLst>
      <a:bgFillStyleLst>
        <a:solidFill>
          <a:schemeClr val="phClr">
            <a:tint val="100000"/>
          </a:schemeClr>
        </a:solidFill>
        <a:gradFill rotWithShape="1">
          <a:gsLst>
            <a:gs pos="0">
              <a:schemeClr val="phClr">
                <a:shade val="68000"/>
                <a:satMod val="150000"/>
              </a:schemeClr>
            </a:gs>
            <a:gs pos="40000">
              <a:schemeClr val="phClr">
                <a:tint val="90000"/>
                <a:satMod val="220000"/>
              </a:schemeClr>
            </a:gs>
            <a:gs pos="50000">
              <a:schemeClr val="phClr">
                <a:tint val="86500"/>
                <a:satMod val="255000"/>
              </a:schemeClr>
            </a:gs>
            <a:gs pos="53000">
              <a:schemeClr val="phClr">
                <a:tint val="86500"/>
                <a:satMod val="255000"/>
              </a:schemeClr>
            </a:gs>
            <a:gs pos="62000">
              <a:schemeClr val="phClr">
                <a:tint val="90000"/>
                <a:satMod val="220000"/>
              </a:schemeClr>
            </a:gs>
            <a:gs pos="100000">
              <a:schemeClr val="phClr">
                <a:shade val="68000"/>
                <a:satMod val="150000"/>
              </a:schemeClr>
            </a:gs>
          </a:gsLst>
          <a:lin ang="5400000" scaled="0"/>
        </a:gradFill>
        <a:blipFill>
          <a:blip xmlns:r="http://schemas.openxmlformats.org/officeDocument/2006/relationships" r:embed="rId1">
            <a:duotone>
              <a:schemeClr val="phClr">
                <a:tint val="95000"/>
                <a:satMod val="190000"/>
              </a:schemeClr>
              <a:schemeClr val="phClr">
                <a:shade val="78000"/>
                <a:satMod val="18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Carnival</Template>
  <TotalTime>6407</TotalTime>
  <Words>3278</Words>
  <Application>Microsoft Office PowerPoint</Application>
  <PresentationFormat>On-screen Show (4:3)</PresentationFormat>
  <Paragraphs>507</Paragraphs>
  <Slides>51</Slides>
  <Notes>42</Notes>
  <HiddenSlides>10</HiddenSlides>
  <MMClips>0</MMClips>
  <ScaleCrop>false</ScaleCrop>
  <HeadingPairs>
    <vt:vector size="4" baseType="variant">
      <vt:variant>
        <vt:lpstr>Design Template</vt:lpstr>
      </vt:variant>
      <vt:variant>
        <vt:i4>1</vt:i4>
      </vt:variant>
      <vt:variant>
        <vt:lpstr>Slide Titles</vt:lpstr>
      </vt:variant>
      <vt:variant>
        <vt:i4>51</vt:i4>
      </vt:variant>
    </vt:vector>
  </HeadingPairs>
  <TitlesOfParts>
    <vt:vector size="52" baseType="lpstr">
      <vt:lpstr>Carnival</vt:lpstr>
      <vt:lpstr>15-446 Distributed Systems Spring 2009</vt:lpstr>
      <vt:lpstr>Important Lessons</vt:lpstr>
      <vt:lpstr>A Distributed Algorithm (2)</vt:lpstr>
      <vt:lpstr>Today's Lecture - Replication </vt:lpstr>
      <vt:lpstr>Outline</vt:lpstr>
      <vt:lpstr>Consistency Models</vt:lpstr>
      <vt:lpstr>Data-Centric Consistency Models</vt:lpstr>
      <vt:lpstr>Client-centric Consistency Models</vt:lpstr>
      <vt:lpstr>Data-centric Consistency Models</vt:lpstr>
      <vt:lpstr>Strict Consistency</vt:lpstr>
      <vt:lpstr>Sequential Consistency - 1</vt:lpstr>
      <vt:lpstr>Sequential Consistency - 2</vt:lpstr>
      <vt:lpstr>Linearizability / Atomic Consistency</vt:lpstr>
      <vt:lpstr>Linearizable </vt:lpstr>
      <vt:lpstr>Not linearizable but sequentially consistent</vt:lpstr>
      <vt:lpstr>Sequential Consistency vs. Linearizability</vt:lpstr>
      <vt:lpstr>Causal Consistency - 1</vt:lpstr>
      <vt:lpstr>Causal Consistency - 2</vt:lpstr>
      <vt:lpstr>FIFO Consistency</vt:lpstr>
      <vt:lpstr>Weak Consistency - 1</vt:lpstr>
      <vt:lpstr>Weak Consistency - 2</vt:lpstr>
      <vt:lpstr>Release Consistency</vt:lpstr>
      <vt:lpstr>Entry Consistency</vt:lpstr>
      <vt:lpstr>Summary of Consistency Models</vt:lpstr>
      <vt:lpstr>Outline</vt:lpstr>
      <vt:lpstr>Consistency Protocols</vt:lpstr>
      <vt:lpstr>Mechanisms for Sequential Consistency</vt:lpstr>
      <vt:lpstr>Primary-based: Remote-Write Protocols</vt:lpstr>
      <vt:lpstr>Primary-based: Local-Write Protocols (1)</vt:lpstr>
      <vt:lpstr>Primary-based: Local-Write Protocols (2)</vt:lpstr>
      <vt:lpstr>Replica-based protocols</vt:lpstr>
      <vt:lpstr>Implementing Ordered Multicast</vt:lpstr>
      <vt:lpstr>Totally Ordered Multicast</vt:lpstr>
      <vt:lpstr>Totally-Ordered Multicasting</vt:lpstr>
      <vt:lpstr>Replica-based: Active Replication (1)</vt:lpstr>
      <vt:lpstr>Replica-based: Active Replication (2)</vt:lpstr>
      <vt:lpstr>Quorum-based protocols - 1</vt:lpstr>
      <vt:lpstr>Quorum-based protocols - 2</vt:lpstr>
      <vt:lpstr>Quorum-based protocols - 3</vt:lpstr>
      <vt:lpstr>Scaling</vt:lpstr>
      <vt:lpstr>Important Lessons</vt:lpstr>
      <vt:lpstr>Slide 42</vt:lpstr>
      <vt:lpstr>Eventual Consistency</vt:lpstr>
      <vt:lpstr>Client-centric Consistency Models</vt:lpstr>
      <vt:lpstr>Session Guarantees</vt:lpstr>
      <vt:lpstr>Monotonic Reads</vt:lpstr>
      <vt:lpstr>Monotonic Writes</vt:lpstr>
      <vt:lpstr>Read Your Writes</vt:lpstr>
      <vt:lpstr>Writes Follow Reads</vt:lpstr>
      <vt:lpstr>Slide 50</vt:lpstr>
      <vt:lpstr>Slide 51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Networks at the Edge: Problems and Opportunities in Residential Wireless Networks</dc:title>
  <dc:creator>srini</dc:creator>
  <cp:lastModifiedBy>Srinivasan Seshan</cp:lastModifiedBy>
  <cp:revision>80</cp:revision>
  <cp:lastPrinted>2009-02-12T05:19:35Z</cp:lastPrinted>
  <dcterms:created xsi:type="dcterms:W3CDTF">2009-02-11T04:30:28Z</dcterms:created>
  <dcterms:modified xsi:type="dcterms:W3CDTF">2009-02-12T06:25:07Z</dcterms:modified>
</cp:coreProperties>
</file>