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00" r:id="rId1"/>
  </p:sldMasterIdLst>
  <p:notesMasterIdLst>
    <p:notesMasterId r:id="rId44"/>
  </p:notesMasterIdLst>
  <p:handoutMasterIdLst>
    <p:handoutMasterId r:id="rId45"/>
  </p:handoutMasterIdLst>
  <p:sldIdLst>
    <p:sldId id="410" r:id="rId2"/>
    <p:sldId id="462" r:id="rId3"/>
    <p:sldId id="429" r:id="rId4"/>
    <p:sldId id="430" r:id="rId5"/>
    <p:sldId id="437" r:id="rId6"/>
    <p:sldId id="416" r:id="rId7"/>
    <p:sldId id="474" r:id="rId8"/>
    <p:sldId id="476" r:id="rId9"/>
    <p:sldId id="475" r:id="rId10"/>
    <p:sldId id="417" r:id="rId11"/>
    <p:sldId id="471" r:id="rId12"/>
    <p:sldId id="472" r:id="rId13"/>
    <p:sldId id="468" r:id="rId14"/>
    <p:sldId id="477" r:id="rId15"/>
    <p:sldId id="478" r:id="rId16"/>
    <p:sldId id="418" r:id="rId17"/>
    <p:sldId id="479" r:id="rId18"/>
    <p:sldId id="492" r:id="rId19"/>
    <p:sldId id="469" r:id="rId20"/>
    <p:sldId id="442" r:id="rId21"/>
    <p:sldId id="445" r:id="rId22"/>
    <p:sldId id="480" r:id="rId23"/>
    <p:sldId id="449" r:id="rId24"/>
    <p:sldId id="450" r:id="rId25"/>
    <p:sldId id="470" r:id="rId26"/>
    <p:sldId id="453" r:id="rId27"/>
    <p:sldId id="454" r:id="rId28"/>
    <p:sldId id="455" r:id="rId29"/>
    <p:sldId id="456" r:id="rId30"/>
    <p:sldId id="457" r:id="rId31"/>
    <p:sldId id="458" r:id="rId32"/>
    <p:sldId id="459" r:id="rId33"/>
    <p:sldId id="481" r:id="rId34"/>
    <p:sldId id="482" r:id="rId35"/>
    <p:sldId id="483" r:id="rId36"/>
    <p:sldId id="484" r:id="rId37"/>
    <p:sldId id="485" r:id="rId38"/>
    <p:sldId id="486" r:id="rId39"/>
    <p:sldId id="490" r:id="rId40"/>
    <p:sldId id="487" r:id="rId41"/>
    <p:sldId id="488" r:id="rId42"/>
    <p:sldId id="489" r:id="rId4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1111" autoAdjust="0"/>
  </p:normalViewPr>
  <p:slideViewPr>
    <p:cSldViewPr>
      <p:cViewPr varScale="1">
        <p:scale>
          <a:sx n="72" d="100"/>
          <a:sy n="72" d="100"/>
        </p:scale>
        <p:origin x="-128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36"/>
    </p:cViewPr>
  </p:sorter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handoutMaster" Target="handoutMasters/handout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heme" Target="theme/theme1.xml"/><Relationship Id="rId44" Type="http://schemas.openxmlformats.org/officeDocument/2006/relationships/notesMaster" Target="notesMasters/notesMaster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printerSettings" Target="printerSettings/printerSettings1.bin"/><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presProps" Target="presProps.xml"/><Relationship Id="rId48"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99BB11D-FBB9-4947-AD32-DA12A294E063}" type="datetimeFigureOut">
              <a:rPr lang="en-US" smtClean="0"/>
              <a:t>2/9/09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585E78B-FD1D-4248-B605-E5329A3FF414}"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E4EF078-8C60-4F1F-BF94-84BF097D947E}" type="datetimeFigureOut">
              <a:rPr lang="en-US" smtClean="0"/>
              <a:pPr/>
              <a:t>2/9/09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562AC01-5D10-4856-8121-C9B953CE69C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3A90E-65BC-4845-9C9C-5A619C670533}" type="slidenum">
              <a:rPr lang="en-US"/>
              <a:pPr/>
              <a:t>5</a:t>
            </a:fld>
            <a:endParaRPr lang="en-US"/>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7CDC5-2137-8647-BF13-4CDA49B97247}" type="slidenum">
              <a:rPr lang="en-US"/>
              <a:pPr/>
              <a:t>22</a:t>
            </a:fld>
            <a:endParaRPr 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7D264-027A-6C4C-819E-F49DD7DA81C5}" type="slidenum">
              <a:rPr lang="en-US"/>
              <a:pPr/>
              <a:t>23</a:t>
            </a:fld>
            <a:endParaRPr lang="en-US"/>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7612D-2CD8-6647-A726-7BC2A18F8674}" type="slidenum">
              <a:rPr lang="en-US"/>
              <a:pPr/>
              <a:t>24</a:t>
            </a:fld>
            <a:endParaRPr 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60D54-E9AF-3B4C-9F7B-CBC78C1A384F}" type="slidenum">
              <a:rPr lang="en-US"/>
              <a:pPr/>
              <a:t>26</a:t>
            </a:fld>
            <a:endParaRPr lang="en-U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C41FF-1AFD-9D4F-81DE-7FC8237948D3}" type="slidenum">
              <a:rPr lang="en-US"/>
              <a:pPr/>
              <a:t>27</a:t>
            </a:fld>
            <a:endParaRPr lang="en-US"/>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9F9CC-B814-ED45-B063-83EEFBE6CACB}" type="slidenum">
              <a:rPr lang="en-US"/>
              <a:pPr/>
              <a:t>28</a:t>
            </a:fld>
            <a:endParaRPr lang="en-US"/>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39944-2514-B34A-A9C9-5D959F8EE7F0}" type="slidenum">
              <a:rPr lang="en-US"/>
              <a:pPr/>
              <a:t>29</a:t>
            </a:fld>
            <a:endParaRPr lang="en-U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7B3BB-8380-834B-A8BA-3DE6F9F7E7F9}" type="slidenum">
              <a:rPr lang="en-US"/>
              <a:pPr/>
              <a:t>30</a:t>
            </a:fld>
            <a:endParaRPr lang="en-US"/>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F2A95-2949-594B-9283-6947CB83B7A8}" type="slidenum">
              <a:rPr lang="en-US"/>
              <a:pPr/>
              <a:t>31</a:t>
            </a:fld>
            <a:endParaRPr lang="en-US"/>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998BC-80FE-EA40-93C7-3D61CEB72B87}" type="slidenum">
              <a:rPr lang="en-US"/>
              <a:pPr/>
              <a:t>32</a:t>
            </a:fld>
            <a:endParaRPr lang="en-US"/>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Animation explains the following:</a:t>
            </a:r>
          </a:p>
          <a:p>
            <a:r>
              <a:rPr lang="en-GB" dirty="0" smtClean="0"/>
              <a:t>In Figure 10.5 a -&gt; </a:t>
            </a:r>
            <a:r>
              <a:rPr lang="en-GB" dirty="0" err="1" smtClean="0"/>
              <a:t>b</a:t>
            </a:r>
            <a:r>
              <a:rPr lang="en-GB" dirty="0" smtClean="0"/>
              <a:t> (at p1) </a:t>
            </a:r>
            <a:r>
              <a:rPr lang="en-GB" dirty="0" err="1" smtClean="0"/>
              <a:t>c</a:t>
            </a:r>
            <a:r>
              <a:rPr lang="en-GB" dirty="0" smtClean="0"/>
              <a:t>-&gt;</a:t>
            </a:r>
            <a:r>
              <a:rPr lang="en-GB" dirty="0" err="1" smtClean="0"/>
              <a:t>d</a:t>
            </a:r>
            <a:r>
              <a:rPr lang="en-GB" dirty="0" smtClean="0"/>
              <a:t> at p2 and </a:t>
            </a:r>
            <a:r>
              <a:rPr lang="en-GB" dirty="0" err="1" smtClean="0"/>
              <a:t>b</a:t>
            </a:r>
            <a:r>
              <a:rPr lang="en-GB" dirty="0" smtClean="0"/>
              <a:t>-&gt;</a:t>
            </a:r>
            <a:r>
              <a:rPr lang="en-GB" dirty="0" err="1" smtClean="0"/>
              <a:t>c</a:t>
            </a:r>
            <a:r>
              <a:rPr lang="en-GB" dirty="0" smtClean="0"/>
              <a:t> because of m1 also </a:t>
            </a:r>
            <a:r>
              <a:rPr lang="en-GB" dirty="0" err="1" smtClean="0"/>
              <a:t>d</a:t>
            </a:r>
            <a:r>
              <a:rPr lang="en-GB" dirty="0" smtClean="0"/>
              <a:t>-&gt; </a:t>
            </a:r>
            <a:r>
              <a:rPr lang="en-GB" dirty="0" err="1" smtClean="0"/>
              <a:t>f</a:t>
            </a:r>
            <a:r>
              <a:rPr lang="en-GB" dirty="0" smtClean="0"/>
              <a:t> because of m2. </a:t>
            </a:r>
          </a:p>
          <a:p>
            <a:r>
              <a:rPr lang="en-GB" dirty="0" smtClean="0"/>
              <a:t>Not all events are related by -&gt; (happened before) consider a and </a:t>
            </a:r>
            <a:r>
              <a:rPr lang="en-GB" dirty="0" err="1" smtClean="0"/>
              <a:t>e</a:t>
            </a:r>
            <a:r>
              <a:rPr lang="en-GB" dirty="0" smtClean="0"/>
              <a:t>. (different processes and no chain of messages to relate them)</a:t>
            </a:r>
          </a:p>
          <a:p>
            <a:r>
              <a:rPr lang="en-GB" dirty="0" smtClean="0"/>
              <a:t>Happened before relation - relation of causal ordering</a:t>
            </a:r>
          </a:p>
          <a:p>
            <a:r>
              <a:rPr lang="en-GB" dirty="0" smtClean="0"/>
              <a:t>HB1, HB2 and HB3 (page 397) are formal statements of the three points on the slide</a:t>
            </a:r>
          </a:p>
          <a:p>
            <a:endParaRPr lang="en-US" dirty="0"/>
          </a:p>
        </p:txBody>
      </p:sp>
      <p:sp>
        <p:nvSpPr>
          <p:cNvPr id="4" name="Slide Number Placeholder 3"/>
          <p:cNvSpPr>
            <a:spLocks noGrp="1"/>
          </p:cNvSpPr>
          <p:nvPr>
            <p:ph type="sldNum" sz="quarter" idx="10"/>
          </p:nvPr>
        </p:nvSpPr>
        <p:spPr/>
        <p:txBody>
          <a:bodyPr/>
          <a:lstStyle/>
          <a:p>
            <a:fld id="{E562AC01-5D10-4856-8121-C9B953CE69C6}"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76B3D-5334-744B-8162-0A497F101AC9}" type="slidenum">
              <a:rPr lang="en-US"/>
              <a:pPr/>
              <a:t>34</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15076-8262-2A41-A910-9B1A4BB9B156}" type="slidenum">
              <a:rPr lang="en-US"/>
              <a:pPr/>
              <a:t>35</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410CC-DC80-574D-855B-AEC07FB54DEB}" type="slidenum">
              <a:rPr lang="en-US"/>
              <a:pPr/>
              <a:t>36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7990D-0AC4-CE43-87E0-16140A7B6ADF}" type="slidenum">
              <a:rPr lang="en-US"/>
              <a:pPr/>
              <a:t>37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0B3AF-E320-CA47-ACB1-1D6BC35B4DBB}" type="slidenum">
              <a:rPr lang="en-US"/>
              <a:pPr/>
              <a:t>38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EBEFE-2F8E-D24B-B0C6-0DB9E6D2DC50}" type="slidenum">
              <a:rPr lang="en-US"/>
              <a:pPr/>
              <a:t>39</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3561B-2069-584A-931A-5FEC754461E7}" type="slidenum">
              <a:rPr lang="en-US"/>
              <a:pPr/>
              <a:t>40</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698E6-DBE4-8E4C-B530-17440A479E26}" type="slidenum">
              <a:rPr lang="en-US"/>
              <a:pPr/>
              <a:t>41</a:t>
            </a:fld>
            <a:endParaRPr 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B7215-684E-4940-8703-2A036E1487D6}" type="slidenum">
              <a:rPr lang="en-US"/>
              <a:pPr/>
              <a:t>42</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Animation explains the following:</a:t>
            </a:r>
          </a:p>
          <a:p>
            <a:r>
              <a:rPr lang="en-GB" dirty="0" smtClean="0"/>
              <a:t>In Figure 10.5 a -&gt; </a:t>
            </a:r>
            <a:r>
              <a:rPr lang="en-GB" dirty="0" err="1" smtClean="0"/>
              <a:t>b</a:t>
            </a:r>
            <a:r>
              <a:rPr lang="en-GB" dirty="0" smtClean="0"/>
              <a:t> (at p1) </a:t>
            </a:r>
            <a:r>
              <a:rPr lang="en-GB" dirty="0" err="1" smtClean="0"/>
              <a:t>c</a:t>
            </a:r>
            <a:r>
              <a:rPr lang="en-GB" dirty="0" smtClean="0"/>
              <a:t>-&gt;</a:t>
            </a:r>
            <a:r>
              <a:rPr lang="en-GB" dirty="0" err="1" smtClean="0"/>
              <a:t>d</a:t>
            </a:r>
            <a:r>
              <a:rPr lang="en-GB" dirty="0" smtClean="0"/>
              <a:t> at p2 and </a:t>
            </a:r>
            <a:r>
              <a:rPr lang="en-GB" dirty="0" err="1" smtClean="0"/>
              <a:t>b</a:t>
            </a:r>
            <a:r>
              <a:rPr lang="en-GB" dirty="0" smtClean="0"/>
              <a:t>-&gt;</a:t>
            </a:r>
            <a:r>
              <a:rPr lang="en-GB" dirty="0" err="1" smtClean="0"/>
              <a:t>c</a:t>
            </a:r>
            <a:r>
              <a:rPr lang="en-GB" dirty="0" smtClean="0"/>
              <a:t> because of m1 also </a:t>
            </a:r>
            <a:r>
              <a:rPr lang="en-GB" dirty="0" err="1" smtClean="0"/>
              <a:t>d</a:t>
            </a:r>
            <a:r>
              <a:rPr lang="en-GB" dirty="0" smtClean="0"/>
              <a:t>-&gt; </a:t>
            </a:r>
            <a:r>
              <a:rPr lang="en-GB" dirty="0" err="1" smtClean="0"/>
              <a:t>f</a:t>
            </a:r>
            <a:r>
              <a:rPr lang="en-GB" dirty="0" smtClean="0"/>
              <a:t> because of m2. </a:t>
            </a:r>
          </a:p>
          <a:p>
            <a:r>
              <a:rPr lang="en-GB" dirty="0" smtClean="0"/>
              <a:t>Not all events are related by -&gt; (happened before) consider a and </a:t>
            </a:r>
            <a:r>
              <a:rPr lang="en-GB" dirty="0" err="1" smtClean="0"/>
              <a:t>e</a:t>
            </a:r>
            <a:r>
              <a:rPr lang="en-GB" dirty="0" smtClean="0"/>
              <a:t>. (different processes and no chain of messages to relate them)</a:t>
            </a:r>
          </a:p>
          <a:p>
            <a:r>
              <a:rPr lang="en-GB" dirty="0" smtClean="0"/>
              <a:t>Happened before relation - relation of causal ordering</a:t>
            </a:r>
          </a:p>
          <a:p>
            <a:r>
              <a:rPr lang="en-GB" dirty="0" smtClean="0"/>
              <a:t>HB1, HB2 and HB3 (page 397) are formal statements of the three points on the slide</a:t>
            </a:r>
          </a:p>
          <a:p>
            <a:endParaRPr lang="en-US" dirty="0"/>
          </a:p>
        </p:txBody>
      </p:sp>
      <p:sp>
        <p:nvSpPr>
          <p:cNvPr id="4" name="Slide Number Placeholder 3"/>
          <p:cNvSpPr>
            <a:spLocks noGrp="1"/>
          </p:cNvSpPr>
          <p:nvPr>
            <p:ph type="sldNum" sz="quarter" idx="10"/>
          </p:nvPr>
        </p:nvSpPr>
        <p:spPr/>
        <p:txBody>
          <a:bodyPr/>
          <a:lstStyle/>
          <a:p>
            <a:fld id="{E562AC01-5D10-4856-8121-C9B953CE69C6}"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Animation explains the following:</a:t>
            </a:r>
          </a:p>
          <a:p>
            <a:r>
              <a:rPr lang="en-GB" dirty="0" smtClean="0"/>
              <a:t>In Figure 10.5 a -&gt; </a:t>
            </a:r>
            <a:r>
              <a:rPr lang="en-GB" dirty="0" err="1" smtClean="0"/>
              <a:t>b</a:t>
            </a:r>
            <a:r>
              <a:rPr lang="en-GB" dirty="0" smtClean="0"/>
              <a:t> (at p1) </a:t>
            </a:r>
            <a:r>
              <a:rPr lang="en-GB" dirty="0" err="1" smtClean="0"/>
              <a:t>c</a:t>
            </a:r>
            <a:r>
              <a:rPr lang="en-GB" dirty="0" smtClean="0"/>
              <a:t>-&gt;</a:t>
            </a:r>
            <a:r>
              <a:rPr lang="en-GB" dirty="0" err="1" smtClean="0"/>
              <a:t>d</a:t>
            </a:r>
            <a:r>
              <a:rPr lang="en-GB" dirty="0" smtClean="0"/>
              <a:t> at p2 and </a:t>
            </a:r>
            <a:r>
              <a:rPr lang="en-GB" dirty="0" err="1" smtClean="0"/>
              <a:t>b</a:t>
            </a:r>
            <a:r>
              <a:rPr lang="en-GB" dirty="0" smtClean="0"/>
              <a:t>-&gt;</a:t>
            </a:r>
            <a:r>
              <a:rPr lang="en-GB" dirty="0" err="1" smtClean="0"/>
              <a:t>c</a:t>
            </a:r>
            <a:r>
              <a:rPr lang="en-GB" dirty="0" smtClean="0"/>
              <a:t> because of m1 also </a:t>
            </a:r>
            <a:r>
              <a:rPr lang="en-GB" dirty="0" err="1" smtClean="0"/>
              <a:t>d</a:t>
            </a:r>
            <a:r>
              <a:rPr lang="en-GB" dirty="0" smtClean="0"/>
              <a:t>-&gt; </a:t>
            </a:r>
            <a:r>
              <a:rPr lang="en-GB" dirty="0" err="1" smtClean="0"/>
              <a:t>f</a:t>
            </a:r>
            <a:r>
              <a:rPr lang="en-GB" dirty="0" smtClean="0"/>
              <a:t> because of m2. </a:t>
            </a:r>
          </a:p>
          <a:p>
            <a:r>
              <a:rPr lang="en-GB" dirty="0" smtClean="0"/>
              <a:t>Not all events are related by -&gt; (happened before) consider a and </a:t>
            </a:r>
            <a:r>
              <a:rPr lang="en-GB" dirty="0" err="1" smtClean="0"/>
              <a:t>e</a:t>
            </a:r>
            <a:r>
              <a:rPr lang="en-GB" dirty="0" smtClean="0"/>
              <a:t>. (different processes and no chain of messages to relate them)</a:t>
            </a:r>
          </a:p>
          <a:p>
            <a:r>
              <a:rPr lang="en-GB" dirty="0" smtClean="0"/>
              <a:t>Happened before relation - relation of causal ordering</a:t>
            </a:r>
          </a:p>
          <a:p>
            <a:r>
              <a:rPr lang="en-GB" dirty="0" smtClean="0"/>
              <a:t>HB1, HB2 and HB3 (page 397) are formal statements of the three points on the slide</a:t>
            </a:r>
          </a:p>
          <a:p>
            <a:endParaRPr lang="en-US" dirty="0"/>
          </a:p>
        </p:txBody>
      </p:sp>
      <p:sp>
        <p:nvSpPr>
          <p:cNvPr id="4" name="Slide Number Placeholder 3"/>
          <p:cNvSpPr>
            <a:spLocks noGrp="1"/>
          </p:cNvSpPr>
          <p:nvPr>
            <p:ph type="sldNum" sz="quarter" idx="10"/>
          </p:nvPr>
        </p:nvSpPr>
        <p:spPr/>
        <p:txBody>
          <a:bodyPr/>
          <a:lstStyle/>
          <a:p>
            <a:fld id="{E562AC01-5D10-4856-8121-C9B953CE69C6}"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Discuss LC1 and LC2 for Figure 10.6 (same as 10.5). </a:t>
            </a:r>
          </a:p>
          <a:p>
            <a:r>
              <a:rPr lang="en-GB" dirty="0" smtClean="0"/>
              <a:t>Initially clocks all set to 0. (a -&gt; 1) </a:t>
            </a:r>
            <a:r>
              <a:rPr lang="en-GB" dirty="0" err="1" smtClean="0"/>
              <a:t>b</a:t>
            </a:r>
            <a:r>
              <a:rPr lang="en-GB" dirty="0" smtClean="0"/>
              <a:t>-&gt;2 etc. For m1, 2 is piggybacked and </a:t>
            </a:r>
            <a:r>
              <a:rPr lang="en-GB" dirty="0" err="1" smtClean="0"/>
              <a:t>c</a:t>
            </a:r>
            <a:r>
              <a:rPr lang="en-GB" dirty="0" smtClean="0"/>
              <a:t> gets max(1,2)  + 1. Same for m2.</a:t>
            </a:r>
          </a:p>
          <a:p>
            <a:r>
              <a:rPr lang="en-GB" dirty="0" smtClean="0"/>
              <a:t>Note </a:t>
            </a:r>
            <a:r>
              <a:rPr lang="en-GB" dirty="0" err="1" smtClean="0"/>
              <a:t>e</a:t>
            </a:r>
            <a:r>
              <a:rPr lang="en-GB" dirty="0" smtClean="0"/>
              <a:t> -&gt; </a:t>
            </a:r>
            <a:r>
              <a:rPr lang="en-GB" dirty="0" err="1" smtClean="0"/>
              <a:t>e</a:t>
            </a:r>
            <a:r>
              <a:rPr lang="en-GB" dirty="0" smtClean="0"/>
              <a:t>’ implies </a:t>
            </a:r>
            <a:r>
              <a:rPr lang="en-GB" dirty="0" err="1" smtClean="0"/>
              <a:t>L(e</a:t>
            </a:r>
            <a:r>
              <a:rPr lang="en-GB" dirty="0" smtClean="0"/>
              <a:t>) &lt; </a:t>
            </a:r>
            <a:r>
              <a:rPr lang="en-GB" dirty="0" err="1" smtClean="0"/>
              <a:t>L(e</a:t>
            </a:r>
            <a:r>
              <a:rPr lang="en-GB" dirty="0" smtClean="0"/>
              <a:t>’). Converse not true. E.g. events </a:t>
            </a:r>
            <a:r>
              <a:rPr lang="en-GB" dirty="0" err="1" smtClean="0"/>
              <a:t>b</a:t>
            </a:r>
            <a:r>
              <a:rPr lang="en-GB" dirty="0" smtClean="0"/>
              <a:t> and </a:t>
            </a:r>
            <a:r>
              <a:rPr lang="en-GB" dirty="0" err="1" smtClean="0"/>
              <a:t>e</a:t>
            </a:r>
            <a:r>
              <a:rPr lang="en-GB" dirty="0" smtClean="0"/>
              <a:t>. </a:t>
            </a:r>
          </a:p>
          <a:p>
            <a:r>
              <a:rPr lang="en-GB" dirty="0" smtClean="0"/>
              <a:t>(</a:t>
            </a:r>
            <a:r>
              <a:rPr lang="en-GB" dirty="0" err="1" smtClean="0"/>
              <a:t>b</a:t>
            </a:r>
            <a:r>
              <a:rPr lang="en-GB" dirty="0" smtClean="0"/>
              <a:t> || </a:t>
            </a:r>
            <a:r>
              <a:rPr lang="en-GB" dirty="0" err="1" smtClean="0"/>
              <a:t>e</a:t>
            </a:r>
            <a:r>
              <a:rPr lang="en-GB" dirty="0" smtClean="0"/>
              <a:t>) concurrent.</a:t>
            </a:r>
          </a:p>
          <a:p>
            <a:endParaRPr lang="en-US" dirty="0"/>
          </a:p>
        </p:txBody>
      </p:sp>
      <p:sp>
        <p:nvSpPr>
          <p:cNvPr id="4" name="Slide Number Placeholder 3"/>
          <p:cNvSpPr>
            <a:spLocks noGrp="1"/>
          </p:cNvSpPr>
          <p:nvPr>
            <p:ph type="sldNum" sz="quarter" idx="10"/>
          </p:nvPr>
        </p:nvSpPr>
        <p:spPr/>
        <p:txBody>
          <a:bodyPr/>
          <a:lstStyle/>
          <a:p>
            <a:fld id="{E562AC01-5D10-4856-8121-C9B953CE69C6}"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Following points animated :</a:t>
            </a:r>
          </a:p>
          <a:p>
            <a:r>
              <a:rPr lang="en-GB" dirty="0" smtClean="0"/>
              <a:t>Vector clocks overcome the shortcoming of </a:t>
            </a:r>
            <a:r>
              <a:rPr lang="en-GB" dirty="0" err="1" smtClean="0"/>
              <a:t>Lamport</a:t>
            </a:r>
            <a:r>
              <a:rPr lang="en-GB" dirty="0" smtClean="0"/>
              <a:t> logical clocks (</a:t>
            </a:r>
            <a:r>
              <a:rPr lang="en-GB" dirty="0" err="1" smtClean="0"/>
              <a:t>L(e</a:t>
            </a:r>
            <a:r>
              <a:rPr lang="en-GB" dirty="0" smtClean="0"/>
              <a:t>) &lt; </a:t>
            </a:r>
            <a:r>
              <a:rPr lang="en-GB" dirty="0" err="1" smtClean="0"/>
              <a:t>L(e</a:t>
            </a:r>
            <a:r>
              <a:rPr lang="en-GB" dirty="0" smtClean="0"/>
              <a:t>’) does not imply </a:t>
            </a:r>
            <a:r>
              <a:rPr lang="en-GB" dirty="0" err="1" smtClean="0"/>
              <a:t>e</a:t>
            </a:r>
            <a:r>
              <a:rPr lang="en-GB" dirty="0" smtClean="0"/>
              <a:t> happened before </a:t>
            </a:r>
            <a:r>
              <a:rPr lang="en-GB" dirty="0" err="1" smtClean="0"/>
              <a:t>e</a:t>
            </a:r>
            <a:r>
              <a:rPr lang="en-GB" dirty="0" smtClean="0"/>
              <a:t>’) e.g. events </a:t>
            </a:r>
            <a:r>
              <a:rPr lang="en-GB" dirty="0" err="1" smtClean="0"/>
              <a:t>e</a:t>
            </a:r>
            <a:r>
              <a:rPr lang="en-GB" dirty="0" smtClean="0"/>
              <a:t> and </a:t>
            </a:r>
            <a:r>
              <a:rPr lang="en-GB" dirty="0" err="1" smtClean="0"/>
              <a:t>c</a:t>
            </a:r>
            <a:endParaRPr lang="en-GB" dirty="0" smtClean="0"/>
          </a:p>
          <a:p>
            <a:r>
              <a:rPr lang="en-GB" dirty="0" smtClean="0"/>
              <a:t>Vector timestamps are used to timestamp local events.</a:t>
            </a:r>
          </a:p>
          <a:p>
            <a:r>
              <a:rPr lang="en-GB" dirty="0" smtClean="0"/>
              <a:t>Applied in schemes  for replication of data e.g. Gossip (</a:t>
            </a:r>
            <a:r>
              <a:rPr lang="en-GB" dirty="0" err="1" smtClean="0"/>
              <a:t>p</a:t>
            </a:r>
            <a:r>
              <a:rPr lang="en-GB" dirty="0" smtClean="0"/>
              <a:t> 572), Coda (p585) and causal multicast</a:t>
            </a:r>
          </a:p>
          <a:p>
            <a:r>
              <a:rPr lang="en-GB" dirty="0" smtClean="0"/>
              <a:t>The rules VC1-VC4 are for updating vector clocks</a:t>
            </a:r>
          </a:p>
          <a:p>
            <a:r>
              <a:rPr lang="en-GB" dirty="0" smtClean="0"/>
              <a:t>Work through figure 10.7.  At p1 a(1,0,0) </a:t>
            </a:r>
            <a:r>
              <a:rPr lang="en-GB" dirty="0" err="1" smtClean="0"/>
              <a:t>b</a:t>
            </a:r>
            <a:r>
              <a:rPr lang="en-GB" dirty="0" smtClean="0"/>
              <a:t> (2,0,0) send (2,0,0) on m1</a:t>
            </a:r>
          </a:p>
          <a:p>
            <a:r>
              <a:rPr lang="en-GB" dirty="0" smtClean="0"/>
              <a:t>At p2 on receipt of m1 get max((0,0,0), (2,0,0) = (2,0,0) add 1 -&gt; (2,1,0).</a:t>
            </a:r>
          </a:p>
          <a:p>
            <a:r>
              <a:rPr lang="en-GB" dirty="0" smtClean="0"/>
              <a:t>Meaning of =, &lt;=, max etc for vector timestamps.</a:t>
            </a:r>
          </a:p>
          <a:p>
            <a:r>
              <a:rPr lang="en-GB" dirty="0" smtClean="0"/>
              <a:t>Note that </a:t>
            </a:r>
            <a:r>
              <a:rPr lang="en-GB" dirty="0" err="1" smtClean="0"/>
              <a:t>e</a:t>
            </a:r>
            <a:r>
              <a:rPr lang="en-GB" dirty="0" smtClean="0"/>
              <a:t>-&gt; </a:t>
            </a:r>
            <a:r>
              <a:rPr lang="en-GB" dirty="0" err="1" smtClean="0"/>
              <a:t>e</a:t>
            </a:r>
            <a:r>
              <a:rPr lang="en-GB" dirty="0" smtClean="0"/>
              <a:t>’ implies </a:t>
            </a:r>
            <a:r>
              <a:rPr lang="en-GB" dirty="0" err="1" smtClean="0"/>
              <a:t>V(e</a:t>
            </a:r>
            <a:r>
              <a:rPr lang="en-GB" dirty="0" smtClean="0"/>
              <a:t>) &lt; </a:t>
            </a:r>
            <a:r>
              <a:rPr lang="en-GB" dirty="0" err="1" smtClean="0"/>
              <a:t>V(e</a:t>
            </a:r>
            <a:r>
              <a:rPr lang="en-GB" dirty="0" smtClean="0"/>
              <a:t>’). The converse is also true.</a:t>
            </a:r>
          </a:p>
          <a:p>
            <a:r>
              <a:rPr lang="en-GB" dirty="0" smtClean="0"/>
              <a:t>But </a:t>
            </a:r>
            <a:r>
              <a:rPr lang="en-GB" dirty="0" err="1" smtClean="0"/>
              <a:t>c</a:t>
            </a:r>
            <a:r>
              <a:rPr lang="en-GB" dirty="0" smtClean="0"/>
              <a:t> || </a:t>
            </a:r>
            <a:r>
              <a:rPr lang="en-GB" dirty="0" err="1" smtClean="0"/>
              <a:t>e</a:t>
            </a:r>
            <a:r>
              <a:rPr lang="en-GB" dirty="0" smtClean="0"/>
              <a:t> parallel) because neither </a:t>
            </a:r>
            <a:r>
              <a:rPr lang="en-GB" dirty="0" err="1" smtClean="0"/>
              <a:t>V(c</a:t>
            </a:r>
            <a:r>
              <a:rPr lang="en-GB" dirty="0" smtClean="0"/>
              <a:t>) &lt;= </a:t>
            </a:r>
            <a:r>
              <a:rPr lang="en-GB" dirty="0" err="1" smtClean="0"/>
              <a:t>V(e</a:t>
            </a:r>
            <a:r>
              <a:rPr lang="en-GB" dirty="0" smtClean="0"/>
              <a:t>) nor </a:t>
            </a:r>
            <a:r>
              <a:rPr lang="en-GB" dirty="0" err="1" smtClean="0"/>
              <a:t>V(e</a:t>
            </a:r>
            <a:r>
              <a:rPr lang="en-GB" dirty="0" smtClean="0"/>
              <a:t>) &lt;= </a:t>
            </a:r>
            <a:r>
              <a:rPr lang="en-GB" dirty="0" err="1" smtClean="0"/>
              <a:t>V(c</a:t>
            </a:r>
            <a:r>
              <a:rPr lang="en-GB" dirty="0" smtClean="0"/>
              <a:t>).</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E562AC01-5D10-4856-8121-C9B953CE69C6}"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Following points animated :</a:t>
            </a:r>
          </a:p>
          <a:p>
            <a:r>
              <a:rPr lang="en-GB" dirty="0" smtClean="0"/>
              <a:t>Vector clocks overcome the shortcoming of </a:t>
            </a:r>
            <a:r>
              <a:rPr lang="en-GB" dirty="0" err="1" smtClean="0"/>
              <a:t>Lamport</a:t>
            </a:r>
            <a:r>
              <a:rPr lang="en-GB" dirty="0" smtClean="0"/>
              <a:t> logical clocks (</a:t>
            </a:r>
            <a:r>
              <a:rPr lang="en-GB" dirty="0" err="1" smtClean="0"/>
              <a:t>L(e</a:t>
            </a:r>
            <a:r>
              <a:rPr lang="en-GB" dirty="0" smtClean="0"/>
              <a:t>) &lt; </a:t>
            </a:r>
            <a:r>
              <a:rPr lang="en-GB" dirty="0" err="1" smtClean="0"/>
              <a:t>L(e</a:t>
            </a:r>
            <a:r>
              <a:rPr lang="en-GB" dirty="0" smtClean="0"/>
              <a:t>’) does not imply </a:t>
            </a:r>
            <a:r>
              <a:rPr lang="en-GB" dirty="0" err="1" smtClean="0"/>
              <a:t>e</a:t>
            </a:r>
            <a:r>
              <a:rPr lang="en-GB" dirty="0" smtClean="0"/>
              <a:t> happened before </a:t>
            </a:r>
            <a:r>
              <a:rPr lang="en-GB" dirty="0" err="1" smtClean="0"/>
              <a:t>e</a:t>
            </a:r>
            <a:r>
              <a:rPr lang="en-GB" dirty="0" smtClean="0"/>
              <a:t>’) e.g. events </a:t>
            </a:r>
            <a:r>
              <a:rPr lang="en-GB" dirty="0" err="1" smtClean="0"/>
              <a:t>e</a:t>
            </a:r>
            <a:r>
              <a:rPr lang="en-GB" dirty="0" smtClean="0"/>
              <a:t> and </a:t>
            </a:r>
            <a:r>
              <a:rPr lang="en-GB" dirty="0" err="1" smtClean="0"/>
              <a:t>c</a:t>
            </a:r>
            <a:endParaRPr lang="en-GB" dirty="0" smtClean="0"/>
          </a:p>
          <a:p>
            <a:r>
              <a:rPr lang="en-GB" dirty="0" smtClean="0"/>
              <a:t>Vector timestamps are used to timestamp local events.</a:t>
            </a:r>
          </a:p>
          <a:p>
            <a:r>
              <a:rPr lang="en-GB" dirty="0" smtClean="0"/>
              <a:t>Applied in schemes  for replication of data e.g. Gossip (</a:t>
            </a:r>
            <a:r>
              <a:rPr lang="en-GB" dirty="0" err="1" smtClean="0"/>
              <a:t>p</a:t>
            </a:r>
            <a:r>
              <a:rPr lang="en-GB" dirty="0" smtClean="0"/>
              <a:t> 572), Coda (p585) and causal multicast</a:t>
            </a:r>
          </a:p>
          <a:p>
            <a:r>
              <a:rPr lang="en-GB" dirty="0" smtClean="0"/>
              <a:t>The rules VC1-VC4 are for updating vector clocks</a:t>
            </a:r>
          </a:p>
          <a:p>
            <a:r>
              <a:rPr lang="en-GB" dirty="0" smtClean="0"/>
              <a:t>Work through figure 10.7.  At p1 a(1,0,0) </a:t>
            </a:r>
            <a:r>
              <a:rPr lang="en-GB" dirty="0" err="1" smtClean="0"/>
              <a:t>b</a:t>
            </a:r>
            <a:r>
              <a:rPr lang="en-GB" dirty="0" smtClean="0"/>
              <a:t> (2,0,0) send (2,0,0) on m1</a:t>
            </a:r>
          </a:p>
          <a:p>
            <a:r>
              <a:rPr lang="en-GB" dirty="0" smtClean="0"/>
              <a:t>At p2 on receipt of m1 get max((0,0,0), (2,0,0) = (2,0,0) add 1 -&gt; (2,1,0).</a:t>
            </a:r>
          </a:p>
          <a:p>
            <a:r>
              <a:rPr lang="en-GB" dirty="0" smtClean="0"/>
              <a:t>Meaning of =, &lt;=, max etc for vector timestamps.</a:t>
            </a:r>
          </a:p>
          <a:p>
            <a:r>
              <a:rPr lang="en-GB" dirty="0" smtClean="0"/>
              <a:t>Note that </a:t>
            </a:r>
            <a:r>
              <a:rPr lang="en-GB" dirty="0" err="1" smtClean="0"/>
              <a:t>e</a:t>
            </a:r>
            <a:r>
              <a:rPr lang="en-GB" dirty="0" smtClean="0"/>
              <a:t>-&gt; </a:t>
            </a:r>
            <a:r>
              <a:rPr lang="en-GB" dirty="0" err="1" smtClean="0"/>
              <a:t>e</a:t>
            </a:r>
            <a:r>
              <a:rPr lang="en-GB" dirty="0" smtClean="0"/>
              <a:t>’ implies </a:t>
            </a:r>
            <a:r>
              <a:rPr lang="en-GB" dirty="0" err="1" smtClean="0"/>
              <a:t>V(e</a:t>
            </a:r>
            <a:r>
              <a:rPr lang="en-GB" dirty="0" smtClean="0"/>
              <a:t>) &lt; </a:t>
            </a:r>
            <a:r>
              <a:rPr lang="en-GB" dirty="0" err="1" smtClean="0"/>
              <a:t>V(e</a:t>
            </a:r>
            <a:r>
              <a:rPr lang="en-GB" dirty="0" smtClean="0"/>
              <a:t>’). The converse is also true.</a:t>
            </a:r>
          </a:p>
          <a:p>
            <a:r>
              <a:rPr lang="en-GB" dirty="0" smtClean="0"/>
              <a:t>But </a:t>
            </a:r>
            <a:r>
              <a:rPr lang="en-GB" dirty="0" err="1" smtClean="0"/>
              <a:t>c</a:t>
            </a:r>
            <a:r>
              <a:rPr lang="en-GB" dirty="0" smtClean="0"/>
              <a:t> || </a:t>
            </a:r>
            <a:r>
              <a:rPr lang="en-GB" dirty="0" err="1" smtClean="0"/>
              <a:t>e</a:t>
            </a:r>
            <a:r>
              <a:rPr lang="en-GB" dirty="0" smtClean="0"/>
              <a:t> parallel) because neither </a:t>
            </a:r>
            <a:r>
              <a:rPr lang="en-GB" dirty="0" err="1" smtClean="0"/>
              <a:t>V(c</a:t>
            </a:r>
            <a:r>
              <a:rPr lang="en-GB" dirty="0" smtClean="0"/>
              <a:t>) &lt;= </a:t>
            </a:r>
            <a:r>
              <a:rPr lang="en-GB" dirty="0" err="1" smtClean="0"/>
              <a:t>V(e</a:t>
            </a:r>
            <a:r>
              <a:rPr lang="en-GB" dirty="0" smtClean="0"/>
              <a:t>) nor </a:t>
            </a:r>
            <a:r>
              <a:rPr lang="en-GB" dirty="0" err="1" smtClean="0"/>
              <a:t>V(e</a:t>
            </a:r>
            <a:r>
              <a:rPr lang="en-GB" dirty="0" smtClean="0"/>
              <a:t>) &lt;= </a:t>
            </a:r>
            <a:r>
              <a:rPr lang="en-GB" dirty="0" err="1" smtClean="0"/>
              <a:t>V(c</a:t>
            </a:r>
            <a:r>
              <a:rPr lang="en-GB" dirty="0" smtClean="0"/>
              <a:t>).</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E562AC01-5D10-4856-8121-C9B953CE69C6}"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BAB07E-7B7C-B744-9B89-E3E3EBA8389C}" type="slidenum">
              <a:rPr lang="en-US"/>
              <a:pPr/>
              <a:t>20</a:t>
            </a:fld>
            <a:endParaRPr lang="en-U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6299B-3F18-FE42-8F8A-BCD5EB38FC2E}" type="slidenum">
              <a:rPr lang="en-US"/>
              <a:pPr/>
              <a:t>21</a:t>
            </a:fld>
            <a:endParaRPr lang="en-U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457200" y="853440"/>
            <a:ext cx="8229600" cy="3108960"/>
          </a:xfrm>
        </p:spPr>
        <p:txBody>
          <a:bodyPr anchor="t" anchorCtr="0">
            <a:noAutofit/>
          </a:bodyPr>
          <a:lstStyle>
            <a:lvl1pPr algn="ctr">
              <a:lnSpc>
                <a:spcPct val="100000"/>
              </a:lnSpc>
              <a:defRPr lang="en-US" sz="54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24" name="Rectangle 26"/>
          <p:cNvSpPr>
            <a:spLocks noGrp="1"/>
          </p:cNvSpPr>
          <p:nvPr>
            <p:ph type="subTitle" idx="1"/>
          </p:nvPr>
        </p:nvSpPr>
        <p:spPr>
          <a:xfrm>
            <a:off x="457200" y="4282440"/>
            <a:ext cx="82296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endParaRPr lang="en-US"/>
          </a:p>
        </p:txBody>
      </p:sp>
      <p:sp>
        <p:nvSpPr>
          <p:cNvPr id="9" name="Rectangle 14"/>
          <p:cNvSpPr>
            <a:spLocks noGrp="1"/>
          </p:cNvSpPr>
          <p:nvPr>
            <p:ph type="sldNum" sz="quarter" idx="11"/>
          </p:nvPr>
        </p:nvSpPr>
        <p:spPr/>
        <p:txBody>
          <a:bodyPr/>
          <a:lstStyle>
            <a:lvl1pPr>
              <a:defRPr lang="en-US" smtClean="0"/>
            </a:lvl1pPr>
          </a:lstStyle>
          <a:p>
            <a:fld id="{B6F15528-21DE-4FAA-801E-634DDDAF4B2B}"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r>
              <a:rPr lang="en-US" smtClean="0"/>
              <a:t>Tanenbaum &amp; Van Steen, Distributed Systems: Principles and Paradigms, 2e, (c) 2007 Prentice-Hall, Inc. All rights reserved. 0-13-239227-5</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Tanenbaum &amp; Van Steen, Distributed Systems: Principles and Paradigms, 2e, (c) 2007 Prentice-Hall, Inc. All rights reserved. 0-13-239227-5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Tanenbaum &amp; Van Steen, Distributed Systems: Principles and Paradigms, 2e, (c) 2007 Prentice-Hall, Inc. All rights reserved. 0-13-239227-5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dirty="0" smtClean="0"/>
              <a:t>Click to edit Master title style</a:t>
            </a:r>
            <a:endParaRPr lang="en-US" dirty="0"/>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endParaRPr lang="en-US"/>
          </a:p>
        </p:txBody>
      </p:sp>
      <p:sp>
        <p:nvSpPr>
          <p:cNvPr id="5" name="Rectangle 5"/>
          <p:cNvSpPr>
            <a:spLocks noGrp="1"/>
          </p:cNvSpPr>
          <p:nvPr>
            <p:ph type="ftr" sz="quarter" idx="11"/>
          </p:nvPr>
        </p:nvSpPr>
        <p:spPr/>
        <p:txBody>
          <a:bodyPr/>
          <a:lstStyle/>
          <a:p>
            <a:r>
              <a:rPr lang="en-US" smtClean="0"/>
              <a:t>Tanenbaum &amp; Van Steen, Distributed Systems: Principles and Paradigms, 2e, (c) 2007 Prentice-Hall, Inc. All rights reserved. 0-13-239227-5</a:t>
            </a:r>
            <a:endParaRPr lang="en-US"/>
          </a:p>
        </p:txBody>
      </p:sp>
      <p:sp>
        <p:nvSpPr>
          <p:cNvPr id="6"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endParaRPr lang="en-US"/>
          </a:p>
        </p:txBody>
      </p:sp>
      <p:sp>
        <p:nvSpPr>
          <p:cNvPr id="5" name="Rectangle 5"/>
          <p:cNvSpPr>
            <a:spLocks noGrp="1"/>
          </p:cNvSpPr>
          <p:nvPr>
            <p:ph type="ftr" sz="quarter" idx="11"/>
          </p:nvPr>
        </p:nvSpPr>
        <p:spPr>
          <a:xfrm>
            <a:off x="3124200" y="5958840"/>
            <a:ext cx="2895600" cy="365760"/>
          </a:xfrm>
        </p:spPr>
        <p:txBody>
          <a:bodyPr/>
          <a:lstStyle/>
          <a:p>
            <a:r>
              <a:rPr lang="en-US" smtClean="0"/>
              <a:t>Tanenbaum &amp; Van Steen, Distributed Systems: Principles and Paradigms, 2e, (c) 2007 Prentice-Hall, Inc. All rights reserved. 0-13-239227-5</a:t>
            </a:r>
            <a:endParaRPr lang="en-US"/>
          </a:p>
        </p:txBody>
      </p:sp>
      <p:sp>
        <p:nvSpPr>
          <p:cNvPr id="6" name="Rectangle 6"/>
          <p:cNvSpPr>
            <a:spLocks noGrp="1"/>
          </p:cNvSpPr>
          <p:nvPr>
            <p:ph type="sldNum" sz="quarter" idx="12"/>
          </p:nvPr>
        </p:nvSpPr>
        <p:spPr>
          <a:xfrm>
            <a:off x="6248400" y="5958840"/>
            <a:ext cx="2133600" cy="36576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endParaRPr lang="en-US"/>
          </a:p>
        </p:txBody>
      </p:sp>
      <p:sp>
        <p:nvSpPr>
          <p:cNvPr id="6" name="Rectangle 5"/>
          <p:cNvSpPr>
            <a:spLocks noGrp="1"/>
          </p:cNvSpPr>
          <p:nvPr>
            <p:ph type="ftr" sz="quarter" idx="11"/>
          </p:nvPr>
        </p:nvSpPr>
        <p:spPr/>
        <p:txBody>
          <a:bodyPr/>
          <a:lstStyle/>
          <a:p>
            <a:r>
              <a:rPr lang="en-US" smtClean="0"/>
              <a:t>Tanenbaum &amp; Van Steen, Distributed Systems: Principles and Paradigms, 2e, (c) 2007 Prentice-Hall, Inc. All rights reserved. 0-13-239227-5</a:t>
            </a:r>
            <a:endParaRPr lang="en-US"/>
          </a:p>
        </p:txBody>
      </p:sp>
      <p:sp>
        <p:nvSpPr>
          <p:cNvPr id="7"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endParaRPr lang="en-US"/>
          </a:p>
        </p:txBody>
      </p:sp>
      <p:sp>
        <p:nvSpPr>
          <p:cNvPr id="8" name="Rectangle 7"/>
          <p:cNvSpPr>
            <a:spLocks noGrp="1"/>
          </p:cNvSpPr>
          <p:nvPr>
            <p:ph type="ftr" sz="quarter" idx="11"/>
          </p:nvPr>
        </p:nvSpPr>
        <p:spPr/>
        <p:txBody>
          <a:bodyPr/>
          <a:lstStyle/>
          <a:p>
            <a:r>
              <a:rPr lang="en-US" smtClean="0"/>
              <a:t>Tanenbaum &amp; Van Steen, Distributed Systems: Principles and Paradigms, 2e, (c) 2007 Prentice-Hall, Inc. All rights reserved. 0-13-239227-5</a:t>
            </a:r>
            <a:endParaRPr lang="en-US"/>
          </a:p>
        </p:txBody>
      </p:sp>
      <p:sp>
        <p:nvSpPr>
          <p:cNvPr id="9" name="Rectangle 8"/>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endParaRPr lang="en-US"/>
          </a:p>
        </p:txBody>
      </p:sp>
      <p:sp>
        <p:nvSpPr>
          <p:cNvPr id="4" name="Rectangle 4"/>
          <p:cNvSpPr>
            <a:spLocks noGrp="1"/>
          </p:cNvSpPr>
          <p:nvPr>
            <p:ph type="ftr" sz="quarter" idx="11"/>
          </p:nvPr>
        </p:nvSpPr>
        <p:spPr/>
        <p:txBody>
          <a:bodyPr/>
          <a:lstStyle/>
          <a:p>
            <a:r>
              <a:rPr lang="en-US" smtClean="0"/>
              <a:t>Tanenbaum &amp; Van Steen, Distributed Systems: Principles and Paradigms, 2e, (c) 2007 Prentice-Hall, Inc. All rights reserved. 0-13-239227-5</a:t>
            </a:r>
            <a:endParaRPr lang="en-US"/>
          </a:p>
        </p:txBody>
      </p:sp>
      <p:sp>
        <p:nvSpPr>
          <p:cNvPr id="5" name="Rectangle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endParaRPr lang="en-US"/>
          </a:p>
        </p:txBody>
      </p:sp>
      <p:sp>
        <p:nvSpPr>
          <p:cNvPr id="3" name="Rectangle 3"/>
          <p:cNvSpPr>
            <a:spLocks noGrp="1"/>
          </p:cNvSpPr>
          <p:nvPr>
            <p:ph type="ftr" sz="quarter" idx="11"/>
          </p:nvPr>
        </p:nvSpPr>
        <p:spPr/>
        <p:txBody>
          <a:bodyPr/>
          <a:lstStyle/>
          <a:p>
            <a:r>
              <a:rPr lang="en-US" smtClean="0"/>
              <a:t>Tanenbaum &amp; Van Steen, Distributed Systems: Principles and Paradigms, 2e, (c) 2007 Prentice-Hall, Inc. All rights reserved. 0-13-239227-5</a:t>
            </a:r>
            <a:endParaRPr lang="en-US"/>
          </a:p>
        </p:txBody>
      </p:sp>
      <p:sp>
        <p:nvSpPr>
          <p:cNvPr id="4" name="Rectangle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endParaRPr lang="en-US"/>
          </a:p>
        </p:txBody>
      </p:sp>
      <p:sp>
        <p:nvSpPr>
          <p:cNvPr id="6" name="Rectangle 5"/>
          <p:cNvSpPr>
            <a:spLocks noGrp="1"/>
          </p:cNvSpPr>
          <p:nvPr>
            <p:ph type="ftr" sz="quarter" idx="11"/>
          </p:nvPr>
        </p:nvSpPr>
        <p:spPr/>
        <p:txBody>
          <a:bodyPr/>
          <a:lstStyle/>
          <a:p>
            <a:r>
              <a:rPr lang="en-US" smtClean="0"/>
              <a:t>Tanenbaum &amp; Van Steen, Distributed Systems: Principles and Paradigms, 2e, (c) 2007 Prentice-Hall, Inc. All rights reserved. 0-13-239227-5</a:t>
            </a:r>
            <a:endParaRPr lang="en-US"/>
          </a:p>
        </p:txBody>
      </p:sp>
      <p:sp>
        <p:nvSpPr>
          <p:cNvPr id="7" name="Rectangle 6"/>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endParaRPr lang="en-US"/>
          </a:p>
        </p:txBody>
      </p:sp>
      <p:sp>
        <p:nvSpPr>
          <p:cNvPr id="6" name="Rectangle 6"/>
          <p:cNvSpPr>
            <a:spLocks noGrp="1"/>
          </p:cNvSpPr>
          <p:nvPr>
            <p:ph type="ftr" sz="quarter" idx="11"/>
          </p:nvPr>
        </p:nvSpPr>
        <p:spPr/>
        <p:txBody>
          <a:bodyPr/>
          <a:lstStyle/>
          <a:p>
            <a:r>
              <a:rPr lang="en-US" smtClean="0"/>
              <a:t>Tanenbaum &amp; Van Steen, Distributed Systems: Principles and Paradigms, 2e, (c) 2007 Prentice-Hall, Inc. All rights reserved. 0-13-239227-5</a:t>
            </a:r>
            <a:endParaRPr lang="en-US"/>
          </a:p>
        </p:txBody>
      </p:sp>
      <p:sp>
        <p:nvSpPr>
          <p:cNvPr id="7" name="Rectangle 7"/>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152400" y="152400"/>
            <a:ext cx="8839200" cy="65532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304800" y="228600"/>
            <a:ext cx="8534400" cy="1066800"/>
          </a:xfrm>
          <a:prstGeom prst="rect">
            <a:avLst/>
          </a:prstGeom>
        </p:spPr>
        <p:txBody>
          <a:bodyPr anchor="t" anchorCtr="0">
            <a:normAutofit/>
            <a:scene3d>
              <a:camera prst="orthographicFront"/>
              <a:lightRig rig="soft" dir="t">
                <a:rot lat="0" lon="0" rev="2100000"/>
              </a:lightRig>
            </a:scene3d>
            <a:sp3d prstMaterial="matte"/>
          </a:bodyPr>
          <a:lstStyle/>
          <a:p>
            <a:r>
              <a:rPr lang="en-US" dirty="0" smtClean="0"/>
              <a:t>Click to edit Master title style</a:t>
            </a:r>
            <a:endParaRPr lang="en-US" dirty="0"/>
          </a:p>
        </p:txBody>
      </p:sp>
      <p:sp>
        <p:nvSpPr>
          <p:cNvPr id="5" name="Rectangle 11"/>
          <p:cNvSpPr>
            <a:spLocks noGrp="1"/>
          </p:cNvSpPr>
          <p:nvPr>
            <p:ph type="body" idx="1"/>
          </p:nvPr>
        </p:nvSpPr>
        <p:spPr>
          <a:xfrm>
            <a:off x="304800" y="1447800"/>
            <a:ext cx="8534400" cy="4678363"/>
          </a:xfrm>
          <a:prstGeom prst="rect">
            <a:avLst/>
          </a:prstGeom>
        </p:spPr>
        <p:txBody>
          <a:bodyPr lIns="45720" rIns="4572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endParaRPr lang="en-U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r>
              <a:rPr lang="en-US" smtClean="0"/>
              <a:t>Tanenbaum &amp; Van Steen, Distributed Systems: Principles and Paradigms, 2e, (c) 2007 Prentice-Hall, Inc. All rights reserved. 0-13-239227-5</a:t>
            </a:r>
            <a:endParaRPr lang="en-U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ftr="0" dt="0"/>
  <p:txStyles>
    <p:titleStyle>
      <a:defPPr>
        <a:defRPr sz="4400">
          <a:solidFill>
            <a:schemeClr val="tx2">
              <a:shade val="80000"/>
              <a:satMod val="150000"/>
            </a:schemeClr>
          </a:solidFill>
          <a:latin typeface="+mj-lt"/>
          <a:ea typeface="+mj-ea"/>
          <a:cs typeface="+mj-cs"/>
        </a:defRPr>
      </a:defPPr>
      <a:lvl1pPr algn="ctr" eaLnBrk="1" hangingPunct="1">
        <a:lnSpc>
          <a:spcPts val="4000"/>
        </a:lnSpc>
        <a:buNone/>
        <a:defRPr lang="en-US" sz="44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df"/></Relationships>
</file>

<file path=ppt/slides/_rels/slide11.xml.rels><?xml version="1.0" encoding="UTF-8" standalone="yes"?>
<Relationships xmlns="http://schemas.openxmlformats.org/package/2006/relationships"><Relationship Id="rId2" Type="http://schemas.openxmlformats.org/officeDocument/2006/relationships/image" Target="../media/image4.pdf"/><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df"/><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df"/></Relationships>
</file>

<file path=ppt/slides/_rels/slide17.xml.rels><?xml version="1.0" encoding="UTF-8" standalone="yes"?>
<Relationships xmlns="http://schemas.openxmlformats.org/package/2006/relationships"><Relationship Id="rId2" Type="http://schemas.openxmlformats.org/officeDocument/2006/relationships/image" Target="../media/image6.pdf"/><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df"/><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df"/><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df"/></Relationships>
</file>

<file path=ppt/slides/_rels/slide8.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df"/></Relationships>
</file>

<file path=ppt/slides/_rels/slide9.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a:t>
            </a:r>
            <a:r>
              <a:rPr sz="2400" dirty="0" smtClean="0"/>
              <a:t>-9 </a:t>
            </a:r>
            <a:r>
              <a:rPr sz="2400" dirty="0" smtClean="0"/>
              <a:t>Logical Time</a:t>
            </a:r>
            <a:endParaRPr lang="en-US" dirty="0"/>
          </a:p>
        </p:txBody>
      </p:sp>
      <p:grpSp>
        <p:nvGrpSpPr>
          <p:cNvPr id="51"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dirty="0"/>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dirty="0"/>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dirty="0"/>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dirty="0"/>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dirty="0"/>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dirty="0"/>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dirty="0"/>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dirty="0"/>
            </a:p>
          </p:txBody>
        </p:sp>
        <p:grpSp>
          <p:nvGrpSpPr>
            <p:cNvPr id="60"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dirty="0"/>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dirty="0"/>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dirty="0"/>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dirty="0"/>
              </a:p>
            </p:txBody>
          </p:sp>
        </p:grpSp>
        <p:grpSp>
          <p:nvGrpSpPr>
            <p:cNvPr id="61"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dirty="0"/>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dirty="0"/>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dirty="0"/>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dirty="0"/>
              </a:p>
            </p:txBody>
          </p:sp>
        </p:grpSp>
        <p:grpSp>
          <p:nvGrpSpPr>
            <p:cNvPr id="62"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dirty="0"/>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dirty="0"/>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dirty="0"/>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dirty="0"/>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dirty="0"/>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dirty="0"/>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dirty="0"/>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dirty="0"/>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dirty="0"/>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dirty="0"/>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dirty="0"/>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dirty="0"/>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dirty="0"/>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dirty="0"/>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dirty="0"/>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dirty="0"/>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dirty="0"/>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dirty="0"/>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dirty="0"/>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dirty="0"/>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dirty="0"/>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dirty="0"/>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dirty="0"/>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dirty="0"/>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dirty="0"/>
            </a:p>
          </p:txBody>
        </p:sp>
      </p:grpSp>
      <p:sp>
        <p:nvSpPr>
          <p:cNvPr id="49" name="Slide Number Placeholder 48"/>
          <p:cNvSpPr>
            <a:spLocks noGrp="1"/>
          </p:cNvSpPr>
          <p:nvPr>
            <p:ph type="sldNum" sz="quarter" idx="11"/>
          </p:nvPr>
        </p:nvSpPr>
        <p:spPr/>
        <p:txBody>
          <a:bodyPr/>
          <a:lstStyle/>
          <a:p>
            <a:fld id="{B6F15528-21DE-4FAA-801E-634DDDAF4B2B}" type="slidenum">
              <a:rPr lang="en-US" smtClean="0"/>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GB" dirty="0" err="1" smtClean="0"/>
              <a:t>Lamport</a:t>
            </a:r>
            <a:r>
              <a:rPr lang="en-GB" dirty="0" smtClean="0"/>
              <a:t> Clock (1)</a:t>
            </a:r>
            <a:endParaRPr lang="en-GB" dirty="0"/>
          </a:p>
        </p:txBody>
      </p:sp>
      <p:sp>
        <p:nvSpPr>
          <p:cNvPr id="8" name="Content Placeholder 7"/>
          <p:cNvSpPr>
            <a:spLocks noGrp="1"/>
          </p:cNvSpPr>
          <p:nvPr>
            <p:ph idx="1"/>
          </p:nvPr>
        </p:nvSpPr>
        <p:spPr>
          <a:xfrm>
            <a:off x="304800" y="3429000"/>
            <a:ext cx="8534400" cy="2971800"/>
          </a:xfrm>
        </p:spPr>
        <p:txBody>
          <a:bodyPr>
            <a:normAutofit/>
          </a:bodyPr>
          <a:lstStyle/>
          <a:p>
            <a:pPr>
              <a:lnSpc>
                <a:spcPct val="90000"/>
              </a:lnSpc>
            </a:pPr>
            <a:r>
              <a:rPr lang="en-GB" sz="2162" dirty="0" smtClean="0"/>
              <a:t>A logical clock is a monotonically increasing software </a:t>
            </a:r>
            <a:r>
              <a:rPr lang="en-GB" sz="2162" dirty="0" smtClean="0"/>
              <a:t>counter</a:t>
            </a:r>
            <a:endParaRPr lang="en-GB" sz="2162" dirty="0" smtClean="0"/>
          </a:p>
          <a:p>
            <a:pPr lvl="1">
              <a:lnSpc>
                <a:spcPct val="90000"/>
              </a:lnSpc>
            </a:pPr>
            <a:r>
              <a:rPr lang="en-GB" sz="1730" dirty="0" smtClean="0"/>
              <a:t>It </a:t>
            </a:r>
            <a:r>
              <a:rPr lang="en-GB" sz="1730" dirty="0" smtClean="0"/>
              <a:t>need not relate to a physical clock.</a:t>
            </a:r>
          </a:p>
          <a:p>
            <a:pPr>
              <a:lnSpc>
                <a:spcPct val="90000"/>
              </a:lnSpc>
            </a:pPr>
            <a:r>
              <a:rPr lang="en-GB" sz="2162" dirty="0" smtClean="0"/>
              <a:t>Each process </a:t>
            </a:r>
            <a:r>
              <a:rPr lang="en-GB" sz="2162" i="1" dirty="0" smtClean="0"/>
              <a:t>p</a:t>
            </a:r>
            <a:r>
              <a:rPr lang="en-GB" sz="2162" i="1" baseline="-25000" dirty="0" smtClean="0"/>
              <a:t>i</a:t>
            </a:r>
            <a:r>
              <a:rPr lang="en-GB" sz="2162" i="1" dirty="0" smtClean="0"/>
              <a:t> </a:t>
            </a:r>
            <a:r>
              <a:rPr lang="en-GB" sz="2162" dirty="0" smtClean="0"/>
              <a:t>has a logical clock, </a:t>
            </a:r>
            <a:r>
              <a:rPr lang="en-GB" sz="2162" i="1" dirty="0" smtClean="0"/>
              <a:t>L</a:t>
            </a:r>
            <a:r>
              <a:rPr lang="en-GB" sz="2162" i="1" baseline="-25000" dirty="0" smtClean="0"/>
              <a:t>i</a:t>
            </a:r>
            <a:r>
              <a:rPr lang="en-GB" sz="2162" dirty="0" smtClean="0"/>
              <a:t> which can be used to apply logical timestamps to events</a:t>
            </a:r>
            <a:endParaRPr lang="en-GB" sz="2162" dirty="0" smtClean="0"/>
          </a:p>
          <a:p>
            <a:pPr lvl="1">
              <a:lnSpc>
                <a:spcPct val="90000"/>
              </a:lnSpc>
            </a:pPr>
            <a:r>
              <a:rPr lang="en-US" sz="1562" dirty="0" smtClean="0"/>
              <a:t>R</a:t>
            </a:r>
            <a:r>
              <a:rPr lang="en-GB" sz="1562" dirty="0" err="1" smtClean="0"/>
              <a:t>ule</a:t>
            </a:r>
            <a:r>
              <a:rPr lang="en-GB" sz="1562" dirty="0" smtClean="0"/>
              <a:t> 1</a:t>
            </a:r>
            <a:r>
              <a:rPr lang="en-GB" sz="1562" dirty="0" smtClean="0"/>
              <a:t>: </a:t>
            </a:r>
            <a:r>
              <a:rPr lang="en-GB" sz="1562" i="1" dirty="0" smtClean="0"/>
              <a:t>L</a:t>
            </a:r>
            <a:r>
              <a:rPr lang="en-GB" sz="1562" i="1" baseline="-25000" dirty="0" smtClean="0"/>
              <a:t>i </a:t>
            </a:r>
            <a:r>
              <a:rPr lang="en-GB" sz="1562" dirty="0" smtClean="0"/>
              <a:t> is incremented by 1 before each event at process </a:t>
            </a:r>
            <a:r>
              <a:rPr lang="en-GB" sz="1562" i="1" dirty="0" smtClean="0"/>
              <a:t>p</a:t>
            </a:r>
            <a:r>
              <a:rPr lang="en-GB" sz="1562" i="1" baseline="-25000" dirty="0" smtClean="0"/>
              <a:t>i</a:t>
            </a:r>
            <a:r>
              <a:rPr lang="en-GB" sz="1562" i="1" dirty="0" smtClean="0"/>
              <a:t> </a:t>
            </a:r>
            <a:endParaRPr lang="en-GB" sz="1562" dirty="0" smtClean="0"/>
          </a:p>
          <a:p>
            <a:pPr lvl="1">
              <a:lnSpc>
                <a:spcPct val="90000"/>
              </a:lnSpc>
            </a:pPr>
            <a:r>
              <a:rPr lang="en-US" sz="1562" dirty="0" smtClean="0"/>
              <a:t>R</a:t>
            </a:r>
            <a:r>
              <a:rPr lang="en-GB" sz="1562" dirty="0" err="1" smtClean="0"/>
              <a:t>ule</a:t>
            </a:r>
            <a:r>
              <a:rPr lang="en-GB" sz="1562" dirty="0" smtClean="0"/>
              <a:t> 2: </a:t>
            </a:r>
            <a:endParaRPr lang="en-GB" sz="1562" dirty="0" smtClean="0"/>
          </a:p>
          <a:p>
            <a:pPr lvl="2">
              <a:lnSpc>
                <a:spcPct val="90000"/>
              </a:lnSpc>
            </a:pPr>
            <a:r>
              <a:rPr lang="en-GB" sz="1530" dirty="0" smtClean="0"/>
              <a:t>(a) when process </a:t>
            </a:r>
            <a:r>
              <a:rPr lang="en-GB" sz="1530" i="1" dirty="0" smtClean="0"/>
              <a:t>p</a:t>
            </a:r>
            <a:r>
              <a:rPr lang="en-GB" sz="1530" i="1" baseline="-25000" dirty="0" smtClean="0"/>
              <a:t>i</a:t>
            </a:r>
            <a:r>
              <a:rPr lang="en-GB" sz="1530" i="1" dirty="0" smtClean="0"/>
              <a:t> </a:t>
            </a:r>
            <a:r>
              <a:rPr lang="en-GB" sz="1530" dirty="0" smtClean="0"/>
              <a:t>sends message </a:t>
            </a:r>
            <a:r>
              <a:rPr lang="en-GB" sz="1530" i="1" dirty="0" err="1" smtClean="0"/>
              <a:t>m</a:t>
            </a:r>
            <a:r>
              <a:rPr lang="en-GB" sz="1530" dirty="0" smtClean="0"/>
              <a:t>, it piggybacks </a:t>
            </a:r>
            <a:r>
              <a:rPr lang="en-GB" sz="1530" i="1" dirty="0" err="1" smtClean="0"/>
              <a:t>t</a:t>
            </a:r>
            <a:r>
              <a:rPr lang="en-GB" sz="1530" dirty="0" smtClean="0"/>
              <a:t> =  </a:t>
            </a:r>
            <a:r>
              <a:rPr lang="en-GB" sz="1530" i="1" dirty="0" smtClean="0"/>
              <a:t>L</a:t>
            </a:r>
            <a:r>
              <a:rPr lang="en-GB" sz="1530" i="1" baseline="-25000" dirty="0" smtClean="0"/>
              <a:t>i </a:t>
            </a:r>
          </a:p>
          <a:p>
            <a:pPr lvl="2">
              <a:lnSpc>
                <a:spcPct val="90000"/>
              </a:lnSpc>
            </a:pPr>
            <a:r>
              <a:rPr lang="en-GB" sz="1530" dirty="0" smtClean="0"/>
              <a:t>(</a:t>
            </a:r>
            <a:r>
              <a:rPr lang="en-GB" sz="1530" dirty="0" err="1" smtClean="0"/>
              <a:t>b</a:t>
            </a:r>
            <a:r>
              <a:rPr lang="en-GB" sz="1530" dirty="0" smtClean="0"/>
              <a:t>) when</a:t>
            </a:r>
            <a:r>
              <a:rPr lang="en-GB" sz="1530" i="1" dirty="0" smtClean="0"/>
              <a:t> </a:t>
            </a:r>
            <a:r>
              <a:rPr lang="en-GB" sz="1530" i="1" dirty="0" err="1" smtClean="0"/>
              <a:t>p</a:t>
            </a:r>
            <a:r>
              <a:rPr lang="en-GB" sz="1530" i="1" baseline="-25000" dirty="0" err="1" smtClean="0"/>
              <a:t>j</a:t>
            </a:r>
            <a:r>
              <a:rPr lang="en-GB" sz="1530" i="1" dirty="0" smtClean="0"/>
              <a:t> </a:t>
            </a:r>
            <a:r>
              <a:rPr lang="en-GB" sz="1530" dirty="0" smtClean="0"/>
              <a:t>receives</a:t>
            </a:r>
            <a:r>
              <a:rPr lang="en-GB" sz="1530" i="1" dirty="0" smtClean="0"/>
              <a:t> (</a:t>
            </a:r>
            <a:r>
              <a:rPr lang="en-GB" sz="1530" i="1" dirty="0" err="1" smtClean="0"/>
              <a:t>m,t</a:t>
            </a:r>
            <a:r>
              <a:rPr lang="en-GB" sz="1530" i="1" dirty="0" smtClean="0"/>
              <a:t>) </a:t>
            </a:r>
            <a:r>
              <a:rPr lang="en-GB" sz="1530" dirty="0" smtClean="0"/>
              <a:t>it sets </a:t>
            </a:r>
            <a:r>
              <a:rPr lang="en-GB" sz="1530" i="1" dirty="0" err="1" smtClean="0"/>
              <a:t>L</a:t>
            </a:r>
            <a:r>
              <a:rPr lang="en-GB" sz="1530" baseline="-25000" dirty="0" err="1" smtClean="0"/>
              <a:t>j</a:t>
            </a:r>
            <a:r>
              <a:rPr lang="en-GB" sz="1530" dirty="0" smtClean="0"/>
              <a:t> := </a:t>
            </a:r>
            <a:r>
              <a:rPr lang="en-GB" sz="1530" i="1" dirty="0" err="1" smtClean="0"/>
              <a:t>max</a:t>
            </a:r>
            <a:r>
              <a:rPr lang="en-GB" sz="1530" dirty="0" err="1" smtClean="0"/>
              <a:t>(</a:t>
            </a:r>
            <a:r>
              <a:rPr lang="en-GB" sz="1530" i="1" dirty="0" err="1" smtClean="0"/>
              <a:t>L</a:t>
            </a:r>
            <a:r>
              <a:rPr lang="en-GB" sz="1530" baseline="-25000" dirty="0" err="1" smtClean="0"/>
              <a:t>j</a:t>
            </a:r>
            <a:r>
              <a:rPr lang="en-GB" sz="1530" dirty="0" smtClean="0"/>
              <a:t>, </a:t>
            </a:r>
            <a:r>
              <a:rPr lang="en-GB" sz="1530" i="1" dirty="0" err="1" smtClean="0"/>
              <a:t>t</a:t>
            </a:r>
            <a:r>
              <a:rPr lang="en-GB" sz="1530" dirty="0" smtClean="0"/>
              <a:t>) and applies</a:t>
            </a:r>
            <a:r>
              <a:rPr lang="en-GB" sz="1530" dirty="0" smtClean="0"/>
              <a:t> rule 1 before </a:t>
            </a:r>
            <a:r>
              <a:rPr lang="en-GB" sz="1530" dirty="0" err="1" smtClean="0"/>
              <a:t>timestamping</a:t>
            </a:r>
            <a:r>
              <a:rPr lang="en-GB" sz="1530" dirty="0" smtClean="0"/>
              <a:t> the event </a:t>
            </a:r>
            <a:r>
              <a:rPr lang="en-GB" sz="1530" i="1" dirty="0" smtClean="0"/>
              <a:t>receive</a:t>
            </a:r>
            <a:r>
              <a:rPr lang="en-GB" sz="1530" dirty="0" smtClean="0"/>
              <a:t> (</a:t>
            </a:r>
            <a:r>
              <a:rPr lang="en-GB" sz="1530" i="1" dirty="0" err="1" smtClean="0"/>
              <a:t>m</a:t>
            </a:r>
            <a:r>
              <a:rPr lang="en-GB" sz="1530" i="1" dirty="0" smtClean="0"/>
              <a:t>)</a:t>
            </a:r>
            <a:endParaRPr lang="en-GB" sz="1530" dirty="0" smtClean="0"/>
          </a:p>
          <a:p>
            <a:pPr lvl="1"/>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pic>
        <p:nvPicPr>
          <p:cNvPr id="46083"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600200" y="838200"/>
            <a:ext cx="6309271" cy="2508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GB" dirty="0" err="1" smtClean="0"/>
              <a:t>Lamport</a:t>
            </a:r>
            <a:r>
              <a:rPr lang="en-GB" dirty="0" smtClean="0"/>
              <a:t> Clock (1)</a:t>
            </a:r>
            <a:endParaRPr lang="en-GB" dirty="0"/>
          </a:p>
        </p:txBody>
      </p:sp>
      <p:sp>
        <p:nvSpPr>
          <p:cNvPr id="8" name="Content Placeholder 7"/>
          <p:cNvSpPr>
            <a:spLocks noGrp="1"/>
          </p:cNvSpPr>
          <p:nvPr>
            <p:ph idx="1"/>
          </p:nvPr>
        </p:nvSpPr>
        <p:spPr>
          <a:xfrm>
            <a:off x="304800" y="3429000"/>
            <a:ext cx="8534400" cy="2697163"/>
          </a:xfrm>
        </p:spPr>
        <p:txBody>
          <a:bodyPr/>
          <a:lstStyle/>
          <a:p>
            <a:r>
              <a:rPr lang="en-GB" sz="2000" dirty="0" smtClean="0">
                <a:latin typeface="Helvetica" charset="0"/>
              </a:rPr>
              <a:t>each of p1, p2, p3 has its logical clock initialised to zero, </a:t>
            </a:r>
          </a:p>
          <a:p>
            <a:r>
              <a:rPr lang="en-GB" sz="2000" dirty="0" smtClean="0">
                <a:latin typeface="Helvetica" charset="0"/>
              </a:rPr>
              <a:t>the clock values are those immediately after the event.</a:t>
            </a:r>
          </a:p>
          <a:p>
            <a:r>
              <a:rPr lang="en-GB" sz="2000" dirty="0" smtClean="0">
                <a:latin typeface="Helvetica" charset="0"/>
              </a:rPr>
              <a:t>e.g. 1 for a, 2 for </a:t>
            </a:r>
            <a:r>
              <a:rPr lang="en-GB" sz="2000" dirty="0" err="1" smtClean="0">
                <a:latin typeface="Helvetica" charset="0"/>
              </a:rPr>
              <a:t>b</a:t>
            </a:r>
            <a:r>
              <a:rPr lang="en-GB" sz="2000" dirty="0" smtClean="0">
                <a:latin typeface="Helvetica" charset="0"/>
              </a:rPr>
              <a:t>.</a:t>
            </a:r>
            <a:r>
              <a:rPr lang="en-GB" sz="2000" dirty="0" smtClean="0">
                <a:latin typeface="Helvetica" charset="0"/>
              </a:rPr>
              <a:t> </a:t>
            </a:r>
          </a:p>
          <a:p>
            <a:endParaRPr lang="en-GB" sz="2000" dirty="0" smtClean="0">
              <a:latin typeface="Helvetica" charset="0"/>
            </a:endParaRPr>
          </a:p>
          <a:p>
            <a:r>
              <a:rPr lang="en-GB" sz="2000" dirty="0" smtClean="0">
                <a:latin typeface="Helvetica" charset="0"/>
              </a:rPr>
              <a:t>for </a:t>
            </a:r>
            <a:r>
              <a:rPr lang="en-GB" sz="2000" i="1" dirty="0" smtClean="0">
                <a:latin typeface="Helvetica" charset="0"/>
              </a:rPr>
              <a:t>m</a:t>
            </a:r>
            <a:r>
              <a:rPr lang="en-GB" sz="2000" dirty="0" smtClean="0">
                <a:latin typeface="Helvetica" charset="0"/>
              </a:rPr>
              <a:t>1, 2 is piggybacked and </a:t>
            </a:r>
            <a:r>
              <a:rPr lang="en-GB" sz="2000" i="1" dirty="0" err="1" smtClean="0">
                <a:latin typeface="Helvetica" charset="0"/>
              </a:rPr>
              <a:t>c</a:t>
            </a:r>
            <a:r>
              <a:rPr lang="en-GB" sz="2000" dirty="0" smtClean="0">
                <a:latin typeface="Helvetica" charset="0"/>
              </a:rPr>
              <a:t> gets </a:t>
            </a:r>
            <a:r>
              <a:rPr lang="en-GB" sz="2000" i="1" dirty="0" smtClean="0">
                <a:latin typeface="Helvetica" charset="0"/>
              </a:rPr>
              <a:t>max</a:t>
            </a:r>
            <a:r>
              <a:rPr lang="en-GB" sz="2000" dirty="0" smtClean="0">
                <a:latin typeface="Helvetica" charset="0"/>
              </a:rPr>
              <a:t>(0,2)+1 = 3 </a:t>
            </a:r>
          </a:p>
          <a:p>
            <a:endParaRPr lang="en-GB" sz="2000" dirty="0">
              <a:latin typeface="Helvetica"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pic>
        <p:nvPicPr>
          <p:cNvPr id="46083" name="Picture 3"/>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600200" y="838200"/>
            <a:ext cx="6309271" cy="2508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GB" dirty="0" err="1" smtClean="0"/>
              <a:t>Lamport</a:t>
            </a:r>
            <a:r>
              <a:rPr lang="en-GB" dirty="0" smtClean="0"/>
              <a:t> Clock (1)</a:t>
            </a:r>
            <a:endParaRPr lang="en-GB" dirty="0"/>
          </a:p>
        </p:txBody>
      </p:sp>
      <p:sp>
        <p:nvSpPr>
          <p:cNvPr id="8" name="Content Placeholder 7"/>
          <p:cNvSpPr>
            <a:spLocks noGrp="1"/>
          </p:cNvSpPr>
          <p:nvPr>
            <p:ph idx="1"/>
          </p:nvPr>
        </p:nvSpPr>
        <p:spPr>
          <a:xfrm>
            <a:off x="304800" y="3962400"/>
            <a:ext cx="8534400" cy="2163763"/>
          </a:xfrm>
        </p:spPr>
        <p:txBody>
          <a:bodyPr>
            <a:normAutofit lnSpcReduction="10000"/>
          </a:bodyPr>
          <a:lstStyle/>
          <a:p>
            <a:r>
              <a:rPr lang="en-GB" i="1" dirty="0" err="1" smtClean="0">
                <a:latin typeface="Helvetica" charset="0"/>
              </a:rPr>
              <a:t>e</a:t>
            </a:r>
            <a:r>
              <a:rPr lang="en-GB" dirty="0" smtClean="0">
                <a:latin typeface="Helvetica" charset="0"/>
              </a:rPr>
              <a:t> </a:t>
            </a:r>
            <a:r>
              <a:rPr kumimoji="1" lang="en-GB" dirty="0" err="1" smtClean="0">
                <a:latin typeface="Symbol" charset="2"/>
              </a:rPr>
              <a:t></a:t>
            </a:r>
            <a:r>
              <a:rPr kumimoji="1" lang="en-GB" i="1" dirty="0" err="1" smtClean="0">
                <a:latin typeface="Helvetica" charset="0"/>
              </a:rPr>
              <a:t>e</a:t>
            </a:r>
            <a:r>
              <a:rPr kumimoji="1" lang="en-GB" dirty="0" smtClean="0">
                <a:latin typeface="Helvetica" charset="0"/>
              </a:rPr>
              <a:t>’ implies</a:t>
            </a:r>
            <a:r>
              <a:rPr kumimoji="1" lang="en-GB" i="1" dirty="0" smtClean="0">
                <a:latin typeface="Helvetica" charset="0"/>
              </a:rPr>
              <a:t> </a:t>
            </a:r>
            <a:r>
              <a:rPr kumimoji="1" lang="en-GB" i="1" dirty="0" err="1" smtClean="0">
                <a:latin typeface="Helvetica" charset="0"/>
              </a:rPr>
              <a:t>L</a:t>
            </a:r>
            <a:r>
              <a:rPr kumimoji="1" lang="en-GB" dirty="0" err="1" smtClean="0">
                <a:latin typeface="Helvetica" charset="0"/>
              </a:rPr>
              <a:t>(</a:t>
            </a:r>
            <a:r>
              <a:rPr kumimoji="1" lang="en-GB" i="1" dirty="0" err="1" smtClean="0">
                <a:latin typeface="Helvetica" charset="0"/>
              </a:rPr>
              <a:t>e</a:t>
            </a:r>
            <a:r>
              <a:rPr kumimoji="1" lang="en-GB" dirty="0" smtClean="0">
                <a:latin typeface="Helvetica" charset="0"/>
              </a:rPr>
              <a:t>)&lt;</a:t>
            </a:r>
            <a:r>
              <a:rPr kumimoji="1" lang="en-GB" i="1" dirty="0" err="1" smtClean="0">
                <a:latin typeface="Helvetica" charset="0"/>
              </a:rPr>
              <a:t>L</a:t>
            </a:r>
            <a:r>
              <a:rPr kumimoji="1" lang="en-GB" dirty="0" err="1" smtClean="0">
                <a:latin typeface="Helvetica" charset="0"/>
              </a:rPr>
              <a:t>(</a:t>
            </a:r>
            <a:r>
              <a:rPr kumimoji="1" lang="en-GB" i="1" dirty="0" err="1" smtClean="0">
                <a:latin typeface="Helvetica" charset="0"/>
              </a:rPr>
              <a:t>e</a:t>
            </a:r>
            <a:r>
              <a:rPr kumimoji="1" lang="en-GB" dirty="0" smtClean="0">
                <a:latin typeface="Helvetica" charset="0"/>
              </a:rPr>
              <a:t>’)</a:t>
            </a:r>
            <a:endParaRPr kumimoji="1" lang="en-GB" dirty="0" smtClean="0">
              <a:latin typeface="Helvetica" charset="0"/>
            </a:endParaRPr>
          </a:p>
          <a:p>
            <a:endParaRPr kumimoji="1" lang="en-GB" dirty="0" smtClean="0">
              <a:latin typeface="Helvetica" charset="0"/>
            </a:endParaRPr>
          </a:p>
          <a:p>
            <a:r>
              <a:rPr kumimoji="1" lang="en-GB" dirty="0" smtClean="0">
                <a:latin typeface="Helvetica" charset="0"/>
              </a:rPr>
              <a:t>The </a:t>
            </a:r>
            <a:r>
              <a:rPr kumimoji="1" lang="en-GB" dirty="0" smtClean="0">
                <a:latin typeface="Helvetica" charset="0"/>
              </a:rPr>
              <a:t>converse is not true, that is </a:t>
            </a:r>
            <a:r>
              <a:rPr kumimoji="1" lang="en-GB" i="1" dirty="0" err="1" smtClean="0">
                <a:latin typeface="Helvetica" charset="0"/>
              </a:rPr>
              <a:t>L</a:t>
            </a:r>
            <a:r>
              <a:rPr kumimoji="1" lang="en-GB" dirty="0" err="1" smtClean="0">
                <a:latin typeface="Helvetica" charset="0"/>
              </a:rPr>
              <a:t>(</a:t>
            </a:r>
            <a:r>
              <a:rPr kumimoji="1" lang="en-GB" i="1" dirty="0" err="1" smtClean="0">
                <a:latin typeface="Helvetica" charset="0"/>
              </a:rPr>
              <a:t>e</a:t>
            </a:r>
            <a:r>
              <a:rPr kumimoji="1" lang="en-GB" dirty="0" smtClean="0">
                <a:latin typeface="Helvetica" charset="0"/>
              </a:rPr>
              <a:t>)&lt;</a:t>
            </a:r>
            <a:r>
              <a:rPr kumimoji="1" lang="en-GB" i="1" dirty="0" err="1" smtClean="0">
                <a:latin typeface="Helvetica" charset="0"/>
              </a:rPr>
              <a:t>L</a:t>
            </a:r>
            <a:r>
              <a:rPr kumimoji="1" lang="en-GB" dirty="0" err="1" smtClean="0">
                <a:latin typeface="Helvetica" charset="0"/>
              </a:rPr>
              <a:t>(</a:t>
            </a:r>
            <a:r>
              <a:rPr kumimoji="1" lang="en-GB" i="1" dirty="0" err="1" smtClean="0">
                <a:latin typeface="Helvetica" charset="0"/>
              </a:rPr>
              <a:t>e</a:t>
            </a:r>
            <a:r>
              <a:rPr kumimoji="1" lang="en-GB" i="1" dirty="0" smtClean="0">
                <a:latin typeface="Helvetica" charset="0"/>
              </a:rPr>
              <a:t>'</a:t>
            </a:r>
            <a:r>
              <a:rPr kumimoji="1" lang="en-GB" dirty="0" smtClean="0">
                <a:latin typeface="Helvetica" charset="0"/>
              </a:rPr>
              <a:t>) does not imply </a:t>
            </a:r>
            <a:r>
              <a:rPr lang="en-GB" i="1" dirty="0" err="1" smtClean="0">
                <a:latin typeface="Helvetica" charset="0"/>
              </a:rPr>
              <a:t>e</a:t>
            </a:r>
            <a:r>
              <a:rPr lang="en-GB" dirty="0" smtClean="0">
                <a:latin typeface="Helvetica" charset="0"/>
              </a:rPr>
              <a:t> </a:t>
            </a:r>
            <a:r>
              <a:rPr kumimoji="1" lang="en-GB" dirty="0" err="1" smtClean="0">
                <a:latin typeface="Symbol" charset="2"/>
              </a:rPr>
              <a:t></a:t>
            </a:r>
            <a:r>
              <a:rPr kumimoji="1" lang="en-GB" i="1" dirty="0" err="1" smtClean="0">
                <a:latin typeface="Helvetica" charset="0"/>
              </a:rPr>
              <a:t>e</a:t>
            </a:r>
            <a:r>
              <a:rPr kumimoji="1" lang="en-GB" dirty="0" smtClean="0">
                <a:latin typeface="Helvetica" charset="0"/>
              </a:rPr>
              <a:t>’</a:t>
            </a:r>
          </a:p>
          <a:p>
            <a:pPr lvl="1"/>
            <a:r>
              <a:rPr kumimoji="1" lang="en-GB" sz="2400" dirty="0" smtClean="0">
                <a:latin typeface="Helvetica" charset="0"/>
              </a:rPr>
              <a:t>e</a:t>
            </a:r>
            <a:r>
              <a:rPr kumimoji="1" lang="en-GB" sz="2400" dirty="0" smtClean="0">
                <a:latin typeface="Helvetica" charset="0"/>
              </a:rPr>
              <a:t>.g.</a:t>
            </a:r>
            <a:r>
              <a:rPr lang="en-GB" sz="2400" dirty="0" smtClean="0">
                <a:latin typeface="Helvetica" charset="0"/>
              </a:rPr>
              <a:t> </a:t>
            </a:r>
            <a:r>
              <a:rPr lang="en-GB" sz="2400" i="1" dirty="0" err="1" smtClean="0">
                <a:latin typeface="Helvetica" charset="0"/>
              </a:rPr>
              <a:t>L</a:t>
            </a:r>
            <a:r>
              <a:rPr lang="en-GB" sz="2400" dirty="0" err="1" smtClean="0">
                <a:latin typeface="Helvetica" charset="0"/>
              </a:rPr>
              <a:t>(</a:t>
            </a:r>
            <a:r>
              <a:rPr lang="en-GB" sz="2400" i="1" dirty="0" err="1" smtClean="0">
                <a:latin typeface="Helvetica" charset="0"/>
              </a:rPr>
              <a:t>b</a:t>
            </a:r>
            <a:r>
              <a:rPr lang="en-GB" sz="2400" dirty="0" smtClean="0">
                <a:latin typeface="Helvetica" charset="0"/>
              </a:rPr>
              <a:t>) &gt; </a:t>
            </a:r>
            <a:r>
              <a:rPr lang="en-GB" sz="2400" i="1" dirty="0" err="1" smtClean="0">
                <a:latin typeface="Helvetica" charset="0"/>
              </a:rPr>
              <a:t>L</a:t>
            </a:r>
            <a:r>
              <a:rPr lang="en-GB" sz="2400" dirty="0" err="1" smtClean="0">
                <a:latin typeface="Helvetica" charset="0"/>
              </a:rPr>
              <a:t>(</a:t>
            </a:r>
            <a:r>
              <a:rPr lang="en-GB" sz="2400" i="1" dirty="0" err="1" smtClean="0">
                <a:latin typeface="Helvetica" charset="0"/>
              </a:rPr>
              <a:t>e</a:t>
            </a:r>
            <a:r>
              <a:rPr lang="en-GB" sz="2400" dirty="0" smtClean="0">
                <a:latin typeface="Helvetica" charset="0"/>
              </a:rPr>
              <a:t>) but </a:t>
            </a:r>
            <a:r>
              <a:rPr lang="en-GB" sz="2400" i="1" dirty="0" err="1" smtClean="0">
                <a:latin typeface="Helvetica" charset="0"/>
              </a:rPr>
              <a:t>b</a:t>
            </a:r>
            <a:r>
              <a:rPr lang="en-GB" sz="2400" dirty="0" smtClean="0">
                <a:latin typeface="Helvetica" charset="0"/>
              </a:rPr>
              <a:t> || </a:t>
            </a:r>
            <a:r>
              <a:rPr lang="en-GB" sz="2400" i="1" dirty="0" err="1" smtClean="0">
                <a:latin typeface="Helvetica" charset="0"/>
              </a:rPr>
              <a:t>e</a:t>
            </a:r>
            <a:endParaRPr lang="en-GB" sz="2400" i="1" dirty="0" smtClean="0">
              <a:latin typeface="Helvetica" charset="0"/>
            </a:endParaRPr>
          </a:p>
          <a:p>
            <a:endParaRPr kumimoji="1" lang="en-GB" dirty="0">
              <a:latin typeface="Helvetica"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pic>
        <p:nvPicPr>
          <p:cNvPr id="46083" name="Picture 3"/>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57200" y="766923"/>
            <a:ext cx="8229600" cy="32716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Today's Lecture</a:t>
            </a:r>
            <a:endParaRPr lang="en-US" dirty="0"/>
          </a:p>
        </p:txBody>
      </p:sp>
      <p:sp>
        <p:nvSpPr>
          <p:cNvPr id="3" name="Content Placeholder 2"/>
          <p:cNvSpPr>
            <a:spLocks noGrp="1"/>
          </p:cNvSpPr>
          <p:nvPr>
            <p:ph idx="1"/>
          </p:nvPr>
        </p:nvSpPr>
        <p:spPr/>
        <p:txBody>
          <a:bodyPr/>
          <a:lstStyle/>
          <a:p>
            <a:r>
              <a:rPr lang="en-US" dirty="0" err="1" smtClean="0"/>
              <a:t>Lamport</a:t>
            </a:r>
            <a:r>
              <a:rPr lang="en-US" dirty="0" smtClean="0"/>
              <a:t> </a:t>
            </a:r>
            <a:r>
              <a:rPr lang="en-US" dirty="0" smtClean="0"/>
              <a:t>Clocks</a:t>
            </a:r>
          </a:p>
          <a:p>
            <a:endParaRPr lang="en-US" dirty="0" smtClean="0"/>
          </a:p>
          <a:p>
            <a:r>
              <a:rPr lang="en-US" dirty="0" smtClean="0">
                <a:solidFill>
                  <a:srgbClr val="FF0000"/>
                </a:solidFill>
              </a:rPr>
              <a:t>Vector Clocks</a:t>
            </a:r>
          </a:p>
          <a:p>
            <a:endParaRPr lang="en-US" dirty="0" smtClean="0"/>
          </a:p>
          <a:p>
            <a:r>
              <a:rPr lang="en-US" dirty="0" smtClean="0"/>
              <a:t>Mutual </a:t>
            </a:r>
            <a:r>
              <a:rPr lang="en-US" dirty="0" smtClean="0"/>
              <a:t>Exclusion</a:t>
            </a:r>
          </a:p>
          <a:p>
            <a:endParaRPr lang="en-US" dirty="0" smtClean="0"/>
          </a:p>
          <a:p>
            <a:r>
              <a:rPr lang="en-US" dirty="0" smtClean="0"/>
              <a:t>Election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Vector Clocks</a:t>
            </a:r>
            <a:endParaRPr lang="en-US" dirty="0"/>
          </a:p>
        </p:txBody>
      </p:sp>
      <p:sp>
        <p:nvSpPr>
          <p:cNvPr id="3" name="Content Placeholder 2"/>
          <p:cNvSpPr>
            <a:spLocks noGrp="1"/>
          </p:cNvSpPr>
          <p:nvPr>
            <p:ph idx="1"/>
          </p:nvPr>
        </p:nvSpPr>
        <p:spPr/>
        <p:txBody>
          <a:bodyPr/>
          <a:lstStyle/>
          <a:p>
            <a:r>
              <a:rPr lang="en-GB" dirty="0" smtClean="0">
                <a:latin typeface="Helvetica" charset="0"/>
              </a:rPr>
              <a:t>Vector clocks overcome the shortcoming of </a:t>
            </a:r>
            <a:r>
              <a:rPr lang="en-GB" dirty="0" err="1" smtClean="0">
                <a:latin typeface="Helvetica" charset="0"/>
              </a:rPr>
              <a:t>Lamport</a:t>
            </a:r>
            <a:r>
              <a:rPr lang="en-GB" dirty="0" smtClean="0">
                <a:latin typeface="Helvetica" charset="0"/>
              </a:rPr>
              <a:t> logical clocks</a:t>
            </a:r>
            <a:endParaRPr lang="en-GB" dirty="0" smtClean="0">
              <a:latin typeface="Helvetica" charset="0"/>
            </a:endParaRPr>
          </a:p>
          <a:p>
            <a:pPr lvl="1"/>
            <a:r>
              <a:rPr lang="en-GB" i="1" dirty="0" err="1" smtClean="0">
                <a:latin typeface="Helvetica" charset="0"/>
              </a:rPr>
              <a:t>L</a:t>
            </a:r>
            <a:r>
              <a:rPr lang="en-GB" dirty="0" err="1" smtClean="0">
                <a:latin typeface="Helvetica" charset="0"/>
              </a:rPr>
              <a:t>(e</a:t>
            </a:r>
            <a:r>
              <a:rPr lang="en-GB" dirty="0" smtClean="0">
                <a:latin typeface="Helvetica" charset="0"/>
              </a:rPr>
              <a:t>) &lt; </a:t>
            </a:r>
            <a:r>
              <a:rPr lang="en-GB" i="1" dirty="0" err="1" smtClean="0">
                <a:latin typeface="Helvetica" charset="0"/>
              </a:rPr>
              <a:t>L</a:t>
            </a:r>
            <a:r>
              <a:rPr lang="en-GB" dirty="0" err="1" smtClean="0">
                <a:latin typeface="Helvetica" charset="0"/>
              </a:rPr>
              <a:t>(</a:t>
            </a:r>
            <a:r>
              <a:rPr lang="en-GB" i="1" dirty="0" err="1" smtClean="0">
                <a:latin typeface="Helvetica" charset="0"/>
              </a:rPr>
              <a:t>e</a:t>
            </a:r>
            <a:r>
              <a:rPr lang="en-GB" dirty="0" smtClean="0">
                <a:latin typeface="Helvetica" charset="0"/>
              </a:rPr>
              <a:t>’) does not imply </a:t>
            </a:r>
            <a:r>
              <a:rPr lang="en-GB" i="1" dirty="0" err="1" smtClean="0">
                <a:latin typeface="Helvetica" charset="0"/>
              </a:rPr>
              <a:t>e</a:t>
            </a:r>
            <a:r>
              <a:rPr lang="en-GB" dirty="0" smtClean="0">
                <a:latin typeface="Helvetica" charset="0"/>
              </a:rPr>
              <a:t> happened before </a:t>
            </a:r>
            <a:r>
              <a:rPr lang="en-GB" i="1" dirty="0" err="1" smtClean="0">
                <a:latin typeface="Helvetica" charset="0"/>
              </a:rPr>
              <a:t>e</a:t>
            </a:r>
            <a:r>
              <a:rPr lang="en-GB" dirty="0" smtClean="0">
                <a:latin typeface="Helvetica" charset="0"/>
              </a:rPr>
              <a:t>’</a:t>
            </a:r>
          </a:p>
          <a:p>
            <a:r>
              <a:rPr lang="en-GB" dirty="0" smtClean="0">
                <a:latin typeface="Helvetica" charset="0"/>
              </a:rPr>
              <a:t>Vector timestamps are used to timestamp</a:t>
            </a:r>
            <a:r>
              <a:rPr lang="en-GB" dirty="0" smtClean="0">
                <a:latin typeface="Helvetica" charset="0"/>
              </a:rPr>
              <a:t> local events</a:t>
            </a:r>
          </a:p>
          <a:p>
            <a:r>
              <a:rPr lang="en-GB" dirty="0" smtClean="0">
                <a:latin typeface="Helvetica" charset="0"/>
              </a:rPr>
              <a:t>They are applied in schemes  for replication of </a:t>
            </a:r>
            <a:r>
              <a:rPr lang="en-GB" dirty="0" smtClean="0">
                <a:latin typeface="Helvetica" charset="0"/>
              </a:rPr>
              <a:t>data</a:t>
            </a:r>
          </a:p>
          <a:p>
            <a:endParaRPr lang="en-GB" dirty="0" smtClean="0">
              <a:latin typeface="Helvetica" charset="0"/>
            </a:endParaRPr>
          </a:p>
          <a:p>
            <a:endParaRPr lang="en-GB" dirty="0" smtClean="0">
              <a:latin typeface="Helvetica" charset="0"/>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Vector Clocks</a:t>
            </a:r>
            <a:endParaRPr lang="en-US" dirty="0"/>
          </a:p>
        </p:txBody>
      </p:sp>
      <p:sp>
        <p:nvSpPr>
          <p:cNvPr id="3" name="Content Placeholder 2"/>
          <p:cNvSpPr>
            <a:spLocks noGrp="1"/>
          </p:cNvSpPr>
          <p:nvPr>
            <p:ph idx="1"/>
          </p:nvPr>
        </p:nvSpPr>
        <p:spPr/>
        <p:txBody>
          <a:bodyPr>
            <a:normAutofit fontScale="92500" lnSpcReduction="10000"/>
          </a:bodyPr>
          <a:lstStyle/>
          <a:p>
            <a:r>
              <a:rPr lang="en-GB" i="1" dirty="0" smtClean="0">
                <a:latin typeface="Helvetica" charset="0"/>
              </a:rPr>
              <a:t>V</a:t>
            </a:r>
            <a:r>
              <a:rPr lang="en-GB" i="1" baseline="-25000" dirty="0" smtClean="0">
                <a:latin typeface="Helvetica" charset="0"/>
              </a:rPr>
              <a:t>i </a:t>
            </a:r>
            <a:r>
              <a:rPr lang="en-GB" dirty="0" smtClean="0">
                <a:latin typeface="Helvetica" charset="0"/>
              </a:rPr>
              <a:t>[ </a:t>
            </a:r>
            <a:r>
              <a:rPr lang="en-US" i="1" dirty="0" smtClean="0">
                <a:latin typeface="Helvetica" charset="0"/>
              </a:rPr>
              <a:t>i</a:t>
            </a:r>
            <a:r>
              <a:rPr lang="en-GB" i="1" dirty="0" smtClean="0">
                <a:latin typeface="Helvetica" charset="0"/>
              </a:rPr>
              <a:t> </a:t>
            </a:r>
            <a:r>
              <a:rPr lang="en-GB" dirty="0" smtClean="0">
                <a:latin typeface="Helvetica" charset="0"/>
              </a:rPr>
              <a:t>] </a:t>
            </a:r>
            <a:r>
              <a:rPr lang="en-GB" dirty="0" smtClean="0">
                <a:latin typeface="Helvetica" charset="0"/>
              </a:rPr>
              <a:t>is the number of events that </a:t>
            </a:r>
            <a:r>
              <a:rPr lang="en-GB" i="1" dirty="0" smtClean="0">
                <a:latin typeface="Helvetica" charset="0"/>
              </a:rPr>
              <a:t>p</a:t>
            </a:r>
            <a:r>
              <a:rPr lang="en-GB" i="1" baseline="-25000" dirty="0" smtClean="0">
                <a:latin typeface="Helvetica" charset="0"/>
              </a:rPr>
              <a:t>i</a:t>
            </a:r>
            <a:r>
              <a:rPr lang="en-GB" dirty="0" smtClean="0">
                <a:latin typeface="Helvetica" charset="0"/>
              </a:rPr>
              <a:t> has </a:t>
            </a:r>
            <a:r>
              <a:rPr lang="en-GB" dirty="0" err="1" smtClean="0">
                <a:latin typeface="Helvetica" charset="0"/>
              </a:rPr>
              <a:t>timestamped</a:t>
            </a:r>
            <a:endParaRPr lang="en-GB" dirty="0" smtClean="0">
              <a:latin typeface="Helvetica" charset="0"/>
            </a:endParaRPr>
          </a:p>
          <a:p>
            <a:r>
              <a:rPr lang="en-GB" i="1" dirty="0" smtClean="0">
                <a:latin typeface="Helvetica" charset="0"/>
              </a:rPr>
              <a:t>V</a:t>
            </a:r>
            <a:r>
              <a:rPr lang="en-GB" i="1" baseline="-25000" dirty="0" smtClean="0">
                <a:latin typeface="Helvetica" charset="0"/>
              </a:rPr>
              <a:t>i </a:t>
            </a:r>
            <a:r>
              <a:rPr lang="en-GB" dirty="0" smtClean="0">
                <a:latin typeface="Helvetica" charset="0"/>
              </a:rPr>
              <a:t>[ </a:t>
            </a:r>
            <a:r>
              <a:rPr lang="en-GB" i="1" dirty="0" err="1" smtClean="0">
                <a:latin typeface="Helvetica" charset="0"/>
              </a:rPr>
              <a:t>j</a:t>
            </a:r>
            <a:r>
              <a:rPr lang="en-GB" i="1" dirty="0" smtClean="0">
                <a:latin typeface="Helvetica" charset="0"/>
              </a:rPr>
              <a:t> </a:t>
            </a:r>
            <a:r>
              <a:rPr lang="en-GB" dirty="0" smtClean="0">
                <a:latin typeface="Helvetica" charset="0"/>
              </a:rPr>
              <a:t>] </a:t>
            </a:r>
            <a:r>
              <a:rPr lang="en-GB" dirty="0" smtClean="0">
                <a:latin typeface="Helvetica" charset="0"/>
              </a:rPr>
              <a:t>( </a:t>
            </a:r>
            <a:r>
              <a:rPr lang="en-GB" i="1" dirty="0" err="1" smtClean="0">
                <a:latin typeface="Helvetica" charset="0"/>
              </a:rPr>
              <a:t>j</a:t>
            </a:r>
            <a:r>
              <a:rPr lang="en-GB" dirty="0" smtClean="0">
                <a:latin typeface="Helvetica" charset="0"/>
              </a:rPr>
              <a:t>≠ </a:t>
            </a:r>
            <a:r>
              <a:rPr lang="en-GB" i="1" dirty="0" err="1" smtClean="0">
                <a:latin typeface="Helvetica" charset="0"/>
              </a:rPr>
              <a:t>i</a:t>
            </a:r>
            <a:r>
              <a:rPr lang="en-GB" dirty="0" smtClean="0">
                <a:latin typeface="Helvetica" charset="0"/>
              </a:rPr>
              <a:t>) is the number of events at </a:t>
            </a:r>
            <a:r>
              <a:rPr lang="en-GB" i="1" dirty="0" err="1" smtClean="0">
                <a:latin typeface="Helvetica" charset="0"/>
              </a:rPr>
              <a:t>p</a:t>
            </a:r>
            <a:r>
              <a:rPr lang="en-GB" i="1" baseline="-25000" dirty="0" err="1" smtClean="0">
                <a:latin typeface="Helvetica" charset="0"/>
              </a:rPr>
              <a:t>j</a:t>
            </a:r>
            <a:r>
              <a:rPr lang="en-GB" dirty="0" smtClean="0">
                <a:latin typeface="Helvetica" charset="0"/>
              </a:rPr>
              <a:t> that </a:t>
            </a:r>
            <a:r>
              <a:rPr lang="en-GB" i="1" dirty="0" smtClean="0">
                <a:latin typeface="Helvetica" charset="0"/>
              </a:rPr>
              <a:t>p</a:t>
            </a:r>
            <a:r>
              <a:rPr lang="en-GB" i="1" baseline="-25000" dirty="0" smtClean="0">
                <a:latin typeface="Helvetica" charset="0"/>
              </a:rPr>
              <a:t>i</a:t>
            </a:r>
            <a:r>
              <a:rPr lang="en-GB" dirty="0" smtClean="0">
                <a:latin typeface="Helvetica" charset="0"/>
              </a:rPr>
              <a:t> has been affected by</a:t>
            </a:r>
          </a:p>
          <a:p>
            <a:endParaRPr lang="en-GB" dirty="0" smtClean="0">
              <a:latin typeface="Helvetica" charset="0"/>
            </a:endParaRPr>
          </a:p>
          <a:p>
            <a:pPr>
              <a:lnSpc>
                <a:spcPct val="90000"/>
              </a:lnSpc>
              <a:buNone/>
            </a:pPr>
            <a:r>
              <a:rPr lang="en-GB" dirty="0" smtClean="0"/>
              <a:t>Vector clock </a:t>
            </a:r>
            <a:r>
              <a:rPr lang="en-GB" i="1" dirty="0" smtClean="0"/>
              <a:t>V</a:t>
            </a:r>
            <a:r>
              <a:rPr lang="en-GB" i="1" baseline="-25000" dirty="0" smtClean="0"/>
              <a:t>i</a:t>
            </a:r>
            <a:r>
              <a:rPr lang="en-GB" dirty="0" smtClean="0"/>
              <a:t> at process </a:t>
            </a:r>
            <a:r>
              <a:rPr lang="en-GB" i="1" dirty="0" smtClean="0"/>
              <a:t>p</a:t>
            </a:r>
            <a:r>
              <a:rPr lang="en-GB" i="1" baseline="-25000" dirty="0" smtClean="0"/>
              <a:t>i</a:t>
            </a:r>
            <a:r>
              <a:rPr lang="en-GB" dirty="0" smtClean="0"/>
              <a:t> is an array of </a:t>
            </a:r>
            <a:r>
              <a:rPr lang="en-GB" i="1" dirty="0" smtClean="0"/>
              <a:t>N</a:t>
            </a:r>
            <a:r>
              <a:rPr lang="en-GB" dirty="0" smtClean="0"/>
              <a:t> integers</a:t>
            </a:r>
            <a:endParaRPr lang="en-GB" dirty="0" smtClean="0"/>
          </a:p>
          <a:p>
            <a:pPr marL="697230" indent="-514350">
              <a:lnSpc>
                <a:spcPct val="90000"/>
              </a:lnSpc>
              <a:buFont typeface="+mj-lt"/>
              <a:buAutoNum type="arabicPeriod"/>
            </a:pPr>
            <a:r>
              <a:rPr lang="en-GB" dirty="0" smtClean="0"/>
              <a:t>initially </a:t>
            </a:r>
            <a:r>
              <a:rPr lang="en-GB" i="1" dirty="0" err="1" smtClean="0"/>
              <a:t>V</a:t>
            </a:r>
            <a:r>
              <a:rPr lang="en-GB" baseline="-25000" dirty="0" err="1" smtClean="0"/>
              <a:t>i</a:t>
            </a:r>
            <a:r>
              <a:rPr lang="en-GB" dirty="0" err="1" smtClean="0"/>
              <a:t>[</a:t>
            </a:r>
            <a:r>
              <a:rPr lang="en-GB" i="1" dirty="0" err="1" smtClean="0"/>
              <a:t>j</a:t>
            </a:r>
            <a:r>
              <a:rPr lang="en-GB" dirty="0" smtClean="0"/>
              <a:t>] = 0 for </a:t>
            </a:r>
            <a:r>
              <a:rPr lang="en-GB" i="1" dirty="0" err="1" smtClean="0"/>
              <a:t>i</a:t>
            </a:r>
            <a:r>
              <a:rPr lang="en-GB" dirty="0" smtClean="0"/>
              <a:t>, </a:t>
            </a:r>
            <a:r>
              <a:rPr lang="en-GB" i="1" dirty="0" err="1" smtClean="0"/>
              <a:t>j</a:t>
            </a:r>
            <a:r>
              <a:rPr lang="en-GB" dirty="0" smtClean="0"/>
              <a:t> = 1, 2, …</a:t>
            </a:r>
            <a:r>
              <a:rPr lang="en-GB" i="1" dirty="0" smtClean="0"/>
              <a:t>N</a:t>
            </a:r>
            <a:endParaRPr lang="en-GB" dirty="0" smtClean="0"/>
          </a:p>
          <a:p>
            <a:pPr marL="697230" indent="-514350">
              <a:lnSpc>
                <a:spcPct val="90000"/>
              </a:lnSpc>
              <a:buFont typeface="+mj-lt"/>
              <a:buAutoNum type="arabicPeriod"/>
            </a:pPr>
            <a:r>
              <a:rPr lang="en-GB" dirty="0" smtClean="0"/>
              <a:t>before </a:t>
            </a:r>
            <a:r>
              <a:rPr lang="en-GB" i="1" dirty="0" smtClean="0"/>
              <a:t>p</a:t>
            </a:r>
            <a:r>
              <a:rPr lang="en-GB" baseline="-25000" dirty="0" smtClean="0"/>
              <a:t>i</a:t>
            </a:r>
            <a:r>
              <a:rPr lang="en-GB" dirty="0" smtClean="0"/>
              <a:t> timestamps an event it sets </a:t>
            </a:r>
            <a:r>
              <a:rPr lang="en-GB" i="1" dirty="0" err="1" smtClean="0"/>
              <a:t>V</a:t>
            </a:r>
            <a:r>
              <a:rPr lang="en-GB" baseline="-25000" dirty="0" err="1" smtClean="0"/>
              <a:t>i</a:t>
            </a:r>
            <a:r>
              <a:rPr lang="en-GB" dirty="0" err="1" smtClean="0"/>
              <a:t>[</a:t>
            </a:r>
            <a:r>
              <a:rPr lang="en-GB" i="1" dirty="0" err="1" smtClean="0"/>
              <a:t>i</a:t>
            </a:r>
            <a:r>
              <a:rPr lang="en-GB" dirty="0" smtClean="0"/>
              <a:t>] := </a:t>
            </a:r>
            <a:r>
              <a:rPr lang="en-GB" i="1" dirty="0" err="1" smtClean="0"/>
              <a:t>V</a:t>
            </a:r>
            <a:r>
              <a:rPr lang="en-GB" i="1" baseline="-25000" dirty="0" err="1" smtClean="0"/>
              <a:t>i</a:t>
            </a:r>
            <a:r>
              <a:rPr lang="en-GB" dirty="0" err="1" smtClean="0"/>
              <a:t>[</a:t>
            </a:r>
            <a:r>
              <a:rPr lang="en-GB" i="1" dirty="0" err="1" smtClean="0"/>
              <a:t>i</a:t>
            </a:r>
            <a:r>
              <a:rPr lang="en-GB" dirty="0" smtClean="0"/>
              <a:t>] +1</a:t>
            </a:r>
            <a:endParaRPr lang="en-GB" dirty="0" smtClean="0"/>
          </a:p>
          <a:p>
            <a:pPr marL="697230" indent="-514350">
              <a:lnSpc>
                <a:spcPct val="90000"/>
              </a:lnSpc>
              <a:buFont typeface="+mj-lt"/>
              <a:buAutoNum type="arabicPeriod"/>
            </a:pPr>
            <a:r>
              <a:rPr lang="en-GB" i="1" dirty="0" smtClean="0"/>
              <a:t> p</a:t>
            </a:r>
            <a:r>
              <a:rPr lang="en-GB" baseline="-25000" dirty="0" smtClean="0"/>
              <a:t>i</a:t>
            </a:r>
            <a:r>
              <a:rPr lang="en-GB" dirty="0" smtClean="0"/>
              <a:t> </a:t>
            </a:r>
            <a:r>
              <a:rPr lang="en-GB" dirty="0" smtClean="0"/>
              <a:t>piggybacks </a:t>
            </a:r>
            <a:r>
              <a:rPr lang="en-GB" i="1" dirty="0" err="1" smtClean="0"/>
              <a:t>t</a:t>
            </a:r>
            <a:r>
              <a:rPr lang="en-GB" dirty="0" smtClean="0"/>
              <a:t> = </a:t>
            </a:r>
            <a:r>
              <a:rPr lang="en-GB" i="1" dirty="0" smtClean="0"/>
              <a:t>V</a:t>
            </a:r>
            <a:r>
              <a:rPr lang="en-GB" i="1" baseline="-25000" dirty="0" smtClean="0"/>
              <a:t>i</a:t>
            </a:r>
            <a:r>
              <a:rPr lang="en-GB" dirty="0" smtClean="0"/>
              <a:t> on every message it sends</a:t>
            </a:r>
            <a:endParaRPr lang="en-GB" dirty="0" smtClean="0"/>
          </a:p>
          <a:p>
            <a:pPr marL="697230" indent="-514350">
              <a:lnSpc>
                <a:spcPct val="90000"/>
              </a:lnSpc>
              <a:buFont typeface="+mj-lt"/>
              <a:buAutoNum type="arabicPeriod"/>
            </a:pPr>
            <a:r>
              <a:rPr lang="en-GB" dirty="0" smtClean="0"/>
              <a:t>when </a:t>
            </a:r>
            <a:r>
              <a:rPr lang="en-GB" dirty="0" smtClean="0"/>
              <a:t>p</a:t>
            </a:r>
            <a:r>
              <a:rPr lang="en-GB" baseline="-25000" dirty="0" smtClean="0"/>
              <a:t>i</a:t>
            </a:r>
            <a:r>
              <a:rPr lang="en-GB" dirty="0" smtClean="0"/>
              <a:t> receives (</a:t>
            </a:r>
            <a:r>
              <a:rPr lang="en-GB" i="1" dirty="0" err="1" smtClean="0"/>
              <a:t>m</a:t>
            </a:r>
            <a:r>
              <a:rPr lang="en-GB" dirty="0" err="1" smtClean="0"/>
              <a:t>,</a:t>
            </a:r>
            <a:r>
              <a:rPr lang="en-GB" i="1" dirty="0" err="1" smtClean="0"/>
              <a:t>t</a:t>
            </a:r>
            <a:r>
              <a:rPr lang="en-GB" dirty="0" smtClean="0"/>
              <a:t>) it sets </a:t>
            </a:r>
            <a:r>
              <a:rPr lang="en-GB" i="1" dirty="0" err="1" smtClean="0"/>
              <a:t>V</a:t>
            </a:r>
            <a:r>
              <a:rPr lang="en-GB" i="1" baseline="-25000" dirty="0" err="1" smtClean="0"/>
              <a:t>i</a:t>
            </a:r>
            <a:r>
              <a:rPr lang="en-GB" dirty="0" err="1" smtClean="0"/>
              <a:t>[</a:t>
            </a:r>
            <a:r>
              <a:rPr lang="en-GB" i="1" dirty="0" err="1" smtClean="0"/>
              <a:t>j</a:t>
            </a:r>
            <a:r>
              <a:rPr lang="en-GB" dirty="0" smtClean="0"/>
              <a:t>] := </a:t>
            </a:r>
            <a:r>
              <a:rPr lang="en-GB" dirty="0" err="1" smtClean="0"/>
              <a:t>max(</a:t>
            </a:r>
            <a:r>
              <a:rPr lang="en-GB" i="1" dirty="0" err="1" smtClean="0"/>
              <a:t>V</a:t>
            </a:r>
            <a:r>
              <a:rPr lang="en-GB" i="1" baseline="-25000" dirty="0" err="1" smtClean="0"/>
              <a:t>i</a:t>
            </a:r>
            <a:r>
              <a:rPr lang="en-GB" dirty="0" err="1" smtClean="0"/>
              <a:t>[</a:t>
            </a:r>
            <a:r>
              <a:rPr lang="en-GB" i="1" dirty="0" err="1" smtClean="0"/>
              <a:t>j</a:t>
            </a:r>
            <a:r>
              <a:rPr lang="en-GB" dirty="0" smtClean="0"/>
              <a:t>] , </a:t>
            </a:r>
            <a:r>
              <a:rPr lang="en-GB" i="1" dirty="0" err="1" smtClean="0"/>
              <a:t>t</a:t>
            </a:r>
            <a:r>
              <a:rPr lang="en-GB" dirty="0" err="1" smtClean="0"/>
              <a:t>[</a:t>
            </a:r>
            <a:r>
              <a:rPr lang="en-GB" i="1" dirty="0" err="1" smtClean="0"/>
              <a:t>j</a:t>
            </a:r>
            <a:r>
              <a:rPr lang="en-GB" dirty="0" smtClean="0"/>
              <a:t>]) </a:t>
            </a:r>
            <a:r>
              <a:rPr lang="en-GB" i="1" dirty="0" err="1" smtClean="0"/>
              <a:t>j</a:t>
            </a:r>
            <a:r>
              <a:rPr lang="en-GB" dirty="0" smtClean="0"/>
              <a:t> = 1, 2, …</a:t>
            </a:r>
            <a:r>
              <a:rPr lang="en-GB" i="1" dirty="0" smtClean="0"/>
              <a:t>N   </a:t>
            </a:r>
            <a:r>
              <a:rPr lang="en-GB" sz="2400" i="1" dirty="0" smtClean="0"/>
              <a:t>( then before next event adds</a:t>
            </a:r>
            <a:r>
              <a:rPr lang="en-GB" sz="2400" i="1" dirty="0" smtClean="0"/>
              <a:t> </a:t>
            </a:r>
            <a:r>
              <a:rPr lang="en-GB" sz="2400" i="1" dirty="0" smtClean="0"/>
              <a:t>1</a:t>
            </a:r>
            <a:r>
              <a:rPr lang="en-GB" sz="2400" i="1" dirty="0" smtClean="0"/>
              <a:t> </a:t>
            </a:r>
            <a:r>
              <a:rPr lang="en-GB" sz="2400" i="1" dirty="0" smtClean="0"/>
              <a:t>to own element using</a:t>
            </a:r>
            <a:r>
              <a:rPr lang="en-GB" sz="2400" i="1" dirty="0" smtClean="0"/>
              <a:t> rule 2)</a:t>
            </a:r>
            <a:endParaRPr lang="en-GB" i="1" dirty="0" smtClean="0"/>
          </a:p>
          <a:p>
            <a:endParaRPr lang="en-GB" dirty="0">
              <a:latin typeface="Helvetica"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GB" dirty="0" smtClean="0"/>
              <a:t>Vector Clocks</a:t>
            </a:r>
            <a:endParaRPr lang="en-GB" dirty="0"/>
          </a:p>
        </p:txBody>
      </p:sp>
      <p:sp>
        <p:nvSpPr>
          <p:cNvPr id="7" name="Content Placeholder 6"/>
          <p:cNvSpPr>
            <a:spLocks noGrp="1"/>
          </p:cNvSpPr>
          <p:nvPr>
            <p:ph idx="1"/>
          </p:nvPr>
        </p:nvSpPr>
        <p:spPr>
          <a:xfrm>
            <a:off x="304800" y="3352800"/>
            <a:ext cx="8534400" cy="2773363"/>
          </a:xfrm>
        </p:spPr>
        <p:txBody>
          <a:bodyPr>
            <a:normAutofit lnSpcReduction="10000"/>
          </a:bodyPr>
          <a:lstStyle/>
          <a:p>
            <a:r>
              <a:rPr lang="en-GB" dirty="0" smtClean="0">
                <a:latin typeface="Helvetica" charset="0"/>
              </a:rPr>
              <a:t>At </a:t>
            </a:r>
            <a:r>
              <a:rPr lang="en-GB" i="1" dirty="0" smtClean="0">
                <a:latin typeface="Helvetica" charset="0"/>
              </a:rPr>
              <a:t>p</a:t>
            </a:r>
            <a:r>
              <a:rPr lang="en-GB" baseline="-25000" dirty="0" smtClean="0">
                <a:latin typeface="Helvetica" charset="0"/>
              </a:rPr>
              <a:t>1</a:t>
            </a:r>
            <a:r>
              <a:rPr lang="en-GB" dirty="0" smtClean="0">
                <a:latin typeface="Helvetica" charset="0"/>
              </a:rPr>
              <a:t> </a:t>
            </a:r>
          </a:p>
          <a:p>
            <a:pPr lvl="1"/>
            <a:r>
              <a:rPr lang="en-US" i="1" dirty="0" smtClean="0">
                <a:latin typeface="Helvetica" charset="0"/>
              </a:rPr>
              <a:t>a occurs at </a:t>
            </a:r>
            <a:r>
              <a:rPr lang="en-GB" dirty="0" smtClean="0">
                <a:latin typeface="Helvetica" charset="0"/>
              </a:rPr>
              <a:t>(</a:t>
            </a:r>
            <a:r>
              <a:rPr lang="en-GB" dirty="0" smtClean="0">
                <a:latin typeface="Helvetica" charset="0"/>
              </a:rPr>
              <a:t>1,0,0</a:t>
            </a:r>
            <a:r>
              <a:rPr lang="en-GB" dirty="0" smtClean="0">
                <a:latin typeface="Helvetica" charset="0"/>
              </a:rPr>
              <a:t>); </a:t>
            </a:r>
            <a:r>
              <a:rPr lang="en-GB" i="1" dirty="0" err="1" smtClean="0">
                <a:latin typeface="Helvetica" charset="0"/>
              </a:rPr>
              <a:t>b</a:t>
            </a:r>
            <a:r>
              <a:rPr lang="en-GB" dirty="0" smtClean="0">
                <a:latin typeface="Helvetica" charset="0"/>
              </a:rPr>
              <a:t> occurs at (</a:t>
            </a:r>
            <a:r>
              <a:rPr lang="en-GB" dirty="0" smtClean="0">
                <a:latin typeface="Helvetica" charset="0"/>
              </a:rPr>
              <a:t>2,0,0)</a:t>
            </a:r>
            <a:r>
              <a:rPr lang="en-GB" dirty="0" smtClean="0">
                <a:latin typeface="Helvetica" charset="0"/>
              </a:rPr>
              <a:t> </a:t>
            </a:r>
          </a:p>
          <a:p>
            <a:pPr lvl="1"/>
            <a:r>
              <a:rPr lang="en-GB" dirty="0" smtClean="0">
                <a:latin typeface="Helvetica" charset="0"/>
              </a:rPr>
              <a:t>piggyback</a:t>
            </a:r>
            <a:r>
              <a:rPr lang="en-GB" i="1" dirty="0" smtClean="0">
                <a:latin typeface="Helvetica" charset="0"/>
              </a:rPr>
              <a:t> </a:t>
            </a:r>
            <a:r>
              <a:rPr lang="en-GB" dirty="0" smtClean="0">
                <a:latin typeface="Helvetica" charset="0"/>
              </a:rPr>
              <a:t> </a:t>
            </a:r>
            <a:r>
              <a:rPr lang="en-GB" dirty="0" smtClean="0">
                <a:latin typeface="Helvetica" charset="0"/>
              </a:rPr>
              <a:t>(2,0,0) on </a:t>
            </a:r>
            <a:r>
              <a:rPr lang="en-GB" i="1" dirty="0" smtClean="0">
                <a:latin typeface="Helvetica" charset="0"/>
              </a:rPr>
              <a:t>m</a:t>
            </a:r>
            <a:r>
              <a:rPr lang="en-GB" baseline="-25000" dirty="0" smtClean="0">
                <a:latin typeface="Helvetica" charset="0"/>
              </a:rPr>
              <a:t>1</a:t>
            </a:r>
            <a:endParaRPr lang="en-GB" baseline="-25000" dirty="0" smtClean="0">
              <a:latin typeface="Helvetica" charset="0"/>
            </a:endParaRPr>
          </a:p>
          <a:p>
            <a:r>
              <a:rPr lang="en-GB" dirty="0" smtClean="0">
                <a:latin typeface="Helvetica" charset="0"/>
              </a:rPr>
              <a:t>At </a:t>
            </a:r>
            <a:r>
              <a:rPr lang="en-GB" i="1" dirty="0" smtClean="0">
                <a:latin typeface="Helvetica" charset="0"/>
              </a:rPr>
              <a:t>p</a:t>
            </a:r>
            <a:r>
              <a:rPr lang="en-GB" baseline="-25000" dirty="0" smtClean="0">
                <a:latin typeface="Helvetica" charset="0"/>
              </a:rPr>
              <a:t>2</a:t>
            </a:r>
            <a:r>
              <a:rPr lang="en-GB" dirty="0" smtClean="0">
                <a:latin typeface="Helvetica" charset="0"/>
              </a:rPr>
              <a:t> </a:t>
            </a:r>
            <a:r>
              <a:rPr lang="en-GB" sz="2400" dirty="0" smtClean="0">
                <a:latin typeface="Helvetica" charset="0"/>
              </a:rPr>
              <a:t>on receipt</a:t>
            </a:r>
            <a:r>
              <a:rPr lang="en-GB" sz="2400" dirty="0" smtClean="0"/>
              <a:t> of </a:t>
            </a:r>
            <a:r>
              <a:rPr lang="en-GB" i="1" dirty="0" smtClean="0">
                <a:latin typeface="Helvetica" charset="0"/>
              </a:rPr>
              <a:t>m</a:t>
            </a:r>
            <a:r>
              <a:rPr lang="en-GB" baseline="-25000" dirty="0" smtClean="0">
                <a:latin typeface="Helvetica" charset="0"/>
              </a:rPr>
              <a:t>1</a:t>
            </a:r>
            <a:r>
              <a:rPr lang="en-GB" dirty="0" smtClean="0">
                <a:latin typeface="Helvetica" charset="0"/>
              </a:rPr>
              <a:t> use </a:t>
            </a:r>
            <a:r>
              <a:rPr lang="en-GB" i="1" dirty="0" smtClean="0">
                <a:latin typeface="Helvetica" charset="0"/>
              </a:rPr>
              <a:t>max</a:t>
            </a:r>
            <a:r>
              <a:rPr lang="en-GB" dirty="0" smtClean="0">
                <a:latin typeface="Helvetica" charset="0"/>
              </a:rPr>
              <a:t> </a:t>
            </a:r>
            <a:r>
              <a:rPr lang="en-GB" dirty="0" smtClean="0">
                <a:latin typeface="Helvetica" charset="0"/>
              </a:rPr>
              <a:t>((0,0,0), (2,0,0)) = (2, 0, 0)</a:t>
            </a:r>
            <a:r>
              <a:rPr lang="en-GB" dirty="0" smtClean="0">
                <a:latin typeface="Helvetica" charset="0"/>
              </a:rPr>
              <a:t> and add </a:t>
            </a:r>
            <a:r>
              <a:rPr lang="en-GB" dirty="0" smtClean="0">
                <a:latin typeface="Helvetica" charset="0"/>
              </a:rPr>
              <a:t>1 to own element = (2,1,0</a:t>
            </a:r>
            <a:r>
              <a:rPr lang="en-GB" dirty="0" smtClean="0">
                <a:latin typeface="Helvetica" charset="0"/>
              </a:rPr>
              <a:t>) </a:t>
            </a:r>
          </a:p>
          <a:p>
            <a:r>
              <a:rPr lang="en-GB" dirty="0" smtClean="0">
                <a:latin typeface="Helvetica" charset="0"/>
              </a:rPr>
              <a:t>Meaning </a:t>
            </a:r>
            <a:r>
              <a:rPr lang="en-GB" dirty="0" smtClean="0">
                <a:latin typeface="Helvetica" charset="0"/>
              </a:rPr>
              <a:t>of =, &lt;=, max etc for vector </a:t>
            </a:r>
            <a:r>
              <a:rPr lang="en-GB" dirty="0" smtClean="0">
                <a:latin typeface="Helvetica" charset="0"/>
              </a:rPr>
              <a:t>timestamps</a:t>
            </a:r>
          </a:p>
          <a:p>
            <a:pPr lvl="1"/>
            <a:r>
              <a:rPr lang="en-GB" dirty="0" smtClean="0">
                <a:latin typeface="Helvetica" charset="0"/>
              </a:rPr>
              <a:t>compare </a:t>
            </a:r>
            <a:r>
              <a:rPr lang="en-GB" dirty="0" smtClean="0">
                <a:latin typeface="Helvetica" charset="0"/>
              </a:rPr>
              <a:t>elements </a:t>
            </a:r>
            <a:r>
              <a:rPr lang="en-GB" dirty="0" err="1" smtClean="0">
                <a:latin typeface="Helvetica" charset="0"/>
              </a:rPr>
              <a:t>pairwise</a:t>
            </a:r>
            <a:endParaRPr lang="en-GB" dirty="0" smtClean="0"/>
          </a:p>
          <a:p>
            <a:endParaRPr lang="en-GB" dirty="0" smtClean="0">
              <a:latin typeface="Helvetica" charset="0"/>
            </a:endParaRP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pic>
        <p:nvPicPr>
          <p:cNvPr id="47107"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600200" y="838200"/>
            <a:ext cx="6213475" cy="25385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mtClean="0"/>
              <a:t>Vector Clocks</a:t>
            </a:r>
            <a:endParaRPr lang="en-GB" dirty="0"/>
          </a:p>
        </p:txBody>
      </p:sp>
      <p:sp>
        <p:nvSpPr>
          <p:cNvPr id="7" name="Content Placeholder 6"/>
          <p:cNvSpPr>
            <a:spLocks noGrp="1"/>
          </p:cNvSpPr>
          <p:nvPr>
            <p:ph idx="1"/>
          </p:nvPr>
        </p:nvSpPr>
        <p:spPr>
          <a:xfrm>
            <a:off x="304800" y="3505200"/>
            <a:ext cx="8534400" cy="2620963"/>
          </a:xfrm>
        </p:spPr>
        <p:txBody>
          <a:bodyPr/>
          <a:lstStyle/>
          <a:p>
            <a:r>
              <a:rPr lang="en-GB" dirty="0" smtClean="0"/>
              <a:t>Note that </a:t>
            </a:r>
            <a:r>
              <a:rPr lang="en-GB" dirty="0" err="1" smtClean="0"/>
              <a:t>e</a:t>
            </a:r>
            <a:r>
              <a:rPr lang="en-GB" dirty="0" smtClean="0"/>
              <a:t> </a:t>
            </a:r>
            <a:r>
              <a:rPr lang="en-GB" dirty="0" err="1" smtClean="0"/>
              <a:t>e</a:t>
            </a:r>
            <a:r>
              <a:rPr lang="en-GB" dirty="0" smtClean="0"/>
              <a:t>’ implies </a:t>
            </a:r>
            <a:r>
              <a:rPr lang="en-GB" dirty="0" err="1" smtClean="0"/>
              <a:t>L(e</a:t>
            </a:r>
            <a:r>
              <a:rPr lang="en-GB" dirty="0" smtClean="0"/>
              <a:t>)&lt;</a:t>
            </a:r>
            <a:r>
              <a:rPr lang="en-GB" dirty="0" err="1" smtClean="0"/>
              <a:t>L(e</a:t>
            </a:r>
            <a:r>
              <a:rPr lang="en-GB" dirty="0" smtClean="0"/>
              <a:t>’). The converse is also true</a:t>
            </a:r>
          </a:p>
          <a:p>
            <a:r>
              <a:rPr lang="en-GB" dirty="0" smtClean="0">
                <a:latin typeface="Helvetica" charset="0"/>
              </a:rPr>
              <a:t>Can you see a pair of parallel events</a:t>
            </a:r>
            <a:r>
              <a:rPr lang="en-GB" dirty="0" smtClean="0">
                <a:latin typeface="Helvetica" charset="0"/>
              </a:rPr>
              <a:t>?</a:t>
            </a:r>
          </a:p>
          <a:p>
            <a:pPr lvl="1"/>
            <a:r>
              <a:rPr lang="en-GB" sz="2000" dirty="0" smtClean="0">
                <a:latin typeface="Helvetica" charset="0"/>
              </a:rPr>
              <a:t> </a:t>
            </a:r>
            <a:r>
              <a:rPr lang="en-GB" sz="2000" i="1" dirty="0" err="1" smtClean="0">
                <a:latin typeface="Helvetica" charset="0"/>
              </a:rPr>
              <a:t>c</a:t>
            </a:r>
            <a:r>
              <a:rPr lang="en-GB" sz="2000" dirty="0" smtClean="0">
                <a:latin typeface="Helvetica" charset="0"/>
              </a:rPr>
              <a:t> || </a:t>
            </a:r>
            <a:r>
              <a:rPr lang="en-GB" sz="2000" i="1" dirty="0" err="1" smtClean="0">
                <a:latin typeface="Helvetica" charset="0"/>
              </a:rPr>
              <a:t>e</a:t>
            </a:r>
            <a:r>
              <a:rPr lang="en-GB" sz="2000" i="1" dirty="0" smtClean="0">
                <a:latin typeface="Helvetica" charset="0"/>
              </a:rPr>
              <a:t>(</a:t>
            </a:r>
            <a:r>
              <a:rPr lang="en-GB" sz="2000" dirty="0" smtClean="0">
                <a:latin typeface="Helvetica" charset="0"/>
              </a:rPr>
              <a:t> parallel) because neither </a:t>
            </a:r>
            <a:r>
              <a:rPr lang="en-GB" sz="2000" i="1" dirty="0" err="1" smtClean="0">
                <a:latin typeface="Helvetica" charset="0"/>
              </a:rPr>
              <a:t>V</a:t>
            </a:r>
            <a:r>
              <a:rPr lang="en-GB" sz="2000" dirty="0" err="1" smtClean="0">
                <a:latin typeface="Helvetica" charset="0"/>
              </a:rPr>
              <a:t>(c</a:t>
            </a:r>
            <a:r>
              <a:rPr lang="en-GB" sz="2000" dirty="0" smtClean="0">
                <a:latin typeface="Helvetica" charset="0"/>
              </a:rPr>
              <a:t>) &lt;= </a:t>
            </a:r>
            <a:r>
              <a:rPr lang="en-GB" sz="2000" i="1" dirty="0" err="1" smtClean="0">
                <a:latin typeface="Helvetica" charset="0"/>
              </a:rPr>
              <a:t>V</a:t>
            </a:r>
            <a:r>
              <a:rPr lang="en-GB" sz="2000" dirty="0" err="1" smtClean="0">
                <a:latin typeface="Helvetica" charset="0"/>
              </a:rPr>
              <a:t>(</a:t>
            </a:r>
            <a:r>
              <a:rPr lang="en-GB" sz="2000" i="1" dirty="0" err="1" smtClean="0">
                <a:latin typeface="Helvetica" charset="0"/>
              </a:rPr>
              <a:t>e</a:t>
            </a:r>
            <a:r>
              <a:rPr lang="en-GB" sz="2000" dirty="0" smtClean="0">
                <a:latin typeface="Helvetica" charset="0"/>
              </a:rPr>
              <a:t>) nor </a:t>
            </a:r>
            <a:r>
              <a:rPr lang="en-GB" sz="2000" i="1" dirty="0" err="1" smtClean="0">
                <a:latin typeface="Helvetica" charset="0"/>
              </a:rPr>
              <a:t>V</a:t>
            </a:r>
            <a:r>
              <a:rPr lang="en-GB" sz="2000" dirty="0" err="1" smtClean="0">
                <a:latin typeface="Helvetica" charset="0"/>
              </a:rPr>
              <a:t>(</a:t>
            </a:r>
            <a:r>
              <a:rPr lang="en-GB" sz="2000" i="1" dirty="0" err="1" smtClean="0">
                <a:latin typeface="Helvetica" charset="0"/>
              </a:rPr>
              <a:t>e</a:t>
            </a:r>
            <a:r>
              <a:rPr lang="en-GB" sz="2000" dirty="0" smtClean="0">
                <a:latin typeface="Helvetica" charset="0"/>
              </a:rPr>
              <a:t>) &lt;= </a:t>
            </a:r>
            <a:r>
              <a:rPr lang="en-GB" sz="2000" i="1" dirty="0" err="1" smtClean="0">
                <a:latin typeface="Helvetica" charset="0"/>
              </a:rPr>
              <a:t>V</a:t>
            </a:r>
            <a:r>
              <a:rPr lang="en-GB" sz="2000" dirty="0" err="1" smtClean="0">
                <a:latin typeface="Helvetica" charset="0"/>
              </a:rPr>
              <a:t>(</a:t>
            </a:r>
            <a:r>
              <a:rPr lang="en-GB" sz="2000" i="1" dirty="0" err="1" smtClean="0">
                <a:latin typeface="Helvetica" charset="0"/>
              </a:rPr>
              <a:t>c</a:t>
            </a:r>
            <a:r>
              <a:rPr lang="en-GB" sz="2000" dirty="0" smtClean="0">
                <a:latin typeface="Helvetica" charset="0"/>
              </a:rPr>
              <a:t>)</a:t>
            </a:r>
          </a:p>
          <a:p>
            <a:endParaRPr lang="en-GB" sz="2600" dirty="0" smtClean="0">
              <a:latin typeface="Helvetica" charset="0"/>
            </a:endParaRPr>
          </a:p>
          <a:p>
            <a:pPr lvl="1"/>
            <a:endParaRPr lang="en-GB" dirty="0" smtClean="0">
              <a:latin typeface="Helvetica" charset="0"/>
            </a:endParaRPr>
          </a:p>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pic>
        <p:nvPicPr>
          <p:cNvPr id="47107" name="Picture 3"/>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600200" y="838200"/>
            <a:ext cx="6213475" cy="25385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mtClean="0"/>
              <a:t>Vector Clocks</a:t>
            </a:r>
            <a:endParaRPr lang="en-GB" dirty="0"/>
          </a:p>
        </p:txBody>
      </p:sp>
      <p:sp>
        <p:nvSpPr>
          <p:cNvPr id="7" name="Content Placeholder 6"/>
          <p:cNvSpPr>
            <a:spLocks noGrp="1"/>
          </p:cNvSpPr>
          <p:nvPr>
            <p:ph idx="1"/>
          </p:nvPr>
        </p:nvSpPr>
        <p:spPr>
          <a:xfrm>
            <a:off x="304800" y="3505200"/>
            <a:ext cx="8534400" cy="2620963"/>
          </a:xfrm>
        </p:spPr>
        <p:txBody>
          <a:bodyPr/>
          <a:lstStyle/>
          <a:p>
            <a:r>
              <a:rPr lang="en-GB" dirty="0" smtClean="0"/>
              <a:t>How to ensure causality?</a:t>
            </a:r>
          </a:p>
          <a:p>
            <a:r>
              <a:rPr lang="en-GB" dirty="0" smtClean="0"/>
              <a:t>Two rules for delaying message processing:</a:t>
            </a:r>
          </a:p>
          <a:p>
            <a:pPr marL="987552" lvl="1" indent="-457200">
              <a:buFont typeface="+mj-lt"/>
              <a:buAutoNum type="arabicPeriod"/>
            </a:pPr>
            <a:r>
              <a:rPr lang="en-GB" dirty="0" smtClean="0"/>
              <a:t>VC must indicate that this is next message from source</a:t>
            </a:r>
          </a:p>
          <a:p>
            <a:pPr marL="987552" lvl="1" indent="-457200">
              <a:buFont typeface="+mj-lt"/>
              <a:buAutoNum type="arabicPeriod"/>
            </a:pPr>
            <a:r>
              <a:rPr lang="en-GB" dirty="0" smtClean="0"/>
              <a:t>VC must indicate that you have all the other messages that “caused” this message</a:t>
            </a:r>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pic>
        <p:nvPicPr>
          <p:cNvPr id="47107" name="Picture 3"/>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600200" y="838200"/>
            <a:ext cx="6213475" cy="25385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Today's Lecture</a:t>
            </a:r>
            <a:endParaRPr lang="en-US" dirty="0"/>
          </a:p>
        </p:txBody>
      </p:sp>
      <p:sp>
        <p:nvSpPr>
          <p:cNvPr id="3" name="Content Placeholder 2"/>
          <p:cNvSpPr>
            <a:spLocks noGrp="1"/>
          </p:cNvSpPr>
          <p:nvPr>
            <p:ph idx="1"/>
          </p:nvPr>
        </p:nvSpPr>
        <p:spPr/>
        <p:txBody>
          <a:bodyPr/>
          <a:lstStyle/>
          <a:p>
            <a:r>
              <a:rPr lang="en-US" dirty="0" err="1" smtClean="0"/>
              <a:t>Lamport</a:t>
            </a:r>
            <a:r>
              <a:rPr lang="en-US" dirty="0" smtClean="0"/>
              <a:t> </a:t>
            </a:r>
            <a:r>
              <a:rPr lang="en-US" dirty="0" smtClean="0"/>
              <a:t>Clocks</a:t>
            </a:r>
          </a:p>
          <a:p>
            <a:endParaRPr lang="en-US" dirty="0" smtClean="0"/>
          </a:p>
          <a:p>
            <a:r>
              <a:rPr lang="en-US" dirty="0" smtClean="0"/>
              <a:t>Vector Clocks</a:t>
            </a:r>
          </a:p>
          <a:p>
            <a:endParaRPr lang="en-US" dirty="0" smtClean="0"/>
          </a:p>
          <a:p>
            <a:r>
              <a:rPr lang="en-US" dirty="0" smtClean="0">
                <a:solidFill>
                  <a:srgbClr val="FF0000"/>
                </a:solidFill>
              </a:rPr>
              <a:t>Mutual </a:t>
            </a:r>
            <a:r>
              <a:rPr lang="en-US" dirty="0" smtClean="0">
                <a:solidFill>
                  <a:srgbClr val="FF0000"/>
                </a:solidFill>
              </a:rPr>
              <a:t>Exclusion</a:t>
            </a:r>
          </a:p>
          <a:p>
            <a:endParaRPr lang="en-US" dirty="0" smtClean="0"/>
          </a:p>
          <a:p>
            <a:r>
              <a:rPr lang="en-US" dirty="0" smtClean="0"/>
              <a:t>Election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Announcements</a:t>
            </a:r>
            <a:endParaRPr lang="en-US" dirty="0"/>
          </a:p>
        </p:txBody>
      </p:sp>
      <p:sp>
        <p:nvSpPr>
          <p:cNvPr id="3" name="Content Placeholder 2"/>
          <p:cNvSpPr>
            <a:spLocks noGrp="1"/>
          </p:cNvSpPr>
          <p:nvPr>
            <p:ph idx="1"/>
          </p:nvPr>
        </p:nvSpPr>
        <p:spPr/>
        <p:txBody>
          <a:bodyPr/>
          <a:lstStyle/>
          <a:p>
            <a:r>
              <a:rPr lang="en-US" dirty="0" smtClean="0"/>
              <a:t>Project 1 update – Thursday</a:t>
            </a:r>
          </a:p>
          <a:p>
            <a:pPr lvl="1"/>
            <a:r>
              <a:rPr lang="en-US" dirty="0" smtClean="0"/>
              <a:t>Due 2/26</a:t>
            </a:r>
          </a:p>
          <a:p>
            <a:pPr lvl="1"/>
            <a:endParaRPr lang="en-US" dirty="0" smtClean="0"/>
          </a:p>
          <a:p>
            <a:r>
              <a:rPr lang="en-US" dirty="0" smtClean="0"/>
              <a:t>HW 1 – due Thursday</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n-US" sz="4000" dirty="0"/>
              <a:t>Mutual Exclusion</a:t>
            </a:r>
            <a:br>
              <a:rPr lang="en-US" sz="4000" dirty="0"/>
            </a:br>
            <a:r>
              <a:rPr lang="en-US" sz="4000" dirty="0"/>
              <a:t>A Centralized </a:t>
            </a:r>
            <a:r>
              <a:rPr lang="en-US" sz="4000" dirty="0" smtClean="0"/>
              <a:t>Algorithm</a:t>
            </a:r>
            <a:endParaRPr lang="en-US" sz="4000" dirty="0"/>
          </a:p>
        </p:txBody>
      </p:sp>
      <p:sp>
        <p:nvSpPr>
          <p:cNvPr id="120835" name="Rectangle 3"/>
          <p:cNvSpPr>
            <a:spLocks noGrp="1" noChangeArrowheads="1"/>
          </p:cNvSpPr>
          <p:nvPr>
            <p:ph idx="1"/>
          </p:nvPr>
        </p:nvSpPr>
        <p:spPr>
          <a:xfrm>
            <a:off x="304800" y="4114800"/>
            <a:ext cx="8534400" cy="2286000"/>
          </a:xfrm>
        </p:spPr>
        <p:txBody>
          <a:bodyPr>
            <a:normAutofit fontScale="85000" lnSpcReduction="10000"/>
          </a:bodyPr>
          <a:lstStyle/>
          <a:p>
            <a:pPr marL="697230" indent="-514350">
              <a:buFont typeface="+mj-lt"/>
              <a:buAutoNum type="arabicPeriod"/>
            </a:pPr>
            <a:r>
              <a:rPr lang="en-US" dirty="0" smtClean="0"/>
              <a:t>Process </a:t>
            </a:r>
            <a:r>
              <a:rPr lang="en-US" dirty="0"/>
              <a:t>1 asks the coordinator for permission to access a</a:t>
            </a:r>
            <a:r>
              <a:rPr lang="en-US" dirty="0" smtClean="0"/>
              <a:t> shared resource </a:t>
            </a:r>
            <a:r>
              <a:rPr lang="en-US" dirty="0" err="1" smtClean="0">
                <a:sym typeface="Wingdings"/>
              </a:rPr>
              <a:t></a:t>
            </a:r>
            <a:r>
              <a:rPr lang="en-US" dirty="0" smtClean="0">
                <a:sym typeface="Wingdings"/>
              </a:rPr>
              <a:t> </a:t>
            </a:r>
            <a:r>
              <a:rPr lang="en-US" dirty="0" smtClean="0"/>
              <a:t>Permission </a:t>
            </a:r>
            <a:r>
              <a:rPr lang="en-US" dirty="0"/>
              <a:t>is </a:t>
            </a:r>
            <a:r>
              <a:rPr lang="en-US" dirty="0" smtClean="0"/>
              <a:t>granted</a:t>
            </a:r>
          </a:p>
          <a:p>
            <a:pPr marL="697230" indent="-514350">
              <a:buFont typeface="+mj-lt"/>
              <a:buAutoNum type="arabicPeriod"/>
            </a:pPr>
            <a:r>
              <a:rPr lang="en-US" dirty="0" smtClean="0"/>
              <a:t>Process 2 then asks permission to access the same </a:t>
            </a:r>
            <a:r>
              <a:rPr lang="en-US" dirty="0" smtClean="0"/>
              <a:t>resource </a:t>
            </a:r>
            <a:r>
              <a:rPr lang="en-US" dirty="0" err="1" smtClean="0">
                <a:sym typeface="Wingdings"/>
              </a:rPr>
              <a:t></a:t>
            </a:r>
            <a:r>
              <a:rPr lang="en-US" dirty="0" smtClean="0">
                <a:sym typeface="Wingdings"/>
              </a:rPr>
              <a:t> </a:t>
            </a:r>
            <a:r>
              <a:rPr lang="en-US" dirty="0" smtClean="0"/>
              <a:t>The </a:t>
            </a:r>
            <a:r>
              <a:rPr lang="en-US" dirty="0" smtClean="0"/>
              <a:t>coordinator does not </a:t>
            </a:r>
            <a:r>
              <a:rPr lang="en-US" dirty="0" smtClean="0"/>
              <a:t>reply</a:t>
            </a:r>
          </a:p>
          <a:p>
            <a:pPr marL="697230" indent="-514350">
              <a:buFont typeface="+mj-lt"/>
              <a:buAutoNum type="arabicPeriod"/>
            </a:pPr>
            <a:r>
              <a:rPr lang="en-US" dirty="0" smtClean="0"/>
              <a:t>When process 1 releases the resource, it tells the coordinator, which then replies to 2</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pic>
        <p:nvPicPr>
          <p:cNvPr id="120836" name="Picture 4" descr="06-14"/>
          <p:cNvPicPr>
            <a:picLocks noChangeAspect="1" noChangeArrowheads="1"/>
          </p:cNvPicPr>
          <p:nvPr/>
        </p:nvPicPr>
        <p:blipFill>
          <a:blip r:embed="rId3"/>
          <a:srcRect r="63681" b="21179"/>
          <a:stretch>
            <a:fillRect/>
          </a:stretch>
        </p:blipFill>
        <p:spPr bwMode="auto">
          <a:xfrm>
            <a:off x="295031" y="1524000"/>
            <a:ext cx="3210169" cy="2362200"/>
          </a:xfrm>
          <a:prstGeom prst="rect">
            <a:avLst/>
          </a:prstGeom>
          <a:noFill/>
        </p:spPr>
      </p:pic>
      <p:pic>
        <p:nvPicPr>
          <p:cNvPr id="8" name="Picture 4" descr="06-14"/>
          <p:cNvPicPr>
            <a:picLocks noChangeAspect="1" noChangeArrowheads="1"/>
          </p:cNvPicPr>
          <p:nvPr/>
        </p:nvPicPr>
        <p:blipFill>
          <a:blip r:embed="rId3"/>
          <a:srcRect l="37167" r="30569" b="25372"/>
          <a:stretch>
            <a:fillRect/>
          </a:stretch>
        </p:blipFill>
        <p:spPr bwMode="auto">
          <a:xfrm>
            <a:off x="3810000" y="1524000"/>
            <a:ext cx="2623583" cy="2057400"/>
          </a:xfrm>
          <a:prstGeom prst="rect">
            <a:avLst/>
          </a:prstGeom>
          <a:noFill/>
        </p:spPr>
      </p:pic>
      <p:pic>
        <p:nvPicPr>
          <p:cNvPr id="9" name="Picture 4" descr="06-14"/>
          <p:cNvPicPr>
            <a:picLocks noChangeAspect="1" noChangeArrowheads="1"/>
          </p:cNvPicPr>
          <p:nvPr/>
        </p:nvPicPr>
        <p:blipFill>
          <a:blip r:embed="rId3"/>
          <a:srcRect l="75249" b="25422"/>
          <a:stretch>
            <a:fillRect/>
          </a:stretch>
        </p:blipFill>
        <p:spPr bwMode="auto">
          <a:xfrm>
            <a:off x="6629400" y="1524000"/>
            <a:ext cx="2216248" cy="22637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A Distributed Algorithm (1)</a:t>
            </a:r>
            <a:endParaRPr lang="en-US"/>
          </a:p>
        </p:txBody>
      </p:sp>
      <p:sp>
        <p:nvSpPr>
          <p:cNvPr id="128003" name="Rectangle 3"/>
          <p:cNvSpPr>
            <a:spLocks noGrp="1" noChangeArrowheads="1"/>
          </p:cNvSpPr>
          <p:nvPr>
            <p:ph type="body" idx="1"/>
          </p:nvPr>
        </p:nvSpPr>
        <p:spPr/>
        <p:txBody>
          <a:bodyPr>
            <a:normAutofit fontScale="92500" lnSpcReduction="10000"/>
          </a:bodyPr>
          <a:lstStyle/>
          <a:p>
            <a:pPr>
              <a:buNone/>
            </a:pPr>
            <a:r>
              <a:rPr lang="en-US" dirty="0" smtClean="0"/>
              <a:t>Three different cases:</a:t>
            </a:r>
          </a:p>
          <a:p>
            <a:pPr marL="697230" indent="-514350">
              <a:buFont typeface="+mj-lt"/>
              <a:buAutoNum type="arabicPeriod"/>
            </a:pPr>
            <a:r>
              <a:rPr lang="en-US" dirty="0" smtClean="0"/>
              <a:t>If the receiver is not accessing the resource and does not want to access it, it sends back an OK message to the sender.</a:t>
            </a:r>
          </a:p>
          <a:p>
            <a:pPr marL="697230" indent="-514350">
              <a:buFont typeface="+mj-lt"/>
              <a:buAutoNum type="arabicPeriod"/>
            </a:pPr>
            <a:r>
              <a:rPr lang="en-US" dirty="0" smtClean="0"/>
              <a:t>If the receiver already has access to the resource, it simply does not reply. Instead, it queues the request.</a:t>
            </a:r>
          </a:p>
          <a:p>
            <a:pPr marL="697230" indent="-514350">
              <a:buFont typeface="+mj-lt"/>
              <a:buAutoNum type="arabicPeriod"/>
            </a:pPr>
            <a:r>
              <a:rPr lang="en-US" dirty="0" smtClean="0"/>
              <a:t>If the receiver wants to access the resource as well but has not yet done so, it compares the timestamp of the incoming message with the one contained in the message that it has sent everyone. The lowest one wins.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A Distributed Algorithm (2)</a:t>
            </a:r>
          </a:p>
        </p:txBody>
      </p:sp>
      <p:sp>
        <p:nvSpPr>
          <p:cNvPr id="129027" name="Rectangle 3"/>
          <p:cNvSpPr>
            <a:spLocks noGrp="1" noChangeArrowheads="1"/>
          </p:cNvSpPr>
          <p:nvPr>
            <p:ph type="body" idx="1"/>
          </p:nvPr>
        </p:nvSpPr>
        <p:spPr>
          <a:xfrm>
            <a:off x="304800" y="4191000"/>
            <a:ext cx="8534400" cy="1935163"/>
          </a:xfrm>
        </p:spPr>
        <p:txBody>
          <a:bodyPr>
            <a:normAutofit fontScale="92500" lnSpcReduction="10000"/>
          </a:bodyPr>
          <a:lstStyle/>
          <a:p>
            <a:r>
              <a:rPr lang="en-US" dirty="0" smtClean="0"/>
              <a:t>Two </a:t>
            </a:r>
            <a:r>
              <a:rPr lang="en-US" dirty="0"/>
              <a:t>processes want to access a </a:t>
            </a:r>
            <a:br>
              <a:rPr lang="en-US" dirty="0"/>
            </a:br>
            <a:r>
              <a:rPr lang="en-US" dirty="0"/>
              <a:t>shared resource at the same moment.</a:t>
            </a:r>
            <a:r>
              <a:rPr lang="en-US" dirty="0" smtClean="0"/>
              <a:t> </a:t>
            </a:r>
          </a:p>
          <a:p>
            <a:r>
              <a:rPr lang="en-US" dirty="0" smtClean="0"/>
              <a:t>Process </a:t>
            </a:r>
            <a:r>
              <a:rPr lang="en-US" dirty="0" smtClean="0"/>
              <a:t>0 has the lowest</a:t>
            </a:r>
            <a:r>
              <a:rPr lang="en-US" dirty="0" smtClean="0"/>
              <a:t> timestamp</a:t>
            </a:r>
            <a:r>
              <a:rPr lang="en-US" dirty="0" smtClean="0"/>
              <a:t>, so it </a:t>
            </a:r>
            <a:r>
              <a:rPr lang="en-US" dirty="0" smtClean="0"/>
              <a:t>wins</a:t>
            </a:r>
          </a:p>
          <a:p>
            <a:r>
              <a:rPr lang="en-US" dirty="0" smtClean="0"/>
              <a:t>When </a:t>
            </a:r>
            <a:r>
              <a:rPr lang="en-US" dirty="0" smtClean="0"/>
              <a:t>process 0 is done,</a:t>
            </a:r>
            <a:r>
              <a:rPr lang="en-US" dirty="0" smtClean="0"/>
              <a:t> it </a:t>
            </a:r>
            <a:r>
              <a:rPr lang="en-US" dirty="0" smtClean="0"/>
              <a:t>sends an OK also, so 2 can now go ahead.</a:t>
            </a:r>
          </a:p>
          <a:p>
            <a:endParaRPr lang="en-US" dirty="0" smtClean="0"/>
          </a:p>
          <a:p>
            <a:endParaRPr lang="en-US" dirty="0"/>
          </a:p>
        </p:txBody>
      </p:sp>
      <p:pic>
        <p:nvPicPr>
          <p:cNvPr id="129029" name="Picture 5" descr="06-15"/>
          <p:cNvPicPr>
            <a:picLocks noChangeAspect="1" noChangeArrowheads="1"/>
          </p:cNvPicPr>
          <p:nvPr/>
        </p:nvPicPr>
        <p:blipFill>
          <a:blip r:embed="rId3"/>
          <a:srcRect r="77500" b="7121"/>
          <a:stretch>
            <a:fillRect/>
          </a:stretch>
        </p:blipFill>
        <p:spPr bwMode="auto">
          <a:xfrm>
            <a:off x="381000" y="1014790"/>
            <a:ext cx="2286000" cy="287141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pic>
        <p:nvPicPr>
          <p:cNvPr id="6" name="Picture 4" descr="06-15"/>
          <p:cNvPicPr>
            <a:picLocks noChangeAspect="1" noChangeArrowheads="1"/>
          </p:cNvPicPr>
          <p:nvPr/>
        </p:nvPicPr>
        <p:blipFill>
          <a:blip r:embed="rId3"/>
          <a:srcRect l="31262" t="20050" r="45441" b="17293"/>
          <a:stretch>
            <a:fillRect/>
          </a:stretch>
        </p:blipFill>
        <p:spPr bwMode="auto">
          <a:xfrm>
            <a:off x="3276600" y="1524000"/>
            <a:ext cx="2514077" cy="2057400"/>
          </a:xfrm>
          <a:prstGeom prst="rect">
            <a:avLst/>
          </a:prstGeom>
          <a:noFill/>
        </p:spPr>
      </p:pic>
      <p:pic>
        <p:nvPicPr>
          <p:cNvPr id="8" name="Picture 4" descr="06-15"/>
          <p:cNvPicPr>
            <a:picLocks noChangeAspect="1" noChangeArrowheads="1"/>
          </p:cNvPicPr>
          <p:nvPr/>
        </p:nvPicPr>
        <p:blipFill>
          <a:blip r:embed="rId3"/>
          <a:srcRect l="65321" t="14514" r="11281" b="18328"/>
          <a:stretch>
            <a:fillRect/>
          </a:stretch>
        </p:blipFill>
        <p:spPr bwMode="auto">
          <a:xfrm>
            <a:off x="6096000" y="1371600"/>
            <a:ext cx="2514600" cy="2196809"/>
          </a:xfrm>
          <a:prstGeom prst="rect">
            <a:avLst/>
          </a:prstGeom>
          <a:noFill/>
        </p:spPr>
      </p:pic>
      <p:sp>
        <p:nvSpPr>
          <p:cNvPr id="9" name="TextBox 8"/>
          <p:cNvSpPr txBox="1"/>
          <p:nvPr/>
        </p:nvSpPr>
        <p:spPr>
          <a:xfrm>
            <a:off x="3886200" y="914400"/>
            <a:ext cx="1447800" cy="646331"/>
          </a:xfrm>
          <a:prstGeom prst="rect">
            <a:avLst/>
          </a:prstGeom>
          <a:noFill/>
        </p:spPr>
        <p:txBody>
          <a:bodyPr wrap="square" rtlCol="0">
            <a:spAutoFit/>
          </a:bodyPr>
          <a:lstStyle/>
          <a:p>
            <a:r>
              <a:rPr lang="en-US" dirty="0" smtClean="0"/>
              <a:t>Accesses</a:t>
            </a:r>
            <a:br>
              <a:rPr lang="en-US" dirty="0" smtClean="0"/>
            </a:br>
            <a:r>
              <a:rPr lang="en-US" dirty="0" smtClean="0"/>
              <a:t>Resource</a:t>
            </a:r>
            <a:endParaRPr lang="en-US" dirty="0"/>
          </a:p>
        </p:txBody>
      </p:sp>
      <p:sp>
        <p:nvSpPr>
          <p:cNvPr id="10" name="TextBox 9"/>
          <p:cNvSpPr txBox="1"/>
          <p:nvPr/>
        </p:nvSpPr>
        <p:spPr>
          <a:xfrm>
            <a:off x="7391400" y="3505200"/>
            <a:ext cx="1447800" cy="646331"/>
          </a:xfrm>
          <a:prstGeom prst="rect">
            <a:avLst/>
          </a:prstGeom>
          <a:noFill/>
        </p:spPr>
        <p:txBody>
          <a:bodyPr wrap="square" rtlCol="0">
            <a:spAutoFit/>
          </a:bodyPr>
          <a:lstStyle/>
          <a:p>
            <a:r>
              <a:rPr lang="en-US" dirty="0" smtClean="0"/>
              <a:t>Accesses</a:t>
            </a:r>
            <a:br>
              <a:rPr lang="en-US" dirty="0" smtClean="0"/>
            </a:br>
            <a:r>
              <a:rPr lang="en-US" dirty="0" smtClean="0"/>
              <a:t>Resource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A Token Ring Algorithm</a:t>
            </a:r>
          </a:p>
        </p:txBody>
      </p:sp>
      <p:sp>
        <p:nvSpPr>
          <p:cNvPr id="136195" name="Rectangle 3"/>
          <p:cNvSpPr>
            <a:spLocks noGrp="1" noChangeArrowheads="1"/>
          </p:cNvSpPr>
          <p:nvPr>
            <p:ph type="body" idx="1"/>
          </p:nvPr>
        </p:nvSpPr>
        <p:spPr>
          <a:xfrm>
            <a:off x="304800" y="4648200"/>
            <a:ext cx="8534400" cy="1752600"/>
          </a:xfrm>
        </p:spPr>
        <p:txBody>
          <a:bodyPr>
            <a:normAutofit/>
          </a:bodyPr>
          <a:lstStyle/>
          <a:p>
            <a:r>
              <a:rPr lang="en-US" dirty="0" smtClean="0"/>
              <a:t>An </a:t>
            </a:r>
            <a:r>
              <a:rPr lang="en-US" dirty="0"/>
              <a:t>unordered group of processes on a </a:t>
            </a:r>
            <a:r>
              <a:rPr lang="en-US" dirty="0" smtClean="0"/>
              <a:t>network </a:t>
            </a:r>
            <a:r>
              <a:rPr lang="en-US" dirty="0" err="1" smtClean="0">
                <a:sym typeface="Wingdings"/>
              </a:rPr>
              <a:t></a:t>
            </a:r>
            <a:r>
              <a:rPr lang="en-US" dirty="0" smtClean="0">
                <a:sym typeface="Wingdings"/>
              </a:rPr>
              <a:t> </a:t>
            </a:r>
            <a:r>
              <a:rPr lang="en-US" dirty="0" smtClean="0"/>
              <a:t>A </a:t>
            </a:r>
            <a:r>
              <a:rPr lang="en-US" dirty="0"/>
              <a:t>logical ring constructed in </a:t>
            </a:r>
            <a:r>
              <a:rPr lang="en-US" dirty="0" smtClean="0"/>
              <a:t>software</a:t>
            </a:r>
          </a:p>
          <a:p>
            <a:pPr lvl="1"/>
            <a:r>
              <a:rPr lang="en-US" dirty="0" smtClean="0"/>
              <a:t>Use ring to pass right to access resource</a:t>
            </a:r>
            <a:endParaRPr lang="en-US" dirty="0"/>
          </a:p>
        </p:txBody>
      </p:sp>
      <p:pic>
        <p:nvPicPr>
          <p:cNvPr id="136196" name="Picture 4" descr="06-16"/>
          <p:cNvPicPr>
            <a:picLocks noChangeAspect="1" noChangeArrowheads="1"/>
          </p:cNvPicPr>
          <p:nvPr/>
        </p:nvPicPr>
        <p:blipFill>
          <a:blip r:embed="rId3">
            <a:clrChange>
              <a:clrFrom>
                <a:srgbClr val="FDFDFD"/>
              </a:clrFrom>
              <a:clrTo>
                <a:srgbClr val="FDFDFD">
                  <a:alpha val="0"/>
                </a:srgbClr>
              </a:clrTo>
            </a:clrChange>
          </a:blip>
          <a:srcRect b="11336"/>
          <a:stretch>
            <a:fillRect/>
          </a:stretch>
        </p:blipFill>
        <p:spPr bwMode="auto">
          <a:xfrm>
            <a:off x="679450" y="1851025"/>
            <a:ext cx="7858125" cy="2644775"/>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8" name="Right Arrow 7"/>
          <p:cNvSpPr/>
          <p:nvPr/>
        </p:nvSpPr>
        <p:spPr>
          <a:xfrm>
            <a:off x="4824861" y="2740182"/>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r>
              <a:rPr lang="en-US" sz="4000"/>
              <a:t>A Comparison of the Four Algorithms</a:t>
            </a:r>
          </a:p>
        </p:txBody>
      </p:sp>
      <p:pic>
        <p:nvPicPr>
          <p:cNvPr id="137220" name="Picture 4" descr="06-17T"/>
          <p:cNvPicPr>
            <a:picLocks noChangeAspect="1" noChangeArrowheads="1"/>
          </p:cNvPicPr>
          <p:nvPr/>
        </p:nvPicPr>
        <p:blipFill>
          <a:blip r:embed="rId3"/>
          <a:srcRect/>
          <a:stretch>
            <a:fillRect/>
          </a:stretch>
        </p:blipFill>
        <p:spPr bwMode="auto">
          <a:xfrm>
            <a:off x="0" y="1752600"/>
            <a:ext cx="9144000" cy="2436812"/>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
        <p:nvSpPr>
          <p:cNvPr id="8" name="Content Placeholder 7"/>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Today's Lecture</a:t>
            </a:r>
            <a:endParaRPr lang="en-US" dirty="0"/>
          </a:p>
        </p:txBody>
      </p:sp>
      <p:sp>
        <p:nvSpPr>
          <p:cNvPr id="3" name="Content Placeholder 2"/>
          <p:cNvSpPr>
            <a:spLocks noGrp="1"/>
          </p:cNvSpPr>
          <p:nvPr>
            <p:ph idx="1"/>
          </p:nvPr>
        </p:nvSpPr>
        <p:spPr/>
        <p:txBody>
          <a:bodyPr/>
          <a:lstStyle/>
          <a:p>
            <a:r>
              <a:rPr lang="en-US" dirty="0" err="1" smtClean="0"/>
              <a:t>Lamport</a:t>
            </a:r>
            <a:r>
              <a:rPr lang="en-US" dirty="0" smtClean="0"/>
              <a:t> </a:t>
            </a:r>
            <a:r>
              <a:rPr lang="en-US" dirty="0" smtClean="0"/>
              <a:t>Clocks</a:t>
            </a:r>
          </a:p>
          <a:p>
            <a:endParaRPr lang="en-US" dirty="0" smtClean="0"/>
          </a:p>
          <a:p>
            <a:r>
              <a:rPr lang="en-US" dirty="0" smtClean="0"/>
              <a:t>Vector Clocks</a:t>
            </a:r>
          </a:p>
          <a:p>
            <a:endParaRPr lang="en-US" dirty="0" smtClean="0"/>
          </a:p>
          <a:p>
            <a:r>
              <a:rPr lang="en-US" dirty="0" smtClean="0"/>
              <a:t>Mutual </a:t>
            </a:r>
            <a:r>
              <a:rPr lang="en-US" dirty="0" smtClean="0"/>
              <a:t>Exclusion</a:t>
            </a:r>
          </a:p>
          <a:p>
            <a:endParaRPr lang="en-US" dirty="0" smtClean="0"/>
          </a:p>
          <a:p>
            <a:r>
              <a:rPr lang="en-US" dirty="0" smtClean="0">
                <a:solidFill>
                  <a:srgbClr val="FF0000"/>
                </a:solidFill>
              </a:rPr>
              <a:t>Election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mtClean="0"/>
              <a:t>Election Algorithms </a:t>
            </a:r>
            <a:endParaRPr lang="en-US"/>
          </a:p>
        </p:txBody>
      </p:sp>
      <p:sp>
        <p:nvSpPr>
          <p:cNvPr id="143363" name="Rectangle 3"/>
          <p:cNvSpPr>
            <a:spLocks noGrp="1" noChangeArrowheads="1"/>
          </p:cNvSpPr>
          <p:nvPr>
            <p:ph type="body" idx="1"/>
          </p:nvPr>
        </p:nvSpPr>
        <p:spPr/>
        <p:txBody>
          <a:bodyPr/>
          <a:lstStyle/>
          <a:p>
            <a:r>
              <a:rPr lang="en-US" dirty="0" smtClean="0"/>
              <a:t>The Bully Algorithm:</a:t>
            </a:r>
          </a:p>
          <a:p>
            <a:pPr marL="697230" indent="-514350">
              <a:buFont typeface="+mj-lt"/>
              <a:buAutoNum type="arabicPeriod"/>
            </a:pPr>
            <a:r>
              <a:rPr lang="en-US" dirty="0" smtClean="0"/>
              <a:t>P sends an ELECTION message to all processes with higher numbers.</a:t>
            </a:r>
          </a:p>
          <a:p>
            <a:pPr marL="697230" indent="-514350">
              <a:buFont typeface="+mj-lt"/>
              <a:buAutoNum type="arabicPeriod"/>
            </a:pPr>
            <a:r>
              <a:rPr lang="en-US" dirty="0" smtClean="0"/>
              <a:t>If no one responds, P wins the election and becomes coordinator.</a:t>
            </a:r>
          </a:p>
          <a:p>
            <a:pPr marL="697230" indent="-514350">
              <a:buFont typeface="+mj-lt"/>
              <a:buAutoNum type="arabicPeriod"/>
            </a:pPr>
            <a:r>
              <a:rPr lang="en-US" dirty="0" smtClean="0"/>
              <a:t>If one of the higher-ups answers, it takes over. P’s job is done.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mtClean="0"/>
              <a:t>The Bully Algorithm (1)</a:t>
            </a:r>
            <a:endParaRPr lang="en-US"/>
          </a:p>
        </p:txBody>
      </p:sp>
      <p:sp>
        <p:nvSpPr>
          <p:cNvPr id="144387" name="Rectangle 3"/>
          <p:cNvSpPr>
            <a:spLocks noGrp="1" noChangeArrowheads="1"/>
          </p:cNvSpPr>
          <p:nvPr>
            <p:ph type="body" idx="1"/>
          </p:nvPr>
        </p:nvSpPr>
        <p:spPr>
          <a:xfrm>
            <a:off x="304800" y="4343400"/>
            <a:ext cx="8534400" cy="1782763"/>
          </a:xfrm>
        </p:spPr>
        <p:txBody>
          <a:bodyPr>
            <a:normAutofit lnSpcReduction="10000"/>
          </a:bodyPr>
          <a:lstStyle/>
          <a:p>
            <a:r>
              <a:rPr lang="en-US" dirty="0" smtClean="0"/>
              <a:t>(a) Process 4 holds an election</a:t>
            </a:r>
          </a:p>
          <a:p>
            <a:r>
              <a:rPr lang="en-US" dirty="0" smtClean="0"/>
              <a:t>(</a:t>
            </a:r>
            <a:r>
              <a:rPr lang="en-US" dirty="0" err="1" smtClean="0"/>
              <a:t>b</a:t>
            </a:r>
            <a:r>
              <a:rPr lang="en-US" dirty="0" smtClean="0"/>
              <a:t>) Processes 5 and 6 respond, telling 4 to stop. </a:t>
            </a:r>
          </a:p>
          <a:p>
            <a:r>
              <a:rPr lang="en-US" dirty="0" smtClean="0"/>
              <a:t>(</a:t>
            </a:r>
            <a:r>
              <a:rPr lang="en-US" dirty="0" err="1" smtClean="0"/>
              <a:t>c</a:t>
            </a:r>
            <a:r>
              <a:rPr lang="en-US" dirty="0" smtClean="0"/>
              <a:t>) Now 5 and 6 each hold an election.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pic>
        <p:nvPicPr>
          <p:cNvPr id="144388" name="Picture 4" descr="06-20"/>
          <p:cNvPicPr>
            <a:picLocks noChangeAspect="1" noChangeArrowheads="1"/>
          </p:cNvPicPr>
          <p:nvPr/>
        </p:nvPicPr>
        <p:blipFill>
          <a:blip r:embed="rId3"/>
          <a:srcRect b="50259"/>
          <a:stretch>
            <a:fillRect/>
          </a:stretch>
        </p:blipFill>
        <p:spPr bwMode="auto">
          <a:xfrm>
            <a:off x="304800" y="914400"/>
            <a:ext cx="8609012" cy="331628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mtClean="0"/>
              <a:t>The Bully Algorithm (2)</a:t>
            </a:r>
            <a:endParaRPr lang="en-US"/>
          </a:p>
        </p:txBody>
      </p:sp>
      <p:sp>
        <p:nvSpPr>
          <p:cNvPr id="145411" name="Rectangle 3"/>
          <p:cNvSpPr>
            <a:spLocks noGrp="1" noChangeArrowheads="1"/>
          </p:cNvSpPr>
          <p:nvPr>
            <p:ph type="body" idx="1"/>
          </p:nvPr>
        </p:nvSpPr>
        <p:spPr>
          <a:xfrm>
            <a:off x="304800" y="5181600"/>
            <a:ext cx="8534400" cy="944563"/>
          </a:xfrm>
        </p:spPr>
        <p:txBody>
          <a:bodyPr>
            <a:normAutofit lnSpcReduction="10000"/>
          </a:bodyPr>
          <a:lstStyle/>
          <a:p>
            <a:r>
              <a:rPr lang="en-US" dirty="0" smtClean="0"/>
              <a:t>(</a:t>
            </a:r>
            <a:r>
              <a:rPr lang="en-US" dirty="0" err="1" smtClean="0"/>
              <a:t>d</a:t>
            </a:r>
            <a:r>
              <a:rPr lang="en-US" dirty="0" smtClean="0"/>
              <a:t>) Process 6 tells 5 to stop</a:t>
            </a:r>
          </a:p>
          <a:p>
            <a:r>
              <a:rPr lang="en-US" dirty="0" smtClean="0"/>
              <a:t>(</a:t>
            </a:r>
            <a:r>
              <a:rPr lang="en-US" dirty="0" err="1" smtClean="0"/>
              <a:t>e</a:t>
            </a:r>
            <a:r>
              <a:rPr lang="en-US" dirty="0" smtClean="0"/>
              <a:t>) Process 6 wins and tells everyone.</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a:p>
        </p:txBody>
      </p:sp>
      <p:pic>
        <p:nvPicPr>
          <p:cNvPr id="145412" name="Picture 4" descr="06-20"/>
          <p:cNvPicPr>
            <a:picLocks noChangeAspect="1" noChangeArrowheads="1"/>
          </p:cNvPicPr>
          <p:nvPr/>
        </p:nvPicPr>
        <p:blipFill>
          <a:blip r:embed="rId3"/>
          <a:srcRect l="14906" t="53062" r="17302"/>
          <a:stretch>
            <a:fillRect/>
          </a:stretch>
        </p:blipFill>
        <p:spPr bwMode="auto">
          <a:xfrm>
            <a:off x="996950" y="990600"/>
            <a:ext cx="6808788" cy="365283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A Ring Algorithm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a:p>
        </p:txBody>
      </p:sp>
      <p:pic>
        <p:nvPicPr>
          <p:cNvPr id="150532" name="Picture 4" descr="06-21"/>
          <p:cNvPicPr>
            <a:picLocks noChangeAspect="1" noChangeArrowheads="1"/>
          </p:cNvPicPr>
          <p:nvPr/>
        </p:nvPicPr>
        <p:blipFill>
          <a:blip r:embed="rId3"/>
          <a:srcRect/>
          <a:stretch>
            <a:fillRect/>
          </a:stretch>
        </p:blipFill>
        <p:spPr bwMode="auto">
          <a:xfrm>
            <a:off x="906463" y="1520825"/>
            <a:ext cx="7221537" cy="35083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Last Lecture </a:t>
            </a:r>
            <a:r>
              <a:rPr lang="en-US" dirty="0" smtClean="0"/>
              <a:t>–</a:t>
            </a:r>
            <a:r>
              <a:rPr dirty="0" smtClean="0"/>
              <a:t> Clock Sync Important Lessons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Clocks on different systems will always behave differently</a:t>
            </a:r>
          </a:p>
          <a:p>
            <a:pPr lvl="1"/>
            <a:r>
              <a:rPr lang="en-US" dirty="0" smtClean="0"/>
              <a:t>Skew and drift between clocks</a:t>
            </a:r>
          </a:p>
          <a:p>
            <a:pPr lvl="1"/>
            <a:endParaRPr lang="en-US" dirty="0" smtClean="0"/>
          </a:p>
          <a:p>
            <a:r>
              <a:rPr lang="en-US" dirty="0" smtClean="0"/>
              <a:t>Time disagreement between machines can result in undesirable behavior</a:t>
            </a:r>
          </a:p>
          <a:p>
            <a:endParaRPr lang="en-US" dirty="0" smtClean="0"/>
          </a:p>
          <a:p>
            <a:r>
              <a:rPr lang="en-US" dirty="0" smtClean="0"/>
              <a:t>Two paths to solution: synchronize clocks or ensure consistent clocks</a:t>
            </a:r>
          </a:p>
          <a:p>
            <a:endParaRPr lang="en-US" dirty="0" smtClean="0"/>
          </a:p>
          <a:p>
            <a:r>
              <a:rPr lang="en-US" dirty="0" smtClean="0"/>
              <a:t>Clock synchronization</a:t>
            </a:r>
          </a:p>
          <a:p>
            <a:pPr lvl="1"/>
            <a:r>
              <a:rPr lang="en-US" dirty="0" smtClean="0"/>
              <a:t>Rely on a time-stamped network messages</a:t>
            </a:r>
          </a:p>
          <a:p>
            <a:pPr lvl="1"/>
            <a:r>
              <a:rPr lang="en-US" dirty="0" smtClean="0"/>
              <a:t>Estimate delay for message transmission</a:t>
            </a:r>
          </a:p>
          <a:p>
            <a:pPr lvl="1"/>
            <a:r>
              <a:rPr lang="en-US" dirty="0" smtClean="0"/>
              <a:t>Can synchronize to UTC or to local source</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fontScale="90000"/>
          </a:bodyPr>
          <a:lstStyle/>
          <a:p>
            <a:r>
              <a:rPr lang="en-US" sz="4000"/>
              <a:t>Elections in Wireless Environments (1)</a:t>
            </a:r>
          </a:p>
        </p:txBody>
      </p:sp>
      <p:sp>
        <p:nvSpPr>
          <p:cNvPr id="151555" name="Rectangle 3"/>
          <p:cNvSpPr>
            <a:spLocks noGrp="1" noChangeArrowheads="1"/>
          </p:cNvSpPr>
          <p:nvPr>
            <p:ph type="body" idx="1"/>
          </p:nvPr>
        </p:nvSpPr>
        <p:spPr>
          <a:xfrm>
            <a:off x="304800" y="5654675"/>
            <a:ext cx="8839200" cy="898525"/>
          </a:xfrm>
        </p:spPr>
        <p:txBody>
          <a:bodyPr>
            <a:normAutofit lnSpcReduction="10000"/>
          </a:bodyPr>
          <a:lstStyle/>
          <a:p>
            <a:r>
              <a:rPr lang="en-US" dirty="0" smtClean="0"/>
              <a:t>node </a:t>
            </a:r>
            <a:r>
              <a:rPr lang="en-US" dirty="0"/>
              <a:t>a as the </a:t>
            </a:r>
            <a:r>
              <a:rPr lang="en-US" dirty="0" smtClean="0"/>
              <a:t>source </a:t>
            </a:r>
          </a:p>
          <a:p>
            <a:r>
              <a:rPr lang="en-US" dirty="0" smtClean="0"/>
              <a:t>The </a:t>
            </a:r>
            <a:r>
              <a:rPr lang="en-US" dirty="0"/>
              <a:t>build-tree phase</a:t>
            </a:r>
          </a:p>
        </p:txBody>
      </p:sp>
      <p:pic>
        <p:nvPicPr>
          <p:cNvPr id="151556" name="Picture 4" descr="06-22"/>
          <p:cNvPicPr>
            <a:picLocks noChangeAspect="1" noChangeArrowheads="1"/>
          </p:cNvPicPr>
          <p:nvPr/>
        </p:nvPicPr>
        <p:blipFill>
          <a:blip r:embed="rId3"/>
          <a:srcRect b="66548"/>
          <a:stretch>
            <a:fillRect/>
          </a:stretch>
        </p:blipFill>
        <p:spPr bwMode="auto">
          <a:xfrm>
            <a:off x="341313" y="1524000"/>
            <a:ext cx="8532812" cy="3698875"/>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fontScale="90000"/>
          </a:bodyPr>
          <a:lstStyle/>
          <a:p>
            <a:r>
              <a:rPr lang="en-US" sz="4000"/>
              <a:t>Elections in Wireless Environments (2)</a:t>
            </a:r>
          </a:p>
        </p:txBody>
      </p:sp>
      <p:sp>
        <p:nvSpPr>
          <p:cNvPr id="152579" name="Rectangle 3"/>
          <p:cNvSpPr>
            <a:spLocks noGrp="1" noChangeArrowheads="1"/>
          </p:cNvSpPr>
          <p:nvPr>
            <p:ph type="body" idx="1"/>
          </p:nvPr>
        </p:nvSpPr>
        <p:spPr/>
        <p:txBody>
          <a:bodyPr/>
          <a:lstStyle/>
          <a:p>
            <a:r>
              <a:rPr lang="en-US"/>
              <a:t>Figure 6-22. Election algorithm in a wireless network, with node a as the source. (a) Initial network. (b)–(e) The build-tree phase</a:t>
            </a:r>
          </a:p>
        </p:txBody>
      </p:sp>
      <p:pic>
        <p:nvPicPr>
          <p:cNvPr id="152580" name="Picture 4" descr="06-22"/>
          <p:cNvPicPr>
            <a:picLocks noChangeAspect="1" noChangeArrowheads="1"/>
          </p:cNvPicPr>
          <p:nvPr/>
        </p:nvPicPr>
        <p:blipFill>
          <a:blip r:embed="rId3"/>
          <a:srcRect t="33369" b="32646"/>
          <a:stretch>
            <a:fillRect/>
          </a:stretch>
        </p:blipFill>
        <p:spPr bwMode="auto">
          <a:xfrm>
            <a:off x="415925" y="1414463"/>
            <a:ext cx="8342313" cy="3673475"/>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r>
              <a:rPr lang="en-US" sz="4000"/>
              <a:t>Elections in Wireless Environments (3)</a:t>
            </a:r>
          </a:p>
        </p:txBody>
      </p:sp>
      <p:sp>
        <p:nvSpPr>
          <p:cNvPr id="153603" name="Rectangle 3"/>
          <p:cNvSpPr>
            <a:spLocks noGrp="1" noChangeArrowheads="1"/>
          </p:cNvSpPr>
          <p:nvPr>
            <p:ph type="body" idx="1"/>
          </p:nvPr>
        </p:nvSpPr>
        <p:spPr>
          <a:xfrm>
            <a:off x="304800" y="5181600"/>
            <a:ext cx="8534400" cy="944563"/>
          </a:xfrm>
        </p:spPr>
        <p:txBody>
          <a:bodyPr>
            <a:normAutofit/>
          </a:bodyPr>
          <a:lstStyle/>
          <a:p>
            <a:r>
              <a:rPr lang="en-US" dirty="0" smtClean="0"/>
              <a:t>Reporting </a:t>
            </a:r>
            <a:r>
              <a:rPr lang="en-US" dirty="0"/>
              <a:t>of best node to source.</a:t>
            </a:r>
          </a:p>
        </p:txBody>
      </p:sp>
      <p:pic>
        <p:nvPicPr>
          <p:cNvPr id="153604" name="Picture 4" descr="06-22"/>
          <p:cNvPicPr>
            <a:picLocks noChangeAspect="1" noChangeArrowheads="1"/>
          </p:cNvPicPr>
          <p:nvPr/>
        </p:nvPicPr>
        <p:blipFill>
          <a:blip r:embed="rId3"/>
          <a:srcRect t="70323"/>
          <a:stretch>
            <a:fillRect/>
          </a:stretch>
        </p:blipFill>
        <p:spPr bwMode="auto">
          <a:xfrm>
            <a:off x="258763" y="1639888"/>
            <a:ext cx="8683625" cy="3338512"/>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Important Lessons</a:t>
            </a:r>
            <a:endParaRPr lang="en-US" dirty="0"/>
          </a:p>
        </p:txBody>
      </p:sp>
      <p:sp>
        <p:nvSpPr>
          <p:cNvPr id="3" name="Content Placeholder 2"/>
          <p:cNvSpPr>
            <a:spLocks noGrp="1"/>
          </p:cNvSpPr>
          <p:nvPr>
            <p:ph idx="1"/>
          </p:nvPr>
        </p:nvSpPr>
        <p:spPr/>
        <p:txBody>
          <a:bodyPr/>
          <a:lstStyle/>
          <a:p>
            <a:r>
              <a:rPr lang="en-US" dirty="0" err="1" smtClean="0"/>
              <a:t>Lamport</a:t>
            </a:r>
            <a:r>
              <a:rPr lang="en-US" dirty="0" smtClean="0"/>
              <a:t> &amp; vector clocks both give a logical timestamps</a:t>
            </a:r>
          </a:p>
          <a:p>
            <a:pPr lvl="1"/>
            <a:r>
              <a:rPr lang="en-US" dirty="0" smtClean="0"/>
              <a:t>Total ordering vs. causal ordering</a:t>
            </a:r>
          </a:p>
          <a:p>
            <a:endParaRPr lang="en-US" dirty="0" smtClean="0"/>
          </a:p>
          <a:p>
            <a:r>
              <a:rPr lang="en-US" dirty="0" smtClean="0"/>
              <a:t>Other issues in coordinating node activities</a:t>
            </a:r>
          </a:p>
          <a:p>
            <a:pPr lvl="1"/>
            <a:r>
              <a:rPr lang="en-US" dirty="0" smtClean="0"/>
              <a:t>Exclusive access to resources</a:t>
            </a:r>
          </a:p>
          <a:p>
            <a:pPr lvl="1"/>
            <a:r>
              <a:rPr lang="en-US" dirty="0" smtClean="0"/>
              <a:t>Choosing a single leader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Lamport’s Logical Clocks (1)</a:t>
            </a:r>
            <a:endParaRPr lang="en-US"/>
          </a:p>
        </p:txBody>
      </p:sp>
      <p:sp>
        <p:nvSpPr>
          <p:cNvPr id="100355" name="Rectangle 3"/>
          <p:cNvSpPr>
            <a:spLocks noGrp="1" noChangeArrowheads="1"/>
          </p:cNvSpPr>
          <p:nvPr>
            <p:ph type="body" idx="1"/>
          </p:nvPr>
        </p:nvSpPr>
        <p:spPr/>
        <p:txBody>
          <a:bodyPr/>
          <a:lstStyle/>
          <a:p>
            <a:pPr>
              <a:buNone/>
            </a:pPr>
            <a:r>
              <a:rPr lang="en-US" dirty="0" smtClean="0"/>
              <a:t>The "happens-before" relation → can be observed directly in two situations:</a:t>
            </a:r>
          </a:p>
          <a:p>
            <a:endParaRPr lang="en-US" dirty="0" smtClean="0"/>
          </a:p>
          <a:p>
            <a:r>
              <a:rPr lang="en-US" dirty="0" smtClean="0"/>
              <a:t>If a and </a:t>
            </a:r>
            <a:r>
              <a:rPr lang="en-US" dirty="0" err="1" smtClean="0"/>
              <a:t>b</a:t>
            </a:r>
            <a:r>
              <a:rPr lang="en-US" dirty="0" smtClean="0"/>
              <a:t> are events in the same process, and a occurs before </a:t>
            </a:r>
            <a:r>
              <a:rPr lang="en-US" dirty="0" err="1" smtClean="0"/>
              <a:t>b</a:t>
            </a:r>
            <a:r>
              <a:rPr lang="en-US" dirty="0" smtClean="0"/>
              <a:t>, then a → </a:t>
            </a:r>
            <a:r>
              <a:rPr lang="en-US" dirty="0" err="1" smtClean="0"/>
              <a:t>b</a:t>
            </a:r>
            <a:r>
              <a:rPr lang="en-US" dirty="0" smtClean="0"/>
              <a:t> is true.</a:t>
            </a:r>
          </a:p>
          <a:p>
            <a:endParaRPr lang="en-US" dirty="0" smtClean="0"/>
          </a:p>
          <a:p>
            <a:r>
              <a:rPr lang="en-US" dirty="0" smtClean="0"/>
              <a:t>If a is the event of a message being sent by one process, and </a:t>
            </a:r>
            <a:r>
              <a:rPr lang="en-US" dirty="0" err="1" smtClean="0"/>
              <a:t>b</a:t>
            </a:r>
            <a:r>
              <a:rPr lang="en-US" dirty="0" smtClean="0"/>
              <a:t> is the event of the message being received by another process, then a → </a:t>
            </a:r>
            <a:r>
              <a:rPr lang="en-US" dirty="0" err="1" smtClean="0"/>
              <a:t>b</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Lamport’s Logical Clocks (2)</a:t>
            </a:r>
          </a:p>
        </p:txBody>
      </p:sp>
      <p:sp>
        <p:nvSpPr>
          <p:cNvPr id="101379" name="Rectangle 3"/>
          <p:cNvSpPr>
            <a:spLocks noGrp="1" noChangeArrowheads="1"/>
          </p:cNvSpPr>
          <p:nvPr>
            <p:ph sz="half" idx="1"/>
          </p:nvPr>
        </p:nvSpPr>
        <p:spPr/>
        <p:txBody>
          <a:bodyPr/>
          <a:lstStyle/>
          <a:p>
            <a:r>
              <a:rPr lang="en-US" dirty="0" smtClean="0"/>
              <a:t>Three </a:t>
            </a:r>
            <a:r>
              <a:rPr lang="en-US" dirty="0"/>
              <a:t>processes, each with its own clock. </a:t>
            </a:r>
            <a:br>
              <a:rPr lang="en-US" dirty="0"/>
            </a:br>
            <a:r>
              <a:rPr lang="en-US" dirty="0"/>
              <a:t>The clocks run at different rates.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pic>
        <p:nvPicPr>
          <p:cNvPr id="101380" name="Picture 4" descr="06-09"/>
          <p:cNvPicPr>
            <a:picLocks noChangeAspect="1" noChangeArrowheads="1"/>
          </p:cNvPicPr>
          <p:nvPr/>
        </p:nvPicPr>
        <p:blipFill>
          <a:blip r:embed="rId3">
            <a:clrChange>
              <a:clrFrom>
                <a:srgbClr val="FDFDFD"/>
              </a:clrFrom>
              <a:clrTo>
                <a:srgbClr val="FDFDFD">
                  <a:alpha val="0"/>
                </a:srgbClr>
              </a:clrTo>
            </a:clrChange>
          </a:blip>
          <a:srcRect r="55600" b="8957"/>
          <a:stretch>
            <a:fillRect/>
          </a:stretch>
        </p:blipFill>
        <p:spPr bwMode="auto">
          <a:xfrm>
            <a:off x="4648200" y="1447800"/>
            <a:ext cx="3862387" cy="4114800"/>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Lamport’s Logical Clocks (3)</a:t>
            </a:r>
          </a:p>
        </p:txBody>
      </p:sp>
      <p:sp>
        <p:nvSpPr>
          <p:cNvPr id="103427" name="Rectangle 3"/>
          <p:cNvSpPr>
            <a:spLocks noGrp="1" noChangeArrowheads="1"/>
          </p:cNvSpPr>
          <p:nvPr>
            <p:ph type="body" idx="1"/>
          </p:nvPr>
        </p:nvSpPr>
        <p:spPr>
          <a:xfrm>
            <a:off x="304800" y="5824538"/>
            <a:ext cx="8229600" cy="728662"/>
          </a:xfrm>
        </p:spPr>
        <p:txBody>
          <a:bodyPr>
            <a:normAutofit/>
          </a:bodyPr>
          <a:lstStyle/>
          <a:p>
            <a:r>
              <a:rPr lang="en-US" dirty="0" err="1" smtClean="0"/>
              <a:t>Lamport’s</a:t>
            </a:r>
            <a:r>
              <a:rPr lang="en-US" dirty="0" smtClean="0"/>
              <a:t> </a:t>
            </a:r>
            <a:r>
              <a:rPr lang="en-US" dirty="0"/>
              <a:t>algorithm corrects the clocks.</a:t>
            </a:r>
          </a:p>
        </p:txBody>
      </p:sp>
      <p:pic>
        <p:nvPicPr>
          <p:cNvPr id="103428" name="Picture 4" descr="06-09"/>
          <p:cNvPicPr>
            <a:picLocks noChangeAspect="1" noChangeArrowheads="1"/>
          </p:cNvPicPr>
          <p:nvPr/>
        </p:nvPicPr>
        <p:blipFill>
          <a:blip r:embed="rId3">
            <a:clrChange>
              <a:clrFrom>
                <a:srgbClr val="FDFDFD"/>
              </a:clrFrom>
              <a:clrTo>
                <a:srgbClr val="FDFDFD">
                  <a:alpha val="0"/>
                </a:srgbClr>
              </a:clrTo>
            </a:clrChange>
          </a:blip>
          <a:srcRect l="55074" b="5924"/>
          <a:stretch>
            <a:fillRect/>
          </a:stretch>
        </p:blipFill>
        <p:spPr bwMode="auto">
          <a:xfrm>
            <a:off x="2541588" y="1098550"/>
            <a:ext cx="3894137" cy="423545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Lamport’s Logical Clocks (4)</a:t>
            </a:r>
          </a:p>
        </p:txBody>
      </p:sp>
      <p:sp>
        <p:nvSpPr>
          <p:cNvPr id="107523" name="Rectangle 3"/>
          <p:cNvSpPr>
            <a:spLocks noGrp="1" noChangeArrowheads="1"/>
          </p:cNvSpPr>
          <p:nvPr>
            <p:ph type="body" idx="1"/>
          </p:nvPr>
        </p:nvSpPr>
        <p:spPr/>
        <p:txBody>
          <a:bodyPr/>
          <a:lstStyle/>
          <a:p>
            <a:r>
              <a:rPr lang="en-US" dirty="0" smtClean="0"/>
              <a:t>The </a:t>
            </a:r>
            <a:r>
              <a:rPr lang="en-US" dirty="0"/>
              <a:t>positioning of </a:t>
            </a:r>
            <a:r>
              <a:rPr lang="en-US" dirty="0" err="1"/>
              <a:t>Lamport’s</a:t>
            </a:r>
            <a:r>
              <a:rPr lang="en-US" dirty="0"/>
              <a:t> logical </a:t>
            </a:r>
            <a:br>
              <a:rPr lang="en-US" dirty="0"/>
            </a:br>
            <a:r>
              <a:rPr lang="en-US" dirty="0"/>
              <a:t>clocks in distributed systems.</a:t>
            </a:r>
          </a:p>
        </p:txBody>
      </p:sp>
      <p:pic>
        <p:nvPicPr>
          <p:cNvPr id="107524" name="Picture 4" descr="06-10"/>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288925" y="2667000"/>
            <a:ext cx="8550275" cy="361315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Lamport’s Logical Clocks (5)</a:t>
            </a:r>
            <a:endParaRPr lang="en-US"/>
          </a:p>
        </p:txBody>
      </p:sp>
      <p:sp>
        <p:nvSpPr>
          <p:cNvPr id="108547" name="Rectangle 3"/>
          <p:cNvSpPr>
            <a:spLocks noGrp="1" noChangeArrowheads="1"/>
          </p:cNvSpPr>
          <p:nvPr>
            <p:ph type="body" idx="1"/>
          </p:nvPr>
        </p:nvSpPr>
        <p:spPr>
          <a:xfrm>
            <a:off x="314325" y="1219200"/>
            <a:ext cx="8601075" cy="5208587"/>
          </a:xfrm>
        </p:spPr>
        <p:txBody>
          <a:bodyPr/>
          <a:lstStyle/>
          <a:p>
            <a:pPr algn="l">
              <a:lnSpc>
                <a:spcPct val="90000"/>
              </a:lnSpc>
            </a:pPr>
            <a:r>
              <a:rPr lang="en-US" sz="2800" dirty="0" smtClean="0"/>
              <a:t>Updating counter </a:t>
            </a:r>
            <a:r>
              <a:rPr lang="en-US" sz="2800" dirty="0" err="1" smtClean="0"/>
              <a:t>C</a:t>
            </a:r>
            <a:r>
              <a:rPr lang="en-US" sz="2800" i="1" baseline="-25000" dirty="0" err="1" smtClean="0"/>
              <a:t>i</a:t>
            </a:r>
            <a:r>
              <a:rPr lang="en-US" sz="2800" dirty="0" smtClean="0"/>
              <a:t> for process P</a:t>
            </a:r>
            <a:r>
              <a:rPr lang="en-US" sz="2800" i="1" baseline="-25000" dirty="0" smtClean="0"/>
              <a:t>i</a:t>
            </a:r>
          </a:p>
          <a:p>
            <a:pPr algn="l">
              <a:lnSpc>
                <a:spcPct val="90000"/>
              </a:lnSpc>
            </a:pPr>
            <a:endParaRPr lang="en-US" sz="2800" dirty="0" smtClean="0"/>
          </a:p>
          <a:p>
            <a:pPr algn="l">
              <a:lnSpc>
                <a:spcPct val="90000"/>
              </a:lnSpc>
              <a:buFontTx/>
              <a:buAutoNum type="arabicPeriod"/>
            </a:pPr>
            <a:r>
              <a:rPr lang="en-US" sz="2800" dirty="0" smtClean="0"/>
              <a:t>Before executing an event P</a:t>
            </a:r>
            <a:r>
              <a:rPr lang="en-US" sz="2800" i="1" baseline="-25000" dirty="0" smtClean="0"/>
              <a:t>i</a:t>
            </a:r>
            <a:r>
              <a:rPr lang="en-US" sz="2800" dirty="0" smtClean="0"/>
              <a:t> executes </a:t>
            </a:r>
            <a:br>
              <a:rPr lang="en-US" sz="2800" dirty="0" smtClean="0"/>
            </a:br>
            <a:r>
              <a:rPr lang="en-US" sz="2800" dirty="0" err="1" smtClean="0"/>
              <a:t>C</a:t>
            </a:r>
            <a:r>
              <a:rPr lang="en-US" sz="2800" i="1" baseline="-25000" dirty="0" err="1" smtClean="0"/>
              <a:t>i</a:t>
            </a:r>
            <a:r>
              <a:rPr lang="en-US" sz="2800" dirty="0" smtClean="0"/>
              <a:t> ← </a:t>
            </a:r>
            <a:r>
              <a:rPr lang="en-US" sz="2800" dirty="0" err="1" smtClean="0"/>
              <a:t>C</a:t>
            </a:r>
            <a:r>
              <a:rPr lang="en-US" sz="2800" i="1" baseline="-25000" dirty="0" err="1" smtClean="0"/>
              <a:t>i</a:t>
            </a:r>
            <a:r>
              <a:rPr lang="en-US" sz="2800" dirty="0" smtClean="0"/>
              <a:t> + 1.</a:t>
            </a:r>
          </a:p>
          <a:p>
            <a:pPr algn="l">
              <a:lnSpc>
                <a:spcPct val="90000"/>
              </a:lnSpc>
              <a:buFontTx/>
              <a:buAutoNum type="arabicPeriod"/>
            </a:pPr>
            <a:r>
              <a:rPr lang="en-US" sz="2800" dirty="0" smtClean="0"/>
              <a:t>When process P</a:t>
            </a:r>
            <a:r>
              <a:rPr lang="en-US" sz="2800" i="1" baseline="-25000" dirty="0" smtClean="0"/>
              <a:t>i</a:t>
            </a:r>
            <a:r>
              <a:rPr lang="en-US" sz="2800" dirty="0" smtClean="0"/>
              <a:t> sends a message </a:t>
            </a:r>
            <a:r>
              <a:rPr lang="en-US" sz="2800" dirty="0" err="1" smtClean="0"/>
              <a:t>m</a:t>
            </a:r>
            <a:r>
              <a:rPr lang="en-US" sz="2800" dirty="0" smtClean="0"/>
              <a:t> to </a:t>
            </a:r>
            <a:r>
              <a:rPr lang="en-US" sz="2800" dirty="0" err="1" smtClean="0"/>
              <a:t>P</a:t>
            </a:r>
            <a:r>
              <a:rPr lang="en-US" sz="2800" i="1" baseline="-25000" dirty="0" err="1" smtClean="0"/>
              <a:t>j</a:t>
            </a:r>
            <a:r>
              <a:rPr lang="en-US" sz="2800" dirty="0" smtClean="0"/>
              <a:t>, it sets </a:t>
            </a:r>
            <a:r>
              <a:rPr lang="en-US" sz="2800" i="1" dirty="0" smtClean="0"/>
              <a:t>m</a:t>
            </a:r>
            <a:r>
              <a:rPr lang="en-US" sz="2800" dirty="0" smtClean="0"/>
              <a:t>’s timestamp </a:t>
            </a:r>
            <a:r>
              <a:rPr lang="en-US" sz="2800" i="1" dirty="0" err="1" smtClean="0"/>
              <a:t>ts</a:t>
            </a:r>
            <a:r>
              <a:rPr lang="en-US" sz="2800" i="1" dirty="0" smtClean="0"/>
              <a:t> (</a:t>
            </a:r>
            <a:r>
              <a:rPr lang="en-US" sz="2800" i="1" dirty="0" err="1" smtClean="0"/>
              <a:t>m</a:t>
            </a:r>
            <a:r>
              <a:rPr lang="en-US" sz="2800" i="1" dirty="0" smtClean="0"/>
              <a:t>)</a:t>
            </a:r>
            <a:r>
              <a:rPr lang="en-US" sz="2800" dirty="0" smtClean="0"/>
              <a:t> equal to </a:t>
            </a:r>
            <a:r>
              <a:rPr lang="en-US" sz="2800" dirty="0" err="1" smtClean="0"/>
              <a:t>C</a:t>
            </a:r>
            <a:r>
              <a:rPr lang="en-US" sz="2800" i="1" baseline="-25000" dirty="0" err="1" smtClean="0"/>
              <a:t>i</a:t>
            </a:r>
            <a:r>
              <a:rPr lang="en-US" sz="2800" dirty="0" smtClean="0"/>
              <a:t> after having executed the previous step.</a:t>
            </a:r>
          </a:p>
          <a:p>
            <a:pPr algn="l">
              <a:lnSpc>
                <a:spcPct val="90000"/>
              </a:lnSpc>
              <a:buFontTx/>
              <a:buAutoNum type="arabicPeriod"/>
            </a:pPr>
            <a:r>
              <a:rPr lang="en-US" sz="2800" dirty="0" smtClean="0"/>
              <a:t>Upon the receipt of a message </a:t>
            </a:r>
            <a:r>
              <a:rPr lang="en-US" sz="2800" i="1" dirty="0" err="1" smtClean="0"/>
              <a:t>m</a:t>
            </a:r>
            <a:r>
              <a:rPr lang="en-US" sz="2800" dirty="0" smtClean="0"/>
              <a:t>, process </a:t>
            </a:r>
            <a:r>
              <a:rPr lang="en-US" sz="2800" dirty="0" err="1" smtClean="0"/>
              <a:t>P</a:t>
            </a:r>
            <a:r>
              <a:rPr lang="en-US" sz="2800" i="1" baseline="-25000" dirty="0" err="1" smtClean="0"/>
              <a:t>j</a:t>
            </a:r>
            <a:r>
              <a:rPr lang="en-US" sz="2800" baseline="-25000" dirty="0" smtClean="0"/>
              <a:t> </a:t>
            </a:r>
            <a:r>
              <a:rPr lang="en-US" sz="2800" dirty="0" smtClean="0"/>
              <a:t>adjusts its own local counter as </a:t>
            </a:r>
            <a:br>
              <a:rPr lang="en-US" sz="2800" dirty="0" smtClean="0"/>
            </a:br>
            <a:r>
              <a:rPr lang="en-US" sz="2800" dirty="0" err="1" smtClean="0"/>
              <a:t>C</a:t>
            </a:r>
            <a:r>
              <a:rPr lang="en-US" sz="2800" i="1" baseline="-25000" dirty="0" err="1" smtClean="0"/>
              <a:t>j</a:t>
            </a:r>
            <a:r>
              <a:rPr lang="en-US" sz="2800" dirty="0" smtClean="0"/>
              <a:t> ← </a:t>
            </a:r>
            <a:r>
              <a:rPr lang="en-US" sz="2800" dirty="0" err="1" smtClean="0"/>
              <a:t>max{C</a:t>
            </a:r>
            <a:r>
              <a:rPr lang="en-US" sz="2800" i="1" baseline="-25000" dirty="0" err="1" smtClean="0"/>
              <a:t>j</a:t>
            </a:r>
            <a:r>
              <a:rPr lang="en-US" sz="2800" dirty="0" smtClean="0"/>
              <a:t> , </a:t>
            </a:r>
            <a:r>
              <a:rPr lang="en-US" sz="2800" i="1" dirty="0" err="1" smtClean="0"/>
              <a:t>ts</a:t>
            </a:r>
            <a:r>
              <a:rPr lang="en-US" sz="2800" i="1" dirty="0" smtClean="0"/>
              <a:t> (</a:t>
            </a:r>
            <a:r>
              <a:rPr lang="en-US" sz="2800" i="1" dirty="0" err="1" smtClean="0"/>
              <a:t>m</a:t>
            </a:r>
            <a:r>
              <a:rPr lang="en-US" sz="2800" i="1" dirty="0" smtClean="0"/>
              <a:t>)</a:t>
            </a:r>
            <a:r>
              <a:rPr lang="en-US" sz="2800" dirty="0" smtClean="0"/>
              <a:t>}, after which it then executes the first step and delivers the message to the application.</a:t>
            </a:r>
            <a:endParaRPr lang="en-US"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Vector Clocks (1)</a:t>
            </a:r>
          </a:p>
        </p:txBody>
      </p:sp>
      <p:sp>
        <p:nvSpPr>
          <p:cNvPr id="112643" name="Rectangle 3"/>
          <p:cNvSpPr>
            <a:spLocks noGrp="1" noChangeArrowheads="1"/>
          </p:cNvSpPr>
          <p:nvPr>
            <p:ph type="body" idx="1"/>
          </p:nvPr>
        </p:nvSpPr>
        <p:spPr>
          <a:xfrm>
            <a:off x="304800" y="5684837"/>
            <a:ext cx="8534400" cy="868363"/>
          </a:xfrm>
        </p:spPr>
        <p:txBody>
          <a:bodyPr>
            <a:normAutofit fontScale="92500" lnSpcReduction="10000"/>
          </a:bodyPr>
          <a:lstStyle/>
          <a:p>
            <a:r>
              <a:rPr lang="en-US" dirty="0" smtClean="0"/>
              <a:t>Concurrent </a:t>
            </a:r>
            <a:r>
              <a:rPr lang="en-US" dirty="0"/>
              <a:t>message transmission</a:t>
            </a:r>
            <a:r>
              <a:rPr lang="en-US" dirty="0" smtClean="0"/>
              <a:t> using </a:t>
            </a:r>
            <a:r>
              <a:rPr lang="en-US" dirty="0"/>
              <a:t>logical clocks.</a:t>
            </a:r>
          </a:p>
        </p:txBody>
      </p:sp>
      <p:pic>
        <p:nvPicPr>
          <p:cNvPr id="112644" name="Picture 4" descr="06-12"/>
          <p:cNvPicPr>
            <a:picLocks noChangeAspect="1" noChangeArrowheads="1"/>
          </p:cNvPicPr>
          <p:nvPr/>
        </p:nvPicPr>
        <p:blipFill>
          <a:blip r:embed="rId3"/>
          <a:srcRect/>
          <a:stretch>
            <a:fillRect/>
          </a:stretch>
        </p:blipFill>
        <p:spPr bwMode="auto">
          <a:xfrm>
            <a:off x="2660650" y="990600"/>
            <a:ext cx="4116388" cy="4357688"/>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Today's Lecture</a:t>
            </a:r>
            <a:endParaRPr lang="en-US" dirty="0"/>
          </a:p>
        </p:txBody>
      </p:sp>
      <p:sp>
        <p:nvSpPr>
          <p:cNvPr id="3" name="Content Placeholder 2"/>
          <p:cNvSpPr>
            <a:spLocks noGrp="1"/>
          </p:cNvSpPr>
          <p:nvPr>
            <p:ph idx="1"/>
          </p:nvPr>
        </p:nvSpPr>
        <p:spPr/>
        <p:txBody>
          <a:bodyPr/>
          <a:lstStyle/>
          <a:p>
            <a:r>
              <a:rPr lang="en-US" dirty="0" err="1" smtClean="0">
                <a:solidFill>
                  <a:srgbClr val="FF0000"/>
                </a:solidFill>
              </a:rPr>
              <a:t>Lamport</a:t>
            </a:r>
            <a:r>
              <a:rPr lang="en-US" dirty="0" smtClean="0">
                <a:solidFill>
                  <a:srgbClr val="FF0000"/>
                </a:solidFill>
              </a:rPr>
              <a:t> </a:t>
            </a:r>
            <a:r>
              <a:rPr lang="en-US" dirty="0" smtClean="0">
                <a:solidFill>
                  <a:srgbClr val="FF0000"/>
                </a:solidFill>
              </a:rPr>
              <a:t>Clocks</a:t>
            </a:r>
          </a:p>
          <a:p>
            <a:endParaRPr lang="en-US" dirty="0" smtClean="0"/>
          </a:p>
          <a:p>
            <a:r>
              <a:rPr lang="en-US" dirty="0" smtClean="0"/>
              <a:t>Vector Clocks</a:t>
            </a:r>
          </a:p>
          <a:p>
            <a:endParaRPr lang="en-US" dirty="0" smtClean="0"/>
          </a:p>
          <a:p>
            <a:r>
              <a:rPr lang="en-US" dirty="0" smtClean="0"/>
              <a:t>Mutual </a:t>
            </a:r>
            <a:r>
              <a:rPr lang="en-US" dirty="0" smtClean="0"/>
              <a:t>Exclusion</a:t>
            </a:r>
          </a:p>
          <a:p>
            <a:endParaRPr lang="en-US" dirty="0" smtClean="0"/>
          </a:p>
          <a:p>
            <a:r>
              <a:rPr lang="en-US" dirty="0" smtClean="0"/>
              <a:t>Election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Vector Clocks (2)</a:t>
            </a:r>
          </a:p>
        </p:txBody>
      </p:sp>
      <p:sp>
        <p:nvSpPr>
          <p:cNvPr id="115715" name="Rectangle 3"/>
          <p:cNvSpPr>
            <a:spLocks noGrp="1" noChangeArrowheads="1"/>
          </p:cNvSpPr>
          <p:nvPr>
            <p:ph type="body" idx="1"/>
          </p:nvPr>
        </p:nvSpPr>
        <p:spPr>
          <a:xfrm>
            <a:off x="588963" y="1763713"/>
            <a:ext cx="8555037" cy="4789487"/>
          </a:xfrm>
        </p:spPr>
        <p:txBody>
          <a:bodyPr/>
          <a:lstStyle/>
          <a:p>
            <a:pPr algn="l"/>
            <a:r>
              <a:rPr lang="en-US" sz="2800"/>
              <a:t>Vector clocks are constructed by letting each process P</a:t>
            </a:r>
            <a:r>
              <a:rPr lang="en-US" sz="2800" i="1" baseline="-25000"/>
              <a:t>i</a:t>
            </a:r>
            <a:r>
              <a:rPr lang="en-US" sz="2800"/>
              <a:t> maintain a vector VC</a:t>
            </a:r>
            <a:r>
              <a:rPr lang="en-US" sz="2800" i="1" baseline="-25000"/>
              <a:t>i</a:t>
            </a:r>
            <a:r>
              <a:rPr lang="en-US" sz="2800"/>
              <a:t> with the following two properties:</a:t>
            </a:r>
          </a:p>
          <a:p>
            <a:pPr algn="l">
              <a:buFontTx/>
              <a:buAutoNum type="arabicPeriod"/>
            </a:pPr>
            <a:r>
              <a:rPr lang="en-US" sz="2800"/>
              <a:t>VC</a:t>
            </a:r>
            <a:r>
              <a:rPr lang="en-US" sz="2800" i="1" baseline="-25000"/>
              <a:t>i</a:t>
            </a:r>
            <a:r>
              <a:rPr lang="en-US" sz="2800"/>
              <a:t> [ </a:t>
            </a:r>
            <a:r>
              <a:rPr lang="en-US" sz="2800" i="1"/>
              <a:t>i </a:t>
            </a:r>
            <a:r>
              <a:rPr lang="en-US" sz="2800"/>
              <a:t>] is the number of events that have occurred so far at P</a:t>
            </a:r>
            <a:r>
              <a:rPr lang="en-US" sz="2800" i="1" baseline="-25000"/>
              <a:t>i</a:t>
            </a:r>
            <a:r>
              <a:rPr lang="en-US" sz="2800"/>
              <a:t>. In other words, VC</a:t>
            </a:r>
            <a:r>
              <a:rPr lang="en-US" sz="2800" i="1" baseline="-25000"/>
              <a:t>i</a:t>
            </a:r>
            <a:r>
              <a:rPr lang="en-US" sz="2800"/>
              <a:t> [ </a:t>
            </a:r>
            <a:r>
              <a:rPr lang="en-US" sz="2800" i="1"/>
              <a:t>i</a:t>
            </a:r>
            <a:r>
              <a:rPr lang="en-US" sz="2800"/>
              <a:t> ] is the local logical clock at process P</a:t>
            </a:r>
            <a:r>
              <a:rPr lang="en-US" sz="2800" i="1" baseline="-25000"/>
              <a:t>i</a:t>
            </a:r>
            <a:r>
              <a:rPr lang="en-US" sz="2800"/>
              <a:t> .</a:t>
            </a:r>
          </a:p>
          <a:p>
            <a:pPr algn="l">
              <a:buFontTx/>
              <a:buAutoNum type="arabicPeriod"/>
            </a:pPr>
            <a:r>
              <a:rPr lang="en-US" sz="2800"/>
              <a:t>If VC</a:t>
            </a:r>
            <a:r>
              <a:rPr lang="en-US" sz="2800" i="1" baseline="-25000"/>
              <a:t>i</a:t>
            </a:r>
            <a:r>
              <a:rPr lang="en-US" sz="2800"/>
              <a:t> [ </a:t>
            </a:r>
            <a:r>
              <a:rPr lang="en-US" sz="2800" i="1"/>
              <a:t>j </a:t>
            </a:r>
            <a:r>
              <a:rPr lang="en-US" sz="2800"/>
              <a:t>] = k then P</a:t>
            </a:r>
            <a:r>
              <a:rPr lang="en-US" sz="2800" i="1" baseline="-25000"/>
              <a:t>i</a:t>
            </a:r>
            <a:r>
              <a:rPr lang="en-US" sz="2800"/>
              <a:t> knows that k events have occurred at P</a:t>
            </a:r>
            <a:r>
              <a:rPr lang="en-US" sz="2800" i="1" baseline="-25000"/>
              <a:t>j</a:t>
            </a:r>
            <a:r>
              <a:rPr lang="en-US" sz="2800"/>
              <a:t>. It is thus P</a:t>
            </a:r>
            <a:r>
              <a:rPr lang="en-US" sz="2800" i="1" baseline="-25000"/>
              <a:t>i</a:t>
            </a:r>
            <a:r>
              <a:rPr lang="en-US" sz="2800"/>
              <a:t>’s knowledge of the local time at P</a:t>
            </a:r>
            <a:r>
              <a:rPr lang="en-US" sz="2800" i="1" baseline="-25000"/>
              <a:t>j</a:t>
            </a:r>
            <a:r>
              <a:rPr lang="en-US" sz="2800"/>
              <a:t>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Vector Clocks (3)</a:t>
            </a:r>
          </a:p>
        </p:txBody>
      </p:sp>
      <p:sp>
        <p:nvSpPr>
          <p:cNvPr id="117763" name="Rectangle 3"/>
          <p:cNvSpPr>
            <a:spLocks noGrp="1" noChangeArrowheads="1"/>
          </p:cNvSpPr>
          <p:nvPr>
            <p:ph type="body" idx="1"/>
          </p:nvPr>
        </p:nvSpPr>
        <p:spPr>
          <a:xfrm>
            <a:off x="495300" y="1390650"/>
            <a:ext cx="8648700" cy="5162550"/>
          </a:xfrm>
        </p:spPr>
        <p:txBody>
          <a:bodyPr/>
          <a:lstStyle/>
          <a:p>
            <a:pPr algn="l">
              <a:lnSpc>
                <a:spcPct val="90000"/>
              </a:lnSpc>
            </a:pPr>
            <a:r>
              <a:rPr lang="en-US" sz="2800"/>
              <a:t>Steps carried out to accomplish property 2 of previous slide:</a:t>
            </a:r>
          </a:p>
          <a:p>
            <a:pPr algn="l">
              <a:lnSpc>
                <a:spcPct val="90000"/>
              </a:lnSpc>
              <a:buFontTx/>
              <a:buAutoNum type="arabicPeriod"/>
            </a:pPr>
            <a:r>
              <a:rPr lang="en-US" sz="2800"/>
              <a:t>Before executing an event P</a:t>
            </a:r>
            <a:r>
              <a:rPr lang="en-US" sz="2800" i="1" baseline="-25000"/>
              <a:t>i</a:t>
            </a:r>
            <a:r>
              <a:rPr lang="en-US" sz="2800"/>
              <a:t> executes </a:t>
            </a:r>
            <a:br>
              <a:rPr lang="en-US" sz="2800"/>
            </a:br>
            <a:r>
              <a:rPr lang="en-US" sz="2800"/>
              <a:t>VC</a:t>
            </a:r>
            <a:r>
              <a:rPr lang="en-US" sz="2800" i="1" baseline="-25000"/>
              <a:t>i </a:t>
            </a:r>
            <a:r>
              <a:rPr lang="en-US" sz="2800"/>
              <a:t>[ </a:t>
            </a:r>
            <a:r>
              <a:rPr lang="en-US" sz="2800" i="1"/>
              <a:t>i</a:t>
            </a:r>
            <a:r>
              <a:rPr lang="en-US" sz="2800"/>
              <a:t> ] ← VC</a:t>
            </a:r>
            <a:r>
              <a:rPr lang="en-US" sz="2800" i="1" baseline="-25000"/>
              <a:t>i</a:t>
            </a:r>
            <a:r>
              <a:rPr lang="en-US" sz="2800"/>
              <a:t> [</a:t>
            </a:r>
            <a:r>
              <a:rPr lang="en-US" sz="2800" i="1"/>
              <a:t>i</a:t>
            </a:r>
            <a:r>
              <a:rPr lang="en-US" sz="2800"/>
              <a:t> ] + 1.</a:t>
            </a:r>
          </a:p>
          <a:p>
            <a:pPr algn="l">
              <a:lnSpc>
                <a:spcPct val="90000"/>
              </a:lnSpc>
              <a:buFontTx/>
              <a:buAutoNum type="arabicPeriod"/>
            </a:pPr>
            <a:r>
              <a:rPr lang="en-US" sz="2800"/>
              <a:t>When process P</a:t>
            </a:r>
            <a:r>
              <a:rPr lang="en-US" sz="2800" i="1" baseline="-25000"/>
              <a:t>i</a:t>
            </a:r>
            <a:r>
              <a:rPr lang="en-US" sz="2800"/>
              <a:t> sends a message m to P</a:t>
            </a:r>
            <a:r>
              <a:rPr lang="en-US" sz="2800" i="1" baseline="-25000"/>
              <a:t>j</a:t>
            </a:r>
            <a:r>
              <a:rPr lang="en-US" sz="2800"/>
              <a:t>, it sets </a:t>
            </a:r>
            <a:r>
              <a:rPr lang="en-US" sz="2800" i="1"/>
              <a:t>m</a:t>
            </a:r>
            <a:r>
              <a:rPr lang="en-US" sz="2800"/>
              <a:t>’s (vector) timestamp </a:t>
            </a:r>
            <a:r>
              <a:rPr lang="en-US" sz="2800" i="1"/>
              <a:t>ts (m)</a:t>
            </a:r>
            <a:r>
              <a:rPr lang="en-US" sz="2800"/>
              <a:t> equal to VC</a:t>
            </a:r>
            <a:r>
              <a:rPr lang="en-US" sz="2800" i="1" baseline="-25000"/>
              <a:t>i</a:t>
            </a:r>
            <a:r>
              <a:rPr lang="en-US" sz="2800"/>
              <a:t> after having executed the previous step.</a:t>
            </a:r>
          </a:p>
          <a:p>
            <a:pPr algn="l">
              <a:lnSpc>
                <a:spcPct val="90000"/>
              </a:lnSpc>
              <a:buFontTx/>
              <a:buAutoNum type="arabicPeriod"/>
            </a:pPr>
            <a:r>
              <a:rPr lang="en-US" sz="2800"/>
              <a:t>Upon the receipt of a message m, process P</a:t>
            </a:r>
            <a:r>
              <a:rPr lang="en-US" sz="2800" i="1" baseline="-25000"/>
              <a:t>j</a:t>
            </a:r>
            <a:r>
              <a:rPr lang="en-US" sz="2800"/>
              <a:t> adjusts its own vector by setting </a:t>
            </a:r>
            <a:br>
              <a:rPr lang="en-US" sz="2800"/>
            </a:br>
            <a:r>
              <a:rPr lang="en-US" sz="2800"/>
              <a:t>VC</a:t>
            </a:r>
            <a:r>
              <a:rPr lang="en-US" sz="2800" i="1" baseline="-25000"/>
              <a:t>j</a:t>
            </a:r>
            <a:r>
              <a:rPr lang="en-US" sz="2800"/>
              <a:t> [</a:t>
            </a:r>
            <a:r>
              <a:rPr lang="en-US" sz="2800" i="1"/>
              <a:t>k</a:t>
            </a:r>
            <a:r>
              <a:rPr lang="en-US" sz="2800"/>
              <a:t> ] ← max{VC</a:t>
            </a:r>
            <a:r>
              <a:rPr lang="en-US" sz="2800" i="1" baseline="-25000"/>
              <a:t>j</a:t>
            </a:r>
            <a:r>
              <a:rPr lang="en-US" sz="2800"/>
              <a:t> [</a:t>
            </a:r>
            <a:r>
              <a:rPr lang="en-US" sz="2800" i="1"/>
              <a:t>k</a:t>
            </a:r>
            <a:r>
              <a:rPr lang="en-US" sz="2800"/>
              <a:t> ], </a:t>
            </a:r>
            <a:r>
              <a:rPr lang="en-US" sz="2800" i="1"/>
              <a:t>ts (m)</a:t>
            </a:r>
            <a:r>
              <a:rPr lang="en-US" sz="2800"/>
              <a:t>[</a:t>
            </a:r>
            <a:r>
              <a:rPr lang="en-US" sz="2800" i="1"/>
              <a:t>k</a:t>
            </a:r>
            <a:r>
              <a:rPr lang="en-US" sz="2800"/>
              <a:t> ]} for each </a:t>
            </a:r>
            <a:r>
              <a:rPr lang="en-US" sz="2800" i="1"/>
              <a:t>k</a:t>
            </a:r>
            <a:r>
              <a:rPr lang="en-US" sz="2800"/>
              <a:t>, after which it executes the first step and delivers the message to the application.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n-US"/>
              <a:t>Enforcing Causal Communication</a:t>
            </a:r>
          </a:p>
        </p:txBody>
      </p:sp>
      <p:sp>
        <p:nvSpPr>
          <p:cNvPr id="119811" name="Rectangle 3"/>
          <p:cNvSpPr>
            <a:spLocks noGrp="1" noChangeArrowheads="1"/>
          </p:cNvSpPr>
          <p:nvPr>
            <p:ph type="body" idx="1"/>
          </p:nvPr>
        </p:nvSpPr>
        <p:spPr>
          <a:xfrm>
            <a:off x="304800" y="4800600"/>
            <a:ext cx="8534400" cy="1325563"/>
          </a:xfrm>
        </p:spPr>
        <p:txBody>
          <a:bodyPr/>
          <a:lstStyle/>
          <a:p>
            <a:r>
              <a:rPr lang="en-US" dirty="0" smtClean="0"/>
              <a:t>Enforcing </a:t>
            </a:r>
            <a:r>
              <a:rPr lang="en-US" dirty="0"/>
              <a:t>causal </a:t>
            </a:r>
            <a:r>
              <a:rPr lang="en-US" dirty="0" smtClean="0"/>
              <a:t>communication</a:t>
            </a:r>
            <a:endParaRPr lang="en-US" dirty="0"/>
          </a:p>
        </p:txBody>
      </p:sp>
      <p:pic>
        <p:nvPicPr>
          <p:cNvPr id="119812" name="Picture 4" descr="06-13"/>
          <p:cNvPicPr>
            <a:picLocks noChangeAspect="1" noChangeArrowheads="1"/>
          </p:cNvPicPr>
          <p:nvPr/>
        </p:nvPicPr>
        <p:blipFill>
          <a:blip r:embed="rId3"/>
          <a:srcRect/>
          <a:stretch>
            <a:fillRect/>
          </a:stretch>
        </p:blipFill>
        <p:spPr bwMode="auto">
          <a:xfrm>
            <a:off x="561975" y="1143000"/>
            <a:ext cx="7866063" cy="3367087"/>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US" sz="4000"/>
              <a:t>Example: Totally Ordered Multicasting</a:t>
            </a:r>
          </a:p>
        </p:txBody>
      </p:sp>
      <p:sp>
        <p:nvSpPr>
          <p:cNvPr id="111619" name="Rectangle 3"/>
          <p:cNvSpPr>
            <a:spLocks noGrp="1" noChangeArrowheads="1"/>
          </p:cNvSpPr>
          <p:nvPr>
            <p:ph type="body" idx="1"/>
          </p:nvPr>
        </p:nvSpPr>
        <p:spPr>
          <a:xfrm>
            <a:off x="304800" y="5497513"/>
            <a:ext cx="8839200" cy="838200"/>
          </a:xfrm>
        </p:spPr>
        <p:txBody>
          <a:bodyPr>
            <a:normAutofit fontScale="92500" lnSpcReduction="10000"/>
          </a:bodyPr>
          <a:lstStyle/>
          <a:p>
            <a:r>
              <a:rPr lang="en-US" dirty="0" smtClean="0"/>
              <a:t>Updating </a:t>
            </a:r>
            <a:r>
              <a:rPr lang="en-US" dirty="0"/>
              <a:t>a replicated database and</a:t>
            </a:r>
            <a:r>
              <a:rPr lang="en-US" dirty="0" smtClean="0"/>
              <a:t> leaving </a:t>
            </a:r>
            <a:r>
              <a:rPr lang="en-US" dirty="0"/>
              <a:t>it in an inconsistent </a:t>
            </a:r>
            <a:r>
              <a:rPr lang="en-US" dirty="0" smtClean="0"/>
              <a:t>state</a:t>
            </a:r>
            <a:endParaRPr lang="en-US" dirty="0"/>
          </a:p>
        </p:txBody>
      </p:sp>
      <p:pic>
        <p:nvPicPr>
          <p:cNvPr id="111620" name="Picture 4" descr="06-11"/>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642938" y="1785938"/>
            <a:ext cx="7993062" cy="3013075"/>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GB" dirty="0" smtClean="0"/>
              <a:t>Logical time and logical clocks (</a:t>
            </a:r>
            <a:r>
              <a:rPr lang="en-GB" dirty="0" err="1" smtClean="0"/>
              <a:t>Lamport</a:t>
            </a:r>
            <a:r>
              <a:rPr lang="en-GB" dirty="0" smtClean="0"/>
              <a:t> 1978</a:t>
            </a:r>
            <a:r>
              <a:rPr lang="en-GB" dirty="0" smtClean="0"/>
              <a:t>)</a:t>
            </a:r>
            <a:endParaRPr lang="en-GB" dirty="0"/>
          </a:p>
        </p:txBody>
      </p:sp>
      <p:sp>
        <p:nvSpPr>
          <p:cNvPr id="7" name="Content Placeholder 6"/>
          <p:cNvSpPr>
            <a:spLocks noGrp="1"/>
          </p:cNvSpPr>
          <p:nvPr>
            <p:ph idx="1"/>
          </p:nvPr>
        </p:nvSpPr>
        <p:spPr>
          <a:xfrm>
            <a:off x="304800" y="4495800"/>
            <a:ext cx="8534400" cy="1630363"/>
          </a:xfrm>
        </p:spPr>
        <p:txBody>
          <a:bodyPr/>
          <a:lstStyle/>
          <a:p>
            <a:r>
              <a:rPr lang="en-GB" dirty="0" smtClean="0"/>
              <a:t>Events at</a:t>
            </a:r>
            <a:r>
              <a:rPr lang="en-GB" dirty="0" smtClean="0"/>
              <a:t> three processes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pic>
        <p:nvPicPr>
          <p:cNvPr id="45059" name="Picture 3"/>
          <p:cNvPicPr>
            <a:picLocks noChangeAspect="1" noChangeArrowheads="1"/>
          </p:cNvPicPr>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bwMode="auto">
          <a:xfrm>
            <a:off x="914400" y="1371600"/>
            <a:ext cx="7292249"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GB" smtClean="0"/>
              <a:t>Logical time and logical clocks (Lamport 1978)</a:t>
            </a:r>
            <a:endParaRPr lang="en-GB" dirty="0"/>
          </a:p>
        </p:txBody>
      </p:sp>
      <p:sp>
        <p:nvSpPr>
          <p:cNvPr id="7" name="Content Placeholder 6"/>
          <p:cNvSpPr>
            <a:spLocks noGrp="1"/>
          </p:cNvSpPr>
          <p:nvPr>
            <p:ph idx="1"/>
          </p:nvPr>
        </p:nvSpPr>
        <p:spPr>
          <a:xfrm>
            <a:off x="304800" y="3429000"/>
            <a:ext cx="8534400" cy="2971800"/>
          </a:xfrm>
        </p:spPr>
        <p:txBody>
          <a:bodyPr>
            <a:normAutofit fontScale="77500" lnSpcReduction="20000"/>
          </a:bodyPr>
          <a:lstStyle/>
          <a:p>
            <a:r>
              <a:rPr lang="en-GB" dirty="0" smtClean="0"/>
              <a:t>Instead of synchronizing clocks, event ordering can be used</a:t>
            </a:r>
          </a:p>
          <a:p>
            <a:endParaRPr lang="en-GB" dirty="0" smtClean="0"/>
          </a:p>
          <a:p>
            <a:pPr marL="987552" lvl="1" indent="-457200">
              <a:buFont typeface="+mj-lt"/>
              <a:buAutoNum type="arabicPeriod"/>
            </a:pPr>
            <a:r>
              <a:rPr lang="en-GB" dirty="0" smtClean="0"/>
              <a:t>If two events occurred at the same process pi (</a:t>
            </a:r>
            <a:r>
              <a:rPr lang="en-GB" dirty="0" err="1" smtClean="0"/>
              <a:t>i</a:t>
            </a:r>
            <a:r>
              <a:rPr lang="en-GB" dirty="0" smtClean="0"/>
              <a:t> = 1, 2, … N) then they occurred in the order observed by pi, that is  </a:t>
            </a:r>
            <a:r>
              <a:rPr lang="en-GB" dirty="0" err="1" smtClean="0"/>
              <a:t></a:t>
            </a:r>
            <a:endParaRPr lang="en-GB" dirty="0" smtClean="0"/>
          </a:p>
          <a:p>
            <a:pPr marL="987552" lvl="1" indent="-457200">
              <a:buFont typeface="+mj-lt"/>
              <a:buAutoNum type="arabicPeriod"/>
            </a:pPr>
            <a:r>
              <a:rPr lang="en-GB" dirty="0" smtClean="0"/>
              <a:t>when a message, </a:t>
            </a:r>
            <a:r>
              <a:rPr lang="en-GB" dirty="0" err="1" smtClean="0"/>
              <a:t>m</a:t>
            </a:r>
            <a:r>
              <a:rPr lang="en-GB" dirty="0" smtClean="0"/>
              <a:t> is sent between two processes, </a:t>
            </a:r>
            <a:r>
              <a:rPr lang="en-GB" dirty="0" err="1" smtClean="0"/>
              <a:t>send(m</a:t>
            </a:r>
            <a:r>
              <a:rPr lang="en-GB" dirty="0" smtClean="0"/>
              <a:t>) happened before </a:t>
            </a:r>
            <a:r>
              <a:rPr lang="en-GB" dirty="0" err="1" smtClean="0"/>
              <a:t>receive(m</a:t>
            </a:r>
            <a:r>
              <a:rPr lang="en-GB" dirty="0" smtClean="0"/>
              <a:t>)</a:t>
            </a:r>
          </a:p>
          <a:p>
            <a:pPr marL="987552" lvl="1" indent="-457200">
              <a:buFont typeface="+mj-lt"/>
              <a:buAutoNum type="arabicPeriod"/>
            </a:pPr>
            <a:r>
              <a:rPr lang="en-GB" dirty="0" smtClean="0"/>
              <a:t>The happened before relation is transitive</a:t>
            </a:r>
          </a:p>
          <a:p>
            <a:endParaRPr lang="en-GB" dirty="0" smtClean="0"/>
          </a:p>
          <a:p>
            <a:r>
              <a:rPr lang="en-GB" dirty="0" smtClean="0"/>
              <a:t>the happened before relation is the relation of causal ordering</a:t>
            </a:r>
            <a:endParaRPr lang="en-GB"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45059" name="Picture 3"/>
          <p:cNvPicPr>
            <a:picLocks noChangeAspect="1" noChangeArrowheads="1"/>
          </p:cNvPicPr>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bwMode="auto">
          <a:xfrm>
            <a:off x="1600200" y="1371600"/>
            <a:ext cx="5613400" cy="21703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GB" smtClean="0"/>
              <a:t>Logical time and logical clocks (Lamport 1978)</a:t>
            </a:r>
            <a:endParaRPr lang="en-GB" dirty="0"/>
          </a:p>
        </p:txBody>
      </p:sp>
      <p:sp>
        <p:nvSpPr>
          <p:cNvPr id="7" name="Content Placeholder 6"/>
          <p:cNvSpPr>
            <a:spLocks noGrp="1"/>
          </p:cNvSpPr>
          <p:nvPr>
            <p:ph idx="1"/>
          </p:nvPr>
        </p:nvSpPr>
        <p:spPr>
          <a:xfrm>
            <a:off x="304800" y="4648200"/>
            <a:ext cx="8534400" cy="1752600"/>
          </a:xfrm>
        </p:spPr>
        <p:txBody>
          <a:bodyPr>
            <a:normAutofit/>
          </a:bodyPr>
          <a:lstStyle/>
          <a:p>
            <a:r>
              <a:rPr lang="en-GB" i="1" dirty="0" smtClean="0"/>
              <a:t>a</a:t>
            </a:r>
            <a:r>
              <a:rPr lang="en-GB" dirty="0" smtClean="0"/>
              <a:t> </a:t>
            </a:r>
            <a:r>
              <a:rPr kumimoji="1" lang="en-GB" dirty="0" err="1" smtClean="0">
                <a:latin typeface="Symbol" charset="2"/>
              </a:rPr>
              <a:t></a:t>
            </a:r>
            <a:r>
              <a:rPr lang="en-GB" dirty="0" smtClean="0"/>
              <a:t> </a:t>
            </a:r>
            <a:r>
              <a:rPr lang="en-GB" i="1" dirty="0" err="1" smtClean="0"/>
              <a:t>b</a:t>
            </a:r>
            <a:r>
              <a:rPr lang="en-GB" dirty="0" smtClean="0"/>
              <a:t> (at </a:t>
            </a:r>
            <a:r>
              <a:rPr lang="en-GB" i="1" dirty="0" smtClean="0"/>
              <a:t>p</a:t>
            </a:r>
            <a:r>
              <a:rPr lang="en-GB" dirty="0" smtClean="0"/>
              <a:t>1) </a:t>
            </a:r>
            <a:r>
              <a:rPr lang="en-GB" i="1" dirty="0" err="1" smtClean="0"/>
              <a:t>c</a:t>
            </a:r>
            <a:r>
              <a:rPr lang="en-GB" dirty="0" smtClean="0"/>
              <a:t> </a:t>
            </a:r>
            <a:r>
              <a:rPr kumimoji="1" lang="en-GB" dirty="0" err="1" smtClean="0">
                <a:latin typeface="Symbol" charset="2"/>
              </a:rPr>
              <a:t></a:t>
            </a:r>
            <a:r>
              <a:rPr lang="en-GB" i="1" dirty="0" err="1" smtClean="0"/>
              <a:t>d</a:t>
            </a:r>
            <a:r>
              <a:rPr lang="en-GB" dirty="0" smtClean="0"/>
              <a:t>  (at </a:t>
            </a:r>
            <a:r>
              <a:rPr lang="en-GB" i="1" dirty="0" smtClean="0"/>
              <a:t>p</a:t>
            </a:r>
            <a:r>
              <a:rPr lang="en-GB" dirty="0" smtClean="0"/>
              <a:t>2</a:t>
            </a:r>
            <a:r>
              <a:rPr lang="en-GB" dirty="0" smtClean="0"/>
              <a:t>)</a:t>
            </a:r>
          </a:p>
          <a:p>
            <a:r>
              <a:rPr lang="en-GB" i="1" dirty="0" err="1" smtClean="0"/>
              <a:t>b</a:t>
            </a:r>
            <a:r>
              <a:rPr lang="en-GB" dirty="0" smtClean="0"/>
              <a:t>  </a:t>
            </a:r>
            <a:r>
              <a:rPr kumimoji="1" lang="en-GB" dirty="0" err="1" smtClean="0">
                <a:latin typeface="Symbol" charset="2"/>
              </a:rPr>
              <a:t></a:t>
            </a:r>
            <a:r>
              <a:rPr lang="en-GB" dirty="0" smtClean="0"/>
              <a:t> </a:t>
            </a:r>
            <a:r>
              <a:rPr lang="en-GB" i="1" dirty="0" err="1" smtClean="0"/>
              <a:t>c</a:t>
            </a:r>
            <a:r>
              <a:rPr lang="en-GB" dirty="0" smtClean="0"/>
              <a:t> because of </a:t>
            </a:r>
            <a:r>
              <a:rPr lang="en-GB" i="1" dirty="0" smtClean="0"/>
              <a:t>m</a:t>
            </a:r>
            <a:r>
              <a:rPr lang="en-GB" dirty="0" smtClean="0"/>
              <a:t>1</a:t>
            </a:r>
          </a:p>
          <a:p>
            <a:r>
              <a:rPr lang="en-GB" dirty="0" smtClean="0"/>
              <a:t>also </a:t>
            </a:r>
            <a:r>
              <a:rPr lang="en-GB" i="1" dirty="0" err="1" smtClean="0"/>
              <a:t>d</a:t>
            </a:r>
            <a:r>
              <a:rPr lang="en-GB" dirty="0" smtClean="0"/>
              <a:t> </a:t>
            </a:r>
            <a:r>
              <a:rPr kumimoji="1" lang="en-GB" dirty="0" err="1" smtClean="0">
                <a:latin typeface="Symbol" charset="2"/>
              </a:rPr>
              <a:t></a:t>
            </a:r>
            <a:r>
              <a:rPr lang="en-GB" dirty="0" smtClean="0"/>
              <a:t> </a:t>
            </a:r>
            <a:r>
              <a:rPr lang="en-GB" i="1" dirty="0" err="1" smtClean="0"/>
              <a:t>f</a:t>
            </a:r>
            <a:r>
              <a:rPr lang="en-GB" dirty="0" smtClean="0"/>
              <a:t> because of </a:t>
            </a:r>
            <a:r>
              <a:rPr lang="en-GB" i="1" dirty="0" smtClean="0"/>
              <a:t>m</a:t>
            </a:r>
            <a:r>
              <a:rPr lang="en-GB" dirty="0" smtClean="0"/>
              <a:t>2</a:t>
            </a:r>
          </a:p>
          <a:p>
            <a:endParaRPr lang="en-GB" dirty="0" smtClean="0"/>
          </a:p>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pic>
        <p:nvPicPr>
          <p:cNvPr id="45059" name="Picture 3"/>
          <p:cNvPicPr>
            <a:picLocks noChangeAspect="1" noChangeArrowheads="1"/>
          </p:cNvPicPr>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bwMode="auto">
          <a:xfrm>
            <a:off x="838200" y="1600200"/>
            <a:ext cx="7686425"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GB" smtClean="0"/>
              <a:t>Logical time and logical clocks (Lamport 1978)</a:t>
            </a:r>
            <a:endParaRPr lang="en-GB" dirty="0"/>
          </a:p>
        </p:txBody>
      </p:sp>
      <p:sp>
        <p:nvSpPr>
          <p:cNvPr id="7" name="Content Placeholder 6"/>
          <p:cNvSpPr>
            <a:spLocks noGrp="1"/>
          </p:cNvSpPr>
          <p:nvPr>
            <p:ph idx="1"/>
          </p:nvPr>
        </p:nvSpPr>
        <p:spPr>
          <a:xfrm>
            <a:off x="304800" y="4191000"/>
            <a:ext cx="8534400" cy="2209800"/>
          </a:xfrm>
        </p:spPr>
        <p:txBody>
          <a:bodyPr>
            <a:normAutofit lnSpcReduction="10000"/>
          </a:bodyPr>
          <a:lstStyle/>
          <a:p>
            <a:r>
              <a:rPr lang="en-GB" dirty="0" smtClean="0"/>
              <a:t>Not all events are related by </a:t>
            </a:r>
            <a:r>
              <a:rPr kumimoji="1" lang="en-GB" dirty="0" err="1" smtClean="0">
                <a:latin typeface="Symbol" charset="2"/>
              </a:rPr>
              <a:t></a:t>
            </a:r>
            <a:r>
              <a:rPr lang="en-GB" dirty="0" smtClean="0"/>
              <a:t> </a:t>
            </a:r>
            <a:endParaRPr lang="en-GB" dirty="0" smtClean="0"/>
          </a:p>
          <a:p>
            <a:r>
              <a:rPr lang="en-GB" dirty="0" smtClean="0"/>
              <a:t>Consider </a:t>
            </a:r>
            <a:r>
              <a:rPr lang="en-GB" i="1" dirty="0" smtClean="0"/>
              <a:t>a</a:t>
            </a:r>
            <a:r>
              <a:rPr lang="en-GB" dirty="0" smtClean="0"/>
              <a:t> and </a:t>
            </a:r>
            <a:r>
              <a:rPr lang="en-GB" i="1" dirty="0" err="1" smtClean="0"/>
              <a:t>e</a:t>
            </a:r>
            <a:r>
              <a:rPr lang="en-GB" dirty="0" smtClean="0"/>
              <a:t> (different processes and no chain of messages to relate them)</a:t>
            </a:r>
          </a:p>
          <a:p>
            <a:pPr lvl="1"/>
            <a:r>
              <a:rPr lang="en-GB" dirty="0" smtClean="0"/>
              <a:t>they are not related by </a:t>
            </a:r>
            <a:r>
              <a:rPr kumimoji="1" lang="en-GB" dirty="0" err="1" smtClean="0">
                <a:latin typeface="Symbol" charset="2"/>
              </a:rPr>
              <a:t></a:t>
            </a:r>
            <a:r>
              <a:rPr lang="en-GB" dirty="0" smtClean="0"/>
              <a:t> ; they are said to be </a:t>
            </a:r>
            <a:r>
              <a:rPr lang="en-GB" dirty="0" smtClean="0"/>
              <a:t>concurrent</a:t>
            </a:r>
            <a:endParaRPr lang="en-GB" dirty="0" smtClean="0"/>
          </a:p>
          <a:p>
            <a:pPr lvl="1"/>
            <a:r>
              <a:rPr lang="en-GB" dirty="0" smtClean="0"/>
              <a:t>written </a:t>
            </a:r>
            <a:r>
              <a:rPr lang="en-GB" dirty="0" smtClean="0"/>
              <a:t>as </a:t>
            </a:r>
            <a:r>
              <a:rPr lang="en-GB" i="1" dirty="0" smtClean="0"/>
              <a:t>a</a:t>
            </a:r>
            <a:r>
              <a:rPr lang="en-GB" dirty="0" smtClean="0"/>
              <a:t> || </a:t>
            </a:r>
            <a:r>
              <a:rPr lang="en-GB" i="1" dirty="0" err="1" smtClean="0"/>
              <a:t>e</a:t>
            </a:r>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pic>
        <p:nvPicPr>
          <p:cNvPr id="45059" name="Picture 3"/>
          <p:cNvPicPr>
            <a:picLocks noChangeAspect="1" noChangeArrowheads="1"/>
          </p:cNvPicPr>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bwMode="auto">
          <a:xfrm>
            <a:off x="1066800" y="1371600"/>
            <a:ext cx="7489337"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6956</TotalTime>
  <Words>2709</Words>
  <Application>Microsoft Office PowerPoint</Application>
  <PresentationFormat>On-screen Show (4:3)</PresentationFormat>
  <Paragraphs>309</Paragraphs>
  <Slides>42</Slides>
  <Notes>28</Notes>
  <HiddenSlides>9</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Carnival</vt:lpstr>
      <vt:lpstr>15-446 Distributed Systems Spring 2009</vt:lpstr>
      <vt:lpstr>Announcements</vt:lpstr>
      <vt:lpstr>Last Lecture – Clock Sync Important Lessons</vt:lpstr>
      <vt:lpstr>Today's Lecture</vt:lpstr>
      <vt:lpstr>Example: Totally Ordered Multicasting</vt:lpstr>
      <vt:lpstr>Logical time and logical clocks (Lamport 1978)</vt:lpstr>
      <vt:lpstr>Logical time and logical clocks (Lamport 1978)</vt:lpstr>
      <vt:lpstr>Logical time and logical clocks (Lamport 1978)</vt:lpstr>
      <vt:lpstr>Logical time and logical clocks (Lamport 1978)</vt:lpstr>
      <vt:lpstr>Lamport Clock (1)</vt:lpstr>
      <vt:lpstr>Lamport Clock (1)</vt:lpstr>
      <vt:lpstr>Lamport Clock (1)</vt:lpstr>
      <vt:lpstr>Today's Lecture</vt:lpstr>
      <vt:lpstr>Vector Clocks</vt:lpstr>
      <vt:lpstr>Vector Clocks</vt:lpstr>
      <vt:lpstr>Vector Clocks</vt:lpstr>
      <vt:lpstr>Vector Clocks</vt:lpstr>
      <vt:lpstr>Vector Clocks</vt:lpstr>
      <vt:lpstr>Today's Lecture</vt:lpstr>
      <vt:lpstr>Mutual Exclusion A Centralized Algorithm</vt:lpstr>
      <vt:lpstr>A Distributed Algorithm (1)</vt:lpstr>
      <vt:lpstr>A Distributed Algorithm (2)</vt:lpstr>
      <vt:lpstr>A Token Ring Algorithm</vt:lpstr>
      <vt:lpstr>A Comparison of the Four Algorithms</vt:lpstr>
      <vt:lpstr>Today's Lecture</vt:lpstr>
      <vt:lpstr>Election Algorithms </vt:lpstr>
      <vt:lpstr>The Bully Algorithm (1)</vt:lpstr>
      <vt:lpstr>The Bully Algorithm (2)</vt:lpstr>
      <vt:lpstr>A Ring Algorithm</vt:lpstr>
      <vt:lpstr>Elections in Wireless Environments (1)</vt:lpstr>
      <vt:lpstr>Elections in Wireless Environments (2)</vt:lpstr>
      <vt:lpstr>Elections in Wireless Environments (3)</vt:lpstr>
      <vt:lpstr>Important Lessons</vt:lpstr>
      <vt:lpstr>Lamport’s Logical Clocks (1)</vt:lpstr>
      <vt:lpstr>Lamport’s Logical Clocks (2)</vt:lpstr>
      <vt:lpstr>Lamport’s Logical Clocks (3)</vt:lpstr>
      <vt:lpstr>Lamport’s Logical Clocks (4)</vt:lpstr>
      <vt:lpstr>Lamport’s Logical Clocks (5)</vt:lpstr>
      <vt:lpstr>Vector Clocks (1)</vt:lpstr>
      <vt:lpstr>Vector Clocks (2)</vt:lpstr>
      <vt:lpstr>Vector Clocks (3)</vt:lpstr>
      <vt:lpstr>Enforcing Causal Communication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 at the Edge: Problems and Opportunities in Residential Wireless Networks</dc:title>
  <dc:creator>srini</dc:creator>
  <cp:lastModifiedBy>Srinivasan Seshan</cp:lastModifiedBy>
  <cp:revision>78</cp:revision>
  <cp:lastPrinted>2009-02-10T05:59:07Z</cp:lastPrinted>
  <dcterms:created xsi:type="dcterms:W3CDTF">2009-02-09T17:30:58Z</dcterms:created>
  <dcterms:modified xsi:type="dcterms:W3CDTF">2009-02-10T15:17:00Z</dcterms:modified>
</cp:coreProperties>
</file>