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00" r:id="rId1"/>
  </p:sldMasterIdLst>
  <p:notesMasterIdLst>
    <p:notesMasterId r:id="rId46"/>
  </p:notesMasterIdLst>
  <p:handoutMasterIdLst>
    <p:handoutMasterId r:id="rId47"/>
  </p:handoutMasterIdLst>
  <p:sldIdLst>
    <p:sldId id="410" r:id="rId2"/>
    <p:sldId id="524" r:id="rId3"/>
    <p:sldId id="525" r:id="rId4"/>
    <p:sldId id="510" r:id="rId5"/>
    <p:sldId id="511" r:id="rId6"/>
    <p:sldId id="512" r:id="rId7"/>
    <p:sldId id="513" r:id="rId8"/>
    <p:sldId id="474" r:id="rId9"/>
    <p:sldId id="475" r:id="rId10"/>
    <p:sldId id="476" r:id="rId11"/>
    <p:sldId id="477" r:id="rId12"/>
    <p:sldId id="478" r:id="rId13"/>
    <p:sldId id="509" r:id="rId14"/>
    <p:sldId id="482" r:id="rId15"/>
    <p:sldId id="483" r:id="rId16"/>
    <p:sldId id="484" r:id="rId17"/>
    <p:sldId id="485" r:id="rId18"/>
    <p:sldId id="488" r:id="rId19"/>
    <p:sldId id="422" r:id="rId20"/>
    <p:sldId id="526" r:id="rId21"/>
    <p:sldId id="496" r:id="rId22"/>
    <p:sldId id="528" r:id="rId23"/>
    <p:sldId id="497" r:id="rId24"/>
    <p:sldId id="498" r:id="rId25"/>
    <p:sldId id="499" r:id="rId26"/>
    <p:sldId id="501" r:id="rId27"/>
    <p:sldId id="527" r:id="rId28"/>
    <p:sldId id="502" r:id="rId29"/>
    <p:sldId id="516" r:id="rId30"/>
    <p:sldId id="517" r:id="rId31"/>
    <p:sldId id="503" r:id="rId32"/>
    <p:sldId id="504" r:id="rId33"/>
    <p:sldId id="522" r:id="rId34"/>
    <p:sldId id="523" r:id="rId35"/>
    <p:sldId id="469" r:id="rId36"/>
    <p:sldId id="470" r:id="rId37"/>
    <p:sldId id="471" r:id="rId38"/>
    <p:sldId id="472" r:id="rId39"/>
    <p:sldId id="473" r:id="rId40"/>
    <p:sldId id="521" r:id="rId41"/>
    <p:sldId id="518" r:id="rId42"/>
    <p:sldId id="519" r:id="rId43"/>
    <p:sldId id="520" r:id="rId44"/>
    <p:sldId id="529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3062" autoAdjust="0"/>
    <p:restoredTop sz="86589" autoAdjust="0"/>
  </p:normalViewPr>
  <p:slideViewPr>
    <p:cSldViewPr>
      <p:cViewPr varScale="1">
        <p:scale>
          <a:sx n="77" d="100"/>
          <a:sy n="77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viewProps" Target="view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presProps" Target="presProp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notesMaster" Target="notesMasters/notesMaster1.xml"/><Relationship Id="rId35" Type="http://schemas.openxmlformats.org/officeDocument/2006/relationships/slide" Target="slides/slide34.xml"/><Relationship Id="rId51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tableStyles" Target="tableStyle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6B5D7-15D8-2A41-B80F-C2C4BEC612A4}" type="datetimeFigureOut">
              <a:rPr lang="en-US" smtClean="0"/>
              <a:t>2/2/09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CA3C-2773-464A-8C64-A66E7F99BE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F078-8C60-4F1F-BF94-84BF097D947E}" type="datetimeFigureOut">
              <a:rPr lang="en-US" smtClean="0"/>
              <a:pPr/>
              <a:t>2/2/09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C01-5D10-4856-8121-C9B953CE6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457200" y="853440"/>
            <a:ext cx="8229600" cy="310896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lang="en-US" sz="54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457200" y="4282440"/>
            <a:ext cx="82296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  <a:prstGeom prst="rect">
            <a:avLst/>
          </a:prstGeom>
        </p:spPr>
        <p:txBody>
          <a:bodyPr anchor="t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534400" cy="46783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lnSpc>
          <a:spcPts val="4000"/>
        </a:lnSpc>
        <a:buNone/>
        <a:defRPr lang="en-US" sz="44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sz="4800" dirty="0"/>
              <a:t>15-446 Distributed Systems</a:t>
            </a:r>
            <a:br>
              <a:rPr sz="4800" dirty="0"/>
            </a:br>
            <a:r>
              <a:rPr sz="4800" dirty="0"/>
              <a:t>Spring 2009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sz="2400" smtClean="0"/>
              <a:t>L</a:t>
            </a:r>
            <a:r>
              <a:rPr sz="2400" smtClean="0"/>
              <a:t>-7 </a:t>
            </a:r>
            <a:r>
              <a:rPr sz="2400" dirty="0" smtClean="0"/>
              <a:t>RPC</a:t>
            </a:r>
            <a:endParaRPr lang="en-US" dirty="0"/>
          </a:p>
        </p:txBody>
      </p:sp>
      <p:grpSp>
        <p:nvGrpSpPr>
          <p:cNvPr id="51" name="Group 443"/>
          <p:cNvGrpSpPr>
            <a:grpSpLocks/>
          </p:cNvGrpSpPr>
          <p:nvPr/>
        </p:nvGrpSpPr>
        <p:grpSpPr bwMode="auto">
          <a:xfrm>
            <a:off x="3733800" y="3236463"/>
            <a:ext cx="1524000" cy="1481587"/>
            <a:chOff x="3216" y="2448"/>
            <a:chExt cx="1979" cy="1729"/>
          </a:xfrm>
        </p:grpSpPr>
        <p:sp>
          <p:nvSpPr>
            <p:cNvPr id="52" name="Line 444"/>
            <p:cNvSpPr>
              <a:spLocks noChangeShapeType="1"/>
            </p:cNvSpPr>
            <p:nvPr/>
          </p:nvSpPr>
          <p:spPr bwMode="auto">
            <a:xfrm flipV="1">
              <a:off x="388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45"/>
            <p:cNvSpPr>
              <a:spLocks/>
            </p:cNvSpPr>
            <p:nvPr/>
          </p:nvSpPr>
          <p:spPr bwMode="auto">
            <a:xfrm>
              <a:off x="3290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46"/>
            <p:cNvSpPr>
              <a:spLocks/>
            </p:cNvSpPr>
            <p:nvPr/>
          </p:nvSpPr>
          <p:spPr bwMode="auto">
            <a:xfrm>
              <a:off x="3948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47"/>
            <p:cNvSpPr>
              <a:spLocks/>
            </p:cNvSpPr>
            <p:nvPr/>
          </p:nvSpPr>
          <p:spPr bwMode="auto">
            <a:xfrm>
              <a:off x="4151" y="2448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48"/>
            <p:cNvSpPr>
              <a:spLocks/>
            </p:cNvSpPr>
            <p:nvPr/>
          </p:nvSpPr>
          <p:spPr bwMode="auto">
            <a:xfrm>
              <a:off x="3605" y="2756"/>
              <a:ext cx="114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4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4" y="112"/>
                </a:cxn>
                <a:cxn ang="0">
                  <a:pos x="114" y="112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49"/>
            <p:cNvSpPr>
              <a:spLocks/>
            </p:cNvSpPr>
            <p:nvPr/>
          </p:nvSpPr>
          <p:spPr bwMode="auto">
            <a:xfrm>
              <a:off x="4704" y="2753"/>
              <a:ext cx="114" cy="11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4" y="115"/>
                </a:cxn>
                <a:cxn ang="0">
                  <a:pos x="114" y="0"/>
                </a:cxn>
                <a:cxn ang="0">
                  <a:pos x="2" y="0"/>
                </a:cxn>
                <a:cxn ang="0">
                  <a:pos x="2" y="115"/>
                </a:cxn>
                <a:cxn ang="0">
                  <a:pos x="2" y="115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0"/>
            <p:cNvSpPr>
              <a:spLocks/>
            </p:cNvSpPr>
            <p:nvPr/>
          </p:nvSpPr>
          <p:spPr bwMode="auto">
            <a:xfrm>
              <a:off x="5083" y="3333"/>
              <a:ext cx="112" cy="11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2" y="114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0" y="114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51"/>
            <p:cNvSpPr>
              <a:spLocks/>
            </p:cNvSpPr>
            <p:nvPr/>
          </p:nvSpPr>
          <p:spPr bwMode="auto">
            <a:xfrm>
              <a:off x="3216" y="3335"/>
              <a:ext cx="115" cy="112"/>
            </a:xfrm>
            <a:custGeom>
              <a:avLst/>
              <a:gdLst/>
              <a:ahLst/>
              <a:cxnLst>
                <a:cxn ang="0">
                  <a:pos x="115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452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92" name="Freeform 453"/>
              <p:cNvSpPr>
                <a:spLocks/>
              </p:cNvSpPr>
              <p:nvPr/>
            </p:nvSpPr>
            <p:spPr bwMode="auto">
              <a:xfrm>
                <a:off x="4246" y="2687"/>
                <a:ext cx="277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3"/>
                  </a:cxn>
                  <a:cxn ang="0">
                    <a:pos x="10" y="19"/>
                  </a:cxn>
                  <a:cxn ang="0">
                    <a:pos x="17" y="14"/>
                  </a:cxn>
                  <a:cxn ang="0">
                    <a:pos x="26" y="9"/>
                  </a:cxn>
                  <a:cxn ang="0">
                    <a:pos x="36" y="4"/>
                  </a:cxn>
                  <a:cxn ang="0">
                    <a:pos x="50" y="2"/>
                  </a:cxn>
                  <a:cxn ang="0">
                    <a:pos x="65" y="0"/>
                  </a:cxn>
                  <a:cxn ang="0">
                    <a:pos x="79" y="0"/>
                  </a:cxn>
                  <a:cxn ang="0">
                    <a:pos x="96" y="4"/>
                  </a:cxn>
                  <a:cxn ang="0">
                    <a:pos x="110" y="11"/>
                  </a:cxn>
                  <a:cxn ang="0">
                    <a:pos x="124" y="23"/>
                  </a:cxn>
                  <a:cxn ang="0">
                    <a:pos x="134" y="33"/>
                  </a:cxn>
                  <a:cxn ang="0">
                    <a:pos x="143" y="42"/>
                  </a:cxn>
                  <a:cxn ang="0">
                    <a:pos x="148" y="52"/>
                  </a:cxn>
                  <a:cxn ang="0">
                    <a:pos x="150" y="59"/>
                  </a:cxn>
                  <a:cxn ang="0">
                    <a:pos x="153" y="66"/>
                  </a:cxn>
                  <a:cxn ang="0">
                    <a:pos x="153" y="73"/>
                  </a:cxn>
                  <a:cxn ang="0">
                    <a:pos x="153" y="78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7" y="73"/>
                  </a:cxn>
                  <a:cxn ang="0">
                    <a:pos x="174" y="71"/>
                  </a:cxn>
                  <a:cxn ang="0">
                    <a:pos x="181" y="69"/>
                  </a:cxn>
                  <a:cxn ang="0">
                    <a:pos x="191" y="69"/>
                  </a:cxn>
                  <a:cxn ang="0">
                    <a:pos x="200" y="71"/>
                  </a:cxn>
                  <a:cxn ang="0">
                    <a:pos x="210" y="73"/>
                  </a:cxn>
                  <a:cxn ang="0">
                    <a:pos x="219" y="81"/>
                  </a:cxn>
                  <a:cxn ang="0">
                    <a:pos x="229" y="90"/>
                  </a:cxn>
                  <a:cxn ang="0">
                    <a:pos x="234" y="97"/>
                  </a:cxn>
                  <a:cxn ang="0">
                    <a:pos x="236" y="107"/>
                  </a:cxn>
                  <a:cxn ang="0">
                    <a:pos x="239" y="116"/>
                  </a:cxn>
                  <a:cxn ang="0">
                    <a:pos x="239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4" y="143"/>
                  </a:cxn>
                  <a:cxn ang="0">
                    <a:pos x="234" y="145"/>
                  </a:cxn>
                  <a:cxn ang="0">
                    <a:pos x="231" y="145"/>
                  </a:cxn>
                  <a:cxn ang="0">
                    <a:pos x="234" y="147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8" y="157"/>
                  </a:cxn>
                  <a:cxn ang="0">
                    <a:pos x="253" y="164"/>
                  </a:cxn>
                  <a:cxn ang="0">
                    <a:pos x="260" y="174"/>
                  </a:cxn>
                  <a:cxn ang="0">
                    <a:pos x="267" y="183"/>
                  </a:cxn>
                  <a:cxn ang="0">
                    <a:pos x="272" y="195"/>
                  </a:cxn>
                  <a:cxn ang="0">
                    <a:pos x="274" y="212"/>
                  </a:cxn>
                  <a:cxn ang="0">
                    <a:pos x="277" y="228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54"/>
              <p:cNvSpPr>
                <a:spLocks/>
              </p:cNvSpPr>
              <p:nvPr/>
            </p:nvSpPr>
            <p:spPr bwMode="auto">
              <a:xfrm>
                <a:off x="3891" y="2677"/>
                <a:ext cx="358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3"/>
                  </a:cxn>
                  <a:cxn ang="0">
                    <a:pos x="21" y="174"/>
                  </a:cxn>
                  <a:cxn ang="0">
                    <a:pos x="33" y="162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0" y="145"/>
                  </a:cxn>
                  <a:cxn ang="0">
                    <a:pos x="38" y="134"/>
                  </a:cxn>
                  <a:cxn ang="0">
                    <a:pos x="38" y="117"/>
                  </a:cxn>
                  <a:cxn ang="0">
                    <a:pos x="48" y="98"/>
                  </a:cxn>
                  <a:cxn ang="0">
                    <a:pos x="67" y="83"/>
                  </a:cxn>
                  <a:cxn ang="0">
                    <a:pos x="83" y="79"/>
                  </a:cxn>
                  <a:cxn ang="0">
                    <a:pos x="102" y="81"/>
                  </a:cxn>
                  <a:cxn ang="0">
                    <a:pos x="114" y="86"/>
                  </a:cxn>
                  <a:cxn ang="0">
                    <a:pos x="121" y="91"/>
                  </a:cxn>
                  <a:cxn ang="0">
                    <a:pos x="124" y="88"/>
                  </a:cxn>
                  <a:cxn ang="0">
                    <a:pos x="121" y="81"/>
                  </a:cxn>
                  <a:cxn ang="0">
                    <a:pos x="124" y="69"/>
                  </a:cxn>
                  <a:cxn ang="0">
                    <a:pos x="133" y="52"/>
                  </a:cxn>
                  <a:cxn ang="0">
                    <a:pos x="152" y="31"/>
                  </a:cxn>
                  <a:cxn ang="0">
                    <a:pos x="181" y="14"/>
                  </a:cxn>
                  <a:cxn ang="0">
                    <a:pos x="212" y="10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7" y="2"/>
                  </a:cxn>
                  <a:cxn ang="0">
                    <a:pos x="343" y="7"/>
                  </a:cxn>
                  <a:cxn ang="0">
                    <a:pos x="350" y="17"/>
                  </a:cxn>
                  <a:cxn ang="0">
                    <a:pos x="355" y="26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55"/>
              <p:cNvSpPr>
                <a:spLocks/>
              </p:cNvSpPr>
              <p:nvPr/>
            </p:nvSpPr>
            <p:spPr bwMode="auto">
              <a:xfrm>
                <a:off x="3891" y="2911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2"/>
                  </a:cxn>
                  <a:cxn ang="0">
                    <a:pos x="272" y="205"/>
                  </a:cxn>
                  <a:cxn ang="0">
                    <a:pos x="267" y="207"/>
                  </a:cxn>
                  <a:cxn ang="0">
                    <a:pos x="260" y="212"/>
                  </a:cxn>
                  <a:cxn ang="0">
                    <a:pos x="250" y="217"/>
                  </a:cxn>
                  <a:cxn ang="0">
                    <a:pos x="238" y="221"/>
                  </a:cxn>
                  <a:cxn ang="0">
                    <a:pos x="226" y="226"/>
                  </a:cxn>
                  <a:cxn ang="0">
                    <a:pos x="212" y="229"/>
                  </a:cxn>
                  <a:cxn ang="0">
                    <a:pos x="195" y="226"/>
                  </a:cxn>
                  <a:cxn ang="0">
                    <a:pos x="181" y="224"/>
                  </a:cxn>
                  <a:cxn ang="0">
                    <a:pos x="164" y="214"/>
                  </a:cxn>
                  <a:cxn ang="0">
                    <a:pos x="152" y="205"/>
                  </a:cxn>
                  <a:cxn ang="0">
                    <a:pos x="141" y="195"/>
                  </a:cxn>
                  <a:cxn ang="0">
                    <a:pos x="133" y="186"/>
                  </a:cxn>
                  <a:cxn ang="0">
                    <a:pos x="129" y="176"/>
                  </a:cxn>
                  <a:cxn ang="0">
                    <a:pos x="124" y="167"/>
                  </a:cxn>
                  <a:cxn ang="0">
                    <a:pos x="124" y="159"/>
                  </a:cxn>
                  <a:cxn ang="0">
                    <a:pos x="121" y="155"/>
                  </a:cxn>
                  <a:cxn ang="0">
                    <a:pos x="121" y="150"/>
                  </a:cxn>
                  <a:cxn ang="0">
                    <a:pos x="124" y="148"/>
                  </a:cxn>
                  <a:cxn ang="0">
                    <a:pos x="124" y="145"/>
                  </a:cxn>
                  <a:cxn ang="0">
                    <a:pos x="121" y="148"/>
                  </a:cxn>
                  <a:cxn ang="0">
                    <a:pos x="119" y="150"/>
                  </a:cxn>
                  <a:cxn ang="0">
                    <a:pos x="114" y="152"/>
                  </a:cxn>
                  <a:cxn ang="0">
                    <a:pos x="110" y="155"/>
                  </a:cxn>
                  <a:cxn ang="0">
                    <a:pos x="102" y="157"/>
                  </a:cxn>
                  <a:cxn ang="0">
                    <a:pos x="93" y="157"/>
                  </a:cxn>
                  <a:cxn ang="0">
                    <a:pos x="83" y="157"/>
                  </a:cxn>
                  <a:cxn ang="0">
                    <a:pos x="76" y="157"/>
                  </a:cxn>
                  <a:cxn ang="0">
                    <a:pos x="67" y="152"/>
                  </a:cxn>
                  <a:cxn ang="0">
                    <a:pos x="55" y="145"/>
                  </a:cxn>
                  <a:cxn ang="0">
                    <a:pos x="48" y="138"/>
                  </a:cxn>
                  <a:cxn ang="0">
                    <a:pos x="43" y="128"/>
                  </a:cxn>
                  <a:cxn ang="0">
                    <a:pos x="38" y="121"/>
                  </a:cxn>
                  <a:cxn ang="0">
                    <a:pos x="38" y="112"/>
                  </a:cxn>
                  <a:cxn ang="0">
                    <a:pos x="38" y="105"/>
                  </a:cxn>
                  <a:cxn ang="0">
                    <a:pos x="38" y="97"/>
                  </a:cxn>
                  <a:cxn ang="0">
                    <a:pos x="40" y="90"/>
                  </a:cxn>
                  <a:cxn ang="0">
                    <a:pos x="40" y="86"/>
                  </a:cxn>
                  <a:cxn ang="0">
                    <a:pos x="43" y="83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8" y="78"/>
                  </a:cxn>
                  <a:cxn ang="0">
                    <a:pos x="33" y="76"/>
                  </a:cxn>
                  <a:cxn ang="0">
                    <a:pos x="29" y="71"/>
                  </a:cxn>
                  <a:cxn ang="0">
                    <a:pos x="21" y="64"/>
                  </a:cxn>
                  <a:cxn ang="0">
                    <a:pos x="14" y="55"/>
                  </a:cxn>
                  <a:cxn ang="0">
                    <a:pos x="9" y="45"/>
                  </a:cxn>
                  <a:cxn ang="0">
                    <a:pos x="5" y="31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56"/>
              <p:cNvSpPr>
                <a:spLocks/>
              </p:cNvSpPr>
              <p:nvPr/>
            </p:nvSpPr>
            <p:spPr bwMode="auto">
              <a:xfrm>
                <a:off x="4165" y="2911"/>
                <a:ext cx="355" cy="23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348" y="45"/>
                  </a:cxn>
                  <a:cxn ang="0">
                    <a:pos x="334" y="64"/>
                  </a:cxn>
                  <a:cxn ang="0">
                    <a:pos x="322" y="76"/>
                  </a:cxn>
                  <a:cxn ang="0">
                    <a:pos x="315" y="81"/>
                  </a:cxn>
                  <a:cxn ang="0">
                    <a:pos x="315" y="83"/>
                  </a:cxn>
                  <a:cxn ang="0">
                    <a:pos x="317" y="90"/>
                  </a:cxn>
                  <a:cxn ang="0">
                    <a:pos x="320" y="105"/>
                  </a:cxn>
                  <a:cxn ang="0">
                    <a:pos x="317" y="121"/>
                  </a:cxn>
                  <a:cxn ang="0">
                    <a:pos x="310" y="138"/>
                  </a:cxn>
                  <a:cxn ang="0">
                    <a:pos x="291" y="152"/>
                  </a:cxn>
                  <a:cxn ang="0">
                    <a:pos x="272" y="159"/>
                  </a:cxn>
                  <a:cxn ang="0">
                    <a:pos x="255" y="157"/>
                  </a:cxn>
                  <a:cxn ang="0">
                    <a:pos x="241" y="152"/>
                  </a:cxn>
                  <a:cxn ang="0">
                    <a:pos x="234" y="148"/>
                  </a:cxn>
                  <a:cxn ang="0">
                    <a:pos x="234" y="148"/>
                  </a:cxn>
                  <a:cxn ang="0">
                    <a:pos x="234" y="155"/>
                  </a:cxn>
                  <a:cxn ang="0">
                    <a:pos x="231" y="169"/>
                  </a:cxn>
                  <a:cxn ang="0">
                    <a:pos x="224" y="186"/>
                  </a:cxn>
                  <a:cxn ang="0">
                    <a:pos x="205" y="205"/>
                  </a:cxn>
                  <a:cxn ang="0">
                    <a:pos x="177" y="224"/>
                  </a:cxn>
                  <a:cxn ang="0">
                    <a:pos x="146" y="229"/>
                  </a:cxn>
                  <a:cxn ang="0">
                    <a:pos x="117" y="224"/>
                  </a:cxn>
                  <a:cxn ang="0">
                    <a:pos x="98" y="214"/>
                  </a:cxn>
                  <a:cxn ang="0">
                    <a:pos x="86" y="205"/>
                  </a:cxn>
                  <a:cxn ang="0">
                    <a:pos x="84" y="205"/>
                  </a:cxn>
                  <a:cxn ang="0">
                    <a:pos x="81" y="212"/>
                  </a:cxn>
                  <a:cxn ang="0">
                    <a:pos x="76" y="219"/>
                  </a:cxn>
                  <a:cxn ang="0">
                    <a:pos x="69" y="229"/>
                  </a:cxn>
                  <a:cxn ang="0">
                    <a:pos x="53" y="236"/>
                  </a:cxn>
                  <a:cxn ang="0">
                    <a:pos x="31" y="236"/>
                  </a:cxn>
                  <a:cxn ang="0">
                    <a:pos x="14" y="229"/>
                  </a:cxn>
                  <a:cxn ang="0">
                    <a:pos x="5" y="219"/>
                  </a:cxn>
                  <a:cxn ang="0">
                    <a:pos x="0" y="212"/>
                  </a:cxn>
                  <a:cxn ang="0">
                    <a:pos x="0" y="205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457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88" name="Freeform 458"/>
              <p:cNvSpPr>
                <a:spLocks/>
              </p:cNvSpPr>
              <p:nvPr/>
            </p:nvSpPr>
            <p:spPr bwMode="auto">
              <a:xfrm>
                <a:off x="4768" y="3438"/>
                <a:ext cx="274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" y="21"/>
                  </a:cxn>
                  <a:cxn ang="0">
                    <a:pos x="7" y="19"/>
                  </a:cxn>
                  <a:cxn ang="0">
                    <a:pos x="15" y="14"/>
                  </a:cxn>
                  <a:cxn ang="0">
                    <a:pos x="24" y="9"/>
                  </a:cxn>
                  <a:cxn ang="0">
                    <a:pos x="36" y="4"/>
                  </a:cxn>
                  <a:cxn ang="0">
                    <a:pos x="48" y="0"/>
                  </a:cxn>
                  <a:cxn ang="0">
                    <a:pos x="62" y="0"/>
                  </a:cxn>
                  <a:cxn ang="0">
                    <a:pos x="77" y="0"/>
                  </a:cxn>
                  <a:cxn ang="0">
                    <a:pos x="93" y="4"/>
                  </a:cxn>
                  <a:cxn ang="0">
                    <a:pos x="108" y="12"/>
                  </a:cxn>
                  <a:cxn ang="0">
                    <a:pos x="122" y="21"/>
                  </a:cxn>
                  <a:cxn ang="0">
                    <a:pos x="134" y="33"/>
                  </a:cxn>
                  <a:cxn ang="0">
                    <a:pos x="141" y="43"/>
                  </a:cxn>
                  <a:cxn ang="0">
                    <a:pos x="146" y="52"/>
                  </a:cxn>
                  <a:cxn ang="0">
                    <a:pos x="148" y="59"/>
                  </a:cxn>
                  <a:cxn ang="0">
                    <a:pos x="151" y="66"/>
                  </a:cxn>
                  <a:cxn ang="0">
                    <a:pos x="151" y="71"/>
                  </a:cxn>
                  <a:cxn ang="0">
                    <a:pos x="151" y="76"/>
                  </a:cxn>
                  <a:cxn ang="0">
                    <a:pos x="151" y="78"/>
                  </a:cxn>
                  <a:cxn ang="0">
                    <a:pos x="151" y="81"/>
                  </a:cxn>
                  <a:cxn ang="0">
                    <a:pos x="151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5" y="74"/>
                  </a:cxn>
                  <a:cxn ang="0">
                    <a:pos x="172" y="71"/>
                  </a:cxn>
                  <a:cxn ang="0">
                    <a:pos x="182" y="69"/>
                  </a:cxn>
                  <a:cxn ang="0">
                    <a:pos x="189" y="69"/>
                  </a:cxn>
                  <a:cxn ang="0">
                    <a:pos x="198" y="71"/>
                  </a:cxn>
                  <a:cxn ang="0">
                    <a:pos x="208" y="74"/>
                  </a:cxn>
                  <a:cxn ang="0">
                    <a:pos x="217" y="81"/>
                  </a:cxn>
                  <a:cxn ang="0">
                    <a:pos x="227" y="88"/>
                  </a:cxn>
                  <a:cxn ang="0">
                    <a:pos x="232" y="97"/>
                  </a:cxn>
                  <a:cxn ang="0">
                    <a:pos x="234" y="107"/>
                  </a:cxn>
                  <a:cxn ang="0">
                    <a:pos x="236" y="114"/>
                  </a:cxn>
                  <a:cxn ang="0">
                    <a:pos x="236" y="124"/>
                  </a:cxn>
                  <a:cxn ang="0">
                    <a:pos x="236" y="131"/>
                  </a:cxn>
                  <a:cxn ang="0">
                    <a:pos x="234" y="135"/>
                  </a:cxn>
                  <a:cxn ang="0">
                    <a:pos x="232" y="140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6" y="157"/>
                  </a:cxn>
                  <a:cxn ang="0">
                    <a:pos x="253" y="164"/>
                  </a:cxn>
                  <a:cxn ang="0">
                    <a:pos x="258" y="171"/>
                  </a:cxn>
                  <a:cxn ang="0">
                    <a:pos x="265" y="183"/>
                  </a:cxn>
                  <a:cxn ang="0">
                    <a:pos x="270" y="195"/>
                  </a:cxn>
                  <a:cxn ang="0">
                    <a:pos x="272" y="209"/>
                  </a:cxn>
                  <a:cxn ang="0">
                    <a:pos x="274" y="228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459"/>
              <p:cNvSpPr>
                <a:spLocks/>
              </p:cNvSpPr>
              <p:nvPr/>
            </p:nvSpPr>
            <p:spPr bwMode="auto">
              <a:xfrm>
                <a:off x="4411" y="3428"/>
                <a:ext cx="357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1"/>
                  </a:cxn>
                  <a:cxn ang="0">
                    <a:pos x="21" y="172"/>
                  </a:cxn>
                  <a:cxn ang="0">
                    <a:pos x="33" y="160"/>
                  </a:cxn>
                  <a:cxn ang="0">
                    <a:pos x="43" y="155"/>
                  </a:cxn>
                  <a:cxn ang="0">
                    <a:pos x="43" y="153"/>
                  </a:cxn>
                  <a:cxn ang="0">
                    <a:pos x="40" y="145"/>
                  </a:cxn>
                  <a:cxn ang="0">
                    <a:pos x="38" y="131"/>
                  </a:cxn>
                  <a:cxn ang="0">
                    <a:pos x="40" y="114"/>
                  </a:cxn>
                  <a:cxn ang="0">
                    <a:pos x="47" y="98"/>
                  </a:cxn>
                  <a:cxn ang="0">
                    <a:pos x="66" y="84"/>
                  </a:cxn>
                  <a:cxn ang="0">
                    <a:pos x="85" y="79"/>
                  </a:cxn>
                  <a:cxn ang="0">
                    <a:pos x="102" y="79"/>
                  </a:cxn>
                  <a:cxn ang="0">
                    <a:pos x="114" y="84"/>
                  </a:cxn>
                  <a:cxn ang="0">
                    <a:pos x="124" y="88"/>
                  </a:cxn>
                  <a:cxn ang="0">
                    <a:pos x="124" y="88"/>
                  </a:cxn>
                  <a:cxn ang="0">
                    <a:pos x="124" y="81"/>
                  </a:cxn>
                  <a:cxn ang="0">
                    <a:pos x="126" y="69"/>
                  </a:cxn>
                  <a:cxn ang="0">
                    <a:pos x="133" y="50"/>
                  </a:cxn>
                  <a:cxn ang="0">
                    <a:pos x="152" y="31"/>
                  </a:cxn>
                  <a:cxn ang="0">
                    <a:pos x="181" y="12"/>
                  </a:cxn>
                  <a:cxn ang="0">
                    <a:pos x="212" y="7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1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6" y="2"/>
                  </a:cxn>
                  <a:cxn ang="0">
                    <a:pos x="343" y="7"/>
                  </a:cxn>
                  <a:cxn ang="0">
                    <a:pos x="353" y="17"/>
                  </a:cxn>
                  <a:cxn ang="0">
                    <a:pos x="357" y="26"/>
                  </a:cxn>
                  <a:cxn ang="0">
                    <a:pos x="357" y="31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60"/>
              <p:cNvSpPr>
                <a:spLocks/>
              </p:cNvSpPr>
              <p:nvPr/>
            </p:nvSpPr>
            <p:spPr bwMode="auto">
              <a:xfrm>
                <a:off x="4411" y="3659"/>
                <a:ext cx="274" cy="229"/>
              </a:xfrm>
              <a:custGeom>
                <a:avLst/>
                <a:gdLst/>
                <a:ahLst/>
                <a:cxnLst>
                  <a:cxn ang="0">
                    <a:pos x="274" y="205"/>
                  </a:cxn>
                  <a:cxn ang="0">
                    <a:pos x="271" y="208"/>
                  </a:cxn>
                  <a:cxn ang="0">
                    <a:pos x="267" y="210"/>
                  </a:cxn>
                  <a:cxn ang="0">
                    <a:pos x="260" y="215"/>
                  </a:cxn>
                  <a:cxn ang="0">
                    <a:pos x="250" y="220"/>
                  </a:cxn>
                  <a:cxn ang="0">
                    <a:pos x="238" y="224"/>
                  </a:cxn>
                  <a:cxn ang="0">
                    <a:pos x="226" y="229"/>
                  </a:cxn>
                  <a:cxn ang="0">
                    <a:pos x="212" y="229"/>
                  </a:cxn>
                  <a:cxn ang="0">
                    <a:pos x="198" y="229"/>
                  </a:cxn>
                  <a:cxn ang="0">
                    <a:pos x="181" y="224"/>
                  </a:cxn>
                  <a:cxn ang="0">
                    <a:pos x="167" y="217"/>
                  </a:cxn>
                  <a:cxn ang="0">
                    <a:pos x="152" y="208"/>
                  </a:cxn>
                  <a:cxn ang="0">
                    <a:pos x="140" y="196"/>
                  </a:cxn>
                  <a:cxn ang="0">
                    <a:pos x="133" y="186"/>
                  </a:cxn>
                  <a:cxn ang="0">
                    <a:pos x="128" y="179"/>
                  </a:cxn>
                  <a:cxn ang="0">
                    <a:pos x="126" y="170"/>
                  </a:cxn>
                  <a:cxn ang="0">
                    <a:pos x="124" y="162"/>
                  </a:cxn>
                  <a:cxn ang="0">
                    <a:pos x="124" y="158"/>
                  </a:cxn>
                  <a:cxn ang="0">
                    <a:pos x="124" y="153"/>
                  </a:cxn>
                  <a:cxn ang="0">
                    <a:pos x="124" y="151"/>
                  </a:cxn>
                  <a:cxn ang="0">
                    <a:pos x="124" y="148"/>
                  </a:cxn>
                  <a:cxn ang="0">
                    <a:pos x="124" y="148"/>
                  </a:cxn>
                  <a:cxn ang="0">
                    <a:pos x="119" y="151"/>
                  </a:cxn>
                  <a:cxn ang="0">
                    <a:pos x="114" y="153"/>
                  </a:cxn>
                  <a:cxn ang="0">
                    <a:pos x="109" y="155"/>
                  </a:cxn>
                  <a:cxn ang="0">
                    <a:pos x="102" y="158"/>
                  </a:cxn>
                  <a:cxn ang="0">
                    <a:pos x="93" y="160"/>
                  </a:cxn>
                  <a:cxn ang="0">
                    <a:pos x="85" y="160"/>
                  </a:cxn>
                  <a:cxn ang="0">
                    <a:pos x="76" y="158"/>
                  </a:cxn>
                  <a:cxn ang="0">
                    <a:pos x="66" y="155"/>
                  </a:cxn>
                  <a:cxn ang="0">
                    <a:pos x="57" y="148"/>
                  </a:cxn>
                  <a:cxn ang="0">
                    <a:pos x="47" y="141"/>
                  </a:cxn>
                  <a:cxn ang="0">
                    <a:pos x="43" y="131"/>
                  </a:cxn>
                  <a:cxn ang="0">
                    <a:pos x="40" y="122"/>
                  </a:cxn>
                  <a:cxn ang="0">
                    <a:pos x="38" y="115"/>
                  </a:cxn>
                  <a:cxn ang="0">
                    <a:pos x="38" y="105"/>
                  </a:cxn>
                  <a:cxn ang="0">
                    <a:pos x="38" y="98"/>
                  </a:cxn>
                  <a:cxn ang="0">
                    <a:pos x="40" y="93"/>
                  </a:cxn>
                  <a:cxn ang="0">
                    <a:pos x="43" y="89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38" y="81"/>
                  </a:cxn>
                  <a:cxn ang="0">
                    <a:pos x="33" y="77"/>
                  </a:cxn>
                  <a:cxn ang="0">
                    <a:pos x="28" y="72"/>
                  </a:cxn>
                  <a:cxn ang="0">
                    <a:pos x="21" y="65"/>
                  </a:cxn>
                  <a:cxn ang="0">
                    <a:pos x="16" y="58"/>
                  </a:cxn>
                  <a:cxn ang="0">
                    <a:pos x="9" y="46"/>
                  </a:cxn>
                  <a:cxn ang="0">
                    <a:pos x="4" y="34"/>
                  </a:cxn>
                  <a:cxn ang="0">
                    <a:pos x="2" y="19"/>
                  </a:cxn>
                  <a:cxn ang="0">
                    <a:pos x="0" y="0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61"/>
              <p:cNvSpPr>
                <a:spLocks/>
              </p:cNvSpPr>
              <p:nvPr/>
            </p:nvSpPr>
            <p:spPr bwMode="auto">
              <a:xfrm>
                <a:off x="4685" y="3659"/>
                <a:ext cx="355" cy="239"/>
              </a:xfrm>
              <a:custGeom>
                <a:avLst/>
                <a:gdLst/>
                <a:ahLst/>
                <a:cxnLst>
                  <a:cxn ang="0">
                    <a:pos x="355" y="19"/>
                  </a:cxn>
                  <a:cxn ang="0">
                    <a:pos x="348" y="48"/>
                  </a:cxn>
                  <a:cxn ang="0">
                    <a:pos x="336" y="67"/>
                  </a:cxn>
                  <a:cxn ang="0">
                    <a:pos x="324" y="79"/>
                  </a:cxn>
                  <a:cxn ang="0">
                    <a:pos x="315" y="84"/>
                  </a:cxn>
                  <a:cxn ang="0">
                    <a:pos x="315" y="86"/>
                  </a:cxn>
                  <a:cxn ang="0">
                    <a:pos x="317" y="93"/>
                  </a:cxn>
                  <a:cxn ang="0">
                    <a:pos x="319" y="108"/>
                  </a:cxn>
                  <a:cxn ang="0">
                    <a:pos x="317" y="124"/>
                  </a:cxn>
                  <a:cxn ang="0">
                    <a:pos x="310" y="141"/>
                  </a:cxn>
                  <a:cxn ang="0">
                    <a:pos x="291" y="155"/>
                  </a:cxn>
                  <a:cxn ang="0">
                    <a:pos x="272" y="160"/>
                  </a:cxn>
                  <a:cxn ang="0">
                    <a:pos x="255" y="160"/>
                  </a:cxn>
                  <a:cxn ang="0">
                    <a:pos x="243" y="155"/>
                  </a:cxn>
                  <a:cxn ang="0">
                    <a:pos x="234" y="151"/>
                  </a:cxn>
                  <a:cxn ang="0">
                    <a:pos x="234" y="151"/>
                  </a:cxn>
                  <a:cxn ang="0">
                    <a:pos x="234" y="158"/>
                  </a:cxn>
                  <a:cxn ang="0">
                    <a:pos x="231" y="170"/>
                  </a:cxn>
                  <a:cxn ang="0">
                    <a:pos x="224" y="189"/>
                  </a:cxn>
                  <a:cxn ang="0">
                    <a:pos x="205" y="208"/>
                  </a:cxn>
                  <a:cxn ang="0">
                    <a:pos x="176" y="227"/>
                  </a:cxn>
                  <a:cxn ang="0">
                    <a:pos x="145" y="232"/>
                  </a:cxn>
                  <a:cxn ang="0">
                    <a:pos x="119" y="224"/>
                  </a:cxn>
                  <a:cxn ang="0">
                    <a:pos x="98" y="215"/>
                  </a:cxn>
                  <a:cxn ang="0">
                    <a:pos x="86" y="208"/>
                  </a:cxn>
                  <a:cxn ang="0">
                    <a:pos x="83" y="208"/>
                  </a:cxn>
                  <a:cxn ang="0">
                    <a:pos x="83" y="213"/>
                  </a:cxn>
                  <a:cxn ang="0">
                    <a:pos x="79" y="222"/>
                  </a:cxn>
                  <a:cxn ang="0">
                    <a:pos x="69" y="232"/>
                  </a:cxn>
                  <a:cxn ang="0">
                    <a:pos x="52" y="236"/>
                  </a:cxn>
                  <a:cxn ang="0">
                    <a:pos x="31" y="236"/>
                  </a:cxn>
                  <a:cxn ang="0">
                    <a:pos x="14" y="232"/>
                  </a:cxn>
                  <a:cxn ang="0">
                    <a:pos x="5" y="222"/>
                  </a:cxn>
                  <a:cxn ang="0">
                    <a:pos x="0" y="213"/>
                  </a:cxn>
                  <a:cxn ang="0">
                    <a:pos x="0" y="208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462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84" name="Freeform 463"/>
              <p:cNvSpPr>
                <a:spLocks/>
              </p:cNvSpPr>
              <p:nvPr/>
            </p:nvSpPr>
            <p:spPr bwMode="auto">
              <a:xfrm>
                <a:off x="3722" y="3440"/>
                <a:ext cx="276" cy="22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7" y="19"/>
                  </a:cxn>
                  <a:cxn ang="0">
                    <a:pos x="16" y="14"/>
                  </a:cxn>
                  <a:cxn ang="0">
                    <a:pos x="26" y="10"/>
                  </a:cxn>
                  <a:cxn ang="0">
                    <a:pos x="35" y="5"/>
                  </a:cxn>
                  <a:cxn ang="0">
                    <a:pos x="50" y="2"/>
                  </a:cxn>
                  <a:cxn ang="0">
                    <a:pos x="64" y="0"/>
                  </a:cxn>
                  <a:cxn ang="0">
                    <a:pos x="78" y="0"/>
                  </a:cxn>
                  <a:cxn ang="0">
                    <a:pos x="95" y="5"/>
                  </a:cxn>
                  <a:cxn ang="0">
                    <a:pos x="109" y="12"/>
                  </a:cxn>
                  <a:cxn ang="0">
                    <a:pos x="124" y="24"/>
                  </a:cxn>
                  <a:cxn ang="0">
                    <a:pos x="133" y="33"/>
                  </a:cxn>
                  <a:cxn ang="0">
                    <a:pos x="143" y="43"/>
                  </a:cxn>
                  <a:cxn ang="0">
                    <a:pos x="147" y="52"/>
                  </a:cxn>
                  <a:cxn ang="0">
                    <a:pos x="150" y="60"/>
                  </a:cxn>
                  <a:cxn ang="0">
                    <a:pos x="152" y="67"/>
                  </a:cxn>
                  <a:cxn ang="0">
                    <a:pos x="152" y="74"/>
                  </a:cxn>
                  <a:cxn ang="0">
                    <a:pos x="152" y="79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5" y="79"/>
                  </a:cxn>
                  <a:cxn ang="0">
                    <a:pos x="159" y="76"/>
                  </a:cxn>
                  <a:cxn ang="0">
                    <a:pos x="167" y="74"/>
                  </a:cxn>
                  <a:cxn ang="0">
                    <a:pos x="174" y="72"/>
                  </a:cxn>
                  <a:cxn ang="0">
                    <a:pos x="181" y="69"/>
                  </a:cxn>
                  <a:cxn ang="0">
                    <a:pos x="190" y="69"/>
                  </a:cxn>
                  <a:cxn ang="0">
                    <a:pos x="200" y="72"/>
                  </a:cxn>
                  <a:cxn ang="0">
                    <a:pos x="209" y="74"/>
                  </a:cxn>
                  <a:cxn ang="0">
                    <a:pos x="219" y="81"/>
                  </a:cxn>
                  <a:cxn ang="0">
                    <a:pos x="229" y="91"/>
                  </a:cxn>
                  <a:cxn ang="0">
                    <a:pos x="233" y="98"/>
                  </a:cxn>
                  <a:cxn ang="0">
                    <a:pos x="236" y="107"/>
                  </a:cxn>
                  <a:cxn ang="0">
                    <a:pos x="238" y="117"/>
                  </a:cxn>
                  <a:cxn ang="0">
                    <a:pos x="238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3" y="143"/>
                  </a:cxn>
                  <a:cxn ang="0">
                    <a:pos x="233" y="145"/>
                  </a:cxn>
                  <a:cxn ang="0">
                    <a:pos x="231" y="145"/>
                  </a:cxn>
                  <a:cxn ang="0">
                    <a:pos x="233" y="148"/>
                  </a:cxn>
                  <a:cxn ang="0">
                    <a:pos x="236" y="148"/>
                  </a:cxn>
                  <a:cxn ang="0">
                    <a:pos x="240" y="153"/>
                  </a:cxn>
                  <a:cxn ang="0">
                    <a:pos x="248" y="157"/>
                  </a:cxn>
                  <a:cxn ang="0">
                    <a:pos x="252" y="164"/>
                  </a:cxn>
                  <a:cxn ang="0">
                    <a:pos x="259" y="174"/>
                  </a:cxn>
                  <a:cxn ang="0">
                    <a:pos x="267" y="184"/>
                  </a:cxn>
                  <a:cxn ang="0">
                    <a:pos x="271" y="195"/>
                  </a:cxn>
                  <a:cxn ang="0">
                    <a:pos x="274" y="212"/>
                  </a:cxn>
                  <a:cxn ang="0">
                    <a:pos x="276" y="229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464"/>
              <p:cNvSpPr>
                <a:spLocks/>
              </p:cNvSpPr>
              <p:nvPr/>
            </p:nvSpPr>
            <p:spPr bwMode="auto">
              <a:xfrm>
                <a:off x="3366" y="3430"/>
                <a:ext cx="358" cy="236"/>
              </a:xfrm>
              <a:custGeom>
                <a:avLst/>
                <a:gdLst/>
                <a:ahLst/>
                <a:cxnLst>
                  <a:cxn ang="0">
                    <a:pos x="3" y="220"/>
                  </a:cxn>
                  <a:cxn ang="0">
                    <a:pos x="10" y="194"/>
                  </a:cxn>
                  <a:cxn ang="0">
                    <a:pos x="22" y="174"/>
                  </a:cxn>
                  <a:cxn ang="0">
                    <a:pos x="34" y="163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1" y="146"/>
                  </a:cxn>
                  <a:cxn ang="0">
                    <a:pos x="39" y="134"/>
                  </a:cxn>
                  <a:cxn ang="0">
                    <a:pos x="39" y="117"/>
                  </a:cxn>
                  <a:cxn ang="0">
                    <a:pos x="48" y="98"/>
                  </a:cxn>
                  <a:cxn ang="0">
                    <a:pos x="65" y="84"/>
                  </a:cxn>
                  <a:cxn ang="0">
                    <a:pos x="84" y="79"/>
                  </a:cxn>
                  <a:cxn ang="0">
                    <a:pos x="103" y="82"/>
                  </a:cxn>
                  <a:cxn ang="0">
                    <a:pos x="115" y="86"/>
                  </a:cxn>
                  <a:cxn ang="0">
                    <a:pos x="122" y="91"/>
                  </a:cxn>
                  <a:cxn ang="0">
                    <a:pos x="124" y="89"/>
                  </a:cxn>
                  <a:cxn ang="0">
                    <a:pos x="122" y="82"/>
                  </a:cxn>
                  <a:cxn ang="0">
                    <a:pos x="124" y="70"/>
                  </a:cxn>
                  <a:cxn ang="0">
                    <a:pos x="134" y="53"/>
                  </a:cxn>
                  <a:cxn ang="0">
                    <a:pos x="153" y="31"/>
                  </a:cxn>
                  <a:cxn ang="0">
                    <a:pos x="182" y="15"/>
                  </a:cxn>
                  <a:cxn ang="0">
                    <a:pos x="213" y="10"/>
                  </a:cxn>
                  <a:cxn ang="0">
                    <a:pos x="239" y="15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5" y="31"/>
                  </a:cxn>
                  <a:cxn ang="0">
                    <a:pos x="275" y="27"/>
                  </a:cxn>
                  <a:cxn ang="0">
                    <a:pos x="279" y="17"/>
                  </a:cxn>
                  <a:cxn ang="0">
                    <a:pos x="289" y="8"/>
                  </a:cxn>
                  <a:cxn ang="0">
                    <a:pos x="306" y="3"/>
                  </a:cxn>
                  <a:cxn ang="0">
                    <a:pos x="327" y="3"/>
                  </a:cxn>
                  <a:cxn ang="0">
                    <a:pos x="344" y="8"/>
                  </a:cxn>
                  <a:cxn ang="0">
                    <a:pos x="351" y="17"/>
                  </a:cxn>
                  <a:cxn ang="0">
                    <a:pos x="356" y="27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465"/>
              <p:cNvSpPr>
                <a:spLocks/>
              </p:cNvSpPr>
              <p:nvPr/>
            </p:nvSpPr>
            <p:spPr bwMode="auto">
              <a:xfrm>
                <a:off x="3366" y="3664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3"/>
                  </a:cxn>
                  <a:cxn ang="0">
                    <a:pos x="272" y="205"/>
                  </a:cxn>
                  <a:cxn ang="0">
                    <a:pos x="267" y="208"/>
                  </a:cxn>
                  <a:cxn ang="0">
                    <a:pos x="260" y="212"/>
                  </a:cxn>
                  <a:cxn ang="0">
                    <a:pos x="251" y="217"/>
                  </a:cxn>
                  <a:cxn ang="0">
                    <a:pos x="239" y="222"/>
                  </a:cxn>
                  <a:cxn ang="0">
                    <a:pos x="227" y="227"/>
                  </a:cxn>
                  <a:cxn ang="0">
                    <a:pos x="213" y="229"/>
                  </a:cxn>
                  <a:cxn ang="0">
                    <a:pos x="196" y="227"/>
                  </a:cxn>
                  <a:cxn ang="0">
                    <a:pos x="182" y="224"/>
                  </a:cxn>
                  <a:cxn ang="0">
                    <a:pos x="165" y="215"/>
                  </a:cxn>
                  <a:cxn ang="0">
                    <a:pos x="153" y="205"/>
                  </a:cxn>
                  <a:cxn ang="0">
                    <a:pos x="141" y="196"/>
                  </a:cxn>
                  <a:cxn ang="0">
                    <a:pos x="134" y="186"/>
                  </a:cxn>
                  <a:cxn ang="0">
                    <a:pos x="129" y="177"/>
                  </a:cxn>
                  <a:cxn ang="0">
                    <a:pos x="124" y="167"/>
                  </a:cxn>
                  <a:cxn ang="0">
                    <a:pos x="124" y="160"/>
                  </a:cxn>
                  <a:cxn ang="0">
                    <a:pos x="122" y="155"/>
                  </a:cxn>
                  <a:cxn ang="0">
                    <a:pos x="122" y="150"/>
                  </a:cxn>
                  <a:cxn ang="0">
                    <a:pos x="124" y="148"/>
                  </a:cxn>
                  <a:cxn ang="0">
                    <a:pos x="124" y="146"/>
                  </a:cxn>
                  <a:cxn ang="0">
                    <a:pos x="122" y="148"/>
                  </a:cxn>
                  <a:cxn ang="0">
                    <a:pos x="120" y="150"/>
                  </a:cxn>
                  <a:cxn ang="0">
                    <a:pos x="115" y="153"/>
                  </a:cxn>
                  <a:cxn ang="0">
                    <a:pos x="110" y="155"/>
                  </a:cxn>
                  <a:cxn ang="0">
                    <a:pos x="103" y="157"/>
                  </a:cxn>
                  <a:cxn ang="0">
                    <a:pos x="93" y="157"/>
                  </a:cxn>
                  <a:cxn ang="0">
                    <a:pos x="84" y="157"/>
                  </a:cxn>
                  <a:cxn ang="0">
                    <a:pos x="77" y="157"/>
                  </a:cxn>
                  <a:cxn ang="0">
                    <a:pos x="65" y="153"/>
                  </a:cxn>
                  <a:cxn ang="0">
                    <a:pos x="55" y="146"/>
                  </a:cxn>
                  <a:cxn ang="0">
                    <a:pos x="48" y="138"/>
                  </a:cxn>
                  <a:cxn ang="0">
                    <a:pos x="43" y="129"/>
                  </a:cxn>
                  <a:cxn ang="0">
                    <a:pos x="39" y="122"/>
                  </a:cxn>
                  <a:cxn ang="0">
                    <a:pos x="39" y="112"/>
                  </a:cxn>
                  <a:cxn ang="0">
                    <a:pos x="39" y="105"/>
                  </a:cxn>
                  <a:cxn ang="0">
                    <a:pos x="39" y="98"/>
                  </a:cxn>
                  <a:cxn ang="0">
                    <a:pos x="41" y="91"/>
                  </a:cxn>
                  <a:cxn ang="0">
                    <a:pos x="41" y="86"/>
                  </a:cxn>
                  <a:cxn ang="0">
                    <a:pos x="43" y="84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9" y="79"/>
                  </a:cxn>
                  <a:cxn ang="0">
                    <a:pos x="34" y="76"/>
                  </a:cxn>
                  <a:cxn ang="0">
                    <a:pos x="29" y="72"/>
                  </a:cxn>
                  <a:cxn ang="0">
                    <a:pos x="22" y="64"/>
                  </a:cxn>
                  <a:cxn ang="0">
                    <a:pos x="15" y="55"/>
                  </a:cxn>
                  <a:cxn ang="0">
                    <a:pos x="10" y="45"/>
                  </a:cxn>
                  <a:cxn ang="0">
                    <a:pos x="5" y="31"/>
                  </a:cxn>
                  <a:cxn ang="0">
                    <a:pos x="3" y="17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6"/>
              <p:cNvSpPr>
                <a:spLocks/>
              </p:cNvSpPr>
              <p:nvPr/>
            </p:nvSpPr>
            <p:spPr bwMode="auto">
              <a:xfrm>
                <a:off x="3638" y="3664"/>
                <a:ext cx="360" cy="236"/>
              </a:xfrm>
              <a:custGeom>
                <a:avLst/>
                <a:gdLst/>
                <a:ahLst/>
                <a:cxnLst>
                  <a:cxn ang="0">
                    <a:pos x="3" y="205"/>
                  </a:cxn>
                  <a:cxn ang="0">
                    <a:pos x="3" y="212"/>
                  </a:cxn>
                  <a:cxn ang="0">
                    <a:pos x="7" y="219"/>
                  </a:cxn>
                  <a:cxn ang="0">
                    <a:pos x="17" y="229"/>
                  </a:cxn>
                  <a:cxn ang="0">
                    <a:pos x="34" y="236"/>
                  </a:cxn>
                  <a:cxn ang="0">
                    <a:pos x="55" y="236"/>
                  </a:cxn>
                  <a:cxn ang="0">
                    <a:pos x="72" y="229"/>
                  </a:cxn>
                  <a:cxn ang="0">
                    <a:pos x="79" y="219"/>
                  </a:cxn>
                  <a:cxn ang="0">
                    <a:pos x="84" y="212"/>
                  </a:cxn>
                  <a:cxn ang="0">
                    <a:pos x="86" y="205"/>
                  </a:cxn>
                  <a:cxn ang="0">
                    <a:pos x="88" y="205"/>
                  </a:cxn>
                  <a:cxn ang="0">
                    <a:pos x="100" y="215"/>
                  </a:cxn>
                  <a:cxn ang="0">
                    <a:pos x="119" y="224"/>
                  </a:cxn>
                  <a:cxn ang="0">
                    <a:pos x="148" y="229"/>
                  </a:cxn>
                  <a:cxn ang="0">
                    <a:pos x="179" y="224"/>
                  </a:cxn>
                  <a:cxn ang="0">
                    <a:pos x="208" y="205"/>
                  </a:cxn>
                  <a:cxn ang="0">
                    <a:pos x="227" y="186"/>
                  </a:cxn>
                  <a:cxn ang="0">
                    <a:pos x="234" y="169"/>
                  </a:cxn>
                  <a:cxn ang="0">
                    <a:pos x="236" y="155"/>
                  </a:cxn>
                  <a:cxn ang="0">
                    <a:pos x="236" y="148"/>
                  </a:cxn>
                  <a:cxn ang="0">
                    <a:pos x="236" y="148"/>
                  </a:cxn>
                  <a:cxn ang="0">
                    <a:pos x="243" y="153"/>
                  </a:cxn>
                  <a:cxn ang="0">
                    <a:pos x="258" y="157"/>
                  </a:cxn>
                  <a:cxn ang="0">
                    <a:pos x="274" y="160"/>
                  </a:cxn>
                  <a:cxn ang="0">
                    <a:pos x="293" y="153"/>
                  </a:cxn>
                  <a:cxn ang="0">
                    <a:pos x="313" y="138"/>
                  </a:cxn>
                  <a:cxn ang="0">
                    <a:pos x="320" y="122"/>
                  </a:cxn>
                  <a:cxn ang="0">
                    <a:pos x="322" y="105"/>
                  </a:cxn>
                  <a:cxn ang="0">
                    <a:pos x="320" y="91"/>
                  </a:cxn>
                  <a:cxn ang="0">
                    <a:pos x="317" y="84"/>
                  </a:cxn>
                  <a:cxn ang="0">
                    <a:pos x="317" y="81"/>
                  </a:cxn>
                  <a:cxn ang="0">
                    <a:pos x="324" y="76"/>
                  </a:cxn>
                  <a:cxn ang="0">
                    <a:pos x="336" y="64"/>
                  </a:cxn>
                  <a:cxn ang="0">
                    <a:pos x="351" y="45"/>
                  </a:cxn>
                  <a:cxn ang="0">
                    <a:pos x="358" y="17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67"/>
            <p:cNvSpPr>
              <a:spLocks/>
            </p:cNvSpPr>
            <p:nvPr/>
          </p:nvSpPr>
          <p:spPr bwMode="auto">
            <a:xfrm>
              <a:off x="4346" y="4062"/>
              <a:ext cx="115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5" y="115"/>
                </a:cxn>
                <a:cxn ang="0">
                  <a:pos x="115" y="115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68"/>
            <p:cNvSpPr>
              <a:spLocks/>
            </p:cNvSpPr>
            <p:nvPr/>
          </p:nvSpPr>
          <p:spPr bwMode="auto">
            <a:xfrm>
              <a:off x="4985" y="4062"/>
              <a:ext cx="112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2" y="115"/>
                </a:cxn>
                <a:cxn ang="0">
                  <a:pos x="112" y="115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69"/>
            <p:cNvSpPr>
              <a:spLocks noChangeShapeType="1"/>
            </p:cNvSpPr>
            <p:nvPr/>
          </p:nvSpPr>
          <p:spPr bwMode="auto">
            <a:xfrm>
              <a:off x="4206" y="2558"/>
              <a:ext cx="1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70"/>
            <p:cNvSpPr>
              <a:spLocks noChangeShapeType="1"/>
            </p:cNvSpPr>
            <p:nvPr/>
          </p:nvSpPr>
          <p:spPr bwMode="auto">
            <a:xfrm flipH="1" flipV="1">
              <a:off x="3719" y="2813"/>
              <a:ext cx="172" cy="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71"/>
            <p:cNvSpPr>
              <a:spLocks noChangeShapeType="1"/>
            </p:cNvSpPr>
            <p:nvPr/>
          </p:nvSpPr>
          <p:spPr bwMode="auto">
            <a:xfrm flipV="1">
              <a:off x="4520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2"/>
            <p:cNvSpPr>
              <a:spLocks noChangeShapeType="1"/>
            </p:cNvSpPr>
            <p:nvPr/>
          </p:nvSpPr>
          <p:spPr bwMode="auto">
            <a:xfrm flipH="1">
              <a:off x="3683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473"/>
            <p:cNvSpPr>
              <a:spLocks/>
            </p:cNvSpPr>
            <p:nvPr/>
          </p:nvSpPr>
          <p:spPr bwMode="auto">
            <a:xfrm>
              <a:off x="3745" y="3199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2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74"/>
            <p:cNvSpPr>
              <a:spLocks/>
            </p:cNvSpPr>
            <p:nvPr/>
          </p:nvSpPr>
          <p:spPr bwMode="auto">
            <a:xfrm>
              <a:off x="3984" y="3264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75"/>
            <p:cNvSpPr>
              <a:spLocks noChangeShapeType="1"/>
            </p:cNvSpPr>
            <p:nvPr/>
          </p:nvSpPr>
          <p:spPr bwMode="auto">
            <a:xfrm>
              <a:off x="4468" y="3054"/>
              <a:ext cx="260" cy="3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76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77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78"/>
            <p:cNvSpPr>
              <a:spLocks noChangeShapeType="1"/>
            </p:cNvSpPr>
            <p:nvPr/>
          </p:nvSpPr>
          <p:spPr bwMode="auto">
            <a:xfrm flipH="1" flipV="1">
              <a:off x="3273" y="3447"/>
              <a:ext cx="141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79"/>
            <p:cNvSpPr>
              <a:spLocks noChangeShapeType="1"/>
            </p:cNvSpPr>
            <p:nvPr/>
          </p:nvSpPr>
          <p:spPr bwMode="auto">
            <a:xfrm flipV="1">
              <a:off x="4990" y="3447"/>
              <a:ext cx="148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80"/>
            <p:cNvSpPr>
              <a:spLocks noChangeShapeType="1"/>
            </p:cNvSpPr>
            <p:nvPr/>
          </p:nvSpPr>
          <p:spPr bwMode="auto">
            <a:xfrm flipH="1">
              <a:off x="3347" y="3876"/>
              <a:ext cx="181" cy="1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81"/>
            <p:cNvSpPr>
              <a:spLocks noChangeShapeType="1"/>
            </p:cNvSpPr>
            <p:nvPr/>
          </p:nvSpPr>
          <p:spPr bwMode="auto">
            <a:xfrm>
              <a:off x="3822" y="3883"/>
              <a:ext cx="183" cy="1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2"/>
            <p:cNvSpPr>
              <a:spLocks noChangeShapeType="1"/>
            </p:cNvSpPr>
            <p:nvPr/>
          </p:nvSpPr>
          <p:spPr bwMode="auto">
            <a:xfrm flipH="1">
              <a:off x="4404" y="3881"/>
              <a:ext cx="178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83"/>
            <p:cNvSpPr>
              <a:spLocks noChangeShapeType="1"/>
            </p:cNvSpPr>
            <p:nvPr/>
          </p:nvSpPr>
          <p:spPr bwMode="auto">
            <a:xfrm>
              <a:off x="4883" y="3872"/>
              <a:ext cx="157" cy="1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84"/>
            <p:cNvSpPr>
              <a:spLocks noChangeShapeType="1"/>
            </p:cNvSpPr>
            <p:nvPr/>
          </p:nvSpPr>
          <p:spPr bwMode="auto">
            <a:xfrm>
              <a:off x="3996" y="3666"/>
              <a:ext cx="41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85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86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87"/>
            <p:cNvSpPr>
              <a:spLocks noChangeShapeType="1"/>
            </p:cNvSpPr>
            <p:nvPr/>
          </p:nvSpPr>
          <p:spPr bwMode="auto">
            <a:xfrm flipH="1" flipV="1">
              <a:off x="3984" y="307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Procedure Calls (1)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697230" indent="-514350"/>
            <a:r>
              <a:rPr lang="en-US" dirty="0" smtClean="0"/>
              <a:t>A remote procedure call occurs in the following steps:</a:t>
            </a:r>
          </a:p>
          <a:p>
            <a:pPr marL="697230" indent="-514350"/>
            <a:endParaRPr lang="en-US" dirty="0" smtClean="0"/>
          </a:p>
          <a:p>
            <a:pPr marL="697230" indent="-514350">
              <a:buFont typeface="+mj-lt"/>
              <a:buAutoNum type="arabicPeriod"/>
            </a:pPr>
            <a:r>
              <a:rPr lang="en-US" dirty="0" smtClean="0"/>
              <a:t>The client procedure calls the client stub in the normal way.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 smtClean="0"/>
              <a:t>The client stub builds a message and calls the local operating system.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 smtClean="0"/>
              <a:t>The client’s OS sends the message to the remote OS.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 smtClean="0"/>
              <a:t>The remote OS gives the message to the server stub.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 smtClean="0"/>
              <a:t>The server stub unpacks the parameters and calls the server.</a:t>
            </a:r>
            <a:br>
              <a:rPr lang="en-US" dirty="0" smtClean="0"/>
            </a:br>
            <a:r>
              <a:rPr lang="en-US" dirty="0" smtClean="0"/>
              <a:t>                </a:t>
            </a:r>
          </a:p>
          <a:p>
            <a:pPr>
              <a:buNone/>
            </a:pPr>
            <a:r>
              <a:rPr lang="en-US" dirty="0" smtClean="0"/>
              <a:t> Continued 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Procedure Calls (2)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remote procedure call occurs in the following steps (continued):</a:t>
            </a:r>
          </a:p>
          <a:p>
            <a:endParaRPr lang="en-US" dirty="0" smtClean="0"/>
          </a:p>
          <a:p>
            <a:pPr marL="697230" indent="-514350">
              <a:buFont typeface="+mj-lt"/>
              <a:buAutoNum type="arabicPeriod" startAt="6"/>
            </a:pPr>
            <a:r>
              <a:rPr lang="en-US" dirty="0" smtClean="0"/>
              <a:t>The server does the work and returns the result to the stub.</a:t>
            </a:r>
          </a:p>
          <a:p>
            <a:pPr marL="697230" indent="-514350">
              <a:buFont typeface="+mj-lt"/>
              <a:buAutoNum type="arabicPeriod" startAt="6"/>
            </a:pPr>
            <a:r>
              <a:rPr lang="en-US" dirty="0" smtClean="0"/>
              <a:t>The server stub packs it in a message and calls its local OS.</a:t>
            </a:r>
          </a:p>
          <a:p>
            <a:pPr marL="697230" indent="-514350">
              <a:buFont typeface="+mj-lt"/>
              <a:buAutoNum type="arabicPeriod" startAt="6"/>
            </a:pPr>
            <a:r>
              <a:rPr lang="en-US" dirty="0" smtClean="0"/>
              <a:t>The server’s OS sends the message to the client’s OS.</a:t>
            </a:r>
          </a:p>
          <a:p>
            <a:pPr marL="697230" indent="-514350">
              <a:buFont typeface="+mj-lt"/>
              <a:buAutoNum type="arabicPeriod" startAt="6"/>
            </a:pPr>
            <a:r>
              <a:rPr lang="en-US" dirty="0" smtClean="0"/>
              <a:t>The client’s OS gives the message to the client stub.</a:t>
            </a:r>
          </a:p>
          <a:p>
            <a:pPr marL="697230" indent="-514350">
              <a:buFont typeface="+mj-lt"/>
              <a:buAutoNum type="arabicPeriod" startAt="6"/>
            </a:pPr>
            <a:r>
              <a:rPr lang="en-US" dirty="0" smtClean="0"/>
              <a:t>The stub unpacks the result and returns to the client.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Passing Value Parameters (1)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534400" cy="94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steps involved in a doing a </a:t>
            </a:r>
            <a:br>
              <a:rPr lang="en-US" dirty="0" smtClean="0"/>
            </a:br>
            <a:r>
              <a:rPr lang="en-US" dirty="0" smtClean="0"/>
              <a:t>remote computation through RPC.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4996" name="Picture 4" descr="04-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462" y="1327150"/>
            <a:ext cx="7907338" cy="377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Passing Value Parameters 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724400"/>
            <a:ext cx="8305800" cy="1828800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Tx/>
              <a:buAutoNum type="alphaLcParenR"/>
            </a:pPr>
            <a:r>
              <a:rPr lang="en-US" sz="2400"/>
              <a:t>Original message on the Pentium</a:t>
            </a:r>
          </a:p>
          <a:p>
            <a:pPr marL="609600" indent="-609600" algn="l">
              <a:lnSpc>
                <a:spcPct val="90000"/>
              </a:lnSpc>
              <a:buFontTx/>
              <a:buAutoNum type="alphaLcParenR"/>
            </a:pPr>
            <a:r>
              <a:rPr lang="en-US" sz="2400"/>
              <a:t>The message after receipt on the SPARC</a:t>
            </a:r>
          </a:p>
          <a:p>
            <a:pPr marL="609600" indent="-609600" algn="l">
              <a:lnSpc>
                <a:spcPct val="90000"/>
              </a:lnSpc>
              <a:buFontTx/>
              <a:buAutoNum type="alphaLcParenR"/>
            </a:pPr>
            <a:r>
              <a:rPr lang="en-US" sz="2400"/>
              <a:t>The message after being inverted. The little numbers in boxes indicate the address of each byte</a:t>
            </a:r>
            <a:endParaRPr lang="en-US" sz="28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21593" t="46979" r="20309" b="42296"/>
          <a:stretch>
            <a:fillRect/>
          </a:stretch>
        </p:blipFill>
        <p:spPr bwMode="auto">
          <a:xfrm>
            <a:off x="647700" y="1600200"/>
            <a:ext cx="77247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04-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224" r="56293"/>
          <a:stretch>
            <a:fillRect/>
          </a:stretch>
        </p:blipFill>
        <p:spPr bwMode="auto">
          <a:xfrm>
            <a:off x="914400" y="3481387"/>
            <a:ext cx="3611562" cy="2233613"/>
          </a:xfrm>
          <a:prstGeom prst="rect">
            <a:avLst/>
          </a:prstGeom>
          <a:noFill/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234950"/>
            <a:ext cx="8909050" cy="1143000"/>
          </a:xfrm>
        </p:spPr>
        <p:txBody>
          <a:bodyPr/>
          <a:lstStyle/>
          <a:p>
            <a:pPr algn="l"/>
            <a:r>
              <a:rPr lang="en-US" sz="4000"/>
              <a:t>Parameter Specification </a:t>
            </a:r>
            <a:br>
              <a:rPr lang="en-US" sz="4000"/>
            </a:br>
            <a:r>
              <a:rPr lang="en-US" sz="4000"/>
              <a:t>and Stub Generation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44963"/>
          </a:xfrm>
        </p:spPr>
        <p:txBody>
          <a:bodyPr/>
          <a:lstStyle/>
          <a:p>
            <a:r>
              <a:rPr lang="en-US" dirty="0" smtClean="0"/>
              <a:t>(a) A procedure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b</a:t>
            </a:r>
            <a:r>
              <a:rPr lang="en-US" dirty="0"/>
              <a:t>) The corresponding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message</a:t>
            </a:r>
            <a:r>
              <a:rPr lang="en-US" dirty="0"/>
              <a:t>.</a:t>
            </a:r>
          </a:p>
        </p:txBody>
      </p:sp>
      <p:pic>
        <p:nvPicPr>
          <p:cNvPr id="89093" name="Picture 5" descr="04-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819"/>
          <a:stretch>
            <a:fillRect/>
          </a:stretch>
        </p:blipFill>
        <p:spPr bwMode="auto">
          <a:xfrm>
            <a:off x="5638800" y="1524000"/>
            <a:ext cx="3003550" cy="478155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RPC (1)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76800"/>
            <a:ext cx="8534400" cy="12493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interaction between client and </a:t>
            </a:r>
            <a:br>
              <a:rPr lang="en-US" dirty="0"/>
            </a:br>
            <a:r>
              <a:rPr lang="en-US" dirty="0"/>
              <a:t>server in a traditional RPC.</a:t>
            </a:r>
          </a:p>
        </p:txBody>
      </p:sp>
      <p:pic>
        <p:nvPicPr>
          <p:cNvPr id="90116" name="Picture 4" descr="04-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97" b="11360"/>
          <a:stretch>
            <a:fillRect/>
          </a:stretch>
        </p:blipFill>
        <p:spPr bwMode="auto">
          <a:xfrm>
            <a:off x="1670050" y="990600"/>
            <a:ext cx="5861050" cy="357981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RPC (2)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029200"/>
            <a:ext cx="8534400" cy="1096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interaction using asynchronous RPC.</a:t>
            </a:r>
          </a:p>
        </p:txBody>
      </p:sp>
      <p:pic>
        <p:nvPicPr>
          <p:cNvPr id="91140" name="Picture 4" descr="04-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82" b="16095"/>
          <a:stretch>
            <a:fillRect/>
          </a:stretch>
        </p:blipFill>
        <p:spPr bwMode="auto">
          <a:xfrm>
            <a:off x="1524000" y="990600"/>
            <a:ext cx="6048375" cy="337661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RPC (3)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029200"/>
            <a:ext cx="8534400" cy="109696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client and server interacting through </a:t>
            </a:r>
            <a:br>
              <a:rPr lang="en-US" dirty="0"/>
            </a:br>
            <a:r>
              <a:rPr lang="en-US" dirty="0"/>
              <a:t>two asynchronous </a:t>
            </a:r>
            <a:r>
              <a:rPr lang="en-US" dirty="0" err="1"/>
              <a:t>RPCs</a:t>
            </a:r>
            <a:r>
              <a:rPr lang="en-US" dirty="0"/>
              <a:t>.</a:t>
            </a:r>
          </a:p>
        </p:txBody>
      </p:sp>
      <p:pic>
        <p:nvPicPr>
          <p:cNvPr id="92164" name="Picture 4" descr="04-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488" y="1143000"/>
            <a:ext cx="7621587" cy="343217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a Client to a Server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1"/>
            <a:ext cx="8534400" cy="213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Registration of a server makes it possible for a client to locate the server and bind to it </a:t>
            </a:r>
          </a:p>
          <a:p>
            <a:r>
              <a:rPr lang="en-US" dirty="0" smtClean="0"/>
              <a:t>Server location is done in two steps:</a:t>
            </a:r>
          </a:p>
          <a:p>
            <a:pPr lvl="1"/>
            <a:r>
              <a:rPr lang="en-US" dirty="0" smtClean="0"/>
              <a:t>Locate the server’s machine.</a:t>
            </a:r>
          </a:p>
          <a:p>
            <a:pPr lvl="1"/>
            <a:r>
              <a:rPr lang="en-US" dirty="0" smtClean="0"/>
              <a:t>Locate the server on that machine.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" name="Picture 4" descr="04-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505200"/>
            <a:ext cx="8126412" cy="313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Objects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81700"/>
            <a:ext cx="9144000" cy="5715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Common organization of a remote object with client-side proxy.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09" t="40030" r="17317" b="34743"/>
          <a:stretch>
            <a:fillRect/>
          </a:stretch>
        </p:blipFill>
        <p:spPr bwMode="auto">
          <a:xfrm>
            <a:off x="428625" y="990600"/>
            <a:ext cx="80295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Last Lecture</a:t>
            </a:r>
            <a:br>
              <a:rPr dirty="0" smtClean="0"/>
            </a:br>
            <a:r>
              <a:rPr dirty="0" smtClean="0"/>
              <a:t>Important Lessons - 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Naming is a powerful tool in system design</a:t>
            </a:r>
          </a:p>
          <a:p>
            <a:pPr lvl="1"/>
            <a:r>
              <a:rPr lang="en-US" dirty="0" smtClean="0"/>
              <a:t>A layer of indirection can solve many problems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Name+context</a:t>
            </a:r>
            <a:r>
              <a:rPr lang="en-US" dirty="0" smtClean="0"/>
              <a:t> to value translation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binding</a:t>
            </a:r>
          </a:p>
          <a:p>
            <a:r>
              <a:rPr lang="en-US" dirty="0" smtClean="0"/>
              <a:t>How to determine context?</a:t>
            </a:r>
          </a:p>
          <a:p>
            <a:pPr lvl="1"/>
            <a:r>
              <a:rPr lang="en-US" dirty="0" smtClean="0"/>
              <a:t>Implicit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from environment</a:t>
            </a:r>
            <a:endParaRPr lang="en-US" dirty="0" smtClean="0"/>
          </a:p>
          <a:p>
            <a:pPr lvl="1"/>
            <a:r>
              <a:rPr lang="en-US" dirty="0" smtClean="0"/>
              <a:t>Explicit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e.g., recursive names</a:t>
            </a:r>
          </a:p>
          <a:p>
            <a:pPr lvl="1"/>
            <a:r>
              <a:rPr lang="en-US" dirty="0" smtClean="0">
                <a:sym typeface="Wingdings"/>
              </a:rPr>
              <a:t>Search paths</a:t>
            </a:r>
            <a:endParaRPr lang="en-US" dirty="0" smtClean="0"/>
          </a:p>
          <a:p>
            <a:r>
              <a:rPr lang="en-US" dirty="0" smtClean="0"/>
              <a:t>Structure of names</a:t>
            </a:r>
          </a:p>
          <a:p>
            <a:pPr lvl="1"/>
            <a:r>
              <a:rPr lang="en-US" dirty="0" smtClean="0"/>
              <a:t>Implications on lookup, flexibility</a:t>
            </a:r>
          </a:p>
          <a:p>
            <a:r>
              <a:rPr lang="en-US" dirty="0" smtClean="0"/>
              <a:t>Late binding</a:t>
            </a:r>
          </a:p>
          <a:p>
            <a:r>
              <a:rPr lang="en-US" dirty="0" smtClean="0"/>
              <a:t>How DNS works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Today's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RPC overview</a:t>
            </a:r>
          </a:p>
          <a:p>
            <a:endParaRPr lang="en-US" dirty="0" smtClean="0"/>
          </a:p>
          <a:p>
            <a:r>
              <a:rPr lang="en-US" dirty="0" smtClean="0"/>
              <a:t>RPC transparency</a:t>
            </a:r>
          </a:p>
          <a:p>
            <a:endParaRPr lang="en-US" dirty="0" smtClean="0"/>
          </a:p>
          <a:p>
            <a:r>
              <a:rPr lang="en-US" dirty="0" smtClean="0"/>
              <a:t>RPC implementation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RPC vs. LPC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properties of distributed computing that make achieving transparency difficult:</a:t>
            </a:r>
          </a:p>
          <a:p>
            <a:pPr lvl="1"/>
            <a:r>
              <a:rPr lang="en-US" dirty="0"/>
              <a:t>Partial failures</a:t>
            </a:r>
            <a:endParaRPr lang="en-US" dirty="0" smtClean="0"/>
          </a:p>
          <a:p>
            <a:pPr lvl="1"/>
            <a:r>
              <a:rPr lang="en-US" dirty="0" smtClean="0"/>
              <a:t>Latency</a:t>
            </a:r>
            <a:endParaRPr lang="en-US" dirty="0"/>
          </a:p>
          <a:p>
            <a:pPr lvl="1"/>
            <a:r>
              <a:rPr lang="en-US" dirty="0"/>
              <a:t>Memory access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Passing Reference Parameters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with pass by copy/restore</a:t>
            </a:r>
          </a:p>
          <a:p>
            <a:r>
              <a:rPr lang="en-US" dirty="0" smtClean="0"/>
              <a:t>Need to know size of data to copy</a:t>
            </a:r>
          </a:p>
          <a:p>
            <a:pPr lvl="1"/>
            <a:r>
              <a:rPr lang="en-US" dirty="0" smtClean="0"/>
              <a:t>Difficult in some programming languages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Solves the problem only partially</a:t>
            </a:r>
          </a:p>
          <a:p>
            <a:pPr lvl="1"/>
            <a:r>
              <a:rPr lang="en-US" dirty="0" smtClean="0"/>
              <a:t>What about data structures containing pointers?</a:t>
            </a:r>
          </a:p>
          <a:p>
            <a:pPr lvl="1"/>
            <a:r>
              <a:rPr lang="en-US" dirty="0" smtClean="0"/>
              <a:t>Access to memory in general?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failures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local computing:</a:t>
            </a:r>
          </a:p>
          <a:p>
            <a:pPr lvl="1">
              <a:lnSpc>
                <a:spcPct val="90000"/>
              </a:lnSpc>
            </a:pPr>
            <a:r>
              <a:rPr lang="en-US"/>
              <a:t>if machine fails, application fails</a:t>
            </a:r>
          </a:p>
          <a:p>
            <a:pPr>
              <a:lnSpc>
                <a:spcPct val="90000"/>
              </a:lnSpc>
            </a:pPr>
            <a:r>
              <a:rPr lang="en-US"/>
              <a:t>In distributed computing:</a:t>
            </a:r>
          </a:p>
          <a:p>
            <a:pPr lvl="1">
              <a:lnSpc>
                <a:spcPct val="90000"/>
              </a:lnSpc>
            </a:pPr>
            <a:r>
              <a:rPr lang="en-US"/>
              <a:t>if a machine fails, part of application fails</a:t>
            </a:r>
          </a:p>
          <a:p>
            <a:pPr lvl="1">
              <a:lnSpc>
                <a:spcPct val="90000"/>
              </a:lnSpc>
            </a:pPr>
            <a:r>
              <a:rPr lang="en-US"/>
              <a:t>one cannot tell the difference between a machine failure and network failure</a:t>
            </a:r>
          </a:p>
          <a:p>
            <a:pPr>
              <a:lnSpc>
                <a:spcPct val="90000"/>
              </a:lnSpc>
            </a:pPr>
            <a:r>
              <a:rPr lang="en-US"/>
              <a:t>How to make partial failures transparent to client?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Strawman solution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Make remote behavior identical to local behavior:</a:t>
            </a:r>
          </a:p>
          <a:p>
            <a:pPr lvl="1"/>
            <a:r>
              <a:rPr lang="en-US" sz="2400"/>
              <a:t>Every partial failure results in complete failure</a:t>
            </a:r>
          </a:p>
          <a:p>
            <a:pPr lvl="2"/>
            <a:r>
              <a:rPr lang="en-US" sz="2000"/>
              <a:t>You abort and reboot the whole system</a:t>
            </a:r>
          </a:p>
          <a:p>
            <a:pPr lvl="1"/>
            <a:r>
              <a:rPr lang="en-US" sz="2400"/>
              <a:t>You wait patiently until system is repaired</a:t>
            </a:r>
          </a:p>
          <a:p>
            <a:r>
              <a:rPr lang="en-US" sz="2800"/>
              <a:t>Problems with this solution:</a:t>
            </a:r>
          </a:p>
          <a:p>
            <a:pPr lvl="1"/>
            <a:r>
              <a:rPr lang="en-US" sz="2400"/>
              <a:t>Many catastrophic failures</a:t>
            </a:r>
          </a:p>
          <a:p>
            <a:pPr lvl="1"/>
            <a:r>
              <a:rPr lang="en-US" sz="2400"/>
              <a:t>Clients block for long periods</a:t>
            </a:r>
          </a:p>
          <a:p>
            <a:pPr lvl="2"/>
            <a:r>
              <a:rPr lang="en-US" sz="2000"/>
              <a:t>System might not be able to recover</a:t>
            </a:r>
          </a:p>
          <a:p>
            <a:pPr lvl="1">
              <a:buFontTx/>
              <a:buNone/>
            </a:pPr>
            <a:endParaRPr lang="en-US" sz="2400"/>
          </a:p>
          <a:p>
            <a:pPr lvl="1">
              <a:buFontTx/>
              <a:buNone/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Real solution: break transparency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Possible semantics for RPC: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Exactly-once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Impossible in practice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At least once</a:t>
            </a:r>
            <a:r>
              <a:rPr lang="en-US" sz="2400" dirty="0"/>
              <a:t>: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Only for idempotent operations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 most once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Zero, don’t know, or once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Zero or once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Transactional semantics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At-most-once most practical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 different from LPC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Summary: </a:t>
            </a:r>
            <a:br>
              <a:rPr lang="en-US" smtClean="0"/>
            </a:br>
            <a:r>
              <a:rPr lang="en-US" smtClean="0"/>
              <a:t>expose remoteness to client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Expose RPC properties to client, since you cannot hide them</a:t>
            </a:r>
          </a:p>
          <a:p>
            <a:endParaRPr lang="en-US" dirty="0" smtClean="0"/>
          </a:p>
          <a:p>
            <a:r>
              <a:rPr lang="en-US" dirty="0" smtClean="0"/>
              <a:t>Application writers have to decide how to deal with partial failures</a:t>
            </a:r>
          </a:p>
          <a:p>
            <a:pPr lvl="1"/>
            <a:r>
              <a:rPr lang="en-US" dirty="0" smtClean="0"/>
              <a:t>Consider: E-commerce </a:t>
            </a:r>
            <a:r>
              <a:rPr lang="en-US" dirty="0" smtClean="0"/>
              <a:t>application vs. game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Today's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RPC overview</a:t>
            </a:r>
          </a:p>
          <a:p>
            <a:endParaRPr lang="en-US" dirty="0" smtClean="0"/>
          </a:p>
          <a:p>
            <a:r>
              <a:rPr lang="en-US" dirty="0" smtClean="0"/>
              <a:t>RPC transparency</a:t>
            </a:r>
          </a:p>
          <a:p>
            <a:endParaRPr lang="en-US" dirty="0" smtClean="0"/>
          </a:p>
          <a:p>
            <a:r>
              <a:rPr lang="en-US" dirty="0" smtClean="0"/>
              <a:t>RPC implementation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RPC implementation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Stub compiler</a:t>
            </a:r>
          </a:p>
          <a:p>
            <a:pPr lvl="1">
              <a:lnSpc>
                <a:spcPct val="90000"/>
              </a:lnSpc>
            </a:pPr>
            <a:r>
              <a:rPr lang="en-US"/>
              <a:t>Generates stubs for client and server</a:t>
            </a:r>
          </a:p>
          <a:p>
            <a:pPr lvl="1">
              <a:lnSpc>
                <a:spcPct val="90000"/>
              </a:lnSpc>
            </a:pPr>
            <a:r>
              <a:rPr lang="en-US"/>
              <a:t>Language dependent</a:t>
            </a:r>
          </a:p>
          <a:p>
            <a:pPr lvl="1">
              <a:lnSpc>
                <a:spcPct val="90000"/>
              </a:lnSpc>
            </a:pPr>
            <a:r>
              <a:rPr lang="en-US"/>
              <a:t>Compile into machine-independent format</a:t>
            </a:r>
          </a:p>
          <a:p>
            <a:pPr lvl="2">
              <a:lnSpc>
                <a:spcPct val="90000"/>
              </a:lnSpc>
            </a:pPr>
            <a:r>
              <a:rPr lang="en-US"/>
              <a:t>E.g., XDR</a:t>
            </a:r>
          </a:p>
          <a:p>
            <a:pPr lvl="1">
              <a:lnSpc>
                <a:spcPct val="90000"/>
              </a:lnSpc>
            </a:pPr>
            <a:r>
              <a:rPr lang="en-US"/>
              <a:t>Format describes types and values</a:t>
            </a:r>
          </a:p>
          <a:p>
            <a:pPr>
              <a:lnSpc>
                <a:spcPct val="90000"/>
              </a:lnSpc>
            </a:pPr>
            <a:r>
              <a:rPr lang="en-US"/>
              <a:t>RPC protocol</a:t>
            </a:r>
          </a:p>
          <a:p>
            <a:pPr>
              <a:lnSpc>
                <a:spcPct val="90000"/>
              </a:lnSpc>
            </a:pPr>
            <a:r>
              <a:rPr lang="en-US"/>
              <a:t>RPC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04-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447800"/>
            <a:ext cx="5927725" cy="4949825"/>
          </a:xfrm>
          <a:prstGeom prst="rect">
            <a:avLst/>
          </a:prstGeom>
          <a:noFill/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 Client and a Server (1)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steps in writing a </a:t>
            </a:r>
            <a:br>
              <a:rPr lang="en-US" smtClean="0"/>
            </a:br>
            <a:r>
              <a:rPr lang="en-US" smtClean="0"/>
              <a:t>client and a server in </a:t>
            </a:r>
            <a:br>
              <a:rPr lang="en-US" smtClean="0"/>
            </a:br>
            <a:r>
              <a:rPr lang="en-US" smtClean="0"/>
              <a:t>DCE RPC.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Today's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RPC overview</a:t>
            </a:r>
          </a:p>
          <a:p>
            <a:endParaRPr lang="en-US" dirty="0" smtClean="0"/>
          </a:p>
          <a:p>
            <a:r>
              <a:rPr lang="en-US" dirty="0" smtClean="0"/>
              <a:t>RPC transparency</a:t>
            </a:r>
          </a:p>
          <a:p>
            <a:endParaRPr lang="en-US" dirty="0" smtClean="0"/>
          </a:p>
          <a:p>
            <a:r>
              <a:rPr lang="en-US" dirty="0" smtClean="0"/>
              <a:t>RPC implementation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Writing a Client and a Server (2)</a:t>
            </a: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Three files output by the IDL compiler: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 header file (e.g., interface.h, in C terms).</a:t>
            </a:r>
          </a:p>
          <a:p>
            <a:r>
              <a:rPr lang="en-US" smtClean="0"/>
              <a:t>The client stub.</a:t>
            </a:r>
          </a:p>
          <a:p>
            <a:r>
              <a:rPr lang="en-US" smtClean="0"/>
              <a:t>The server stub.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RPC protocol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Guarantee at-most-once semantics by tagging requests and response with a nonce</a:t>
            </a:r>
          </a:p>
          <a:p>
            <a:pPr>
              <a:lnSpc>
                <a:spcPct val="90000"/>
              </a:lnSpc>
            </a:pPr>
            <a:r>
              <a:rPr lang="en-US" sz="2800"/>
              <a:t>RPC request header: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Request nonce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Service Identifier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Call identifier</a:t>
            </a:r>
          </a:p>
          <a:p>
            <a:pPr>
              <a:lnSpc>
                <a:spcPct val="90000"/>
              </a:lnSpc>
            </a:pPr>
            <a:r>
              <a:rPr lang="en-US" sz="2800"/>
              <a:t>Protocol: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Client resends after time out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Server maintains table of nonces and replies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RPC transport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reliable transport layer</a:t>
            </a:r>
          </a:p>
          <a:p>
            <a:pPr lvl="1"/>
            <a:r>
              <a:rPr lang="en-US"/>
              <a:t>Flow control</a:t>
            </a:r>
          </a:p>
          <a:p>
            <a:pPr lvl="1"/>
            <a:r>
              <a:rPr lang="en-US"/>
              <a:t>Congestion control</a:t>
            </a:r>
          </a:p>
          <a:p>
            <a:pPr lvl="1"/>
            <a:r>
              <a:rPr lang="en-US"/>
              <a:t>Reliable message transfer</a:t>
            </a:r>
          </a:p>
          <a:p>
            <a:r>
              <a:rPr lang="en-US"/>
              <a:t>Combine RPC and transport protocol</a:t>
            </a:r>
          </a:p>
          <a:p>
            <a:pPr lvl="1"/>
            <a:r>
              <a:rPr lang="en-US"/>
              <a:t>Reduce number of messages</a:t>
            </a:r>
          </a:p>
          <a:p>
            <a:pPr lvl="2"/>
            <a:r>
              <a:rPr lang="en-US"/>
              <a:t>RPC response can also function as acknowledgement for message transport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Important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Procedure calls</a:t>
            </a:r>
          </a:p>
          <a:p>
            <a:pPr lvl="1"/>
            <a:r>
              <a:rPr lang="en-US" dirty="0" smtClean="0"/>
              <a:t>Simple way to pass control and data</a:t>
            </a:r>
          </a:p>
          <a:p>
            <a:pPr lvl="1"/>
            <a:r>
              <a:rPr lang="en-US" dirty="0" smtClean="0"/>
              <a:t>Elegant transparent way to distribute application</a:t>
            </a:r>
          </a:p>
          <a:p>
            <a:pPr lvl="1"/>
            <a:r>
              <a:rPr lang="en-US" dirty="0" smtClean="0"/>
              <a:t>Not only way…</a:t>
            </a:r>
          </a:p>
          <a:p>
            <a:endParaRPr lang="en-US" dirty="0" smtClean="0"/>
          </a:p>
          <a:p>
            <a:r>
              <a:rPr lang="en-US" dirty="0" smtClean="0"/>
              <a:t>Hard to provide true transparency</a:t>
            </a:r>
          </a:p>
          <a:p>
            <a:pPr lvl="1"/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Memory access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to deal with hard problem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give up and let programmer deal with it</a:t>
            </a:r>
          </a:p>
          <a:p>
            <a:pPr lvl="1"/>
            <a:r>
              <a:rPr lang="en-US" dirty="0" smtClean="0">
                <a:sym typeface="Wingdings"/>
              </a:rPr>
              <a:t>“Worse is better”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Synchronization</a:t>
            </a:r>
          </a:p>
          <a:p>
            <a:r>
              <a:rPr lang="en-US" dirty="0" smtClean="0"/>
              <a:t>NTP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Doors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73763"/>
            <a:ext cx="9144000" cy="579437"/>
          </a:xfrm>
        </p:spPr>
        <p:txBody>
          <a:bodyPr/>
          <a:lstStyle/>
          <a:p>
            <a:r>
              <a:rPr lang="en-US" sz="2400"/>
              <a:t>The principle of using doors as IPC mechanism.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 l="24345" t="38972" r="20241" b="33081"/>
          <a:stretch>
            <a:fillRect/>
          </a:stretch>
        </p:blipFill>
        <p:spPr bwMode="auto">
          <a:xfrm>
            <a:off x="1562100" y="1028700"/>
            <a:ext cx="61722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/>
          <a:srcRect l="18599" t="38972" r="15820" b="35045"/>
          <a:stretch>
            <a:fillRect/>
          </a:stretch>
        </p:blipFill>
        <p:spPr bwMode="auto">
          <a:xfrm>
            <a:off x="576263" y="793750"/>
            <a:ext cx="802957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DCE Distributed-Object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15000"/>
            <a:ext cx="8458200" cy="838200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Tx/>
              <a:buAutoNum type="alphaLcParenR"/>
            </a:pPr>
            <a:r>
              <a:rPr lang="en-US" sz="2400"/>
              <a:t>Distributed dynamic objects in DCE.</a:t>
            </a:r>
          </a:p>
          <a:p>
            <a:pPr marL="609600" indent="-609600" algn="l">
              <a:lnSpc>
                <a:spcPct val="90000"/>
              </a:lnSpc>
              <a:buFontTx/>
              <a:buAutoNum type="alphaLcParenR"/>
            </a:pPr>
            <a:r>
              <a:rPr lang="en-US" sz="2400"/>
              <a:t>Distributed named objects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57600" y="213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2-19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Binding a Client to an Object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88000"/>
            <a:ext cx="9486900" cy="838200"/>
          </a:xfrm>
        </p:spPr>
        <p:txBody>
          <a:bodyPr>
            <a:normAutofit fontScale="92500" lnSpcReduction="20000"/>
          </a:bodyPr>
          <a:lstStyle/>
          <a:p>
            <a:pPr marL="609600" indent="-609600" algn="l">
              <a:lnSpc>
                <a:spcPct val="90000"/>
              </a:lnSpc>
              <a:buFontTx/>
              <a:buAutoNum type="alphaLcParenR"/>
            </a:pPr>
            <a:r>
              <a:rPr lang="en-US" sz="2400"/>
              <a:t>(a) Example with implicit binding using only global references</a:t>
            </a:r>
          </a:p>
          <a:p>
            <a:pPr marL="609600" indent="-609600" algn="l">
              <a:lnSpc>
                <a:spcPct val="90000"/>
              </a:lnSpc>
              <a:buFontTx/>
              <a:buAutoNum type="alphaLcParenR"/>
            </a:pPr>
            <a:r>
              <a:rPr lang="en-US" sz="2400"/>
              <a:t>(b) Example with explicit binding using global and local references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55600" y="1549400"/>
            <a:ext cx="87884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Tahoma" charset="0"/>
              </a:rPr>
              <a:t>Distr_object* obj_ref;		//Declare a systemwide object reference</a:t>
            </a:r>
            <a:br>
              <a:rPr lang="en-US" sz="1600">
                <a:latin typeface="Tahoma" charset="0"/>
              </a:rPr>
            </a:br>
            <a:r>
              <a:rPr lang="en-US" sz="1600">
                <a:latin typeface="Tahoma" charset="0"/>
              </a:rPr>
              <a:t>obj_ref = …;			// Initialize the reference to a distributed object</a:t>
            </a:r>
            <a:br>
              <a:rPr lang="en-US" sz="1600">
                <a:latin typeface="Tahoma" charset="0"/>
              </a:rPr>
            </a:br>
            <a:r>
              <a:rPr lang="en-US" sz="1600">
                <a:latin typeface="Tahoma" charset="0"/>
              </a:rPr>
              <a:t>obj_ref-&gt; do_something();		// Implicitly bind and invoke a method</a:t>
            </a:r>
          </a:p>
          <a:p>
            <a:pPr algn="l">
              <a:spcBef>
                <a:spcPct val="50000"/>
              </a:spcBef>
            </a:pPr>
            <a:r>
              <a:rPr lang="en-US" sz="1600">
                <a:latin typeface="Tahoma" charset="0"/>
              </a:rPr>
              <a:t>			(a)</a:t>
            </a:r>
          </a:p>
          <a:p>
            <a:pPr algn="l">
              <a:spcBef>
                <a:spcPct val="50000"/>
              </a:spcBef>
            </a:pPr>
            <a:r>
              <a:rPr lang="en-US" sz="1600">
                <a:latin typeface="Tahoma" charset="0"/>
              </a:rPr>
              <a:t>Distr_object objPref;		//Declare a systemwide object reference</a:t>
            </a:r>
            <a:br>
              <a:rPr lang="en-US" sz="1600">
                <a:latin typeface="Tahoma" charset="0"/>
              </a:rPr>
            </a:br>
            <a:r>
              <a:rPr lang="en-US" sz="1600">
                <a:latin typeface="Tahoma" charset="0"/>
              </a:rPr>
              <a:t>Local_object* obj_ptr;		//Declare a pointer to local objects</a:t>
            </a:r>
            <a:br>
              <a:rPr lang="en-US" sz="1600">
                <a:latin typeface="Tahoma" charset="0"/>
              </a:rPr>
            </a:br>
            <a:r>
              <a:rPr lang="en-US" sz="1600">
                <a:latin typeface="Tahoma" charset="0"/>
              </a:rPr>
              <a:t>obj_ref = …;			//Initialize the reference to a distributed object</a:t>
            </a:r>
            <a:br>
              <a:rPr lang="en-US" sz="1600">
                <a:latin typeface="Tahoma" charset="0"/>
              </a:rPr>
            </a:br>
            <a:r>
              <a:rPr lang="en-US" sz="1600">
                <a:latin typeface="Tahoma" charset="0"/>
              </a:rPr>
              <a:t>obj_ptr = bind(obj_ref);		//Explicitly bind and obtain a pointer to the local proxy</a:t>
            </a:r>
            <a:br>
              <a:rPr lang="en-US" sz="1600">
                <a:latin typeface="Tahoma" charset="0"/>
              </a:rPr>
            </a:br>
            <a:r>
              <a:rPr lang="en-US" sz="1600">
                <a:latin typeface="Tahoma" charset="0"/>
              </a:rPr>
              <a:t>obj_ptr -&gt; do_something();		//Invoke a method on the local proxy</a:t>
            </a:r>
          </a:p>
          <a:p>
            <a:pPr algn="l">
              <a:spcBef>
                <a:spcPct val="50000"/>
              </a:spcBef>
            </a:pPr>
            <a:r>
              <a:rPr lang="en-US" sz="1600">
                <a:latin typeface="Tahoma" charset="0"/>
              </a:rPr>
              <a:t>			(b)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Passing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situation when passing an object by reference or by value.</a:t>
            </a:r>
            <a:endParaRPr lang="en-US" sz="28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657600" y="236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2-18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 l="19455" t="42296" r="16675" b="36253"/>
          <a:stretch>
            <a:fillRect/>
          </a:stretch>
        </p:blipFill>
        <p:spPr bwMode="auto">
          <a:xfrm>
            <a:off x="347663" y="1257300"/>
            <a:ext cx="856773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Client-server architecture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Client sends a request, server replies w. a response</a:t>
            </a:r>
          </a:p>
          <a:p>
            <a:pPr lvl="1"/>
            <a:r>
              <a:rPr lang="en-US" sz="2400"/>
              <a:t>Interaction fits many applications</a:t>
            </a:r>
          </a:p>
          <a:p>
            <a:pPr lvl="1"/>
            <a:r>
              <a:rPr lang="en-US" sz="2400"/>
              <a:t>Naturally extends to distributed computing</a:t>
            </a:r>
          </a:p>
          <a:p>
            <a:r>
              <a:rPr lang="en-US" sz="2800"/>
              <a:t>Why do people like client/server architecture?</a:t>
            </a:r>
          </a:p>
          <a:p>
            <a:pPr lvl="1"/>
            <a:r>
              <a:rPr lang="en-US" sz="2400"/>
              <a:t>Provides fault isolation between modules</a:t>
            </a:r>
          </a:p>
          <a:p>
            <a:pPr lvl="1"/>
            <a:r>
              <a:rPr lang="en-US" sz="2400"/>
              <a:t>Scalable performance (multiple servers)</a:t>
            </a:r>
          </a:p>
          <a:p>
            <a:pPr lvl="1"/>
            <a:r>
              <a:rPr lang="en-US" sz="2400"/>
              <a:t>Central server:</a:t>
            </a:r>
          </a:p>
          <a:p>
            <a:pPr lvl="2"/>
            <a:r>
              <a:rPr lang="en-US" sz="2000"/>
              <a:t>Easy to manage</a:t>
            </a:r>
          </a:p>
          <a:p>
            <a:pPr lvl="2"/>
            <a:r>
              <a:rPr lang="en-US" sz="2000"/>
              <a:t>Easy to program</a:t>
            </a:r>
          </a:p>
          <a:p>
            <a:pPr lvl="2"/>
            <a:endParaRPr lang="en-US" sz="2000"/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NFSv2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Old file system API used in distributed computing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current directory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file descriptors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streams (unnamed pipes)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close</a:t>
            </a:r>
          </a:p>
          <a:p>
            <a:pPr>
              <a:lnSpc>
                <a:spcPct val="90000"/>
              </a:lnSpc>
            </a:pPr>
            <a:r>
              <a:rPr lang="en-US" sz="2800"/>
              <a:t>Inodes are named by file handles: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Opaque to client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Servers stores inode and device number</a:t>
            </a:r>
          </a:p>
          <a:p>
            <a:pPr>
              <a:lnSpc>
                <a:spcPct val="90000"/>
              </a:lnSpc>
            </a:pPr>
            <a:r>
              <a:rPr lang="en-US" sz="2800"/>
              <a:t>Open() RPC translates names to file handles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NFS implementation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Uses RPC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Marshals data structures in XDR format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Pointers for directories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Generates stubs at client and server</a:t>
            </a:r>
          </a:p>
          <a:p>
            <a:pPr>
              <a:lnSpc>
                <a:spcPct val="90000"/>
              </a:lnSpc>
            </a:pPr>
            <a:r>
              <a:rPr lang="en-US" sz="2800"/>
              <a:t>State-less protocol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Client maintains no state (No close() RPC!)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Server has no crucial runtime state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File handles contain info to recover from server reboots</a:t>
            </a:r>
          </a:p>
          <a:p>
            <a:pPr>
              <a:lnSpc>
                <a:spcPct val="90000"/>
              </a:lnSpc>
            </a:pPr>
            <a:r>
              <a:rPr lang="en-US" sz="2800"/>
              <a:t>NFS semantics: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Soft mounting: zero or more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Hard mounting: one or more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of write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Semantics of writes:</a:t>
            </a:r>
          </a:p>
          <a:p>
            <a:pPr lvl="1"/>
            <a:r>
              <a:rPr lang="en-US" sz="2400"/>
              <a:t>Write-through (no close() RPC)</a:t>
            </a:r>
          </a:p>
          <a:p>
            <a:r>
              <a:rPr lang="en-US" sz="2800"/>
              <a:t>What are possible outcomes after server failure:</a:t>
            </a:r>
          </a:p>
          <a:p>
            <a:pPr lvl="1"/>
            <a:r>
              <a:rPr lang="en-US" sz="2400"/>
              <a:t>Failed (stale file handle, I/O error)</a:t>
            </a:r>
          </a:p>
          <a:p>
            <a:pPr lvl="1"/>
            <a:r>
              <a:rPr lang="en-US" sz="2400"/>
              <a:t>Succeeded (NFS OK)</a:t>
            </a:r>
          </a:p>
          <a:p>
            <a:pPr lvl="1"/>
            <a:r>
              <a:rPr lang="en-US" sz="2400"/>
              <a:t>Don’t know  (Client cannot tell!)</a:t>
            </a:r>
          </a:p>
          <a:p>
            <a:pPr lvl="2"/>
            <a:r>
              <a:rPr lang="en-US" sz="2000"/>
              <a:t>Rename() example</a:t>
            </a:r>
          </a:p>
          <a:p>
            <a:pPr lvl="1"/>
            <a:r>
              <a:rPr lang="en-US" sz="2400"/>
              <a:t>Might happen multiple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NFS RPC 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Remote service is not transparent</a:t>
            </a:r>
          </a:p>
          <a:p>
            <a:pPr lvl="1"/>
            <a:r>
              <a:rPr lang="en-US"/>
              <a:t>API is different</a:t>
            </a:r>
          </a:p>
          <a:p>
            <a:pPr lvl="1"/>
            <a:r>
              <a:rPr lang="en-US"/>
              <a:t>Failure semantics are different</a:t>
            </a:r>
          </a:p>
          <a:p>
            <a:pPr lvl="2"/>
            <a:r>
              <a:rPr lang="en-US"/>
              <a:t>Not specified</a:t>
            </a:r>
          </a:p>
          <a:p>
            <a:pPr lvl="2"/>
            <a:r>
              <a:rPr lang="en-US"/>
              <a:t>File systems semantics are unspecified!</a:t>
            </a:r>
          </a:p>
          <a:p>
            <a:pPr lvl="1"/>
            <a:r>
              <a:rPr lang="en-US"/>
              <a:t>Concurrency semantics awkard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Where RPC transparency breaks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True concurrency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Clients run truely concurrently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/>
              <a:t>client() {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/>
              <a:t>	if (exists(file))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1800"/>
              <a:t>if (!remove(file)) abort(“remove failed??”);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/>
              <a:t>}</a:t>
            </a:r>
          </a:p>
          <a:p>
            <a:pPr>
              <a:lnSpc>
                <a:spcPct val="90000"/>
              </a:lnSpc>
            </a:pPr>
            <a:r>
              <a:rPr lang="en-US" sz="2800"/>
              <a:t>RPC latency is high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Orders of magnitude larger than LPC’s</a:t>
            </a:r>
          </a:p>
          <a:p>
            <a:pPr>
              <a:lnSpc>
                <a:spcPct val="90000"/>
              </a:lnSpc>
            </a:pPr>
            <a:r>
              <a:rPr lang="en-US" sz="2800"/>
              <a:t>Memory access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Pointers are local to an address space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procedure call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remote procedure call makes a call to a remote service look like a local call</a:t>
            </a:r>
          </a:p>
          <a:p>
            <a:pPr lvl="1"/>
            <a:r>
              <a:rPr lang="en-US"/>
              <a:t>RPC makes transparent whether server is local or remote</a:t>
            </a:r>
          </a:p>
          <a:p>
            <a:pPr lvl="1"/>
            <a:r>
              <a:rPr lang="en-US"/>
              <a:t>RPC allows applications to become distributed transparently</a:t>
            </a:r>
          </a:p>
          <a:p>
            <a:pPr lvl="1"/>
            <a:r>
              <a:rPr lang="en-US"/>
              <a:t>RPC makes architecture of remote machine transparent</a:t>
            </a:r>
          </a:p>
          <a:p>
            <a:pPr lvl="2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Developing with RPC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/>
              <a:t>Define APIs between modules</a:t>
            </a:r>
          </a:p>
          <a:p>
            <a:pPr marL="990600" lvl="1" indent="-533400">
              <a:buFontTx/>
              <a:buChar char="•"/>
            </a:pPr>
            <a:r>
              <a:rPr lang="en-US" sz="2400"/>
              <a:t>Split application based on function, ease of development, and ease of maintenance</a:t>
            </a:r>
          </a:p>
          <a:p>
            <a:pPr marL="990600" lvl="1" indent="-533400">
              <a:buFontTx/>
              <a:buChar char="•"/>
            </a:pPr>
            <a:r>
              <a:rPr lang="en-US" sz="2400"/>
              <a:t>Don’t worry whether modules run locally or remotely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Decide what runs locally and remotely</a:t>
            </a:r>
          </a:p>
          <a:p>
            <a:pPr marL="990600" lvl="1" indent="-533400">
              <a:buFontTx/>
              <a:buChar char="•"/>
            </a:pPr>
            <a:r>
              <a:rPr lang="en-US" sz="2400"/>
              <a:t>Decision may even be at run-time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Make APIs bullet proof</a:t>
            </a:r>
          </a:p>
          <a:p>
            <a:pPr marL="990600" lvl="1" indent="-533400">
              <a:buFontTx/>
              <a:buChar char="•"/>
            </a:pPr>
            <a:r>
              <a:rPr lang="en-US" sz="2400"/>
              <a:t>Deal with partial failures</a:t>
            </a:r>
          </a:p>
          <a:p>
            <a:pPr marL="990600" lvl="1" indent="-533400">
              <a:buFontTx/>
              <a:buNone/>
            </a:pPr>
            <a:endParaRPr lang="en-US" sz="2400"/>
          </a:p>
          <a:p>
            <a:pPr marL="990600" lvl="1" indent="-533400">
              <a:buFontTx/>
              <a:buChar char="•"/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Stubs: obtaining transparency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Compiler generates from API stubs for a procedure on the client and server</a:t>
            </a:r>
          </a:p>
          <a:p>
            <a:pPr>
              <a:lnSpc>
                <a:spcPct val="90000"/>
              </a:lnSpc>
            </a:pPr>
            <a:r>
              <a:rPr lang="en-US" sz="2800"/>
              <a:t>Client stub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Marshals arguments into machine-independent format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Sends request to server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Waits for response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Unmarshals result and returns to caller</a:t>
            </a:r>
          </a:p>
          <a:p>
            <a:pPr>
              <a:lnSpc>
                <a:spcPct val="90000"/>
              </a:lnSpc>
            </a:pPr>
            <a:r>
              <a:rPr lang="en-US" sz="2800"/>
              <a:t>Server stub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Unmarshals arguments and builds stack frame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Calls procedure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Server stub marshalls results and sends reply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Procedure Call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839200" cy="137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(</a:t>
            </a:r>
            <a:r>
              <a:rPr lang="en-US" dirty="0"/>
              <a:t>a) Parameter passing in a local procedure call: the stack before the call to </a:t>
            </a:r>
            <a:r>
              <a:rPr lang="en-US" dirty="0" smtClean="0"/>
              <a:t>read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b</a:t>
            </a:r>
            <a:r>
              <a:rPr lang="en-US" dirty="0"/>
              <a:t>) The stack while the called procedure</a:t>
            </a:r>
            <a:r>
              <a:rPr lang="en-US" dirty="0" smtClean="0"/>
              <a:t> – </a:t>
            </a:r>
            <a:r>
              <a:rPr lang="en-US" dirty="0" err="1" smtClean="0"/>
              <a:t>read(fd</a:t>
            </a:r>
            <a:r>
              <a:rPr lang="en-US" dirty="0" smtClean="0"/>
              <a:t>, </a:t>
            </a:r>
            <a:r>
              <a:rPr lang="en-US" dirty="0" err="1" smtClean="0"/>
              <a:t>buf</a:t>
            </a:r>
            <a:r>
              <a:rPr lang="en-US" dirty="0" smtClean="0"/>
              <a:t>, </a:t>
            </a:r>
            <a:r>
              <a:rPr lang="en-US" dirty="0" err="1" smtClean="0"/>
              <a:t>nbytes</a:t>
            </a:r>
            <a:r>
              <a:rPr lang="en-US" dirty="0" smtClean="0"/>
              <a:t>) - is </a:t>
            </a:r>
            <a:r>
              <a:rPr lang="en-US" dirty="0"/>
              <a:t>active.</a:t>
            </a:r>
          </a:p>
        </p:txBody>
      </p:sp>
      <p:pic>
        <p:nvPicPr>
          <p:cNvPr id="80901" name="Picture 5" descr="04-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0338" y="762000"/>
            <a:ext cx="6383337" cy="439737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and Server Stubs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792788"/>
            <a:ext cx="8534400" cy="7604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Principle </a:t>
            </a:r>
            <a:r>
              <a:rPr lang="en-US" dirty="0"/>
              <a:t>of RPC between a client and server program.</a:t>
            </a:r>
          </a:p>
        </p:txBody>
      </p:sp>
      <p:pic>
        <p:nvPicPr>
          <p:cNvPr id="81924" name="Picture 4" descr="04-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50" y="1430338"/>
            <a:ext cx="7645400" cy="381317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6133</TotalTime>
  <Words>1694</Words>
  <Application>Microsoft Office PowerPoint</Application>
  <PresentationFormat>On-screen Show (4:3)</PresentationFormat>
  <Paragraphs>318</Paragraphs>
  <Slides>44</Slides>
  <Notes>0</Notes>
  <HiddenSlides>10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Carnival</vt:lpstr>
      <vt:lpstr>15-446 Distributed Systems Spring 2009</vt:lpstr>
      <vt:lpstr>Last Lecture Important Lessons - Naming</vt:lpstr>
      <vt:lpstr>Today's Lecture</vt:lpstr>
      <vt:lpstr>Client-server architecture</vt:lpstr>
      <vt:lpstr>Remote procedure call</vt:lpstr>
      <vt:lpstr>Developing with RPC</vt:lpstr>
      <vt:lpstr>Stubs: obtaining transparency</vt:lpstr>
      <vt:lpstr>Conventional Procedure Call</vt:lpstr>
      <vt:lpstr>Client and Server Stubs</vt:lpstr>
      <vt:lpstr>Remote Procedure Calls (1)</vt:lpstr>
      <vt:lpstr>Remote Procedure Calls (2)</vt:lpstr>
      <vt:lpstr>Passing Value Parameters (1)</vt:lpstr>
      <vt:lpstr>Passing Value Parameters (2)</vt:lpstr>
      <vt:lpstr>Parameter Specification  and Stub Generation</vt:lpstr>
      <vt:lpstr>Asynchronous RPC (1)</vt:lpstr>
      <vt:lpstr>Asynchronous RPC (2)</vt:lpstr>
      <vt:lpstr>Asynchronous RPC (3)</vt:lpstr>
      <vt:lpstr>Binding a Client to a Server</vt:lpstr>
      <vt:lpstr>Distributed Objects</vt:lpstr>
      <vt:lpstr>Today's Lecture</vt:lpstr>
      <vt:lpstr>RPC vs. LPC</vt:lpstr>
      <vt:lpstr>Passing Reference Parameters </vt:lpstr>
      <vt:lpstr>Partial failures</vt:lpstr>
      <vt:lpstr>Strawman solution</vt:lpstr>
      <vt:lpstr>Real solution: break transparency</vt:lpstr>
      <vt:lpstr>Summary:  expose remoteness to client</vt:lpstr>
      <vt:lpstr>Today's Lecture</vt:lpstr>
      <vt:lpstr>RPC implementation</vt:lpstr>
      <vt:lpstr>Writing a Client and a Server (1)</vt:lpstr>
      <vt:lpstr>Writing a Client and a Server (2)</vt:lpstr>
      <vt:lpstr>RPC protocol</vt:lpstr>
      <vt:lpstr>RPC transport</vt:lpstr>
      <vt:lpstr>Important Lessons</vt:lpstr>
      <vt:lpstr>Next Lecture</vt:lpstr>
      <vt:lpstr>Slide 35</vt:lpstr>
      <vt:lpstr>Doors</vt:lpstr>
      <vt:lpstr>The DCE Distributed-Object Model</vt:lpstr>
      <vt:lpstr>Binding a Client to an Object</vt:lpstr>
      <vt:lpstr>Parameter Passing</vt:lpstr>
      <vt:lpstr>Example: NFSv2</vt:lpstr>
      <vt:lpstr>NFS implementation</vt:lpstr>
      <vt:lpstr>Implementation of write</vt:lpstr>
      <vt:lpstr>NFS RPC summary</vt:lpstr>
      <vt:lpstr>Where RPC transparency breaks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at the Edge: Problems and Opportunities in Residential Wireless Networks</dc:title>
  <dc:creator>srini</dc:creator>
  <cp:lastModifiedBy>Srinivasan Seshan</cp:lastModifiedBy>
  <cp:revision>74</cp:revision>
  <cp:lastPrinted>2009-02-03T13:45:48Z</cp:lastPrinted>
  <dcterms:created xsi:type="dcterms:W3CDTF">2009-02-03T01:53:20Z</dcterms:created>
  <dcterms:modified xsi:type="dcterms:W3CDTF">2009-02-03T15:30:45Z</dcterms:modified>
</cp:coreProperties>
</file>