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66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3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Default Extension="wmf" ContentType="image/x-wmf"/>
  <Override PartName="/ppt/notesSlides/notesSlide4.xml" ContentType="application/vnd.openxmlformats-officedocument.presentationml.notesSlide+xml"/>
  <Override PartName="/ppt/notesSlides/notesSlide15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Override PartName="/ppt/notesSlides/notesSlide18.xml" ContentType="application/vnd.openxmlformats-officedocument.presentationml.notesSlid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6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oleObject1.bin" ContentType="application/vnd.openxmlformats-officedocument.oleObject"/>
  <Override PartName="/ppt/media/audio1.bin" ContentType="audio/unknown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64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00" r:id="rId1"/>
  </p:sldMasterIdLst>
  <p:notesMasterIdLst>
    <p:notesMasterId r:id="rId68"/>
  </p:notesMasterIdLst>
  <p:handoutMasterIdLst>
    <p:handoutMasterId r:id="rId69"/>
  </p:handoutMasterIdLst>
  <p:sldIdLst>
    <p:sldId id="410" r:id="rId2"/>
    <p:sldId id="467" r:id="rId3"/>
    <p:sldId id="503" r:id="rId4"/>
    <p:sldId id="501" r:id="rId5"/>
    <p:sldId id="505" r:id="rId6"/>
    <p:sldId id="504" r:id="rId7"/>
    <p:sldId id="506" r:id="rId8"/>
    <p:sldId id="507" r:id="rId9"/>
    <p:sldId id="480" r:id="rId10"/>
    <p:sldId id="508" r:id="rId11"/>
    <p:sldId id="536" r:id="rId12"/>
    <p:sldId id="426" r:id="rId13"/>
    <p:sldId id="427" r:id="rId14"/>
    <p:sldId id="428" r:id="rId15"/>
    <p:sldId id="429" r:id="rId16"/>
    <p:sldId id="430" r:id="rId17"/>
    <p:sldId id="431" r:id="rId18"/>
    <p:sldId id="432" r:id="rId19"/>
    <p:sldId id="433" r:id="rId20"/>
    <p:sldId id="434" r:id="rId21"/>
    <p:sldId id="435" r:id="rId22"/>
    <p:sldId id="436" r:id="rId23"/>
    <p:sldId id="437" r:id="rId24"/>
    <p:sldId id="438" r:id="rId25"/>
    <p:sldId id="447" r:id="rId26"/>
    <p:sldId id="537" r:id="rId27"/>
    <p:sldId id="518" r:id="rId28"/>
    <p:sldId id="519" r:id="rId29"/>
    <p:sldId id="520" r:id="rId30"/>
    <p:sldId id="521" r:id="rId31"/>
    <p:sldId id="524" r:id="rId32"/>
    <p:sldId id="538" r:id="rId33"/>
    <p:sldId id="526" r:id="rId34"/>
    <p:sldId id="527" r:id="rId35"/>
    <p:sldId id="528" r:id="rId36"/>
    <p:sldId id="529" r:id="rId37"/>
    <p:sldId id="530" r:id="rId38"/>
    <p:sldId id="531" r:id="rId39"/>
    <p:sldId id="535" r:id="rId40"/>
    <p:sldId id="534" r:id="rId41"/>
    <p:sldId id="439" r:id="rId42"/>
    <p:sldId id="440" r:id="rId43"/>
    <p:sldId id="441" r:id="rId44"/>
    <p:sldId id="442" r:id="rId45"/>
    <p:sldId id="443" r:id="rId46"/>
    <p:sldId id="444" r:id="rId47"/>
    <p:sldId id="445" r:id="rId48"/>
    <p:sldId id="446" r:id="rId49"/>
    <p:sldId id="509" r:id="rId50"/>
    <p:sldId id="510" r:id="rId51"/>
    <p:sldId id="511" r:id="rId52"/>
    <p:sldId id="512" r:id="rId53"/>
    <p:sldId id="513" r:id="rId54"/>
    <p:sldId id="514" r:id="rId55"/>
    <p:sldId id="515" r:id="rId56"/>
    <p:sldId id="516" r:id="rId57"/>
    <p:sldId id="532" r:id="rId58"/>
    <p:sldId id="533" r:id="rId59"/>
    <p:sldId id="539" r:id="rId60"/>
    <p:sldId id="540" r:id="rId61"/>
    <p:sldId id="541" r:id="rId62"/>
    <p:sldId id="542" r:id="rId63"/>
    <p:sldId id="543" r:id="rId64"/>
    <p:sldId id="544" r:id="rId65"/>
    <p:sldId id="545" r:id="rId66"/>
    <p:sldId id="546" r:id="rId6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6589" autoAdjust="0"/>
  </p:normalViewPr>
  <p:slideViewPr>
    <p:cSldViewPr>
      <p:cViewPr varScale="1">
        <p:scale>
          <a:sx n="92" d="100"/>
          <a:sy n="92" d="100"/>
        </p:scale>
        <p:origin x="-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74" Type="http://schemas.openxmlformats.org/officeDocument/2006/relationships/tableStyles" Target="tableStyles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presProps" Target="pres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73" Type="http://schemas.openxmlformats.org/officeDocument/2006/relationships/theme" Target="theme/theme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slide" Target="slides/slide65.xml"/><Relationship Id="rId36" Type="http://schemas.openxmlformats.org/officeDocument/2006/relationships/slide" Target="slides/slide35.xml"/><Relationship Id="rId7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slide" Target="slides/slide64.xml"/><Relationship Id="rId67" Type="http://schemas.openxmlformats.org/officeDocument/2006/relationships/slide" Target="slides/slide66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notesMaster" Target="notesMasters/notesMaster1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0AD6D-DFE5-C449-BB08-0B062693FD68}" type="datetimeFigureOut">
              <a:rPr lang="en-US" smtClean="0"/>
              <a:pPr/>
              <a:t>1/29/09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6C15A-2029-3C47-80B0-684839698D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EF078-8C60-4F1F-BF94-84BF097D947E}" type="datetimeFigureOut">
              <a:rPr lang="en-US" smtClean="0"/>
              <a:pPr/>
              <a:t>1/29/09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2AC01-5D10-4856-8121-C9B953CE6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65B11-3BA9-214F-8F3E-96162F538741}" type="slidenum">
              <a:rPr lang="en-US"/>
              <a:pPr/>
              <a:t>9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DC0AFD-1D1A-4154-8693-195A7BCA297A}" type="slidenum">
              <a:rPr lang="en-US"/>
              <a:pPr/>
              <a:t>20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6E7F91-0608-43E0-861E-F7EC683558AB}" type="slidenum">
              <a:rPr lang="en-US"/>
              <a:pPr/>
              <a:t>21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1959EF-F0C8-4AD8-8C6F-0AACBF7E0C42}" type="slidenum">
              <a:rPr lang="en-US"/>
              <a:pPr/>
              <a:t>22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DB261B-75E7-4813-9F0B-907D8EA2B68B}" type="slidenum">
              <a:rPr lang="en-US"/>
              <a:pPr/>
              <a:t>23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9D83BE-4781-412C-8ED3-DF3017457739}" type="slidenum">
              <a:rPr lang="en-US"/>
              <a:pPr/>
              <a:t>24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FE969-481A-4ADC-801F-742CDA80A01D}" type="slidenum">
              <a:rPr lang="en-US"/>
              <a:pPr/>
              <a:t>25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F31612-CEAA-42E4-940B-7018DF0CF114}" type="slidenum">
              <a:rPr lang="en-US"/>
              <a:pPr/>
              <a:t>41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BF51F-BF78-48DC-A359-2EFBCF837E29}" type="slidenum">
              <a:rPr lang="en-US"/>
              <a:pPr/>
              <a:t>42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AE0AC5-1F1C-4EB2-BD4A-B50663DAFDFC}" type="slidenum">
              <a:rPr lang="en-US"/>
              <a:pPr/>
              <a:t>43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67E98A-7B22-4C5C-94C6-0589B37FB778}" type="slidenum">
              <a:rPr lang="en-US"/>
              <a:pPr/>
              <a:t>44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E3263-0C96-45FD-A467-A493CA6534A7}" type="slidenum">
              <a:rPr lang="en-US"/>
              <a:pPr/>
              <a:t>12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96A14-FB90-49C8-83A1-1E989CCDA8F1}" type="slidenum">
              <a:rPr lang="en-US"/>
              <a:pPr/>
              <a:t>45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FEF95-1C82-4713-9062-67FDABD0B756}" type="slidenum">
              <a:rPr lang="en-US"/>
              <a:pPr/>
              <a:t>46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12801-9508-4AF1-B6A8-294A6786AAC6}" type="slidenum">
              <a:rPr lang="en-US"/>
              <a:pPr/>
              <a:t>47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60A958-3B30-415E-A3F7-B2F989615063}" type="slidenum">
              <a:rPr lang="en-US"/>
              <a:pPr/>
              <a:t>48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 smtClean="0"/>
              <a:t>Full SOA record…</a:t>
            </a:r>
          </a:p>
          <a:p>
            <a:pPr>
              <a:spcBef>
                <a:spcPct val="0"/>
              </a:spcBef>
            </a:pPr>
            <a:endParaRPr lang="en-US" b="1" smtClean="0"/>
          </a:p>
          <a:p>
            <a:pPr>
              <a:spcBef>
                <a:spcPct val="0"/>
              </a:spcBef>
            </a:pPr>
            <a:r>
              <a:rPr lang="en-US" b="1" smtClean="0"/>
              <a:t>cs.cmu.edu.             300     IN      SOA     QUASAR.FAC.cs.cmu.edu. GRIPE.cs.cmu.edu. 2004021352 3600 1800 604800 300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4B4933-6FA0-384B-A257-A980922ABEAB}" type="slidenum">
              <a:rPr lang="en-US"/>
              <a:pPr/>
              <a:t>49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651797-178E-864A-B3BB-86DD14DBAFE4}" type="slidenum">
              <a:rPr lang="en-US"/>
              <a:pPr/>
              <a:t>50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E5B6A-75C8-C44F-8435-FC8E2B389097}" type="slidenum">
              <a:rPr lang="en-US"/>
              <a:pPr/>
              <a:t>51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0F56C8-0715-2E46-878A-843F9321AA4A}" type="slidenum">
              <a:rPr lang="en-US"/>
              <a:pPr/>
              <a:t>59</a:t>
            </a:fld>
            <a:endParaRPr lang="en-US"/>
          </a:p>
        </p:txBody>
      </p:sp>
      <p:sp>
        <p:nvSpPr>
          <p:cNvPr id="486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3F781E-855F-3249-978F-C5E82ECF8574}" type="slidenum">
              <a:rPr lang="en-US"/>
              <a:pPr/>
              <a:t>60</a:t>
            </a:fld>
            <a:endParaRPr lang="en-US"/>
          </a:p>
        </p:txBody>
      </p:sp>
      <p:sp>
        <p:nvSpPr>
          <p:cNvPr id="487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4AB9F9-AAB5-A241-BB27-EC8B08A7EC59}" type="slidenum">
              <a:rPr lang="en-US"/>
              <a:pPr/>
              <a:t>61</a:t>
            </a:fld>
            <a:endParaRPr lang="en-US"/>
          </a:p>
        </p:txBody>
      </p:sp>
      <p:sp>
        <p:nvSpPr>
          <p:cNvPr id="488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FDD73-F60E-4F5E-8147-4215D9B06BE9}" type="slidenum">
              <a:rPr lang="en-US"/>
              <a:pPr/>
              <a:t>13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D54F9A-2CA8-4E43-BD77-B64254045ED8}" type="slidenum">
              <a:rPr lang="en-US"/>
              <a:pPr/>
              <a:t>62</a:t>
            </a:fld>
            <a:endParaRPr lang="en-US"/>
          </a:p>
        </p:txBody>
      </p:sp>
      <p:sp>
        <p:nvSpPr>
          <p:cNvPr id="489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447AF5-7737-9842-BF8A-E4389E1809D3}" type="slidenum">
              <a:rPr lang="en-US"/>
              <a:pPr/>
              <a:t>63</a:t>
            </a:fld>
            <a:endParaRPr lang="en-US"/>
          </a:p>
        </p:txBody>
      </p:sp>
      <p:sp>
        <p:nvSpPr>
          <p:cNvPr id="490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CB529-A218-254E-B2D4-24E51E8B8EA4}" type="slidenum">
              <a:rPr lang="en-US"/>
              <a:pPr/>
              <a:t>64</a:t>
            </a:fld>
            <a:endParaRPr lang="en-US"/>
          </a:p>
        </p:txBody>
      </p:sp>
      <p:sp>
        <p:nvSpPr>
          <p:cNvPr id="491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10DF65-878F-C748-816D-767E7D7CDE0E}" type="slidenum">
              <a:rPr lang="en-US"/>
              <a:pPr/>
              <a:t>65</a:t>
            </a:fld>
            <a:endParaRPr lang="en-US"/>
          </a:p>
        </p:txBody>
      </p:sp>
      <p:sp>
        <p:nvSpPr>
          <p:cNvPr id="492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6ED681-01ED-1046-B6A1-A1A25E2DAEA6}" type="slidenum">
              <a:rPr lang="en-US"/>
              <a:pPr/>
              <a:t>66</a:t>
            </a:fld>
            <a:endParaRPr lang="en-US"/>
          </a:p>
        </p:txBody>
      </p:sp>
      <p:sp>
        <p:nvSpPr>
          <p:cNvPr id="493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D521D2-62AF-4068-97F7-5841ADA86D65}" type="slidenum">
              <a:rPr lang="en-US"/>
              <a:pPr/>
              <a:t>14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4DE659-3266-49CE-BC2E-C53833D91054}" type="slidenum">
              <a:rPr lang="en-US"/>
              <a:pPr/>
              <a:t>15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ACID</a:t>
            </a:r>
          </a:p>
          <a:p>
            <a:pPr eaLnBrk="1" hangingPunct="1"/>
            <a:r>
              <a:rPr lang="en-US" smtClean="0"/>
              <a:t>Atomic</a:t>
            </a:r>
          </a:p>
          <a:p>
            <a:pPr eaLnBrk="1" hangingPunct="1"/>
            <a:r>
              <a:rPr lang="en-US" smtClean="0"/>
              <a:t>Consistent</a:t>
            </a:r>
          </a:p>
          <a:p>
            <a:pPr eaLnBrk="1" hangingPunct="1"/>
            <a:r>
              <a:rPr lang="en-US" smtClean="0"/>
              <a:t>Isolated</a:t>
            </a:r>
          </a:p>
          <a:p>
            <a:pPr eaLnBrk="1" hangingPunct="1"/>
            <a:r>
              <a:rPr lang="en-US" smtClean="0"/>
              <a:t>Durable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1E43CA-C952-43B0-98C0-EA38AAE713AB}" type="slidenum">
              <a:rPr lang="en-US"/>
              <a:pPr/>
              <a:t>16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580C5-37B8-4196-96F6-DFF4F9929DBF}" type="slidenum">
              <a:rPr lang="en-US"/>
              <a:pPr/>
              <a:t>17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433BD6-6017-4F96-85A9-D870A1686CCC}" type="slidenum">
              <a:rPr lang="en-US"/>
              <a:pPr/>
              <a:t>18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D177EF-7069-45E7-AEFF-82F3F806A178}" type="slidenum">
              <a:rPr lang="en-US"/>
              <a:pPr/>
              <a:t>19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457200" y="853440"/>
            <a:ext cx="8229600" cy="3108960"/>
          </a:xfrm>
        </p:spPr>
        <p:txBody>
          <a:bodyPr anchor="t" anchorCtr="0">
            <a:noAutofit/>
          </a:bodyPr>
          <a:lstStyle>
            <a:lvl1pPr algn="ctr">
              <a:lnSpc>
                <a:spcPct val="100000"/>
              </a:lnSpc>
              <a:defRPr lang="en-US" sz="54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457200" y="4282440"/>
            <a:ext cx="82296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152400"/>
            <a:ext cx="8839200" cy="65532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066800"/>
          </a:xfrm>
          <a:prstGeom prst="rect">
            <a:avLst/>
          </a:prstGeom>
        </p:spPr>
        <p:txBody>
          <a:bodyPr anchor="t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6783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Tanenbaum &amp; Van Steen, Distributed Systems: Principles and Paradigms, 2e, (c) 2007 Prentice-Hall, Inc. All rights reserved. 0-13-239227-5</a:t>
            </a:r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hf hdr="0" ftr="0" dt="0"/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lnSpc>
          <a:spcPts val="4000"/>
        </a:lnSpc>
        <a:buNone/>
        <a:defRPr lang="en-US" sz="44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cmu.edu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7.xml"/><Relationship Id="rId5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7.png"/></Relationships>
</file>

<file path=ppt/slides/_rels/slide66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sz="4800" dirty="0"/>
              <a:t>15-446 Distributed Systems</a:t>
            </a:r>
            <a:br>
              <a:rPr sz="4800" dirty="0"/>
            </a:br>
            <a:r>
              <a:rPr sz="4800" dirty="0"/>
              <a:t>Spring 2009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sz="2400" dirty="0" smtClean="0"/>
              <a:t>L-6 Naming</a:t>
            </a:r>
            <a:endParaRPr lang="en-US" dirty="0"/>
          </a:p>
        </p:txBody>
      </p:sp>
      <p:grpSp>
        <p:nvGrpSpPr>
          <p:cNvPr id="51" name="Group 443"/>
          <p:cNvGrpSpPr>
            <a:grpSpLocks/>
          </p:cNvGrpSpPr>
          <p:nvPr/>
        </p:nvGrpSpPr>
        <p:grpSpPr bwMode="auto">
          <a:xfrm>
            <a:off x="3733800" y="3236463"/>
            <a:ext cx="1524000" cy="1481587"/>
            <a:chOff x="3216" y="2448"/>
            <a:chExt cx="1979" cy="1729"/>
          </a:xfrm>
        </p:grpSpPr>
        <p:sp>
          <p:nvSpPr>
            <p:cNvPr id="52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92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8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84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" name="Slide Number Placeholder 4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Name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Well-known name</a:t>
            </a:r>
          </a:p>
          <a:p>
            <a:pPr lvl="1"/>
            <a:r>
              <a:rPr lang="en-US" dirty="0" err="1" smtClean="0"/>
              <a:t>www.google.com</a:t>
            </a:r>
            <a:r>
              <a:rPr lang="en-US" dirty="0" smtClean="0"/>
              <a:t>, port 80…</a:t>
            </a:r>
          </a:p>
          <a:p>
            <a:r>
              <a:rPr lang="en-US" dirty="0" smtClean="0"/>
              <a:t>Broadcast</a:t>
            </a:r>
          </a:p>
          <a:p>
            <a:pPr lvl="1"/>
            <a:r>
              <a:rPr lang="en-US" dirty="0" smtClean="0"/>
              <a:t>Advertise name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e.g. 802.11 Beacons</a:t>
            </a:r>
          </a:p>
          <a:p>
            <a:r>
              <a:rPr lang="en-US" dirty="0" smtClean="0">
                <a:sym typeface="Wingdings"/>
              </a:rPr>
              <a:t>Query 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google</a:t>
            </a:r>
            <a:endParaRPr lang="en-US" dirty="0" smtClean="0"/>
          </a:p>
          <a:p>
            <a:r>
              <a:rPr lang="en-US" dirty="0" smtClean="0"/>
              <a:t>Broadcast query</a:t>
            </a:r>
          </a:p>
          <a:p>
            <a:pPr lvl="1"/>
            <a:r>
              <a:rPr lang="en-US" dirty="0" smtClean="0"/>
              <a:t>802.11 probes</a:t>
            </a:r>
          </a:p>
          <a:p>
            <a:r>
              <a:rPr lang="en-US" dirty="0" smtClean="0"/>
              <a:t>Use another naming system</a:t>
            </a:r>
          </a:p>
          <a:p>
            <a:pPr lvl="1"/>
            <a:r>
              <a:rPr lang="en-US" dirty="0" smtClean="0"/>
              <a:t>DNS returns IP addresses</a:t>
            </a:r>
          </a:p>
          <a:p>
            <a:r>
              <a:rPr lang="en-US" dirty="0" smtClean="0"/>
              <a:t>Introductions</a:t>
            </a:r>
          </a:p>
          <a:p>
            <a:pPr lvl="1"/>
            <a:r>
              <a:rPr lang="en-US" dirty="0" smtClean="0"/>
              <a:t>Web page hyperlinks</a:t>
            </a:r>
          </a:p>
          <a:p>
            <a:r>
              <a:rPr lang="en-US" dirty="0" smtClean="0"/>
              <a:t>Physical rendezvous</a:t>
            </a:r>
          </a:p>
          <a:p>
            <a:pPr lvl="1"/>
            <a:r>
              <a:rPr lang="en-US" dirty="0" smtClean="0"/>
              <a:t>Exchange info in the real world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Naming overview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DNS</a:t>
            </a:r>
          </a:p>
          <a:p>
            <a:endParaRPr lang="en-US" dirty="0" smtClean="0"/>
          </a:p>
          <a:p>
            <a:r>
              <a:rPr lang="en-US" dirty="0" smtClean="0"/>
              <a:t>Service location</a:t>
            </a:r>
          </a:p>
          <a:p>
            <a:endParaRPr lang="en-US" dirty="0" smtClean="0"/>
          </a:p>
          <a:p>
            <a:r>
              <a:rPr lang="en-US" dirty="0" smtClean="0"/>
              <a:t>Server selection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E90E3-EE42-4AA5-A919-6D606B39E06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Naming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we efficiently locate resources?</a:t>
            </a:r>
          </a:p>
          <a:p>
            <a:pPr lvl="1" eaLnBrk="1" hangingPunct="1"/>
            <a:r>
              <a:rPr lang="en-US" smtClean="0"/>
              <a:t>DNS: name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IP address</a:t>
            </a:r>
          </a:p>
          <a:p>
            <a:pPr eaLnBrk="1" hangingPunct="1"/>
            <a:r>
              <a:rPr lang="en-US" smtClean="0"/>
              <a:t>Challenge</a:t>
            </a:r>
          </a:p>
          <a:p>
            <a:pPr lvl="1" eaLnBrk="1" hangingPunct="1"/>
            <a:r>
              <a:rPr lang="en-US" smtClean="0"/>
              <a:t>How do we scale these to the wide area?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06843-0377-492E-A769-F9985DC7F049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Obvious Solutions (1)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Why not centralize DNS?</a:t>
            </a:r>
          </a:p>
          <a:p>
            <a:pPr eaLnBrk="1" hangingPunct="1"/>
            <a:r>
              <a:rPr lang="en-US" smtClean="0"/>
              <a:t>Single point of failure</a:t>
            </a:r>
          </a:p>
          <a:p>
            <a:pPr eaLnBrk="1" hangingPunct="1"/>
            <a:r>
              <a:rPr lang="en-US" smtClean="0"/>
              <a:t>Traffic volume</a:t>
            </a:r>
          </a:p>
          <a:p>
            <a:pPr eaLnBrk="1" hangingPunct="1"/>
            <a:r>
              <a:rPr lang="en-US" smtClean="0"/>
              <a:t>Distant centralized database</a:t>
            </a:r>
          </a:p>
          <a:p>
            <a:pPr eaLnBrk="1" hangingPunct="1"/>
            <a:r>
              <a:rPr lang="en-US" smtClean="0"/>
              <a:t>Single point of update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Doesn’t </a:t>
            </a:r>
            <a:r>
              <a:rPr lang="en-US" i="1" smtClean="0"/>
              <a:t>scale!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E3B4D-71D4-47A7-8459-954337BFDC2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Obvious Solutions (2)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Why not use /etc/hosts?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Original Name to Address Mapping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Flat namespace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/etc/hosts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SRI kept main copy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Downloaded regularly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Count of hosts was increasing: machine per domain </a:t>
            </a:r>
            <a:r>
              <a:rPr lang="en-US" smtClean="0">
                <a:sym typeface="Wingdings" pitchFamily="2" charset="2"/>
              </a:rPr>
              <a:t> machine per user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Many more downloads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Many more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7FE2A-AF56-41DE-BA12-DF2FB1692871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219200"/>
          </a:xfrm>
        </p:spPr>
        <p:txBody>
          <a:bodyPr/>
          <a:lstStyle/>
          <a:p>
            <a:pPr eaLnBrk="1" hangingPunct="1"/>
            <a:r>
              <a:rPr lang="en-US" smtClean="0"/>
              <a:t>Domain Name System Goals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Basically a wide-area distributed database</a:t>
            </a:r>
          </a:p>
          <a:p>
            <a:pPr eaLnBrk="1" hangingPunct="1"/>
            <a:r>
              <a:rPr lang="en-US" smtClean="0"/>
              <a:t>Scalability</a:t>
            </a:r>
          </a:p>
          <a:p>
            <a:pPr eaLnBrk="1" hangingPunct="1"/>
            <a:r>
              <a:rPr lang="en-US" smtClean="0"/>
              <a:t>Decentralized maintenance</a:t>
            </a:r>
          </a:p>
          <a:p>
            <a:pPr eaLnBrk="1" hangingPunct="1"/>
            <a:r>
              <a:rPr lang="en-US" smtClean="0"/>
              <a:t>Robustness</a:t>
            </a:r>
          </a:p>
          <a:p>
            <a:pPr eaLnBrk="1" hangingPunct="1"/>
            <a:r>
              <a:rPr lang="en-US" smtClean="0"/>
              <a:t>Global scope </a:t>
            </a:r>
          </a:p>
          <a:p>
            <a:pPr lvl="1" eaLnBrk="1" hangingPunct="1"/>
            <a:r>
              <a:rPr lang="en-US" smtClean="0"/>
              <a:t>Names mean the same thing everywhere</a:t>
            </a:r>
          </a:p>
          <a:p>
            <a:pPr eaLnBrk="1" hangingPunct="1"/>
            <a:r>
              <a:rPr lang="en-US" smtClean="0"/>
              <a:t>Don’t need</a:t>
            </a:r>
          </a:p>
          <a:p>
            <a:pPr lvl="1" eaLnBrk="1" hangingPunct="1"/>
            <a:r>
              <a:rPr lang="en-US" smtClean="0"/>
              <a:t>Atomicity</a:t>
            </a:r>
          </a:p>
          <a:p>
            <a:pPr lvl="1" eaLnBrk="1" hangingPunct="1"/>
            <a:r>
              <a:rPr lang="en-US" smtClean="0"/>
              <a:t>Strong consistency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B6C8D-4A15-4E4A-8D13-4B66B4835E9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Resolution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Steps for resolving www.cmu.edu</a:t>
            </a:r>
          </a:p>
          <a:p>
            <a:pPr lvl="1" eaLnBrk="1" hangingPunct="1"/>
            <a:r>
              <a:rPr lang="en-US" sz="2000" smtClean="0"/>
              <a:t>Application calls gethostbyname() (RESOLVER)</a:t>
            </a:r>
          </a:p>
          <a:p>
            <a:pPr lvl="1" eaLnBrk="1" hangingPunct="1"/>
            <a:r>
              <a:rPr lang="en-US" sz="2000" smtClean="0"/>
              <a:t>Resolver contacts local name server (S</a:t>
            </a:r>
            <a:r>
              <a:rPr lang="en-US" sz="2000" baseline="-25000" smtClean="0"/>
              <a:t>1</a:t>
            </a:r>
            <a:r>
              <a:rPr lang="en-US" sz="2000" smtClean="0"/>
              <a:t>)</a:t>
            </a:r>
          </a:p>
          <a:p>
            <a:pPr lvl="1" eaLnBrk="1" hangingPunct="1"/>
            <a:r>
              <a:rPr lang="en-US" sz="2000" smtClean="0"/>
              <a:t>S</a:t>
            </a:r>
            <a:r>
              <a:rPr lang="en-US" sz="2000" baseline="-25000" smtClean="0"/>
              <a:t>1</a:t>
            </a:r>
            <a:r>
              <a:rPr lang="en-US" sz="2000" smtClean="0"/>
              <a:t> queries root server (S</a:t>
            </a:r>
            <a:r>
              <a:rPr lang="en-US" sz="2000" baseline="-25000" smtClean="0"/>
              <a:t>2</a:t>
            </a:r>
            <a:r>
              <a:rPr lang="en-US" sz="2000" smtClean="0"/>
              <a:t>) for (</a:t>
            </a:r>
            <a:r>
              <a:rPr lang="en-US" sz="2000" smtClean="0">
                <a:hlinkClick r:id="rId3"/>
              </a:rPr>
              <a:t>www.cmu.edu</a:t>
            </a:r>
            <a:r>
              <a:rPr lang="en-US" sz="2000" smtClean="0"/>
              <a:t>)</a:t>
            </a:r>
          </a:p>
          <a:p>
            <a:pPr lvl="1" eaLnBrk="1" hangingPunct="1"/>
            <a:r>
              <a:rPr lang="en-US" sz="2000" smtClean="0"/>
              <a:t>S</a:t>
            </a:r>
            <a:r>
              <a:rPr lang="en-US" sz="2000" baseline="-25000" smtClean="0"/>
              <a:t>2</a:t>
            </a:r>
            <a:r>
              <a:rPr lang="en-US" sz="2000" smtClean="0"/>
              <a:t> returns NS record for cmu.edu (S</a:t>
            </a:r>
            <a:r>
              <a:rPr lang="en-US" sz="2000" baseline="-25000" smtClean="0"/>
              <a:t>3</a:t>
            </a:r>
            <a:r>
              <a:rPr lang="en-US" sz="2000" smtClean="0"/>
              <a:t>)</a:t>
            </a:r>
          </a:p>
          <a:p>
            <a:pPr lvl="1" eaLnBrk="1" hangingPunct="1"/>
            <a:r>
              <a:rPr lang="en-US" sz="2000" smtClean="0"/>
              <a:t>What about A record for S</a:t>
            </a:r>
            <a:r>
              <a:rPr lang="en-US" sz="2000" baseline="-25000" smtClean="0"/>
              <a:t>3</a:t>
            </a:r>
            <a:r>
              <a:rPr lang="en-US" sz="2000" smtClean="0"/>
              <a:t>?</a:t>
            </a:r>
          </a:p>
          <a:p>
            <a:pPr marL="1143000" lvl="2" eaLnBrk="1" hangingPunct="1"/>
            <a:r>
              <a:rPr lang="en-US" sz="1800" smtClean="0"/>
              <a:t>This is what the additional information section is for (PREFETCHING)</a:t>
            </a:r>
          </a:p>
          <a:p>
            <a:pPr lvl="1" eaLnBrk="1" hangingPunct="1"/>
            <a:r>
              <a:rPr lang="en-US" sz="2000" smtClean="0"/>
              <a:t>S</a:t>
            </a:r>
            <a:r>
              <a:rPr lang="en-US" sz="2000" baseline="-25000" smtClean="0"/>
              <a:t>1</a:t>
            </a:r>
            <a:r>
              <a:rPr lang="en-US" sz="2000" smtClean="0"/>
              <a:t> queries S</a:t>
            </a:r>
            <a:r>
              <a:rPr lang="en-US" sz="2000" baseline="-25000" smtClean="0"/>
              <a:t>3</a:t>
            </a:r>
            <a:r>
              <a:rPr lang="en-US" sz="2000" smtClean="0"/>
              <a:t> for </a:t>
            </a:r>
            <a:r>
              <a:rPr lang="en-US" sz="2000" smtClean="0">
                <a:hlinkClick r:id="rId3"/>
              </a:rPr>
              <a:t>www.cmu.edu</a:t>
            </a:r>
            <a:endParaRPr lang="en-US" sz="2000" smtClean="0"/>
          </a:p>
          <a:p>
            <a:pPr lvl="1" eaLnBrk="1" hangingPunct="1"/>
            <a:r>
              <a:rPr lang="en-US" sz="2000" smtClean="0"/>
              <a:t>S</a:t>
            </a:r>
            <a:r>
              <a:rPr lang="en-US" sz="2000" baseline="-25000" smtClean="0"/>
              <a:t>3</a:t>
            </a:r>
            <a:r>
              <a:rPr lang="en-US" sz="2000" smtClean="0"/>
              <a:t> returns A record for </a:t>
            </a:r>
            <a:r>
              <a:rPr lang="en-US" sz="2000" smtClean="0">
                <a:hlinkClick r:id="rId3"/>
              </a:rPr>
              <a:t>www.cmu.edu</a:t>
            </a:r>
            <a:endParaRPr lang="en-US" sz="2000" smtClean="0"/>
          </a:p>
          <a:p>
            <a:pPr lvl="1" eaLnBrk="1" hangingPunct="1"/>
            <a:endParaRPr lang="en-US" sz="2000" smtClean="0"/>
          </a:p>
          <a:p>
            <a:pPr eaLnBrk="1" hangingPunct="1"/>
            <a:r>
              <a:rPr lang="en-US" sz="2400" smtClean="0"/>
              <a:t>Can return multiple A records </a:t>
            </a:r>
            <a:r>
              <a:rPr lang="en-US" sz="2400" smtClean="0">
                <a:sym typeface="Wingdings" pitchFamily="2" charset="2"/>
              </a:rPr>
              <a:t> what does this mean?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0DB9B-38E9-4820-B247-529C57BC852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Lookup Methods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9125" y="1438275"/>
            <a:ext cx="3267075" cy="5038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Recursive query:</a:t>
            </a: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Server goes out and searches for more info (recursive)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Only returns final answer or “not found”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Iterative query:</a:t>
            </a:r>
            <a:endParaRPr lang="en-US" sz="18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Server responds with as much as it knows (iterative)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“I don’t know this name, but ask this server”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Workload impact on choice?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Local server typically does recursive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Root/distant server does iterative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587875" y="5118100"/>
          <a:ext cx="833438" cy="638175"/>
        </p:xfrm>
        <a:graphic>
          <a:graphicData uri="http://schemas.openxmlformats.org/presentationml/2006/ole">
            <p:oleObj spid="_x0000_s41986" name="Clip" r:id="rId4" imgW="1305000" imgH="1085760" progId="">
              <p:embed/>
            </p:oleObj>
          </a:graphicData>
        </a:graphic>
      </p:graphicFrame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3805238" y="5691188"/>
            <a:ext cx="174625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latin typeface="Arial" charset="0"/>
              </a:rPr>
              <a:t>requesting host</a:t>
            </a:r>
            <a:endParaRPr lang="en-US">
              <a:latin typeface="Arial" charset="0"/>
            </a:endParaRPr>
          </a:p>
          <a:p>
            <a:pPr algn="ctr" eaLnBrk="0" hangingPunct="0"/>
            <a:r>
              <a:rPr lang="en-US" sz="1600" b="1">
                <a:latin typeface="Arial" charset="0"/>
              </a:rPr>
              <a:t>surf.eurecom.fr</a:t>
            </a:r>
            <a:endParaRPr lang="en-US" sz="1600">
              <a:latin typeface="Arial" charset="0"/>
            </a:endParaRPr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7305675" y="5791200"/>
            <a:ext cx="1762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latin typeface="Arial" charset="0"/>
              </a:rPr>
              <a:t>gaia.cs.umass.edu</a:t>
            </a:r>
            <a:endParaRPr lang="en-US" sz="1400">
              <a:latin typeface="Arial" charset="0"/>
            </a:endParaRPr>
          </a:p>
        </p:txBody>
      </p:sp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6550025" y="5562600"/>
          <a:ext cx="833438" cy="638175"/>
        </p:xfrm>
        <a:graphic>
          <a:graphicData uri="http://schemas.openxmlformats.org/presentationml/2006/ole">
            <p:oleObj spid="_x0000_s41987" name="Clip" r:id="rId5" imgW="1305000" imgH="1085760" progId="">
              <p:embed/>
            </p:oleObj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835525" y="3043238"/>
            <a:ext cx="369888" cy="657225"/>
            <a:chOff x="4180" y="783"/>
            <a:chExt cx="150" cy="307"/>
          </a:xfrm>
        </p:grpSpPr>
        <p:sp>
          <p:nvSpPr>
            <p:cNvPr id="1089" name="AutoShape 9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Rectangle 10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Rectangle 11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AutoShape 12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Line 13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Line 14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Rectangle 15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Rectangle 16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Text Box 17"/>
          <p:cNvSpPr txBox="1">
            <a:spLocks noChangeArrowheads="1"/>
          </p:cNvSpPr>
          <p:nvPr/>
        </p:nvSpPr>
        <p:spPr bwMode="auto">
          <a:xfrm>
            <a:off x="5532438" y="1538288"/>
            <a:ext cx="2011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latin typeface="Arial" charset="0"/>
              </a:rPr>
              <a:t>root name server</a:t>
            </a:r>
            <a:endParaRPr lang="en-US" sz="1600">
              <a:latin typeface="Arial" charset="0"/>
            </a:endParaRPr>
          </a:p>
        </p:txBody>
      </p:sp>
      <p:sp>
        <p:nvSpPr>
          <p:cNvPr id="1036" name="Line 18"/>
          <p:cNvSpPr>
            <a:spLocks noChangeShapeType="1"/>
          </p:cNvSpPr>
          <p:nvPr/>
        </p:nvSpPr>
        <p:spPr bwMode="auto">
          <a:xfrm flipH="1" flipV="1">
            <a:off x="4884738" y="3730625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9"/>
          <p:cNvSpPr>
            <a:spLocks noChangeShapeType="1"/>
          </p:cNvSpPr>
          <p:nvPr/>
        </p:nvSpPr>
        <p:spPr bwMode="auto">
          <a:xfrm flipV="1">
            <a:off x="5005388" y="2057400"/>
            <a:ext cx="1166812" cy="949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20"/>
          <p:cNvSpPr>
            <a:spLocks noChangeShapeType="1"/>
          </p:cNvSpPr>
          <p:nvPr/>
        </p:nvSpPr>
        <p:spPr bwMode="auto">
          <a:xfrm flipV="1">
            <a:off x="5284788" y="3197225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21"/>
          <p:cNvSpPr>
            <a:spLocks noChangeShapeType="1"/>
          </p:cNvSpPr>
          <p:nvPr/>
        </p:nvSpPr>
        <p:spPr bwMode="auto">
          <a:xfrm flipH="1" flipV="1">
            <a:off x="5284788" y="3368675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Line 22"/>
          <p:cNvSpPr>
            <a:spLocks noChangeShapeType="1"/>
          </p:cNvSpPr>
          <p:nvPr/>
        </p:nvSpPr>
        <p:spPr bwMode="auto">
          <a:xfrm flipH="1">
            <a:off x="5214938" y="2286000"/>
            <a:ext cx="957262" cy="739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1" name="Line 23"/>
          <p:cNvSpPr>
            <a:spLocks noChangeShapeType="1"/>
          </p:cNvSpPr>
          <p:nvPr/>
        </p:nvSpPr>
        <p:spPr bwMode="auto">
          <a:xfrm>
            <a:off x="5075238" y="3759200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733800" y="3871913"/>
            <a:ext cx="1987550" cy="611187"/>
            <a:chOff x="2803" y="2129"/>
            <a:chExt cx="1252" cy="385"/>
          </a:xfrm>
        </p:grpSpPr>
        <p:sp>
          <p:nvSpPr>
            <p:cNvPr id="1087" name="Rectangle 25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Text Box 26"/>
            <p:cNvSpPr txBox="1">
              <a:spLocks noChangeArrowheads="1"/>
            </p:cNvSpPr>
            <p:nvPr/>
          </p:nvSpPr>
          <p:spPr bwMode="auto">
            <a:xfrm>
              <a:off x="2803" y="2129"/>
              <a:ext cx="1252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>
                  <a:latin typeface="Arial" charset="0"/>
                </a:rPr>
                <a:t>local name server</a:t>
              </a:r>
              <a:endParaRPr lang="en-US">
                <a:latin typeface="Arial" charset="0"/>
              </a:endParaRPr>
            </a:p>
            <a:p>
              <a:pPr algn="ctr" eaLnBrk="0" hangingPunct="0"/>
              <a:r>
                <a:rPr lang="en-US" sz="1600" b="1">
                  <a:latin typeface="Arial" charset="0"/>
                </a:rPr>
                <a:t>dns.eurecom.fr</a:t>
              </a:r>
              <a:endParaRPr lang="en-US" sz="1600">
                <a:latin typeface="Arial" charset="0"/>
              </a:endParaRPr>
            </a:p>
          </p:txBody>
        </p:sp>
      </p:grpSp>
      <p:sp>
        <p:nvSpPr>
          <p:cNvPr id="1043" name="Text Box 27"/>
          <p:cNvSpPr txBox="1">
            <a:spLocks noChangeArrowheads="1"/>
          </p:cNvSpPr>
          <p:nvPr/>
        </p:nvSpPr>
        <p:spPr bwMode="auto">
          <a:xfrm>
            <a:off x="4595813" y="4586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1</a:t>
            </a:r>
            <a:endParaRPr lang="en-US">
              <a:latin typeface="Arial" charset="0"/>
            </a:endParaRPr>
          </a:p>
        </p:txBody>
      </p:sp>
      <p:sp>
        <p:nvSpPr>
          <p:cNvPr id="1044" name="Text Box 28"/>
          <p:cNvSpPr txBox="1">
            <a:spLocks noChangeArrowheads="1"/>
          </p:cNvSpPr>
          <p:nvPr/>
        </p:nvSpPr>
        <p:spPr bwMode="auto">
          <a:xfrm>
            <a:off x="5715000" y="1905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2</a:t>
            </a:r>
            <a:endParaRPr lang="en-US">
              <a:latin typeface="Arial" charset="0"/>
            </a:endParaRPr>
          </a:p>
        </p:txBody>
      </p:sp>
      <p:sp>
        <p:nvSpPr>
          <p:cNvPr id="1045" name="Text Box 29"/>
          <p:cNvSpPr txBox="1">
            <a:spLocks noChangeArrowheads="1"/>
          </p:cNvSpPr>
          <p:nvPr/>
        </p:nvSpPr>
        <p:spPr bwMode="auto">
          <a:xfrm>
            <a:off x="5410200" y="2743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3</a:t>
            </a:r>
            <a:endParaRPr lang="en-US">
              <a:latin typeface="Arial" charset="0"/>
            </a:endParaRPr>
          </a:p>
        </p:txBody>
      </p:sp>
      <p:sp>
        <p:nvSpPr>
          <p:cNvPr id="1046" name="Text Box 30"/>
          <p:cNvSpPr txBox="1">
            <a:spLocks noChangeArrowheads="1"/>
          </p:cNvSpPr>
          <p:nvPr/>
        </p:nvSpPr>
        <p:spPr bwMode="auto">
          <a:xfrm>
            <a:off x="5891213" y="29003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4</a:t>
            </a:r>
            <a:endParaRPr lang="en-US">
              <a:latin typeface="Arial" charset="0"/>
            </a:endParaRPr>
          </a:p>
        </p:txBody>
      </p:sp>
      <p:sp>
        <p:nvSpPr>
          <p:cNvPr id="1047" name="Text Box 31"/>
          <p:cNvSpPr txBox="1">
            <a:spLocks noChangeArrowheads="1"/>
          </p:cNvSpPr>
          <p:nvPr/>
        </p:nvSpPr>
        <p:spPr bwMode="auto">
          <a:xfrm>
            <a:off x="6462713" y="440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5</a:t>
            </a:r>
            <a:endParaRPr lang="en-US">
              <a:latin typeface="Arial" charset="0"/>
            </a:endParaRPr>
          </a:p>
        </p:txBody>
      </p:sp>
      <p:sp>
        <p:nvSpPr>
          <p:cNvPr id="1048" name="Text Box 32"/>
          <p:cNvSpPr txBox="1">
            <a:spLocks noChangeArrowheads="1"/>
          </p:cNvSpPr>
          <p:nvPr/>
        </p:nvSpPr>
        <p:spPr bwMode="auto">
          <a:xfrm>
            <a:off x="7110413" y="44148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6</a:t>
            </a:r>
            <a:endParaRPr lang="en-US">
              <a:latin typeface="Arial" charset="0"/>
            </a:endParaRP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6259513" y="1857375"/>
            <a:ext cx="369887" cy="657225"/>
            <a:chOff x="4180" y="783"/>
            <a:chExt cx="150" cy="307"/>
          </a:xfrm>
        </p:grpSpPr>
        <p:sp>
          <p:nvSpPr>
            <p:cNvPr id="1079" name="AutoShape 3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Rectangle 3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Rectangle 3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AutoShape 3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Line 3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Line 3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Rectangle 4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Rectangle 4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6778625" y="3052763"/>
            <a:ext cx="369888" cy="657225"/>
            <a:chOff x="4180" y="783"/>
            <a:chExt cx="150" cy="307"/>
          </a:xfrm>
        </p:grpSpPr>
        <p:sp>
          <p:nvSpPr>
            <p:cNvPr id="1071" name="AutoShape 4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Rectangle 4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Rectangle 4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AutoShape 4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Line 4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Line 4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Rectangle 4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Rectangle 5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6759575" y="4672013"/>
            <a:ext cx="369888" cy="657225"/>
            <a:chOff x="4180" y="783"/>
            <a:chExt cx="150" cy="307"/>
          </a:xfrm>
        </p:grpSpPr>
        <p:sp>
          <p:nvSpPr>
            <p:cNvPr id="1063" name="AutoShape 5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Rectangle 5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Rectangle 5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AutoShape 5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Line 5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Line 5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Rectangle 5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Rectangle 5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2" name="Text Box 60"/>
          <p:cNvSpPr txBox="1">
            <a:spLocks noChangeArrowheads="1"/>
          </p:cNvSpPr>
          <p:nvPr/>
        </p:nvSpPr>
        <p:spPr bwMode="auto">
          <a:xfrm>
            <a:off x="7162800" y="4543425"/>
            <a:ext cx="1828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400">
                <a:latin typeface="Arial" charset="0"/>
              </a:rPr>
              <a:t>authoritative name server</a:t>
            </a:r>
            <a:endParaRPr lang="en-US" sz="2000">
              <a:latin typeface="Arial" charset="0"/>
            </a:endParaRPr>
          </a:p>
          <a:p>
            <a:pPr algn="ctr" eaLnBrk="0" hangingPunct="0"/>
            <a:r>
              <a:rPr lang="en-US" sz="1400" b="1">
                <a:latin typeface="Arial" charset="0"/>
              </a:rPr>
              <a:t>dns.cs.umass.edu</a:t>
            </a:r>
            <a:endParaRPr lang="en-US" sz="1400">
              <a:latin typeface="Arial" charset="0"/>
            </a:endParaRPr>
          </a:p>
        </p:txBody>
      </p:sp>
      <p:sp>
        <p:nvSpPr>
          <p:cNvPr id="1053" name="Line 61"/>
          <p:cNvSpPr>
            <a:spLocks noChangeShapeType="1"/>
          </p:cNvSpPr>
          <p:nvPr/>
        </p:nvSpPr>
        <p:spPr bwMode="auto">
          <a:xfrm>
            <a:off x="6865938" y="3759200"/>
            <a:ext cx="9525" cy="923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" name="Line 62"/>
          <p:cNvSpPr>
            <a:spLocks noChangeShapeType="1"/>
          </p:cNvSpPr>
          <p:nvPr/>
        </p:nvSpPr>
        <p:spPr bwMode="auto">
          <a:xfrm flipH="1" flipV="1">
            <a:off x="7056438" y="3768725"/>
            <a:ext cx="0" cy="866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5949950" y="3895725"/>
            <a:ext cx="2489200" cy="581025"/>
            <a:chOff x="4157" y="2144"/>
            <a:chExt cx="1568" cy="366"/>
          </a:xfrm>
        </p:grpSpPr>
        <p:sp>
          <p:nvSpPr>
            <p:cNvPr id="1061" name="Rectangle 64"/>
            <p:cNvSpPr>
              <a:spLocks noChangeArrowheads="1"/>
            </p:cNvSpPr>
            <p:nvPr/>
          </p:nvSpPr>
          <p:spPr bwMode="auto">
            <a:xfrm>
              <a:off x="4170" y="2196"/>
              <a:ext cx="1512" cy="27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Text Box 65"/>
            <p:cNvSpPr txBox="1">
              <a:spLocks noChangeArrowheads="1"/>
            </p:cNvSpPr>
            <p:nvPr/>
          </p:nvSpPr>
          <p:spPr bwMode="auto">
            <a:xfrm>
              <a:off x="4157" y="2144"/>
              <a:ext cx="156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intermediate name server</a:t>
              </a:r>
              <a:endParaRPr lang="en-US">
                <a:latin typeface="Arial" charset="0"/>
              </a:endParaRPr>
            </a:p>
            <a:p>
              <a:pPr algn="ctr" eaLnBrk="0" hangingPunct="0"/>
              <a:r>
                <a:rPr lang="en-US" sz="1600" b="1">
                  <a:latin typeface="Arial" charset="0"/>
                </a:rPr>
                <a:t>dns.umass.edu</a:t>
              </a:r>
              <a:endParaRPr lang="en-US" sz="1600">
                <a:latin typeface="Arial" charset="0"/>
              </a:endParaRPr>
            </a:p>
          </p:txBody>
        </p:sp>
      </p:grpSp>
      <p:sp>
        <p:nvSpPr>
          <p:cNvPr id="1056" name="Text Box 66"/>
          <p:cNvSpPr txBox="1">
            <a:spLocks noChangeArrowheads="1"/>
          </p:cNvSpPr>
          <p:nvPr/>
        </p:nvSpPr>
        <p:spPr bwMode="auto">
          <a:xfrm>
            <a:off x="5929313" y="3414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7</a:t>
            </a:r>
            <a:endParaRPr lang="en-US">
              <a:latin typeface="Arial" charset="0"/>
            </a:endParaRPr>
          </a:p>
        </p:txBody>
      </p:sp>
      <p:sp>
        <p:nvSpPr>
          <p:cNvPr id="1057" name="Text Box 67"/>
          <p:cNvSpPr txBox="1">
            <a:spLocks noChangeArrowheads="1"/>
          </p:cNvSpPr>
          <p:nvPr/>
        </p:nvSpPr>
        <p:spPr bwMode="auto">
          <a:xfrm>
            <a:off x="5148263" y="4605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8</a:t>
            </a:r>
            <a:endParaRPr lang="en-US">
              <a:latin typeface="Arial" charset="0"/>
            </a:endParaRPr>
          </a:p>
        </p:txBody>
      </p:sp>
      <p:sp>
        <p:nvSpPr>
          <p:cNvPr id="1058" name="Freeform 68"/>
          <p:cNvSpPr>
            <a:spLocks/>
          </p:cNvSpPr>
          <p:nvPr/>
        </p:nvSpPr>
        <p:spPr bwMode="auto">
          <a:xfrm>
            <a:off x="5434013" y="2311400"/>
            <a:ext cx="1500187" cy="266700"/>
          </a:xfrm>
          <a:custGeom>
            <a:avLst/>
            <a:gdLst>
              <a:gd name="T0" fmla="*/ 304 w 638"/>
              <a:gd name="T1" fmla="*/ 108 h 168"/>
              <a:gd name="T2" fmla="*/ 284 w 638"/>
              <a:gd name="T3" fmla="*/ 30 h 168"/>
              <a:gd name="T4" fmla="*/ 54 w 638"/>
              <a:gd name="T5" fmla="*/ 26 h 168"/>
              <a:gd name="T6" fmla="*/ 54 w 638"/>
              <a:gd name="T7" fmla="*/ 152 h 168"/>
              <a:gd name="T8" fmla="*/ 240 w 638"/>
              <a:gd name="T9" fmla="*/ 164 h 168"/>
              <a:gd name="T10" fmla="*/ 306 w 638"/>
              <a:gd name="T11" fmla="*/ 118 h 168"/>
              <a:gd name="T12" fmla="*/ 638 w 638"/>
              <a:gd name="T13" fmla="*/ 36 h 1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38"/>
              <a:gd name="T22" fmla="*/ 0 h 168"/>
              <a:gd name="T23" fmla="*/ 638 w 638"/>
              <a:gd name="T24" fmla="*/ 168 h 16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38" h="168">
                <a:moveTo>
                  <a:pt x="304" y="108"/>
                </a:moveTo>
                <a:cubicBezTo>
                  <a:pt x="332" y="42"/>
                  <a:pt x="308" y="46"/>
                  <a:pt x="284" y="30"/>
                </a:cubicBezTo>
                <a:cubicBezTo>
                  <a:pt x="260" y="14"/>
                  <a:pt x="83" y="0"/>
                  <a:pt x="54" y="26"/>
                </a:cubicBezTo>
                <a:cubicBezTo>
                  <a:pt x="25" y="52"/>
                  <a:pt x="0" y="144"/>
                  <a:pt x="54" y="152"/>
                </a:cubicBezTo>
                <a:cubicBezTo>
                  <a:pt x="108" y="160"/>
                  <a:pt x="215" y="168"/>
                  <a:pt x="240" y="164"/>
                </a:cubicBezTo>
                <a:cubicBezTo>
                  <a:pt x="265" y="160"/>
                  <a:pt x="292" y="134"/>
                  <a:pt x="306" y="118"/>
                </a:cubicBezTo>
                <a:cubicBezTo>
                  <a:pt x="320" y="102"/>
                  <a:pt x="586" y="36"/>
                  <a:pt x="638" y="36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9" name="Text Box 69"/>
          <p:cNvSpPr txBox="1">
            <a:spLocks noChangeArrowheads="1"/>
          </p:cNvSpPr>
          <p:nvPr/>
        </p:nvSpPr>
        <p:spPr bwMode="auto">
          <a:xfrm>
            <a:off x="6934200" y="2209800"/>
            <a:ext cx="1744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accent2"/>
                </a:solidFill>
                <a:latin typeface="Arial" charset="0"/>
              </a:rPr>
              <a:t>iterated query</a:t>
            </a:r>
            <a:endParaRPr lang="en-US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CB78C-0BF7-4379-BA45-A29585C7CE2B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Workload and Caching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sym typeface="Wingdings" pitchFamily="2" charset="2"/>
              </a:rPr>
              <a:t>Are all servers/names likely to be equally popular?</a:t>
            </a:r>
          </a:p>
          <a:p>
            <a:pPr lvl="1" eaLnBrk="1" hangingPunct="1"/>
            <a:r>
              <a:rPr lang="en-US" sz="2000" smtClean="0"/>
              <a:t>Why might this be a problem? How can we solve this problem?</a:t>
            </a:r>
          </a:p>
          <a:p>
            <a:pPr eaLnBrk="1" hangingPunct="1"/>
            <a:r>
              <a:rPr lang="en-US" sz="2400" smtClean="0"/>
              <a:t>DNS responses are cached </a:t>
            </a:r>
          </a:p>
          <a:p>
            <a:pPr lvl="1" eaLnBrk="1" hangingPunct="1"/>
            <a:r>
              <a:rPr lang="en-US" sz="2000" smtClean="0"/>
              <a:t>Quick response for repeated translations</a:t>
            </a:r>
          </a:p>
          <a:p>
            <a:pPr lvl="1" eaLnBrk="1" hangingPunct="1"/>
            <a:r>
              <a:rPr lang="en-US" sz="2000" smtClean="0"/>
              <a:t>Other queries may reuse some parts of lookup</a:t>
            </a:r>
          </a:p>
          <a:p>
            <a:pPr marL="1143000" lvl="2" eaLnBrk="1" hangingPunct="1"/>
            <a:r>
              <a:rPr lang="en-US" sz="1800" smtClean="0"/>
              <a:t>NS records for domains </a:t>
            </a:r>
          </a:p>
          <a:p>
            <a:pPr eaLnBrk="1" hangingPunct="1"/>
            <a:r>
              <a:rPr lang="en-US" sz="2400" smtClean="0"/>
              <a:t>DNS negative queries are cached</a:t>
            </a:r>
          </a:p>
          <a:p>
            <a:pPr lvl="1" eaLnBrk="1" hangingPunct="1"/>
            <a:r>
              <a:rPr lang="en-US" sz="2000" smtClean="0"/>
              <a:t>Don’t have to repeat past mistakes</a:t>
            </a:r>
          </a:p>
          <a:p>
            <a:pPr lvl="1" eaLnBrk="1" hangingPunct="1"/>
            <a:r>
              <a:rPr lang="en-US" sz="2000" smtClean="0"/>
              <a:t>E.g. misspellings, search strings in resolv.conf</a:t>
            </a:r>
          </a:p>
          <a:p>
            <a:pPr eaLnBrk="1" hangingPunct="1"/>
            <a:r>
              <a:rPr lang="en-US" sz="2400" smtClean="0"/>
              <a:t>Cached data periodically times out</a:t>
            </a:r>
          </a:p>
          <a:p>
            <a:pPr lvl="1" eaLnBrk="1" hangingPunct="1"/>
            <a:r>
              <a:rPr lang="en-US" sz="2000" smtClean="0"/>
              <a:t>Lifetime (TTL) of data controlled by owner of data</a:t>
            </a:r>
          </a:p>
          <a:p>
            <a:pPr lvl="1" eaLnBrk="1" hangingPunct="1"/>
            <a:r>
              <a:rPr lang="en-US" sz="2000" smtClean="0"/>
              <a:t>TTL passed with every record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AC0ECB-0EFE-4C29-91C0-EF83FA7EC5EB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59074" name="Rectangle 2"/>
          <p:cNvSpPr>
            <a:spLocks noChangeArrowheads="1"/>
          </p:cNvSpPr>
          <p:nvPr/>
        </p:nvSpPr>
        <p:spPr bwMode="auto">
          <a:xfrm>
            <a:off x="609600" y="1676400"/>
            <a:ext cx="8153400" cy="441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Resolution</a:t>
            </a:r>
          </a:p>
        </p:txBody>
      </p:sp>
      <p:sp>
        <p:nvSpPr>
          <p:cNvPr id="23558" name="Oval 4"/>
          <p:cNvSpPr>
            <a:spLocks noChangeArrowheads="1"/>
          </p:cNvSpPr>
          <p:nvPr/>
        </p:nvSpPr>
        <p:spPr bwMode="auto">
          <a:xfrm>
            <a:off x="817563" y="3257550"/>
            <a:ext cx="835025" cy="681038"/>
          </a:xfrm>
          <a:prstGeom prst="ellips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828675" y="4187825"/>
            <a:ext cx="8350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Client</a:t>
            </a:r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2687638" y="3316288"/>
            <a:ext cx="798512" cy="693737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Text Box 7"/>
          <p:cNvSpPr txBox="1">
            <a:spLocks noChangeArrowheads="1"/>
          </p:cNvSpPr>
          <p:nvPr/>
        </p:nvSpPr>
        <p:spPr bwMode="auto">
          <a:xfrm>
            <a:off x="2352675" y="4038600"/>
            <a:ext cx="14970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Local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5989638" y="2457450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9"/>
          <p:cNvSpPr txBox="1">
            <a:spLocks noChangeArrowheads="1"/>
          </p:cNvSpPr>
          <p:nvPr/>
        </p:nvSpPr>
        <p:spPr bwMode="auto">
          <a:xfrm>
            <a:off x="6880225" y="2422525"/>
            <a:ext cx="14970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root &amp; 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6024563" y="367982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Text Box 11"/>
          <p:cNvSpPr txBox="1">
            <a:spLocks noChangeArrowheads="1"/>
          </p:cNvSpPr>
          <p:nvPr/>
        </p:nvSpPr>
        <p:spPr bwMode="auto">
          <a:xfrm>
            <a:off x="6835775" y="3740150"/>
            <a:ext cx="170656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ns1.cmu.edu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6059488" y="485457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3"/>
          <p:cNvSpPr>
            <a:spLocks noChangeShapeType="1"/>
          </p:cNvSpPr>
          <p:nvPr/>
        </p:nvSpPr>
        <p:spPr bwMode="auto">
          <a:xfrm>
            <a:off x="1628775" y="3598863"/>
            <a:ext cx="105886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Text Box 14"/>
          <p:cNvSpPr txBox="1">
            <a:spLocks noChangeArrowheads="1"/>
          </p:cNvSpPr>
          <p:nvPr/>
        </p:nvSpPr>
        <p:spPr bwMode="auto">
          <a:xfrm>
            <a:off x="1285875" y="2900363"/>
            <a:ext cx="17192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www.cs.cmu.edu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475038" y="2716213"/>
            <a:ext cx="2528887" cy="1000125"/>
            <a:chOff x="2189" y="1711"/>
            <a:chExt cx="1593" cy="630"/>
          </a:xfrm>
        </p:grpSpPr>
        <p:sp>
          <p:nvSpPr>
            <p:cNvPr id="23580" name="Line 16"/>
            <p:cNvSpPr>
              <a:spLocks noChangeShapeType="1"/>
            </p:cNvSpPr>
            <p:nvPr/>
          </p:nvSpPr>
          <p:spPr bwMode="auto">
            <a:xfrm flipV="1">
              <a:off x="2204" y="1711"/>
              <a:ext cx="1578" cy="5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1" name="Line 17"/>
            <p:cNvSpPr>
              <a:spLocks noChangeShapeType="1"/>
            </p:cNvSpPr>
            <p:nvPr/>
          </p:nvSpPr>
          <p:spPr bwMode="auto">
            <a:xfrm flipH="1">
              <a:off x="2189" y="1785"/>
              <a:ext cx="1578" cy="5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" name="Text Box 18"/>
            <p:cNvSpPr txBox="1">
              <a:spLocks noChangeArrowheads="1"/>
            </p:cNvSpPr>
            <p:nvPr/>
          </p:nvSpPr>
          <p:spPr bwMode="auto">
            <a:xfrm rot="-1103643">
              <a:off x="2545" y="2055"/>
              <a:ext cx="1062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NS ns1.cmu.edu</a:t>
              </a:r>
            </a:p>
          </p:txBody>
        </p:sp>
        <p:sp>
          <p:nvSpPr>
            <p:cNvPr id="23583" name="Text Box 19"/>
            <p:cNvSpPr txBox="1">
              <a:spLocks noChangeArrowheads="1"/>
            </p:cNvSpPr>
            <p:nvPr/>
          </p:nvSpPr>
          <p:spPr bwMode="auto">
            <a:xfrm rot="-1103643">
              <a:off x="2404" y="1789"/>
              <a:ext cx="1083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www.cs.cmu.edu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505200" y="3810000"/>
            <a:ext cx="2555875" cy="488950"/>
            <a:chOff x="2208" y="2400"/>
            <a:chExt cx="1610" cy="308"/>
          </a:xfrm>
        </p:grpSpPr>
        <p:sp>
          <p:nvSpPr>
            <p:cNvPr id="23577" name="Line 21"/>
            <p:cNvSpPr>
              <a:spLocks noChangeShapeType="1"/>
            </p:cNvSpPr>
            <p:nvPr/>
          </p:nvSpPr>
          <p:spPr bwMode="auto">
            <a:xfrm>
              <a:off x="2230" y="2400"/>
              <a:ext cx="1578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Line 22"/>
            <p:cNvSpPr>
              <a:spLocks noChangeShapeType="1"/>
            </p:cNvSpPr>
            <p:nvPr/>
          </p:nvSpPr>
          <p:spPr bwMode="auto">
            <a:xfrm flipH="1" flipV="1">
              <a:off x="2208" y="2474"/>
              <a:ext cx="160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Text Box 23"/>
            <p:cNvSpPr txBox="1">
              <a:spLocks noChangeArrowheads="1"/>
            </p:cNvSpPr>
            <p:nvPr/>
          </p:nvSpPr>
          <p:spPr bwMode="auto">
            <a:xfrm rot="297327">
              <a:off x="2592" y="2496"/>
              <a:ext cx="122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NS ns1.cs.cmu.edu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487738" y="3927475"/>
            <a:ext cx="2609850" cy="1376363"/>
            <a:chOff x="2197" y="2474"/>
            <a:chExt cx="1644" cy="867"/>
          </a:xfrm>
        </p:grpSpPr>
        <p:sp>
          <p:nvSpPr>
            <p:cNvPr id="23574" name="Line 25"/>
            <p:cNvSpPr>
              <a:spLocks noChangeShapeType="1"/>
            </p:cNvSpPr>
            <p:nvPr/>
          </p:nvSpPr>
          <p:spPr bwMode="auto">
            <a:xfrm>
              <a:off x="2241" y="2474"/>
              <a:ext cx="1600" cy="8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Line 26"/>
            <p:cNvSpPr>
              <a:spLocks noChangeShapeType="1"/>
            </p:cNvSpPr>
            <p:nvPr/>
          </p:nvSpPr>
          <p:spPr bwMode="auto">
            <a:xfrm flipH="1" flipV="1">
              <a:off x="2197" y="2526"/>
              <a:ext cx="1607" cy="8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Text Box 27"/>
            <p:cNvSpPr txBox="1">
              <a:spLocks noChangeArrowheads="1"/>
            </p:cNvSpPr>
            <p:nvPr/>
          </p:nvSpPr>
          <p:spPr bwMode="auto">
            <a:xfrm rot="1670163">
              <a:off x="2640" y="3042"/>
              <a:ext cx="9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 www=IPaddr</a:t>
              </a:r>
            </a:p>
          </p:txBody>
        </p:sp>
      </p:grpSp>
      <p:sp>
        <p:nvSpPr>
          <p:cNvPr id="23572" name="Text Box 28"/>
          <p:cNvSpPr txBox="1">
            <a:spLocks noChangeArrowheads="1"/>
          </p:cNvSpPr>
          <p:nvPr/>
        </p:nvSpPr>
        <p:spPr bwMode="auto">
          <a:xfrm>
            <a:off x="6802438" y="4648200"/>
            <a:ext cx="1960562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ns1.cs.cmu.edu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server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Naming overview</a:t>
            </a:r>
          </a:p>
          <a:p>
            <a:endParaRPr lang="en-US" dirty="0" smtClean="0"/>
          </a:p>
          <a:p>
            <a:r>
              <a:rPr lang="en-US" dirty="0" smtClean="0"/>
              <a:t>DNS</a:t>
            </a:r>
          </a:p>
          <a:p>
            <a:endParaRPr lang="en-US" dirty="0" smtClean="0"/>
          </a:p>
          <a:p>
            <a:r>
              <a:rPr lang="en-US" dirty="0" smtClean="0"/>
              <a:t>Service location</a:t>
            </a:r>
          </a:p>
          <a:p>
            <a:endParaRPr lang="en-US" dirty="0" smtClean="0"/>
          </a:p>
          <a:p>
            <a:r>
              <a:rPr lang="en-US" dirty="0" smtClean="0"/>
              <a:t>Server selection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88A773-CB18-4DFA-8CE6-B0582BBC65E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Subsequent Lookup Example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533400" y="1600200"/>
            <a:ext cx="83820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582" name="Oval 4"/>
          <p:cNvSpPr>
            <a:spLocks noChangeArrowheads="1"/>
          </p:cNvSpPr>
          <p:nvPr/>
        </p:nvSpPr>
        <p:spPr bwMode="auto">
          <a:xfrm>
            <a:off x="817563" y="3257550"/>
            <a:ext cx="835025" cy="681038"/>
          </a:xfrm>
          <a:prstGeom prst="ellips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828675" y="4187825"/>
            <a:ext cx="8350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Client</a:t>
            </a:r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2687638" y="3316288"/>
            <a:ext cx="798512" cy="693737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2286000" y="4038600"/>
            <a:ext cx="14970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Local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5989638" y="2457450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Text Box 9"/>
          <p:cNvSpPr txBox="1">
            <a:spLocks noChangeArrowheads="1"/>
          </p:cNvSpPr>
          <p:nvPr/>
        </p:nvSpPr>
        <p:spPr bwMode="auto">
          <a:xfrm>
            <a:off x="6884988" y="2422525"/>
            <a:ext cx="1497012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root &amp; 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6024563" y="367982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Text Box 11"/>
          <p:cNvSpPr txBox="1">
            <a:spLocks noChangeArrowheads="1"/>
          </p:cNvSpPr>
          <p:nvPr/>
        </p:nvSpPr>
        <p:spPr bwMode="auto">
          <a:xfrm>
            <a:off x="6938963" y="3740150"/>
            <a:ext cx="1497012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cmu.edu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4590" name="Rectangle 12"/>
          <p:cNvSpPr>
            <a:spLocks noChangeArrowheads="1"/>
          </p:cNvSpPr>
          <p:nvPr/>
        </p:nvSpPr>
        <p:spPr bwMode="auto">
          <a:xfrm>
            <a:off x="6059488" y="485457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6977063" y="4646613"/>
            <a:ext cx="1481137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cs.cmu.edu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server</a:t>
            </a:r>
          </a:p>
        </p:txBody>
      </p:sp>
      <p:sp>
        <p:nvSpPr>
          <p:cNvPr id="24592" name="Line 14"/>
          <p:cNvSpPr>
            <a:spLocks noChangeShapeType="1"/>
          </p:cNvSpPr>
          <p:nvPr/>
        </p:nvSpPr>
        <p:spPr bwMode="auto">
          <a:xfrm>
            <a:off x="1628775" y="3598863"/>
            <a:ext cx="105886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Text Box 15"/>
          <p:cNvSpPr txBox="1">
            <a:spLocks noChangeArrowheads="1"/>
          </p:cNvSpPr>
          <p:nvPr/>
        </p:nvSpPr>
        <p:spPr bwMode="auto">
          <a:xfrm>
            <a:off x="1392238" y="2900363"/>
            <a:ext cx="15081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ftp.cs.cmu.edu</a:t>
            </a:r>
          </a:p>
        </p:txBody>
      </p:sp>
      <p:sp>
        <p:nvSpPr>
          <p:cNvPr id="177168" name="Line 16"/>
          <p:cNvSpPr>
            <a:spLocks noChangeShapeType="1"/>
          </p:cNvSpPr>
          <p:nvPr/>
        </p:nvSpPr>
        <p:spPr bwMode="auto">
          <a:xfrm>
            <a:off x="3557588" y="3927475"/>
            <a:ext cx="2540000" cy="1281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7169" name="Line 17"/>
          <p:cNvSpPr>
            <a:spLocks noChangeShapeType="1"/>
          </p:cNvSpPr>
          <p:nvPr/>
        </p:nvSpPr>
        <p:spPr bwMode="auto">
          <a:xfrm flipH="1" flipV="1">
            <a:off x="3487738" y="4010025"/>
            <a:ext cx="2551112" cy="1293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7170" name="Text Box 18"/>
          <p:cNvSpPr txBox="1">
            <a:spLocks noChangeArrowheads="1"/>
          </p:cNvSpPr>
          <p:nvPr/>
        </p:nvSpPr>
        <p:spPr bwMode="auto">
          <a:xfrm rot="1670163">
            <a:off x="4392613" y="4829175"/>
            <a:ext cx="112871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ftp=IPaddr</a:t>
            </a:r>
          </a:p>
        </p:txBody>
      </p:sp>
      <p:sp>
        <p:nvSpPr>
          <p:cNvPr id="177171" name="Text Box 19"/>
          <p:cNvSpPr txBox="1">
            <a:spLocks noChangeArrowheads="1"/>
          </p:cNvSpPr>
          <p:nvPr/>
        </p:nvSpPr>
        <p:spPr bwMode="auto">
          <a:xfrm rot="1670163">
            <a:off x="4384675" y="4267200"/>
            <a:ext cx="15081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ftp.cs.cmu.edu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8" grpId="0" animBg="1"/>
      <p:bldP spid="177169" grpId="0" animBg="1"/>
      <p:bldP spid="177170" grpId="0"/>
      <p:bldP spid="17717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42881-2AD3-4FFA-B231-FA98AE78136C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6628" name="Rectangle 28"/>
          <p:cNvSpPr>
            <a:spLocks noChangeArrowheads="1"/>
          </p:cNvSpPr>
          <p:nvPr/>
        </p:nvSpPr>
        <p:spPr bwMode="auto">
          <a:xfrm>
            <a:off x="533400" y="1447800"/>
            <a:ext cx="3352800" cy="5257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Reverse DNS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2400" y="1752600"/>
            <a:ext cx="4970463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Task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Given IP address, find its name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Maintain separate hierarchy based on IP names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Write 128.2.194.242 as 242.194.128.2.in-addr.arpa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Why is the address reversed?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Managing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Authority manages IP addresses assigned to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E.g., CMU manages name space 128.2.in-addr.arpa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33400" y="1447800"/>
            <a:ext cx="3352800" cy="5216525"/>
            <a:chOff x="63" y="712"/>
            <a:chExt cx="2112" cy="3286"/>
          </a:xfrm>
        </p:grpSpPr>
        <p:sp>
          <p:nvSpPr>
            <p:cNvPr id="26633" name="Text Box 4"/>
            <p:cNvSpPr txBox="1">
              <a:spLocks noChangeArrowheads="1"/>
            </p:cNvSpPr>
            <p:nvPr/>
          </p:nvSpPr>
          <p:spPr bwMode="auto">
            <a:xfrm>
              <a:off x="1176" y="1295"/>
              <a:ext cx="343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edu</a:t>
              </a:r>
            </a:p>
          </p:txBody>
        </p:sp>
        <p:sp>
          <p:nvSpPr>
            <p:cNvPr id="26634" name="Line 5"/>
            <p:cNvSpPr>
              <a:spLocks noChangeShapeType="1"/>
            </p:cNvSpPr>
            <p:nvPr/>
          </p:nvSpPr>
          <p:spPr bwMode="auto">
            <a:xfrm flipV="1">
              <a:off x="1412" y="922"/>
              <a:ext cx="259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35" name="Text Box 6"/>
            <p:cNvSpPr txBox="1">
              <a:spLocks noChangeArrowheads="1"/>
            </p:cNvSpPr>
            <p:nvPr/>
          </p:nvSpPr>
          <p:spPr bwMode="auto">
            <a:xfrm>
              <a:off x="1152" y="1880"/>
              <a:ext cx="37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cmu</a:t>
              </a:r>
            </a:p>
          </p:txBody>
        </p:sp>
        <p:sp>
          <p:nvSpPr>
            <p:cNvPr id="26636" name="Line 7"/>
            <p:cNvSpPr>
              <a:spLocks noChangeShapeType="1"/>
            </p:cNvSpPr>
            <p:nvPr/>
          </p:nvSpPr>
          <p:spPr bwMode="auto">
            <a:xfrm>
              <a:off x="1364" y="1507"/>
              <a:ext cx="0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37" name="Text Box 8"/>
            <p:cNvSpPr txBox="1">
              <a:spLocks noChangeArrowheads="1"/>
            </p:cNvSpPr>
            <p:nvPr/>
          </p:nvSpPr>
          <p:spPr bwMode="auto">
            <a:xfrm>
              <a:off x="750" y="2465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cs</a:t>
              </a:r>
            </a:p>
          </p:txBody>
        </p:sp>
        <p:sp>
          <p:nvSpPr>
            <p:cNvPr id="26638" name="Text Box 9"/>
            <p:cNvSpPr txBox="1">
              <a:spLocks noChangeArrowheads="1"/>
            </p:cNvSpPr>
            <p:nvPr/>
          </p:nvSpPr>
          <p:spPr bwMode="auto">
            <a:xfrm>
              <a:off x="892" y="3652"/>
              <a:ext cx="829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kittyhawk</a:t>
              </a:r>
            </a:p>
            <a:p>
              <a:pPr algn="ctr" defTabSz="912813" eaLnBrk="0" hangingPunct="0"/>
              <a:r>
                <a:rPr lang="en-US" sz="1400" b="1">
                  <a:latin typeface="Helvetica" pitchFamily="34" charset="0"/>
                </a:rPr>
                <a:t>128.2.194.242</a:t>
              </a:r>
            </a:p>
          </p:txBody>
        </p:sp>
        <p:sp>
          <p:nvSpPr>
            <p:cNvPr id="26639" name="Line 10"/>
            <p:cNvSpPr>
              <a:spLocks noChangeShapeType="1"/>
            </p:cNvSpPr>
            <p:nvPr/>
          </p:nvSpPr>
          <p:spPr bwMode="auto">
            <a:xfrm flipV="1">
              <a:off x="929" y="2092"/>
              <a:ext cx="435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40" name="Text Box 11"/>
            <p:cNvSpPr txBox="1">
              <a:spLocks noChangeArrowheads="1"/>
            </p:cNvSpPr>
            <p:nvPr/>
          </p:nvSpPr>
          <p:spPr bwMode="auto">
            <a:xfrm>
              <a:off x="1104" y="3072"/>
              <a:ext cx="40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cmcl</a:t>
              </a:r>
            </a:p>
          </p:txBody>
        </p:sp>
        <p:sp>
          <p:nvSpPr>
            <p:cNvPr id="26641" name="Line 12"/>
            <p:cNvSpPr>
              <a:spLocks noChangeShapeType="1"/>
            </p:cNvSpPr>
            <p:nvPr/>
          </p:nvSpPr>
          <p:spPr bwMode="auto">
            <a:xfrm>
              <a:off x="1295" y="3284"/>
              <a:ext cx="0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42" name="Text Box 13"/>
            <p:cNvSpPr txBox="1">
              <a:spLocks noChangeArrowheads="1"/>
            </p:cNvSpPr>
            <p:nvPr/>
          </p:nvSpPr>
          <p:spPr bwMode="auto">
            <a:xfrm>
              <a:off x="1206" y="712"/>
              <a:ext cx="96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 i="1">
                  <a:latin typeface="Helvetica" pitchFamily="34" charset="0"/>
                </a:rPr>
                <a:t>unnamed root</a:t>
              </a:r>
            </a:p>
          </p:txBody>
        </p:sp>
        <p:sp>
          <p:nvSpPr>
            <p:cNvPr id="26643" name="Line 14"/>
            <p:cNvSpPr>
              <a:spLocks noChangeShapeType="1"/>
            </p:cNvSpPr>
            <p:nvPr/>
          </p:nvSpPr>
          <p:spPr bwMode="auto">
            <a:xfrm>
              <a:off x="925" y="2677"/>
              <a:ext cx="373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577" tIns="45789" rIns="91577" bIns="45789" anchor="ctr"/>
            <a:lstStyle/>
            <a:p>
              <a:endParaRPr lang="en-US"/>
            </a:p>
          </p:txBody>
        </p:sp>
        <p:sp>
          <p:nvSpPr>
            <p:cNvPr id="26644" name="Text Box 15"/>
            <p:cNvSpPr txBox="1">
              <a:spLocks noChangeArrowheads="1"/>
            </p:cNvSpPr>
            <p:nvPr/>
          </p:nvSpPr>
          <p:spPr bwMode="auto">
            <a:xfrm>
              <a:off x="342" y="1296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arpa</a:t>
              </a:r>
            </a:p>
          </p:txBody>
        </p:sp>
        <p:sp>
          <p:nvSpPr>
            <p:cNvPr id="26645" name="Line 16"/>
            <p:cNvSpPr>
              <a:spLocks noChangeShapeType="1"/>
            </p:cNvSpPr>
            <p:nvPr/>
          </p:nvSpPr>
          <p:spPr bwMode="auto">
            <a:xfrm flipV="1">
              <a:off x="576" y="912"/>
              <a:ext cx="1095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46" name="Text Box 17"/>
            <p:cNvSpPr txBox="1">
              <a:spLocks noChangeArrowheads="1"/>
            </p:cNvSpPr>
            <p:nvPr/>
          </p:nvSpPr>
          <p:spPr bwMode="auto">
            <a:xfrm>
              <a:off x="63" y="1872"/>
              <a:ext cx="55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in-addr</a:t>
              </a:r>
            </a:p>
          </p:txBody>
        </p:sp>
        <p:sp>
          <p:nvSpPr>
            <p:cNvPr id="26647" name="Line 18"/>
            <p:cNvSpPr>
              <a:spLocks noChangeShapeType="1"/>
            </p:cNvSpPr>
            <p:nvPr/>
          </p:nvSpPr>
          <p:spPr bwMode="auto">
            <a:xfrm flipV="1">
              <a:off x="384" y="1488"/>
              <a:ext cx="144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48" name="Line 19"/>
            <p:cNvSpPr>
              <a:spLocks noChangeShapeType="1"/>
            </p:cNvSpPr>
            <p:nvPr/>
          </p:nvSpPr>
          <p:spPr bwMode="auto">
            <a:xfrm>
              <a:off x="336" y="2112"/>
              <a:ext cx="0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49" name="Rectangle 20"/>
            <p:cNvSpPr>
              <a:spLocks noChangeArrowheads="1"/>
            </p:cNvSpPr>
            <p:nvPr/>
          </p:nvSpPr>
          <p:spPr bwMode="auto">
            <a:xfrm>
              <a:off x="192" y="2496"/>
              <a:ext cx="30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Helvetica" pitchFamily="34" charset="0"/>
                </a:rPr>
                <a:t>128</a:t>
              </a:r>
            </a:p>
          </p:txBody>
        </p:sp>
        <p:sp>
          <p:nvSpPr>
            <p:cNvPr id="26650" name="Rectangle 21"/>
            <p:cNvSpPr>
              <a:spLocks noChangeArrowheads="1"/>
            </p:cNvSpPr>
            <p:nvPr/>
          </p:nvSpPr>
          <p:spPr bwMode="auto">
            <a:xfrm>
              <a:off x="192" y="2928"/>
              <a:ext cx="17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Helvetica" pitchFamily="34" charset="0"/>
                </a:rPr>
                <a:t>2</a:t>
              </a:r>
            </a:p>
          </p:txBody>
        </p:sp>
        <p:sp>
          <p:nvSpPr>
            <p:cNvPr id="26651" name="Rectangle 22"/>
            <p:cNvSpPr>
              <a:spLocks noChangeArrowheads="1"/>
            </p:cNvSpPr>
            <p:nvPr/>
          </p:nvSpPr>
          <p:spPr bwMode="auto">
            <a:xfrm>
              <a:off x="240" y="3312"/>
              <a:ext cx="30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Helvetica" pitchFamily="34" charset="0"/>
                </a:rPr>
                <a:t>194</a:t>
              </a:r>
            </a:p>
          </p:txBody>
        </p:sp>
        <p:sp>
          <p:nvSpPr>
            <p:cNvPr id="26652" name="Rectangle 23"/>
            <p:cNvSpPr>
              <a:spLocks noChangeArrowheads="1"/>
            </p:cNvSpPr>
            <p:nvPr/>
          </p:nvSpPr>
          <p:spPr bwMode="auto">
            <a:xfrm>
              <a:off x="192" y="3744"/>
              <a:ext cx="30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Helvetica" pitchFamily="34" charset="0"/>
                </a:rPr>
                <a:t>242</a:t>
              </a:r>
            </a:p>
          </p:txBody>
        </p:sp>
        <p:sp>
          <p:nvSpPr>
            <p:cNvPr id="26653" name="Line 24"/>
            <p:cNvSpPr>
              <a:spLocks noChangeShapeType="1"/>
            </p:cNvSpPr>
            <p:nvPr/>
          </p:nvSpPr>
          <p:spPr bwMode="auto">
            <a:xfrm>
              <a:off x="336" y="268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54" name="Line 25"/>
            <p:cNvSpPr>
              <a:spLocks noChangeShapeType="1"/>
            </p:cNvSpPr>
            <p:nvPr/>
          </p:nvSpPr>
          <p:spPr bwMode="auto">
            <a:xfrm>
              <a:off x="336" y="3120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55" name="Line 26"/>
            <p:cNvSpPr>
              <a:spLocks noChangeShapeType="1"/>
            </p:cNvSpPr>
            <p:nvPr/>
          </p:nvSpPr>
          <p:spPr bwMode="auto">
            <a:xfrm>
              <a:off x="336" y="3504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1577" tIns="45789" rIns="91577" bIns="45789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3FB96-40CA-4A25-89B7-956E95646750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.arpa Name Server Hierarchy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5181600"/>
            <a:ext cx="5818188" cy="123666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400" smtClean="0"/>
              <a:t>At each level of hierarchy, have group of servers that are authorized to handle that region of hierarchy</a:t>
            </a: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 flipV="1">
            <a:off x="2200275" y="2070100"/>
            <a:ext cx="1052513" cy="593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479675" y="2662238"/>
            <a:ext cx="522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0" tIns="45716" rIns="91430" bIns="45716" anchor="ctr">
            <a:spAutoFit/>
          </a:bodyPr>
          <a:lstStyle/>
          <a:p>
            <a:pPr algn="ctr" defTabSz="912813" eaLnBrk="0" hangingPunct="0"/>
            <a:r>
              <a:rPr lang="en-US" sz="1600" b="1">
                <a:latin typeface="Helvetica" pitchFamily="34" charset="0"/>
              </a:rPr>
              <a:t>128</a:t>
            </a:r>
          </a:p>
        </p:txBody>
      </p:sp>
      <p:sp>
        <p:nvSpPr>
          <p:cNvPr id="27656" name="Line 6"/>
          <p:cNvSpPr>
            <a:spLocks noChangeShapeType="1"/>
          </p:cNvSpPr>
          <p:nvPr/>
        </p:nvSpPr>
        <p:spPr bwMode="auto">
          <a:xfrm flipV="1">
            <a:off x="2841625" y="2070100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2581275" y="359092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0" tIns="45716" rIns="91430" bIns="45716" anchor="ctr">
            <a:spAutoFit/>
          </a:bodyPr>
          <a:lstStyle/>
          <a:p>
            <a:pPr algn="ctr" defTabSz="912813" eaLnBrk="0" hangingPunct="0"/>
            <a:r>
              <a:rPr lang="en-US" sz="1600" b="1">
                <a:latin typeface="Helvetica" pitchFamily="34" charset="0"/>
              </a:rPr>
              <a:t>2</a:t>
            </a:r>
          </a:p>
        </p:txBody>
      </p:sp>
      <p:sp>
        <p:nvSpPr>
          <p:cNvPr id="27658" name="Line 8"/>
          <p:cNvSpPr>
            <a:spLocks noChangeShapeType="1"/>
          </p:cNvSpPr>
          <p:nvPr/>
        </p:nvSpPr>
        <p:spPr bwMode="auto">
          <a:xfrm>
            <a:off x="2765425" y="2998788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1735138" y="4519613"/>
            <a:ext cx="52228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0" tIns="45716" rIns="91430" bIns="45716" anchor="ctr">
            <a:spAutoFit/>
          </a:bodyPr>
          <a:lstStyle/>
          <a:p>
            <a:pPr algn="ctr" defTabSz="912813" eaLnBrk="0" hangingPunct="0"/>
            <a:r>
              <a:rPr lang="en-US" sz="1600" b="1">
                <a:latin typeface="Helvetica" pitchFamily="34" charset="0"/>
              </a:rPr>
              <a:t>194</a:t>
            </a:r>
          </a:p>
        </p:txBody>
      </p:sp>
      <p:sp>
        <p:nvSpPr>
          <p:cNvPr id="27660" name="Line 10"/>
          <p:cNvSpPr>
            <a:spLocks noChangeShapeType="1"/>
          </p:cNvSpPr>
          <p:nvPr/>
        </p:nvSpPr>
        <p:spPr bwMode="auto">
          <a:xfrm flipH="1">
            <a:off x="1333500" y="4856163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61" name="Text Box 11"/>
          <p:cNvSpPr txBox="1">
            <a:spLocks noChangeArrowheads="1"/>
          </p:cNvSpPr>
          <p:nvPr/>
        </p:nvSpPr>
        <p:spPr bwMode="auto">
          <a:xfrm>
            <a:off x="752475" y="5470525"/>
            <a:ext cx="1316038" cy="549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0" tIns="45716" rIns="91430" bIns="45716" anchor="ctr">
            <a:spAutoFit/>
          </a:bodyPr>
          <a:lstStyle/>
          <a:p>
            <a:pPr algn="ctr" defTabSz="912813" eaLnBrk="0" hangingPunct="0"/>
            <a:r>
              <a:rPr lang="en-US" sz="1600" b="1">
                <a:latin typeface="Helvetica" pitchFamily="34" charset="0"/>
              </a:rPr>
              <a:t>kittyhawk</a:t>
            </a:r>
          </a:p>
          <a:p>
            <a:pPr algn="ctr" defTabSz="912813" eaLnBrk="0" hangingPunct="0"/>
            <a:r>
              <a:rPr lang="en-US" sz="1400" b="1">
                <a:latin typeface="Helvetica" pitchFamily="34" charset="0"/>
              </a:rPr>
              <a:t>128.2.194.242</a:t>
            </a:r>
          </a:p>
        </p:txBody>
      </p:sp>
      <p:sp>
        <p:nvSpPr>
          <p:cNvPr id="27662" name="Line 12"/>
          <p:cNvSpPr>
            <a:spLocks noChangeShapeType="1"/>
          </p:cNvSpPr>
          <p:nvPr/>
        </p:nvSpPr>
        <p:spPr bwMode="auto">
          <a:xfrm flipV="1">
            <a:off x="2074863" y="2971800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63" name="Line 13"/>
          <p:cNvSpPr>
            <a:spLocks noChangeShapeType="1"/>
          </p:cNvSpPr>
          <p:nvPr/>
        </p:nvSpPr>
        <p:spPr bwMode="auto">
          <a:xfrm>
            <a:off x="2768600" y="2971800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64" name="Line 14"/>
          <p:cNvSpPr>
            <a:spLocks noChangeShapeType="1"/>
          </p:cNvSpPr>
          <p:nvPr/>
        </p:nvSpPr>
        <p:spPr bwMode="auto">
          <a:xfrm flipV="1">
            <a:off x="2074863" y="3927475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65" name="Text Box 15"/>
          <p:cNvSpPr txBox="1">
            <a:spLocks noChangeArrowheads="1"/>
          </p:cNvSpPr>
          <p:nvPr/>
        </p:nvSpPr>
        <p:spPr bwMode="auto">
          <a:xfrm>
            <a:off x="2606675" y="1736725"/>
            <a:ext cx="13589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0" tIns="45716" rIns="91430" bIns="45716" anchor="ctr">
            <a:spAutoFit/>
          </a:bodyPr>
          <a:lstStyle/>
          <a:p>
            <a:pPr algn="ctr" defTabSz="912813" eaLnBrk="0" hangingPunct="0"/>
            <a:r>
              <a:rPr lang="en-US" sz="1600" b="1">
                <a:latin typeface="Helvetica" pitchFamily="34" charset="0"/>
              </a:rPr>
              <a:t>in-addr.arpa</a:t>
            </a:r>
          </a:p>
        </p:txBody>
      </p:sp>
      <p:sp>
        <p:nvSpPr>
          <p:cNvPr id="27666" name="Line 16"/>
          <p:cNvSpPr>
            <a:spLocks noChangeShapeType="1"/>
          </p:cNvSpPr>
          <p:nvPr/>
        </p:nvSpPr>
        <p:spPr bwMode="auto">
          <a:xfrm>
            <a:off x="2068513" y="4856163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27667" name="Text Box 17"/>
          <p:cNvSpPr txBox="1">
            <a:spLocks noChangeArrowheads="1"/>
          </p:cNvSpPr>
          <p:nvPr/>
        </p:nvSpPr>
        <p:spPr bwMode="auto">
          <a:xfrm>
            <a:off x="4203700" y="1749425"/>
            <a:ext cx="41783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a.root-servers.net • • •  m.root-servers.net</a:t>
            </a:r>
          </a:p>
        </p:txBody>
      </p:sp>
      <p:sp>
        <p:nvSpPr>
          <p:cNvPr id="27668" name="Text Box 18"/>
          <p:cNvSpPr txBox="1">
            <a:spLocks noChangeArrowheads="1"/>
          </p:cNvSpPr>
          <p:nvPr/>
        </p:nvSpPr>
        <p:spPr bwMode="auto">
          <a:xfrm>
            <a:off x="3343275" y="2511425"/>
            <a:ext cx="4605338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chia.arin.net</a:t>
            </a:r>
          </a:p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(dill, henna, indigo, epazote, figwort, ginseng)</a:t>
            </a:r>
          </a:p>
        </p:txBody>
      </p:sp>
      <p:sp>
        <p:nvSpPr>
          <p:cNvPr id="27669" name="Line 19"/>
          <p:cNvSpPr>
            <a:spLocks noChangeShapeType="1"/>
          </p:cNvSpPr>
          <p:nvPr/>
        </p:nvSpPr>
        <p:spPr bwMode="auto">
          <a:xfrm flipV="1">
            <a:off x="1514475" y="2054225"/>
            <a:ext cx="1738313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70" name="Text Box 20"/>
          <p:cNvSpPr txBox="1">
            <a:spLocks noChangeArrowheads="1"/>
          </p:cNvSpPr>
          <p:nvPr/>
        </p:nvSpPr>
        <p:spPr bwMode="auto">
          <a:xfrm>
            <a:off x="3648075" y="3349625"/>
            <a:ext cx="2747963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cucumber.srv.cs.cmu.edu,</a:t>
            </a:r>
          </a:p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t-ns1.net.cmu.edu</a:t>
            </a:r>
          </a:p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t-ns2.net.cmu.edu</a:t>
            </a:r>
          </a:p>
        </p:txBody>
      </p:sp>
      <p:sp>
        <p:nvSpPr>
          <p:cNvPr id="27671" name="Text Box 21"/>
          <p:cNvSpPr txBox="1">
            <a:spLocks noChangeArrowheads="1"/>
          </p:cNvSpPr>
          <p:nvPr/>
        </p:nvSpPr>
        <p:spPr bwMode="auto">
          <a:xfrm>
            <a:off x="2581275" y="4386263"/>
            <a:ext cx="2768600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mango.srv.cs.cmu.edu</a:t>
            </a:r>
          </a:p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(peach, banana, blueberry)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CE23E-10E4-460F-AAC2-D013D6EB6243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Prefetching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Name servers can add additional data to response</a:t>
            </a:r>
          </a:p>
          <a:p>
            <a:pPr eaLnBrk="1" hangingPunct="1"/>
            <a:r>
              <a:rPr lang="en-US" smtClean="0"/>
              <a:t>Typically used for prefetching</a:t>
            </a:r>
          </a:p>
          <a:p>
            <a:pPr lvl="1" eaLnBrk="1" hangingPunct="1"/>
            <a:r>
              <a:rPr lang="en-US" smtClean="0"/>
              <a:t>CNAME/MX/NS typically point to another host name</a:t>
            </a:r>
          </a:p>
          <a:p>
            <a:pPr lvl="1" eaLnBrk="1" hangingPunct="1"/>
            <a:r>
              <a:rPr lang="en-US" smtClean="0"/>
              <a:t>Responses include address of host referred to in “additional section”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BD588C-2CB5-429F-98DC-3ED526C4743A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Mail Addresses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MX records point to mail exchanger for a name</a:t>
            </a:r>
          </a:p>
          <a:p>
            <a:pPr lvl="1" eaLnBrk="1" hangingPunct="1"/>
            <a:r>
              <a:rPr lang="en-US" smtClean="0"/>
              <a:t>E.g. mail.acm.org is MX for acm.org</a:t>
            </a:r>
          </a:p>
          <a:p>
            <a:pPr eaLnBrk="1" hangingPunct="1"/>
            <a:r>
              <a:rPr lang="en-US" smtClean="0"/>
              <a:t>Addition of MX record type proved to be a challenge</a:t>
            </a:r>
          </a:p>
          <a:p>
            <a:pPr lvl="1" eaLnBrk="1" hangingPunct="1"/>
            <a:r>
              <a:rPr lang="en-US" smtClean="0"/>
              <a:t>How to get mail programs to lookup MX record for mail delivery?</a:t>
            </a:r>
          </a:p>
          <a:p>
            <a:pPr lvl="1" eaLnBrk="1" hangingPunct="1"/>
            <a:r>
              <a:rPr lang="en-US" smtClean="0"/>
              <a:t>Needed critical mass of such mailers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DE539-3F23-460F-85D3-F112C70B58A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DNS (Summary)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Motivations </a:t>
            </a:r>
            <a:r>
              <a:rPr lang="en-US" smtClean="0">
                <a:sym typeface="Wingdings" pitchFamily="2" charset="2"/>
              </a:rPr>
              <a:t> large distributed database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Scalability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Independent update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Robustness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Hierarchical database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Zones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How is a lookup done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Caching/prefetching and TTLs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Reverse name lookup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What are the steps to creating your own domain?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Naming overview</a:t>
            </a:r>
          </a:p>
          <a:p>
            <a:endParaRPr lang="en-US" dirty="0" smtClean="0"/>
          </a:p>
          <a:p>
            <a:r>
              <a:rPr lang="en-US" dirty="0" smtClean="0"/>
              <a:t>DNS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Service location</a:t>
            </a:r>
          </a:p>
          <a:p>
            <a:endParaRPr lang="en-US" dirty="0" smtClean="0"/>
          </a:p>
          <a:p>
            <a:r>
              <a:rPr lang="en-US" dirty="0" smtClean="0"/>
              <a:t>Server selection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1FEA-AD9D-BC45-9A05-C0C1055A01DE}" type="slidenum">
              <a:rPr lang="en-US"/>
              <a:pPr/>
              <a:t>27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Location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What if you want to lookup services with more expressive descriptions than DNS names</a:t>
            </a:r>
          </a:p>
          <a:p>
            <a:pPr lvl="1"/>
            <a:r>
              <a:rPr lang="en-US" sz="2400"/>
              <a:t>E.g. please find me printers in cs.cmu.edu instead of laserjet1.cs.cmu.edu</a:t>
            </a:r>
          </a:p>
          <a:p>
            <a:r>
              <a:rPr lang="en-US" sz="2800"/>
              <a:t>What do descriptions look like?</a:t>
            </a:r>
          </a:p>
          <a:p>
            <a:r>
              <a:rPr lang="en-US" sz="2800"/>
              <a:t>How is the searching done?</a:t>
            </a:r>
          </a:p>
          <a:p>
            <a:r>
              <a:rPr lang="en-US" sz="2800"/>
              <a:t>How will it be used?</a:t>
            </a:r>
          </a:p>
          <a:p>
            <a:pPr lvl="1"/>
            <a:r>
              <a:rPr lang="en-US" sz="2400"/>
              <a:t>Search for particular service?</a:t>
            </a:r>
          </a:p>
          <a:p>
            <a:pPr lvl="1"/>
            <a:r>
              <a:rPr lang="en-US" sz="2400"/>
              <a:t>Browse available services?</a:t>
            </a:r>
          </a:p>
          <a:p>
            <a:pPr lvl="1"/>
            <a:r>
              <a:rPr lang="en-US" sz="2400"/>
              <a:t>Composing multiple services into new service?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C232-57C0-AE48-A132-F37781AC3741}" type="slidenum">
              <a:rPr lang="en-US"/>
              <a:pPr/>
              <a:t>28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Descriptions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Typically done as hierarchical value-attribute pairs</a:t>
            </a:r>
          </a:p>
          <a:p>
            <a:pPr lvl="1">
              <a:lnSpc>
                <a:spcPct val="90000"/>
              </a:lnSpc>
            </a:pPr>
            <a:r>
              <a:rPr lang="en-US"/>
              <a:t>Type = printer </a:t>
            </a:r>
            <a:r>
              <a:rPr lang="en-US">
                <a:sym typeface="Wingdings" pitchFamily="-65" charset="2"/>
              </a:rPr>
              <a:t> memory = 32MB, lang = PCL</a:t>
            </a:r>
          </a:p>
          <a:p>
            <a:pPr lvl="1">
              <a:lnSpc>
                <a:spcPct val="90000"/>
              </a:lnSpc>
            </a:pPr>
            <a:r>
              <a:rPr lang="en-US">
                <a:sym typeface="Wingdings" pitchFamily="-65" charset="2"/>
              </a:rPr>
              <a:t>Location = CMU  building = WeH</a:t>
            </a:r>
          </a:p>
          <a:p>
            <a:pPr>
              <a:lnSpc>
                <a:spcPct val="90000"/>
              </a:lnSpc>
            </a:pPr>
            <a:r>
              <a:rPr lang="en-US"/>
              <a:t>Hierarchy based on attributes or attributes-values?</a:t>
            </a:r>
          </a:p>
          <a:p>
            <a:pPr lvl="1">
              <a:lnSpc>
                <a:spcPct val="90000"/>
              </a:lnSpc>
            </a:pPr>
            <a:r>
              <a:rPr lang="en-US"/>
              <a:t>E.g. Country </a:t>
            </a:r>
            <a:r>
              <a:rPr lang="en-US">
                <a:sym typeface="Wingdings" pitchFamily="-65" charset="2"/>
              </a:rPr>
              <a:t> state or country=USA  state=PA and country=Canada  province=BC?</a:t>
            </a:r>
          </a:p>
          <a:p>
            <a:pPr>
              <a:lnSpc>
                <a:spcPct val="90000"/>
              </a:lnSpc>
            </a:pPr>
            <a:r>
              <a:rPr lang="en-US"/>
              <a:t>Can be done in something like XML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07F-53B7-A440-B37F-55A7E12197FA}" type="slidenum">
              <a:rPr lang="en-US"/>
              <a:pPr/>
              <a:t>29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Discovery (Multicast)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Services listen on well known discovery group address</a:t>
            </a:r>
          </a:p>
          <a:p>
            <a:r>
              <a:rPr lang="en-US" sz="2800"/>
              <a:t>Client multicasts query to discovery group</a:t>
            </a:r>
          </a:p>
          <a:p>
            <a:r>
              <a:rPr lang="en-US" sz="2800"/>
              <a:t>Services unicast replies to client</a:t>
            </a:r>
          </a:p>
          <a:p>
            <a:r>
              <a:rPr lang="en-US" sz="2800"/>
              <a:t>Tradeoffs</a:t>
            </a:r>
          </a:p>
          <a:p>
            <a:pPr lvl="1"/>
            <a:r>
              <a:rPr lang="en-US" sz="2400"/>
              <a:t>Not very scalable </a:t>
            </a:r>
            <a:r>
              <a:rPr lang="en-US" sz="2400">
                <a:sym typeface="Wingdings" pitchFamily="-65" charset="2"/>
              </a:rPr>
              <a:t> effectively broadcast search</a:t>
            </a:r>
          </a:p>
          <a:p>
            <a:pPr lvl="1"/>
            <a:r>
              <a:rPr lang="en-US" sz="2400"/>
              <a:t>Requires no dedicated infrastructure or bootstrap</a:t>
            </a:r>
          </a:p>
          <a:p>
            <a:pPr lvl="1"/>
            <a:r>
              <a:rPr lang="en-US" sz="2400"/>
              <a:t>Easily adapts to availability/changes</a:t>
            </a:r>
          </a:p>
          <a:p>
            <a:pPr lvl="1"/>
            <a:r>
              <a:rPr lang="en-US" sz="2400"/>
              <a:t>Can scope request by multicast scoping and by information in 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Names are associated with objects</a:t>
            </a:r>
          </a:p>
          <a:p>
            <a:pPr lvl="1"/>
            <a:r>
              <a:rPr lang="en-US" dirty="0" smtClean="0"/>
              <a:t>Enables passing of references to objects</a:t>
            </a:r>
          </a:p>
          <a:p>
            <a:pPr lvl="1"/>
            <a:r>
              <a:rPr lang="en-US" dirty="0" smtClean="0"/>
              <a:t>Indirection</a:t>
            </a:r>
          </a:p>
          <a:p>
            <a:pPr lvl="1"/>
            <a:r>
              <a:rPr lang="en-US" dirty="0" smtClean="0"/>
              <a:t>Deferring decision on meaning/binding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Registers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R5</a:t>
            </a:r>
          </a:p>
          <a:p>
            <a:pPr lvl="1"/>
            <a:r>
              <a:rPr lang="en-US" dirty="0" smtClean="0">
                <a:sym typeface="Wingdings"/>
              </a:rPr>
              <a:t>Memory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0xdeadbeef</a:t>
            </a:r>
          </a:p>
          <a:p>
            <a:pPr lvl="1"/>
            <a:r>
              <a:rPr lang="en-US" dirty="0" smtClean="0">
                <a:sym typeface="Wingdings"/>
              </a:rPr>
              <a:t>Host names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srini.com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User names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sseshan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Email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srini@cmu.edu</a:t>
            </a:r>
          </a:p>
          <a:p>
            <a:pPr lvl="1"/>
            <a:r>
              <a:rPr lang="en-US" dirty="0" smtClean="0">
                <a:sym typeface="Wingdings"/>
              </a:rPr>
              <a:t>File name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/</a:t>
            </a:r>
            <a:r>
              <a:rPr lang="en-US" dirty="0" err="1" smtClean="0">
                <a:sym typeface="Wingdings"/>
              </a:rPr>
              <a:t>usr/srini/foo.txt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URLs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http://www.srini.com/index.html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6566-8672-2F47-A0C6-62EDA909A24C}" type="slidenum">
              <a:rPr lang="en-US"/>
              <a:pPr/>
              <a:t>30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Service Discovery (Directory Based)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Services register with central directory agent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Soft state </a:t>
            </a:r>
            <a:r>
              <a:rPr lang="en-US" sz="2400">
                <a:sym typeface="Wingdings" pitchFamily="-65" charset="2"/>
              </a:rPr>
              <a:t> registrations must be refreshed or the expire</a:t>
            </a:r>
          </a:p>
          <a:p>
            <a:pPr>
              <a:lnSpc>
                <a:spcPct val="90000"/>
              </a:lnSpc>
            </a:pPr>
            <a:r>
              <a:rPr lang="en-US" sz="2800"/>
              <a:t>Clients send query to central directory </a:t>
            </a:r>
            <a:r>
              <a:rPr lang="en-US" sz="2800">
                <a:sym typeface="Wingdings" pitchFamily="-65" charset="2"/>
              </a:rPr>
              <a:t> replies with list of matches</a:t>
            </a:r>
          </a:p>
          <a:p>
            <a:pPr>
              <a:lnSpc>
                <a:spcPct val="90000"/>
              </a:lnSpc>
            </a:pPr>
            <a:r>
              <a:rPr lang="en-US" sz="2800">
                <a:sym typeface="Wingdings" pitchFamily="-65" charset="2"/>
              </a:rPr>
              <a:t>Tradeoffs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do you find the central directory service?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Typically using multicast based discovery!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SLP also allows directory to do periodic advertisements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Need dedicated infrastructure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do directory agents interact with each other?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Well suited for browsing and composition </a:t>
            </a:r>
            <a:r>
              <a:rPr lang="en-US" sz="2400">
                <a:sym typeface="Wingdings" pitchFamily="-65" charset="2"/>
              </a:rPr>
              <a:t> knows full list of services</a:t>
            </a:r>
            <a:endParaRPr lang="en-US" sz="2400"/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287D-715B-9E42-8AF0-228F8D4CBCB8}" type="slidenum">
              <a:rPr lang="en-US"/>
              <a:pPr/>
              <a:t>31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Issues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Dynamic attributes</a:t>
            </a:r>
          </a:p>
          <a:p>
            <a:pPr lvl="1"/>
            <a:r>
              <a:rPr lang="en-US" dirty="0"/>
              <a:t>Many queries may be based on attributes such as load, queue length</a:t>
            </a:r>
          </a:p>
          <a:p>
            <a:pPr lvl="1"/>
            <a:r>
              <a:rPr lang="en-US" dirty="0"/>
              <a:t>E.g., print to the printer with shortest </a:t>
            </a:r>
            <a:r>
              <a:rPr lang="en-US" dirty="0" smtClean="0"/>
              <a:t>queue</a:t>
            </a:r>
          </a:p>
          <a:p>
            <a:pPr lvl="1"/>
            <a:r>
              <a:rPr lang="en-US" dirty="0" smtClean="0"/>
              <a:t>Bind to value as late as possible</a:t>
            </a:r>
          </a:p>
          <a:p>
            <a:r>
              <a:rPr lang="en-US" dirty="0"/>
              <a:t>Security</a:t>
            </a:r>
          </a:p>
          <a:p>
            <a:pPr lvl="1"/>
            <a:r>
              <a:rPr lang="en-US" dirty="0"/>
              <a:t>Don’t want others to serve/change queries</a:t>
            </a:r>
          </a:p>
          <a:p>
            <a:pPr lvl="1"/>
            <a:r>
              <a:rPr lang="en-US" dirty="0"/>
              <a:t>Also, don’t want others to know about </a:t>
            </a:r>
            <a:r>
              <a:rPr lang="en-US" dirty="0" err="1"/>
              <a:t>existance</a:t>
            </a:r>
            <a:r>
              <a:rPr lang="en-US" dirty="0"/>
              <a:t> of services</a:t>
            </a:r>
          </a:p>
          <a:p>
            <a:pPr lvl="2"/>
            <a:r>
              <a:rPr lang="en-US" dirty="0" err="1"/>
              <a:t>Srini’s</a:t>
            </a:r>
            <a:r>
              <a:rPr lang="en-US" dirty="0"/>
              <a:t> home SLP server is advertising the $50,000 MP3 stereo system (come steal me!)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Naming overview</a:t>
            </a:r>
          </a:p>
          <a:p>
            <a:endParaRPr lang="en-US" dirty="0" smtClean="0"/>
          </a:p>
          <a:p>
            <a:r>
              <a:rPr lang="en-US" dirty="0" smtClean="0"/>
              <a:t>DNS</a:t>
            </a:r>
          </a:p>
          <a:p>
            <a:endParaRPr lang="en-US" dirty="0" smtClean="0"/>
          </a:p>
          <a:p>
            <a:r>
              <a:rPr lang="en-US" dirty="0" smtClean="0"/>
              <a:t>Service location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Server selection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371-02F0-E544-AC4B-23CB1A395EE2}" type="slidenum">
              <a:rPr lang="en-US"/>
              <a:pPr/>
              <a:t>33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 Selection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/>
              <a:t>Service is replicated in many places in network</a:t>
            </a:r>
          </a:p>
          <a:p>
            <a:r>
              <a:rPr lang="en-US" sz="2800"/>
              <a:t>How do direct clients to a particular server?</a:t>
            </a:r>
          </a:p>
          <a:p>
            <a:pPr lvl="1"/>
            <a:r>
              <a:rPr lang="en-US" sz="2400"/>
              <a:t>As part of routing </a:t>
            </a:r>
            <a:r>
              <a:rPr lang="en-US" sz="2400">
                <a:sym typeface="Wingdings" pitchFamily="-65" charset="2"/>
              </a:rPr>
              <a:t> anycast, cluster load balancing</a:t>
            </a:r>
          </a:p>
          <a:p>
            <a:pPr lvl="1"/>
            <a:r>
              <a:rPr lang="en-US" sz="2400">
                <a:sym typeface="Wingdings" pitchFamily="-65" charset="2"/>
              </a:rPr>
              <a:t>As part of application  HTTP redirect</a:t>
            </a:r>
          </a:p>
          <a:p>
            <a:pPr lvl="1"/>
            <a:r>
              <a:rPr lang="en-US" sz="2400">
                <a:sym typeface="Wingdings" pitchFamily="-65" charset="2"/>
              </a:rPr>
              <a:t>As part of naming  DNS</a:t>
            </a:r>
          </a:p>
          <a:p>
            <a:r>
              <a:rPr lang="en-US" sz="2800">
                <a:sym typeface="Wingdings" pitchFamily="-65" charset="2"/>
              </a:rPr>
              <a:t>Which server?</a:t>
            </a:r>
          </a:p>
          <a:p>
            <a:pPr lvl="1"/>
            <a:r>
              <a:rPr lang="en-US" sz="2400">
                <a:sym typeface="Wingdings" pitchFamily="-65" charset="2"/>
              </a:rPr>
              <a:t>Lowest load  to balance load on servers</a:t>
            </a:r>
          </a:p>
          <a:p>
            <a:pPr lvl="1"/>
            <a:r>
              <a:rPr lang="en-US" sz="2400">
                <a:sym typeface="Wingdings" pitchFamily="-65" charset="2"/>
              </a:rPr>
              <a:t>Best performance  to improve client performance</a:t>
            </a:r>
          </a:p>
          <a:p>
            <a:pPr lvl="2"/>
            <a:r>
              <a:rPr lang="en-US" sz="2000">
                <a:sym typeface="Wingdings" pitchFamily="-65" charset="2"/>
              </a:rPr>
              <a:t>Based on Geography? RTT? Throughput? Load?</a:t>
            </a:r>
          </a:p>
          <a:p>
            <a:pPr lvl="1"/>
            <a:r>
              <a:rPr lang="en-US" sz="2400">
                <a:sym typeface="Wingdings" pitchFamily="-65" charset="2"/>
              </a:rPr>
              <a:t>Any alive node  to provide fault tolerance</a:t>
            </a:r>
          </a:p>
          <a:p>
            <a:pPr lvl="1"/>
            <a:endParaRPr lang="en-US" sz="2400">
              <a:sym typeface="Wingdings" pitchFamily="-65" charset="2"/>
            </a:endParaRPr>
          </a:p>
          <a:p>
            <a:pPr lvl="1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9EC2-49F0-A147-9102-7BB0E8D1CB9C}" type="slidenum">
              <a:rPr lang="en-US"/>
              <a:pPr/>
              <a:t>34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Based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Anycast</a:t>
            </a:r>
          </a:p>
          <a:p>
            <a:pPr lvl="1"/>
            <a:r>
              <a:rPr lang="en-US"/>
              <a:t>Give service a single IP address</a:t>
            </a:r>
          </a:p>
          <a:p>
            <a:pPr lvl="1"/>
            <a:r>
              <a:rPr lang="en-US"/>
              <a:t>Each node implementing service advertises route to address</a:t>
            </a:r>
          </a:p>
          <a:p>
            <a:pPr lvl="1"/>
            <a:r>
              <a:rPr lang="en-US"/>
              <a:t>Packets get routed routed from client to “closest” service node</a:t>
            </a:r>
          </a:p>
          <a:p>
            <a:pPr lvl="2"/>
            <a:r>
              <a:rPr lang="en-US"/>
              <a:t>Closest is defined by routing metrics</a:t>
            </a:r>
          </a:p>
          <a:p>
            <a:pPr lvl="2"/>
            <a:r>
              <a:rPr lang="en-US"/>
              <a:t>May not mirror performance/application needs</a:t>
            </a:r>
          </a:p>
          <a:p>
            <a:pPr lvl="1"/>
            <a:r>
              <a:rPr lang="en-US"/>
              <a:t>What about the stability of routes?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D130-9411-B349-8AE9-DA10031F05B8}" type="slidenum">
              <a:rPr lang="en-US"/>
              <a:pPr/>
              <a:t>35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Based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Cluster load balancing</a:t>
            </a:r>
          </a:p>
          <a:p>
            <a:pPr lvl="1"/>
            <a:r>
              <a:rPr lang="en-US" sz="2400"/>
              <a:t>Router in front of cluster of nodes directs packets to server</a:t>
            </a:r>
          </a:p>
          <a:p>
            <a:pPr lvl="1"/>
            <a:r>
              <a:rPr lang="en-US" sz="2400"/>
              <a:t>Must be done on connection by connection basis – why?</a:t>
            </a:r>
          </a:p>
          <a:p>
            <a:pPr lvl="2"/>
            <a:r>
              <a:rPr lang="en-US" sz="2000"/>
              <a:t>Forces router to keep per connection state</a:t>
            </a:r>
          </a:p>
          <a:p>
            <a:pPr lvl="1"/>
            <a:r>
              <a:rPr lang="en-US" sz="2400"/>
              <a:t>How to choose server</a:t>
            </a:r>
          </a:p>
          <a:p>
            <a:pPr lvl="2"/>
            <a:r>
              <a:rPr lang="en-US" sz="2000"/>
              <a:t>Easiest to decide based on arrival of first packet in exchange</a:t>
            </a:r>
          </a:p>
          <a:p>
            <a:pPr lvl="2"/>
            <a:r>
              <a:rPr lang="en-US" sz="2000"/>
              <a:t>Primarily based on local load</a:t>
            </a:r>
          </a:p>
          <a:p>
            <a:pPr lvl="2"/>
            <a:r>
              <a:rPr lang="en-US" sz="2000"/>
              <a:t>Can be based on later packets (e.g. HTTP Get request) but makes system more complex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C361-2E4C-2544-946D-59E08C8C7BBC}" type="slidenum">
              <a:rPr lang="en-US"/>
              <a:pPr/>
              <a:t>36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Based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HTTP support simple way to indicate that Web page has moved</a:t>
            </a:r>
          </a:p>
          <a:p>
            <a:pPr>
              <a:lnSpc>
                <a:spcPct val="90000"/>
              </a:lnSpc>
            </a:pPr>
            <a:r>
              <a:rPr lang="en-US" sz="2800"/>
              <a:t>Server gets Get request from client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Decides which server is best suited for particular client and object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Returns HTTP redirect to that server</a:t>
            </a:r>
          </a:p>
          <a:p>
            <a:pPr>
              <a:lnSpc>
                <a:spcPct val="90000"/>
              </a:lnSpc>
            </a:pPr>
            <a:r>
              <a:rPr lang="en-US" sz="2800"/>
              <a:t>Can make informed application specific decision</a:t>
            </a:r>
          </a:p>
          <a:p>
            <a:pPr>
              <a:lnSpc>
                <a:spcPct val="90000"/>
              </a:lnSpc>
            </a:pPr>
            <a:r>
              <a:rPr lang="en-US" sz="2800"/>
              <a:t>May introduce additional overhead </a:t>
            </a:r>
            <a:r>
              <a:rPr lang="en-US" sz="2800">
                <a:sym typeface="Wingdings" pitchFamily="-65" charset="2"/>
              </a:rPr>
              <a:t> multiple connection setup, name lookups, etc.</a:t>
            </a:r>
          </a:p>
          <a:p>
            <a:pPr>
              <a:lnSpc>
                <a:spcPct val="90000"/>
              </a:lnSpc>
            </a:pPr>
            <a:r>
              <a:rPr lang="en-US" sz="2800"/>
              <a:t>While good solution in general HTTP Redirect has some design flaws – especially with current browsers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2725-AF3D-CA4E-B7F8-0F4990105CBD}" type="slidenum">
              <a:rPr lang="en-US"/>
              <a:pPr/>
              <a:t>37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Naming Based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Client does name lookup for service</a:t>
            </a:r>
          </a:p>
          <a:p>
            <a:pPr>
              <a:lnSpc>
                <a:spcPct val="90000"/>
              </a:lnSpc>
            </a:pPr>
            <a:r>
              <a:rPr lang="en-US" sz="2400"/>
              <a:t>Name server chooses appropriate server address</a:t>
            </a:r>
          </a:p>
          <a:p>
            <a:pPr>
              <a:lnSpc>
                <a:spcPct val="90000"/>
              </a:lnSpc>
            </a:pPr>
            <a:r>
              <a:rPr lang="en-US" sz="2400"/>
              <a:t>What information can it base decision on?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Server load/location </a:t>
            </a:r>
            <a:r>
              <a:rPr lang="en-US" sz="2000">
                <a:sym typeface="Wingdings" pitchFamily="-65" charset="2"/>
              </a:rPr>
              <a:t> must be collected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ym typeface="Wingdings" pitchFamily="-65" charset="2"/>
              </a:rPr>
              <a:t>Name service client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Typically the local name server for client</a:t>
            </a:r>
          </a:p>
          <a:p>
            <a:pPr>
              <a:lnSpc>
                <a:spcPct val="90000"/>
              </a:lnSpc>
            </a:pPr>
            <a:r>
              <a:rPr lang="en-US" sz="2400"/>
              <a:t>Round-robin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Randomly choose replica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Avoid hot-spots</a:t>
            </a:r>
          </a:p>
          <a:p>
            <a:pPr>
              <a:lnSpc>
                <a:spcPct val="90000"/>
              </a:lnSpc>
            </a:pPr>
            <a:r>
              <a:rPr lang="en-US" sz="2400"/>
              <a:t>[Semi-]static metrics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Geography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Route metrics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How well would these work?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8234-4B11-AB40-B716-5113C9FFD95F}" type="slidenum">
              <a:rPr lang="en-US"/>
              <a:pPr/>
              <a:t>38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Naming Based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Predicted application performance</a:t>
            </a:r>
          </a:p>
          <a:p>
            <a:pPr lvl="1">
              <a:lnSpc>
                <a:spcPct val="90000"/>
              </a:lnSpc>
            </a:pPr>
            <a:r>
              <a:rPr lang="en-US"/>
              <a:t>How to predict? </a:t>
            </a:r>
          </a:p>
          <a:p>
            <a:pPr lvl="1">
              <a:lnSpc>
                <a:spcPct val="90000"/>
              </a:lnSpc>
            </a:pPr>
            <a:r>
              <a:rPr lang="en-US"/>
              <a:t>Only have limited info at name resolution</a:t>
            </a:r>
          </a:p>
          <a:p>
            <a:pPr>
              <a:lnSpc>
                <a:spcPct val="90000"/>
              </a:lnSpc>
            </a:pPr>
            <a:r>
              <a:rPr lang="en-US"/>
              <a:t>Multiple techniques</a:t>
            </a:r>
          </a:p>
          <a:p>
            <a:pPr lvl="1">
              <a:lnSpc>
                <a:spcPct val="90000"/>
              </a:lnSpc>
            </a:pPr>
            <a:r>
              <a:rPr lang="en-US"/>
              <a:t>Static metrics to get coarse grain answer</a:t>
            </a:r>
          </a:p>
          <a:p>
            <a:pPr lvl="1">
              <a:lnSpc>
                <a:spcPct val="90000"/>
              </a:lnSpc>
            </a:pPr>
            <a:r>
              <a:rPr lang="en-US"/>
              <a:t>Current performance among smaller group</a:t>
            </a:r>
          </a:p>
          <a:p>
            <a:pPr>
              <a:lnSpc>
                <a:spcPct val="90000"/>
              </a:lnSpc>
            </a:pPr>
            <a:r>
              <a:rPr lang="en-US"/>
              <a:t>How does this affect caching?</a:t>
            </a:r>
          </a:p>
          <a:p>
            <a:pPr lvl="1">
              <a:lnSpc>
                <a:spcPct val="90000"/>
              </a:lnSpc>
            </a:pPr>
            <a:r>
              <a:rPr lang="en-US"/>
              <a:t>Typically want low TTL to adapt to load changes</a:t>
            </a:r>
          </a:p>
          <a:p>
            <a:pPr lvl="1">
              <a:lnSpc>
                <a:spcPct val="90000"/>
              </a:lnSpc>
            </a:pPr>
            <a:r>
              <a:rPr lang="en-US"/>
              <a:t>What does the first and subsequent lookup do?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Naming is a powerful tool in system design</a:t>
            </a:r>
          </a:p>
          <a:p>
            <a:pPr lvl="1"/>
            <a:r>
              <a:rPr lang="en-US" dirty="0" smtClean="0"/>
              <a:t>A layer of indirection can solve many problems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Wide range of naming styles, resolution techniques</a:t>
            </a:r>
          </a:p>
          <a:p>
            <a:pPr lvl="1"/>
            <a:r>
              <a:rPr lang="en-US" dirty="0" smtClean="0"/>
              <a:t>Must choose the one appropriate to system needs/tradeoffs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Naming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key elements</a:t>
            </a:r>
          </a:p>
          <a:p>
            <a:endParaRPr lang="en-US" dirty="0" smtClean="0"/>
          </a:p>
          <a:p>
            <a:pPr marL="697230" indent="-514350">
              <a:buAutoNum type="arabicParenR"/>
            </a:pPr>
            <a:r>
              <a:rPr lang="en-US" dirty="0" smtClean="0"/>
              <a:t>Name space</a:t>
            </a:r>
          </a:p>
          <a:p>
            <a:pPr marL="998982" lvl="1" indent="-514350"/>
            <a:r>
              <a:rPr lang="en-US" dirty="0" smtClean="0"/>
              <a:t>Alphabet of symbols + syntax that specify names</a:t>
            </a:r>
          </a:p>
          <a:p>
            <a:pPr marL="697230" indent="-514350">
              <a:buAutoNum type="arabicParenR"/>
            </a:pPr>
            <a:r>
              <a:rPr lang="en-US" dirty="0" smtClean="0"/>
              <a:t>Name-mapping</a:t>
            </a:r>
          </a:p>
          <a:p>
            <a:pPr marL="998982" lvl="1" indent="-514350"/>
            <a:r>
              <a:rPr lang="en-US" dirty="0" smtClean="0"/>
              <a:t>Associates each name to some value in…</a:t>
            </a:r>
          </a:p>
          <a:p>
            <a:pPr marL="697230" indent="-514350">
              <a:buAutoNum type="arabicParenR"/>
            </a:pPr>
            <a:r>
              <a:rPr lang="en-US" dirty="0" smtClean="0"/>
              <a:t>Universe of values</a:t>
            </a:r>
          </a:p>
          <a:p>
            <a:pPr marL="998982" lvl="1" indent="-514350"/>
            <a:r>
              <a:rPr lang="en-US" dirty="0" smtClean="0"/>
              <a:t>Typically an object or another name from original name space (or another name space)</a:t>
            </a:r>
          </a:p>
          <a:p>
            <a:pPr marL="998982" lvl="1" indent="-514350"/>
            <a:endParaRPr lang="en-US" dirty="0" smtClean="0"/>
          </a:p>
          <a:p>
            <a:pPr marL="697230" indent="-514350"/>
            <a:r>
              <a:rPr lang="en-US" dirty="0" smtClean="0"/>
              <a:t>Name-to-value mapping is called a “binding” i.e. name is bound to value</a:t>
            </a:r>
          </a:p>
          <a:p>
            <a:pPr marL="998982" lvl="1" indent="-514350"/>
            <a:endParaRPr lang="en-US" dirty="0" smtClean="0"/>
          </a:p>
          <a:p>
            <a:pPr marL="69723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RPC</a:t>
            </a:r>
          </a:p>
          <a:p>
            <a:r>
              <a:rPr lang="en-US" dirty="0" smtClean="0"/>
              <a:t>Read original </a:t>
            </a:r>
            <a:r>
              <a:rPr lang="en-US" dirty="0" err="1" smtClean="0"/>
              <a:t>Birrell</a:t>
            </a:r>
            <a:r>
              <a:rPr lang="en-US" dirty="0" smtClean="0"/>
              <a:t> &amp; Nelson paper on RPC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BDE9DD-E557-4F60-AAB1-8F1BF9787828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rgbClr val="FF0000"/>
              </a:solidFill>
            </a:endParaRP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DNS Design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DNS Today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9344A-A4C5-43EE-8530-AA21BC2B7475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Root Zone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Generic Top Level Domains (gTLD) = .com, .net, .org, etc…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Country Code Top Level Domain (ccTLD) = .us, .ca, .fi, .uk, etc…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Root server ({a-m}.root-servers.net) also used to cover gTLD domains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Load on root servers was growing quickly!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Moving .com, .net,  .org off root servers was clearly necessary to reduce load </a:t>
            </a:r>
            <a:r>
              <a:rPr lang="en-US" smtClean="0">
                <a:sym typeface="Wingdings" pitchFamily="2" charset="2"/>
              </a:rPr>
              <a:t> done Aug 2000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B0FC1-9377-46C9-92A5-39D15A8C9C57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gTLDs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75663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Unsponsored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.com, .edu, .gov, .mil, .net, .org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.biz </a:t>
            </a:r>
            <a:r>
              <a:rPr lang="en-US" sz="1600" smtClean="0">
                <a:sym typeface="Wingdings" pitchFamily="2" charset="2"/>
              </a:rPr>
              <a:t> businesses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.info </a:t>
            </a:r>
            <a:r>
              <a:rPr lang="en-US" sz="1600" smtClean="0">
                <a:sym typeface="Wingdings" pitchFamily="2" charset="2"/>
              </a:rPr>
              <a:t> general info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.name </a:t>
            </a:r>
            <a:r>
              <a:rPr lang="en-US" sz="1600" smtClean="0">
                <a:sym typeface="Wingdings" pitchFamily="2" charset="2"/>
              </a:rPr>
              <a:t> individuals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ym typeface="Wingdings" pitchFamily="2" charset="2"/>
              </a:rPr>
              <a:t>Sponsored (controlled by a particular association)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.aero </a:t>
            </a:r>
            <a:r>
              <a:rPr lang="en-US" sz="1600" smtClean="0">
                <a:sym typeface="Wingdings" pitchFamily="2" charset="2"/>
              </a:rPr>
              <a:t> a</a:t>
            </a:r>
            <a:r>
              <a:rPr lang="en-US" sz="1600" smtClean="0"/>
              <a:t>ir-transport industry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.cat </a:t>
            </a:r>
            <a:r>
              <a:rPr lang="en-US" sz="1600" smtClean="0">
                <a:sym typeface="Wingdings" pitchFamily="2" charset="2"/>
              </a:rPr>
              <a:t> catalan related</a:t>
            </a: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.coop </a:t>
            </a:r>
            <a:r>
              <a:rPr lang="en-US" sz="1600" smtClean="0">
                <a:sym typeface="Wingdings" pitchFamily="2" charset="2"/>
              </a:rPr>
              <a:t> business cooperatives</a:t>
            </a: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.jobs  job announcements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.museum  museums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.pro </a:t>
            </a:r>
            <a:r>
              <a:rPr lang="en-US" sz="1600" smtClean="0">
                <a:sym typeface="Wingdings" pitchFamily="2" charset="2"/>
              </a:rPr>
              <a:t> accountants, lawyers, and physicians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.travel </a:t>
            </a:r>
            <a:r>
              <a:rPr lang="en-US" sz="1600" smtClean="0">
                <a:sym typeface="Wingdings" pitchFamily="2" charset="2"/>
              </a:rPr>
              <a:t> travel industry</a:t>
            </a: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ym typeface="Wingdings" pitchFamily="2" charset="2"/>
              </a:rPr>
              <a:t>Starting 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.mobi  mobile phone targeted domains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.post  postal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.tel  telephone related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ym typeface="Wingdings" pitchFamily="2" charset="2"/>
              </a:rPr>
              <a:t>Proposed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.asia, .cym, .geo, .kid, .mail, .sco, .web, .xxx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345C37-7F4F-4C8E-893A-E9A5F9A56E02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New Registrars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Solutions (NSI) used to handle all registrations, root servers, etc…</a:t>
            </a:r>
          </a:p>
          <a:p>
            <a:pPr lvl="1" eaLnBrk="1" hangingPunct="1"/>
            <a:r>
              <a:rPr lang="en-US" smtClean="0"/>
              <a:t>Clearly not the democratic (Internet) way</a:t>
            </a:r>
          </a:p>
          <a:p>
            <a:pPr lvl="1" eaLnBrk="1" hangingPunct="1"/>
            <a:r>
              <a:rPr lang="en-US" smtClean="0"/>
              <a:t>Large number of registrars that can create new domains </a:t>
            </a:r>
            <a:r>
              <a:rPr lang="en-US" smtClean="0">
                <a:sym typeface="Wingdings" pitchFamily="2" charset="2"/>
              </a:rPr>
              <a:t> However NSI still handles A root server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47DA91-8B88-408C-A0DF-CDF5E2825173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Measurements of DNS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No centralized caching per site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Each machine runs own caching local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Why is this a problem?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How many hosts do we need to share cache? </a:t>
            </a:r>
            <a:r>
              <a:rPr lang="en-US" sz="2000" smtClean="0">
                <a:sym typeface="Wingdings" pitchFamily="2" charset="2"/>
              </a:rPr>
              <a:t> recent studies suggest 10-20 hosts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“Hit rate for DNS = 80% </a:t>
            </a:r>
            <a:r>
              <a:rPr lang="en-US" sz="2400" smtClean="0">
                <a:sym typeface="Wingdings" pitchFamily="2" charset="2"/>
              </a:rPr>
              <a:t> 1 - (#DNS/#connections)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Is this good or bad?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Most Internet traffic was Web with HTTP 1.0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What does a typical page look like? </a:t>
            </a:r>
            <a:r>
              <a:rPr lang="en-US" sz="1800" smtClean="0">
                <a:sym typeface="Wingdings" pitchFamily="2" charset="2"/>
              </a:rPr>
              <a:t> average of 4-5 imbedded objects  needs 4-5 transfers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>
                <a:sym typeface="Wingdings" pitchFamily="2" charset="2"/>
              </a:rPr>
              <a:t>This alone accounts for 80% hit rate!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Lower TTLs for A records does not affect performance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DNS performance really relies more on NS-record caching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CE12-8BE2-4F4A-B425-DB674682E3AF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Tracing Hierarchy (1)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04938"/>
            <a:ext cx="8078788" cy="4767262"/>
          </a:xfrm>
        </p:spPr>
        <p:txBody>
          <a:bodyPr/>
          <a:lstStyle/>
          <a:p>
            <a:pPr eaLnBrk="1" hangingPunct="1"/>
            <a:r>
              <a:rPr lang="en-US" sz="2400" smtClean="0"/>
              <a:t>Dig Program</a:t>
            </a:r>
          </a:p>
          <a:p>
            <a:pPr lvl="1" eaLnBrk="1" hangingPunct="1"/>
            <a:r>
              <a:rPr lang="en-US" sz="2000" smtClean="0"/>
              <a:t>Allows querying of DNS system</a:t>
            </a:r>
          </a:p>
          <a:p>
            <a:pPr lvl="1" eaLnBrk="1" hangingPunct="1"/>
            <a:r>
              <a:rPr lang="en-US" sz="2000" smtClean="0"/>
              <a:t>Use flags to find name server (NS)</a:t>
            </a:r>
          </a:p>
          <a:p>
            <a:pPr lvl="1" eaLnBrk="1" hangingPunct="1"/>
            <a:r>
              <a:rPr lang="en-US" sz="2000" smtClean="0"/>
              <a:t>Disable recursion so that operates one step at a time</a:t>
            </a:r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r>
              <a:rPr lang="en-US" sz="2000" smtClean="0"/>
              <a:t>All .edu names handled by set of servers</a:t>
            </a:r>
          </a:p>
        </p:txBody>
      </p:sp>
      <p:sp>
        <p:nvSpPr>
          <p:cNvPr id="35846" name="Rectangle 4"/>
          <p:cNvSpPr>
            <a:spLocks noChangeArrowheads="1"/>
          </p:cNvSpPr>
          <p:nvPr/>
        </p:nvSpPr>
        <p:spPr bwMode="auto">
          <a:xfrm>
            <a:off x="1295400" y="3133725"/>
            <a:ext cx="7391400" cy="30384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>
                <a:latin typeface="Arial" charset="0"/>
              </a:rPr>
              <a:t>unix&gt; </a:t>
            </a:r>
            <a:r>
              <a:rPr lang="en-US" sz="1600" b="1" i="1">
                <a:solidFill>
                  <a:srgbClr val="FF0000"/>
                </a:solidFill>
                <a:latin typeface="Arial" charset="0"/>
              </a:rPr>
              <a:t>dig +norecurse @a.root-servers.net NS kittyhawk.cmcl.cs.cmu.edu</a:t>
            </a:r>
          </a:p>
          <a:p>
            <a:pPr eaLnBrk="0" hangingPunct="0"/>
            <a:endParaRPr lang="en-US" sz="1600" b="1">
              <a:latin typeface="Arial" charset="0"/>
            </a:endParaRPr>
          </a:p>
          <a:p>
            <a:pPr eaLnBrk="0" hangingPunct="0"/>
            <a:r>
              <a:rPr lang="en-US" sz="1600" b="1">
                <a:latin typeface="Arial" charset="0"/>
              </a:rPr>
              <a:t>;; AUTHORITY SECTION: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L3.NSTLD.COM.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D3.NSTLD.COM.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A3.NSTLD.COM.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E3.NSTLD.COM.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C3.NSTLD.COM.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F3.NSTLD.COM.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G3.NSTLD.COM.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B3.NSTLD.COM.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M3.NSTLD.COM.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1A609-3D01-4C3C-81DD-525FC53770E9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Tracing Hierarchy (2)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99463" cy="4724400"/>
          </a:xfrm>
        </p:spPr>
        <p:txBody>
          <a:bodyPr/>
          <a:lstStyle/>
          <a:p>
            <a:pPr eaLnBrk="1" hangingPunct="1"/>
            <a:r>
              <a:rPr lang="en-US" smtClean="0"/>
              <a:t>3 servers handle CMU names</a:t>
            </a:r>
          </a:p>
        </p:txBody>
      </p:sp>
      <p:sp>
        <p:nvSpPr>
          <p:cNvPr id="36870" name="Rectangle 4"/>
          <p:cNvSpPr>
            <a:spLocks noChangeArrowheads="1"/>
          </p:cNvSpPr>
          <p:nvPr/>
        </p:nvSpPr>
        <p:spPr bwMode="auto">
          <a:xfrm>
            <a:off x="762000" y="2209800"/>
            <a:ext cx="8077200" cy="1752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b="1">
                <a:latin typeface="Arial" charset="0"/>
              </a:rPr>
              <a:t>unix&gt; 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dig +norecurse @e3.nstld.com NS kittyhawk.cmcl.cs.cmu.edu</a:t>
            </a:r>
          </a:p>
          <a:p>
            <a:pPr eaLnBrk="0" hangingPunct="0"/>
            <a:endParaRPr lang="en-US" sz="1800" b="1" i="1">
              <a:solidFill>
                <a:srgbClr val="FF0000"/>
              </a:solidFill>
              <a:latin typeface="Arial" charset="0"/>
            </a:endParaRPr>
          </a:p>
          <a:p>
            <a:pPr eaLnBrk="0" hangingPunct="0"/>
            <a:r>
              <a:rPr lang="en-US" sz="1800" b="1">
                <a:latin typeface="Arial" charset="0"/>
              </a:rPr>
              <a:t>;; AUTHORITY SECTION:</a:t>
            </a:r>
          </a:p>
          <a:p>
            <a:pPr eaLnBrk="0" hangingPunct="0"/>
            <a:r>
              <a:rPr lang="en-US" sz="1800" b="1">
                <a:latin typeface="Arial" charset="0"/>
              </a:rPr>
              <a:t>cmu.edu.                172800  IN      NS      CUCUMBER.SRV.cs.cmu.edu.</a:t>
            </a:r>
          </a:p>
          <a:p>
            <a:pPr eaLnBrk="0" hangingPunct="0"/>
            <a:r>
              <a:rPr lang="en-US" sz="1800" b="1">
                <a:latin typeface="Arial" charset="0"/>
              </a:rPr>
              <a:t>cmu.edu.                172800  IN      NS      T-NS1.NET.cmu.edu.</a:t>
            </a:r>
          </a:p>
          <a:p>
            <a:pPr eaLnBrk="0" hangingPunct="0"/>
            <a:r>
              <a:rPr lang="en-US" sz="1800" b="1">
                <a:latin typeface="Arial" charset="0"/>
              </a:rPr>
              <a:t>cmu.edu.                172800  IN      NS      T-NS2.NET.cmu.edu.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3CF83-E479-428E-8C33-5043997CB2F7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Tracing Hierarchy (3 &amp; 4)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99463" cy="4724400"/>
          </a:xfrm>
        </p:spPr>
        <p:txBody>
          <a:bodyPr/>
          <a:lstStyle/>
          <a:p>
            <a:pPr eaLnBrk="1" hangingPunct="1"/>
            <a:r>
              <a:rPr lang="en-US" smtClean="0"/>
              <a:t>4 servers handle CMU CS names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Quasar is master NS for this zone</a:t>
            </a:r>
          </a:p>
        </p:txBody>
      </p:sp>
      <p:sp>
        <p:nvSpPr>
          <p:cNvPr id="37894" name="Rectangle 4"/>
          <p:cNvSpPr>
            <a:spLocks noChangeArrowheads="1"/>
          </p:cNvSpPr>
          <p:nvPr/>
        </p:nvSpPr>
        <p:spPr bwMode="auto">
          <a:xfrm>
            <a:off x="914400" y="2222500"/>
            <a:ext cx="7620000" cy="18161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>
                <a:latin typeface="Arial" charset="0"/>
              </a:rPr>
              <a:t>unix&gt;</a:t>
            </a:r>
            <a:r>
              <a:rPr lang="en-US" sz="1600" b="1" i="1">
                <a:solidFill>
                  <a:srgbClr val="FF0000"/>
                </a:solidFill>
                <a:latin typeface="Arial" charset="0"/>
              </a:rPr>
              <a:t> dig +norecurse @t-ns1.net.cmu.edu NS kittyhawk.cmcl.cs.cmu.edu</a:t>
            </a:r>
          </a:p>
          <a:p>
            <a:pPr eaLnBrk="0" hangingPunct="0"/>
            <a:endParaRPr lang="en-US" sz="1600" b="1" i="1">
              <a:solidFill>
                <a:srgbClr val="FF0000"/>
              </a:solidFill>
              <a:latin typeface="Arial" charset="0"/>
            </a:endParaRPr>
          </a:p>
          <a:p>
            <a:pPr eaLnBrk="0" hangingPunct="0"/>
            <a:r>
              <a:rPr lang="en-US" sz="1600" b="1">
                <a:latin typeface="Arial" charset="0"/>
              </a:rPr>
              <a:t>;; AUTHORITY SECTION:</a:t>
            </a:r>
          </a:p>
          <a:p>
            <a:pPr eaLnBrk="0" hangingPunct="0"/>
            <a:r>
              <a:rPr lang="en-US" sz="1600" b="1">
                <a:latin typeface="Arial" charset="0"/>
              </a:rPr>
              <a:t>cs.cmu.edu.             86400   IN      NS      MANGO.SRV.cs.cmu.edu.</a:t>
            </a:r>
          </a:p>
          <a:p>
            <a:pPr eaLnBrk="0" hangingPunct="0"/>
            <a:r>
              <a:rPr lang="en-US" sz="1600" b="1">
                <a:latin typeface="Arial" charset="0"/>
              </a:rPr>
              <a:t>cs.cmu.edu.             86400   IN      NS      PEACH.SRV.cs.cmu.edu.</a:t>
            </a:r>
          </a:p>
          <a:p>
            <a:pPr eaLnBrk="0" hangingPunct="0"/>
            <a:r>
              <a:rPr lang="en-US" sz="1600" b="1">
                <a:latin typeface="Arial" charset="0"/>
              </a:rPr>
              <a:t>cs.cmu.edu.             86400   IN      NS      BANANA.SRV.cs.cmu.edu.</a:t>
            </a:r>
          </a:p>
          <a:p>
            <a:pPr eaLnBrk="0" hangingPunct="0"/>
            <a:r>
              <a:rPr lang="en-US" sz="1600" b="1">
                <a:latin typeface="Arial" charset="0"/>
              </a:rPr>
              <a:t>cs.cmu.edu.             86400   IN      NS      BLUEBERRY.SRV.cs.cmu.edu.</a:t>
            </a:r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914400" y="4768850"/>
            <a:ext cx="7620000" cy="13271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>
                <a:latin typeface="Arial" charset="0"/>
              </a:rPr>
              <a:t>unix&gt;</a:t>
            </a:r>
            <a:r>
              <a:rPr lang="en-US" sz="1600" b="1" i="1">
                <a:solidFill>
                  <a:srgbClr val="FF0000"/>
                </a:solidFill>
                <a:latin typeface="Arial" charset="0"/>
              </a:rPr>
              <a:t>dig +norecurse @blueberry.srv.cs.cmu.edu NS 		kittyhawk.cmcl.cs.cmu.edu</a:t>
            </a:r>
          </a:p>
          <a:p>
            <a:pPr eaLnBrk="0" hangingPunct="0"/>
            <a:endParaRPr lang="en-US" sz="1600" b="1" i="1">
              <a:solidFill>
                <a:srgbClr val="FF0000"/>
              </a:solidFill>
              <a:latin typeface="Arial" charset="0"/>
            </a:endParaRPr>
          </a:p>
          <a:p>
            <a:pPr eaLnBrk="0" hangingPunct="0"/>
            <a:r>
              <a:rPr lang="en-US" sz="1600" b="1">
                <a:latin typeface="Arial" charset="0"/>
              </a:rPr>
              <a:t>;; AUTHORITY SECTION:</a:t>
            </a:r>
          </a:p>
          <a:p>
            <a:pPr eaLnBrk="0" hangingPunct="0"/>
            <a:r>
              <a:rPr lang="en-US" sz="1600" b="1">
                <a:latin typeface="Arial" charset="0"/>
              </a:rPr>
              <a:t>cs.cmu.edu.             300     IN      SOA     QUASAR.FAC.cs.cmu.edu.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Hierarchical Implementations: LDAP (1)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1"/>
            <a:ext cx="8534400" cy="11430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simple example of an LDAP</a:t>
            </a:r>
            <a:r>
              <a:rPr lang="en-US" dirty="0" smtClean="0"/>
              <a:t> directory </a:t>
            </a:r>
            <a:r>
              <a:rPr lang="en-US" dirty="0"/>
              <a:t>entry using LDAP naming conventions.</a:t>
            </a:r>
          </a:p>
        </p:txBody>
      </p:sp>
      <p:pic>
        <p:nvPicPr>
          <p:cNvPr id="128004" name="Picture 4" descr="05-22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075" y="2514600"/>
            <a:ext cx="8416925" cy="4062412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Uniqueness</a:t>
            </a:r>
          </a:p>
          <a:p>
            <a:pPr lvl="1"/>
            <a:r>
              <a:rPr lang="en-US" dirty="0" smtClean="0"/>
              <a:t>One-to-one mapping</a:t>
            </a:r>
          </a:p>
          <a:p>
            <a:pPr lvl="1"/>
            <a:r>
              <a:rPr lang="en-US" dirty="0" smtClean="0"/>
              <a:t>One-to-many or many-to-one (name-to-value) mappings</a:t>
            </a:r>
          </a:p>
          <a:p>
            <a:pPr lvl="1"/>
            <a:r>
              <a:rPr lang="en-US" dirty="0" smtClean="0"/>
              <a:t>Context sensitive resolution</a:t>
            </a:r>
          </a:p>
          <a:p>
            <a:r>
              <a:rPr lang="en-US" dirty="0" smtClean="0"/>
              <a:t>Stable binding</a:t>
            </a:r>
          </a:p>
          <a:p>
            <a:pPr lvl="1"/>
            <a:r>
              <a:rPr lang="en-US" dirty="0" smtClean="0"/>
              <a:t>Names that are never reused</a:t>
            </a:r>
          </a:p>
          <a:p>
            <a:pPr lvl="1"/>
            <a:r>
              <a:rPr lang="en-US" dirty="0" smtClean="0"/>
              <a:t>Values that can only have one name</a:t>
            </a:r>
          </a:p>
          <a:p>
            <a:pPr lvl="1"/>
            <a:r>
              <a:rPr lang="en-US" dirty="0" smtClean="0"/>
              <a:t>E.g. using MD5 of file contents, bank account numbers</a:t>
            </a:r>
          </a:p>
          <a:p>
            <a:r>
              <a:rPr lang="en-US" dirty="0" smtClean="0"/>
              <a:t>Reverse lookup support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Hierarchical Implementations: LDAP (2)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</a:t>
            </a:r>
            <a:r>
              <a:rPr lang="en-US" dirty="0"/>
              <a:t>of a directory information tree. </a:t>
            </a:r>
          </a:p>
        </p:txBody>
      </p:sp>
      <p:pic>
        <p:nvPicPr>
          <p:cNvPr id="131076" name="Picture 4" descr="05-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819400"/>
            <a:ext cx="8145462" cy="37592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Hierarchical Implementations: LDAP (3)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257800"/>
            <a:ext cx="8534400" cy="86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directory entries having </a:t>
            </a:r>
            <a:r>
              <a:rPr lang="en-US" dirty="0" err="1" smtClean="0"/>
              <a:t>Host_Name</a:t>
            </a:r>
            <a:r>
              <a:rPr lang="en-US" dirty="0" smtClean="0"/>
              <a:t> as RDN.</a:t>
            </a:r>
            <a:endParaRPr lang="en-US" dirty="0"/>
          </a:p>
        </p:txBody>
      </p:sp>
      <p:pic>
        <p:nvPicPr>
          <p:cNvPr id="132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7525" y="1676400"/>
            <a:ext cx="8158163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Figure 9.10</a:t>
            </a:r>
            <a:br>
              <a:rPr lang="en-GB"/>
            </a:br>
            <a:r>
              <a:rPr lang="en-GB"/>
              <a:t>X.500 service architecture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1497013" y="1411288"/>
            <a:ext cx="6383337" cy="4351337"/>
            <a:chOff x="943" y="889"/>
            <a:chExt cx="4021" cy="2741"/>
          </a:xfrm>
        </p:grpSpPr>
        <p:sp>
          <p:nvSpPr>
            <p:cNvPr id="33796" name="Rectangle 4"/>
            <p:cNvSpPr>
              <a:spLocks noChangeArrowheads="1"/>
            </p:cNvSpPr>
            <p:nvPr/>
          </p:nvSpPr>
          <p:spPr bwMode="auto">
            <a:xfrm>
              <a:off x="1904" y="889"/>
              <a:ext cx="3060" cy="2741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98" name="Oval 6"/>
            <p:cNvSpPr>
              <a:spLocks noChangeArrowheads="1"/>
            </p:cNvSpPr>
            <p:nvPr/>
          </p:nvSpPr>
          <p:spPr bwMode="auto">
            <a:xfrm>
              <a:off x="2042" y="1633"/>
              <a:ext cx="628" cy="679"/>
            </a:xfrm>
            <a:prstGeom prst="ellipse">
              <a:avLst/>
            </a:prstGeom>
            <a:solidFill>
              <a:srgbClr val="FFFFFF"/>
            </a:solidFill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99" name="Oval 7"/>
            <p:cNvSpPr>
              <a:spLocks noChangeArrowheads="1"/>
            </p:cNvSpPr>
            <p:nvPr/>
          </p:nvSpPr>
          <p:spPr bwMode="auto">
            <a:xfrm>
              <a:off x="3120" y="1038"/>
              <a:ext cx="628" cy="680"/>
            </a:xfrm>
            <a:prstGeom prst="ellipse">
              <a:avLst/>
            </a:prstGeom>
            <a:solidFill>
              <a:srgbClr val="FFFFFF"/>
            </a:solidFill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3120" y="2227"/>
              <a:ext cx="628" cy="680"/>
            </a:xfrm>
            <a:prstGeom prst="ellipse">
              <a:avLst/>
            </a:prstGeom>
            <a:solidFill>
              <a:srgbClr val="FFFFFF"/>
            </a:solidFill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943" y="1760"/>
              <a:ext cx="550" cy="489"/>
            </a:xfrm>
            <a:prstGeom prst="rect">
              <a:avLst/>
            </a:prstGeom>
            <a:noFill/>
            <a:ln w="4921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2" name="Freeform 10"/>
            <p:cNvSpPr>
              <a:spLocks/>
            </p:cNvSpPr>
            <p:nvPr/>
          </p:nvSpPr>
          <p:spPr bwMode="auto">
            <a:xfrm>
              <a:off x="1512" y="1930"/>
              <a:ext cx="98" cy="64"/>
            </a:xfrm>
            <a:custGeom>
              <a:avLst/>
              <a:gdLst/>
              <a:ahLst/>
              <a:cxnLst>
                <a:cxn ang="0">
                  <a:pos x="106" y="21"/>
                </a:cxn>
                <a:cxn ang="0">
                  <a:pos x="106" y="64"/>
                </a:cxn>
                <a:cxn ang="0">
                  <a:pos x="0" y="21"/>
                </a:cxn>
                <a:cxn ang="0">
                  <a:pos x="106" y="0"/>
                </a:cxn>
                <a:cxn ang="0">
                  <a:pos x="106" y="21"/>
                </a:cxn>
              </a:cxnLst>
              <a:rect l="0" t="0" r="r" b="b"/>
              <a:pathLst>
                <a:path w="106" h="64">
                  <a:moveTo>
                    <a:pt x="106" y="21"/>
                  </a:moveTo>
                  <a:lnTo>
                    <a:pt x="106" y="64"/>
                  </a:lnTo>
                  <a:lnTo>
                    <a:pt x="0" y="21"/>
                  </a:lnTo>
                  <a:lnTo>
                    <a:pt x="106" y="0"/>
                  </a:lnTo>
                  <a:lnTo>
                    <a:pt x="106" y="21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3" name="Freeform 11"/>
            <p:cNvSpPr>
              <a:spLocks/>
            </p:cNvSpPr>
            <p:nvPr/>
          </p:nvSpPr>
          <p:spPr bwMode="auto">
            <a:xfrm>
              <a:off x="1924" y="1930"/>
              <a:ext cx="98" cy="64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0" y="0"/>
                </a:cxn>
                <a:cxn ang="0">
                  <a:pos x="107" y="21"/>
                </a:cxn>
                <a:cxn ang="0">
                  <a:pos x="0" y="64"/>
                </a:cxn>
                <a:cxn ang="0">
                  <a:pos x="0" y="21"/>
                </a:cxn>
              </a:cxnLst>
              <a:rect l="0" t="0" r="r" b="b"/>
              <a:pathLst>
                <a:path w="107" h="64">
                  <a:moveTo>
                    <a:pt x="0" y="21"/>
                  </a:moveTo>
                  <a:lnTo>
                    <a:pt x="0" y="0"/>
                  </a:lnTo>
                  <a:lnTo>
                    <a:pt x="107" y="21"/>
                  </a:lnTo>
                  <a:lnTo>
                    <a:pt x="0" y="64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>
              <a:off x="1610" y="1951"/>
              <a:ext cx="314" cy="1"/>
            </a:xfrm>
            <a:prstGeom prst="line">
              <a:avLst/>
            </a:prstGeom>
            <a:noFill/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5" name="Freeform 13"/>
            <p:cNvSpPr>
              <a:spLocks/>
            </p:cNvSpPr>
            <p:nvPr/>
          </p:nvSpPr>
          <p:spPr bwMode="auto">
            <a:xfrm>
              <a:off x="2649" y="2164"/>
              <a:ext cx="98" cy="64"/>
            </a:xfrm>
            <a:custGeom>
              <a:avLst/>
              <a:gdLst/>
              <a:ahLst/>
              <a:cxnLst>
                <a:cxn ang="0">
                  <a:pos x="85" y="43"/>
                </a:cxn>
                <a:cxn ang="0">
                  <a:pos x="63" y="64"/>
                </a:cxn>
                <a:cxn ang="0">
                  <a:pos x="0" y="0"/>
                </a:cxn>
                <a:cxn ang="0">
                  <a:pos x="106" y="22"/>
                </a:cxn>
                <a:cxn ang="0">
                  <a:pos x="85" y="43"/>
                </a:cxn>
              </a:cxnLst>
              <a:rect l="0" t="0" r="r" b="b"/>
              <a:pathLst>
                <a:path w="106" h="64">
                  <a:moveTo>
                    <a:pt x="85" y="43"/>
                  </a:moveTo>
                  <a:lnTo>
                    <a:pt x="63" y="64"/>
                  </a:lnTo>
                  <a:lnTo>
                    <a:pt x="0" y="0"/>
                  </a:lnTo>
                  <a:lnTo>
                    <a:pt x="106" y="22"/>
                  </a:lnTo>
                  <a:lnTo>
                    <a:pt x="85" y="43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6" name="Freeform 14"/>
            <p:cNvSpPr>
              <a:spLocks/>
            </p:cNvSpPr>
            <p:nvPr/>
          </p:nvSpPr>
          <p:spPr bwMode="auto">
            <a:xfrm>
              <a:off x="3022" y="2355"/>
              <a:ext cx="98" cy="85"/>
            </a:xfrm>
            <a:custGeom>
              <a:avLst/>
              <a:gdLst/>
              <a:ahLst/>
              <a:cxnLst>
                <a:cxn ang="0">
                  <a:pos x="21" y="21"/>
                </a:cxn>
                <a:cxn ang="0">
                  <a:pos x="21" y="0"/>
                </a:cxn>
                <a:cxn ang="0">
                  <a:pos x="106" y="85"/>
                </a:cxn>
                <a:cxn ang="0">
                  <a:pos x="0" y="42"/>
                </a:cxn>
                <a:cxn ang="0">
                  <a:pos x="21" y="21"/>
                </a:cxn>
              </a:cxnLst>
              <a:rect l="0" t="0" r="r" b="b"/>
              <a:pathLst>
                <a:path w="106" h="85">
                  <a:moveTo>
                    <a:pt x="21" y="21"/>
                  </a:moveTo>
                  <a:lnTo>
                    <a:pt x="21" y="0"/>
                  </a:lnTo>
                  <a:lnTo>
                    <a:pt x="106" y="85"/>
                  </a:lnTo>
                  <a:lnTo>
                    <a:pt x="0" y="42"/>
                  </a:lnTo>
                  <a:lnTo>
                    <a:pt x="21" y="21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>
              <a:off x="2748" y="2206"/>
              <a:ext cx="274" cy="170"/>
            </a:xfrm>
            <a:prstGeom prst="line">
              <a:avLst/>
            </a:prstGeom>
            <a:noFill/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8" name="Freeform 16"/>
            <p:cNvSpPr>
              <a:spLocks/>
            </p:cNvSpPr>
            <p:nvPr/>
          </p:nvSpPr>
          <p:spPr bwMode="auto">
            <a:xfrm>
              <a:off x="2670" y="1739"/>
              <a:ext cx="97" cy="85"/>
            </a:xfrm>
            <a:custGeom>
              <a:avLst/>
              <a:gdLst/>
              <a:ahLst/>
              <a:cxnLst>
                <a:cxn ang="0">
                  <a:pos x="106" y="21"/>
                </a:cxn>
                <a:cxn ang="0">
                  <a:pos x="106" y="64"/>
                </a:cxn>
                <a:cxn ang="0">
                  <a:pos x="0" y="85"/>
                </a:cxn>
                <a:cxn ang="0">
                  <a:pos x="85" y="0"/>
                </a:cxn>
                <a:cxn ang="0">
                  <a:pos x="106" y="21"/>
                </a:cxn>
              </a:cxnLst>
              <a:rect l="0" t="0" r="r" b="b"/>
              <a:pathLst>
                <a:path w="106" h="85">
                  <a:moveTo>
                    <a:pt x="106" y="21"/>
                  </a:moveTo>
                  <a:lnTo>
                    <a:pt x="106" y="64"/>
                  </a:lnTo>
                  <a:lnTo>
                    <a:pt x="0" y="85"/>
                  </a:lnTo>
                  <a:lnTo>
                    <a:pt x="85" y="0"/>
                  </a:lnTo>
                  <a:lnTo>
                    <a:pt x="106" y="21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9" name="Freeform 17"/>
            <p:cNvSpPr>
              <a:spLocks/>
            </p:cNvSpPr>
            <p:nvPr/>
          </p:nvSpPr>
          <p:spPr bwMode="auto">
            <a:xfrm>
              <a:off x="3003" y="1526"/>
              <a:ext cx="98" cy="85"/>
            </a:xfrm>
            <a:custGeom>
              <a:avLst/>
              <a:gdLst/>
              <a:ahLst/>
              <a:cxnLst>
                <a:cxn ang="0">
                  <a:pos x="21" y="64"/>
                </a:cxn>
                <a:cxn ang="0">
                  <a:pos x="0" y="43"/>
                </a:cxn>
                <a:cxn ang="0">
                  <a:pos x="106" y="0"/>
                </a:cxn>
                <a:cxn ang="0">
                  <a:pos x="42" y="85"/>
                </a:cxn>
                <a:cxn ang="0">
                  <a:pos x="21" y="64"/>
                </a:cxn>
              </a:cxnLst>
              <a:rect l="0" t="0" r="r" b="b"/>
              <a:pathLst>
                <a:path w="106" h="85">
                  <a:moveTo>
                    <a:pt x="21" y="64"/>
                  </a:moveTo>
                  <a:lnTo>
                    <a:pt x="0" y="43"/>
                  </a:lnTo>
                  <a:lnTo>
                    <a:pt x="106" y="0"/>
                  </a:lnTo>
                  <a:lnTo>
                    <a:pt x="42" y="85"/>
                  </a:lnTo>
                  <a:lnTo>
                    <a:pt x="21" y="64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Line 18"/>
            <p:cNvSpPr>
              <a:spLocks noChangeShapeType="1"/>
            </p:cNvSpPr>
            <p:nvPr/>
          </p:nvSpPr>
          <p:spPr bwMode="auto">
            <a:xfrm flipV="1">
              <a:off x="2767" y="1590"/>
              <a:ext cx="255" cy="170"/>
            </a:xfrm>
            <a:prstGeom prst="line">
              <a:avLst/>
            </a:prstGeom>
            <a:noFill/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1" name="Rectangle 19"/>
            <p:cNvSpPr>
              <a:spLocks noChangeArrowheads="1"/>
            </p:cNvSpPr>
            <p:nvPr/>
          </p:nvSpPr>
          <p:spPr bwMode="auto">
            <a:xfrm>
              <a:off x="943" y="1080"/>
              <a:ext cx="550" cy="489"/>
            </a:xfrm>
            <a:prstGeom prst="rect">
              <a:avLst/>
            </a:prstGeom>
            <a:noFill/>
            <a:ln w="4921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2" name="Rectangle 20"/>
            <p:cNvSpPr>
              <a:spLocks noChangeArrowheads="1"/>
            </p:cNvSpPr>
            <p:nvPr/>
          </p:nvSpPr>
          <p:spPr bwMode="auto">
            <a:xfrm>
              <a:off x="943" y="2440"/>
              <a:ext cx="550" cy="488"/>
            </a:xfrm>
            <a:prstGeom prst="rect">
              <a:avLst/>
            </a:prstGeom>
            <a:noFill/>
            <a:ln w="49213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3" name="Freeform 21"/>
            <p:cNvSpPr>
              <a:spLocks/>
            </p:cNvSpPr>
            <p:nvPr/>
          </p:nvSpPr>
          <p:spPr bwMode="auto">
            <a:xfrm>
              <a:off x="1493" y="2589"/>
              <a:ext cx="97" cy="106"/>
            </a:xfrm>
            <a:custGeom>
              <a:avLst/>
              <a:gdLst/>
              <a:ahLst/>
              <a:cxnLst>
                <a:cxn ang="0">
                  <a:pos x="85" y="42"/>
                </a:cxn>
                <a:cxn ang="0">
                  <a:pos x="106" y="63"/>
                </a:cxn>
                <a:cxn ang="0">
                  <a:pos x="0" y="106"/>
                </a:cxn>
                <a:cxn ang="0">
                  <a:pos x="64" y="0"/>
                </a:cxn>
                <a:cxn ang="0">
                  <a:pos x="85" y="42"/>
                </a:cxn>
              </a:cxnLst>
              <a:rect l="0" t="0" r="r" b="b"/>
              <a:pathLst>
                <a:path w="106" h="106">
                  <a:moveTo>
                    <a:pt x="85" y="42"/>
                  </a:moveTo>
                  <a:lnTo>
                    <a:pt x="106" y="63"/>
                  </a:lnTo>
                  <a:lnTo>
                    <a:pt x="0" y="106"/>
                  </a:lnTo>
                  <a:lnTo>
                    <a:pt x="64" y="0"/>
                  </a:lnTo>
                  <a:lnTo>
                    <a:pt x="85" y="42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4" name="Freeform 22"/>
            <p:cNvSpPr>
              <a:spLocks/>
            </p:cNvSpPr>
            <p:nvPr/>
          </p:nvSpPr>
          <p:spPr bwMode="auto">
            <a:xfrm>
              <a:off x="1983" y="2206"/>
              <a:ext cx="98" cy="85"/>
            </a:xfrm>
            <a:custGeom>
              <a:avLst/>
              <a:gdLst/>
              <a:ahLst/>
              <a:cxnLst>
                <a:cxn ang="0">
                  <a:pos x="21" y="64"/>
                </a:cxn>
                <a:cxn ang="0">
                  <a:pos x="0" y="43"/>
                </a:cxn>
                <a:cxn ang="0">
                  <a:pos x="106" y="0"/>
                </a:cxn>
                <a:cxn ang="0">
                  <a:pos x="43" y="85"/>
                </a:cxn>
                <a:cxn ang="0">
                  <a:pos x="21" y="64"/>
                </a:cxn>
              </a:cxnLst>
              <a:rect l="0" t="0" r="r" b="b"/>
              <a:pathLst>
                <a:path w="106" h="85">
                  <a:moveTo>
                    <a:pt x="21" y="64"/>
                  </a:moveTo>
                  <a:lnTo>
                    <a:pt x="0" y="43"/>
                  </a:lnTo>
                  <a:lnTo>
                    <a:pt x="106" y="0"/>
                  </a:lnTo>
                  <a:lnTo>
                    <a:pt x="43" y="85"/>
                  </a:lnTo>
                  <a:lnTo>
                    <a:pt x="21" y="64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5" name="Line 23"/>
            <p:cNvSpPr>
              <a:spLocks noChangeShapeType="1"/>
            </p:cNvSpPr>
            <p:nvPr/>
          </p:nvSpPr>
          <p:spPr bwMode="auto">
            <a:xfrm flipV="1">
              <a:off x="1590" y="2270"/>
              <a:ext cx="393" cy="340"/>
            </a:xfrm>
            <a:prstGeom prst="line">
              <a:avLst/>
            </a:prstGeom>
            <a:noFill/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6" name="Freeform 24"/>
            <p:cNvSpPr>
              <a:spLocks/>
            </p:cNvSpPr>
            <p:nvPr/>
          </p:nvSpPr>
          <p:spPr bwMode="auto">
            <a:xfrm>
              <a:off x="1493" y="1314"/>
              <a:ext cx="97" cy="85"/>
            </a:xfrm>
            <a:custGeom>
              <a:avLst/>
              <a:gdLst/>
              <a:ahLst/>
              <a:cxnLst>
                <a:cxn ang="0">
                  <a:pos x="85" y="64"/>
                </a:cxn>
                <a:cxn ang="0">
                  <a:pos x="85" y="85"/>
                </a:cxn>
                <a:cxn ang="0">
                  <a:pos x="0" y="0"/>
                </a:cxn>
                <a:cxn ang="0">
                  <a:pos x="106" y="42"/>
                </a:cxn>
                <a:cxn ang="0">
                  <a:pos x="85" y="64"/>
                </a:cxn>
              </a:cxnLst>
              <a:rect l="0" t="0" r="r" b="b"/>
              <a:pathLst>
                <a:path w="106" h="85">
                  <a:moveTo>
                    <a:pt x="85" y="64"/>
                  </a:moveTo>
                  <a:lnTo>
                    <a:pt x="85" y="85"/>
                  </a:lnTo>
                  <a:lnTo>
                    <a:pt x="0" y="0"/>
                  </a:lnTo>
                  <a:lnTo>
                    <a:pt x="106" y="42"/>
                  </a:lnTo>
                  <a:lnTo>
                    <a:pt x="85" y="64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7" name="Freeform 25"/>
            <p:cNvSpPr>
              <a:spLocks/>
            </p:cNvSpPr>
            <p:nvPr/>
          </p:nvSpPr>
          <p:spPr bwMode="auto">
            <a:xfrm>
              <a:off x="1983" y="1675"/>
              <a:ext cx="98" cy="85"/>
            </a:xfrm>
            <a:custGeom>
              <a:avLst/>
              <a:gdLst/>
              <a:ahLst/>
              <a:cxnLst>
                <a:cxn ang="0">
                  <a:pos x="21" y="21"/>
                </a:cxn>
                <a:cxn ang="0">
                  <a:pos x="43" y="0"/>
                </a:cxn>
                <a:cxn ang="0">
                  <a:pos x="106" y="85"/>
                </a:cxn>
                <a:cxn ang="0">
                  <a:pos x="0" y="43"/>
                </a:cxn>
                <a:cxn ang="0">
                  <a:pos x="21" y="21"/>
                </a:cxn>
              </a:cxnLst>
              <a:rect l="0" t="0" r="r" b="b"/>
              <a:pathLst>
                <a:path w="106" h="85">
                  <a:moveTo>
                    <a:pt x="21" y="21"/>
                  </a:moveTo>
                  <a:lnTo>
                    <a:pt x="43" y="0"/>
                  </a:lnTo>
                  <a:lnTo>
                    <a:pt x="106" y="85"/>
                  </a:lnTo>
                  <a:lnTo>
                    <a:pt x="0" y="43"/>
                  </a:lnTo>
                  <a:lnTo>
                    <a:pt x="21" y="21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8" name="Line 26"/>
            <p:cNvSpPr>
              <a:spLocks noChangeShapeType="1"/>
            </p:cNvSpPr>
            <p:nvPr/>
          </p:nvSpPr>
          <p:spPr bwMode="auto">
            <a:xfrm>
              <a:off x="1590" y="1378"/>
              <a:ext cx="412" cy="318"/>
            </a:xfrm>
            <a:prstGeom prst="line">
              <a:avLst/>
            </a:prstGeom>
            <a:noFill/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9" name="Oval 27"/>
            <p:cNvSpPr>
              <a:spLocks noChangeArrowheads="1"/>
            </p:cNvSpPr>
            <p:nvPr/>
          </p:nvSpPr>
          <p:spPr bwMode="auto">
            <a:xfrm>
              <a:off x="4180" y="1059"/>
              <a:ext cx="627" cy="680"/>
            </a:xfrm>
            <a:prstGeom prst="ellipse">
              <a:avLst/>
            </a:prstGeom>
            <a:solidFill>
              <a:srgbClr val="FFFFFF"/>
            </a:solidFill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0" name="Freeform 28"/>
            <p:cNvSpPr>
              <a:spLocks/>
            </p:cNvSpPr>
            <p:nvPr/>
          </p:nvSpPr>
          <p:spPr bwMode="auto">
            <a:xfrm>
              <a:off x="4159" y="1664"/>
              <a:ext cx="108" cy="117"/>
            </a:xfrm>
            <a:custGeom>
              <a:avLst/>
              <a:gdLst/>
              <a:ahLst/>
              <a:cxnLst>
                <a:cxn ang="0">
                  <a:pos x="22" y="64"/>
                </a:cxn>
                <a:cxn ang="0">
                  <a:pos x="0" y="43"/>
                </a:cxn>
                <a:cxn ang="0">
                  <a:pos x="85" y="0"/>
                </a:cxn>
                <a:cxn ang="0">
                  <a:pos x="43" y="85"/>
                </a:cxn>
                <a:cxn ang="0">
                  <a:pos x="22" y="64"/>
                </a:cxn>
              </a:cxnLst>
              <a:rect l="0" t="0" r="r" b="b"/>
              <a:pathLst>
                <a:path w="85" h="85">
                  <a:moveTo>
                    <a:pt x="22" y="64"/>
                  </a:moveTo>
                  <a:lnTo>
                    <a:pt x="0" y="43"/>
                  </a:lnTo>
                  <a:lnTo>
                    <a:pt x="85" y="0"/>
                  </a:lnTo>
                  <a:lnTo>
                    <a:pt x="43" y="85"/>
                  </a:lnTo>
                  <a:lnTo>
                    <a:pt x="22" y="64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1" name="Freeform 29"/>
            <p:cNvSpPr>
              <a:spLocks/>
            </p:cNvSpPr>
            <p:nvPr/>
          </p:nvSpPr>
          <p:spPr bwMode="auto">
            <a:xfrm>
              <a:off x="3669" y="2206"/>
              <a:ext cx="79" cy="106"/>
            </a:xfrm>
            <a:custGeom>
              <a:avLst/>
              <a:gdLst/>
              <a:ahLst/>
              <a:cxnLst>
                <a:cxn ang="0">
                  <a:pos x="64" y="21"/>
                </a:cxn>
                <a:cxn ang="0">
                  <a:pos x="85" y="43"/>
                </a:cxn>
                <a:cxn ang="0">
                  <a:pos x="0" y="106"/>
                </a:cxn>
                <a:cxn ang="0">
                  <a:pos x="43" y="0"/>
                </a:cxn>
                <a:cxn ang="0">
                  <a:pos x="64" y="21"/>
                </a:cxn>
              </a:cxnLst>
              <a:rect l="0" t="0" r="r" b="b"/>
              <a:pathLst>
                <a:path w="85" h="106">
                  <a:moveTo>
                    <a:pt x="64" y="21"/>
                  </a:moveTo>
                  <a:lnTo>
                    <a:pt x="85" y="43"/>
                  </a:lnTo>
                  <a:lnTo>
                    <a:pt x="0" y="106"/>
                  </a:lnTo>
                  <a:lnTo>
                    <a:pt x="43" y="0"/>
                  </a:lnTo>
                  <a:lnTo>
                    <a:pt x="64" y="21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 flipH="1">
              <a:off x="3748" y="1760"/>
              <a:ext cx="432" cy="467"/>
            </a:xfrm>
            <a:prstGeom prst="line">
              <a:avLst/>
            </a:prstGeom>
            <a:noFill/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3" name="Oval 31"/>
            <p:cNvSpPr>
              <a:spLocks noChangeArrowheads="1"/>
            </p:cNvSpPr>
            <p:nvPr/>
          </p:nvSpPr>
          <p:spPr bwMode="auto">
            <a:xfrm>
              <a:off x="4180" y="1951"/>
              <a:ext cx="627" cy="701"/>
            </a:xfrm>
            <a:prstGeom prst="ellipse">
              <a:avLst/>
            </a:prstGeom>
            <a:solidFill>
              <a:srgbClr val="FFFFFF"/>
            </a:solidFill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4" name="Oval 32"/>
            <p:cNvSpPr>
              <a:spLocks noChangeArrowheads="1"/>
            </p:cNvSpPr>
            <p:nvPr/>
          </p:nvSpPr>
          <p:spPr bwMode="auto">
            <a:xfrm>
              <a:off x="4180" y="2822"/>
              <a:ext cx="627" cy="701"/>
            </a:xfrm>
            <a:prstGeom prst="ellipse">
              <a:avLst/>
            </a:prstGeom>
            <a:solidFill>
              <a:srgbClr val="FFFFFF"/>
            </a:solidFill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5" name="Freeform 33"/>
            <p:cNvSpPr>
              <a:spLocks/>
            </p:cNvSpPr>
            <p:nvPr/>
          </p:nvSpPr>
          <p:spPr bwMode="auto">
            <a:xfrm>
              <a:off x="3767" y="2419"/>
              <a:ext cx="99" cy="63"/>
            </a:xfrm>
            <a:custGeom>
              <a:avLst/>
              <a:gdLst/>
              <a:ahLst/>
              <a:cxnLst>
                <a:cxn ang="0">
                  <a:pos x="107" y="42"/>
                </a:cxn>
                <a:cxn ang="0">
                  <a:pos x="107" y="63"/>
                </a:cxn>
                <a:cxn ang="0">
                  <a:pos x="0" y="63"/>
                </a:cxn>
                <a:cxn ang="0">
                  <a:pos x="107" y="0"/>
                </a:cxn>
                <a:cxn ang="0">
                  <a:pos x="107" y="42"/>
                </a:cxn>
              </a:cxnLst>
              <a:rect l="0" t="0" r="r" b="b"/>
              <a:pathLst>
                <a:path w="107" h="63">
                  <a:moveTo>
                    <a:pt x="107" y="42"/>
                  </a:moveTo>
                  <a:lnTo>
                    <a:pt x="107" y="63"/>
                  </a:lnTo>
                  <a:lnTo>
                    <a:pt x="0" y="63"/>
                  </a:lnTo>
                  <a:lnTo>
                    <a:pt x="107" y="0"/>
                  </a:lnTo>
                  <a:lnTo>
                    <a:pt x="107" y="42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6" name="Freeform 34"/>
            <p:cNvSpPr>
              <a:spLocks/>
            </p:cNvSpPr>
            <p:nvPr/>
          </p:nvSpPr>
          <p:spPr bwMode="auto">
            <a:xfrm>
              <a:off x="4042" y="2365"/>
              <a:ext cx="128" cy="75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0" y="0"/>
                </a:cxn>
                <a:cxn ang="0">
                  <a:pos x="106" y="0"/>
                </a:cxn>
                <a:cxn ang="0">
                  <a:pos x="21" y="64"/>
                </a:cxn>
                <a:cxn ang="0">
                  <a:pos x="0" y="21"/>
                </a:cxn>
              </a:cxnLst>
              <a:rect l="0" t="0" r="r" b="b"/>
              <a:pathLst>
                <a:path w="106" h="64">
                  <a:moveTo>
                    <a:pt x="0" y="21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21" y="64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7" name="Line 35"/>
            <p:cNvSpPr>
              <a:spLocks noChangeShapeType="1"/>
            </p:cNvSpPr>
            <p:nvPr/>
          </p:nvSpPr>
          <p:spPr bwMode="auto">
            <a:xfrm flipV="1">
              <a:off x="3866" y="2397"/>
              <a:ext cx="176" cy="64"/>
            </a:xfrm>
            <a:prstGeom prst="line">
              <a:avLst/>
            </a:prstGeom>
            <a:noFill/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8" name="Freeform 36"/>
            <p:cNvSpPr>
              <a:spLocks/>
            </p:cNvSpPr>
            <p:nvPr/>
          </p:nvSpPr>
          <p:spPr bwMode="auto">
            <a:xfrm>
              <a:off x="3748" y="2737"/>
              <a:ext cx="78" cy="85"/>
            </a:xfrm>
            <a:custGeom>
              <a:avLst/>
              <a:gdLst/>
              <a:ahLst/>
              <a:cxnLst>
                <a:cxn ang="0">
                  <a:pos x="85" y="43"/>
                </a:cxn>
                <a:cxn ang="0">
                  <a:pos x="64" y="85"/>
                </a:cxn>
                <a:cxn ang="0">
                  <a:pos x="0" y="0"/>
                </a:cxn>
                <a:cxn ang="0">
                  <a:pos x="85" y="21"/>
                </a:cxn>
                <a:cxn ang="0">
                  <a:pos x="85" y="43"/>
                </a:cxn>
              </a:cxnLst>
              <a:rect l="0" t="0" r="r" b="b"/>
              <a:pathLst>
                <a:path w="85" h="85">
                  <a:moveTo>
                    <a:pt x="85" y="43"/>
                  </a:moveTo>
                  <a:lnTo>
                    <a:pt x="64" y="85"/>
                  </a:lnTo>
                  <a:lnTo>
                    <a:pt x="0" y="0"/>
                  </a:lnTo>
                  <a:lnTo>
                    <a:pt x="85" y="21"/>
                  </a:lnTo>
                  <a:lnTo>
                    <a:pt x="85" y="43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9" name="Freeform 37"/>
            <p:cNvSpPr>
              <a:spLocks/>
            </p:cNvSpPr>
            <p:nvPr/>
          </p:nvSpPr>
          <p:spPr bwMode="auto">
            <a:xfrm>
              <a:off x="4081" y="2950"/>
              <a:ext cx="99" cy="85"/>
            </a:xfrm>
            <a:custGeom>
              <a:avLst/>
              <a:gdLst/>
              <a:ahLst/>
              <a:cxnLst>
                <a:cxn ang="0">
                  <a:pos x="22" y="21"/>
                </a:cxn>
                <a:cxn ang="0">
                  <a:pos x="22" y="0"/>
                </a:cxn>
                <a:cxn ang="0">
                  <a:pos x="107" y="85"/>
                </a:cxn>
                <a:cxn ang="0">
                  <a:pos x="0" y="63"/>
                </a:cxn>
                <a:cxn ang="0">
                  <a:pos x="22" y="21"/>
                </a:cxn>
              </a:cxnLst>
              <a:rect l="0" t="0" r="r" b="b"/>
              <a:pathLst>
                <a:path w="107" h="85">
                  <a:moveTo>
                    <a:pt x="22" y="21"/>
                  </a:moveTo>
                  <a:lnTo>
                    <a:pt x="22" y="0"/>
                  </a:lnTo>
                  <a:lnTo>
                    <a:pt x="107" y="85"/>
                  </a:lnTo>
                  <a:lnTo>
                    <a:pt x="0" y="63"/>
                  </a:lnTo>
                  <a:lnTo>
                    <a:pt x="22" y="21"/>
                  </a:lnTo>
                  <a:close/>
                </a:path>
              </a:pathLst>
            </a:custGeom>
            <a:solidFill>
              <a:srgbClr val="000000"/>
            </a:solidFill>
            <a:ln w="492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30" name="Line 38"/>
            <p:cNvSpPr>
              <a:spLocks noChangeShapeType="1"/>
            </p:cNvSpPr>
            <p:nvPr/>
          </p:nvSpPr>
          <p:spPr bwMode="auto">
            <a:xfrm>
              <a:off x="3826" y="2801"/>
              <a:ext cx="255" cy="170"/>
            </a:xfrm>
            <a:prstGeom prst="line">
              <a:avLst/>
            </a:prstGeom>
            <a:noFill/>
            <a:ln w="492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31" name="Rectangle 39"/>
            <p:cNvSpPr>
              <a:spLocks noChangeArrowheads="1"/>
            </p:cNvSpPr>
            <p:nvPr/>
          </p:nvSpPr>
          <p:spPr bwMode="auto">
            <a:xfrm>
              <a:off x="2193" y="1876"/>
              <a:ext cx="36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2200">
                  <a:solidFill>
                    <a:srgbClr val="000000"/>
                  </a:solidFill>
                  <a:latin typeface="Arial" charset="0"/>
                </a:rPr>
                <a:t>DSA</a:t>
              </a:r>
              <a:endParaRPr lang="en-GB"/>
            </a:p>
          </p:txBody>
        </p:sp>
        <p:sp>
          <p:nvSpPr>
            <p:cNvPr id="33832" name="Rectangle 40"/>
            <p:cNvSpPr>
              <a:spLocks noChangeArrowheads="1"/>
            </p:cNvSpPr>
            <p:nvPr/>
          </p:nvSpPr>
          <p:spPr bwMode="auto">
            <a:xfrm>
              <a:off x="3280" y="2469"/>
              <a:ext cx="36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2200">
                  <a:solidFill>
                    <a:srgbClr val="000000"/>
                  </a:solidFill>
                  <a:latin typeface="Arial" charset="0"/>
                </a:rPr>
                <a:t>DSA</a:t>
              </a:r>
              <a:endParaRPr lang="en-GB"/>
            </a:p>
          </p:txBody>
        </p:sp>
        <p:sp>
          <p:nvSpPr>
            <p:cNvPr id="33833" name="Rectangle 41"/>
            <p:cNvSpPr>
              <a:spLocks noChangeArrowheads="1"/>
            </p:cNvSpPr>
            <p:nvPr/>
          </p:nvSpPr>
          <p:spPr bwMode="auto">
            <a:xfrm>
              <a:off x="4331" y="3063"/>
              <a:ext cx="36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2200">
                  <a:solidFill>
                    <a:srgbClr val="000000"/>
                  </a:solidFill>
                  <a:latin typeface="Arial" charset="0"/>
                </a:rPr>
                <a:t>DSA</a:t>
              </a:r>
              <a:endParaRPr lang="en-GB"/>
            </a:p>
          </p:txBody>
        </p:sp>
        <p:sp>
          <p:nvSpPr>
            <p:cNvPr id="33834" name="Rectangle 42"/>
            <p:cNvSpPr>
              <a:spLocks noChangeArrowheads="1"/>
            </p:cNvSpPr>
            <p:nvPr/>
          </p:nvSpPr>
          <p:spPr bwMode="auto">
            <a:xfrm>
              <a:off x="4331" y="2203"/>
              <a:ext cx="36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2200">
                  <a:solidFill>
                    <a:srgbClr val="000000"/>
                  </a:solidFill>
                  <a:latin typeface="Arial" charset="0"/>
                </a:rPr>
                <a:t>DSA</a:t>
              </a:r>
              <a:endParaRPr lang="en-GB"/>
            </a:p>
          </p:txBody>
        </p:sp>
        <p:sp>
          <p:nvSpPr>
            <p:cNvPr id="33835" name="Rectangle 43"/>
            <p:cNvSpPr>
              <a:spLocks noChangeArrowheads="1"/>
            </p:cNvSpPr>
            <p:nvPr/>
          </p:nvSpPr>
          <p:spPr bwMode="auto">
            <a:xfrm>
              <a:off x="4331" y="1258"/>
              <a:ext cx="36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2200">
                  <a:solidFill>
                    <a:srgbClr val="000000"/>
                  </a:solidFill>
                  <a:latin typeface="Arial" charset="0"/>
                </a:rPr>
                <a:t>DSA</a:t>
              </a:r>
              <a:endParaRPr lang="en-GB"/>
            </a:p>
          </p:txBody>
        </p:sp>
        <p:sp>
          <p:nvSpPr>
            <p:cNvPr id="33836" name="Rectangle 44"/>
            <p:cNvSpPr>
              <a:spLocks noChangeArrowheads="1"/>
            </p:cNvSpPr>
            <p:nvPr/>
          </p:nvSpPr>
          <p:spPr bwMode="auto">
            <a:xfrm>
              <a:off x="3280" y="1269"/>
              <a:ext cx="36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2200">
                  <a:solidFill>
                    <a:srgbClr val="000000"/>
                  </a:solidFill>
                  <a:latin typeface="Arial" charset="0"/>
                </a:rPr>
                <a:t>DSA</a:t>
              </a:r>
              <a:endParaRPr lang="en-GB"/>
            </a:p>
          </p:txBody>
        </p:sp>
        <p:sp>
          <p:nvSpPr>
            <p:cNvPr id="33837" name="Rectangle 45"/>
            <p:cNvSpPr>
              <a:spLocks noChangeArrowheads="1"/>
            </p:cNvSpPr>
            <p:nvPr/>
          </p:nvSpPr>
          <p:spPr bwMode="auto">
            <a:xfrm>
              <a:off x="1031" y="1217"/>
              <a:ext cx="37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2200">
                  <a:solidFill>
                    <a:srgbClr val="000000"/>
                  </a:solidFill>
                  <a:latin typeface="Arial" charset="0"/>
                </a:rPr>
                <a:t>DUA</a:t>
              </a:r>
              <a:endParaRPr lang="en-GB"/>
            </a:p>
          </p:txBody>
        </p:sp>
        <p:sp>
          <p:nvSpPr>
            <p:cNvPr id="33838" name="Rectangle 46"/>
            <p:cNvSpPr>
              <a:spLocks noChangeArrowheads="1"/>
            </p:cNvSpPr>
            <p:nvPr/>
          </p:nvSpPr>
          <p:spPr bwMode="auto">
            <a:xfrm>
              <a:off x="1031" y="1895"/>
              <a:ext cx="37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2200">
                  <a:solidFill>
                    <a:srgbClr val="000000"/>
                  </a:solidFill>
                  <a:latin typeface="Arial" charset="0"/>
                </a:rPr>
                <a:t>DUA</a:t>
              </a:r>
              <a:endParaRPr lang="en-GB"/>
            </a:p>
          </p:txBody>
        </p:sp>
        <p:sp>
          <p:nvSpPr>
            <p:cNvPr id="33839" name="Rectangle 47"/>
            <p:cNvSpPr>
              <a:spLocks noChangeArrowheads="1"/>
            </p:cNvSpPr>
            <p:nvPr/>
          </p:nvSpPr>
          <p:spPr bwMode="auto">
            <a:xfrm>
              <a:off x="1031" y="2586"/>
              <a:ext cx="37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2200">
                  <a:solidFill>
                    <a:srgbClr val="000000"/>
                  </a:solidFill>
                  <a:latin typeface="Arial" charset="0"/>
                </a:rPr>
                <a:t>DUA</a:t>
              </a:r>
              <a:endParaRPr lang="en-GB"/>
            </a:p>
          </p:txBody>
        </p:sp>
      </p:grp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Figure 9.11</a:t>
            </a:r>
            <a:br>
              <a:rPr lang="en-GB"/>
            </a:br>
            <a:r>
              <a:rPr lang="en-GB"/>
              <a:t>Part of the X.500 Directory Information Tree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777875" y="1328738"/>
            <a:ext cx="7556500" cy="4781550"/>
            <a:chOff x="531" y="837"/>
            <a:chExt cx="5156" cy="3012"/>
          </a:xfrm>
        </p:grpSpPr>
        <p:sp>
          <p:nvSpPr>
            <p:cNvPr id="34820" name="Rectangle 4"/>
            <p:cNvSpPr>
              <a:spLocks noChangeArrowheads="1"/>
            </p:cNvSpPr>
            <p:nvPr/>
          </p:nvSpPr>
          <p:spPr bwMode="auto">
            <a:xfrm>
              <a:off x="1638" y="1397"/>
              <a:ext cx="9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...</a:t>
              </a:r>
              <a:endParaRPr lang="en-GB"/>
            </a:p>
          </p:txBody>
        </p:sp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>
              <a:off x="1838" y="1397"/>
              <a:ext cx="82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France (country)</a:t>
              </a:r>
              <a:endParaRPr lang="en-GB"/>
            </a:p>
          </p:txBody>
        </p:sp>
        <p:sp>
          <p:nvSpPr>
            <p:cNvPr id="34822" name="Rectangle 6"/>
            <p:cNvSpPr>
              <a:spLocks noChangeArrowheads="1"/>
            </p:cNvSpPr>
            <p:nvPr/>
          </p:nvSpPr>
          <p:spPr bwMode="auto">
            <a:xfrm>
              <a:off x="2669" y="1397"/>
              <a:ext cx="1109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Great Britain (country)</a:t>
              </a:r>
              <a:endParaRPr lang="en-GB"/>
            </a:p>
          </p:txBody>
        </p:sp>
        <p:sp>
          <p:nvSpPr>
            <p:cNvPr id="34823" name="Rectangle 7"/>
            <p:cNvSpPr>
              <a:spLocks noChangeArrowheads="1"/>
            </p:cNvSpPr>
            <p:nvPr/>
          </p:nvSpPr>
          <p:spPr bwMode="auto">
            <a:xfrm>
              <a:off x="3719" y="1397"/>
              <a:ext cx="84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Greece (country)</a:t>
              </a:r>
              <a:endParaRPr lang="en-GB"/>
            </a:p>
          </p:txBody>
        </p:sp>
        <p:sp>
          <p:nvSpPr>
            <p:cNvPr id="34824" name="Rectangle 8"/>
            <p:cNvSpPr>
              <a:spLocks noChangeArrowheads="1"/>
            </p:cNvSpPr>
            <p:nvPr/>
          </p:nvSpPr>
          <p:spPr bwMode="auto">
            <a:xfrm>
              <a:off x="4487" y="1397"/>
              <a:ext cx="9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...</a:t>
              </a:r>
              <a:endParaRPr lang="en-GB"/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 flipH="1">
              <a:off x="2304" y="966"/>
              <a:ext cx="613" cy="3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26" name="Line 10"/>
            <p:cNvSpPr>
              <a:spLocks noChangeShapeType="1"/>
            </p:cNvSpPr>
            <p:nvPr/>
          </p:nvSpPr>
          <p:spPr bwMode="auto">
            <a:xfrm>
              <a:off x="2929" y="966"/>
              <a:ext cx="63" cy="3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27" name="Line 11"/>
            <p:cNvSpPr>
              <a:spLocks noChangeShapeType="1"/>
            </p:cNvSpPr>
            <p:nvPr/>
          </p:nvSpPr>
          <p:spPr bwMode="auto">
            <a:xfrm>
              <a:off x="2942" y="966"/>
              <a:ext cx="813" cy="3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28" name="Rectangle 12"/>
            <p:cNvSpPr>
              <a:spLocks noChangeArrowheads="1"/>
            </p:cNvSpPr>
            <p:nvPr/>
          </p:nvSpPr>
          <p:spPr bwMode="auto">
            <a:xfrm>
              <a:off x="1984" y="1972"/>
              <a:ext cx="1052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BT Plc (organization)</a:t>
              </a:r>
              <a:endParaRPr lang="en-GB"/>
            </a:p>
          </p:txBody>
        </p:sp>
        <p:sp>
          <p:nvSpPr>
            <p:cNvPr id="34829" name="Rectangle 13"/>
            <p:cNvSpPr>
              <a:spLocks noChangeArrowheads="1"/>
            </p:cNvSpPr>
            <p:nvPr/>
          </p:nvSpPr>
          <p:spPr bwMode="auto">
            <a:xfrm>
              <a:off x="3006" y="1972"/>
              <a:ext cx="205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University of Gormenghast (organization)</a:t>
              </a:r>
              <a:endParaRPr lang="en-GB"/>
            </a:p>
          </p:txBody>
        </p:sp>
        <p:sp>
          <p:nvSpPr>
            <p:cNvPr id="34830" name="Rectangle 14"/>
            <p:cNvSpPr>
              <a:spLocks noChangeArrowheads="1"/>
            </p:cNvSpPr>
            <p:nvPr/>
          </p:nvSpPr>
          <p:spPr bwMode="auto">
            <a:xfrm>
              <a:off x="1784" y="1972"/>
              <a:ext cx="9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...</a:t>
              </a:r>
              <a:endParaRPr lang="en-GB"/>
            </a:p>
          </p:txBody>
        </p:sp>
        <p:sp>
          <p:nvSpPr>
            <p:cNvPr id="34831" name="Rectangle 15"/>
            <p:cNvSpPr>
              <a:spLocks noChangeArrowheads="1"/>
            </p:cNvSpPr>
            <p:nvPr/>
          </p:nvSpPr>
          <p:spPr bwMode="auto">
            <a:xfrm>
              <a:off x="4524" y="1972"/>
              <a:ext cx="9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...</a:t>
              </a:r>
              <a:endParaRPr lang="en-GB"/>
            </a:p>
          </p:txBody>
        </p:sp>
        <p:sp>
          <p:nvSpPr>
            <p:cNvPr id="34832" name="Line 16"/>
            <p:cNvSpPr>
              <a:spLocks noChangeShapeType="1"/>
            </p:cNvSpPr>
            <p:nvPr/>
          </p:nvSpPr>
          <p:spPr bwMode="auto">
            <a:xfrm flipV="1">
              <a:off x="2379" y="1529"/>
              <a:ext cx="600" cy="4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33" name="Line 17"/>
            <p:cNvSpPr>
              <a:spLocks noChangeShapeType="1"/>
            </p:cNvSpPr>
            <p:nvPr/>
          </p:nvSpPr>
          <p:spPr bwMode="auto">
            <a:xfrm>
              <a:off x="2992" y="1529"/>
              <a:ext cx="313" cy="4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34" name="Rectangle 18"/>
            <p:cNvSpPr>
              <a:spLocks noChangeArrowheads="1"/>
            </p:cNvSpPr>
            <p:nvPr/>
          </p:nvSpPr>
          <p:spPr bwMode="auto">
            <a:xfrm>
              <a:off x="1650" y="2588"/>
              <a:ext cx="268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Department of Computer Science (organizationalUnit)</a:t>
              </a:r>
              <a:endParaRPr lang="en-GB"/>
            </a:p>
          </p:txBody>
        </p:sp>
        <p:sp>
          <p:nvSpPr>
            <p:cNvPr id="34835" name="Rectangle 19"/>
            <p:cNvSpPr>
              <a:spLocks noChangeArrowheads="1"/>
            </p:cNvSpPr>
            <p:nvPr/>
          </p:nvSpPr>
          <p:spPr bwMode="auto">
            <a:xfrm>
              <a:off x="833" y="2438"/>
              <a:ext cx="196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Computing Service (organizationalUnit)</a:t>
              </a:r>
              <a:endParaRPr lang="en-GB"/>
            </a:p>
          </p:txBody>
        </p:sp>
        <p:sp>
          <p:nvSpPr>
            <p:cNvPr id="34836" name="Rectangle 20"/>
            <p:cNvSpPr>
              <a:spLocks noChangeArrowheads="1"/>
            </p:cNvSpPr>
            <p:nvPr/>
          </p:nvSpPr>
          <p:spPr bwMode="auto">
            <a:xfrm>
              <a:off x="3323" y="2740"/>
              <a:ext cx="2229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Engineering Department (organizationalUnit)</a:t>
              </a:r>
              <a:endParaRPr lang="en-GB"/>
            </a:p>
          </p:txBody>
        </p:sp>
        <p:sp>
          <p:nvSpPr>
            <p:cNvPr id="34837" name="Rectangle 21"/>
            <p:cNvSpPr>
              <a:spLocks noChangeArrowheads="1"/>
            </p:cNvSpPr>
            <p:nvPr/>
          </p:nvSpPr>
          <p:spPr bwMode="auto">
            <a:xfrm>
              <a:off x="683" y="2463"/>
              <a:ext cx="9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...</a:t>
              </a:r>
              <a:endParaRPr lang="en-GB"/>
            </a:p>
          </p:txBody>
        </p:sp>
        <p:sp>
          <p:nvSpPr>
            <p:cNvPr id="34838" name="Rectangle 22"/>
            <p:cNvSpPr>
              <a:spLocks noChangeArrowheads="1"/>
            </p:cNvSpPr>
            <p:nvPr/>
          </p:nvSpPr>
          <p:spPr bwMode="auto">
            <a:xfrm>
              <a:off x="5225" y="2773"/>
              <a:ext cx="9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...</a:t>
              </a:r>
              <a:endParaRPr lang="en-GB"/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 flipV="1">
              <a:off x="1728" y="2092"/>
              <a:ext cx="1326" cy="3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 flipV="1">
              <a:off x="2942" y="2092"/>
              <a:ext cx="125" cy="4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1" name="Line 25"/>
            <p:cNvSpPr>
              <a:spLocks noChangeShapeType="1"/>
            </p:cNvSpPr>
            <p:nvPr/>
          </p:nvSpPr>
          <p:spPr bwMode="auto">
            <a:xfrm flipH="1" flipV="1">
              <a:off x="3067" y="2105"/>
              <a:ext cx="1306" cy="6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2" name="Rectangle 26"/>
            <p:cNvSpPr>
              <a:spLocks noChangeArrowheads="1"/>
            </p:cNvSpPr>
            <p:nvPr/>
          </p:nvSpPr>
          <p:spPr bwMode="auto">
            <a:xfrm>
              <a:off x="2497" y="837"/>
              <a:ext cx="1002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X.500 Service (root)</a:t>
              </a:r>
              <a:endParaRPr lang="en-GB"/>
            </a:p>
          </p:txBody>
        </p:sp>
        <p:sp>
          <p:nvSpPr>
            <p:cNvPr id="34843" name="Rectangle 27"/>
            <p:cNvSpPr>
              <a:spLocks noChangeArrowheads="1"/>
            </p:cNvSpPr>
            <p:nvPr/>
          </p:nvSpPr>
          <p:spPr bwMode="auto">
            <a:xfrm>
              <a:off x="1657" y="3128"/>
              <a:ext cx="194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Departmental Staff (organizationalUnit)</a:t>
              </a:r>
              <a:endParaRPr lang="en-GB"/>
            </a:p>
          </p:txBody>
        </p:sp>
        <p:sp>
          <p:nvSpPr>
            <p:cNvPr id="34844" name="Rectangle 28"/>
            <p:cNvSpPr>
              <a:spLocks noChangeArrowheads="1"/>
            </p:cNvSpPr>
            <p:nvPr/>
          </p:nvSpPr>
          <p:spPr bwMode="auto">
            <a:xfrm>
              <a:off x="3721" y="3428"/>
              <a:ext cx="196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Research Students (organizationalUnit)</a:t>
              </a:r>
              <a:endParaRPr lang="en-GB"/>
            </a:p>
          </p:txBody>
        </p:sp>
        <p:sp>
          <p:nvSpPr>
            <p:cNvPr id="34845" name="Rectangle 29"/>
            <p:cNvSpPr>
              <a:spLocks noChangeArrowheads="1"/>
            </p:cNvSpPr>
            <p:nvPr/>
          </p:nvSpPr>
          <p:spPr bwMode="auto">
            <a:xfrm>
              <a:off x="3110" y="3278"/>
              <a:ext cx="119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ely (applicationProcess)</a:t>
              </a:r>
              <a:endParaRPr lang="en-GB"/>
            </a:p>
          </p:txBody>
        </p:sp>
        <p:sp>
          <p:nvSpPr>
            <p:cNvPr id="34846" name="Rectangle 30"/>
            <p:cNvSpPr>
              <a:spLocks noChangeArrowheads="1"/>
            </p:cNvSpPr>
            <p:nvPr/>
          </p:nvSpPr>
          <p:spPr bwMode="auto">
            <a:xfrm>
              <a:off x="1515" y="3148"/>
              <a:ext cx="9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...</a:t>
              </a:r>
              <a:endParaRPr lang="en-GB"/>
            </a:p>
          </p:txBody>
        </p:sp>
        <p:sp>
          <p:nvSpPr>
            <p:cNvPr id="34847" name="Rectangle 31"/>
            <p:cNvSpPr>
              <a:spLocks noChangeArrowheads="1"/>
            </p:cNvSpPr>
            <p:nvPr/>
          </p:nvSpPr>
          <p:spPr bwMode="auto">
            <a:xfrm>
              <a:off x="5187" y="3461"/>
              <a:ext cx="9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...</a:t>
              </a:r>
              <a:endParaRPr lang="en-GB"/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 flipH="1">
              <a:off x="2742" y="2718"/>
              <a:ext cx="125" cy="4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9" name="Line 33"/>
            <p:cNvSpPr>
              <a:spLocks noChangeShapeType="1"/>
            </p:cNvSpPr>
            <p:nvPr/>
          </p:nvSpPr>
          <p:spPr bwMode="auto">
            <a:xfrm>
              <a:off x="2854" y="2705"/>
              <a:ext cx="876" cy="57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>
              <a:off x="2854" y="2705"/>
              <a:ext cx="1827" cy="7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51" name="Rectangle 35"/>
            <p:cNvSpPr>
              <a:spLocks noChangeArrowheads="1"/>
            </p:cNvSpPr>
            <p:nvPr/>
          </p:nvSpPr>
          <p:spPr bwMode="auto">
            <a:xfrm>
              <a:off x="680" y="3724"/>
              <a:ext cx="121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Alice Flintstone (person)</a:t>
              </a:r>
              <a:endParaRPr lang="en-GB"/>
            </a:p>
          </p:txBody>
        </p:sp>
        <p:sp>
          <p:nvSpPr>
            <p:cNvPr id="34852" name="Rectangle 36"/>
            <p:cNvSpPr>
              <a:spLocks noChangeArrowheads="1"/>
            </p:cNvSpPr>
            <p:nvPr/>
          </p:nvSpPr>
          <p:spPr bwMode="auto">
            <a:xfrm>
              <a:off x="2005" y="3724"/>
              <a:ext cx="87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Pat King (person)</a:t>
              </a:r>
              <a:endParaRPr lang="en-GB"/>
            </a:p>
          </p:txBody>
        </p:sp>
        <p:sp>
          <p:nvSpPr>
            <p:cNvPr id="34853" name="Rectangle 37"/>
            <p:cNvSpPr>
              <a:spLocks noChangeArrowheads="1"/>
            </p:cNvSpPr>
            <p:nvPr/>
          </p:nvSpPr>
          <p:spPr bwMode="auto">
            <a:xfrm>
              <a:off x="2864" y="3724"/>
              <a:ext cx="116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James Healey (person)</a:t>
              </a:r>
              <a:endParaRPr lang="en-GB"/>
            </a:p>
          </p:txBody>
        </p:sp>
        <p:sp>
          <p:nvSpPr>
            <p:cNvPr id="34854" name="Rectangle 38"/>
            <p:cNvSpPr>
              <a:spLocks noChangeArrowheads="1"/>
            </p:cNvSpPr>
            <p:nvPr/>
          </p:nvSpPr>
          <p:spPr bwMode="auto">
            <a:xfrm>
              <a:off x="5274" y="3724"/>
              <a:ext cx="95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...</a:t>
              </a:r>
              <a:endParaRPr lang="en-GB"/>
            </a:p>
          </p:txBody>
        </p:sp>
        <p:sp>
          <p:nvSpPr>
            <p:cNvPr id="34855" name="Rectangle 39"/>
            <p:cNvSpPr>
              <a:spLocks noChangeArrowheads="1"/>
            </p:cNvSpPr>
            <p:nvPr/>
          </p:nvSpPr>
          <p:spPr bwMode="auto">
            <a:xfrm>
              <a:off x="531" y="3724"/>
              <a:ext cx="9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...</a:t>
              </a:r>
              <a:endParaRPr lang="en-GB"/>
            </a:p>
          </p:txBody>
        </p:sp>
        <p:sp>
          <p:nvSpPr>
            <p:cNvPr id="34856" name="Line 40"/>
            <p:cNvSpPr>
              <a:spLocks noChangeShapeType="1"/>
            </p:cNvSpPr>
            <p:nvPr/>
          </p:nvSpPr>
          <p:spPr bwMode="auto">
            <a:xfrm>
              <a:off x="2704" y="3331"/>
              <a:ext cx="513" cy="3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57" name="Line 41"/>
            <p:cNvSpPr>
              <a:spLocks noChangeShapeType="1"/>
            </p:cNvSpPr>
            <p:nvPr/>
          </p:nvSpPr>
          <p:spPr bwMode="auto">
            <a:xfrm flipH="1">
              <a:off x="2454" y="3331"/>
              <a:ext cx="225" cy="36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58" name="Line 42"/>
            <p:cNvSpPr>
              <a:spLocks noChangeShapeType="1"/>
            </p:cNvSpPr>
            <p:nvPr/>
          </p:nvSpPr>
          <p:spPr bwMode="auto">
            <a:xfrm flipH="1">
              <a:off x="1453" y="3331"/>
              <a:ext cx="1188" cy="3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59" name="Rectangle 43"/>
            <p:cNvSpPr>
              <a:spLocks noChangeArrowheads="1"/>
            </p:cNvSpPr>
            <p:nvPr/>
          </p:nvSpPr>
          <p:spPr bwMode="auto">
            <a:xfrm>
              <a:off x="3872" y="3724"/>
              <a:ext cx="1389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     Janet Papworth (person)</a:t>
              </a:r>
              <a:endParaRPr lang="en-GB"/>
            </a:p>
          </p:txBody>
        </p:sp>
        <p:sp>
          <p:nvSpPr>
            <p:cNvPr id="34860" name="Line 44"/>
            <p:cNvSpPr>
              <a:spLocks noChangeShapeType="1"/>
            </p:cNvSpPr>
            <p:nvPr/>
          </p:nvSpPr>
          <p:spPr bwMode="auto">
            <a:xfrm>
              <a:off x="2729" y="3331"/>
              <a:ext cx="1376" cy="39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61" name="Rectangle 45"/>
            <p:cNvSpPr>
              <a:spLocks noChangeArrowheads="1"/>
            </p:cNvSpPr>
            <p:nvPr/>
          </p:nvSpPr>
          <p:spPr bwMode="auto">
            <a:xfrm>
              <a:off x="1894" y="3686"/>
              <a:ext cx="9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...</a:t>
              </a:r>
              <a:endParaRPr lang="en-GB"/>
            </a:p>
          </p:txBody>
        </p:sp>
      </p:grp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Figure 9.12</a:t>
            </a:r>
            <a:br>
              <a:rPr lang="en-GB"/>
            </a:br>
            <a:r>
              <a:rPr lang="en-GB"/>
              <a:t>An X.500 DIB Entry</a:t>
            </a:r>
          </a:p>
        </p:txBody>
      </p:sp>
      <p:sp>
        <p:nvSpPr>
          <p:cNvPr id="35881" name="Rectangle 41"/>
          <p:cNvSpPr>
            <a:spLocks noChangeArrowheads="1"/>
          </p:cNvSpPr>
          <p:nvPr/>
        </p:nvSpPr>
        <p:spPr bwMode="auto">
          <a:xfrm>
            <a:off x="4794250" y="5724525"/>
            <a:ext cx="20638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069975" y="1439863"/>
            <a:ext cx="7553325" cy="4284662"/>
            <a:chOff x="730" y="907"/>
            <a:chExt cx="5155" cy="2699"/>
          </a:xfrm>
        </p:grpSpPr>
        <p:sp>
          <p:nvSpPr>
            <p:cNvPr id="35844" name="Rectangle 4"/>
            <p:cNvSpPr>
              <a:spLocks noChangeArrowheads="1"/>
            </p:cNvSpPr>
            <p:nvPr/>
          </p:nvSpPr>
          <p:spPr bwMode="auto">
            <a:xfrm>
              <a:off x="751" y="928"/>
              <a:ext cx="24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800" i="1">
                  <a:solidFill>
                    <a:srgbClr val="000000"/>
                  </a:solidFill>
                </a:rPr>
                <a:t>info</a:t>
              </a:r>
              <a:endParaRPr lang="en-GB"/>
            </a:p>
          </p:txBody>
        </p:sp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861" y="1115"/>
              <a:ext cx="426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Alice Flintstone, Departmental Staff, Department of Computer Science, </a:t>
              </a:r>
              <a:endParaRPr lang="en-GB"/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1092" y="1258"/>
              <a:ext cx="18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University of Gormenghast, GB</a:t>
              </a:r>
            </a:p>
          </p:txBody>
        </p:sp>
        <p:sp>
          <p:nvSpPr>
            <p:cNvPr id="35847" name="Line 7"/>
            <p:cNvSpPr>
              <a:spLocks noChangeShapeType="1"/>
            </p:cNvSpPr>
            <p:nvPr/>
          </p:nvSpPr>
          <p:spPr bwMode="auto">
            <a:xfrm>
              <a:off x="730" y="907"/>
              <a:ext cx="4983" cy="1"/>
            </a:xfrm>
            <a:prstGeom prst="line">
              <a:avLst/>
            </a:prstGeom>
            <a:noFill/>
            <a:ln w="33338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5728" y="907"/>
              <a:ext cx="14" cy="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730" y="921"/>
              <a:ext cx="14" cy="64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5728" y="921"/>
              <a:ext cx="14" cy="64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>
              <a:off x="751" y="1574"/>
              <a:ext cx="84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 i="1">
                  <a:solidFill>
                    <a:srgbClr val="000000"/>
                  </a:solidFill>
                </a:rPr>
                <a:t>commonName</a:t>
              </a:r>
              <a:endParaRPr lang="en-GB"/>
            </a:p>
          </p:txBody>
        </p:sp>
        <p:sp>
          <p:nvSpPr>
            <p:cNvPr id="35852" name="Rectangle 12"/>
            <p:cNvSpPr>
              <a:spLocks noChangeArrowheads="1"/>
            </p:cNvSpPr>
            <p:nvPr/>
          </p:nvSpPr>
          <p:spPr bwMode="auto">
            <a:xfrm>
              <a:off x="751" y="1761"/>
              <a:ext cx="122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   Alice.L.Flintstone</a:t>
              </a:r>
              <a:endParaRPr lang="en-GB"/>
            </a:p>
          </p:txBody>
        </p:sp>
        <p:sp>
          <p:nvSpPr>
            <p:cNvPr id="35853" name="Rectangle 13"/>
            <p:cNvSpPr>
              <a:spLocks noChangeArrowheads="1"/>
            </p:cNvSpPr>
            <p:nvPr/>
          </p:nvSpPr>
          <p:spPr bwMode="auto">
            <a:xfrm>
              <a:off x="1885" y="1761"/>
              <a:ext cx="74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35854" name="Rectangle 14"/>
            <p:cNvSpPr>
              <a:spLocks noChangeArrowheads="1"/>
            </p:cNvSpPr>
            <p:nvPr/>
          </p:nvSpPr>
          <p:spPr bwMode="auto">
            <a:xfrm>
              <a:off x="751" y="1904"/>
              <a:ext cx="109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   Alice.Flintstone</a:t>
              </a:r>
              <a:endParaRPr lang="en-GB"/>
            </a:p>
          </p:txBody>
        </p:sp>
        <p:sp>
          <p:nvSpPr>
            <p:cNvPr id="35855" name="Rectangle 15"/>
            <p:cNvSpPr>
              <a:spLocks noChangeArrowheads="1"/>
            </p:cNvSpPr>
            <p:nvPr/>
          </p:nvSpPr>
          <p:spPr bwMode="auto">
            <a:xfrm>
              <a:off x="1770" y="1904"/>
              <a:ext cx="74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35856" name="Rectangle 16"/>
            <p:cNvSpPr>
              <a:spLocks noChangeArrowheads="1"/>
            </p:cNvSpPr>
            <p:nvPr/>
          </p:nvSpPr>
          <p:spPr bwMode="auto">
            <a:xfrm>
              <a:off x="751" y="2048"/>
              <a:ext cx="109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   Alice Flintstone</a:t>
              </a:r>
              <a:endParaRPr lang="en-GB"/>
            </a:p>
          </p:txBody>
        </p:sp>
        <p:sp>
          <p:nvSpPr>
            <p:cNvPr id="35857" name="Rectangle 17"/>
            <p:cNvSpPr>
              <a:spLocks noChangeArrowheads="1"/>
            </p:cNvSpPr>
            <p:nvPr/>
          </p:nvSpPr>
          <p:spPr bwMode="auto">
            <a:xfrm>
              <a:off x="1756" y="2048"/>
              <a:ext cx="74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35858" name="Rectangle 18"/>
            <p:cNvSpPr>
              <a:spLocks noChangeArrowheads="1"/>
            </p:cNvSpPr>
            <p:nvPr/>
          </p:nvSpPr>
          <p:spPr bwMode="auto">
            <a:xfrm>
              <a:off x="751" y="2191"/>
              <a:ext cx="91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   A. Flintstone</a:t>
              </a:r>
              <a:endParaRPr lang="en-GB"/>
            </a:p>
          </p:txBody>
        </p:sp>
        <p:sp>
          <p:nvSpPr>
            <p:cNvPr id="35859" name="Rectangle 19"/>
            <p:cNvSpPr>
              <a:spLocks noChangeArrowheads="1"/>
            </p:cNvSpPr>
            <p:nvPr/>
          </p:nvSpPr>
          <p:spPr bwMode="auto">
            <a:xfrm>
              <a:off x="751" y="2496"/>
              <a:ext cx="50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 i="1">
                  <a:solidFill>
                    <a:srgbClr val="000000"/>
                  </a:solidFill>
                </a:rPr>
                <a:t>surname</a:t>
              </a:r>
              <a:endParaRPr lang="en-GB"/>
            </a:p>
          </p:txBody>
        </p:sp>
        <p:sp>
          <p:nvSpPr>
            <p:cNvPr id="35860" name="Rectangle 20"/>
            <p:cNvSpPr>
              <a:spLocks noChangeArrowheads="1"/>
            </p:cNvSpPr>
            <p:nvPr/>
          </p:nvSpPr>
          <p:spPr bwMode="auto">
            <a:xfrm>
              <a:off x="1182" y="2364"/>
              <a:ext cx="14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 i="1">
                  <a:solidFill>
                    <a:srgbClr val="000000"/>
                  </a:solidFill>
                </a:rPr>
                <a:t>    </a:t>
              </a:r>
              <a:endParaRPr lang="en-GB"/>
            </a:p>
          </p:txBody>
        </p:sp>
        <p:sp>
          <p:nvSpPr>
            <p:cNvPr id="35861" name="Rectangle 21"/>
            <p:cNvSpPr>
              <a:spLocks noChangeArrowheads="1"/>
            </p:cNvSpPr>
            <p:nvPr/>
          </p:nvSpPr>
          <p:spPr bwMode="auto">
            <a:xfrm>
              <a:off x="1239" y="2364"/>
              <a:ext cx="3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</a:t>
              </a:r>
              <a:endParaRPr lang="en-GB"/>
            </a:p>
          </p:txBody>
        </p:sp>
        <p:sp>
          <p:nvSpPr>
            <p:cNvPr id="35862" name="Rectangle 22"/>
            <p:cNvSpPr>
              <a:spLocks noChangeArrowheads="1"/>
            </p:cNvSpPr>
            <p:nvPr/>
          </p:nvSpPr>
          <p:spPr bwMode="auto">
            <a:xfrm>
              <a:off x="751" y="2682"/>
              <a:ext cx="73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   Flintstone</a:t>
              </a:r>
              <a:endParaRPr lang="en-GB"/>
            </a:p>
          </p:txBody>
        </p:sp>
        <p:sp>
          <p:nvSpPr>
            <p:cNvPr id="35863" name="Rectangle 23"/>
            <p:cNvSpPr>
              <a:spLocks noChangeArrowheads="1"/>
            </p:cNvSpPr>
            <p:nvPr/>
          </p:nvSpPr>
          <p:spPr bwMode="auto">
            <a:xfrm>
              <a:off x="751" y="2986"/>
              <a:ext cx="104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 i="1">
                  <a:solidFill>
                    <a:srgbClr val="000000"/>
                  </a:solidFill>
                </a:rPr>
                <a:t>telephoneNumber</a:t>
              </a:r>
              <a:endParaRPr lang="en-GB"/>
            </a:p>
          </p:txBody>
        </p:sp>
        <p:sp>
          <p:nvSpPr>
            <p:cNvPr id="35864" name="Rectangle 24"/>
            <p:cNvSpPr>
              <a:spLocks noChangeArrowheads="1"/>
            </p:cNvSpPr>
            <p:nvPr/>
          </p:nvSpPr>
          <p:spPr bwMode="auto">
            <a:xfrm>
              <a:off x="751" y="3173"/>
              <a:ext cx="115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   +44 986 33 4604</a:t>
              </a:r>
              <a:endParaRPr lang="en-GB"/>
            </a:p>
          </p:txBody>
        </p:sp>
        <p:sp>
          <p:nvSpPr>
            <p:cNvPr id="35865" name="Rectangle 25"/>
            <p:cNvSpPr>
              <a:spLocks noChangeArrowheads="1"/>
            </p:cNvSpPr>
            <p:nvPr/>
          </p:nvSpPr>
          <p:spPr bwMode="auto">
            <a:xfrm>
              <a:off x="3293" y="1574"/>
              <a:ext cx="18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 i="1">
                  <a:solidFill>
                    <a:srgbClr val="000000"/>
                  </a:solidFill>
                </a:rPr>
                <a:t>uid</a:t>
              </a:r>
              <a:endParaRPr lang="en-GB"/>
            </a:p>
          </p:txBody>
        </p:sp>
        <p:sp>
          <p:nvSpPr>
            <p:cNvPr id="35866" name="Rectangle 26"/>
            <p:cNvSpPr>
              <a:spLocks noChangeArrowheads="1"/>
            </p:cNvSpPr>
            <p:nvPr/>
          </p:nvSpPr>
          <p:spPr bwMode="auto">
            <a:xfrm>
              <a:off x="3293" y="1818"/>
              <a:ext cx="3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800">
                  <a:solidFill>
                    <a:srgbClr val="000000"/>
                  </a:solidFill>
                </a:rPr>
                <a:t>     alf</a:t>
              </a:r>
              <a:endParaRPr lang="en-GB"/>
            </a:p>
          </p:txBody>
        </p:sp>
        <p:sp>
          <p:nvSpPr>
            <p:cNvPr id="35867" name="Rectangle 27"/>
            <p:cNvSpPr>
              <a:spLocks noChangeArrowheads="1"/>
            </p:cNvSpPr>
            <p:nvPr/>
          </p:nvSpPr>
          <p:spPr bwMode="auto">
            <a:xfrm>
              <a:off x="3666" y="1818"/>
              <a:ext cx="7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800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35868" name="Rectangle 28"/>
            <p:cNvSpPr>
              <a:spLocks noChangeArrowheads="1"/>
            </p:cNvSpPr>
            <p:nvPr/>
          </p:nvSpPr>
          <p:spPr bwMode="auto">
            <a:xfrm>
              <a:off x="3293" y="2062"/>
              <a:ext cx="27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800" i="1">
                  <a:solidFill>
                    <a:srgbClr val="000000"/>
                  </a:solidFill>
                </a:rPr>
                <a:t>mail</a:t>
              </a:r>
              <a:endParaRPr lang="en-GB"/>
            </a:p>
          </p:txBody>
        </p:sp>
        <p:sp>
          <p:nvSpPr>
            <p:cNvPr id="35869" name="Rectangle 29"/>
            <p:cNvSpPr>
              <a:spLocks noChangeArrowheads="1"/>
            </p:cNvSpPr>
            <p:nvPr/>
          </p:nvSpPr>
          <p:spPr bwMode="auto">
            <a:xfrm>
              <a:off x="3551" y="2062"/>
              <a:ext cx="7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800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35870" name="Rectangle 30"/>
            <p:cNvSpPr>
              <a:spLocks noChangeArrowheads="1"/>
            </p:cNvSpPr>
            <p:nvPr/>
          </p:nvSpPr>
          <p:spPr bwMode="auto">
            <a:xfrm>
              <a:off x="3293" y="2284"/>
              <a:ext cx="182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    alf@dcs.gormenghast.ac.uk</a:t>
              </a:r>
              <a:endParaRPr lang="en-GB"/>
            </a:p>
          </p:txBody>
        </p:sp>
        <p:sp>
          <p:nvSpPr>
            <p:cNvPr id="35871" name="Rectangle 31"/>
            <p:cNvSpPr>
              <a:spLocks noChangeArrowheads="1"/>
            </p:cNvSpPr>
            <p:nvPr/>
          </p:nvSpPr>
          <p:spPr bwMode="auto">
            <a:xfrm>
              <a:off x="3458" y="2507"/>
              <a:ext cx="242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Alice.Flintstone@dcs.gormenghast.ac.uk</a:t>
              </a:r>
              <a:endParaRPr lang="en-GB"/>
            </a:p>
          </p:txBody>
        </p:sp>
        <p:sp>
          <p:nvSpPr>
            <p:cNvPr id="35872" name="Rectangle 32"/>
            <p:cNvSpPr>
              <a:spLocks noChangeArrowheads="1"/>
            </p:cNvSpPr>
            <p:nvPr/>
          </p:nvSpPr>
          <p:spPr bwMode="auto">
            <a:xfrm>
              <a:off x="3293" y="2722"/>
              <a:ext cx="78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 i="1">
                  <a:solidFill>
                    <a:srgbClr val="000000"/>
                  </a:solidFill>
                </a:rPr>
                <a:t>roomNumber</a:t>
              </a:r>
              <a:endParaRPr lang="en-GB"/>
            </a:p>
          </p:txBody>
        </p:sp>
        <p:sp>
          <p:nvSpPr>
            <p:cNvPr id="35873" name="Rectangle 33"/>
            <p:cNvSpPr>
              <a:spLocks noChangeArrowheads="1"/>
            </p:cNvSpPr>
            <p:nvPr/>
          </p:nvSpPr>
          <p:spPr bwMode="auto">
            <a:xfrm>
              <a:off x="3968" y="2722"/>
              <a:ext cx="14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 i="1">
                  <a:solidFill>
                    <a:srgbClr val="000000"/>
                  </a:solidFill>
                </a:rPr>
                <a:t>    </a:t>
              </a:r>
              <a:endParaRPr lang="en-GB"/>
            </a:p>
          </p:txBody>
        </p:sp>
        <p:sp>
          <p:nvSpPr>
            <p:cNvPr id="35874" name="Rectangle 34"/>
            <p:cNvSpPr>
              <a:spLocks noChangeArrowheads="1"/>
            </p:cNvSpPr>
            <p:nvPr/>
          </p:nvSpPr>
          <p:spPr bwMode="auto">
            <a:xfrm>
              <a:off x="4025" y="2722"/>
              <a:ext cx="3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</a:t>
              </a:r>
              <a:endParaRPr lang="en-GB"/>
            </a:p>
          </p:txBody>
        </p:sp>
        <p:sp>
          <p:nvSpPr>
            <p:cNvPr id="35875" name="Rectangle 35"/>
            <p:cNvSpPr>
              <a:spLocks noChangeArrowheads="1"/>
            </p:cNvSpPr>
            <p:nvPr/>
          </p:nvSpPr>
          <p:spPr bwMode="auto">
            <a:xfrm>
              <a:off x="3293" y="2966"/>
              <a:ext cx="42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    Z42</a:t>
              </a:r>
              <a:endParaRPr lang="en-GB"/>
            </a:p>
          </p:txBody>
        </p:sp>
        <p:sp>
          <p:nvSpPr>
            <p:cNvPr id="35876" name="Rectangle 36"/>
            <p:cNvSpPr>
              <a:spLocks noChangeArrowheads="1"/>
            </p:cNvSpPr>
            <p:nvPr/>
          </p:nvSpPr>
          <p:spPr bwMode="auto">
            <a:xfrm>
              <a:off x="3293" y="3182"/>
              <a:ext cx="58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 i="1">
                  <a:solidFill>
                    <a:srgbClr val="000000"/>
                  </a:solidFill>
                </a:rPr>
                <a:t>userClass</a:t>
              </a:r>
              <a:endParaRPr lang="en-GB"/>
            </a:p>
          </p:txBody>
        </p:sp>
        <p:sp>
          <p:nvSpPr>
            <p:cNvPr id="35877" name="Rectangle 37"/>
            <p:cNvSpPr>
              <a:spLocks noChangeArrowheads="1"/>
            </p:cNvSpPr>
            <p:nvPr/>
          </p:nvSpPr>
          <p:spPr bwMode="auto">
            <a:xfrm>
              <a:off x="3293" y="3426"/>
              <a:ext cx="117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700">
                  <a:solidFill>
                    <a:srgbClr val="000000"/>
                  </a:solidFill>
                </a:rPr>
                <a:t>     Research Fellow</a:t>
              </a:r>
              <a:endParaRPr lang="en-GB"/>
            </a:p>
          </p:txBody>
        </p:sp>
        <p:sp>
          <p:nvSpPr>
            <p:cNvPr id="35878" name="Rectangle 38"/>
            <p:cNvSpPr>
              <a:spLocks noChangeArrowheads="1"/>
            </p:cNvSpPr>
            <p:nvPr/>
          </p:nvSpPr>
          <p:spPr bwMode="auto">
            <a:xfrm>
              <a:off x="730" y="1567"/>
              <a:ext cx="14" cy="20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79" name="Line 39"/>
            <p:cNvSpPr>
              <a:spLocks noChangeShapeType="1"/>
            </p:cNvSpPr>
            <p:nvPr/>
          </p:nvSpPr>
          <p:spPr bwMode="auto">
            <a:xfrm>
              <a:off x="730" y="3592"/>
              <a:ext cx="2527" cy="1"/>
            </a:xfrm>
            <a:prstGeom prst="line">
              <a:avLst/>
            </a:prstGeom>
            <a:noFill/>
            <a:ln w="33338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0" name="Rectangle 40"/>
            <p:cNvSpPr>
              <a:spLocks noChangeArrowheads="1"/>
            </p:cNvSpPr>
            <p:nvPr/>
          </p:nvSpPr>
          <p:spPr bwMode="auto">
            <a:xfrm>
              <a:off x="3272" y="1567"/>
              <a:ext cx="14" cy="20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2" name="Line 42"/>
            <p:cNvSpPr>
              <a:spLocks noChangeShapeType="1"/>
            </p:cNvSpPr>
            <p:nvPr/>
          </p:nvSpPr>
          <p:spPr bwMode="auto">
            <a:xfrm>
              <a:off x="3272" y="3592"/>
              <a:ext cx="1" cy="1"/>
            </a:xfrm>
            <a:prstGeom prst="line">
              <a:avLst/>
            </a:prstGeom>
            <a:noFill/>
            <a:ln w="33338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3" name="Line 43"/>
            <p:cNvSpPr>
              <a:spLocks noChangeShapeType="1"/>
            </p:cNvSpPr>
            <p:nvPr/>
          </p:nvSpPr>
          <p:spPr bwMode="auto">
            <a:xfrm>
              <a:off x="3286" y="3592"/>
              <a:ext cx="2427" cy="1"/>
            </a:xfrm>
            <a:prstGeom prst="line">
              <a:avLst/>
            </a:prstGeom>
            <a:noFill/>
            <a:ln w="33338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4" name="Rectangle 44"/>
            <p:cNvSpPr>
              <a:spLocks noChangeArrowheads="1"/>
            </p:cNvSpPr>
            <p:nvPr/>
          </p:nvSpPr>
          <p:spPr bwMode="auto">
            <a:xfrm>
              <a:off x="5728" y="1567"/>
              <a:ext cx="14" cy="20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5" name="Rectangle 45"/>
            <p:cNvSpPr>
              <a:spLocks noChangeArrowheads="1"/>
            </p:cNvSpPr>
            <p:nvPr/>
          </p:nvSpPr>
          <p:spPr bwMode="auto">
            <a:xfrm>
              <a:off x="5728" y="3592"/>
              <a:ext cx="143" cy="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2"/>
          <p:cNvGrpSpPr>
            <a:grpSpLocks/>
          </p:cNvGrpSpPr>
          <p:nvPr/>
        </p:nvGrpSpPr>
        <p:grpSpPr bwMode="auto">
          <a:xfrm>
            <a:off x="1625112" y="1368426"/>
            <a:ext cx="6113584" cy="3246438"/>
            <a:chOff x="1109" y="862"/>
            <a:chExt cx="4172" cy="2045"/>
          </a:xfrm>
        </p:grpSpPr>
        <p:sp>
          <p:nvSpPr>
            <p:cNvPr id="29843" name="Line 147"/>
            <p:cNvSpPr>
              <a:spLocks noChangeShapeType="1"/>
            </p:cNvSpPr>
            <p:nvPr/>
          </p:nvSpPr>
          <p:spPr bwMode="auto">
            <a:xfrm>
              <a:off x="2486" y="1259"/>
              <a:ext cx="125" cy="328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5" name="Rectangle 69"/>
            <p:cNvSpPr>
              <a:spLocks noChangeArrowheads="1"/>
            </p:cNvSpPr>
            <p:nvPr/>
          </p:nvSpPr>
          <p:spPr bwMode="auto">
            <a:xfrm>
              <a:off x="1410" y="1489"/>
              <a:ext cx="661" cy="534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7" name="Oval 71"/>
            <p:cNvSpPr>
              <a:spLocks noChangeArrowheads="1"/>
            </p:cNvSpPr>
            <p:nvPr/>
          </p:nvSpPr>
          <p:spPr bwMode="auto">
            <a:xfrm>
              <a:off x="1480" y="1582"/>
              <a:ext cx="533" cy="360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8" name="Rectangle 72"/>
            <p:cNvSpPr>
              <a:spLocks noChangeArrowheads="1"/>
            </p:cNvSpPr>
            <p:nvPr/>
          </p:nvSpPr>
          <p:spPr bwMode="auto">
            <a:xfrm>
              <a:off x="3894" y="862"/>
              <a:ext cx="790" cy="453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0" name="Oval 74"/>
            <p:cNvSpPr>
              <a:spLocks noChangeArrowheads="1"/>
            </p:cNvSpPr>
            <p:nvPr/>
          </p:nvSpPr>
          <p:spPr bwMode="auto">
            <a:xfrm>
              <a:off x="4022" y="909"/>
              <a:ext cx="534" cy="359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1" name="Rectangle 75"/>
            <p:cNvSpPr>
              <a:spLocks noChangeArrowheads="1"/>
            </p:cNvSpPr>
            <p:nvPr/>
          </p:nvSpPr>
          <p:spPr bwMode="auto">
            <a:xfrm>
              <a:off x="4132" y="995"/>
              <a:ext cx="41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Printing </a:t>
              </a:r>
              <a:endParaRPr lang="en-GB" sz="1400"/>
            </a:p>
          </p:txBody>
        </p:sp>
        <p:sp>
          <p:nvSpPr>
            <p:cNvPr id="29772" name="Rectangle 76"/>
            <p:cNvSpPr>
              <a:spLocks noChangeArrowheads="1"/>
            </p:cNvSpPr>
            <p:nvPr/>
          </p:nvSpPr>
          <p:spPr bwMode="auto">
            <a:xfrm>
              <a:off x="4123" y="1079"/>
              <a:ext cx="38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service</a:t>
              </a:r>
              <a:endParaRPr lang="en-GB" sz="1400"/>
            </a:p>
          </p:txBody>
        </p:sp>
        <p:sp>
          <p:nvSpPr>
            <p:cNvPr id="29773" name="Rectangle 77"/>
            <p:cNvSpPr>
              <a:spLocks noChangeArrowheads="1"/>
            </p:cNvSpPr>
            <p:nvPr/>
          </p:nvSpPr>
          <p:spPr bwMode="auto">
            <a:xfrm>
              <a:off x="1590" y="1750"/>
              <a:ext cx="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C Helvetica Condensed" charset="0"/>
                </a:rPr>
                <a:t> </a:t>
              </a:r>
              <a:endParaRPr lang="en-GB" sz="1400"/>
            </a:p>
          </p:txBody>
        </p:sp>
        <p:sp>
          <p:nvSpPr>
            <p:cNvPr id="29774" name="Rectangle 78"/>
            <p:cNvSpPr>
              <a:spLocks noChangeArrowheads="1"/>
            </p:cNvSpPr>
            <p:nvPr/>
          </p:nvSpPr>
          <p:spPr bwMode="auto">
            <a:xfrm>
              <a:off x="1583" y="1762"/>
              <a:ext cx="38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service</a:t>
              </a:r>
              <a:endParaRPr lang="en-GB" sz="1400"/>
            </a:p>
          </p:txBody>
        </p:sp>
        <p:sp>
          <p:nvSpPr>
            <p:cNvPr id="29775" name="Rectangle 79"/>
            <p:cNvSpPr>
              <a:spLocks noChangeArrowheads="1"/>
            </p:cNvSpPr>
            <p:nvPr/>
          </p:nvSpPr>
          <p:spPr bwMode="auto">
            <a:xfrm>
              <a:off x="1598" y="1669"/>
              <a:ext cx="40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Lookup</a:t>
              </a:r>
              <a:endParaRPr lang="en-GB" sz="1400"/>
            </a:p>
          </p:txBody>
        </p:sp>
        <p:sp>
          <p:nvSpPr>
            <p:cNvPr id="29776" name="Rectangle 80"/>
            <p:cNvSpPr>
              <a:spLocks noChangeArrowheads="1"/>
            </p:cNvSpPr>
            <p:nvPr/>
          </p:nvSpPr>
          <p:spPr bwMode="auto">
            <a:xfrm>
              <a:off x="4393" y="2220"/>
              <a:ext cx="650" cy="534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8" name="Oval 82"/>
            <p:cNvSpPr>
              <a:spLocks noChangeArrowheads="1"/>
            </p:cNvSpPr>
            <p:nvPr/>
          </p:nvSpPr>
          <p:spPr bwMode="auto">
            <a:xfrm>
              <a:off x="4452" y="2313"/>
              <a:ext cx="533" cy="360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9" name="Rectangle 83"/>
            <p:cNvSpPr>
              <a:spLocks noChangeArrowheads="1"/>
            </p:cNvSpPr>
            <p:nvPr/>
          </p:nvSpPr>
          <p:spPr bwMode="auto">
            <a:xfrm>
              <a:off x="4564" y="2481"/>
              <a:ext cx="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C Helvetica Condensed" charset="0"/>
                </a:rPr>
                <a:t> </a:t>
              </a:r>
              <a:endParaRPr lang="en-GB" sz="1400"/>
            </a:p>
          </p:txBody>
        </p:sp>
        <p:sp>
          <p:nvSpPr>
            <p:cNvPr id="29780" name="Rectangle 84"/>
            <p:cNvSpPr>
              <a:spLocks noChangeArrowheads="1"/>
            </p:cNvSpPr>
            <p:nvPr/>
          </p:nvSpPr>
          <p:spPr bwMode="auto">
            <a:xfrm>
              <a:off x="4555" y="2494"/>
              <a:ext cx="38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service</a:t>
              </a:r>
              <a:endParaRPr lang="en-GB" sz="1400"/>
            </a:p>
          </p:txBody>
        </p:sp>
        <p:sp>
          <p:nvSpPr>
            <p:cNvPr id="29781" name="Rectangle 85"/>
            <p:cNvSpPr>
              <a:spLocks noChangeArrowheads="1"/>
            </p:cNvSpPr>
            <p:nvPr/>
          </p:nvSpPr>
          <p:spPr bwMode="auto">
            <a:xfrm>
              <a:off x="4570" y="2399"/>
              <a:ext cx="40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Lookup</a:t>
              </a:r>
              <a:endParaRPr lang="en-GB" sz="1400"/>
            </a:p>
          </p:txBody>
        </p:sp>
        <p:sp>
          <p:nvSpPr>
            <p:cNvPr id="29782" name="Rectangle 86"/>
            <p:cNvSpPr>
              <a:spLocks noChangeArrowheads="1"/>
            </p:cNvSpPr>
            <p:nvPr/>
          </p:nvSpPr>
          <p:spPr bwMode="auto">
            <a:xfrm>
              <a:off x="2780" y="2406"/>
              <a:ext cx="789" cy="453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4" name="Oval 88"/>
            <p:cNvSpPr>
              <a:spLocks noChangeArrowheads="1"/>
            </p:cNvSpPr>
            <p:nvPr/>
          </p:nvSpPr>
          <p:spPr bwMode="auto">
            <a:xfrm>
              <a:off x="2907" y="2452"/>
              <a:ext cx="534" cy="360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5" name="Rectangle 89"/>
            <p:cNvSpPr>
              <a:spLocks noChangeArrowheads="1"/>
            </p:cNvSpPr>
            <p:nvPr/>
          </p:nvSpPr>
          <p:spPr bwMode="auto">
            <a:xfrm>
              <a:off x="3014" y="2528"/>
              <a:ext cx="41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Printing </a:t>
              </a:r>
              <a:endParaRPr lang="en-GB" sz="1400"/>
            </a:p>
          </p:txBody>
        </p:sp>
        <p:sp>
          <p:nvSpPr>
            <p:cNvPr id="29786" name="Rectangle 90"/>
            <p:cNvSpPr>
              <a:spLocks noChangeArrowheads="1"/>
            </p:cNvSpPr>
            <p:nvPr/>
          </p:nvSpPr>
          <p:spPr bwMode="auto">
            <a:xfrm>
              <a:off x="3015" y="2633"/>
              <a:ext cx="38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service</a:t>
              </a:r>
              <a:endParaRPr lang="en-GB" sz="1400"/>
            </a:p>
          </p:txBody>
        </p:sp>
        <p:sp>
          <p:nvSpPr>
            <p:cNvPr id="29787" name="Rectangle 91"/>
            <p:cNvSpPr>
              <a:spLocks noChangeArrowheads="1"/>
            </p:cNvSpPr>
            <p:nvPr/>
          </p:nvSpPr>
          <p:spPr bwMode="auto">
            <a:xfrm>
              <a:off x="1109" y="1506"/>
              <a:ext cx="33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 i="1">
                  <a:solidFill>
                    <a:srgbClr val="000000"/>
                  </a:solidFill>
                  <a:latin typeface="Arial" charset="0"/>
                </a:rPr>
                <a:t>admin</a:t>
              </a:r>
              <a:endParaRPr lang="en-GB" sz="1400"/>
            </a:p>
          </p:txBody>
        </p:sp>
        <p:sp>
          <p:nvSpPr>
            <p:cNvPr id="29788" name="Rectangle 92"/>
            <p:cNvSpPr>
              <a:spLocks noChangeArrowheads="1"/>
            </p:cNvSpPr>
            <p:nvPr/>
          </p:nvSpPr>
          <p:spPr bwMode="auto">
            <a:xfrm>
              <a:off x="4707" y="903"/>
              <a:ext cx="33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 i="1">
                  <a:solidFill>
                    <a:srgbClr val="000000"/>
                  </a:solidFill>
                  <a:latin typeface="Arial" charset="0"/>
                </a:rPr>
                <a:t>admin</a:t>
              </a:r>
              <a:endParaRPr lang="en-GB" sz="1400"/>
            </a:p>
          </p:txBody>
        </p:sp>
        <p:sp>
          <p:nvSpPr>
            <p:cNvPr id="29789" name="Rectangle 93"/>
            <p:cNvSpPr>
              <a:spLocks noChangeArrowheads="1"/>
            </p:cNvSpPr>
            <p:nvPr/>
          </p:nvSpPr>
          <p:spPr bwMode="auto">
            <a:xfrm>
              <a:off x="4479" y="2093"/>
              <a:ext cx="80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 i="1">
                  <a:solidFill>
                    <a:srgbClr val="000000"/>
                  </a:solidFill>
                  <a:latin typeface="Arial" charset="0"/>
                </a:rPr>
                <a:t>admin, finance</a:t>
              </a:r>
              <a:endParaRPr lang="en-GB" sz="1400"/>
            </a:p>
          </p:txBody>
        </p:sp>
        <p:sp>
          <p:nvSpPr>
            <p:cNvPr id="29790" name="Rectangle 94"/>
            <p:cNvSpPr>
              <a:spLocks noChangeArrowheads="1"/>
            </p:cNvSpPr>
            <p:nvPr/>
          </p:nvSpPr>
          <p:spPr bwMode="auto">
            <a:xfrm>
              <a:off x="3594" y="2771"/>
              <a:ext cx="401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 i="1">
                  <a:solidFill>
                    <a:srgbClr val="000000"/>
                  </a:solidFill>
                  <a:latin typeface="Arial" charset="0"/>
                </a:rPr>
                <a:t>finance</a:t>
              </a:r>
              <a:endParaRPr lang="en-GB" sz="1400"/>
            </a:p>
          </p:txBody>
        </p:sp>
        <p:sp>
          <p:nvSpPr>
            <p:cNvPr id="29791" name="Rectangle 95"/>
            <p:cNvSpPr>
              <a:spLocks noChangeArrowheads="1"/>
            </p:cNvSpPr>
            <p:nvPr/>
          </p:nvSpPr>
          <p:spPr bwMode="auto">
            <a:xfrm>
              <a:off x="4331" y="1586"/>
              <a:ext cx="261" cy="210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3" name="Oval 97"/>
            <p:cNvSpPr>
              <a:spLocks noChangeArrowheads="1"/>
            </p:cNvSpPr>
            <p:nvPr/>
          </p:nvSpPr>
          <p:spPr bwMode="auto">
            <a:xfrm>
              <a:off x="4382" y="1605"/>
              <a:ext cx="162" cy="162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4" name="Rectangle 98"/>
            <p:cNvSpPr>
              <a:spLocks noChangeArrowheads="1"/>
            </p:cNvSpPr>
            <p:nvPr/>
          </p:nvSpPr>
          <p:spPr bwMode="auto">
            <a:xfrm>
              <a:off x="4614" y="1622"/>
              <a:ext cx="31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Client</a:t>
              </a:r>
              <a:endParaRPr lang="en-GB" sz="1400"/>
            </a:p>
          </p:txBody>
        </p:sp>
        <p:sp>
          <p:nvSpPr>
            <p:cNvPr id="29795" name="Rectangle 99"/>
            <p:cNvSpPr>
              <a:spLocks noChangeArrowheads="1"/>
            </p:cNvSpPr>
            <p:nvPr/>
          </p:nvSpPr>
          <p:spPr bwMode="auto">
            <a:xfrm>
              <a:off x="2389" y="1070"/>
              <a:ext cx="239" cy="210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7" name="Oval 101"/>
            <p:cNvSpPr>
              <a:spLocks noChangeArrowheads="1"/>
            </p:cNvSpPr>
            <p:nvPr/>
          </p:nvSpPr>
          <p:spPr bwMode="auto">
            <a:xfrm>
              <a:off x="2443" y="1106"/>
              <a:ext cx="151" cy="162"/>
            </a:xfrm>
            <a:prstGeom prst="ellipse">
              <a:avLst/>
            </a:prstGeom>
            <a:solidFill>
              <a:srgbClr val="FFFFFF"/>
            </a:solidFill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8" name="Rectangle 102"/>
            <p:cNvSpPr>
              <a:spLocks noChangeArrowheads="1"/>
            </p:cNvSpPr>
            <p:nvPr/>
          </p:nvSpPr>
          <p:spPr bwMode="auto">
            <a:xfrm>
              <a:off x="1661" y="1112"/>
              <a:ext cx="68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Mobile client</a:t>
              </a:r>
              <a:endParaRPr lang="en-GB" sz="1400"/>
            </a:p>
          </p:txBody>
        </p:sp>
        <p:sp>
          <p:nvSpPr>
            <p:cNvPr id="29799" name="Freeform 103"/>
            <p:cNvSpPr>
              <a:spLocks/>
            </p:cNvSpPr>
            <p:nvPr/>
          </p:nvSpPr>
          <p:spPr bwMode="auto">
            <a:xfrm>
              <a:off x="3198" y="2174"/>
              <a:ext cx="57" cy="267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62" y="139"/>
                </a:cxn>
                <a:cxn ang="0">
                  <a:pos x="31" y="247"/>
                </a:cxn>
                <a:cxn ang="0">
                  <a:pos x="15" y="324"/>
                </a:cxn>
                <a:cxn ang="0">
                  <a:pos x="0" y="355"/>
                </a:cxn>
                <a:cxn ang="0">
                  <a:pos x="0" y="339"/>
                </a:cxn>
              </a:cxnLst>
              <a:rect l="0" t="0" r="r" b="b"/>
              <a:pathLst>
                <a:path w="77" h="355">
                  <a:moveTo>
                    <a:pt x="77" y="0"/>
                  </a:moveTo>
                  <a:lnTo>
                    <a:pt x="62" y="139"/>
                  </a:lnTo>
                  <a:lnTo>
                    <a:pt x="31" y="247"/>
                  </a:lnTo>
                  <a:lnTo>
                    <a:pt x="15" y="324"/>
                  </a:lnTo>
                  <a:lnTo>
                    <a:pt x="0" y="355"/>
                  </a:lnTo>
                  <a:lnTo>
                    <a:pt x="0" y="339"/>
                  </a:lnTo>
                </a:path>
              </a:pathLst>
            </a:custGeom>
            <a:noFill/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38"/>
            <p:cNvGrpSpPr>
              <a:grpSpLocks/>
            </p:cNvGrpSpPr>
            <p:nvPr/>
          </p:nvGrpSpPr>
          <p:grpSpPr bwMode="auto">
            <a:xfrm>
              <a:off x="1665" y="2394"/>
              <a:ext cx="847" cy="510"/>
              <a:chOff x="1114" y="2930"/>
              <a:chExt cx="1050" cy="602"/>
            </a:xfrm>
          </p:grpSpPr>
          <p:sp>
            <p:nvSpPr>
              <p:cNvPr id="29800" name="Rectangle 104"/>
              <p:cNvSpPr>
                <a:spLocks noChangeArrowheads="1"/>
              </p:cNvSpPr>
              <p:nvPr/>
            </p:nvSpPr>
            <p:spPr bwMode="auto">
              <a:xfrm>
                <a:off x="1114" y="2930"/>
                <a:ext cx="1050" cy="602"/>
              </a:xfrm>
              <a:prstGeom prst="rect">
                <a:avLst/>
              </a:prstGeom>
              <a:solidFill>
                <a:srgbClr val="FFD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9802" name="Oval 106"/>
              <p:cNvSpPr>
                <a:spLocks noChangeArrowheads="1"/>
              </p:cNvSpPr>
              <p:nvPr/>
            </p:nvSpPr>
            <p:spPr bwMode="auto">
              <a:xfrm>
                <a:off x="1284" y="2992"/>
                <a:ext cx="710" cy="478"/>
              </a:xfrm>
              <a:prstGeom prst="ellipse">
                <a:avLst/>
              </a:prstGeom>
              <a:solidFill>
                <a:srgbClr val="FFFFFF"/>
              </a:solidFill>
              <a:ln w="365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803" name="Rectangle 107"/>
            <p:cNvSpPr>
              <a:spLocks noChangeArrowheads="1"/>
            </p:cNvSpPr>
            <p:nvPr/>
          </p:nvSpPr>
          <p:spPr bwMode="auto">
            <a:xfrm>
              <a:off x="1853" y="2527"/>
              <a:ext cx="54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Corporate </a:t>
              </a:r>
              <a:endParaRPr lang="en-GB" sz="1400"/>
            </a:p>
          </p:txBody>
        </p:sp>
        <p:sp>
          <p:nvSpPr>
            <p:cNvPr id="29804" name="Rectangle 108"/>
            <p:cNvSpPr>
              <a:spLocks noChangeArrowheads="1"/>
            </p:cNvSpPr>
            <p:nvPr/>
          </p:nvSpPr>
          <p:spPr bwMode="auto">
            <a:xfrm>
              <a:off x="1850" y="2644"/>
              <a:ext cx="544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300">
                  <a:solidFill>
                    <a:srgbClr val="000000"/>
                  </a:solidFill>
                  <a:latin typeface="Arial" charset="0"/>
                </a:rPr>
                <a:t>infoservice</a:t>
              </a:r>
              <a:endParaRPr lang="en-GB" sz="1400"/>
            </a:p>
          </p:txBody>
        </p:sp>
        <p:sp>
          <p:nvSpPr>
            <p:cNvPr id="29807" name="Line 111"/>
            <p:cNvSpPr>
              <a:spLocks noChangeShapeType="1"/>
            </p:cNvSpPr>
            <p:nvPr/>
          </p:nvSpPr>
          <p:spPr bwMode="auto">
            <a:xfrm flipH="1">
              <a:off x="3813" y="1210"/>
              <a:ext cx="290" cy="441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8" name="Line 112"/>
            <p:cNvSpPr>
              <a:spLocks noChangeShapeType="1"/>
            </p:cNvSpPr>
            <p:nvPr/>
          </p:nvSpPr>
          <p:spPr bwMode="auto">
            <a:xfrm>
              <a:off x="2001" y="1779"/>
              <a:ext cx="384" cy="58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9" name="Line 113"/>
            <p:cNvSpPr>
              <a:spLocks noChangeShapeType="1"/>
            </p:cNvSpPr>
            <p:nvPr/>
          </p:nvSpPr>
          <p:spPr bwMode="auto">
            <a:xfrm flipV="1">
              <a:off x="2269" y="2243"/>
              <a:ext cx="244" cy="256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10" name="Line 114"/>
            <p:cNvSpPr>
              <a:spLocks noChangeShapeType="1"/>
            </p:cNvSpPr>
            <p:nvPr/>
          </p:nvSpPr>
          <p:spPr bwMode="auto">
            <a:xfrm flipH="1">
              <a:off x="3871" y="1709"/>
              <a:ext cx="511" cy="58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12" name="Freeform 116"/>
            <p:cNvSpPr>
              <a:spLocks/>
            </p:cNvSpPr>
            <p:nvPr/>
          </p:nvSpPr>
          <p:spPr bwMode="auto">
            <a:xfrm>
              <a:off x="2304" y="1454"/>
              <a:ext cx="1811" cy="894"/>
            </a:xfrm>
            <a:custGeom>
              <a:avLst/>
              <a:gdLst/>
              <a:ahLst/>
              <a:cxnLst>
                <a:cxn ang="0">
                  <a:pos x="77" y="278"/>
                </a:cxn>
                <a:cxn ang="0">
                  <a:pos x="108" y="217"/>
                </a:cxn>
                <a:cxn ang="0">
                  <a:pos x="247" y="124"/>
                </a:cxn>
                <a:cxn ang="0">
                  <a:pos x="386" y="93"/>
                </a:cxn>
                <a:cxn ang="0">
                  <a:pos x="479" y="93"/>
                </a:cxn>
                <a:cxn ang="0">
                  <a:pos x="571" y="78"/>
                </a:cxn>
                <a:cxn ang="0">
                  <a:pos x="710" y="93"/>
                </a:cxn>
                <a:cxn ang="0">
                  <a:pos x="896" y="93"/>
                </a:cxn>
                <a:cxn ang="0">
                  <a:pos x="1081" y="108"/>
                </a:cxn>
                <a:cxn ang="0">
                  <a:pos x="1266" y="124"/>
                </a:cxn>
                <a:cxn ang="0">
                  <a:pos x="1359" y="78"/>
                </a:cxn>
                <a:cxn ang="0">
                  <a:pos x="1451" y="31"/>
                </a:cxn>
                <a:cxn ang="0">
                  <a:pos x="1590" y="16"/>
                </a:cxn>
                <a:cxn ang="0">
                  <a:pos x="1729" y="0"/>
                </a:cxn>
                <a:cxn ang="0">
                  <a:pos x="1838" y="16"/>
                </a:cxn>
                <a:cxn ang="0">
                  <a:pos x="1930" y="47"/>
                </a:cxn>
                <a:cxn ang="0">
                  <a:pos x="1992" y="78"/>
                </a:cxn>
                <a:cxn ang="0">
                  <a:pos x="2100" y="108"/>
                </a:cxn>
                <a:cxn ang="0">
                  <a:pos x="2224" y="217"/>
                </a:cxn>
                <a:cxn ang="0">
                  <a:pos x="2316" y="294"/>
                </a:cxn>
                <a:cxn ang="0">
                  <a:pos x="2363" y="386"/>
                </a:cxn>
                <a:cxn ang="0">
                  <a:pos x="2393" y="587"/>
                </a:cxn>
                <a:cxn ang="0">
                  <a:pos x="2409" y="726"/>
                </a:cxn>
                <a:cxn ang="0">
                  <a:pos x="2378" y="850"/>
                </a:cxn>
                <a:cxn ang="0">
                  <a:pos x="2316" y="1035"/>
                </a:cxn>
                <a:cxn ang="0">
                  <a:pos x="2177" y="1143"/>
                </a:cxn>
                <a:cxn ang="0">
                  <a:pos x="2023" y="1189"/>
                </a:cxn>
                <a:cxn ang="0">
                  <a:pos x="1853" y="1158"/>
                </a:cxn>
                <a:cxn ang="0">
                  <a:pos x="1668" y="1143"/>
                </a:cxn>
                <a:cxn ang="0">
                  <a:pos x="1513" y="1112"/>
                </a:cxn>
                <a:cxn ang="0">
                  <a:pos x="1359" y="1097"/>
                </a:cxn>
                <a:cxn ang="0">
                  <a:pos x="1204" y="1097"/>
                </a:cxn>
                <a:cxn ang="0">
                  <a:pos x="1050" y="1097"/>
                </a:cxn>
                <a:cxn ang="0">
                  <a:pos x="926" y="1112"/>
                </a:cxn>
                <a:cxn ang="0">
                  <a:pos x="803" y="1127"/>
                </a:cxn>
                <a:cxn ang="0">
                  <a:pos x="695" y="1143"/>
                </a:cxn>
                <a:cxn ang="0">
                  <a:pos x="587" y="1158"/>
                </a:cxn>
                <a:cxn ang="0">
                  <a:pos x="463" y="1158"/>
                </a:cxn>
                <a:cxn ang="0">
                  <a:pos x="371" y="1143"/>
                </a:cxn>
                <a:cxn ang="0">
                  <a:pos x="278" y="1127"/>
                </a:cxn>
                <a:cxn ang="0">
                  <a:pos x="201" y="1081"/>
                </a:cxn>
                <a:cxn ang="0">
                  <a:pos x="185" y="1066"/>
                </a:cxn>
                <a:cxn ang="0">
                  <a:pos x="154" y="1035"/>
                </a:cxn>
                <a:cxn ang="0">
                  <a:pos x="93" y="927"/>
                </a:cxn>
                <a:cxn ang="0">
                  <a:pos x="31" y="803"/>
                </a:cxn>
                <a:cxn ang="0">
                  <a:pos x="15" y="680"/>
                </a:cxn>
                <a:cxn ang="0">
                  <a:pos x="0" y="587"/>
                </a:cxn>
                <a:cxn ang="0">
                  <a:pos x="15" y="464"/>
                </a:cxn>
                <a:cxn ang="0">
                  <a:pos x="46" y="356"/>
                </a:cxn>
                <a:cxn ang="0">
                  <a:pos x="77" y="278"/>
                </a:cxn>
                <a:cxn ang="0">
                  <a:pos x="77" y="278"/>
                </a:cxn>
              </a:cxnLst>
              <a:rect l="0" t="0" r="r" b="b"/>
              <a:pathLst>
                <a:path w="2409" h="1189">
                  <a:moveTo>
                    <a:pt x="77" y="278"/>
                  </a:moveTo>
                  <a:lnTo>
                    <a:pt x="108" y="217"/>
                  </a:lnTo>
                  <a:lnTo>
                    <a:pt x="247" y="124"/>
                  </a:lnTo>
                  <a:lnTo>
                    <a:pt x="386" y="93"/>
                  </a:lnTo>
                  <a:lnTo>
                    <a:pt x="479" y="93"/>
                  </a:lnTo>
                  <a:lnTo>
                    <a:pt x="571" y="78"/>
                  </a:lnTo>
                  <a:lnTo>
                    <a:pt x="710" y="93"/>
                  </a:lnTo>
                  <a:lnTo>
                    <a:pt x="896" y="93"/>
                  </a:lnTo>
                  <a:lnTo>
                    <a:pt x="1081" y="108"/>
                  </a:lnTo>
                  <a:lnTo>
                    <a:pt x="1266" y="124"/>
                  </a:lnTo>
                  <a:lnTo>
                    <a:pt x="1359" y="78"/>
                  </a:lnTo>
                  <a:lnTo>
                    <a:pt x="1451" y="31"/>
                  </a:lnTo>
                  <a:lnTo>
                    <a:pt x="1590" y="16"/>
                  </a:lnTo>
                  <a:lnTo>
                    <a:pt x="1729" y="0"/>
                  </a:lnTo>
                  <a:lnTo>
                    <a:pt x="1838" y="16"/>
                  </a:lnTo>
                  <a:lnTo>
                    <a:pt x="1930" y="47"/>
                  </a:lnTo>
                  <a:lnTo>
                    <a:pt x="1992" y="78"/>
                  </a:lnTo>
                  <a:lnTo>
                    <a:pt x="2100" y="108"/>
                  </a:lnTo>
                  <a:lnTo>
                    <a:pt x="2224" y="217"/>
                  </a:lnTo>
                  <a:lnTo>
                    <a:pt x="2316" y="294"/>
                  </a:lnTo>
                  <a:lnTo>
                    <a:pt x="2363" y="386"/>
                  </a:lnTo>
                  <a:lnTo>
                    <a:pt x="2393" y="587"/>
                  </a:lnTo>
                  <a:lnTo>
                    <a:pt x="2409" y="726"/>
                  </a:lnTo>
                  <a:lnTo>
                    <a:pt x="2378" y="850"/>
                  </a:lnTo>
                  <a:lnTo>
                    <a:pt x="2316" y="1035"/>
                  </a:lnTo>
                  <a:lnTo>
                    <a:pt x="2177" y="1143"/>
                  </a:lnTo>
                  <a:lnTo>
                    <a:pt x="2023" y="1189"/>
                  </a:lnTo>
                  <a:lnTo>
                    <a:pt x="1853" y="1158"/>
                  </a:lnTo>
                  <a:lnTo>
                    <a:pt x="1668" y="1143"/>
                  </a:lnTo>
                  <a:lnTo>
                    <a:pt x="1513" y="1112"/>
                  </a:lnTo>
                  <a:lnTo>
                    <a:pt x="1359" y="1097"/>
                  </a:lnTo>
                  <a:lnTo>
                    <a:pt x="1204" y="1097"/>
                  </a:lnTo>
                  <a:lnTo>
                    <a:pt x="1050" y="1097"/>
                  </a:lnTo>
                  <a:lnTo>
                    <a:pt x="926" y="1112"/>
                  </a:lnTo>
                  <a:lnTo>
                    <a:pt x="803" y="1127"/>
                  </a:lnTo>
                  <a:lnTo>
                    <a:pt x="695" y="1143"/>
                  </a:lnTo>
                  <a:lnTo>
                    <a:pt x="587" y="1158"/>
                  </a:lnTo>
                  <a:lnTo>
                    <a:pt x="463" y="1158"/>
                  </a:lnTo>
                  <a:lnTo>
                    <a:pt x="371" y="1143"/>
                  </a:lnTo>
                  <a:lnTo>
                    <a:pt x="278" y="1127"/>
                  </a:lnTo>
                  <a:lnTo>
                    <a:pt x="201" y="1081"/>
                  </a:lnTo>
                  <a:lnTo>
                    <a:pt x="185" y="1066"/>
                  </a:lnTo>
                  <a:lnTo>
                    <a:pt x="154" y="1035"/>
                  </a:lnTo>
                  <a:lnTo>
                    <a:pt x="93" y="927"/>
                  </a:lnTo>
                  <a:lnTo>
                    <a:pt x="31" y="803"/>
                  </a:lnTo>
                  <a:lnTo>
                    <a:pt x="15" y="680"/>
                  </a:lnTo>
                  <a:lnTo>
                    <a:pt x="0" y="587"/>
                  </a:lnTo>
                  <a:lnTo>
                    <a:pt x="15" y="464"/>
                  </a:lnTo>
                  <a:lnTo>
                    <a:pt x="46" y="356"/>
                  </a:lnTo>
                  <a:lnTo>
                    <a:pt x="77" y="278"/>
                  </a:lnTo>
                  <a:lnTo>
                    <a:pt x="77" y="278"/>
                  </a:lnTo>
                  <a:close/>
                </a:path>
              </a:pathLst>
            </a:custGeom>
            <a:solidFill>
              <a:srgbClr val="FFDC99"/>
            </a:solidFill>
            <a:ln w="36513">
              <a:solidFill>
                <a:srgbClr val="FFDC99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17" name="Rectangle 121"/>
            <p:cNvSpPr>
              <a:spLocks noChangeArrowheads="1"/>
            </p:cNvSpPr>
            <p:nvPr/>
          </p:nvSpPr>
          <p:spPr bwMode="auto">
            <a:xfrm>
              <a:off x="4269" y="2342"/>
              <a:ext cx="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C Helvetica Condensed" charset="0"/>
                </a:rPr>
                <a:t> </a:t>
              </a:r>
              <a:endParaRPr lang="en-GB" sz="1400"/>
            </a:p>
          </p:txBody>
        </p:sp>
        <p:sp>
          <p:nvSpPr>
            <p:cNvPr id="29833" name="Rectangle 137"/>
            <p:cNvSpPr>
              <a:spLocks noChangeArrowheads="1"/>
            </p:cNvSpPr>
            <p:nvPr/>
          </p:nvSpPr>
          <p:spPr bwMode="auto">
            <a:xfrm>
              <a:off x="3074" y="1866"/>
              <a:ext cx="45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Network</a:t>
              </a:r>
              <a:endParaRPr lang="en-GB" sz="1400"/>
            </a:p>
          </p:txBody>
        </p:sp>
      </p:grp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Service discovery in Jini</a:t>
            </a:r>
          </a:p>
        </p:txBody>
      </p:sp>
      <p:grpSp>
        <p:nvGrpSpPr>
          <p:cNvPr id="4" name="Group 143"/>
          <p:cNvGrpSpPr>
            <a:grpSpLocks/>
          </p:cNvGrpSpPr>
          <p:nvPr/>
        </p:nvGrpSpPr>
        <p:grpSpPr bwMode="auto">
          <a:xfrm>
            <a:off x="3785089" y="1957388"/>
            <a:ext cx="3320561" cy="1789112"/>
            <a:chOff x="2583" y="1233"/>
            <a:chExt cx="2266" cy="1127"/>
          </a:xfrm>
        </p:grpSpPr>
        <p:sp>
          <p:nvSpPr>
            <p:cNvPr id="29815" name="Rectangle 119"/>
            <p:cNvSpPr>
              <a:spLocks noChangeArrowheads="1"/>
            </p:cNvSpPr>
            <p:nvPr/>
          </p:nvSpPr>
          <p:spPr bwMode="auto">
            <a:xfrm>
              <a:off x="3937" y="1891"/>
              <a:ext cx="912" cy="136"/>
            </a:xfrm>
            <a:prstGeom prst="rect">
              <a:avLst/>
            </a:prstGeom>
            <a:solidFill>
              <a:srgbClr val="5B87F2"/>
            </a:solidFill>
            <a:ln w="9525">
              <a:solidFill>
                <a:srgbClr val="5B87F2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2. Here I am: .....</a:t>
              </a:r>
              <a:endParaRPr lang="en-GB" sz="1400"/>
            </a:p>
          </p:txBody>
        </p:sp>
        <p:sp>
          <p:nvSpPr>
            <p:cNvPr id="29827" name="Freeform 131"/>
            <p:cNvSpPr>
              <a:spLocks/>
            </p:cNvSpPr>
            <p:nvPr/>
          </p:nvSpPr>
          <p:spPr bwMode="auto">
            <a:xfrm>
              <a:off x="2583" y="1233"/>
              <a:ext cx="45" cy="35"/>
            </a:xfrm>
            <a:custGeom>
              <a:avLst/>
              <a:gdLst/>
              <a:ahLst/>
              <a:cxnLst>
                <a:cxn ang="0">
                  <a:pos x="46" y="31"/>
                </a:cxn>
                <a:cxn ang="0">
                  <a:pos x="30" y="46"/>
                </a:cxn>
                <a:cxn ang="0">
                  <a:pos x="0" y="0"/>
                </a:cxn>
                <a:cxn ang="0">
                  <a:pos x="61" y="0"/>
                </a:cxn>
                <a:cxn ang="0">
                  <a:pos x="46" y="31"/>
                </a:cxn>
              </a:cxnLst>
              <a:rect l="0" t="0" r="r" b="b"/>
              <a:pathLst>
                <a:path w="61" h="46">
                  <a:moveTo>
                    <a:pt x="46" y="31"/>
                  </a:moveTo>
                  <a:lnTo>
                    <a:pt x="30" y="46"/>
                  </a:lnTo>
                  <a:lnTo>
                    <a:pt x="0" y="0"/>
                  </a:lnTo>
                  <a:lnTo>
                    <a:pt x="61" y="0"/>
                  </a:lnTo>
                  <a:lnTo>
                    <a:pt x="46" y="31"/>
                  </a:lnTo>
                  <a:close/>
                </a:path>
              </a:pathLst>
            </a:custGeom>
            <a:solidFill>
              <a:srgbClr val="5B87F2"/>
            </a:solidFill>
            <a:ln w="36513">
              <a:solidFill>
                <a:srgbClr val="5B87F2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28" name="Line 132"/>
            <p:cNvSpPr>
              <a:spLocks noChangeShapeType="1"/>
            </p:cNvSpPr>
            <p:nvPr/>
          </p:nvSpPr>
          <p:spPr bwMode="auto">
            <a:xfrm flipH="1" flipV="1">
              <a:off x="2617" y="1257"/>
              <a:ext cx="1881" cy="1103"/>
            </a:xfrm>
            <a:prstGeom prst="line">
              <a:avLst/>
            </a:prstGeom>
            <a:noFill/>
            <a:ln w="36513">
              <a:solidFill>
                <a:srgbClr val="5B87F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50"/>
          <p:cNvGrpSpPr>
            <a:grpSpLocks/>
          </p:cNvGrpSpPr>
          <p:nvPr/>
        </p:nvGrpSpPr>
        <p:grpSpPr bwMode="auto">
          <a:xfrm>
            <a:off x="3348405" y="1995488"/>
            <a:ext cx="1421423" cy="1619250"/>
            <a:chOff x="2274" y="1257"/>
            <a:chExt cx="970" cy="1020"/>
          </a:xfrm>
        </p:grpSpPr>
        <p:sp>
          <p:nvSpPr>
            <p:cNvPr id="29823" name="Rectangle 127"/>
            <p:cNvSpPr>
              <a:spLocks noChangeArrowheads="1"/>
            </p:cNvSpPr>
            <p:nvPr/>
          </p:nvSpPr>
          <p:spPr bwMode="auto">
            <a:xfrm>
              <a:off x="2274" y="1992"/>
              <a:ext cx="790" cy="136"/>
            </a:xfrm>
            <a:prstGeom prst="rect">
              <a:avLst/>
            </a:prstGeom>
            <a:solidFill>
              <a:srgbClr val="5B87F2"/>
            </a:solidFill>
            <a:ln w="9525">
              <a:solidFill>
                <a:srgbClr val="5B87F2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4. Use printing</a:t>
              </a:r>
              <a:endParaRPr lang="en-GB" sz="1400"/>
            </a:p>
          </p:txBody>
        </p:sp>
        <p:sp>
          <p:nvSpPr>
            <p:cNvPr id="29824" name="Rectangle 128"/>
            <p:cNvSpPr>
              <a:spLocks noChangeArrowheads="1"/>
            </p:cNvSpPr>
            <p:nvPr/>
          </p:nvSpPr>
          <p:spPr bwMode="auto">
            <a:xfrm>
              <a:off x="2420" y="2141"/>
              <a:ext cx="524" cy="136"/>
            </a:xfrm>
            <a:prstGeom prst="rect">
              <a:avLst/>
            </a:prstGeom>
            <a:solidFill>
              <a:srgbClr val="5B87F2"/>
            </a:solidFill>
            <a:ln w="9525">
              <a:solidFill>
                <a:srgbClr val="5B87F2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    service</a:t>
              </a:r>
              <a:endParaRPr lang="en-GB" sz="1400"/>
            </a:p>
          </p:txBody>
        </p:sp>
        <p:sp>
          <p:nvSpPr>
            <p:cNvPr id="29831" name="Freeform 135"/>
            <p:cNvSpPr>
              <a:spLocks/>
            </p:cNvSpPr>
            <p:nvPr/>
          </p:nvSpPr>
          <p:spPr bwMode="auto">
            <a:xfrm>
              <a:off x="3198" y="2209"/>
              <a:ext cx="46" cy="46"/>
            </a:xfrm>
            <a:custGeom>
              <a:avLst/>
              <a:gdLst/>
              <a:ahLst/>
              <a:cxnLst>
                <a:cxn ang="0">
                  <a:pos x="31" y="15"/>
                </a:cxn>
                <a:cxn ang="0">
                  <a:pos x="62" y="0"/>
                </a:cxn>
                <a:cxn ang="0">
                  <a:pos x="62" y="62"/>
                </a:cxn>
                <a:cxn ang="0">
                  <a:pos x="0" y="46"/>
                </a:cxn>
                <a:cxn ang="0">
                  <a:pos x="31" y="15"/>
                </a:cxn>
              </a:cxnLst>
              <a:rect l="0" t="0" r="r" b="b"/>
              <a:pathLst>
                <a:path w="62" h="62">
                  <a:moveTo>
                    <a:pt x="31" y="15"/>
                  </a:moveTo>
                  <a:lnTo>
                    <a:pt x="62" y="0"/>
                  </a:lnTo>
                  <a:lnTo>
                    <a:pt x="62" y="62"/>
                  </a:lnTo>
                  <a:lnTo>
                    <a:pt x="0" y="46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5B87F2"/>
            </a:solidFill>
            <a:ln w="36513">
              <a:solidFill>
                <a:srgbClr val="5B87F2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32" name="Line 136"/>
            <p:cNvSpPr>
              <a:spLocks noChangeShapeType="1"/>
            </p:cNvSpPr>
            <p:nvPr/>
          </p:nvSpPr>
          <p:spPr bwMode="auto">
            <a:xfrm>
              <a:off x="2513" y="1257"/>
              <a:ext cx="708" cy="963"/>
            </a:xfrm>
            <a:prstGeom prst="line">
              <a:avLst/>
            </a:prstGeom>
            <a:noFill/>
            <a:ln w="36513">
              <a:solidFill>
                <a:srgbClr val="5B87F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49"/>
          <p:cNvGrpSpPr>
            <a:grpSpLocks/>
          </p:cNvGrpSpPr>
          <p:nvPr/>
        </p:nvGrpSpPr>
        <p:grpSpPr bwMode="auto">
          <a:xfrm>
            <a:off x="3801208" y="1684338"/>
            <a:ext cx="1814147" cy="1103312"/>
            <a:chOff x="2594" y="1061"/>
            <a:chExt cx="1238" cy="695"/>
          </a:xfrm>
        </p:grpSpPr>
        <p:sp>
          <p:nvSpPr>
            <p:cNvPr id="29805" name="Rectangle 109"/>
            <p:cNvSpPr>
              <a:spLocks noChangeArrowheads="1"/>
            </p:cNvSpPr>
            <p:nvPr/>
          </p:nvSpPr>
          <p:spPr bwMode="auto">
            <a:xfrm>
              <a:off x="2775" y="1061"/>
              <a:ext cx="581" cy="136"/>
            </a:xfrm>
            <a:prstGeom prst="rect">
              <a:avLst/>
            </a:prstGeom>
            <a:solidFill>
              <a:srgbClr val="5B87F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1. ‘finance’ </a:t>
              </a:r>
              <a:endParaRPr lang="en-GB" sz="1400"/>
            </a:p>
          </p:txBody>
        </p:sp>
        <p:sp>
          <p:nvSpPr>
            <p:cNvPr id="29806" name="Rectangle 110"/>
            <p:cNvSpPr>
              <a:spLocks noChangeArrowheads="1"/>
            </p:cNvSpPr>
            <p:nvPr/>
          </p:nvSpPr>
          <p:spPr bwMode="auto">
            <a:xfrm>
              <a:off x="2981" y="1205"/>
              <a:ext cx="851" cy="136"/>
            </a:xfrm>
            <a:prstGeom prst="rect">
              <a:avLst/>
            </a:prstGeom>
            <a:solidFill>
              <a:srgbClr val="5B87F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lookup service?</a:t>
              </a:r>
              <a:endParaRPr lang="en-GB" sz="1400"/>
            </a:p>
          </p:txBody>
        </p:sp>
        <p:sp>
          <p:nvSpPr>
            <p:cNvPr id="29813" name="Freeform 117"/>
            <p:cNvSpPr>
              <a:spLocks/>
            </p:cNvSpPr>
            <p:nvPr/>
          </p:nvSpPr>
          <p:spPr bwMode="auto">
            <a:xfrm>
              <a:off x="3639" y="1535"/>
              <a:ext cx="47" cy="47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5" y="0"/>
                </a:cxn>
                <a:cxn ang="0">
                  <a:pos x="62" y="47"/>
                </a:cxn>
                <a:cxn ang="0">
                  <a:pos x="0" y="62"/>
                </a:cxn>
                <a:cxn ang="0">
                  <a:pos x="0" y="31"/>
                </a:cxn>
              </a:cxnLst>
              <a:rect l="0" t="0" r="r" b="b"/>
              <a:pathLst>
                <a:path w="62" h="62">
                  <a:moveTo>
                    <a:pt x="0" y="31"/>
                  </a:moveTo>
                  <a:lnTo>
                    <a:pt x="15" y="0"/>
                  </a:lnTo>
                  <a:lnTo>
                    <a:pt x="62" y="47"/>
                  </a:lnTo>
                  <a:lnTo>
                    <a:pt x="0" y="62"/>
                  </a:lnTo>
                  <a:lnTo>
                    <a:pt x="0" y="31"/>
                  </a:lnTo>
                  <a:close/>
                </a:path>
              </a:pathLst>
            </a:custGeom>
            <a:noFill/>
            <a:ln w="36513">
              <a:solidFill>
                <a:srgbClr val="5B87F2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14" name="Line 118"/>
            <p:cNvSpPr>
              <a:spLocks noChangeShapeType="1"/>
            </p:cNvSpPr>
            <p:nvPr/>
          </p:nvSpPr>
          <p:spPr bwMode="auto">
            <a:xfrm>
              <a:off x="3360" y="1500"/>
              <a:ext cx="279" cy="58"/>
            </a:xfrm>
            <a:prstGeom prst="line">
              <a:avLst/>
            </a:prstGeom>
            <a:noFill/>
            <a:ln w="36513">
              <a:solidFill>
                <a:srgbClr val="5B87F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18" name="Freeform 122"/>
            <p:cNvSpPr>
              <a:spLocks/>
            </p:cNvSpPr>
            <p:nvPr/>
          </p:nvSpPr>
          <p:spPr bwMode="auto">
            <a:xfrm>
              <a:off x="3313" y="1594"/>
              <a:ext cx="47" cy="45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62" y="0"/>
                </a:cxn>
                <a:cxn ang="0">
                  <a:pos x="31" y="61"/>
                </a:cxn>
                <a:cxn ang="0">
                  <a:pos x="0" y="0"/>
                </a:cxn>
                <a:cxn ang="0">
                  <a:pos x="31" y="0"/>
                </a:cxn>
              </a:cxnLst>
              <a:rect l="0" t="0" r="r" b="b"/>
              <a:pathLst>
                <a:path w="62" h="61">
                  <a:moveTo>
                    <a:pt x="31" y="0"/>
                  </a:moveTo>
                  <a:lnTo>
                    <a:pt x="62" y="0"/>
                  </a:lnTo>
                  <a:lnTo>
                    <a:pt x="31" y="61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noFill/>
            <a:ln w="36513">
              <a:solidFill>
                <a:srgbClr val="5B87F2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19" name="Line 123"/>
            <p:cNvSpPr>
              <a:spLocks noChangeShapeType="1"/>
            </p:cNvSpPr>
            <p:nvPr/>
          </p:nvSpPr>
          <p:spPr bwMode="auto">
            <a:xfrm flipH="1">
              <a:off x="3337" y="1500"/>
              <a:ext cx="12" cy="82"/>
            </a:xfrm>
            <a:prstGeom prst="line">
              <a:avLst/>
            </a:prstGeom>
            <a:noFill/>
            <a:ln w="36513">
              <a:solidFill>
                <a:srgbClr val="5B87F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25" name="Freeform 129"/>
            <p:cNvSpPr>
              <a:spLocks/>
            </p:cNvSpPr>
            <p:nvPr/>
          </p:nvSpPr>
          <p:spPr bwMode="auto">
            <a:xfrm>
              <a:off x="3581" y="1709"/>
              <a:ext cx="58" cy="47"/>
            </a:xfrm>
            <a:custGeom>
              <a:avLst/>
              <a:gdLst/>
              <a:ahLst/>
              <a:cxnLst>
                <a:cxn ang="0">
                  <a:pos x="30" y="31"/>
                </a:cxn>
                <a:cxn ang="0">
                  <a:pos x="46" y="0"/>
                </a:cxn>
                <a:cxn ang="0">
                  <a:pos x="77" y="62"/>
                </a:cxn>
                <a:cxn ang="0">
                  <a:pos x="0" y="62"/>
                </a:cxn>
                <a:cxn ang="0">
                  <a:pos x="30" y="31"/>
                </a:cxn>
              </a:cxnLst>
              <a:rect l="0" t="0" r="r" b="b"/>
              <a:pathLst>
                <a:path w="77" h="62">
                  <a:moveTo>
                    <a:pt x="30" y="31"/>
                  </a:moveTo>
                  <a:lnTo>
                    <a:pt x="46" y="0"/>
                  </a:lnTo>
                  <a:lnTo>
                    <a:pt x="77" y="62"/>
                  </a:lnTo>
                  <a:lnTo>
                    <a:pt x="0" y="62"/>
                  </a:lnTo>
                  <a:lnTo>
                    <a:pt x="30" y="31"/>
                  </a:lnTo>
                  <a:close/>
                </a:path>
              </a:pathLst>
            </a:custGeom>
            <a:noFill/>
            <a:ln w="36513">
              <a:solidFill>
                <a:srgbClr val="5B87F2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26" name="Line 130"/>
            <p:cNvSpPr>
              <a:spLocks noChangeShapeType="1"/>
            </p:cNvSpPr>
            <p:nvPr/>
          </p:nvSpPr>
          <p:spPr bwMode="auto">
            <a:xfrm>
              <a:off x="3349" y="1512"/>
              <a:ext cx="243" cy="221"/>
            </a:xfrm>
            <a:prstGeom prst="line">
              <a:avLst/>
            </a:prstGeom>
            <a:noFill/>
            <a:ln w="36513">
              <a:solidFill>
                <a:srgbClr val="5B87F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11" name="Line 115"/>
            <p:cNvSpPr>
              <a:spLocks noChangeShapeType="1"/>
            </p:cNvSpPr>
            <p:nvPr/>
          </p:nvSpPr>
          <p:spPr bwMode="auto">
            <a:xfrm>
              <a:off x="2594" y="1187"/>
              <a:ext cx="780" cy="325"/>
            </a:xfrm>
            <a:prstGeom prst="line">
              <a:avLst/>
            </a:prstGeom>
            <a:noFill/>
            <a:ln w="36513">
              <a:solidFill>
                <a:srgbClr val="5B87F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835" name="Rectangle 139"/>
          <p:cNvSpPr>
            <a:spLocks noChangeArrowheads="1"/>
          </p:cNvSpPr>
          <p:nvPr/>
        </p:nvSpPr>
        <p:spPr bwMode="auto">
          <a:xfrm>
            <a:off x="465992" y="1260476"/>
            <a:ext cx="13394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1" lang="en-GB" sz="2000">
                <a:solidFill>
                  <a:schemeClr val="accent1"/>
                </a:solidFill>
                <a:latin typeface="Arial" charset="0"/>
              </a:rPr>
              <a:t>Figure 9.6</a:t>
            </a:r>
          </a:p>
        </p:txBody>
      </p:sp>
      <p:sp>
        <p:nvSpPr>
          <p:cNvPr id="29847" name="Rectangle 151"/>
          <p:cNvSpPr>
            <a:spLocks noGrp="1" noChangeArrowheads="1"/>
          </p:cNvSpPr>
          <p:nvPr>
            <p:ph type="body" idx="1"/>
          </p:nvPr>
        </p:nvSpPr>
        <p:spPr>
          <a:xfrm>
            <a:off x="457200" y="4759326"/>
            <a:ext cx="8269166" cy="1660525"/>
          </a:xfrm>
        </p:spPr>
        <p:txBody>
          <a:bodyPr>
            <a:normAutofit fontScale="92500" lnSpcReduction="20000"/>
          </a:bodyPr>
          <a:lstStyle/>
          <a:p>
            <a:r>
              <a:rPr lang="en-GB" sz="2000"/>
              <a:t>Jini services register their interfaces and descriptions with the Jini </a:t>
            </a:r>
            <a:r>
              <a:rPr lang="en-GB" sz="2000" i="1"/>
              <a:t>lookup </a:t>
            </a:r>
            <a:r>
              <a:rPr lang="en-GB" sz="2000"/>
              <a:t>services</a:t>
            </a:r>
            <a:r>
              <a:rPr lang="en-GB" sz="2000" i="1"/>
              <a:t> </a:t>
            </a:r>
            <a:r>
              <a:rPr lang="en-GB" sz="2000"/>
              <a:t>in their scope</a:t>
            </a:r>
          </a:p>
          <a:p>
            <a:r>
              <a:rPr lang="en-GB" sz="2000"/>
              <a:t>Clients find the Jini lookup services in their scope by IP multicast</a:t>
            </a:r>
          </a:p>
          <a:p>
            <a:r>
              <a:rPr lang="en-GB" sz="2000"/>
              <a:t>Jini </a:t>
            </a:r>
            <a:r>
              <a:rPr lang="en-GB" sz="2000" i="1"/>
              <a:t>lookup </a:t>
            </a:r>
            <a:r>
              <a:rPr lang="en-GB" sz="2000"/>
              <a:t>service searches by attribute or by </a:t>
            </a:r>
            <a:r>
              <a:rPr lang="en-GB" sz="2000" i="1"/>
              <a:t>interface type</a:t>
            </a:r>
            <a:endParaRPr lang="en-GB" sz="2000"/>
          </a:p>
          <a:p>
            <a:pPr lvl="1"/>
            <a:r>
              <a:rPr lang="en-GB" sz="1600"/>
              <a:t>The designers of Jini argue convincingly that this the only reliable way to do discovery</a:t>
            </a:r>
          </a:p>
        </p:txBody>
      </p:sp>
      <p:sp>
        <p:nvSpPr>
          <p:cNvPr id="29849" name="Rectangle 153"/>
          <p:cNvSpPr>
            <a:spLocks noChangeArrowheads="1"/>
          </p:cNvSpPr>
          <p:nvPr/>
        </p:nvSpPr>
        <p:spPr bwMode="auto">
          <a:xfrm>
            <a:off x="8827477" y="6396038"/>
            <a:ext cx="331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*</a:t>
            </a:r>
          </a:p>
        </p:txBody>
      </p:sp>
      <p:grpSp>
        <p:nvGrpSpPr>
          <p:cNvPr id="7" name="Group 158"/>
          <p:cNvGrpSpPr>
            <a:grpSpLocks/>
          </p:cNvGrpSpPr>
          <p:nvPr/>
        </p:nvGrpSpPr>
        <p:grpSpPr bwMode="auto">
          <a:xfrm>
            <a:off x="3729404" y="1995488"/>
            <a:ext cx="2778369" cy="2703513"/>
            <a:chOff x="2545" y="1257"/>
            <a:chExt cx="1896" cy="1703"/>
          </a:xfrm>
        </p:grpSpPr>
        <p:sp>
          <p:nvSpPr>
            <p:cNvPr id="29816" name="Rectangle 120"/>
            <p:cNvSpPr>
              <a:spLocks noChangeArrowheads="1"/>
            </p:cNvSpPr>
            <p:nvPr/>
          </p:nvSpPr>
          <p:spPr bwMode="auto">
            <a:xfrm>
              <a:off x="3828" y="2432"/>
              <a:ext cx="595" cy="136"/>
            </a:xfrm>
            <a:prstGeom prst="rect">
              <a:avLst/>
            </a:prstGeom>
            <a:solidFill>
              <a:srgbClr val="5B87F2"/>
            </a:solidFill>
            <a:ln w="9525">
              <a:solidFill>
                <a:srgbClr val="5B87F2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3. Request</a:t>
              </a:r>
              <a:endParaRPr lang="en-GB" sz="1400"/>
            </a:p>
          </p:txBody>
        </p:sp>
        <p:sp>
          <p:nvSpPr>
            <p:cNvPr id="29821" name="Rectangle 125"/>
            <p:cNvSpPr>
              <a:spLocks noChangeArrowheads="1"/>
            </p:cNvSpPr>
            <p:nvPr/>
          </p:nvSpPr>
          <p:spPr bwMode="auto">
            <a:xfrm>
              <a:off x="3923" y="2553"/>
              <a:ext cx="518" cy="407"/>
            </a:xfrm>
            <a:prstGeom prst="rect">
              <a:avLst/>
            </a:prstGeom>
            <a:solidFill>
              <a:srgbClr val="5B87F2"/>
            </a:solidFill>
            <a:ln w="9525">
              <a:solidFill>
                <a:srgbClr val="5B87F2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printing &amp;</a:t>
              </a:r>
            </a:p>
            <a:p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receive </a:t>
              </a:r>
              <a:br>
                <a:rPr lang="en-GB" sz="1400">
                  <a:solidFill>
                    <a:srgbClr val="000000"/>
                  </a:solidFill>
                  <a:latin typeface="Arial" charset="0"/>
                </a:rPr>
              </a:br>
              <a:r>
                <a:rPr lang="en-GB" sz="1400">
                  <a:solidFill>
                    <a:srgbClr val="000000"/>
                  </a:solidFill>
                  <a:latin typeface="Arial" charset="0"/>
                </a:rPr>
                <a:t>proxy</a:t>
              </a:r>
              <a:endParaRPr lang="en-GB" sz="1400"/>
            </a:p>
          </p:txBody>
        </p:sp>
        <p:grpSp>
          <p:nvGrpSpPr>
            <p:cNvPr id="8" name="Group 154"/>
            <p:cNvGrpSpPr>
              <a:grpSpLocks/>
            </p:cNvGrpSpPr>
            <p:nvPr/>
          </p:nvGrpSpPr>
          <p:grpSpPr bwMode="auto">
            <a:xfrm>
              <a:off x="2559" y="1257"/>
              <a:ext cx="1882" cy="1206"/>
              <a:chOff x="2559" y="1257"/>
              <a:chExt cx="1882" cy="1206"/>
            </a:xfrm>
          </p:grpSpPr>
          <p:sp>
            <p:nvSpPr>
              <p:cNvPr id="29829" name="Freeform 133"/>
              <p:cNvSpPr>
                <a:spLocks/>
              </p:cNvSpPr>
              <p:nvPr/>
            </p:nvSpPr>
            <p:spPr bwMode="auto">
              <a:xfrm>
                <a:off x="4382" y="2417"/>
                <a:ext cx="59" cy="46"/>
              </a:xfrm>
              <a:custGeom>
                <a:avLst/>
                <a:gdLst/>
                <a:ahLst/>
                <a:cxnLst>
                  <a:cxn ang="0">
                    <a:pos x="16" y="31"/>
                  </a:cxn>
                  <a:cxn ang="0">
                    <a:pos x="47" y="0"/>
                  </a:cxn>
                  <a:cxn ang="0">
                    <a:pos x="78" y="62"/>
                  </a:cxn>
                  <a:cxn ang="0">
                    <a:pos x="0" y="62"/>
                  </a:cxn>
                  <a:cxn ang="0">
                    <a:pos x="16" y="31"/>
                  </a:cxn>
                </a:cxnLst>
                <a:rect l="0" t="0" r="r" b="b"/>
                <a:pathLst>
                  <a:path w="78" h="62">
                    <a:moveTo>
                      <a:pt x="16" y="31"/>
                    </a:moveTo>
                    <a:lnTo>
                      <a:pt x="47" y="0"/>
                    </a:lnTo>
                    <a:lnTo>
                      <a:pt x="78" y="62"/>
                    </a:lnTo>
                    <a:lnTo>
                      <a:pt x="0" y="62"/>
                    </a:lnTo>
                    <a:lnTo>
                      <a:pt x="16" y="31"/>
                    </a:lnTo>
                    <a:close/>
                  </a:path>
                </a:pathLst>
              </a:custGeom>
              <a:solidFill>
                <a:srgbClr val="5B87F2"/>
              </a:solidFill>
              <a:ln w="36513">
                <a:solidFill>
                  <a:srgbClr val="5B87F2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30" name="Line 134"/>
              <p:cNvSpPr>
                <a:spLocks noChangeShapeType="1"/>
              </p:cNvSpPr>
              <p:nvPr/>
            </p:nvSpPr>
            <p:spPr bwMode="auto">
              <a:xfrm>
                <a:off x="2559" y="1257"/>
                <a:ext cx="1835" cy="1172"/>
              </a:xfrm>
              <a:prstGeom prst="line">
                <a:avLst/>
              </a:prstGeom>
              <a:noFill/>
              <a:ln w="36513">
                <a:solidFill>
                  <a:srgbClr val="5B87F2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155"/>
            <p:cNvGrpSpPr>
              <a:grpSpLocks/>
            </p:cNvGrpSpPr>
            <p:nvPr/>
          </p:nvGrpSpPr>
          <p:grpSpPr bwMode="auto">
            <a:xfrm flipH="1" flipV="1">
              <a:off x="2545" y="1287"/>
              <a:ext cx="1882" cy="1206"/>
              <a:chOff x="2559" y="1257"/>
              <a:chExt cx="1882" cy="1206"/>
            </a:xfrm>
          </p:grpSpPr>
          <p:sp>
            <p:nvSpPr>
              <p:cNvPr id="29852" name="Freeform 156"/>
              <p:cNvSpPr>
                <a:spLocks/>
              </p:cNvSpPr>
              <p:nvPr/>
            </p:nvSpPr>
            <p:spPr bwMode="auto">
              <a:xfrm>
                <a:off x="4382" y="2417"/>
                <a:ext cx="59" cy="46"/>
              </a:xfrm>
              <a:custGeom>
                <a:avLst/>
                <a:gdLst/>
                <a:ahLst/>
                <a:cxnLst>
                  <a:cxn ang="0">
                    <a:pos x="16" y="31"/>
                  </a:cxn>
                  <a:cxn ang="0">
                    <a:pos x="47" y="0"/>
                  </a:cxn>
                  <a:cxn ang="0">
                    <a:pos x="78" y="62"/>
                  </a:cxn>
                  <a:cxn ang="0">
                    <a:pos x="0" y="62"/>
                  </a:cxn>
                  <a:cxn ang="0">
                    <a:pos x="16" y="31"/>
                  </a:cxn>
                </a:cxnLst>
                <a:rect l="0" t="0" r="r" b="b"/>
                <a:pathLst>
                  <a:path w="78" h="62">
                    <a:moveTo>
                      <a:pt x="16" y="31"/>
                    </a:moveTo>
                    <a:lnTo>
                      <a:pt x="47" y="0"/>
                    </a:lnTo>
                    <a:lnTo>
                      <a:pt x="78" y="62"/>
                    </a:lnTo>
                    <a:lnTo>
                      <a:pt x="0" y="62"/>
                    </a:lnTo>
                    <a:lnTo>
                      <a:pt x="16" y="31"/>
                    </a:lnTo>
                    <a:close/>
                  </a:path>
                </a:pathLst>
              </a:custGeom>
              <a:solidFill>
                <a:srgbClr val="5B87F2"/>
              </a:solidFill>
              <a:ln w="36513">
                <a:solidFill>
                  <a:srgbClr val="5B87F2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53" name="Line 157"/>
              <p:cNvSpPr>
                <a:spLocks noChangeShapeType="1"/>
              </p:cNvSpPr>
              <p:nvPr/>
            </p:nvSpPr>
            <p:spPr bwMode="auto">
              <a:xfrm>
                <a:off x="2559" y="1257"/>
                <a:ext cx="1835" cy="1172"/>
              </a:xfrm>
              <a:prstGeom prst="line">
                <a:avLst/>
              </a:prstGeom>
              <a:noFill/>
              <a:ln w="36513">
                <a:solidFill>
                  <a:srgbClr val="5B87F2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9" name="Slide Number Placeholder 7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8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9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47" grpId="0" build="p" autoUpdateAnimBg="0"/>
      <p:bldP spid="29849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Topics not covered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94835" cy="4800600"/>
          </a:xfrm>
        </p:spPr>
        <p:txBody>
          <a:bodyPr/>
          <a:lstStyle/>
          <a:p>
            <a:r>
              <a:rPr lang="en-GB" sz="2400"/>
              <a:t>GNS case study (</a:t>
            </a:r>
            <a:r>
              <a:rPr lang="en-GB" sz="2400" i="1"/>
              <a:t>Section 9.4</a:t>
            </a:r>
            <a:r>
              <a:rPr lang="en-GB" sz="2400"/>
              <a:t>)</a:t>
            </a:r>
          </a:p>
          <a:p>
            <a:pPr lvl="1"/>
            <a:r>
              <a:rPr lang="en-GB" sz="1800"/>
              <a:t>an early research project (1985) that developed solutions for the problems of:</a:t>
            </a:r>
          </a:p>
          <a:p>
            <a:pPr lvl="2"/>
            <a:r>
              <a:rPr lang="en-GB" sz="1600"/>
              <a:t>large name spaces </a:t>
            </a:r>
          </a:p>
          <a:p>
            <a:pPr lvl="2"/>
            <a:r>
              <a:rPr lang="en-GB" sz="1600"/>
              <a:t>restructuring the name space</a:t>
            </a:r>
          </a:p>
          <a:p>
            <a:r>
              <a:rPr lang="en-GB" sz="2400"/>
              <a:t>X.500 and LDAP (</a:t>
            </a:r>
            <a:r>
              <a:rPr lang="en-GB" sz="2400" i="1"/>
              <a:t>Section 9.5</a:t>
            </a:r>
            <a:r>
              <a:rPr lang="en-GB" sz="2400"/>
              <a:t>)</a:t>
            </a:r>
          </a:p>
          <a:p>
            <a:pPr lvl="1"/>
            <a:r>
              <a:rPr lang="en-GB" sz="1800"/>
              <a:t>a hierarchically-structured standard directory service designed for world-wide use</a:t>
            </a:r>
          </a:p>
          <a:p>
            <a:pPr lvl="1"/>
            <a:r>
              <a:rPr lang="en-GB" sz="1800"/>
              <a:t>accommodates resource descriptions in a standard form and their retrieval for any resource (online or offline)</a:t>
            </a:r>
          </a:p>
          <a:p>
            <a:pPr lvl="1"/>
            <a:r>
              <a:rPr lang="en-GB" sz="1800"/>
              <a:t>never fully deployed, but the standard forms the basis for LDAP, the Lightweight Directory Access Protocol, which is widely used</a:t>
            </a:r>
          </a:p>
          <a:p>
            <a:r>
              <a:rPr lang="en-GB" sz="2400"/>
              <a:t>Trading services (</a:t>
            </a:r>
            <a:r>
              <a:rPr lang="en-GB" sz="2400" i="1"/>
              <a:t>see Section 17.3</a:t>
            </a:r>
            <a:r>
              <a:rPr lang="en-GB" sz="2400"/>
              <a:t>)</a:t>
            </a:r>
          </a:p>
          <a:p>
            <a:pPr lvl="1"/>
            <a:r>
              <a:rPr lang="en-GB" sz="1800"/>
              <a:t>Directories of services with retrieval by attribute searching</a:t>
            </a:r>
          </a:p>
          <a:p>
            <a:pPr lvl="1"/>
            <a:r>
              <a:rPr lang="en-GB" sz="1800"/>
              <a:t>Brokers negotiate the contract for the use of a service, including negotiation of attribute such as quality and quantity of service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8827477" y="6396038"/>
            <a:ext cx="331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*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  <p:bldP spid="70660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A637A-0459-0D4B-B3CA-132CF10061B9}" type="slidenum">
              <a:rPr lang="en-US"/>
              <a:pPr/>
              <a:t>57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Service Discovery (Routing Based)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Client issues query to overlay network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Query can include both service description and actual request for service</a:t>
            </a:r>
          </a:p>
          <a:p>
            <a:pPr>
              <a:lnSpc>
                <a:spcPct val="90000"/>
              </a:lnSpc>
            </a:pPr>
            <a:r>
              <a:rPr lang="en-US" sz="2400"/>
              <a:t>Overlay network routes query to desired service[s]</a:t>
            </a:r>
          </a:p>
          <a:p>
            <a:pPr>
              <a:lnSpc>
                <a:spcPct val="90000"/>
              </a:lnSpc>
            </a:pPr>
            <a:r>
              <a:rPr lang="en-US" sz="2400"/>
              <a:t>If query only description, subsequent interactions can be outside overlay (early-binding)</a:t>
            </a:r>
          </a:p>
          <a:p>
            <a:pPr>
              <a:lnSpc>
                <a:spcPct val="90000"/>
              </a:lnSpc>
            </a:pPr>
            <a:r>
              <a:rPr lang="en-US" sz="2400"/>
              <a:t>If query includes request, client can send subsequent queries via overlay (late-binding)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Subsequent requests may go to different services agents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Enables easy fail-over/mobility of service</a:t>
            </a:r>
          </a:p>
          <a:p>
            <a:pPr>
              <a:lnSpc>
                <a:spcPct val="90000"/>
              </a:lnSpc>
            </a:pPr>
            <a:r>
              <a:rPr lang="en-US" sz="2400"/>
              <a:t>Tradeoffs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Routing on complex parameters can be difficult/expensive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Can work especially well in ad-hoc networks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Can late-binding really be used in many applications?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-13; 2-26-01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659E4-52C6-3342-9B9D-28A4C32D2EAB}" type="slidenum">
              <a:rPr lang="en-US"/>
              <a:pPr/>
              <a:t>58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Wide Area Scaling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How do we scale discovery to wide area?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Hierarchy?</a:t>
            </a:r>
          </a:p>
          <a:p>
            <a:pPr>
              <a:lnSpc>
                <a:spcPct val="90000"/>
              </a:lnSpc>
            </a:pPr>
            <a:r>
              <a:rPr lang="en-US" sz="2800"/>
              <a:t>Hierarchy must be based on attribute of services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All services must have this attribute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All queries must include (implicitly or explicitly) this attribute</a:t>
            </a:r>
          </a:p>
          <a:p>
            <a:pPr>
              <a:lnSpc>
                <a:spcPct val="90000"/>
              </a:lnSpc>
            </a:pPr>
            <a:r>
              <a:rPr lang="en-US" sz="2800"/>
              <a:t>Tradeoffs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What attribute? Administrative (like DNS)? Geographic? Network Topologic?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Should we have multiple hierarchies?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Do we really need hierarchy? Search engines seem to work fine!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B9DE63-5029-4148-A8F1-47720D62540F}" type="slidenum">
              <a:rPr lang="en-US"/>
              <a:pPr/>
              <a:t>59</a:t>
            </a:fld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Based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HTTP supports simple way to indicate that Web page has moved (30X responses)</a:t>
            </a:r>
          </a:p>
          <a:p>
            <a:pPr>
              <a:lnSpc>
                <a:spcPct val="90000"/>
              </a:lnSpc>
            </a:pPr>
            <a:r>
              <a:rPr lang="en-US" sz="2000"/>
              <a:t>Server receives Get request from client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Decides which server is best suited for particular client and object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Returns HTTP redirect to that server</a:t>
            </a:r>
          </a:p>
          <a:p>
            <a:pPr>
              <a:lnSpc>
                <a:spcPct val="90000"/>
              </a:lnSpc>
            </a:pPr>
            <a:r>
              <a:rPr lang="en-US" sz="2000"/>
              <a:t>Can make informed application specific decision</a:t>
            </a:r>
          </a:p>
          <a:p>
            <a:pPr>
              <a:lnSpc>
                <a:spcPct val="90000"/>
              </a:lnSpc>
            </a:pPr>
            <a:r>
              <a:rPr lang="en-US" sz="2000"/>
              <a:t>May introduce additional overhead </a:t>
            </a:r>
            <a:r>
              <a:rPr lang="en-US" sz="2000">
                <a:sym typeface="Wingdings" pitchFamily="-65" charset="2"/>
              </a:rPr>
              <a:t> multiple connection setup, name lookups, etc.</a:t>
            </a:r>
          </a:p>
          <a:p>
            <a:pPr>
              <a:lnSpc>
                <a:spcPct val="90000"/>
              </a:lnSpc>
            </a:pPr>
            <a:r>
              <a:rPr lang="en-US" sz="2000"/>
              <a:t>While good solution in general, but…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HTTP Redirect has some design flaws – especially with current browsers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Name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Names are mapped to values within some context</a:t>
            </a:r>
          </a:p>
          <a:p>
            <a:pPr lvl="1"/>
            <a:r>
              <a:rPr lang="en-US" dirty="0" smtClean="0"/>
              <a:t> E.g., different lookup tables for names in different settings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Two sources for context</a:t>
            </a:r>
          </a:p>
          <a:p>
            <a:pPr lvl="1"/>
            <a:r>
              <a:rPr lang="en-US" dirty="0" smtClean="0"/>
              <a:t>Resolver can supply default context</a:t>
            </a:r>
          </a:p>
          <a:p>
            <a:pPr lvl="1"/>
            <a:r>
              <a:rPr lang="en-US" dirty="0" smtClean="0"/>
              <a:t>Name can specify an explicit context to use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qualified name</a:t>
            </a:r>
            <a:endParaRPr lang="en-US" dirty="0" smtClean="0"/>
          </a:p>
          <a:p>
            <a:pPr lvl="1"/>
            <a:r>
              <a:rPr lang="en-US" dirty="0" smtClean="0"/>
              <a:t>E.g. working directory vs. absolute path name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488B65-50A7-BD4C-8C8C-5211B7FD3DD6}" type="slidenum">
              <a:rPr lang="en-US"/>
              <a:pPr/>
              <a:t>60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Naming Based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Client does name lookup for service</a:t>
            </a:r>
          </a:p>
          <a:p>
            <a:r>
              <a:rPr lang="en-US"/>
              <a:t>Name server chooses appropriate server address</a:t>
            </a:r>
          </a:p>
          <a:p>
            <a:pPr lvl="1"/>
            <a:r>
              <a:rPr lang="en-US"/>
              <a:t>A-record returned is “best” one for the client</a:t>
            </a:r>
          </a:p>
          <a:p>
            <a:r>
              <a:rPr lang="en-US"/>
              <a:t>What information can name server base decision on?</a:t>
            </a:r>
          </a:p>
          <a:p>
            <a:pPr lvl="1"/>
            <a:r>
              <a:rPr lang="en-US"/>
              <a:t>Server load/location </a:t>
            </a:r>
            <a:r>
              <a:rPr lang="en-US">
                <a:sym typeface="Wingdings" pitchFamily="-65" charset="2"/>
              </a:rPr>
              <a:t> must be collected</a:t>
            </a:r>
          </a:p>
          <a:p>
            <a:pPr lvl="1"/>
            <a:r>
              <a:rPr lang="en-US">
                <a:sym typeface="Wingdings" pitchFamily="-65" charset="2"/>
              </a:rPr>
              <a:t>Information in the name lookup request</a:t>
            </a:r>
          </a:p>
          <a:p>
            <a:pPr lvl="2"/>
            <a:r>
              <a:rPr lang="en-US">
                <a:sym typeface="Wingdings" pitchFamily="-65" charset="2"/>
              </a:rPr>
              <a:t>Name service client  t</a:t>
            </a:r>
            <a:r>
              <a:rPr lang="en-US"/>
              <a:t>ypically the local name server for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169BD4-ABA2-2642-97E2-9C3115668B68}" type="slidenum">
              <a:rPr lang="en-US"/>
              <a:pPr/>
              <a:t>61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Akamai Works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Clients fetch html document from primary server</a:t>
            </a:r>
          </a:p>
          <a:p>
            <a:pPr lvl="1"/>
            <a:r>
              <a:rPr lang="en-US"/>
              <a:t>E.g. fetch index.html from cnn.com</a:t>
            </a:r>
          </a:p>
          <a:p>
            <a:r>
              <a:rPr lang="en-US"/>
              <a:t>URLs for replicated content are replaced in html</a:t>
            </a:r>
          </a:p>
          <a:p>
            <a:pPr lvl="1"/>
            <a:r>
              <a:rPr lang="en-US"/>
              <a:t>E.g. &lt;img src=“http://cnn.com/af/x.gif”&gt; replaced with </a:t>
            </a:r>
            <a:r>
              <a:rPr lang="en-US" sz="2000"/>
              <a:t>&lt;img src=“http://a73.g.akamaitech.net/7/23/cnn.com/af/x.gif”&gt;</a:t>
            </a:r>
            <a:r>
              <a:rPr lang="en-US"/>
              <a:t> </a:t>
            </a:r>
          </a:p>
          <a:p>
            <a:r>
              <a:rPr lang="en-US"/>
              <a:t>Client is forced to resolve aXYZ.g.akamaitech.net hostname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5CA427-C6EE-9346-839C-FA3750785500}" type="slidenum">
              <a:rPr lang="en-US"/>
              <a:pPr/>
              <a:t>62</a:t>
            </a:fld>
            <a:endParaRPr 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Akamai Works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How is content replicated?</a:t>
            </a:r>
          </a:p>
          <a:p>
            <a:pPr>
              <a:lnSpc>
                <a:spcPct val="90000"/>
              </a:lnSpc>
            </a:pPr>
            <a:r>
              <a:rPr lang="en-US"/>
              <a:t>Akamai only replicates static content (*)</a:t>
            </a:r>
          </a:p>
          <a:p>
            <a:pPr>
              <a:lnSpc>
                <a:spcPct val="90000"/>
              </a:lnSpc>
            </a:pPr>
            <a:r>
              <a:rPr lang="en-US"/>
              <a:t>Modified name contains original file name</a:t>
            </a:r>
          </a:p>
          <a:p>
            <a:pPr>
              <a:lnSpc>
                <a:spcPct val="90000"/>
              </a:lnSpc>
            </a:pPr>
            <a:r>
              <a:rPr lang="en-US"/>
              <a:t>Akamai server is asked for content</a:t>
            </a:r>
          </a:p>
          <a:p>
            <a:pPr lvl="1">
              <a:lnSpc>
                <a:spcPct val="90000"/>
              </a:lnSpc>
            </a:pPr>
            <a:r>
              <a:rPr lang="en-US"/>
              <a:t>First checks local cache</a:t>
            </a:r>
          </a:p>
          <a:p>
            <a:pPr lvl="1">
              <a:lnSpc>
                <a:spcPct val="90000"/>
              </a:lnSpc>
            </a:pPr>
            <a:r>
              <a:rPr lang="en-US"/>
              <a:t>If not in cache, requests file from primary server and caches file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* (At least, the version we’re talking about today.  Akamai actually lets sites write code that can run on Akamai’s servers, but that’s a pretty different beast)</a:t>
            </a: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FE0BC4-9EEE-6442-994E-E603E5F6EACC}" type="slidenum">
              <a:rPr lang="en-US"/>
              <a:pPr/>
              <a:t>63</a:t>
            </a:fld>
            <a:endParaRPr lang="en-US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Akamai Works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Root server gives NS record for akamai.net</a:t>
            </a:r>
          </a:p>
          <a:p>
            <a:pPr>
              <a:lnSpc>
                <a:spcPct val="90000"/>
              </a:lnSpc>
            </a:pPr>
            <a:r>
              <a:rPr lang="en-US"/>
              <a:t>Akamai.net name server returns NS record for g.akamaitech.net</a:t>
            </a:r>
          </a:p>
          <a:p>
            <a:pPr lvl="1">
              <a:lnSpc>
                <a:spcPct val="90000"/>
              </a:lnSpc>
            </a:pPr>
            <a:r>
              <a:rPr lang="en-US"/>
              <a:t>Name server chosen to be in region of client’s name server</a:t>
            </a:r>
          </a:p>
          <a:p>
            <a:pPr lvl="1">
              <a:lnSpc>
                <a:spcPct val="90000"/>
              </a:lnSpc>
            </a:pPr>
            <a:r>
              <a:rPr lang="en-US"/>
              <a:t>TTL is large</a:t>
            </a:r>
          </a:p>
          <a:p>
            <a:pPr>
              <a:lnSpc>
                <a:spcPct val="90000"/>
              </a:lnSpc>
            </a:pPr>
            <a:r>
              <a:rPr lang="en-US"/>
              <a:t>G.akamaitech.net nameserver chooses server in region</a:t>
            </a:r>
          </a:p>
          <a:p>
            <a:pPr lvl="1">
              <a:lnSpc>
                <a:spcPct val="90000"/>
              </a:lnSpc>
            </a:pPr>
            <a:r>
              <a:rPr lang="en-US"/>
              <a:t>Should try to chose server that has file in cache - How to choose? </a:t>
            </a:r>
          </a:p>
          <a:p>
            <a:pPr lvl="1">
              <a:lnSpc>
                <a:spcPct val="90000"/>
              </a:lnSpc>
            </a:pPr>
            <a:r>
              <a:rPr lang="en-US"/>
              <a:t>Uses aXYZ name and hash</a:t>
            </a:r>
          </a:p>
          <a:p>
            <a:pPr lvl="1">
              <a:lnSpc>
                <a:spcPct val="90000"/>
              </a:lnSpc>
            </a:pPr>
            <a:r>
              <a:rPr lang="en-US"/>
              <a:t>TTL is small </a:t>
            </a:r>
            <a:r>
              <a:rPr lang="en-US">
                <a:sym typeface="Wingdings" pitchFamily="-65" charset="2"/>
              </a:rPr>
              <a:t> why?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D2019-5605-774C-8244-A8E9C60C5A1D}" type="slidenum">
              <a:rPr lang="en-US"/>
              <a:pPr/>
              <a:t>64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Hashing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Given document XYZ, we need to choose a server to use</a:t>
            </a:r>
          </a:p>
          <a:p>
            <a:r>
              <a:rPr lang="en-US"/>
              <a:t>Suppose we use modulo</a:t>
            </a:r>
          </a:p>
          <a:p>
            <a:r>
              <a:rPr lang="en-US"/>
              <a:t>Number servers from 1…n</a:t>
            </a:r>
          </a:p>
          <a:p>
            <a:pPr lvl="1"/>
            <a:r>
              <a:rPr lang="en-US"/>
              <a:t>Place document XYZ on server (XYZ mod n)</a:t>
            </a:r>
          </a:p>
          <a:p>
            <a:pPr lvl="1"/>
            <a:r>
              <a:rPr lang="en-US"/>
              <a:t>What happens when a servers fails? n </a:t>
            </a:r>
            <a:r>
              <a:rPr lang="en-US">
                <a:sym typeface="Wingdings" pitchFamily="-65" charset="2"/>
              </a:rPr>
              <a:t> n-1</a:t>
            </a:r>
          </a:p>
          <a:p>
            <a:pPr lvl="2"/>
            <a:r>
              <a:rPr lang="en-US">
                <a:sym typeface="Wingdings" pitchFamily="-65" charset="2"/>
              </a:rPr>
              <a:t>Same if different people have different measures of n</a:t>
            </a:r>
          </a:p>
          <a:p>
            <a:pPr lvl="1"/>
            <a:r>
              <a:rPr lang="en-US">
                <a:sym typeface="Wingdings" pitchFamily="-65" charset="2"/>
              </a:rPr>
              <a:t>Why might this be bad?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53111C-B9EC-334D-ABFD-63CA5AE48D92}" type="slidenum">
              <a:rPr lang="en-US"/>
              <a:pPr/>
              <a:t>65</a:t>
            </a:fld>
            <a:endParaRPr lang="en-US"/>
          </a:p>
        </p:txBody>
      </p:sp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685800" y="1447800"/>
            <a:ext cx="82296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8200" y="3200400"/>
            <a:ext cx="5181600" cy="2819400"/>
            <a:chOff x="3360" y="96"/>
            <a:chExt cx="1056" cy="720"/>
          </a:xfrm>
        </p:grpSpPr>
        <p:sp>
          <p:nvSpPr>
            <p:cNvPr id="316420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1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2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3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4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5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642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Akamai Works</a:t>
            </a:r>
          </a:p>
        </p:txBody>
      </p:sp>
      <p:sp>
        <p:nvSpPr>
          <p:cNvPr id="31642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066800" y="5738813"/>
            <a:ext cx="3132138" cy="36671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2000"/>
              <a:t>End-user</a:t>
            </a:r>
          </a:p>
        </p:txBody>
      </p:sp>
      <p:sp>
        <p:nvSpPr>
          <p:cNvPr id="316428" name="Rectangle 12"/>
          <p:cNvSpPr>
            <a:spLocks noChangeArrowheads="1"/>
          </p:cNvSpPr>
          <p:nvPr/>
        </p:nvSpPr>
        <p:spPr bwMode="auto">
          <a:xfrm>
            <a:off x="762000" y="1524000"/>
            <a:ext cx="342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cnn.com (content provider)</a:t>
            </a:r>
          </a:p>
        </p:txBody>
      </p:sp>
      <p:pic>
        <p:nvPicPr>
          <p:cNvPr id="316429" name="Picture 13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4572000"/>
            <a:ext cx="1238250" cy="1089025"/>
          </a:xfrm>
          <a:prstGeom prst="rect">
            <a:avLst/>
          </a:prstGeom>
          <a:noFill/>
        </p:spPr>
      </p:pic>
      <p:pic>
        <p:nvPicPr>
          <p:cNvPr id="316430" name="Picture 14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1828800"/>
            <a:ext cx="1143000" cy="1143000"/>
          </a:xfrm>
          <a:prstGeom prst="rect">
            <a:avLst/>
          </a:prstGeom>
          <a:noFill/>
        </p:spPr>
      </p:pic>
      <p:pic>
        <p:nvPicPr>
          <p:cNvPr id="316431" name="Picture 15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1828800"/>
            <a:ext cx="1143000" cy="1143000"/>
          </a:xfrm>
          <a:prstGeom prst="rect">
            <a:avLst/>
          </a:prstGeom>
          <a:noFill/>
        </p:spPr>
      </p:pic>
      <p:pic>
        <p:nvPicPr>
          <p:cNvPr id="316432" name="Picture 16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3800" y="1828800"/>
            <a:ext cx="1143000" cy="1143000"/>
          </a:xfrm>
          <a:prstGeom prst="rect">
            <a:avLst/>
          </a:prstGeom>
          <a:noFill/>
        </p:spPr>
      </p:pic>
      <p:sp>
        <p:nvSpPr>
          <p:cNvPr id="316433" name="Rectangle 17"/>
          <p:cNvSpPr>
            <a:spLocks noChangeArrowheads="1"/>
          </p:cNvSpPr>
          <p:nvPr/>
        </p:nvSpPr>
        <p:spPr bwMode="auto">
          <a:xfrm>
            <a:off x="4114800" y="15240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DNS root server</a:t>
            </a:r>
          </a:p>
        </p:txBody>
      </p:sp>
      <p:sp>
        <p:nvSpPr>
          <p:cNvPr id="316434" name="Rectangle 18"/>
          <p:cNvSpPr>
            <a:spLocks noChangeArrowheads="1"/>
          </p:cNvSpPr>
          <p:nvPr/>
        </p:nvSpPr>
        <p:spPr bwMode="auto">
          <a:xfrm>
            <a:off x="7239000" y="1524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Akamai server</a:t>
            </a:r>
          </a:p>
        </p:txBody>
      </p:sp>
      <p:sp>
        <p:nvSpPr>
          <p:cNvPr id="316435" name="Line 19"/>
          <p:cNvSpPr>
            <a:spLocks noChangeShapeType="1"/>
          </p:cNvSpPr>
          <p:nvPr/>
        </p:nvSpPr>
        <p:spPr bwMode="auto">
          <a:xfrm flipV="1">
            <a:off x="1524000" y="2895600"/>
            <a:ext cx="0" cy="16764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36" name="Line 20"/>
          <p:cNvSpPr>
            <a:spLocks noChangeShapeType="1"/>
          </p:cNvSpPr>
          <p:nvPr/>
        </p:nvSpPr>
        <p:spPr bwMode="auto">
          <a:xfrm flipV="1">
            <a:off x="1676400" y="2971800"/>
            <a:ext cx="0" cy="16002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37" name="Rectangle 21"/>
          <p:cNvSpPr>
            <a:spLocks noChangeArrowheads="1"/>
          </p:cNvSpPr>
          <p:nvPr/>
        </p:nvSpPr>
        <p:spPr bwMode="auto">
          <a:xfrm>
            <a:off x="1219200" y="35814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1</a:t>
            </a:r>
          </a:p>
        </p:txBody>
      </p:sp>
      <p:sp>
        <p:nvSpPr>
          <p:cNvPr id="316438" name="Rectangle 22"/>
          <p:cNvSpPr>
            <a:spLocks noChangeArrowheads="1"/>
          </p:cNvSpPr>
          <p:nvPr/>
        </p:nvSpPr>
        <p:spPr bwMode="auto">
          <a:xfrm>
            <a:off x="1676400" y="35814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2</a:t>
            </a:r>
          </a:p>
        </p:txBody>
      </p:sp>
      <p:sp>
        <p:nvSpPr>
          <p:cNvPr id="316439" name="Line 23"/>
          <p:cNvSpPr>
            <a:spLocks noChangeShapeType="1"/>
          </p:cNvSpPr>
          <p:nvPr/>
        </p:nvSpPr>
        <p:spPr bwMode="auto">
          <a:xfrm flipV="1">
            <a:off x="1752600" y="2895600"/>
            <a:ext cx="2895600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40" name="Line 24"/>
          <p:cNvSpPr>
            <a:spLocks noChangeShapeType="1"/>
          </p:cNvSpPr>
          <p:nvPr/>
        </p:nvSpPr>
        <p:spPr bwMode="auto">
          <a:xfrm flipV="1">
            <a:off x="1828800" y="3076575"/>
            <a:ext cx="2895600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41" name="Rectangle 25"/>
          <p:cNvSpPr>
            <a:spLocks noChangeArrowheads="1"/>
          </p:cNvSpPr>
          <p:nvPr/>
        </p:nvSpPr>
        <p:spPr bwMode="auto">
          <a:xfrm>
            <a:off x="2819400" y="35814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3</a:t>
            </a:r>
          </a:p>
        </p:txBody>
      </p:sp>
      <p:sp>
        <p:nvSpPr>
          <p:cNvPr id="316442" name="Rectangle 26"/>
          <p:cNvSpPr>
            <a:spLocks noChangeArrowheads="1"/>
          </p:cNvSpPr>
          <p:nvPr/>
        </p:nvSpPr>
        <p:spPr bwMode="auto">
          <a:xfrm>
            <a:off x="3048000" y="39624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4</a:t>
            </a:r>
          </a:p>
        </p:txBody>
      </p:sp>
      <p:pic>
        <p:nvPicPr>
          <p:cNvPr id="316443" name="Picture 27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3429000"/>
            <a:ext cx="685800" cy="685800"/>
          </a:xfrm>
          <a:prstGeom prst="rect">
            <a:avLst/>
          </a:prstGeom>
          <a:noFill/>
        </p:spPr>
      </p:pic>
      <p:pic>
        <p:nvPicPr>
          <p:cNvPr id="316444" name="Picture 28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4114800"/>
            <a:ext cx="685800" cy="685800"/>
          </a:xfrm>
          <a:prstGeom prst="rect">
            <a:avLst/>
          </a:prstGeom>
          <a:noFill/>
        </p:spPr>
      </p:pic>
      <p:sp>
        <p:nvSpPr>
          <p:cNvPr id="316445" name="Rectangle 29"/>
          <p:cNvSpPr>
            <a:spLocks noChangeArrowheads="1"/>
          </p:cNvSpPr>
          <p:nvPr/>
        </p:nvSpPr>
        <p:spPr bwMode="auto">
          <a:xfrm>
            <a:off x="6477000" y="3581400"/>
            <a:ext cx="22272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600">
                <a:solidFill>
                  <a:srgbClr val="000000"/>
                </a:solidFill>
                <a:latin typeface="Arial" pitchFamily="-65" charset="0"/>
              </a:rPr>
              <a:t>Akamai high-level DNS server</a:t>
            </a:r>
          </a:p>
        </p:txBody>
      </p:sp>
      <p:sp>
        <p:nvSpPr>
          <p:cNvPr id="316446" name="Rectangle 30"/>
          <p:cNvSpPr>
            <a:spLocks noChangeArrowheads="1"/>
          </p:cNvSpPr>
          <p:nvPr/>
        </p:nvSpPr>
        <p:spPr bwMode="auto">
          <a:xfrm>
            <a:off x="6477000" y="41910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600">
                <a:solidFill>
                  <a:srgbClr val="000000"/>
                </a:solidFill>
                <a:latin typeface="Arial" pitchFamily="-65" charset="0"/>
              </a:rPr>
              <a:t>Akamai low-level DNS server</a:t>
            </a:r>
          </a:p>
        </p:txBody>
      </p:sp>
      <p:pic>
        <p:nvPicPr>
          <p:cNvPr id="316447" name="Picture 31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5181600"/>
            <a:ext cx="1143000" cy="1143000"/>
          </a:xfrm>
          <a:prstGeom prst="rect">
            <a:avLst/>
          </a:prstGeom>
          <a:noFill/>
        </p:spPr>
      </p:pic>
      <p:sp>
        <p:nvSpPr>
          <p:cNvPr id="316448" name="Rectangle 32"/>
          <p:cNvSpPr>
            <a:spLocks noChangeArrowheads="1"/>
          </p:cNvSpPr>
          <p:nvPr/>
        </p:nvSpPr>
        <p:spPr bwMode="auto">
          <a:xfrm>
            <a:off x="7086600" y="4648200"/>
            <a:ext cx="198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Nearby matching</a:t>
            </a:r>
            <a:br>
              <a:rPr lang="en-US" sz="1800">
                <a:solidFill>
                  <a:srgbClr val="000000"/>
                </a:solidFill>
                <a:latin typeface="Arial" pitchFamily="-65" charset="0"/>
              </a:rPr>
            </a:b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Akamai server</a:t>
            </a:r>
          </a:p>
        </p:txBody>
      </p:sp>
      <p:sp>
        <p:nvSpPr>
          <p:cNvPr id="316449" name="Line 33"/>
          <p:cNvSpPr>
            <a:spLocks noChangeShapeType="1"/>
          </p:cNvSpPr>
          <p:nvPr/>
        </p:nvSpPr>
        <p:spPr bwMode="auto">
          <a:xfrm flipV="1">
            <a:off x="1828800" y="3581400"/>
            <a:ext cx="3962400" cy="1524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0" name="Line 34"/>
          <p:cNvSpPr>
            <a:spLocks noChangeShapeType="1"/>
          </p:cNvSpPr>
          <p:nvPr/>
        </p:nvSpPr>
        <p:spPr bwMode="auto">
          <a:xfrm flipV="1">
            <a:off x="1828800" y="3733800"/>
            <a:ext cx="3962400" cy="1524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1" name="Line 35"/>
          <p:cNvSpPr>
            <a:spLocks noChangeShapeType="1"/>
          </p:cNvSpPr>
          <p:nvPr/>
        </p:nvSpPr>
        <p:spPr bwMode="auto">
          <a:xfrm>
            <a:off x="2133600" y="5562600"/>
            <a:ext cx="4343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2" name="Line 36"/>
          <p:cNvSpPr>
            <a:spLocks noChangeShapeType="1"/>
          </p:cNvSpPr>
          <p:nvPr/>
        </p:nvSpPr>
        <p:spPr bwMode="auto">
          <a:xfrm>
            <a:off x="2133600" y="5715000"/>
            <a:ext cx="4343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3" name="Rectangle 37"/>
          <p:cNvSpPr>
            <a:spLocks noChangeArrowheads="1"/>
          </p:cNvSpPr>
          <p:nvPr/>
        </p:nvSpPr>
        <p:spPr bwMode="auto">
          <a:xfrm>
            <a:off x="2743200" y="27432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11</a:t>
            </a:r>
          </a:p>
        </p:txBody>
      </p:sp>
      <p:sp>
        <p:nvSpPr>
          <p:cNvPr id="316454" name="Rectangle 38"/>
          <p:cNvSpPr>
            <a:spLocks noChangeArrowheads="1"/>
          </p:cNvSpPr>
          <p:nvPr/>
        </p:nvSpPr>
        <p:spPr bwMode="auto">
          <a:xfrm>
            <a:off x="5029200" y="3886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6</a:t>
            </a:r>
          </a:p>
        </p:txBody>
      </p:sp>
      <p:sp>
        <p:nvSpPr>
          <p:cNvPr id="316455" name="Line 39"/>
          <p:cNvSpPr>
            <a:spLocks noChangeShapeType="1"/>
          </p:cNvSpPr>
          <p:nvPr/>
        </p:nvSpPr>
        <p:spPr bwMode="auto">
          <a:xfrm flipV="1">
            <a:off x="19812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6" name="Line 40"/>
          <p:cNvSpPr>
            <a:spLocks noChangeShapeType="1"/>
          </p:cNvSpPr>
          <p:nvPr/>
        </p:nvSpPr>
        <p:spPr bwMode="auto">
          <a:xfrm flipV="1">
            <a:off x="19812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7" name="Rectangle 41"/>
          <p:cNvSpPr>
            <a:spLocks noChangeArrowheads="1"/>
          </p:cNvSpPr>
          <p:nvPr/>
        </p:nvSpPr>
        <p:spPr bwMode="auto">
          <a:xfrm>
            <a:off x="5029200" y="41910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7</a:t>
            </a:r>
          </a:p>
        </p:txBody>
      </p:sp>
      <p:sp>
        <p:nvSpPr>
          <p:cNvPr id="316458" name="Rectangle 42"/>
          <p:cNvSpPr>
            <a:spLocks noChangeArrowheads="1"/>
          </p:cNvSpPr>
          <p:nvPr/>
        </p:nvSpPr>
        <p:spPr bwMode="auto">
          <a:xfrm>
            <a:off x="5029200" y="4648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8</a:t>
            </a:r>
          </a:p>
        </p:txBody>
      </p:sp>
      <p:sp>
        <p:nvSpPr>
          <p:cNvPr id="316459" name="Rectangle 43"/>
          <p:cNvSpPr>
            <a:spLocks noChangeArrowheads="1"/>
          </p:cNvSpPr>
          <p:nvPr/>
        </p:nvSpPr>
        <p:spPr bwMode="auto">
          <a:xfrm>
            <a:off x="4495800" y="5181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9</a:t>
            </a:r>
          </a:p>
        </p:txBody>
      </p:sp>
      <p:sp>
        <p:nvSpPr>
          <p:cNvPr id="316460" name="Rectangle 44"/>
          <p:cNvSpPr>
            <a:spLocks noChangeArrowheads="1"/>
          </p:cNvSpPr>
          <p:nvPr/>
        </p:nvSpPr>
        <p:spPr bwMode="auto">
          <a:xfrm>
            <a:off x="4495800" y="56388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10</a:t>
            </a:r>
          </a:p>
        </p:txBody>
      </p:sp>
      <p:sp>
        <p:nvSpPr>
          <p:cNvPr id="316461" name="Rectangle 45"/>
          <p:cNvSpPr>
            <a:spLocks noChangeArrowheads="1"/>
          </p:cNvSpPr>
          <p:nvPr/>
        </p:nvSpPr>
        <p:spPr bwMode="auto">
          <a:xfrm>
            <a:off x="685800" y="28956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FF6600"/>
                </a:solidFill>
                <a:latin typeface="Arial" pitchFamily="-65" charset="0"/>
              </a:rPr>
              <a:t>Get index.html</a:t>
            </a:r>
          </a:p>
        </p:txBody>
      </p:sp>
      <p:sp>
        <p:nvSpPr>
          <p:cNvPr id="316462" name="Rectangle 46"/>
          <p:cNvSpPr>
            <a:spLocks noChangeArrowheads="1"/>
          </p:cNvSpPr>
          <p:nvPr/>
        </p:nvSpPr>
        <p:spPr bwMode="auto">
          <a:xfrm>
            <a:off x="3657600" y="5943600"/>
            <a:ext cx="243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FF6600"/>
                </a:solidFill>
                <a:latin typeface="Arial" pitchFamily="-65" charset="0"/>
              </a:rPr>
              <a:t>Get /cnn.com/foo.jpg</a:t>
            </a:r>
          </a:p>
        </p:txBody>
      </p:sp>
      <p:cxnSp>
        <p:nvCxnSpPr>
          <p:cNvPr id="316463" name="AutoShape 47"/>
          <p:cNvCxnSpPr>
            <a:cxnSpLocks noChangeShapeType="1"/>
            <a:stCxn id="0" idx="3"/>
            <a:endCxn id="0" idx="1"/>
          </p:cNvCxnSpPr>
          <p:nvPr/>
        </p:nvCxnSpPr>
        <p:spPr bwMode="auto">
          <a:xfrm>
            <a:off x="2133600" y="2400300"/>
            <a:ext cx="4343400" cy="3352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316464" name="AutoShape 48"/>
          <p:cNvCxnSpPr>
            <a:cxnSpLocks noChangeShapeType="1"/>
          </p:cNvCxnSpPr>
          <p:nvPr/>
        </p:nvCxnSpPr>
        <p:spPr bwMode="auto">
          <a:xfrm>
            <a:off x="1981200" y="2590800"/>
            <a:ext cx="4495800" cy="3352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folHlink"/>
            </a:solidFill>
            <a:round/>
            <a:headEnd type="triangle" w="med" len="med"/>
            <a:tailEnd/>
          </a:ln>
          <a:effectLst/>
        </p:spPr>
      </p:cxnSp>
      <p:sp>
        <p:nvSpPr>
          <p:cNvPr id="316465" name="Rectangle 49"/>
          <p:cNvSpPr>
            <a:spLocks noChangeArrowheads="1"/>
          </p:cNvSpPr>
          <p:nvPr/>
        </p:nvSpPr>
        <p:spPr bwMode="auto">
          <a:xfrm>
            <a:off x="3352800" y="25146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12</a:t>
            </a:r>
          </a:p>
        </p:txBody>
      </p:sp>
      <p:sp>
        <p:nvSpPr>
          <p:cNvPr id="316466" name="Rectangle 50"/>
          <p:cNvSpPr>
            <a:spLocks noChangeArrowheads="1"/>
          </p:cNvSpPr>
          <p:nvPr/>
        </p:nvSpPr>
        <p:spPr bwMode="auto">
          <a:xfrm>
            <a:off x="2438400" y="213360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FF6600"/>
                </a:solidFill>
                <a:latin typeface="Arial" pitchFamily="-65" charset="0"/>
              </a:rPr>
              <a:t>Get foo.jpg</a:t>
            </a:r>
          </a:p>
        </p:txBody>
      </p:sp>
      <p:sp>
        <p:nvSpPr>
          <p:cNvPr id="316467" name="Rectangle 51"/>
          <p:cNvSpPr>
            <a:spLocks noChangeArrowheads="1"/>
          </p:cNvSpPr>
          <p:nvPr/>
        </p:nvSpPr>
        <p:spPr bwMode="auto">
          <a:xfrm>
            <a:off x="5029200" y="3505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A08399-9088-BF40-B166-ECAFBED66BAE}" type="slidenum">
              <a:rPr lang="en-US"/>
              <a:pPr/>
              <a:t>66</a:t>
            </a:fld>
            <a:endParaRPr lang="en-US"/>
          </a:p>
        </p:txBody>
      </p:sp>
      <p:sp>
        <p:nvSpPr>
          <p:cNvPr id="317442" name="Rectangle 2"/>
          <p:cNvSpPr>
            <a:spLocks noChangeArrowheads="1"/>
          </p:cNvSpPr>
          <p:nvPr/>
        </p:nvSpPr>
        <p:spPr bwMode="auto">
          <a:xfrm>
            <a:off x="609600" y="1524000"/>
            <a:ext cx="8229600" cy="495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3276600"/>
            <a:ext cx="5181600" cy="2819400"/>
            <a:chOff x="3360" y="96"/>
            <a:chExt cx="1056" cy="720"/>
          </a:xfrm>
        </p:grpSpPr>
        <p:sp>
          <p:nvSpPr>
            <p:cNvPr id="317444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45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46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47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48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49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7450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Akamai – Subsequent Requests</a:t>
            </a:r>
          </a:p>
        </p:txBody>
      </p:sp>
      <p:sp>
        <p:nvSpPr>
          <p:cNvPr id="31745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990600" y="5813425"/>
            <a:ext cx="3128963" cy="3683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400"/>
              <a:t>End-user</a:t>
            </a:r>
          </a:p>
        </p:txBody>
      </p:sp>
      <p:sp>
        <p:nvSpPr>
          <p:cNvPr id="317452" name="Rectangle 12"/>
          <p:cNvSpPr>
            <a:spLocks noChangeArrowheads="1"/>
          </p:cNvSpPr>
          <p:nvPr/>
        </p:nvSpPr>
        <p:spPr bwMode="auto">
          <a:xfrm>
            <a:off x="685800" y="1600200"/>
            <a:ext cx="342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cnn.com (content provider)</a:t>
            </a:r>
          </a:p>
        </p:txBody>
      </p:sp>
      <p:pic>
        <p:nvPicPr>
          <p:cNvPr id="317453" name="Picture 13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648200"/>
            <a:ext cx="1238250" cy="1089025"/>
          </a:xfrm>
          <a:prstGeom prst="rect">
            <a:avLst/>
          </a:prstGeom>
          <a:noFill/>
        </p:spPr>
      </p:pic>
      <p:pic>
        <p:nvPicPr>
          <p:cNvPr id="317454" name="Picture 14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905000"/>
            <a:ext cx="1143000" cy="1143000"/>
          </a:xfrm>
          <a:prstGeom prst="rect">
            <a:avLst/>
          </a:prstGeom>
          <a:noFill/>
        </p:spPr>
      </p:pic>
      <p:pic>
        <p:nvPicPr>
          <p:cNvPr id="317455" name="Picture 15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1905000"/>
            <a:ext cx="1143000" cy="1143000"/>
          </a:xfrm>
          <a:prstGeom prst="rect">
            <a:avLst/>
          </a:prstGeom>
          <a:noFill/>
        </p:spPr>
      </p:pic>
      <p:pic>
        <p:nvPicPr>
          <p:cNvPr id="317456" name="Picture 16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1905000"/>
            <a:ext cx="1143000" cy="1143000"/>
          </a:xfrm>
          <a:prstGeom prst="rect">
            <a:avLst/>
          </a:prstGeom>
          <a:noFill/>
        </p:spPr>
      </p:pic>
      <p:sp>
        <p:nvSpPr>
          <p:cNvPr id="317457" name="Rectangle 17"/>
          <p:cNvSpPr>
            <a:spLocks noChangeArrowheads="1"/>
          </p:cNvSpPr>
          <p:nvPr/>
        </p:nvSpPr>
        <p:spPr bwMode="auto">
          <a:xfrm>
            <a:off x="4038600" y="16002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DNS root server</a:t>
            </a:r>
          </a:p>
        </p:txBody>
      </p:sp>
      <p:sp>
        <p:nvSpPr>
          <p:cNvPr id="317458" name="Rectangle 18"/>
          <p:cNvSpPr>
            <a:spLocks noChangeArrowheads="1"/>
          </p:cNvSpPr>
          <p:nvPr/>
        </p:nvSpPr>
        <p:spPr bwMode="auto">
          <a:xfrm>
            <a:off x="7162800" y="16002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Akamai server</a:t>
            </a:r>
          </a:p>
        </p:txBody>
      </p:sp>
      <p:sp>
        <p:nvSpPr>
          <p:cNvPr id="317459" name="Line 19"/>
          <p:cNvSpPr>
            <a:spLocks noChangeShapeType="1"/>
          </p:cNvSpPr>
          <p:nvPr/>
        </p:nvSpPr>
        <p:spPr bwMode="auto">
          <a:xfrm flipV="1">
            <a:off x="1447800" y="2971800"/>
            <a:ext cx="0" cy="16764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60" name="Line 20"/>
          <p:cNvSpPr>
            <a:spLocks noChangeShapeType="1"/>
          </p:cNvSpPr>
          <p:nvPr/>
        </p:nvSpPr>
        <p:spPr bwMode="auto">
          <a:xfrm flipV="1">
            <a:off x="1600200" y="3048000"/>
            <a:ext cx="0" cy="16002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61" name="Rectangle 21"/>
          <p:cNvSpPr>
            <a:spLocks noChangeArrowheads="1"/>
          </p:cNvSpPr>
          <p:nvPr/>
        </p:nvSpPr>
        <p:spPr bwMode="auto">
          <a:xfrm>
            <a:off x="1143000" y="3657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1</a:t>
            </a:r>
          </a:p>
        </p:txBody>
      </p:sp>
      <p:sp>
        <p:nvSpPr>
          <p:cNvPr id="317462" name="Rectangle 22"/>
          <p:cNvSpPr>
            <a:spLocks noChangeArrowheads="1"/>
          </p:cNvSpPr>
          <p:nvPr/>
        </p:nvSpPr>
        <p:spPr bwMode="auto">
          <a:xfrm>
            <a:off x="1600200" y="3657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2</a:t>
            </a:r>
          </a:p>
        </p:txBody>
      </p:sp>
      <p:pic>
        <p:nvPicPr>
          <p:cNvPr id="317463" name="Picture 23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3505200"/>
            <a:ext cx="685800" cy="685800"/>
          </a:xfrm>
          <a:prstGeom prst="rect">
            <a:avLst/>
          </a:prstGeom>
          <a:noFill/>
        </p:spPr>
      </p:pic>
      <p:pic>
        <p:nvPicPr>
          <p:cNvPr id="317464" name="Picture 24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4191000"/>
            <a:ext cx="685800" cy="685800"/>
          </a:xfrm>
          <a:prstGeom prst="rect">
            <a:avLst/>
          </a:prstGeom>
          <a:noFill/>
        </p:spPr>
      </p:pic>
      <p:sp>
        <p:nvSpPr>
          <p:cNvPr id="317465" name="Rectangle 25"/>
          <p:cNvSpPr>
            <a:spLocks noChangeArrowheads="1"/>
          </p:cNvSpPr>
          <p:nvPr/>
        </p:nvSpPr>
        <p:spPr bwMode="auto">
          <a:xfrm>
            <a:off x="6400800" y="3657600"/>
            <a:ext cx="22272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600">
                <a:solidFill>
                  <a:srgbClr val="000000"/>
                </a:solidFill>
                <a:latin typeface="Arial" pitchFamily="-65" charset="0"/>
              </a:rPr>
              <a:t>Akamai high-level DNS server</a:t>
            </a:r>
          </a:p>
        </p:txBody>
      </p:sp>
      <p:sp>
        <p:nvSpPr>
          <p:cNvPr id="317466" name="Rectangle 26"/>
          <p:cNvSpPr>
            <a:spLocks noChangeArrowheads="1"/>
          </p:cNvSpPr>
          <p:nvPr/>
        </p:nvSpPr>
        <p:spPr bwMode="auto">
          <a:xfrm>
            <a:off x="6400800" y="42672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600">
                <a:solidFill>
                  <a:srgbClr val="000000"/>
                </a:solidFill>
                <a:latin typeface="Arial" pitchFamily="-65" charset="0"/>
              </a:rPr>
              <a:t>Akamai low-level DNS server</a:t>
            </a:r>
          </a:p>
        </p:txBody>
      </p:sp>
      <p:pic>
        <p:nvPicPr>
          <p:cNvPr id="317467" name="Picture 27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5257800"/>
            <a:ext cx="1143000" cy="1143000"/>
          </a:xfrm>
          <a:prstGeom prst="rect">
            <a:avLst/>
          </a:prstGeom>
          <a:noFill/>
        </p:spPr>
      </p:pic>
      <p:sp>
        <p:nvSpPr>
          <p:cNvPr id="317468" name="Line 28"/>
          <p:cNvSpPr>
            <a:spLocks noChangeShapeType="1"/>
          </p:cNvSpPr>
          <p:nvPr/>
        </p:nvSpPr>
        <p:spPr bwMode="auto">
          <a:xfrm>
            <a:off x="2057400" y="5638800"/>
            <a:ext cx="4343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69" name="Line 29"/>
          <p:cNvSpPr>
            <a:spLocks noChangeShapeType="1"/>
          </p:cNvSpPr>
          <p:nvPr/>
        </p:nvSpPr>
        <p:spPr bwMode="auto">
          <a:xfrm>
            <a:off x="2057400" y="5791200"/>
            <a:ext cx="4343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70" name="Line 30"/>
          <p:cNvSpPr>
            <a:spLocks noChangeShapeType="1"/>
          </p:cNvSpPr>
          <p:nvPr/>
        </p:nvSpPr>
        <p:spPr bwMode="auto">
          <a:xfrm flipV="1">
            <a:off x="1905000" y="44196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71" name="Line 31"/>
          <p:cNvSpPr>
            <a:spLocks noChangeShapeType="1"/>
          </p:cNvSpPr>
          <p:nvPr/>
        </p:nvSpPr>
        <p:spPr bwMode="auto">
          <a:xfrm flipV="1">
            <a:off x="1905000" y="45720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72" name="Rectangle 32"/>
          <p:cNvSpPr>
            <a:spLocks noChangeArrowheads="1"/>
          </p:cNvSpPr>
          <p:nvPr/>
        </p:nvSpPr>
        <p:spPr bwMode="auto">
          <a:xfrm>
            <a:off x="4953000" y="4267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7</a:t>
            </a:r>
          </a:p>
        </p:txBody>
      </p:sp>
      <p:sp>
        <p:nvSpPr>
          <p:cNvPr id="317473" name="Rectangle 33"/>
          <p:cNvSpPr>
            <a:spLocks noChangeArrowheads="1"/>
          </p:cNvSpPr>
          <p:nvPr/>
        </p:nvSpPr>
        <p:spPr bwMode="auto">
          <a:xfrm>
            <a:off x="4953000" y="47244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8</a:t>
            </a:r>
          </a:p>
        </p:txBody>
      </p:sp>
      <p:sp>
        <p:nvSpPr>
          <p:cNvPr id="317474" name="Rectangle 34"/>
          <p:cNvSpPr>
            <a:spLocks noChangeArrowheads="1"/>
          </p:cNvSpPr>
          <p:nvPr/>
        </p:nvSpPr>
        <p:spPr bwMode="auto">
          <a:xfrm>
            <a:off x="4419600" y="52578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9</a:t>
            </a:r>
          </a:p>
        </p:txBody>
      </p:sp>
      <p:sp>
        <p:nvSpPr>
          <p:cNvPr id="317475" name="Rectangle 35"/>
          <p:cNvSpPr>
            <a:spLocks noChangeArrowheads="1"/>
          </p:cNvSpPr>
          <p:nvPr/>
        </p:nvSpPr>
        <p:spPr bwMode="auto">
          <a:xfrm>
            <a:off x="4419600" y="5715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10</a:t>
            </a:r>
          </a:p>
        </p:txBody>
      </p:sp>
      <p:sp>
        <p:nvSpPr>
          <p:cNvPr id="317476" name="Rectangle 36"/>
          <p:cNvSpPr>
            <a:spLocks noChangeArrowheads="1"/>
          </p:cNvSpPr>
          <p:nvPr/>
        </p:nvSpPr>
        <p:spPr bwMode="auto">
          <a:xfrm>
            <a:off x="609600" y="29718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 b="1">
                <a:solidFill>
                  <a:srgbClr val="FF6600"/>
                </a:solidFill>
                <a:latin typeface="Arial" pitchFamily="-65" charset="0"/>
              </a:rPr>
              <a:t>Get index.html</a:t>
            </a:r>
          </a:p>
        </p:txBody>
      </p:sp>
      <p:sp>
        <p:nvSpPr>
          <p:cNvPr id="317477" name="Rectangle 37"/>
          <p:cNvSpPr>
            <a:spLocks noChangeArrowheads="1"/>
          </p:cNvSpPr>
          <p:nvPr/>
        </p:nvSpPr>
        <p:spPr bwMode="auto">
          <a:xfrm>
            <a:off x="3200400" y="5791200"/>
            <a:ext cx="243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 b="1">
                <a:solidFill>
                  <a:srgbClr val="FF6600"/>
                </a:solidFill>
                <a:latin typeface="Arial" pitchFamily="-65" charset="0"/>
              </a:rPr>
              <a:t>Get /cnn.com/foo.jpg</a:t>
            </a:r>
          </a:p>
        </p:txBody>
      </p:sp>
      <p:sp>
        <p:nvSpPr>
          <p:cNvPr id="317478" name="Rectangle 38"/>
          <p:cNvSpPr>
            <a:spLocks noChangeArrowheads="1"/>
          </p:cNvSpPr>
          <p:nvPr/>
        </p:nvSpPr>
        <p:spPr bwMode="auto">
          <a:xfrm>
            <a:off x="6934200" y="4724400"/>
            <a:ext cx="198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Nearby matching</a:t>
            </a:r>
            <a:br>
              <a:rPr lang="en-US" sz="1800">
                <a:solidFill>
                  <a:srgbClr val="000000"/>
                </a:solidFill>
                <a:latin typeface="Arial" pitchFamily="-65" charset="0"/>
              </a:rPr>
            </a:b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Akamai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problem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what context to use for names without context</a:t>
            </a:r>
          </a:p>
          <a:p>
            <a:r>
              <a:rPr lang="en-US" dirty="0" smtClean="0">
                <a:sym typeface="Wingdings"/>
              </a:rPr>
              <a:t>Consider email from CMU</a:t>
            </a:r>
          </a:p>
          <a:p>
            <a:pPr lvl="1"/>
            <a:r>
              <a:rPr lang="en-US" dirty="0" smtClean="0">
                <a:sym typeface="Wingdings"/>
              </a:rPr>
              <a:t>To: </a:t>
            </a:r>
            <a:r>
              <a:rPr lang="en-US" dirty="0" err="1" smtClean="0">
                <a:sym typeface="Wingdings"/>
              </a:rPr>
              <a:t>srini</a:t>
            </a:r>
            <a:r>
              <a:rPr lang="en-US" dirty="0" smtClean="0">
                <a:sym typeface="Wingdings"/>
              </a:rPr>
              <a:t>, dongsu@gmail.com</a:t>
            </a:r>
          </a:p>
          <a:p>
            <a:pPr lvl="1"/>
            <a:r>
              <a:rPr lang="en-US" dirty="0" smtClean="0">
                <a:sym typeface="Wingdings"/>
              </a:rPr>
              <a:t>What happens when </a:t>
            </a:r>
            <a:r>
              <a:rPr lang="en-US" dirty="0" err="1" smtClean="0">
                <a:sym typeface="Wingdings"/>
              </a:rPr>
              <a:t>dongsu</a:t>
            </a:r>
            <a:r>
              <a:rPr lang="en-US" dirty="0" smtClean="0">
                <a:sym typeface="Wingdings"/>
              </a:rPr>
              <a:t> replies to all?</a:t>
            </a:r>
          </a:p>
          <a:p>
            <a:pPr lvl="2"/>
            <a:r>
              <a:rPr lang="en-US" dirty="0" smtClean="0">
                <a:sym typeface="Wingdings"/>
              </a:rPr>
              <a:t>What context will he email </a:t>
            </a:r>
            <a:r>
              <a:rPr lang="en-US" dirty="0" err="1" smtClean="0">
                <a:sym typeface="Wingdings"/>
              </a:rPr>
              <a:t>srini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Solutions:</a:t>
            </a:r>
          </a:p>
          <a:p>
            <a:pPr lvl="2"/>
            <a:r>
              <a:rPr lang="en-US" dirty="0" err="1" smtClean="0">
                <a:sym typeface="Wingdings"/>
              </a:rPr>
              <a:t>Sendmail</a:t>
            </a:r>
            <a:r>
              <a:rPr lang="en-US" dirty="0" smtClean="0">
                <a:sym typeface="Wingdings"/>
              </a:rPr>
              <a:t> converts all address to qualified names</a:t>
            </a:r>
          </a:p>
          <a:p>
            <a:pPr lvl="3"/>
            <a:r>
              <a:rPr lang="en-US" dirty="0" smtClean="0">
                <a:sym typeface="Wingdings"/>
              </a:rPr>
              <a:t>Not in body of message</a:t>
            </a:r>
          </a:p>
          <a:p>
            <a:pPr lvl="2"/>
            <a:r>
              <a:rPr lang="en-US" dirty="0" smtClean="0">
                <a:sym typeface="Wingdings"/>
              </a:rPr>
              <a:t>Provide context information in email header</a:t>
            </a:r>
          </a:p>
          <a:p>
            <a:pPr lvl="3"/>
            <a:r>
              <a:rPr lang="en-US" dirty="0" smtClean="0">
                <a:sym typeface="Wingdings"/>
              </a:rPr>
              <a:t>E.g. like base element in 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Name Lookup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lookup</a:t>
            </a:r>
          </a:p>
          <a:p>
            <a:pPr lvl="1"/>
            <a:r>
              <a:rPr lang="en-US" dirty="0" smtClean="0"/>
              <a:t>Simple, table per context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Recursive</a:t>
            </a:r>
          </a:p>
          <a:p>
            <a:pPr lvl="1"/>
            <a:r>
              <a:rPr lang="en-US" dirty="0" smtClean="0"/>
              <a:t>Names consist of context + name</a:t>
            </a:r>
          </a:p>
          <a:p>
            <a:pPr lvl="1"/>
            <a:r>
              <a:rPr lang="en-US" dirty="0" smtClean="0"/>
              <a:t>E.g. path + filename, hostname + domain name</a:t>
            </a:r>
          </a:p>
          <a:p>
            <a:pPr lvl="1"/>
            <a:r>
              <a:rPr lang="en-US" dirty="0" smtClean="0"/>
              <a:t>Context name must also be resolved</a:t>
            </a:r>
          </a:p>
          <a:p>
            <a:pPr lvl="2"/>
            <a:r>
              <a:rPr lang="en-US" dirty="0" smtClean="0"/>
              <a:t>Need special context such as “root” built into resolver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Multiple lookup</a:t>
            </a:r>
          </a:p>
          <a:p>
            <a:pPr lvl="1"/>
            <a:r>
              <a:rPr lang="en-US" dirty="0" smtClean="0"/>
              <a:t>Try multiple contexts to resolve name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search paths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Recursive </a:t>
            </a:r>
            <a:r>
              <a:rPr lang="en-US" dirty="0" smtClean="0"/>
              <a:t>Name Spaces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general naming graph with a single root node.</a:t>
            </a:r>
          </a:p>
        </p:txBody>
      </p:sp>
      <p:pic>
        <p:nvPicPr>
          <p:cNvPr id="96260" name="Picture 4" descr="05-0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9400" y="2781300"/>
            <a:ext cx="8445500" cy="30099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6129</TotalTime>
  <Words>4574</Words>
  <Application>Microsoft Office PowerPoint</Application>
  <PresentationFormat>On-screen Show (4:3)</PresentationFormat>
  <Paragraphs>880</Paragraphs>
  <Slides>66</Slides>
  <Notes>34</Notes>
  <HiddenSlides>18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8" baseType="lpstr">
      <vt:lpstr>Carnival</vt:lpstr>
      <vt:lpstr>Clip</vt:lpstr>
      <vt:lpstr>15-446 Distributed Systems Spring 2009</vt:lpstr>
      <vt:lpstr>Today's Lecture</vt:lpstr>
      <vt:lpstr>Names</vt:lpstr>
      <vt:lpstr>Naming Model</vt:lpstr>
      <vt:lpstr>Names</vt:lpstr>
      <vt:lpstr>Name Mapping</vt:lpstr>
      <vt:lpstr>Context</vt:lpstr>
      <vt:lpstr>Name Lookup Styles</vt:lpstr>
      <vt:lpstr>Recursive Name Spaces</vt:lpstr>
      <vt:lpstr>Name Discovery</vt:lpstr>
      <vt:lpstr>Today's Lecture</vt:lpstr>
      <vt:lpstr>Naming</vt:lpstr>
      <vt:lpstr>Obvious Solutions (1)</vt:lpstr>
      <vt:lpstr>Obvious Solutions (2)</vt:lpstr>
      <vt:lpstr>Domain Name System Goals</vt:lpstr>
      <vt:lpstr>Typical Resolution</vt:lpstr>
      <vt:lpstr>Lookup Methods</vt:lpstr>
      <vt:lpstr>Workload and Caching</vt:lpstr>
      <vt:lpstr>Typical Resolution</vt:lpstr>
      <vt:lpstr>Subsequent Lookup Example</vt:lpstr>
      <vt:lpstr>Reverse DNS</vt:lpstr>
      <vt:lpstr>.arpa Name Server Hierarchy</vt:lpstr>
      <vt:lpstr>Prefetching</vt:lpstr>
      <vt:lpstr>Mail Addresses</vt:lpstr>
      <vt:lpstr>DNS (Summary)</vt:lpstr>
      <vt:lpstr>Today's Lecture</vt:lpstr>
      <vt:lpstr>Service Location</vt:lpstr>
      <vt:lpstr>Service Descriptions</vt:lpstr>
      <vt:lpstr>Service Discovery (Multicast)</vt:lpstr>
      <vt:lpstr>Service Discovery (Directory Based)</vt:lpstr>
      <vt:lpstr>Other Issues</vt:lpstr>
      <vt:lpstr>Today's Lecture</vt:lpstr>
      <vt:lpstr>Server Selection</vt:lpstr>
      <vt:lpstr>Routing Based </vt:lpstr>
      <vt:lpstr>Routing Based</vt:lpstr>
      <vt:lpstr>Application Based</vt:lpstr>
      <vt:lpstr>Naming Based</vt:lpstr>
      <vt:lpstr>Naming Based</vt:lpstr>
      <vt:lpstr>Summary</vt:lpstr>
      <vt:lpstr>Next Lecture</vt:lpstr>
      <vt:lpstr>Outline</vt:lpstr>
      <vt:lpstr>Root Zone</vt:lpstr>
      <vt:lpstr>gTLDs</vt:lpstr>
      <vt:lpstr>New Registrars</vt:lpstr>
      <vt:lpstr>Measurements of DNS</vt:lpstr>
      <vt:lpstr>Tracing Hierarchy (1)</vt:lpstr>
      <vt:lpstr>Tracing Hierarchy (2)</vt:lpstr>
      <vt:lpstr>Tracing Hierarchy (3 &amp; 4)</vt:lpstr>
      <vt:lpstr>Hierarchical Implementations: LDAP (1)</vt:lpstr>
      <vt:lpstr>Hierarchical Implementations: LDAP (2)</vt:lpstr>
      <vt:lpstr>Hierarchical Implementations: LDAP (3)</vt:lpstr>
      <vt:lpstr>Figure 9.10 X.500 service architecture</vt:lpstr>
      <vt:lpstr>Figure 9.11 Part of the X.500 Directory Information Tree</vt:lpstr>
      <vt:lpstr>Figure 9.12 An X.500 DIB Entry</vt:lpstr>
      <vt:lpstr>Service discovery in Jini</vt:lpstr>
      <vt:lpstr>Topics not covered</vt:lpstr>
      <vt:lpstr>Service Discovery (Routing Based)</vt:lpstr>
      <vt:lpstr>Wide Area Scaling</vt:lpstr>
      <vt:lpstr>Application Based</vt:lpstr>
      <vt:lpstr>Naming Based</vt:lpstr>
      <vt:lpstr>How Akamai Works</vt:lpstr>
      <vt:lpstr>How Akamai Works</vt:lpstr>
      <vt:lpstr>How Akamai Works</vt:lpstr>
      <vt:lpstr>Simple Hashing</vt:lpstr>
      <vt:lpstr>How Akamai Works</vt:lpstr>
      <vt:lpstr>Akamai – Subsequent Requests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at the Edge: Problems and Opportunities in Residential Wireless Networks</dc:title>
  <dc:creator>srini</dc:creator>
  <cp:lastModifiedBy>Srinivasan Seshan</cp:lastModifiedBy>
  <cp:revision>84</cp:revision>
  <cp:lastPrinted>2009-01-29T05:06:52Z</cp:lastPrinted>
  <dcterms:created xsi:type="dcterms:W3CDTF">2009-01-29T15:27:05Z</dcterms:created>
  <dcterms:modified xsi:type="dcterms:W3CDTF">2009-01-29T17:10:16Z</dcterms:modified>
</cp:coreProperties>
</file>