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Default Extension="emf" ContentType="image/x-emf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0" r:id="rId1"/>
  </p:sldMasterIdLst>
  <p:notesMasterIdLst>
    <p:notesMasterId r:id="rId55"/>
  </p:notesMasterIdLst>
  <p:handoutMasterIdLst>
    <p:handoutMasterId r:id="rId56"/>
  </p:handoutMasterIdLst>
  <p:sldIdLst>
    <p:sldId id="410" r:id="rId2"/>
    <p:sldId id="412" r:id="rId3"/>
    <p:sldId id="469" r:id="rId4"/>
    <p:sldId id="470" r:id="rId5"/>
    <p:sldId id="471" r:id="rId6"/>
    <p:sldId id="472" r:id="rId7"/>
    <p:sldId id="473" r:id="rId8"/>
    <p:sldId id="474" r:id="rId9"/>
    <p:sldId id="476" r:id="rId10"/>
    <p:sldId id="501" r:id="rId11"/>
    <p:sldId id="502" r:id="rId12"/>
    <p:sldId id="503" r:id="rId13"/>
    <p:sldId id="504" r:id="rId14"/>
    <p:sldId id="505" r:id="rId15"/>
    <p:sldId id="506" r:id="rId16"/>
    <p:sldId id="515" r:id="rId17"/>
    <p:sldId id="482" r:id="rId18"/>
    <p:sldId id="484" r:id="rId19"/>
    <p:sldId id="485" r:id="rId20"/>
    <p:sldId id="486" r:id="rId21"/>
    <p:sldId id="483" r:id="rId22"/>
    <p:sldId id="488" r:id="rId23"/>
    <p:sldId id="489" r:id="rId24"/>
    <p:sldId id="492" r:id="rId25"/>
    <p:sldId id="516" r:id="rId26"/>
    <p:sldId id="414" r:id="rId27"/>
    <p:sldId id="415" r:id="rId28"/>
    <p:sldId id="416" r:id="rId29"/>
    <p:sldId id="419" r:id="rId30"/>
    <p:sldId id="420" r:id="rId31"/>
    <p:sldId id="421" r:id="rId32"/>
    <p:sldId id="422" r:id="rId33"/>
    <p:sldId id="424" r:id="rId34"/>
    <p:sldId id="425" r:id="rId35"/>
    <p:sldId id="426" r:id="rId36"/>
    <p:sldId id="427" r:id="rId37"/>
    <p:sldId id="428" r:id="rId38"/>
    <p:sldId id="517" r:id="rId39"/>
    <p:sldId id="466" r:id="rId40"/>
    <p:sldId id="467" r:id="rId41"/>
    <p:sldId id="468" r:id="rId42"/>
    <p:sldId id="430" r:id="rId43"/>
    <p:sldId id="432" r:id="rId44"/>
    <p:sldId id="447" r:id="rId45"/>
    <p:sldId id="448" r:id="rId46"/>
    <p:sldId id="514" r:id="rId47"/>
    <p:sldId id="507" r:id="rId48"/>
    <p:sldId id="508" r:id="rId49"/>
    <p:sldId id="509" r:id="rId50"/>
    <p:sldId id="510" r:id="rId51"/>
    <p:sldId id="511" r:id="rId52"/>
    <p:sldId id="512" r:id="rId53"/>
    <p:sldId id="513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0191" autoAdjust="0"/>
    <p:restoredTop sz="86589" autoAdjust="0"/>
  </p:normalViewPr>
  <p:slideViewPr>
    <p:cSldViewPr>
      <p:cViewPr varScale="1">
        <p:scale>
          <a:sx n="92" d="100"/>
          <a:sy n="92" d="100"/>
        </p:scale>
        <p:origin x="-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heme" Target="theme/theme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esProps" Target="pres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interSettings" Target="printerSettings/printerSettings1.bin"/><Relationship Id="rId59" Type="http://schemas.openxmlformats.org/officeDocument/2006/relationships/viewProps" Target="view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ableStyles" Target="tableStyle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BA01-A6F0-AA4F-BE03-D57045EA0D58}" type="datetimeFigureOut">
              <a:rPr lang="en-US" smtClean="0"/>
              <a:t>1/26/09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5112-AB47-EB40-93FE-5A165E1ED4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1/26/09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96CB3-2295-A949-99C2-0DCC6B147091}" type="slidenum">
              <a:rPr lang="en-US"/>
              <a:pPr/>
              <a:t>40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5938"/>
            <a:ext cx="3429000" cy="2571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597" y="3257849"/>
            <a:ext cx="6706809" cy="3085207"/>
          </a:xfrm>
          <a:noFill/>
          <a:ln/>
        </p:spPr>
        <p:txBody>
          <a:bodyPr lIns="95584" tIns="47793" rIns="95584" bIns="47793"/>
          <a:lstStyle/>
          <a:p>
            <a:r>
              <a:rPr lang="en-US">
                <a:latin typeface="Times New Roman" charset="0"/>
              </a:rPr>
              <a:t>Adapting content to available bandwidth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Identifying slow transfers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Requesting lower quality for slow transfers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DBD8C-374A-754A-BA21-647F7ACB77F9}" type="slidenum">
              <a:rPr lang="en-US"/>
              <a:pPr/>
              <a:t>41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5938"/>
            <a:ext cx="3429000" cy="25717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597" y="3257849"/>
            <a:ext cx="6706809" cy="3085207"/>
          </a:xfrm>
          <a:noFill/>
          <a:ln/>
        </p:spPr>
        <p:txBody>
          <a:bodyPr lIns="95584" tIns="47793" rIns="95584" bIns="47793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6D119-5872-6F49-847F-8B5B851A4EF9}" type="slidenum">
              <a:rPr lang="en-US"/>
              <a:pPr/>
              <a:t>43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2263" y="515938"/>
            <a:ext cx="3424237" cy="2568575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597" y="3253383"/>
            <a:ext cx="6706809" cy="3504903"/>
          </a:xfrm>
          <a:noFill/>
          <a:ln/>
        </p:spPr>
        <p:txBody>
          <a:bodyPr lIns="102766" tIns="50481" rIns="102766" bIns="50481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Lecture 21: Wireless Networking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6083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70438" y="1524000"/>
            <a:ext cx="4162425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6" name="Rectangle 11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7" name="Rectangle 11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5172F-A8C7-5A46-9961-AECFE5A28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11-08-07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Lecture 21: Wireless Networking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4" r:id="rId12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Relationship Id="rId5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dirty="0" smtClean="0"/>
              <a:t>L-5 Wireless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48A9-CF8D-3142-BCBA-B3D36E1FF2C9}" type="slidenum">
              <a:rPr lang="en-US"/>
              <a:pPr/>
              <a:t>10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Management Operations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Scanning</a:t>
            </a:r>
          </a:p>
          <a:p>
            <a:r>
              <a:rPr lang="en-US"/>
              <a:t>Association/Reassociation</a:t>
            </a:r>
          </a:p>
          <a:p>
            <a:r>
              <a:rPr lang="en-US"/>
              <a:t>Time synchronization</a:t>
            </a:r>
          </a:p>
          <a:p>
            <a:r>
              <a:rPr lang="en-US"/>
              <a:t>Power management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FD78-BDCC-5748-8028-DB8BC5F0723F}" type="slidenum">
              <a:rPr lang="en-US"/>
              <a:pPr/>
              <a:t>11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Goal: find networks in the area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Passive scanning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require transmission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saves power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Move to each channel, and listen for Beacon </a:t>
            </a:r>
            <a:r>
              <a:rPr lang="en-US" sz="2400" dirty="0" smtClean="0"/>
              <a:t>frames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/>
              <a:t>Active scanning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Requires transmission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saves time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Move to each channel, and send Probe Request frames to solicit Probe Responses from a network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3E82-006D-CD43-A3B6-5E6731B5AA76}" type="slidenum">
              <a:rPr lang="en-US"/>
              <a:pPr/>
              <a:t>12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in 802.11</a:t>
            </a:r>
          </a:p>
        </p:txBody>
      </p:sp>
      <p:sp>
        <p:nvSpPr>
          <p:cNvPr id="898051" name="laptop"/>
          <p:cNvSpPr>
            <a:spLocks noEditPoints="1" noChangeArrowheads="1"/>
          </p:cNvSpPr>
          <p:nvPr/>
        </p:nvSpPr>
        <p:spPr bwMode="auto">
          <a:xfrm>
            <a:off x="609600" y="2209800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52" name="modem"/>
          <p:cNvSpPr>
            <a:spLocks noEditPoints="1" noChangeArrowheads="1"/>
          </p:cNvSpPr>
          <p:nvPr/>
        </p:nvSpPr>
        <p:spPr bwMode="auto">
          <a:xfrm>
            <a:off x="6172200" y="2590800"/>
            <a:ext cx="1809750" cy="9144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AP</a:t>
            </a:r>
          </a:p>
          <a:p>
            <a:endParaRPr lang="en-US"/>
          </a:p>
        </p:txBody>
      </p:sp>
      <p:sp>
        <p:nvSpPr>
          <p:cNvPr id="898053" name="Line 5"/>
          <p:cNvSpPr>
            <a:spLocks noChangeShapeType="1"/>
          </p:cNvSpPr>
          <p:nvPr/>
        </p:nvSpPr>
        <p:spPr bwMode="auto">
          <a:xfrm>
            <a:off x="2362200" y="24384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2743200" y="1905000"/>
            <a:ext cx="289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1: Association request</a:t>
            </a:r>
          </a:p>
        </p:txBody>
      </p:sp>
      <p:sp>
        <p:nvSpPr>
          <p:cNvPr id="898055" name="Line 7"/>
          <p:cNvSpPr>
            <a:spLocks noChangeShapeType="1"/>
          </p:cNvSpPr>
          <p:nvPr/>
        </p:nvSpPr>
        <p:spPr bwMode="auto">
          <a:xfrm flipH="1">
            <a:off x="2362200" y="30480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56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307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2: Association response</a:t>
            </a:r>
          </a:p>
        </p:txBody>
      </p:sp>
      <p:sp>
        <p:nvSpPr>
          <p:cNvPr id="898057" name="Line 9"/>
          <p:cNvSpPr>
            <a:spLocks noChangeShapeType="1"/>
          </p:cNvSpPr>
          <p:nvPr/>
        </p:nvSpPr>
        <p:spPr bwMode="auto">
          <a:xfrm>
            <a:off x="2438400" y="3733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58" name="Text Box 10"/>
          <p:cNvSpPr txBox="1">
            <a:spLocks noChangeArrowheads="1"/>
          </p:cNvSpPr>
          <p:nvPr/>
        </p:nvSpPr>
        <p:spPr bwMode="auto">
          <a:xfrm>
            <a:off x="2819400" y="3200400"/>
            <a:ext cx="189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3: Data traffic</a:t>
            </a:r>
          </a:p>
        </p:txBody>
      </p:sp>
      <p:sp>
        <p:nvSpPr>
          <p:cNvPr id="898059" name="Line 11"/>
          <p:cNvSpPr>
            <a:spLocks noChangeShapeType="1"/>
          </p:cNvSpPr>
          <p:nvPr/>
        </p:nvSpPr>
        <p:spPr bwMode="auto">
          <a:xfrm flipH="1">
            <a:off x="2362200" y="39624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60" name="Text Box 12"/>
          <p:cNvSpPr txBox="1">
            <a:spLocks noChangeArrowheads="1"/>
          </p:cNvSpPr>
          <p:nvPr/>
        </p:nvSpPr>
        <p:spPr bwMode="auto">
          <a:xfrm>
            <a:off x="898525" y="3546475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A1A0-2744-AE43-8555-4B9F31EF5C13}" type="slidenum">
              <a:rPr lang="en-US"/>
              <a:pPr/>
              <a:t>13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Reassociation in 802.11</a:t>
            </a:r>
          </a:p>
        </p:txBody>
      </p:sp>
      <p:sp>
        <p:nvSpPr>
          <p:cNvPr id="899075" name="laptop"/>
          <p:cNvSpPr>
            <a:spLocks noEditPoints="1" noChangeArrowheads="1"/>
          </p:cNvSpPr>
          <p:nvPr/>
        </p:nvSpPr>
        <p:spPr bwMode="auto">
          <a:xfrm>
            <a:off x="609600" y="2209800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6" name="modem"/>
          <p:cNvSpPr>
            <a:spLocks noEditPoints="1" noChangeArrowheads="1"/>
          </p:cNvSpPr>
          <p:nvPr/>
        </p:nvSpPr>
        <p:spPr bwMode="auto">
          <a:xfrm>
            <a:off x="6172200" y="2286000"/>
            <a:ext cx="1809750" cy="9144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New AP</a:t>
            </a:r>
          </a:p>
          <a:p>
            <a:endParaRPr lang="en-US"/>
          </a:p>
        </p:txBody>
      </p:sp>
      <p:sp>
        <p:nvSpPr>
          <p:cNvPr id="899077" name="Line 5"/>
          <p:cNvSpPr>
            <a:spLocks noChangeShapeType="1"/>
          </p:cNvSpPr>
          <p:nvPr/>
        </p:nvSpPr>
        <p:spPr bwMode="auto">
          <a:xfrm>
            <a:off x="2362200" y="24384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2743200" y="1905000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1: Reassociation request</a:t>
            </a:r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 flipH="1">
            <a:off x="2362200" y="30480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333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3: Reassociation response</a:t>
            </a:r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2438400" y="42672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2" name="Text Box 10"/>
          <p:cNvSpPr txBox="1">
            <a:spLocks noChangeArrowheads="1"/>
          </p:cNvSpPr>
          <p:nvPr/>
        </p:nvSpPr>
        <p:spPr bwMode="auto">
          <a:xfrm>
            <a:off x="2743200" y="3200400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5: Send buffered frames</a:t>
            </a:r>
          </a:p>
        </p:txBody>
      </p:sp>
      <p:sp>
        <p:nvSpPr>
          <p:cNvPr id="899083" name="Line 11"/>
          <p:cNvSpPr>
            <a:spLocks noChangeShapeType="1"/>
          </p:cNvSpPr>
          <p:nvPr/>
        </p:nvSpPr>
        <p:spPr bwMode="auto">
          <a:xfrm flipH="1">
            <a:off x="2438400" y="3733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4" name="modem"/>
          <p:cNvSpPr>
            <a:spLocks noEditPoints="1" noChangeArrowheads="1"/>
          </p:cNvSpPr>
          <p:nvPr/>
        </p:nvSpPr>
        <p:spPr bwMode="auto">
          <a:xfrm>
            <a:off x="6172200" y="4876800"/>
            <a:ext cx="1809750" cy="9144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Old AP</a:t>
            </a:r>
          </a:p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/>
        </p:nvSpPr>
        <p:spPr bwMode="auto">
          <a:xfrm>
            <a:off x="8001000" y="2895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>
            <a:off x="8229600" y="28956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flipH="1">
            <a:off x="79248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8" name="Line 16"/>
          <p:cNvSpPr>
            <a:spLocks noChangeShapeType="1"/>
          </p:cNvSpPr>
          <p:nvPr/>
        </p:nvSpPr>
        <p:spPr bwMode="auto">
          <a:xfrm>
            <a:off x="8001000" y="5638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9" name="Line 17"/>
          <p:cNvSpPr>
            <a:spLocks noChangeShapeType="1"/>
          </p:cNvSpPr>
          <p:nvPr/>
        </p:nvSpPr>
        <p:spPr bwMode="auto">
          <a:xfrm flipV="1">
            <a:off x="8458200" y="26670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0" name="Line 18"/>
          <p:cNvSpPr>
            <a:spLocks noChangeShapeType="1"/>
          </p:cNvSpPr>
          <p:nvPr/>
        </p:nvSpPr>
        <p:spPr bwMode="auto">
          <a:xfrm flipH="1">
            <a:off x="7924800" y="2667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1" name="Text Box 19"/>
          <p:cNvSpPr txBox="1">
            <a:spLocks noChangeArrowheads="1"/>
          </p:cNvSpPr>
          <p:nvPr/>
        </p:nvSpPr>
        <p:spPr bwMode="auto">
          <a:xfrm>
            <a:off x="6477000" y="3581400"/>
            <a:ext cx="1536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2: verify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previous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association</a:t>
            </a:r>
          </a:p>
        </p:txBody>
      </p:sp>
      <p:sp>
        <p:nvSpPr>
          <p:cNvPr id="899092" name="Text Box 20"/>
          <p:cNvSpPr txBox="1">
            <a:spLocks noChangeArrowheads="1"/>
          </p:cNvSpPr>
          <p:nvPr/>
        </p:nvSpPr>
        <p:spPr bwMode="auto">
          <a:xfrm>
            <a:off x="7877175" y="5670550"/>
            <a:ext cx="1216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4: send</a:t>
            </a:r>
          </a:p>
          <a:p>
            <a:r>
              <a:rPr lang="en-US">
                <a:solidFill>
                  <a:schemeClr val="bg2"/>
                </a:solidFill>
              </a:rPr>
              <a:t>buffered</a:t>
            </a:r>
          </a:p>
          <a:p>
            <a:r>
              <a:rPr lang="en-US">
                <a:solidFill>
                  <a:schemeClr val="bg2"/>
                </a:solidFill>
              </a:rPr>
              <a:t>frames</a:t>
            </a:r>
          </a:p>
        </p:txBody>
      </p:sp>
      <p:sp>
        <p:nvSpPr>
          <p:cNvPr id="899093" name="Text Box 21"/>
          <p:cNvSpPr txBox="1">
            <a:spLocks noChangeArrowheads="1"/>
          </p:cNvSpPr>
          <p:nvPr/>
        </p:nvSpPr>
        <p:spPr bwMode="auto">
          <a:xfrm>
            <a:off x="974725" y="3622675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899094" name="Text Box 22"/>
          <p:cNvSpPr txBox="1">
            <a:spLocks noChangeArrowheads="1"/>
          </p:cNvSpPr>
          <p:nvPr/>
        </p:nvSpPr>
        <p:spPr bwMode="auto">
          <a:xfrm>
            <a:off x="2743200" y="3810000"/>
            <a:ext cx="189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6: Data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8AD-A87A-334C-BB73-1DEA43812BF1}" type="slidenum">
              <a:rPr lang="en-US"/>
              <a:pPr/>
              <a:t>14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Synchronization in 802.11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Timing synchronization function (TSF)</a:t>
            </a:r>
          </a:p>
          <a:p>
            <a:pPr lvl="1"/>
            <a:r>
              <a:rPr lang="en-US"/>
              <a:t>AP controls timing in infrastructure networks</a:t>
            </a:r>
          </a:p>
          <a:p>
            <a:pPr lvl="1"/>
            <a:r>
              <a:rPr lang="en-US"/>
              <a:t>All stations maintain a local timer</a:t>
            </a:r>
          </a:p>
          <a:p>
            <a:pPr lvl="1"/>
            <a:r>
              <a:rPr lang="en-US"/>
              <a:t>TSF keeps timer from all stations in sync</a:t>
            </a:r>
          </a:p>
          <a:p>
            <a:r>
              <a:rPr lang="en-US"/>
              <a:t>Periodic Beacons convey timing</a:t>
            </a:r>
          </a:p>
          <a:p>
            <a:pPr lvl="1"/>
            <a:r>
              <a:rPr lang="en-US"/>
              <a:t>Beacons are sent at well known intervals</a:t>
            </a:r>
          </a:p>
          <a:p>
            <a:pPr lvl="1"/>
            <a:r>
              <a:rPr lang="en-US"/>
              <a:t>Timestamp from Beacons used to calibrate local clocks</a:t>
            </a:r>
          </a:p>
          <a:p>
            <a:pPr lvl="1"/>
            <a:r>
              <a:rPr lang="en-US"/>
              <a:t>Local TSF timer mitigates loss of Beacons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B93-7C83-5D41-BC78-BDB80C418781}" type="slidenum">
              <a:rPr lang="en-US"/>
              <a:pPr/>
              <a:t>15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Management in 802.11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station is in one of the three states</a:t>
            </a:r>
          </a:p>
          <a:p>
            <a:pPr lvl="1"/>
            <a:r>
              <a:rPr lang="en-US" sz="2400"/>
              <a:t>Transmitter on</a:t>
            </a:r>
          </a:p>
          <a:p>
            <a:pPr lvl="1"/>
            <a:r>
              <a:rPr lang="en-US" sz="2400"/>
              <a:t>Receiver on</a:t>
            </a:r>
          </a:p>
          <a:p>
            <a:pPr lvl="1"/>
            <a:r>
              <a:rPr lang="en-US" sz="2400"/>
              <a:t>Both transmitter and receiver off (dozing)</a:t>
            </a:r>
          </a:p>
          <a:p>
            <a:r>
              <a:rPr lang="en-US" sz="2800"/>
              <a:t>AP buffers packets for dozing stations</a:t>
            </a:r>
          </a:p>
          <a:p>
            <a:r>
              <a:rPr lang="en-US" sz="2800"/>
              <a:t>AP announces which stations have frames buffered in its Beacon frames</a:t>
            </a:r>
          </a:p>
          <a:p>
            <a:r>
              <a:rPr lang="en-US" sz="2800"/>
              <a:t>Dozing stations wake up to listen to the beacons</a:t>
            </a:r>
          </a:p>
          <a:p>
            <a:r>
              <a:rPr lang="en-US" sz="2800"/>
              <a:t>If there is data buffered for it, it sends a poll frame to get the buffered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E6C5-2349-234E-80A2-29B92B441A4C}" type="slidenum">
              <a:rPr lang="en-US"/>
              <a:pPr/>
              <a:t>16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Wireless Links</a:t>
            </a:r>
          </a:p>
          <a:p>
            <a:pPr lvl="1"/>
            <a:r>
              <a:rPr lang="en-US" dirty="0" smtClean="0"/>
              <a:t>802.11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Bluetooth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Internet Mobility</a:t>
            </a:r>
          </a:p>
          <a:p>
            <a:endParaRPr lang="en-US" dirty="0" smtClean="0"/>
          </a:p>
          <a:p>
            <a:r>
              <a:rPr lang="en-US" dirty="0" smtClean="0"/>
              <a:t>Performance Issues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7FA9-FAF8-F14B-B561-B191810E34B5}" type="slidenum">
              <a:rPr lang="en-US"/>
              <a:pPr/>
              <a:t>17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Bluetooth</a:t>
            </a:r>
            <a:r>
              <a:rPr lang="en-US" b="1" dirty="0" smtClean="0"/>
              <a:t> </a:t>
            </a:r>
            <a:r>
              <a:rPr b="1" dirty="0" smtClean="0"/>
              <a:t>B</a:t>
            </a:r>
            <a:r>
              <a:rPr lang="en-US" b="1" dirty="0" err="1" smtClean="0"/>
              <a:t>asics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Short-range, high-data-rate wireless link for personal devices </a:t>
            </a:r>
          </a:p>
          <a:p>
            <a:pPr lvl="1">
              <a:lnSpc>
                <a:spcPct val="90000"/>
              </a:lnSpc>
            </a:pPr>
            <a:r>
              <a:rPr lang="en-US"/>
              <a:t>Originally intended to replace cables in a range of applications </a:t>
            </a:r>
          </a:p>
          <a:p>
            <a:pPr lvl="1">
              <a:lnSpc>
                <a:spcPct val="90000"/>
              </a:lnSpc>
            </a:pPr>
            <a:r>
              <a:rPr lang="en-US"/>
              <a:t>e.g., Phone headsets, PC/PDA synchronization, remote controls </a:t>
            </a:r>
          </a:p>
          <a:p>
            <a:pPr>
              <a:lnSpc>
                <a:spcPct val="90000"/>
              </a:lnSpc>
            </a:pPr>
            <a:r>
              <a:rPr lang="en-US"/>
              <a:t>Operates in 2.4 GHz ISM band </a:t>
            </a:r>
          </a:p>
          <a:p>
            <a:pPr lvl="1">
              <a:lnSpc>
                <a:spcPct val="90000"/>
              </a:lnSpc>
            </a:pPr>
            <a:r>
              <a:rPr lang="en-US"/>
              <a:t>Same as 802.11</a:t>
            </a:r>
          </a:p>
          <a:p>
            <a:pPr lvl="1">
              <a:lnSpc>
                <a:spcPct val="90000"/>
              </a:lnSpc>
            </a:pPr>
            <a:r>
              <a:rPr lang="en-US"/>
              <a:t>Frequency Hopping Spread Spectrum across ~ 80 channels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AF05-22BD-DC4E-8205-4C2CAFDD1A28}" type="slidenum">
              <a:rPr lang="en-US"/>
              <a:pPr/>
              <a:t>18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Usage Models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Wireless audio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e.g., Wireless headset associated with a cell phone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Requires guaranteed bandwidth between headset and base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 need for packet retransmission in case of loss </a:t>
            </a:r>
          </a:p>
          <a:p>
            <a:pPr>
              <a:lnSpc>
                <a:spcPct val="80000"/>
              </a:lnSpc>
            </a:pPr>
            <a:r>
              <a:rPr lang="en-US" sz="2000"/>
              <a:t>Cable replacement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Replace physical serial cables with Bluetooth links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Requires mapping of RS232 control signals to Bluetooth messages </a:t>
            </a:r>
          </a:p>
          <a:p>
            <a:pPr>
              <a:lnSpc>
                <a:spcPct val="80000"/>
              </a:lnSpc>
            </a:pPr>
            <a:r>
              <a:rPr lang="en-US" sz="2000"/>
              <a:t>LAN access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Allow wireless device to access a LAN through a Bluetooth connection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Requires use of higher-level protocols on top of serial port (e.g., PPP) </a:t>
            </a:r>
          </a:p>
          <a:p>
            <a:pPr>
              <a:lnSpc>
                <a:spcPct val="80000"/>
              </a:lnSpc>
            </a:pPr>
            <a:r>
              <a:rPr lang="en-US" sz="2000"/>
              <a:t>File transfer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Transfer calendar information to/from PDA or cell phone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Requires understanding of object format, naming scheme, etc. </a:t>
            </a:r>
            <a:endParaRPr lang="en-US" sz="1800" i="1"/>
          </a:p>
          <a:p>
            <a:pPr>
              <a:lnSpc>
                <a:spcPct val="80000"/>
              </a:lnSpc>
            </a:pPr>
            <a:endParaRPr lang="en-US" sz="2000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Lots of competing demands for one radio spec!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515-FE65-9E40-921E-EF5409B6275E}" type="slidenum">
              <a:rPr lang="en-US"/>
              <a:pPr/>
              <a:t>19</a:t>
            </a:fld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Protocol Architecture</a:t>
            </a:r>
          </a:p>
        </p:txBody>
      </p:sp>
      <p:pic>
        <p:nvPicPr>
          <p:cNvPr id="910347" name="Picture 11"/>
          <p:cNvPicPr>
            <a:picLocks noChangeAspect="1" noChangeArrowheads="1"/>
          </p:cNvPicPr>
          <p:nvPr/>
        </p:nvPicPr>
        <p:blipFill>
          <a:blip r:embed="rId2"/>
          <a:srcRect l="1923" t="7454"/>
          <a:stretch>
            <a:fillRect/>
          </a:stretch>
        </p:blipFill>
        <p:spPr bwMode="auto">
          <a:xfrm>
            <a:off x="533400" y="1524000"/>
            <a:ext cx="8305800" cy="50561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7F9D-3578-B04F-A165-287C3A55A874}" type="slidenum">
              <a:rPr lang="en-US"/>
              <a:pPr/>
              <a:t>2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Wireless Challenges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Force us to rethink many assumptions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Need to share airwaves rather than wire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Don’t know what hosts are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Host may not be using same link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Mobility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Other characteristics of wireless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Noisy </a:t>
            </a:r>
            <a:r>
              <a:rPr lang="en-US" sz="2400">
                <a:sym typeface="Wingdings" charset="2"/>
              </a:rPr>
              <a:t> lots of losses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ym typeface="Wingdings" charset="2"/>
              </a:rPr>
              <a:t>Slow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Interaction of multiple transmitters at receiver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000"/>
              <a:t> Collisions, capture, interference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Multipath interference</a:t>
            </a:r>
            <a:endParaRPr lang="en-US" sz="240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C228-CC4E-8949-A08C-30F41554CB95}" type="slidenum">
              <a:rPr lang="en-US"/>
              <a:pPr/>
              <a:t>20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Piconet Architecture </a:t>
            </a:r>
            <a:endParaRPr lang="en-US"/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6669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One master and up to 7 slave devices in each </a:t>
            </a:r>
            <a:r>
              <a:rPr lang="en-US" sz="2000" i="1" dirty="0" err="1" smtClean="0"/>
              <a:t>Piconet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/>
              <a:t>Master controls transmission schedule of all devices in the </a:t>
            </a:r>
            <a:r>
              <a:rPr lang="en-US" sz="2000" dirty="0" err="1"/>
              <a:t>Piconet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Time Division Multiple Access (</a:t>
            </a:r>
            <a:r>
              <a:rPr lang="en-US" sz="1800" i="1" dirty="0"/>
              <a:t>TDMA</a:t>
            </a:r>
            <a:r>
              <a:rPr lang="en-US" sz="1800" dirty="0"/>
              <a:t>): Only one device transmits at a time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Frequency hopping used to avoid collisions with other </a:t>
            </a:r>
            <a:r>
              <a:rPr lang="en-US" sz="2000" dirty="0" err="1"/>
              <a:t>Piconets</a:t>
            </a: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79 physical channels of 1 MHz each, hop between channels 1600 times a sec </a:t>
            </a:r>
          </a:p>
        </p:txBody>
      </p:sp>
      <p:pic>
        <p:nvPicPr>
          <p:cNvPr id="911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186237"/>
            <a:ext cx="5029200" cy="24431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675B-7083-4A45-AE92-3E59701508B1}" type="slidenum">
              <a:rPr lang="en-US"/>
              <a:pPr/>
              <a:t>21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Bluetooth</a:t>
            </a:r>
            <a:r>
              <a:rPr lang="en-US" b="1" dirty="0" smtClean="0"/>
              <a:t> </a:t>
            </a:r>
            <a:r>
              <a:rPr dirty="0" smtClean="0"/>
              <a:t>Physical Layer</a:t>
            </a:r>
            <a:endParaRPr lang="en-US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Maximum data rate of up to 720 Kbps </a:t>
            </a:r>
          </a:p>
          <a:p>
            <a:pPr lvl="1"/>
            <a:r>
              <a:rPr lang="en-US" sz="2400" i="1"/>
              <a:t>But, requires large packets (&gt; 300 bytes) </a:t>
            </a:r>
            <a:endParaRPr lang="en-US" sz="2400"/>
          </a:p>
          <a:p>
            <a:r>
              <a:rPr lang="en-US" sz="2800"/>
              <a:t>Class 1: Up to 100mW (20 dBm) transmit power, ~100m range</a:t>
            </a:r>
          </a:p>
          <a:p>
            <a:pPr lvl="1"/>
            <a:r>
              <a:rPr lang="en-US" sz="2400" i="1"/>
              <a:t>Class 1 requires that devices adjust transmit power dynamically to avoid interference with other devices </a:t>
            </a:r>
            <a:endParaRPr lang="en-US" sz="2400"/>
          </a:p>
          <a:p>
            <a:r>
              <a:rPr lang="en-US" sz="2800"/>
              <a:t>Class 2: Up to 2.4 mW (4 dBm) transmit power</a:t>
            </a:r>
          </a:p>
          <a:p>
            <a:r>
              <a:rPr lang="en-US" sz="2800"/>
              <a:t>Class 3: Up to 1 mW (0 dBm) transmit power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257-DA86-4442-A645-3A338DBC3C48}" type="slidenum">
              <a:rPr lang="en-US"/>
              <a:pPr/>
              <a:t>22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Bluetooth Physical Layer</a:t>
            </a:r>
            <a:endParaRPr lang="en-US" b="1" dirty="0"/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79 1-MHz channels defined in the 2.4 GHz ISM band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Gaussian FSK used as modulation, 115 kHz frequency deviation </a:t>
            </a:r>
          </a:p>
          <a:p>
            <a:pPr>
              <a:lnSpc>
                <a:spcPct val="90000"/>
              </a:lnSpc>
            </a:pPr>
            <a:r>
              <a:rPr lang="en-US" sz="2400"/>
              <a:t>Frequency Hopping Spread Spectrum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Piconet has its own FH schedule, defined by the master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1600 hops/sec, slot time 0.625 ms </a:t>
            </a:r>
          </a:p>
          <a:p>
            <a:pPr>
              <a:lnSpc>
                <a:spcPct val="90000"/>
              </a:lnSpc>
            </a:pPr>
            <a:r>
              <a:rPr lang="en-US" sz="2400"/>
              <a:t>Time Division Duplexing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Master transmits to slave in one time slot, slave to master in the next </a:t>
            </a:r>
          </a:p>
          <a:p>
            <a:pPr>
              <a:lnSpc>
                <a:spcPct val="90000"/>
              </a:lnSpc>
            </a:pPr>
            <a:r>
              <a:rPr lang="en-US" sz="2400"/>
              <a:t>TDMA used to share channel across multiple slave devices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Master determines which time slots each slave can occupy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Allows slave devices to sleep during inactive slots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EFFC-34C9-C240-82BF-CC2F3D5B7980}" type="slidenum">
              <a:rPr lang="en-US"/>
              <a:pPr/>
              <a:t>23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Time slots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475663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Each time slot on a different frequency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According to FH schedule </a:t>
            </a:r>
          </a:p>
          <a:p>
            <a:pPr>
              <a:lnSpc>
                <a:spcPct val="80000"/>
              </a:lnSpc>
            </a:pPr>
            <a:r>
              <a:rPr lang="en-US" sz="2400"/>
              <a:t>Packets may contain ACK bit to indicate successful reception in the </a:t>
            </a:r>
            <a:r>
              <a:rPr lang="en-US" sz="2400" i="1"/>
              <a:t>previous </a:t>
            </a:r>
            <a:r>
              <a:rPr lang="en-US" sz="2400"/>
              <a:t>time slot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Depending on type of connection...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e.g., Voice connections do not use ACK and retransmit </a:t>
            </a:r>
          </a:p>
          <a:p>
            <a:pPr>
              <a:lnSpc>
                <a:spcPct val="80000"/>
              </a:lnSpc>
            </a:pPr>
            <a:r>
              <a:rPr lang="en-US" sz="2400"/>
              <a:t>Packets may span multiple slots – stay on same frequency </a:t>
            </a:r>
          </a:p>
        </p:txBody>
      </p:sp>
      <p:pic>
        <p:nvPicPr>
          <p:cNvPr id="914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82000" cy="25050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35B0-8E51-1142-A67B-206B3FE99943}" type="slidenum">
              <a:rPr lang="en-US"/>
              <a:pPr/>
              <a:t>24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Nice points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number of interesting low power modes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Device discovery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Must synchronize FH schemes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Burden on the searcher</a:t>
            </a:r>
          </a:p>
          <a:p>
            <a:pPr>
              <a:lnSpc>
                <a:spcPct val="90000"/>
              </a:lnSpc>
            </a:pPr>
            <a:r>
              <a:rPr lang="en-US" sz="2800"/>
              <a:t>Some odd decisions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Somewhat bulky application interfaces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Not just simple byte-stream data transmission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Rather, complete protocol stack to support voice, data, video, file transfer, etc. </a:t>
            </a:r>
          </a:p>
          <a:p>
            <a:pPr lvl="3">
              <a:lnSpc>
                <a:spcPct val="90000"/>
              </a:lnSpc>
            </a:pPr>
            <a:r>
              <a:rPr lang="en-US" sz="1800" i="1"/>
              <a:t>Bluetooth operates at a higher level than 802.11 and 802.15.4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E6C5-2349-234E-80A2-29B92B441A4C}" type="slidenum">
              <a:rPr lang="en-US"/>
              <a:pPr/>
              <a:t>25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Wireless Links</a:t>
            </a:r>
          </a:p>
          <a:p>
            <a:pPr lvl="1"/>
            <a:r>
              <a:rPr lang="en-US" dirty="0" smtClean="0"/>
              <a:t>802.11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Internet Mobility</a:t>
            </a:r>
          </a:p>
          <a:p>
            <a:endParaRPr lang="en-US" dirty="0" smtClean="0"/>
          </a:p>
          <a:p>
            <a:r>
              <a:rPr lang="en-US" dirty="0" smtClean="0"/>
              <a:t>Performance Issues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932F-CCBD-BB42-B03F-D718E559E195}" type="slidenum">
              <a:rPr lang="en-US"/>
              <a:pPr/>
              <a:t>26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Routing to Mobile Nodes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Obvious solution: have mobile nodes advertise route to mobile address/32</a:t>
            </a:r>
          </a:p>
          <a:p>
            <a:pPr lvl="1" eaLnBrk="1" hangingPunct="1"/>
            <a:r>
              <a:rPr lang="en-US"/>
              <a:t>Should work!!!</a:t>
            </a:r>
          </a:p>
          <a:p>
            <a:pPr eaLnBrk="1" hangingPunct="1"/>
            <a:r>
              <a:rPr lang="en-US"/>
              <a:t>Why is this bad?</a:t>
            </a:r>
          </a:p>
          <a:p>
            <a:pPr lvl="1" eaLnBrk="1" hangingPunct="1"/>
            <a:r>
              <a:rPr lang="en-US">
                <a:sym typeface="Wingdings" charset="2"/>
              </a:rPr>
              <a:t>Consider forwarding tables on backbone routers</a:t>
            </a:r>
          </a:p>
          <a:p>
            <a:pPr lvl="2" eaLnBrk="1" hangingPunct="1"/>
            <a:r>
              <a:rPr lang="en-US"/>
              <a:t>Would have an entry for each mobile host</a:t>
            </a:r>
          </a:p>
          <a:p>
            <a:pPr lvl="2" eaLnBrk="1" hangingPunct="1"/>
            <a:r>
              <a:rPr lang="en-US"/>
              <a:t>Not very scalable</a:t>
            </a:r>
          </a:p>
          <a:p>
            <a:pPr eaLnBrk="1" hangingPunct="1"/>
            <a:r>
              <a:rPr lang="en-US"/>
              <a:t>What are some possible solutions?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CB-3EF9-8549-AE16-2C72D35F3FE6}" type="slidenum">
              <a:rPr lang="en-US"/>
              <a:pPr/>
              <a:t>27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How to Handle Mobile Nodes?</a:t>
            </a:r>
            <a:br>
              <a:rPr lang="en-US"/>
            </a:br>
            <a:r>
              <a:rPr lang="en-US"/>
              <a:t>(Addressing)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Dynamic Host Configuration (DHCP)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Host gets new IP address in new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Problems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/>
              <a:t>Host does not have constant name/address </a:t>
            </a:r>
            <a:r>
              <a:rPr lang="en-US">
                <a:sym typeface="Wingdings" charset="2"/>
              </a:rPr>
              <a:t> how do others contact host</a:t>
            </a:r>
            <a:endParaRPr lang="en-US"/>
          </a:p>
          <a:p>
            <a:pPr marL="1143000" lvl="2" eaLnBrk="1" hangingPunct="1">
              <a:lnSpc>
                <a:spcPct val="90000"/>
              </a:lnSpc>
            </a:pPr>
            <a:r>
              <a:rPr lang="en-US"/>
              <a:t>What happens to active transport connections?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88BB-FC9A-5A4A-A04D-A870F8391245}" type="slidenum">
              <a:rPr lang="en-US"/>
              <a:pPr/>
              <a:t>28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How to Handle Mobile Nodes?</a:t>
            </a:r>
            <a:br>
              <a:rPr lang="en-US"/>
            </a:br>
            <a:r>
              <a:rPr lang="en-US"/>
              <a:t>(Naming)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Naming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 DHCP and update name-address mapping whenever host changes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Fixes contact problem but not broken transport connections</a:t>
            </a:r>
          </a:p>
          <a:p>
            <a:pPr marL="1143000" lvl="2"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1E81-3352-E440-9C73-911C8E644322}" type="slidenum">
              <a:rPr lang="en-US"/>
              <a:pPr/>
              <a:t>29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How to Handle Mobile Nodes?</a:t>
            </a:r>
            <a:br>
              <a:rPr lang="en-US"/>
            </a:br>
            <a:r>
              <a:rPr lang="en-US"/>
              <a:t>(Routing)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Allow mobile node to keep same address and name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How do we deliver IP packets when the endpoint moves?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Can’t just have nodes advertise route to their address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What about packets from the mobile host?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Routing not a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What source address on packet? </a:t>
            </a:r>
            <a:r>
              <a:rPr lang="en-US" sz="2400">
                <a:sym typeface="Wingdings" charset="2"/>
              </a:rPr>
              <a:t> this can cause problems</a:t>
            </a: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Key design considerations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Scale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Incremental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E6C5-2349-234E-80A2-29B92B441A4C}" type="slidenum">
              <a:rPr lang="en-US"/>
              <a:pPr/>
              <a:t>3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Wireless Links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802.11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Internet Mobility</a:t>
            </a:r>
          </a:p>
          <a:p>
            <a:endParaRPr lang="en-US" dirty="0" smtClean="0"/>
          </a:p>
          <a:p>
            <a:r>
              <a:rPr lang="en-US" dirty="0" smtClean="0"/>
              <a:t>Performance Issues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4078-B6B8-2B4C-A541-82E3928D224F}" type="slidenum">
              <a:rPr lang="en-US"/>
              <a:pPr/>
              <a:t>30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Basic Solution to Mobile Routing 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Same as other problems in computer science</a:t>
            </a:r>
          </a:p>
          <a:p>
            <a:pPr lvl="1" eaLnBrk="1" hangingPunct="1"/>
            <a:r>
              <a:rPr lang="en-US"/>
              <a:t>Add a level of indirection</a:t>
            </a:r>
          </a:p>
          <a:p>
            <a:pPr eaLnBrk="1" hangingPunct="1"/>
            <a:r>
              <a:rPr lang="en-US"/>
              <a:t>Keep some part of the network informed about current location</a:t>
            </a:r>
          </a:p>
          <a:p>
            <a:pPr lvl="1" eaLnBrk="1" hangingPunct="1"/>
            <a:r>
              <a:rPr lang="en-US"/>
              <a:t>Need technique to route packets through this location (interception)</a:t>
            </a:r>
          </a:p>
          <a:p>
            <a:pPr eaLnBrk="1" hangingPunct="1"/>
            <a:r>
              <a:rPr lang="en-US"/>
              <a:t>Need to forward packets from this location to mobile host (delivery)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BB5-014F-3D4C-AE82-54CB14FEDE14}" type="slidenum">
              <a:rPr lang="en-US"/>
              <a:pPr/>
              <a:t>31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Interception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Somewhere along normal forwarding path</a:t>
            </a:r>
          </a:p>
          <a:p>
            <a:pPr lvl="1" eaLnBrk="1" hangingPunct="1"/>
            <a:r>
              <a:rPr lang="en-US" sz="2400"/>
              <a:t>At source</a:t>
            </a:r>
          </a:p>
          <a:p>
            <a:pPr lvl="1" eaLnBrk="1" hangingPunct="1"/>
            <a:r>
              <a:rPr lang="en-US" sz="2400"/>
              <a:t>Any router along path</a:t>
            </a:r>
          </a:p>
          <a:p>
            <a:pPr lvl="1" eaLnBrk="1" hangingPunct="1"/>
            <a:r>
              <a:rPr lang="en-US" sz="2400"/>
              <a:t>Router to home network</a:t>
            </a:r>
          </a:p>
          <a:p>
            <a:pPr lvl="1" eaLnBrk="1" hangingPunct="1"/>
            <a:r>
              <a:rPr lang="en-US" sz="2400"/>
              <a:t>Machine on home network (masquerading as mobile host)</a:t>
            </a:r>
          </a:p>
          <a:p>
            <a:pPr eaLnBrk="1" hangingPunct="1"/>
            <a:r>
              <a:rPr lang="en-US" sz="2800"/>
              <a:t>Clever tricks to force packet to particular destination</a:t>
            </a:r>
          </a:p>
          <a:p>
            <a:pPr lvl="1" eaLnBrk="1" hangingPunct="1"/>
            <a:r>
              <a:rPr lang="en-US" sz="2400"/>
              <a:t>“Mobile subnet” – assign mobiles a special address range and have special node advertise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F49B-EE3E-4F40-AA9B-DC15E011E3F0}" type="slidenum">
              <a:rPr lang="en-US"/>
              <a:pPr/>
              <a:t>32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Delivery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Need to get packet to mobile’s current location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Tunnels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Tunnel endpoint = current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Tunnel contents = original packets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Source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Loose source route through mobile current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FD64-E815-D646-81D8-03D4B6962C4D}" type="slidenum">
              <a:rPr lang="en-US"/>
              <a:pPr/>
              <a:t>33</a:t>
            </a:fld>
            <a:endParaRPr lang="en-US"/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609600" y="1600200"/>
            <a:ext cx="8305800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414" name="Line 3"/>
          <p:cNvSpPr>
            <a:spLocks noChangeShapeType="1"/>
          </p:cNvSpPr>
          <p:nvPr/>
        </p:nvSpPr>
        <p:spPr bwMode="auto">
          <a:xfrm flipV="1">
            <a:off x="3276600" y="4343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4"/>
          <p:cNvSpPr>
            <a:spLocks noChangeShapeType="1"/>
          </p:cNvSpPr>
          <p:nvPr/>
        </p:nvSpPr>
        <p:spPr bwMode="auto">
          <a:xfrm>
            <a:off x="6019800" y="44196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Mobile IP (MH at Home)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7417" name="Picture 6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054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609600" y="5851525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Mobile Host (MH)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00800" y="4419600"/>
            <a:ext cx="2209800" cy="1752600"/>
            <a:chOff x="2592" y="2688"/>
            <a:chExt cx="2304" cy="1632"/>
          </a:xfrm>
        </p:grpSpPr>
        <p:sp>
          <p:nvSpPr>
            <p:cNvPr id="17446" name="Oval 9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7" name="Oval 10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8" name="Oval 11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9" name="Oval 12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0" name="Oval 13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1" name="Oval 14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2" name="Oval 15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4648200"/>
            <a:ext cx="1447800" cy="1066800"/>
            <a:chOff x="2592" y="2688"/>
            <a:chExt cx="2304" cy="1632"/>
          </a:xfrm>
        </p:grpSpPr>
        <p:sp>
          <p:nvSpPr>
            <p:cNvPr id="17439" name="Oval 17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0" name="Oval 18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1" name="Oval 19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2" name="Oval 20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3" name="Oval 21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4" name="Oval 22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5" name="Oval 23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9000" y="2514600"/>
            <a:ext cx="2971800" cy="2438400"/>
            <a:chOff x="2592" y="2688"/>
            <a:chExt cx="2304" cy="1632"/>
          </a:xfrm>
        </p:grpSpPr>
        <p:sp>
          <p:nvSpPr>
            <p:cNvPr id="17432" name="Oval 25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3" name="Oval 26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4" name="Oval 27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5" name="Oval 28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6" name="Oval 29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7" name="Oval 30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8" name="Oval 31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22" name="Text Box 32"/>
          <p:cNvSpPr txBox="1">
            <a:spLocks noChangeArrowheads="1"/>
          </p:cNvSpPr>
          <p:nvPr/>
        </p:nvSpPr>
        <p:spPr bwMode="auto">
          <a:xfrm>
            <a:off x="7010400" y="49530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Visiting Location</a:t>
            </a:r>
          </a:p>
        </p:txBody>
      </p:sp>
      <p:sp>
        <p:nvSpPr>
          <p:cNvPr id="17423" name="Text Box 33"/>
          <p:cNvSpPr txBox="1">
            <a:spLocks noChangeArrowheads="1"/>
          </p:cNvSpPr>
          <p:nvPr/>
        </p:nvSpPr>
        <p:spPr bwMode="auto">
          <a:xfrm>
            <a:off x="2286000" y="5029200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</a:t>
            </a:r>
          </a:p>
        </p:txBody>
      </p:sp>
      <p:sp>
        <p:nvSpPr>
          <p:cNvPr id="17424" name="Text Box 34"/>
          <p:cNvSpPr txBox="1">
            <a:spLocks noChangeArrowheads="1"/>
          </p:cNvSpPr>
          <p:nvPr/>
        </p:nvSpPr>
        <p:spPr bwMode="auto">
          <a:xfrm>
            <a:off x="4495800" y="3505200"/>
            <a:ext cx="104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17425" name="Text Box 35"/>
          <p:cNvSpPr txBox="1">
            <a:spLocks noChangeArrowheads="1"/>
          </p:cNvSpPr>
          <p:nvPr/>
        </p:nvSpPr>
        <p:spPr bwMode="auto">
          <a:xfrm>
            <a:off x="1447800" y="2193925"/>
            <a:ext cx="306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Correspondent Host (CH)</a:t>
            </a:r>
          </a:p>
        </p:txBody>
      </p:sp>
      <p:sp>
        <p:nvSpPr>
          <p:cNvPr id="17426" name="Line 36"/>
          <p:cNvSpPr>
            <a:spLocks noChangeShapeType="1"/>
          </p:cNvSpPr>
          <p:nvPr/>
        </p:nvSpPr>
        <p:spPr bwMode="auto">
          <a:xfrm flipV="1">
            <a:off x="1600200" y="53340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37"/>
          <p:cNvSpPr>
            <a:spLocks noChangeShapeType="1"/>
          </p:cNvSpPr>
          <p:nvPr/>
        </p:nvSpPr>
        <p:spPr bwMode="auto">
          <a:xfrm>
            <a:off x="3429000" y="26670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8" name="Picture 38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25146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29" name="AutoShape 39"/>
          <p:cNvCxnSpPr>
            <a:cxnSpLocks noChangeShapeType="1"/>
          </p:cNvCxnSpPr>
          <p:nvPr/>
        </p:nvCxnSpPr>
        <p:spPr bwMode="auto">
          <a:xfrm rot="-5400000">
            <a:off x="818356" y="3237707"/>
            <a:ext cx="2249487" cy="148590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</p:cxnSp>
      <p:sp>
        <p:nvSpPr>
          <p:cNvPr id="17430" name="Line 40"/>
          <p:cNvSpPr>
            <a:spLocks noChangeShapeType="1"/>
          </p:cNvSpPr>
          <p:nvPr/>
        </p:nvSpPr>
        <p:spPr bwMode="auto">
          <a:xfrm>
            <a:off x="7239000" y="1828800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Text Box 41"/>
          <p:cNvSpPr txBox="1">
            <a:spLocks noChangeArrowheads="1"/>
          </p:cNvSpPr>
          <p:nvPr/>
        </p:nvSpPr>
        <p:spPr bwMode="auto">
          <a:xfrm>
            <a:off x="7924800" y="16764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AA1-F349-A14D-9F60-A0676CBB27FA}" type="slidenum">
              <a:rPr lang="en-US"/>
              <a:pPr/>
              <a:t>34</a:t>
            </a:fld>
            <a:endParaRPr lang="en-US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09600" y="1600200"/>
            <a:ext cx="8153400" cy="472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438" name="Line 3"/>
          <p:cNvSpPr>
            <a:spLocks noChangeShapeType="1"/>
          </p:cNvSpPr>
          <p:nvPr/>
        </p:nvSpPr>
        <p:spPr bwMode="auto">
          <a:xfrm flipV="1">
            <a:off x="3276600" y="4114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Line 4"/>
          <p:cNvSpPr>
            <a:spLocks noChangeShapeType="1"/>
          </p:cNvSpPr>
          <p:nvPr/>
        </p:nvSpPr>
        <p:spPr bwMode="auto">
          <a:xfrm>
            <a:off x="6019800" y="41910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Mobile IP (MH Moving)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00800" y="4191000"/>
            <a:ext cx="2209800" cy="1752600"/>
            <a:chOff x="2592" y="2688"/>
            <a:chExt cx="2304" cy="1632"/>
          </a:xfrm>
        </p:grpSpPr>
        <p:sp>
          <p:nvSpPr>
            <p:cNvPr id="18474" name="Oval 7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5" name="Oval 8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6" name="Oval 9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7" name="Oval 10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81200" y="4419600"/>
            <a:ext cx="1447800" cy="1066800"/>
            <a:chOff x="2592" y="2688"/>
            <a:chExt cx="2304" cy="1632"/>
          </a:xfrm>
        </p:grpSpPr>
        <p:sp>
          <p:nvSpPr>
            <p:cNvPr id="18467" name="Oval 15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8" name="Oval 16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9" name="Oval 17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0" name="Oval 18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1" name="Oval 19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2" name="Oval 20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3" name="Oval 21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429000" y="2286000"/>
            <a:ext cx="2971800" cy="2438400"/>
            <a:chOff x="2592" y="2688"/>
            <a:chExt cx="2304" cy="1632"/>
          </a:xfrm>
        </p:grpSpPr>
        <p:sp>
          <p:nvSpPr>
            <p:cNvPr id="18460" name="Oval 23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1" name="Oval 24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2" name="Oval 25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3" name="Oval 26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4" name="Oval 27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Oval 28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6" name="Oval 29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44" name="Text Box 30"/>
          <p:cNvSpPr txBox="1">
            <a:spLocks noChangeArrowheads="1"/>
          </p:cNvSpPr>
          <p:nvPr/>
        </p:nvSpPr>
        <p:spPr bwMode="auto">
          <a:xfrm>
            <a:off x="7010400" y="4724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Visiting Location</a:t>
            </a: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2286000" y="4800600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</a:t>
            </a:r>
          </a:p>
        </p:txBody>
      </p:sp>
      <p:sp>
        <p:nvSpPr>
          <p:cNvPr id="18446" name="Text Box 32"/>
          <p:cNvSpPr txBox="1">
            <a:spLocks noChangeArrowheads="1"/>
          </p:cNvSpPr>
          <p:nvPr/>
        </p:nvSpPr>
        <p:spPr bwMode="auto">
          <a:xfrm>
            <a:off x="4495800" y="3276600"/>
            <a:ext cx="104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18447" name="Text Box 33"/>
          <p:cNvSpPr txBox="1">
            <a:spLocks noChangeArrowheads="1"/>
          </p:cNvSpPr>
          <p:nvPr/>
        </p:nvSpPr>
        <p:spPr bwMode="auto">
          <a:xfrm>
            <a:off x="1447800" y="1965325"/>
            <a:ext cx="306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Correspondent Host (CH)</a:t>
            </a:r>
          </a:p>
        </p:txBody>
      </p:sp>
      <p:sp>
        <p:nvSpPr>
          <p:cNvPr id="18448" name="Line 34"/>
          <p:cNvSpPr>
            <a:spLocks noChangeShapeType="1"/>
          </p:cNvSpPr>
          <p:nvPr/>
        </p:nvSpPr>
        <p:spPr bwMode="auto">
          <a:xfrm>
            <a:off x="3429000" y="24384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9" name="Picture 35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22860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Line 36"/>
          <p:cNvSpPr>
            <a:spLocks noChangeShapeType="1"/>
          </p:cNvSpPr>
          <p:nvPr/>
        </p:nvSpPr>
        <p:spPr bwMode="auto">
          <a:xfrm>
            <a:off x="7086600" y="1905000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Text Box 37"/>
          <p:cNvSpPr txBox="1">
            <a:spLocks noChangeArrowheads="1"/>
          </p:cNvSpPr>
          <p:nvPr/>
        </p:nvSpPr>
        <p:spPr bwMode="auto">
          <a:xfrm>
            <a:off x="7772400" y="16906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Packet</a:t>
            </a:r>
          </a:p>
        </p:txBody>
      </p:sp>
      <p:pic>
        <p:nvPicPr>
          <p:cNvPr id="18452" name="Picture 38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3688" y="4876800"/>
            <a:ext cx="72231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Text Box 39"/>
          <p:cNvSpPr txBox="1">
            <a:spLocks noChangeArrowheads="1"/>
          </p:cNvSpPr>
          <p:nvPr/>
        </p:nvSpPr>
        <p:spPr bwMode="auto">
          <a:xfrm>
            <a:off x="609600" y="5622925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 Agent (HA)</a:t>
            </a:r>
          </a:p>
        </p:txBody>
      </p:sp>
      <p:sp>
        <p:nvSpPr>
          <p:cNvPr id="18454" name="Line 40"/>
          <p:cNvSpPr>
            <a:spLocks noChangeShapeType="1"/>
          </p:cNvSpPr>
          <p:nvPr/>
        </p:nvSpPr>
        <p:spPr bwMode="auto">
          <a:xfrm flipH="1">
            <a:off x="6019800" y="53340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55" name="Picture 41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768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Text Box 42"/>
          <p:cNvSpPr txBox="1">
            <a:spLocks noChangeArrowheads="1"/>
          </p:cNvSpPr>
          <p:nvPr/>
        </p:nvSpPr>
        <p:spPr bwMode="auto">
          <a:xfrm>
            <a:off x="5397500" y="5638800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Mobile Host (MH)</a:t>
            </a:r>
          </a:p>
        </p:txBody>
      </p:sp>
      <p:sp>
        <p:nvSpPr>
          <p:cNvPr id="18457" name="Line 43"/>
          <p:cNvSpPr>
            <a:spLocks noChangeShapeType="1"/>
          </p:cNvSpPr>
          <p:nvPr/>
        </p:nvSpPr>
        <p:spPr bwMode="auto">
          <a:xfrm rot="10800000">
            <a:off x="2819400" y="5791200"/>
            <a:ext cx="2438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44"/>
          <p:cNvSpPr>
            <a:spLocks noChangeShapeType="1"/>
          </p:cNvSpPr>
          <p:nvPr/>
        </p:nvSpPr>
        <p:spPr bwMode="auto">
          <a:xfrm flipH="1">
            <a:off x="1600200" y="51816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Text Box 45"/>
          <p:cNvSpPr txBox="1">
            <a:spLocks noChangeArrowheads="1"/>
          </p:cNvSpPr>
          <p:nvPr/>
        </p:nvSpPr>
        <p:spPr bwMode="auto">
          <a:xfrm>
            <a:off x="3384550" y="5851525"/>
            <a:ext cx="1263650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I am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937E-45C2-B546-810F-B8B04A4D9FDB}" type="slidenum">
              <a:rPr lang="en-US"/>
              <a:pPr/>
              <a:t>35</a:t>
            </a:fld>
            <a:endParaRPr lang="en-US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85800" y="1524000"/>
            <a:ext cx="8077200" cy="480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462" name="Line 3"/>
          <p:cNvSpPr>
            <a:spLocks noChangeShapeType="1"/>
          </p:cNvSpPr>
          <p:nvPr/>
        </p:nvSpPr>
        <p:spPr bwMode="auto">
          <a:xfrm flipV="1">
            <a:off x="3352800" y="4114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4"/>
          <p:cNvSpPr>
            <a:spLocks noChangeShapeType="1"/>
          </p:cNvSpPr>
          <p:nvPr/>
        </p:nvSpPr>
        <p:spPr bwMode="auto">
          <a:xfrm>
            <a:off x="6096000" y="41910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/>
              <a:t>Mobile IP (MH Away – FA)</a:t>
            </a:r>
          </a:p>
        </p:txBody>
      </p:sp>
      <p:pic>
        <p:nvPicPr>
          <p:cNvPr id="19465" name="Picture 6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8768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7000" y="4191000"/>
            <a:ext cx="2209800" cy="1752600"/>
            <a:chOff x="2592" y="2688"/>
            <a:chExt cx="2304" cy="1632"/>
          </a:xfrm>
        </p:grpSpPr>
        <p:sp>
          <p:nvSpPr>
            <p:cNvPr id="19504" name="Oval 8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Oval 9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6" name="Oval 10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Oval 11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Oval 12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Oval 13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Oval 14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57400" y="4419600"/>
            <a:ext cx="1447800" cy="1066800"/>
            <a:chOff x="2592" y="2688"/>
            <a:chExt cx="2304" cy="1632"/>
          </a:xfrm>
        </p:grpSpPr>
        <p:sp>
          <p:nvSpPr>
            <p:cNvPr id="19497" name="Oval 16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Oval 17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Oval 18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0" name="Oval 19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1" name="Oval 20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2" name="Oval 21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3" name="Oval 22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505200" y="2286000"/>
            <a:ext cx="2971800" cy="2438400"/>
            <a:chOff x="2592" y="2688"/>
            <a:chExt cx="2304" cy="1632"/>
          </a:xfrm>
        </p:grpSpPr>
        <p:sp>
          <p:nvSpPr>
            <p:cNvPr id="19490" name="Oval 24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Oval 25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Oval 26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Oval 27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Oval 28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Oval 29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Oval 30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69" name="Text Box 31"/>
          <p:cNvSpPr txBox="1">
            <a:spLocks noChangeArrowheads="1"/>
          </p:cNvSpPr>
          <p:nvPr/>
        </p:nvSpPr>
        <p:spPr bwMode="auto">
          <a:xfrm>
            <a:off x="7086600" y="4724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Visiting Location</a:t>
            </a:r>
          </a:p>
        </p:txBody>
      </p:sp>
      <p:sp>
        <p:nvSpPr>
          <p:cNvPr id="19470" name="Text Box 32"/>
          <p:cNvSpPr txBox="1">
            <a:spLocks noChangeArrowheads="1"/>
          </p:cNvSpPr>
          <p:nvPr/>
        </p:nvSpPr>
        <p:spPr bwMode="auto">
          <a:xfrm>
            <a:off x="2362200" y="4800600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</a:t>
            </a:r>
          </a:p>
        </p:txBody>
      </p:sp>
      <p:sp>
        <p:nvSpPr>
          <p:cNvPr id="19471" name="Text Box 33"/>
          <p:cNvSpPr txBox="1">
            <a:spLocks noChangeArrowheads="1"/>
          </p:cNvSpPr>
          <p:nvPr/>
        </p:nvSpPr>
        <p:spPr bwMode="auto">
          <a:xfrm>
            <a:off x="4572000" y="3276600"/>
            <a:ext cx="104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19472" name="Text Box 34"/>
          <p:cNvSpPr txBox="1">
            <a:spLocks noChangeArrowheads="1"/>
          </p:cNvSpPr>
          <p:nvPr/>
        </p:nvSpPr>
        <p:spPr bwMode="auto">
          <a:xfrm>
            <a:off x="1524000" y="1965325"/>
            <a:ext cx="306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Correspondent Host (CH)</a:t>
            </a:r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 flipV="1">
            <a:off x="1676400" y="51054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>
            <a:off x="3505200" y="24384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5" name="Picture 37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22860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76" name="AutoShape 38"/>
          <p:cNvCxnSpPr>
            <a:cxnSpLocks noChangeShapeType="1"/>
          </p:cNvCxnSpPr>
          <p:nvPr/>
        </p:nvCxnSpPr>
        <p:spPr bwMode="auto">
          <a:xfrm rot="-5400000">
            <a:off x="723106" y="2856707"/>
            <a:ext cx="2249487" cy="1485900"/>
          </a:xfrm>
          <a:prstGeom prst="curvedConnector3">
            <a:avLst>
              <a:gd name="adj1" fmla="val 49963"/>
            </a:avLst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</p:cxnSp>
      <p:sp>
        <p:nvSpPr>
          <p:cNvPr id="19477" name="Line 39"/>
          <p:cNvSpPr>
            <a:spLocks noChangeShapeType="1"/>
          </p:cNvSpPr>
          <p:nvPr/>
        </p:nvSpPr>
        <p:spPr bwMode="auto">
          <a:xfrm>
            <a:off x="7086600" y="1766888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Text Box 40"/>
          <p:cNvSpPr txBox="1">
            <a:spLocks noChangeArrowheads="1"/>
          </p:cNvSpPr>
          <p:nvPr/>
        </p:nvSpPr>
        <p:spPr bwMode="auto">
          <a:xfrm>
            <a:off x="7772400" y="16144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Packet</a:t>
            </a:r>
          </a:p>
        </p:txBody>
      </p:sp>
      <p:pic>
        <p:nvPicPr>
          <p:cNvPr id="19479" name="Picture 41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1816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Line 42"/>
          <p:cNvSpPr>
            <a:spLocks noChangeShapeType="1"/>
          </p:cNvSpPr>
          <p:nvPr/>
        </p:nvSpPr>
        <p:spPr bwMode="auto">
          <a:xfrm flipH="1">
            <a:off x="6096000" y="54102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481" name="AutoShape 43"/>
          <p:cNvCxnSpPr>
            <a:cxnSpLocks noChangeShapeType="1"/>
            <a:stCxn id="19472" idx="3"/>
          </p:cNvCxnSpPr>
          <p:nvPr/>
        </p:nvCxnSpPr>
        <p:spPr bwMode="auto">
          <a:xfrm>
            <a:off x="4586288" y="2163763"/>
            <a:ext cx="3243262" cy="808037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</p:cxnSp>
      <p:sp>
        <p:nvSpPr>
          <p:cNvPr id="19482" name="Line 44"/>
          <p:cNvSpPr>
            <a:spLocks noChangeShapeType="1"/>
          </p:cNvSpPr>
          <p:nvPr/>
        </p:nvSpPr>
        <p:spPr bwMode="auto">
          <a:xfrm rot="10800000" flipH="1">
            <a:off x="2971800" y="5943600"/>
            <a:ext cx="2362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Text Box 45"/>
          <p:cNvSpPr txBox="1">
            <a:spLocks noChangeArrowheads="1"/>
          </p:cNvSpPr>
          <p:nvPr/>
        </p:nvSpPr>
        <p:spPr bwMode="auto">
          <a:xfrm>
            <a:off x="685800" y="575945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 Agent (HA)</a:t>
            </a:r>
          </a:p>
        </p:txBody>
      </p:sp>
      <p:sp>
        <p:nvSpPr>
          <p:cNvPr id="19484" name="Text Box 46"/>
          <p:cNvSpPr txBox="1">
            <a:spLocks noChangeArrowheads="1"/>
          </p:cNvSpPr>
          <p:nvPr/>
        </p:nvSpPr>
        <p:spPr bwMode="auto">
          <a:xfrm>
            <a:off x="5473700" y="577532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Foreign Agent (FA)</a:t>
            </a:r>
          </a:p>
        </p:txBody>
      </p:sp>
      <p:sp>
        <p:nvSpPr>
          <p:cNvPr id="19485" name="Text Box 47"/>
          <p:cNvSpPr txBox="1">
            <a:spLocks noChangeArrowheads="1"/>
          </p:cNvSpPr>
          <p:nvPr/>
        </p:nvSpPr>
        <p:spPr bwMode="auto">
          <a:xfrm>
            <a:off x="3460750" y="5521325"/>
            <a:ext cx="1422400" cy="3460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Encapsulated</a:t>
            </a:r>
          </a:p>
        </p:txBody>
      </p:sp>
      <p:pic>
        <p:nvPicPr>
          <p:cNvPr id="19486" name="Picture 48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9718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" name="Line 49"/>
          <p:cNvSpPr>
            <a:spLocks noChangeShapeType="1"/>
          </p:cNvSpPr>
          <p:nvPr/>
        </p:nvSpPr>
        <p:spPr bwMode="auto">
          <a:xfrm flipV="1">
            <a:off x="7848600" y="37338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488" name="AutoShape 50"/>
          <p:cNvCxnSpPr>
            <a:cxnSpLocks noChangeShapeType="1"/>
          </p:cNvCxnSpPr>
          <p:nvPr/>
        </p:nvCxnSpPr>
        <p:spPr bwMode="auto">
          <a:xfrm rot="5400000">
            <a:off x="5998369" y="3350419"/>
            <a:ext cx="1528762" cy="2133600"/>
          </a:xfrm>
          <a:prstGeom prst="curvedConnector3">
            <a:avLst>
              <a:gd name="adj1" fmla="val 49949"/>
            </a:avLst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</p:cxnSp>
      <p:sp>
        <p:nvSpPr>
          <p:cNvPr id="19489" name="Text Box 51"/>
          <p:cNvSpPr txBox="1">
            <a:spLocks noChangeArrowheads="1"/>
          </p:cNvSpPr>
          <p:nvPr/>
        </p:nvSpPr>
        <p:spPr bwMode="auto">
          <a:xfrm>
            <a:off x="6629400" y="2057400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Mobile Host (MH)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A7BD-D681-C546-B649-1F91ED6817E0}" type="slidenum">
              <a:rPr lang="en-US"/>
              <a:pPr/>
              <a:t>36</a:t>
            </a:fld>
            <a:endParaRPr lang="en-US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33400" y="1676400"/>
            <a:ext cx="82296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486" name="Line 3"/>
          <p:cNvSpPr>
            <a:spLocks noChangeShapeType="1"/>
          </p:cNvSpPr>
          <p:nvPr/>
        </p:nvSpPr>
        <p:spPr bwMode="auto">
          <a:xfrm flipV="1">
            <a:off x="3276600" y="4114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Line 4"/>
          <p:cNvSpPr>
            <a:spLocks noChangeShapeType="1"/>
          </p:cNvSpPr>
          <p:nvPr/>
        </p:nvSpPr>
        <p:spPr bwMode="auto">
          <a:xfrm>
            <a:off x="6019800" y="41910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Mobile IP (MH Away - Collocated)</a:t>
            </a:r>
          </a:p>
        </p:txBody>
      </p:sp>
      <p:pic>
        <p:nvPicPr>
          <p:cNvPr id="20489" name="Picture 6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768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48400" y="4191000"/>
            <a:ext cx="2209800" cy="1752600"/>
            <a:chOff x="2592" y="2688"/>
            <a:chExt cx="2304" cy="1632"/>
          </a:xfrm>
        </p:grpSpPr>
        <p:sp>
          <p:nvSpPr>
            <p:cNvPr id="20524" name="Oval 8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Oval 9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6" name="Oval 10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7" name="Oval 11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8" name="Oval 12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9" name="Oval 13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0" name="Oval 14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81200" y="4419600"/>
            <a:ext cx="1447800" cy="1066800"/>
            <a:chOff x="2592" y="2688"/>
            <a:chExt cx="2304" cy="1632"/>
          </a:xfrm>
        </p:grpSpPr>
        <p:sp>
          <p:nvSpPr>
            <p:cNvPr id="20517" name="Oval 16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Oval 17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Oval 18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Oval 19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Oval 20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Oval 21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Oval 22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429000" y="2286000"/>
            <a:ext cx="2971800" cy="2438400"/>
            <a:chOff x="2592" y="2688"/>
            <a:chExt cx="2304" cy="1632"/>
          </a:xfrm>
        </p:grpSpPr>
        <p:sp>
          <p:nvSpPr>
            <p:cNvPr id="20510" name="Oval 24"/>
            <p:cNvSpPr>
              <a:spLocks noChangeArrowheads="1"/>
            </p:cNvSpPr>
            <p:nvPr/>
          </p:nvSpPr>
          <p:spPr bwMode="auto">
            <a:xfrm>
              <a:off x="2592" y="312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1" name="Oval 25"/>
            <p:cNvSpPr>
              <a:spLocks noChangeArrowheads="1"/>
            </p:cNvSpPr>
            <p:nvPr/>
          </p:nvSpPr>
          <p:spPr bwMode="auto">
            <a:xfrm>
              <a:off x="2832" y="288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Oval 26"/>
            <p:cNvSpPr>
              <a:spLocks noChangeArrowheads="1"/>
            </p:cNvSpPr>
            <p:nvPr/>
          </p:nvSpPr>
          <p:spPr bwMode="auto">
            <a:xfrm>
              <a:off x="283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Oval 27"/>
            <p:cNvSpPr>
              <a:spLocks noChangeArrowheads="1"/>
            </p:cNvSpPr>
            <p:nvPr/>
          </p:nvSpPr>
          <p:spPr bwMode="auto">
            <a:xfrm>
              <a:off x="3312" y="3504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Oval 28"/>
            <p:cNvSpPr>
              <a:spLocks noChangeArrowheads="1"/>
            </p:cNvSpPr>
            <p:nvPr/>
          </p:nvSpPr>
          <p:spPr bwMode="auto">
            <a:xfrm>
              <a:off x="3312" y="2688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Oval 29"/>
            <p:cNvSpPr>
              <a:spLocks noChangeArrowheads="1"/>
            </p:cNvSpPr>
            <p:nvPr/>
          </p:nvSpPr>
          <p:spPr bwMode="auto">
            <a:xfrm>
              <a:off x="3840" y="2976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Oval 30"/>
            <p:cNvSpPr>
              <a:spLocks noChangeArrowheads="1"/>
            </p:cNvSpPr>
            <p:nvPr/>
          </p:nvSpPr>
          <p:spPr bwMode="auto">
            <a:xfrm>
              <a:off x="3792" y="3360"/>
              <a:ext cx="1056" cy="8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7010400" y="4724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Visiting Location</a:t>
            </a:r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2286000" y="4800600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</a:t>
            </a:r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>
            <a:off x="4495800" y="3276600"/>
            <a:ext cx="104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20496" name="Text Box 34"/>
          <p:cNvSpPr txBox="1">
            <a:spLocks noChangeArrowheads="1"/>
          </p:cNvSpPr>
          <p:nvPr/>
        </p:nvSpPr>
        <p:spPr bwMode="auto">
          <a:xfrm>
            <a:off x="1447800" y="1965325"/>
            <a:ext cx="306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Correspondent Host (CH)</a:t>
            </a:r>
          </a:p>
        </p:txBody>
      </p:sp>
      <p:sp>
        <p:nvSpPr>
          <p:cNvPr id="20497" name="Line 35"/>
          <p:cNvSpPr>
            <a:spLocks noChangeShapeType="1"/>
          </p:cNvSpPr>
          <p:nvPr/>
        </p:nvSpPr>
        <p:spPr bwMode="auto">
          <a:xfrm flipV="1">
            <a:off x="1600200" y="51054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36"/>
          <p:cNvSpPr>
            <a:spLocks noChangeShapeType="1"/>
          </p:cNvSpPr>
          <p:nvPr/>
        </p:nvSpPr>
        <p:spPr bwMode="auto">
          <a:xfrm>
            <a:off x="3429000" y="24384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9" name="Picture 37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2286000"/>
            <a:ext cx="72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00" name="AutoShape 38"/>
          <p:cNvCxnSpPr>
            <a:cxnSpLocks noChangeShapeType="1"/>
          </p:cNvCxnSpPr>
          <p:nvPr/>
        </p:nvCxnSpPr>
        <p:spPr bwMode="auto">
          <a:xfrm rot="-5400000">
            <a:off x="646906" y="2856707"/>
            <a:ext cx="2249487" cy="1485900"/>
          </a:xfrm>
          <a:prstGeom prst="curvedConnector3">
            <a:avLst>
              <a:gd name="adj1" fmla="val 49963"/>
            </a:avLst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</p:cxnSp>
      <p:sp>
        <p:nvSpPr>
          <p:cNvPr id="20501" name="Line 39"/>
          <p:cNvSpPr>
            <a:spLocks noChangeShapeType="1"/>
          </p:cNvSpPr>
          <p:nvPr/>
        </p:nvSpPr>
        <p:spPr bwMode="auto">
          <a:xfrm>
            <a:off x="7086600" y="1919288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Text Box 40"/>
          <p:cNvSpPr txBox="1">
            <a:spLocks noChangeArrowheads="1"/>
          </p:cNvSpPr>
          <p:nvPr/>
        </p:nvSpPr>
        <p:spPr bwMode="auto">
          <a:xfrm>
            <a:off x="7772400" y="17668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Packet</a:t>
            </a:r>
          </a:p>
        </p:txBody>
      </p:sp>
      <p:pic>
        <p:nvPicPr>
          <p:cNvPr id="20503" name="Picture 41" descr="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5110163"/>
            <a:ext cx="7223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Line 42"/>
          <p:cNvSpPr>
            <a:spLocks noChangeShapeType="1"/>
          </p:cNvSpPr>
          <p:nvPr/>
        </p:nvSpPr>
        <p:spPr bwMode="auto">
          <a:xfrm flipH="1">
            <a:off x="6019800" y="54102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05" name="AutoShape 43"/>
          <p:cNvCxnSpPr>
            <a:cxnSpLocks noChangeShapeType="1"/>
            <a:stCxn id="20496" idx="3"/>
          </p:cNvCxnSpPr>
          <p:nvPr/>
        </p:nvCxnSpPr>
        <p:spPr bwMode="auto">
          <a:xfrm>
            <a:off x="4510088" y="2163763"/>
            <a:ext cx="1433512" cy="3287712"/>
          </a:xfrm>
          <a:prstGeom prst="curvedConnector3">
            <a:avLst>
              <a:gd name="adj1" fmla="val 176190"/>
            </a:avLst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</p:spPr>
      </p:cxnSp>
      <p:sp>
        <p:nvSpPr>
          <p:cNvPr id="20506" name="Line 44"/>
          <p:cNvSpPr>
            <a:spLocks noChangeShapeType="1"/>
          </p:cNvSpPr>
          <p:nvPr/>
        </p:nvSpPr>
        <p:spPr bwMode="auto">
          <a:xfrm rot="10800000" flipH="1">
            <a:off x="2895600" y="5943600"/>
            <a:ext cx="2362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Text Box 45"/>
          <p:cNvSpPr txBox="1">
            <a:spLocks noChangeArrowheads="1"/>
          </p:cNvSpPr>
          <p:nvPr/>
        </p:nvSpPr>
        <p:spPr bwMode="auto">
          <a:xfrm>
            <a:off x="457200" y="575945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Home Agent (HA)</a:t>
            </a:r>
          </a:p>
        </p:txBody>
      </p:sp>
      <p:sp>
        <p:nvSpPr>
          <p:cNvPr id="20508" name="Text Box 46"/>
          <p:cNvSpPr txBox="1">
            <a:spLocks noChangeArrowheads="1"/>
          </p:cNvSpPr>
          <p:nvPr/>
        </p:nvSpPr>
        <p:spPr bwMode="auto">
          <a:xfrm>
            <a:off x="5397500" y="5775325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Mobile Host (MH)</a:t>
            </a:r>
          </a:p>
        </p:txBody>
      </p:sp>
      <p:sp>
        <p:nvSpPr>
          <p:cNvPr id="20509" name="Text Box 47"/>
          <p:cNvSpPr txBox="1">
            <a:spLocks noChangeArrowheads="1"/>
          </p:cNvSpPr>
          <p:nvPr/>
        </p:nvSpPr>
        <p:spPr bwMode="auto">
          <a:xfrm>
            <a:off x="3384550" y="5521325"/>
            <a:ext cx="1422400" cy="3460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Encapsulated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E4CC-E20C-8749-AACD-AEE07118FF9E}" type="slidenum">
              <a:rPr lang="en-US"/>
              <a:pPr/>
              <a:t>37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Mobile IP Issues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Route optimality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Resulting paths can be sub-optimal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Can be improved with route optimization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000"/>
              <a:t>Unsolicited binding cache update to sender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Authentication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 Registration messages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 Binding cache updates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Must send updates across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Handoffs can be slow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Problems with basic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Triangle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Reverse path check for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E6C5-2349-234E-80A2-29B92B441A4C}" type="slidenum">
              <a:rPr lang="en-US"/>
              <a:pPr/>
              <a:t>38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Wireless Links</a:t>
            </a:r>
          </a:p>
          <a:p>
            <a:pPr lvl="1"/>
            <a:r>
              <a:rPr lang="en-US" dirty="0" smtClean="0"/>
              <a:t>802.11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Internet Mobility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Performance Issues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73F-540B-7648-B630-372BB664D384}" type="slidenum">
              <a:rPr lang="en-US"/>
              <a:pPr/>
              <a:t>39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Adapting Applications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Applications make key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Hardware variation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dirty="0"/>
              <a:t>E.g. how big is screen?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Software variation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dirty="0"/>
              <a:t>E.g. is there a postscript decoder?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Network variation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dirty="0"/>
              <a:t>E.g. how fast is the network?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Basic </a:t>
            </a:r>
            <a:r>
              <a:rPr lang="en-US" dirty="0"/>
              <a:t>idea – distillation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Transcode</a:t>
            </a:r>
            <a:r>
              <a:rPr lang="en-US" dirty="0"/>
              <a:t> object to meet needs of mobile host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3D79-E780-BE47-A413-40272DED7D20}" type="slidenum">
              <a:rPr lang="en-US"/>
              <a:pPr/>
              <a:t>4</a:t>
            </a:fld>
            <a:endParaRPr lang="en-US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685800" y="3505200"/>
            <a:ext cx="7772400" cy="297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Cellular Reuse</a:t>
            </a:r>
          </a:p>
        </p:txBody>
      </p:sp>
      <p:sp>
        <p:nvSpPr>
          <p:cNvPr id="297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75663" cy="2436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Transmissions decay over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Spectrum can be reused in different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Different “LANs”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Decay is 1/R</a:t>
            </a:r>
            <a:r>
              <a:rPr lang="en-US" sz="2400" baseline="30000"/>
              <a:t>2</a:t>
            </a:r>
            <a:r>
              <a:rPr lang="en-US" sz="2400"/>
              <a:t> in free space, 1/R</a:t>
            </a:r>
            <a:r>
              <a:rPr lang="en-US" sz="2400" baseline="30000"/>
              <a:t>4</a:t>
            </a:r>
            <a:r>
              <a:rPr lang="en-US" sz="2400"/>
              <a:t> in some situations</a:t>
            </a:r>
          </a:p>
          <a:p>
            <a:pPr marL="2057400" lvl="4" eaLnBrk="1" hangingPunct="1">
              <a:lnSpc>
                <a:spcPct val="90000"/>
              </a:lnSpc>
            </a:pPr>
            <a:endParaRPr lang="en-US" sz="1600"/>
          </a:p>
        </p:txBody>
      </p:sp>
      <p:sp>
        <p:nvSpPr>
          <p:cNvPr id="29704" name="Line 5"/>
          <p:cNvSpPr>
            <a:spLocks noChangeShapeType="1"/>
          </p:cNvSpPr>
          <p:nvPr/>
        </p:nvSpPr>
        <p:spPr bwMode="auto">
          <a:xfrm>
            <a:off x="4038600" y="4343400"/>
            <a:ext cx="77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4038600" y="5638800"/>
            <a:ext cx="77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3733800"/>
            <a:ext cx="1676400" cy="1295400"/>
            <a:chOff x="816" y="2736"/>
            <a:chExt cx="1248" cy="115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16" y="2736"/>
              <a:ext cx="336" cy="1152"/>
              <a:chOff x="816" y="2736"/>
              <a:chExt cx="336" cy="1152"/>
            </a:xfrm>
          </p:grpSpPr>
          <p:sp>
            <p:nvSpPr>
              <p:cNvPr id="29820" name="Line 9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21" name="Line 10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815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6" name="Line 12"/>
            <p:cNvSpPr>
              <a:spLocks noChangeShapeType="1"/>
            </p:cNvSpPr>
            <p:nvPr/>
          </p:nvSpPr>
          <p:spPr bwMode="auto">
            <a:xfrm>
              <a:off x="1152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10800000">
              <a:off x="1728" y="2736"/>
              <a:ext cx="336" cy="1152"/>
              <a:chOff x="816" y="2736"/>
              <a:chExt cx="336" cy="1152"/>
            </a:xfrm>
          </p:grpSpPr>
          <p:sp>
            <p:nvSpPr>
              <p:cNvPr id="29818" name="Line 14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9" name="Line 15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362200" y="5029200"/>
            <a:ext cx="1676400" cy="1295400"/>
            <a:chOff x="816" y="2736"/>
            <a:chExt cx="1248" cy="1152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816" y="2736"/>
              <a:ext cx="336" cy="1152"/>
              <a:chOff x="816" y="2736"/>
              <a:chExt cx="336" cy="1152"/>
            </a:xfrm>
          </p:grpSpPr>
          <p:sp>
            <p:nvSpPr>
              <p:cNvPr id="29812" name="Line 18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3" name="Line 19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807" name="Line 20"/>
            <p:cNvSpPr>
              <a:spLocks noChangeShapeType="1"/>
            </p:cNvSpPr>
            <p:nvPr/>
          </p:nvSpPr>
          <p:spPr bwMode="auto">
            <a:xfrm>
              <a:off x="1152" y="273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8" name="Line 21"/>
            <p:cNvSpPr>
              <a:spLocks noChangeShapeType="1"/>
            </p:cNvSpPr>
            <p:nvPr/>
          </p:nvSpPr>
          <p:spPr bwMode="auto">
            <a:xfrm>
              <a:off x="1152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10800000">
              <a:off x="1728" y="2736"/>
              <a:ext cx="336" cy="1152"/>
              <a:chOff x="816" y="2736"/>
              <a:chExt cx="336" cy="1152"/>
            </a:xfrm>
          </p:grpSpPr>
          <p:sp>
            <p:nvSpPr>
              <p:cNvPr id="29810" name="Line 23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1" name="Line 24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800600" y="3733800"/>
            <a:ext cx="1676400" cy="1295400"/>
            <a:chOff x="816" y="2736"/>
            <a:chExt cx="1248" cy="1152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816" y="2736"/>
              <a:ext cx="336" cy="1152"/>
              <a:chOff x="816" y="2736"/>
              <a:chExt cx="336" cy="1152"/>
            </a:xfrm>
          </p:grpSpPr>
          <p:sp>
            <p:nvSpPr>
              <p:cNvPr id="29804" name="Line 27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05" name="Line 28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99" name="Line 29"/>
            <p:cNvSpPr>
              <a:spLocks noChangeShapeType="1"/>
            </p:cNvSpPr>
            <p:nvPr/>
          </p:nvSpPr>
          <p:spPr bwMode="auto">
            <a:xfrm>
              <a:off x="1152" y="273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0" name="Line 30"/>
            <p:cNvSpPr>
              <a:spLocks noChangeShapeType="1"/>
            </p:cNvSpPr>
            <p:nvPr/>
          </p:nvSpPr>
          <p:spPr bwMode="auto">
            <a:xfrm>
              <a:off x="1152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 rot="10800000">
              <a:off x="1728" y="2736"/>
              <a:ext cx="336" cy="1152"/>
              <a:chOff x="816" y="2736"/>
              <a:chExt cx="336" cy="1152"/>
            </a:xfrm>
          </p:grpSpPr>
          <p:sp>
            <p:nvSpPr>
              <p:cNvPr id="29802" name="Line 32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03" name="Line 33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800600" y="5029200"/>
            <a:ext cx="1676400" cy="1295400"/>
            <a:chOff x="816" y="2736"/>
            <a:chExt cx="1248" cy="1152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16" y="2736"/>
              <a:ext cx="336" cy="1152"/>
              <a:chOff x="816" y="2736"/>
              <a:chExt cx="336" cy="1152"/>
            </a:xfrm>
          </p:grpSpPr>
          <p:sp>
            <p:nvSpPr>
              <p:cNvPr id="29796" name="Line 36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97" name="Line 37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91" name="Line 38"/>
            <p:cNvSpPr>
              <a:spLocks noChangeShapeType="1"/>
            </p:cNvSpPr>
            <p:nvPr/>
          </p:nvSpPr>
          <p:spPr bwMode="auto">
            <a:xfrm>
              <a:off x="1152" y="273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2" name="Line 39"/>
            <p:cNvSpPr>
              <a:spLocks noChangeShapeType="1"/>
            </p:cNvSpPr>
            <p:nvPr/>
          </p:nvSpPr>
          <p:spPr bwMode="auto">
            <a:xfrm>
              <a:off x="1152" y="388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 rot="10800000">
              <a:off x="1728" y="2736"/>
              <a:ext cx="336" cy="1152"/>
              <a:chOff x="816" y="2736"/>
              <a:chExt cx="336" cy="1152"/>
            </a:xfrm>
          </p:grpSpPr>
          <p:sp>
            <p:nvSpPr>
              <p:cNvPr id="29794" name="Line 41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95" name="Line 42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33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710" name="Line 43"/>
          <p:cNvSpPr>
            <a:spLocks noChangeShapeType="1"/>
          </p:cNvSpPr>
          <p:nvPr/>
        </p:nvSpPr>
        <p:spPr bwMode="auto">
          <a:xfrm>
            <a:off x="6477000" y="4343400"/>
            <a:ext cx="77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44"/>
          <p:cNvSpPr>
            <a:spLocks noChangeShapeType="1"/>
          </p:cNvSpPr>
          <p:nvPr/>
        </p:nvSpPr>
        <p:spPr bwMode="auto">
          <a:xfrm>
            <a:off x="6477000" y="5638800"/>
            <a:ext cx="77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 rot="10800000">
            <a:off x="7251700" y="4343400"/>
            <a:ext cx="450850" cy="1295400"/>
            <a:chOff x="816" y="2736"/>
            <a:chExt cx="336" cy="1152"/>
          </a:xfrm>
        </p:grpSpPr>
        <p:sp>
          <p:nvSpPr>
            <p:cNvPr id="29788" name="Line 46"/>
            <p:cNvSpPr>
              <a:spLocks noChangeShapeType="1"/>
            </p:cNvSpPr>
            <p:nvPr/>
          </p:nvSpPr>
          <p:spPr bwMode="auto">
            <a:xfrm flipH="1">
              <a:off x="816" y="2736"/>
              <a:ext cx="33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9" name="Line 47"/>
            <p:cNvSpPr>
              <a:spLocks noChangeShapeType="1"/>
            </p:cNvSpPr>
            <p:nvPr/>
          </p:nvSpPr>
          <p:spPr bwMode="auto">
            <a:xfrm>
              <a:off x="816" y="3312"/>
              <a:ext cx="33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1136650" y="4343400"/>
            <a:ext cx="450850" cy="1295400"/>
            <a:chOff x="816" y="2736"/>
            <a:chExt cx="336" cy="1152"/>
          </a:xfrm>
        </p:grpSpPr>
        <p:sp>
          <p:nvSpPr>
            <p:cNvPr id="29786" name="Line 49"/>
            <p:cNvSpPr>
              <a:spLocks noChangeShapeType="1"/>
            </p:cNvSpPr>
            <p:nvPr/>
          </p:nvSpPr>
          <p:spPr bwMode="auto">
            <a:xfrm flipH="1">
              <a:off x="816" y="2736"/>
              <a:ext cx="33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7" name="Line 50"/>
            <p:cNvSpPr>
              <a:spLocks noChangeShapeType="1"/>
            </p:cNvSpPr>
            <p:nvPr/>
          </p:nvSpPr>
          <p:spPr bwMode="auto">
            <a:xfrm>
              <a:off x="816" y="3312"/>
              <a:ext cx="33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14" name="Line 51"/>
          <p:cNvSpPr>
            <a:spLocks noChangeShapeType="1"/>
          </p:cNvSpPr>
          <p:nvPr/>
        </p:nvSpPr>
        <p:spPr bwMode="auto">
          <a:xfrm>
            <a:off x="1587500" y="4343400"/>
            <a:ext cx="77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Line 52"/>
          <p:cNvSpPr>
            <a:spLocks noChangeShapeType="1"/>
          </p:cNvSpPr>
          <p:nvPr/>
        </p:nvSpPr>
        <p:spPr bwMode="auto">
          <a:xfrm>
            <a:off x="1587500" y="5638800"/>
            <a:ext cx="77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1676400" y="4724400"/>
            <a:ext cx="571500" cy="533400"/>
            <a:chOff x="96" y="3648"/>
            <a:chExt cx="360" cy="336"/>
          </a:xfrm>
        </p:grpSpPr>
        <p:sp>
          <p:nvSpPr>
            <p:cNvPr id="29779" name="Line 54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0" name="Line 55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1" name="Line 56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2" name="Line 57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3" name="Line 58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4" name="AutoShape 59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5" name="AutoShape 60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2895600" y="4038600"/>
            <a:ext cx="571500" cy="533400"/>
            <a:chOff x="96" y="3648"/>
            <a:chExt cx="360" cy="336"/>
          </a:xfrm>
        </p:grpSpPr>
        <p:sp>
          <p:nvSpPr>
            <p:cNvPr id="29772" name="Line 62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3" name="Line 63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4" name="Line 64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5" name="Line 65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6" name="Line 66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7" name="AutoShape 67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8" name="AutoShape 68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4114800" y="4648200"/>
            <a:ext cx="571500" cy="533400"/>
            <a:chOff x="96" y="3648"/>
            <a:chExt cx="360" cy="336"/>
          </a:xfrm>
        </p:grpSpPr>
        <p:sp>
          <p:nvSpPr>
            <p:cNvPr id="29765" name="Line 70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6" name="Line 71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7" name="Line 72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73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4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0" name="AutoShape 75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1" name="AutoShape 76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5334000" y="4038600"/>
            <a:ext cx="571500" cy="533400"/>
            <a:chOff x="96" y="3648"/>
            <a:chExt cx="360" cy="336"/>
          </a:xfrm>
        </p:grpSpPr>
        <p:sp>
          <p:nvSpPr>
            <p:cNvPr id="29758" name="Line 78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9" name="Line 79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0" name="Line 80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1" name="Line 81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2" name="Line 82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3" name="AutoShape 83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4" name="AutoShape 84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6629400" y="4648200"/>
            <a:ext cx="571500" cy="533400"/>
            <a:chOff x="96" y="3648"/>
            <a:chExt cx="360" cy="336"/>
          </a:xfrm>
        </p:grpSpPr>
        <p:sp>
          <p:nvSpPr>
            <p:cNvPr id="29751" name="Line 86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Line 87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Line 88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Line 89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Line 90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AutoShape 91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AutoShape 92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93"/>
          <p:cNvGrpSpPr>
            <a:grpSpLocks/>
          </p:cNvGrpSpPr>
          <p:nvPr/>
        </p:nvGrpSpPr>
        <p:grpSpPr bwMode="auto">
          <a:xfrm>
            <a:off x="5334000" y="5334000"/>
            <a:ext cx="571500" cy="533400"/>
            <a:chOff x="96" y="3648"/>
            <a:chExt cx="360" cy="336"/>
          </a:xfrm>
        </p:grpSpPr>
        <p:sp>
          <p:nvSpPr>
            <p:cNvPr id="29744" name="Line 94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Line 95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Line 96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Line 97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Line 98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AutoShape 99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AutoShape 100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101"/>
          <p:cNvGrpSpPr>
            <a:grpSpLocks/>
          </p:cNvGrpSpPr>
          <p:nvPr/>
        </p:nvGrpSpPr>
        <p:grpSpPr bwMode="auto">
          <a:xfrm>
            <a:off x="2895600" y="5334000"/>
            <a:ext cx="571500" cy="533400"/>
            <a:chOff x="96" y="3648"/>
            <a:chExt cx="360" cy="336"/>
          </a:xfrm>
        </p:grpSpPr>
        <p:sp>
          <p:nvSpPr>
            <p:cNvPr id="29737" name="Line 102"/>
            <p:cNvSpPr>
              <a:spLocks noChangeShapeType="1"/>
            </p:cNvSpPr>
            <p:nvPr/>
          </p:nvSpPr>
          <p:spPr bwMode="auto">
            <a:xfrm>
              <a:off x="240" y="3888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Line 103"/>
            <p:cNvSpPr>
              <a:spLocks noChangeShapeType="1"/>
            </p:cNvSpPr>
            <p:nvPr/>
          </p:nvSpPr>
          <p:spPr bwMode="auto">
            <a:xfrm flipV="1">
              <a:off x="192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Line 104"/>
            <p:cNvSpPr>
              <a:spLocks noChangeShapeType="1"/>
            </p:cNvSpPr>
            <p:nvPr/>
          </p:nvSpPr>
          <p:spPr bwMode="auto">
            <a:xfrm>
              <a:off x="288" y="3744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Line 105"/>
            <p:cNvSpPr>
              <a:spLocks noChangeShapeType="1"/>
            </p:cNvSpPr>
            <p:nvPr/>
          </p:nvSpPr>
          <p:spPr bwMode="auto">
            <a:xfrm>
              <a:off x="240" y="3840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Line 106"/>
            <p:cNvSpPr>
              <a:spLocks noChangeShapeType="1"/>
            </p:cNvSpPr>
            <p:nvPr/>
          </p:nvSpPr>
          <p:spPr bwMode="auto">
            <a:xfrm>
              <a:off x="192" y="3936"/>
              <a:ext cx="19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AutoShape 107"/>
            <p:cNvSpPr>
              <a:spLocks noChangeArrowheads="1"/>
            </p:cNvSpPr>
            <p:nvPr/>
          </p:nvSpPr>
          <p:spPr bwMode="auto">
            <a:xfrm>
              <a:off x="96" y="3648"/>
              <a:ext cx="144" cy="9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3" name="AutoShape 108"/>
            <p:cNvSpPr>
              <a:spLocks noChangeArrowheads="1"/>
            </p:cNvSpPr>
            <p:nvPr/>
          </p:nvSpPr>
          <p:spPr bwMode="auto">
            <a:xfrm rot="5400000">
              <a:off x="336" y="3624"/>
              <a:ext cx="96" cy="144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23" name="Rectangle 109"/>
          <p:cNvSpPr>
            <a:spLocks noChangeArrowheads="1"/>
          </p:cNvSpPr>
          <p:nvPr/>
        </p:nvSpPr>
        <p:spPr bwMode="auto">
          <a:xfrm>
            <a:off x="1371600" y="49530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Rectangle 110"/>
          <p:cNvSpPr>
            <a:spLocks noChangeArrowheads="1"/>
          </p:cNvSpPr>
          <p:nvPr/>
        </p:nvSpPr>
        <p:spPr bwMode="auto">
          <a:xfrm>
            <a:off x="2362200" y="49530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Rectangle 111"/>
          <p:cNvSpPr>
            <a:spLocks noChangeArrowheads="1"/>
          </p:cNvSpPr>
          <p:nvPr/>
        </p:nvSpPr>
        <p:spPr bwMode="auto">
          <a:xfrm>
            <a:off x="2590800" y="42672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Rectangle 112"/>
          <p:cNvSpPr>
            <a:spLocks noChangeArrowheads="1"/>
          </p:cNvSpPr>
          <p:nvPr/>
        </p:nvSpPr>
        <p:spPr bwMode="auto">
          <a:xfrm>
            <a:off x="3581400" y="42672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Rectangle 113"/>
          <p:cNvSpPr>
            <a:spLocks noChangeArrowheads="1"/>
          </p:cNvSpPr>
          <p:nvPr/>
        </p:nvSpPr>
        <p:spPr bwMode="auto">
          <a:xfrm>
            <a:off x="2514600" y="55626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Rectangle 114"/>
          <p:cNvSpPr>
            <a:spLocks noChangeArrowheads="1"/>
          </p:cNvSpPr>
          <p:nvPr/>
        </p:nvSpPr>
        <p:spPr bwMode="auto">
          <a:xfrm>
            <a:off x="3505200" y="55626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Rectangle 115"/>
          <p:cNvSpPr>
            <a:spLocks noChangeArrowheads="1"/>
          </p:cNvSpPr>
          <p:nvPr/>
        </p:nvSpPr>
        <p:spPr bwMode="auto">
          <a:xfrm>
            <a:off x="3810000" y="48006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Rectangle 116"/>
          <p:cNvSpPr>
            <a:spLocks noChangeArrowheads="1"/>
          </p:cNvSpPr>
          <p:nvPr/>
        </p:nvSpPr>
        <p:spPr bwMode="auto">
          <a:xfrm>
            <a:off x="4800600" y="48006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1" name="Rectangle 117"/>
          <p:cNvSpPr>
            <a:spLocks noChangeArrowheads="1"/>
          </p:cNvSpPr>
          <p:nvPr/>
        </p:nvSpPr>
        <p:spPr bwMode="auto">
          <a:xfrm>
            <a:off x="5029200" y="43434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2" name="Rectangle 118"/>
          <p:cNvSpPr>
            <a:spLocks noChangeArrowheads="1"/>
          </p:cNvSpPr>
          <p:nvPr/>
        </p:nvSpPr>
        <p:spPr bwMode="auto">
          <a:xfrm>
            <a:off x="6019800" y="43434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3" name="Rectangle 119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4" name="Rectangle 120"/>
          <p:cNvSpPr>
            <a:spLocks noChangeArrowheads="1"/>
          </p:cNvSpPr>
          <p:nvPr/>
        </p:nvSpPr>
        <p:spPr bwMode="auto">
          <a:xfrm>
            <a:off x="6019800" y="55626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5" name="Rectangle 121"/>
          <p:cNvSpPr>
            <a:spLocks noChangeArrowheads="1"/>
          </p:cNvSpPr>
          <p:nvPr/>
        </p:nvSpPr>
        <p:spPr bwMode="auto">
          <a:xfrm>
            <a:off x="6324600" y="49530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6" name="Rectangle 122"/>
          <p:cNvSpPr>
            <a:spLocks noChangeArrowheads="1"/>
          </p:cNvSpPr>
          <p:nvPr/>
        </p:nvSpPr>
        <p:spPr bwMode="auto">
          <a:xfrm>
            <a:off x="7315200" y="4953000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B7E6-DD53-DD44-B17F-3DBFAB1909EA}" type="slidenum">
              <a:rPr lang="en-US"/>
              <a:pPr/>
              <a:t>40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Transcoding Example</a:t>
            </a:r>
          </a:p>
        </p:txBody>
      </p:sp>
      <p:pic>
        <p:nvPicPr>
          <p:cNvPr id="44038" name="Picture 3" descr="mccain 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10699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" descr="mccain 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89088"/>
            <a:ext cx="7032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/>
          <a:srcRect l="188" t="5859" r="51558" b="15118"/>
          <a:stretch>
            <a:fillRect/>
          </a:stretch>
        </p:blipFill>
        <p:spPr bwMode="auto">
          <a:xfrm>
            <a:off x="1828800" y="1524000"/>
            <a:ext cx="2732088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44041" name="Oval 6"/>
          <p:cNvSpPr>
            <a:spLocks noChangeArrowheads="1"/>
          </p:cNvSpPr>
          <p:nvPr/>
        </p:nvSpPr>
        <p:spPr bwMode="auto">
          <a:xfrm>
            <a:off x="2438400" y="2362200"/>
            <a:ext cx="1524000" cy="1371600"/>
          </a:xfrm>
          <a:prstGeom prst="ellipse">
            <a:avLst/>
          </a:prstGeom>
          <a:noFill/>
          <a:ln w="28575">
            <a:solidFill>
              <a:srgbClr val="FD200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2" name="Picture 7" descr="mccain b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937125"/>
            <a:ext cx="24241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48200" y="1447800"/>
            <a:ext cx="4267200" cy="53340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Generate reduced quality variant of Web page at proxy</a:t>
            </a:r>
          </a:p>
          <a:p>
            <a:pPr lvl="1" eaLnBrk="1" hangingPunct="1"/>
            <a:r>
              <a:rPr lang="en-US" sz="2400"/>
              <a:t>Must predict how much size reduction will result from transcoding</a:t>
            </a:r>
          </a:p>
          <a:p>
            <a:pPr lvl="1" eaLnBrk="1" hangingPunct="1"/>
            <a:r>
              <a:rPr lang="en-US" sz="2400"/>
              <a:t>How long to transcode?</a:t>
            </a:r>
          </a:p>
          <a:p>
            <a:pPr eaLnBrk="1" hangingPunct="1"/>
            <a:r>
              <a:rPr lang="en-US" sz="2800"/>
              <a:t>Send appropriate reduced-size variant</a:t>
            </a:r>
          </a:p>
          <a:p>
            <a:pPr lvl="1" eaLnBrk="1" hangingPunct="1"/>
            <a:r>
              <a:rPr lang="en-US" sz="2400"/>
              <a:t>Target response time?</a:t>
            </a:r>
          </a:p>
        </p:txBody>
      </p:sp>
      <p:pic>
        <p:nvPicPr>
          <p:cNvPr id="44044" name="Picture 9" descr="mccain b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05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45" name="AutoShape 10"/>
          <p:cNvCxnSpPr>
            <a:cxnSpLocks noChangeShapeType="1"/>
          </p:cNvCxnSpPr>
          <p:nvPr/>
        </p:nvCxnSpPr>
        <p:spPr bwMode="auto">
          <a:xfrm rot="5400000">
            <a:off x="2156619" y="4534694"/>
            <a:ext cx="2011363" cy="409575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B07A-9354-5C40-B4DC-A1388FADDF58}" type="slidenum">
              <a:rPr lang="en-US"/>
              <a:pPr/>
              <a:t>41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2113"/>
            <a:ext cx="8297863" cy="979487"/>
          </a:xfrm>
        </p:spPr>
        <p:txBody>
          <a:bodyPr/>
          <a:lstStyle/>
          <a:p>
            <a:pPr eaLnBrk="1" hangingPunct="1"/>
            <a:r>
              <a:rPr lang="en-US"/>
              <a:t>Source Adaptation</a:t>
            </a:r>
          </a:p>
        </p:txBody>
      </p:sp>
      <p:pic>
        <p:nvPicPr>
          <p:cNvPr id="201731" name="Picture 3" descr="test2b"/>
          <p:cNvPicPr>
            <a:picLocks noChangeAspect="1" noChangeArrowheads="1"/>
          </p:cNvPicPr>
          <p:nvPr/>
        </p:nvPicPr>
        <p:blipFill>
          <a:blip r:embed="rId3"/>
          <a:srcRect b="32594"/>
          <a:stretch>
            <a:fillRect/>
          </a:stretch>
        </p:blipFill>
        <p:spPr bwMode="auto">
          <a:xfrm>
            <a:off x="609600" y="1371600"/>
            <a:ext cx="3008313" cy="2363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</p:pic>
      <p:pic>
        <p:nvPicPr>
          <p:cNvPr id="201732" name="Picture 4" descr="cnn"/>
          <p:cNvPicPr>
            <a:picLocks noChangeAspect="1" noChangeArrowheads="1"/>
          </p:cNvPicPr>
          <p:nvPr/>
        </p:nvPicPr>
        <p:blipFill>
          <a:blip r:embed="rId4"/>
          <a:srcRect b="32594"/>
          <a:stretch>
            <a:fillRect/>
          </a:stretch>
        </p:blipFill>
        <p:spPr bwMode="auto">
          <a:xfrm>
            <a:off x="609600" y="3967163"/>
            <a:ext cx="2997200" cy="258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</p:pic>
      <p:pic>
        <p:nvPicPr>
          <p:cNvPr id="201733" name="Picture 5" descr="jupi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1350" y="1581150"/>
            <a:ext cx="156845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81800" y="1581150"/>
            <a:ext cx="1524000" cy="2438400"/>
            <a:chOff x="2544" y="2256"/>
            <a:chExt cx="960" cy="1536"/>
          </a:xfrm>
        </p:grpSpPr>
        <p:sp>
          <p:nvSpPr>
            <p:cNvPr id="201735" name="Rectangle 7"/>
            <p:cNvSpPr>
              <a:spLocks noChangeArrowheads="1"/>
            </p:cNvSpPr>
            <p:nvPr/>
          </p:nvSpPr>
          <p:spPr bwMode="auto">
            <a:xfrm>
              <a:off x="2544" y="2256"/>
              <a:ext cx="96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068" name="Picture 8" descr="videopic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2304"/>
              <a:ext cx="821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86200" y="4267200"/>
            <a:ext cx="4953000" cy="22860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Can also just have source provide different versions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Common solution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 waiting for transcoding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Full version not sent across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Can’t handle fine grain adaptation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5D79-1730-8C47-BA66-B502C4783C83}" type="slidenum">
              <a:rPr lang="en-US"/>
              <a:pPr/>
              <a:t>42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Wireless Bit-Errors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09600" y="1524000"/>
            <a:ext cx="8196263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114800" y="2057400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  <a:latin typeface="Arial" charset="0"/>
              </a:rPr>
              <a:t>Router</a:t>
            </a:r>
          </a:p>
        </p:txBody>
      </p:sp>
      <p:pic>
        <p:nvPicPr>
          <p:cNvPr id="23560" name="Picture 5" descr="Computer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17526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438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7004050" y="2757488"/>
            <a:ext cx="1377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  <a:latin typeface="Arial" charset="0"/>
              </a:rPr>
              <a:t>Computer 2</a:t>
            </a:r>
          </a:p>
        </p:txBody>
      </p:sp>
      <p:pic>
        <p:nvPicPr>
          <p:cNvPr id="23563" name="Picture 8" descr="Computer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188" y="17526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9"/>
          <p:cNvSpPr txBox="1">
            <a:spLocks noChangeArrowheads="1"/>
          </p:cNvSpPr>
          <p:nvPr/>
        </p:nvSpPr>
        <p:spPr bwMode="auto">
          <a:xfrm>
            <a:off x="782638" y="2757488"/>
            <a:ext cx="1377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  <a:latin typeface="Arial" charset="0"/>
              </a:rPr>
              <a:t>Computer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76600" y="1828800"/>
            <a:ext cx="2667000" cy="1905000"/>
            <a:chOff x="3891" y="2677"/>
            <a:chExt cx="632" cy="470"/>
          </a:xfrm>
        </p:grpSpPr>
        <p:sp>
          <p:nvSpPr>
            <p:cNvPr id="23602" name="Freeform 11"/>
            <p:cNvSpPr>
              <a:spLocks/>
            </p:cNvSpPr>
            <p:nvPr/>
          </p:nvSpPr>
          <p:spPr bwMode="auto">
            <a:xfrm>
              <a:off x="4246" y="2687"/>
              <a:ext cx="277" cy="228"/>
            </a:xfrm>
            <a:custGeom>
              <a:avLst/>
              <a:gdLst>
                <a:gd name="T0" fmla="*/ 0 w 277"/>
                <a:gd name="T1" fmla="*/ 23 h 228"/>
                <a:gd name="T2" fmla="*/ 5 w 277"/>
                <a:gd name="T3" fmla="*/ 23 h 228"/>
                <a:gd name="T4" fmla="*/ 10 w 277"/>
                <a:gd name="T5" fmla="*/ 19 h 228"/>
                <a:gd name="T6" fmla="*/ 17 w 277"/>
                <a:gd name="T7" fmla="*/ 14 h 228"/>
                <a:gd name="T8" fmla="*/ 26 w 277"/>
                <a:gd name="T9" fmla="*/ 9 h 228"/>
                <a:gd name="T10" fmla="*/ 36 w 277"/>
                <a:gd name="T11" fmla="*/ 4 h 228"/>
                <a:gd name="T12" fmla="*/ 50 w 277"/>
                <a:gd name="T13" fmla="*/ 2 h 228"/>
                <a:gd name="T14" fmla="*/ 65 w 277"/>
                <a:gd name="T15" fmla="*/ 0 h 228"/>
                <a:gd name="T16" fmla="*/ 79 w 277"/>
                <a:gd name="T17" fmla="*/ 0 h 228"/>
                <a:gd name="T18" fmla="*/ 96 w 277"/>
                <a:gd name="T19" fmla="*/ 4 h 228"/>
                <a:gd name="T20" fmla="*/ 110 w 277"/>
                <a:gd name="T21" fmla="*/ 11 h 228"/>
                <a:gd name="T22" fmla="*/ 124 w 277"/>
                <a:gd name="T23" fmla="*/ 23 h 228"/>
                <a:gd name="T24" fmla="*/ 134 w 277"/>
                <a:gd name="T25" fmla="*/ 33 h 228"/>
                <a:gd name="T26" fmla="*/ 143 w 277"/>
                <a:gd name="T27" fmla="*/ 42 h 228"/>
                <a:gd name="T28" fmla="*/ 148 w 277"/>
                <a:gd name="T29" fmla="*/ 52 h 228"/>
                <a:gd name="T30" fmla="*/ 150 w 277"/>
                <a:gd name="T31" fmla="*/ 59 h 228"/>
                <a:gd name="T32" fmla="*/ 153 w 277"/>
                <a:gd name="T33" fmla="*/ 66 h 228"/>
                <a:gd name="T34" fmla="*/ 153 w 277"/>
                <a:gd name="T35" fmla="*/ 73 h 228"/>
                <a:gd name="T36" fmla="*/ 153 w 277"/>
                <a:gd name="T37" fmla="*/ 78 h 228"/>
                <a:gd name="T38" fmla="*/ 153 w 277"/>
                <a:gd name="T39" fmla="*/ 81 h 228"/>
                <a:gd name="T40" fmla="*/ 153 w 277"/>
                <a:gd name="T41" fmla="*/ 81 h 228"/>
                <a:gd name="T42" fmla="*/ 153 w 277"/>
                <a:gd name="T43" fmla="*/ 81 h 228"/>
                <a:gd name="T44" fmla="*/ 155 w 277"/>
                <a:gd name="T45" fmla="*/ 78 h 228"/>
                <a:gd name="T46" fmla="*/ 160 w 277"/>
                <a:gd name="T47" fmla="*/ 76 h 228"/>
                <a:gd name="T48" fmla="*/ 167 w 277"/>
                <a:gd name="T49" fmla="*/ 73 h 228"/>
                <a:gd name="T50" fmla="*/ 174 w 277"/>
                <a:gd name="T51" fmla="*/ 71 h 228"/>
                <a:gd name="T52" fmla="*/ 181 w 277"/>
                <a:gd name="T53" fmla="*/ 69 h 228"/>
                <a:gd name="T54" fmla="*/ 191 w 277"/>
                <a:gd name="T55" fmla="*/ 69 h 228"/>
                <a:gd name="T56" fmla="*/ 200 w 277"/>
                <a:gd name="T57" fmla="*/ 71 h 228"/>
                <a:gd name="T58" fmla="*/ 210 w 277"/>
                <a:gd name="T59" fmla="*/ 73 h 228"/>
                <a:gd name="T60" fmla="*/ 219 w 277"/>
                <a:gd name="T61" fmla="*/ 81 h 228"/>
                <a:gd name="T62" fmla="*/ 229 w 277"/>
                <a:gd name="T63" fmla="*/ 90 h 228"/>
                <a:gd name="T64" fmla="*/ 234 w 277"/>
                <a:gd name="T65" fmla="*/ 97 h 228"/>
                <a:gd name="T66" fmla="*/ 236 w 277"/>
                <a:gd name="T67" fmla="*/ 107 h 228"/>
                <a:gd name="T68" fmla="*/ 239 w 277"/>
                <a:gd name="T69" fmla="*/ 116 h 228"/>
                <a:gd name="T70" fmla="*/ 239 w 277"/>
                <a:gd name="T71" fmla="*/ 124 h 228"/>
                <a:gd name="T72" fmla="*/ 236 w 277"/>
                <a:gd name="T73" fmla="*/ 131 h 228"/>
                <a:gd name="T74" fmla="*/ 236 w 277"/>
                <a:gd name="T75" fmla="*/ 138 h 228"/>
                <a:gd name="T76" fmla="*/ 234 w 277"/>
                <a:gd name="T77" fmla="*/ 143 h 228"/>
                <a:gd name="T78" fmla="*/ 234 w 277"/>
                <a:gd name="T79" fmla="*/ 145 h 228"/>
                <a:gd name="T80" fmla="*/ 231 w 277"/>
                <a:gd name="T81" fmla="*/ 145 h 228"/>
                <a:gd name="T82" fmla="*/ 234 w 277"/>
                <a:gd name="T83" fmla="*/ 147 h 228"/>
                <a:gd name="T84" fmla="*/ 236 w 277"/>
                <a:gd name="T85" fmla="*/ 147 h 228"/>
                <a:gd name="T86" fmla="*/ 241 w 277"/>
                <a:gd name="T87" fmla="*/ 152 h 228"/>
                <a:gd name="T88" fmla="*/ 248 w 277"/>
                <a:gd name="T89" fmla="*/ 157 h 228"/>
                <a:gd name="T90" fmla="*/ 253 w 277"/>
                <a:gd name="T91" fmla="*/ 164 h 228"/>
                <a:gd name="T92" fmla="*/ 260 w 277"/>
                <a:gd name="T93" fmla="*/ 174 h 228"/>
                <a:gd name="T94" fmla="*/ 267 w 277"/>
                <a:gd name="T95" fmla="*/ 183 h 228"/>
                <a:gd name="T96" fmla="*/ 272 w 277"/>
                <a:gd name="T97" fmla="*/ 195 h 228"/>
                <a:gd name="T98" fmla="*/ 274 w 277"/>
                <a:gd name="T99" fmla="*/ 212 h 228"/>
                <a:gd name="T100" fmla="*/ 277 w 277"/>
                <a:gd name="T101" fmla="*/ 228 h 2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7"/>
                <a:gd name="T154" fmla="*/ 0 h 228"/>
                <a:gd name="T155" fmla="*/ 277 w 277"/>
                <a:gd name="T156" fmla="*/ 228 h 2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7" h="228">
                  <a:moveTo>
                    <a:pt x="0" y="23"/>
                  </a:moveTo>
                  <a:lnTo>
                    <a:pt x="5" y="23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6" y="4"/>
                  </a:lnTo>
                  <a:lnTo>
                    <a:pt x="110" y="11"/>
                  </a:lnTo>
                  <a:lnTo>
                    <a:pt x="124" y="23"/>
                  </a:lnTo>
                  <a:lnTo>
                    <a:pt x="134" y="33"/>
                  </a:lnTo>
                  <a:lnTo>
                    <a:pt x="143" y="42"/>
                  </a:lnTo>
                  <a:lnTo>
                    <a:pt x="148" y="52"/>
                  </a:lnTo>
                  <a:lnTo>
                    <a:pt x="150" y="59"/>
                  </a:lnTo>
                  <a:lnTo>
                    <a:pt x="153" y="66"/>
                  </a:lnTo>
                  <a:lnTo>
                    <a:pt x="153" y="73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5" y="78"/>
                  </a:lnTo>
                  <a:lnTo>
                    <a:pt x="160" y="76"/>
                  </a:lnTo>
                  <a:lnTo>
                    <a:pt x="167" y="73"/>
                  </a:lnTo>
                  <a:lnTo>
                    <a:pt x="174" y="71"/>
                  </a:lnTo>
                  <a:lnTo>
                    <a:pt x="181" y="69"/>
                  </a:lnTo>
                  <a:lnTo>
                    <a:pt x="191" y="69"/>
                  </a:lnTo>
                  <a:lnTo>
                    <a:pt x="200" y="71"/>
                  </a:lnTo>
                  <a:lnTo>
                    <a:pt x="210" y="73"/>
                  </a:lnTo>
                  <a:lnTo>
                    <a:pt x="219" y="81"/>
                  </a:lnTo>
                  <a:lnTo>
                    <a:pt x="229" y="90"/>
                  </a:lnTo>
                  <a:lnTo>
                    <a:pt x="234" y="97"/>
                  </a:lnTo>
                  <a:lnTo>
                    <a:pt x="236" y="107"/>
                  </a:lnTo>
                  <a:lnTo>
                    <a:pt x="239" y="116"/>
                  </a:lnTo>
                  <a:lnTo>
                    <a:pt x="239" y="124"/>
                  </a:lnTo>
                  <a:lnTo>
                    <a:pt x="236" y="131"/>
                  </a:lnTo>
                  <a:lnTo>
                    <a:pt x="236" y="138"/>
                  </a:lnTo>
                  <a:lnTo>
                    <a:pt x="234" y="143"/>
                  </a:lnTo>
                  <a:lnTo>
                    <a:pt x="234" y="145"/>
                  </a:lnTo>
                  <a:lnTo>
                    <a:pt x="231" y="145"/>
                  </a:lnTo>
                  <a:lnTo>
                    <a:pt x="234" y="147"/>
                  </a:lnTo>
                  <a:lnTo>
                    <a:pt x="236" y="147"/>
                  </a:lnTo>
                  <a:lnTo>
                    <a:pt x="241" y="152"/>
                  </a:lnTo>
                  <a:lnTo>
                    <a:pt x="248" y="157"/>
                  </a:lnTo>
                  <a:lnTo>
                    <a:pt x="253" y="164"/>
                  </a:lnTo>
                  <a:lnTo>
                    <a:pt x="260" y="174"/>
                  </a:lnTo>
                  <a:lnTo>
                    <a:pt x="267" y="183"/>
                  </a:lnTo>
                  <a:lnTo>
                    <a:pt x="272" y="195"/>
                  </a:lnTo>
                  <a:lnTo>
                    <a:pt x="274" y="212"/>
                  </a:lnTo>
                  <a:lnTo>
                    <a:pt x="277" y="228"/>
                  </a:lnTo>
                </a:path>
              </a:pathLst>
            </a:custGeom>
            <a:noFill/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3" name="Freeform 12"/>
            <p:cNvSpPr>
              <a:spLocks/>
            </p:cNvSpPr>
            <p:nvPr/>
          </p:nvSpPr>
          <p:spPr bwMode="auto">
            <a:xfrm>
              <a:off x="3891" y="2677"/>
              <a:ext cx="358" cy="236"/>
            </a:xfrm>
            <a:custGeom>
              <a:avLst/>
              <a:gdLst>
                <a:gd name="T0" fmla="*/ 2 w 358"/>
                <a:gd name="T1" fmla="*/ 219 h 236"/>
                <a:gd name="T2" fmla="*/ 9 w 358"/>
                <a:gd name="T3" fmla="*/ 193 h 236"/>
                <a:gd name="T4" fmla="*/ 21 w 358"/>
                <a:gd name="T5" fmla="*/ 174 h 236"/>
                <a:gd name="T6" fmla="*/ 33 w 358"/>
                <a:gd name="T7" fmla="*/ 162 h 236"/>
                <a:gd name="T8" fmla="*/ 43 w 358"/>
                <a:gd name="T9" fmla="*/ 155 h 236"/>
                <a:gd name="T10" fmla="*/ 43 w 358"/>
                <a:gd name="T11" fmla="*/ 155 h 236"/>
                <a:gd name="T12" fmla="*/ 40 w 358"/>
                <a:gd name="T13" fmla="*/ 145 h 236"/>
                <a:gd name="T14" fmla="*/ 38 w 358"/>
                <a:gd name="T15" fmla="*/ 134 h 236"/>
                <a:gd name="T16" fmla="*/ 38 w 358"/>
                <a:gd name="T17" fmla="*/ 117 h 236"/>
                <a:gd name="T18" fmla="*/ 48 w 358"/>
                <a:gd name="T19" fmla="*/ 98 h 236"/>
                <a:gd name="T20" fmla="*/ 67 w 358"/>
                <a:gd name="T21" fmla="*/ 83 h 236"/>
                <a:gd name="T22" fmla="*/ 83 w 358"/>
                <a:gd name="T23" fmla="*/ 79 h 236"/>
                <a:gd name="T24" fmla="*/ 102 w 358"/>
                <a:gd name="T25" fmla="*/ 81 h 236"/>
                <a:gd name="T26" fmla="*/ 114 w 358"/>
                <a:gd name="T27" fmla="*/ 86 h 236"/>
                <a:gd name="T28" fmla="*/ 121 w 358"/>
                <a:gd name="T29" fmla="*/ 91 h 236"/>
                <a:gd name="T30" fmla="*/ 124 w 358"/>
                <a:gd name="T31" fmla="*/ 88 h 236"/>
                <a:gd name="T32" fmla="*/ 121 w 358"/>
                <a:gd name="T33" fmla="*/ 81 h 236"/>
                <a:gd name="T34" fmla="*/ 124 w 358"/>
                <a:gd name="T35" fmla="*/ 69 h 236"/>
                <a:gd name="T36" fmla="*/ 133 w 358"/>
                <a:gd name="T37" fmla="*/ 52 h 236"/>
                <a:gd name="T38" fmla="*/ 152 w 358"/>
                <a:gd name="T39" fmla="*/ 31 h 236"/>
                <a:gd name="T40" fmla="*/ 181 w 358"/>
                <a:gd name="T41" fmla="*/ 14 h 236"/>
                <a:gd name="T42" fmla="*/ 212 w 358"/>
                <a:gd name="T43" fmla="*/ 10 h 236"/>
                <a:gd name="T44" fmla="*/ 238 w 358"/>
                <a:gd name="T45" fmla="*/ 14 h 236"/>
                <a:gd name="T46" fmla="*/ 260 w 358"/>
                <a:gd name="T47" fmla="*/ 24 h 236"/>
                <a:gd name="T48" fmla="*/ 272 w 358"/>
                <a:gd name="T49" fmla="*/ 31 h 236"/>
                <a:gd name="T50" fmla="*/ 274 w 358"/>
                <a:gd name="T51" fmla="*/ 31 h 236"/>
                <a:gd name="T52" fmla="*/ 274 w 358"/>
                <a:gd name="T53" fmla="*/ 26 h 236"/>
                <a:gd name="T54" fmla="*/ 279 w 358"/>
                <a:gd name="T55" fmla="*/ 17 h 236"/>
                <a:gd name="T56" fmla="*/ 288 w 358"/>
                <a:gd name="T57" fmla="*/ 7 h 236"/>
                <a:gd name="T58" fmla="*/ 305 w 358"/>
                <a:gd name="T59" fmla="*/ 2 h 236"/>
                <a:gd name="T60" fmla="*/ 327 w 358"/>
                <a:gd name="T61" fmla="*/ 2 h 236"/>
                <a:gd name="T62" fmla="*/ 343 w 358"/>
                <a:gd name="T63" fmla="*/ 7 h 236"/>
                <a:gd name="T64" fmla="*/ 350 w 358"/>
                <a:gd name="T65" fmla="*/ 17 h 236"/>
                <a:gd name="T66" fmla="*/ 355 w 358"/>
                <a:gd name="T67" fmla="*/ 26 h 236"/>
                <a:gd name="T68" fmla="*/ 358 w 358"/>
                <a:gd name="T69" fmla="*/ 31 h 2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8"/>
                <a:gd name="T106" fmla="*/ 0 h 236"/>
                <a:gd name="T107" fmla="*/ 358 w 358"/>
                <a:gd name="T108" fmla="*/ 236 h 2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8" h="236">
                  <a:moveTo>
                    <a:pt x="0" y="236"/>
                  </a:moveTo>
                  <a:lnTo>
                    <a:pt x="2" y="219"/>
                  </a:lnTo>
                  <a:lnTo>
                    <a:pt x="5" y="205"/>
                  </a:lnTo>
                  <a:lnTo>
                    <a:pt x="9" y="193"/>
                  </a:lnTo>
                  <a:lnTo>
                    <a:pt x="14" y="181"/>
                  </a:lnTo>
                  <a:lnTo>
                    <a:pt x="21" y="174"/>
                  </a:lnTo>
                  <a:lnTo>
                    <a:pt x="29" y="167"/>
                  </a:lnTo>
                  <a:lnTo>
                    <a:pt x="33" y="162"/>
                  </a:lnTo>
                  <a:lnTo>
                    <a:pt x="38" y="157"/>
                  </a:lnTo>
                  <a:lnTo>
                    <a:pt x="43" y="155"/>
                  </a:lnTo>
                  <a:lnTo>
                    <a:pt x="40" y="150"/>
                  </a:lnTo>
                  <a:lnTo>
                    <a:pt x="40" y="145"/>
                  </a:lnTo>
                  <a:lnTo>
                    <a:pt x="38" y="141"/>
                  </a:lnTo>
                  <a:lnTo>
                    <a:pt x="38" y="134"/>
                  </a:lnTo>
                  <a:lnTo>
                    <a:pt x="38" y="124"/>
                  </a:lnTo>
                  <a:lnTo>
                    <a:pt x="38" y="117"/>
                  </a:lnTo>
                  <a:lnTo>
                    <a:pt x="43" y="107"/>
                  </a:lnTo>
                  <a:lnTo>
                    <a:pt x="48" y="98"/>
                  </a:lnTo>
                  <a:lnTo>
                    <a:pt x="55" y="91"/>
                  </a:lnTo>
                  <a:lnTo>
                    <a:pt x="67" y="83"/>
                  </a:lnTo>
                  <a:lnTo>
                    <a:pt x="76" y="81"/>
                  </a:lnTo>
                  <a:lnTo>
                    <a:pt x="83" y="79"/>
                  </a:lnTo>
                  <a:lnTo>
                    <a:pt x="93" y="79"/>
                  </a:lnTo>
                  <a:lnTo>
                    <a:pt x="102" y="81"/>
                  </a:lnTo>
                  <a:lnTo>
                    <a:pt x="110" y="83"/>
                  </a:lnTo>
                  <a:lnTo>
                    <a:pt x="114" y="86"/>
                  </a:lnTo>
                  <a:lnTo>
                    <a:pt x="119" y="88"/>
                  </a:lnTo>
                  <a:lnTo>
                    <a:pt x="121" y="91"/>
                  </a:lnTo>
                  <a:lnTo>
                    <a:pt x="124" y="91"/>
                  </a:lnTo>
                  <a:lnTo>
                    <a:pt x="124" y="88"/>
                  </a:lnTo>
                  <a:lnTo>
                    <a:pt x="121" y="86"/>
                  </a:lnTo>
                  <a:lnTo>
                    <a:pt x="121" y="81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29" y="60"/>
                  </a:lnTo>
                  <a:lnTo>
                    <a:pt x="133" y="52"/>
                  </a:lnTo>
                  <a:lnTo>
                    <a:pt x="141" y="43"/>
                  </a:lnTo>
                  <a:lnTo>
                    <a:pt x="152" y="31"/>
                  </a:lnTo>
                  <a:lnTo>
                    <a:pt x="164" y="21"/>
                  </a:lnTo>
                  <a:lnTo>
                    <a:pt x="181" y="14"/>
                  </a:lnTo>
                  <a:lnTo>
                    <a:pt x="195" y="10"/>
                  </a:lnTo>
                  <a:lnTo>
                    <a:pt x="212" y="10"/>
                  </a:lnTo>
                  <a:lnTo>
                    <a:pt x="226" y="10"/>
                  </a:lnTo>
                  <a:lnTo>
                    <a:pt x="238" y="14"/>
                  </a:lnTo>
                  <a:lnTo>
                    <a:pt x="250" y="19"/>
                  </a:lnTo>
                  <a:lnTo>
                    <a:pt x="260" y="24"/>
                  </a:lnTo>
                  <a:lnTo>
                    <a:pt x="267" y="29"/>
                  </a:lnTo>
                  <a:lnTo>
                    <a:pt x="272" y="31"/>
                  </a:lnTo>
                  <a:lnTo>
                    <a:pt x="274" y="33"/>
                  </a:lnTo>
                  <a:lnTo>
                    <a:pt x="274" y="31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6" y="21"/>
                  </a:lnTo>
                  <a:lnTo>
                    <a:pt x="279" y="17"/>
                  </a:lnTo>
                  <a:lnTo>
                    <a:pt x="284" y="12"/>
                  </a:lnTo>
                  <a:lnTo>
                    <a:pt x="288" y="7"/>
                  </a:lnTo>
                  <a:lnTo>
                    <a:pt x="296" y="5"/>
                  </a:lnTo>
                  <a:lnTo>
                    <a:pt x="305" y="2"/>
                  </a:lnTo>
                  <a:lnTo>
                    <a:pt x="315" y="0"/>
                  </a:lnTo>
                  <a:lnTo>
                    <a:pt x="327" y="2"/>
                  </a:lnTo>
                  <a:lnTo>
                    <a:pt x="336" y="5"/>
                  </a:lnTo>
                  <a:lnTo>
                    <a:pt x="343" y="7"/>
                  </a:lnTo>
                  <a:lnTo>
                    <a:pt x="348" y="12"/>
                  </a:lnTo>
                  <a:lnTo>
                    <a:pt x="350" y="17"/>
                  </a:lnTo>
                  <a:lnTo>
                    <a:pt x="355" y="21"/>
                  </a:lnTo>
                  <a:lnTo>
                    <a:pt x="355" y="26"/>
                  </a:lnTo>
                  <a:lnTo>
                    <a:pt x="358" y="29"/>
                  </a:lnTo>
                  <a:lnTo>
                    <a:pt x="358" y="31"/>
                  </a:lnTo>
                  <a:lnTo>
                    <a:pt x="358" y="33"/>
                  </a:lnTo>
                </a:path>
              </a:pathLst>
            </a:custGeom>
            <a:noFill/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4" name="Freeform 13"/>
            <p:cNvSpPr>
              <a:spLocks/>
            </p:cNvSpPr>
            <p:nvPr/>
          </p:nvSpPr>
          <p:spPr bwMode="auto">
            <a:xfrm>
              <a:off x="3891" y="2911"/>
              <a:ext cx="272" cy="229"/>
            </a:xfrm>
            <a:custGeom>
              <a:avLst/>
              <a:gdLst>
                <a:gd name="T0" fmla="*/ 272 w 272"/>
                <a:gd name="T1" fmla="*/ 202 h 229"/>
                <a:gd name="T2" fmla="*/ 272 w 272"/>
                <a:gd name="T3" fmla="*/ 205 h 229"/>
                <a:gd name="T4" fmla="*/ 267 w 272"/>
                <a:gd name="T5" fmla="*/ 207 h 229"/>
                <a:gd name="T6" fmla="*/ 260 w 272"/>
                <a:gd name="T7" fmla="*/ 212 h 229"/>
                <a:gd name="T8" fmla="*/ 250 w 272"/>
                <a:gd name="T9" fmla="*/ 217 h 229"/>
                <a:gd name="T10" fmla="*/ 238 w 272"/>
                <a:gd name="T11" fmla="*/ 221 h 229"/>
                <a:gd name="T12" fmla="*/ 226 w 272"/>
                <a:gd name="T13" fmla="*/ 226 h 229"/>
                <a:gd name="T14" fmla="*/ 212 w 272"/>
                <a:gd name="T15" fmla="*/ 229 h 229"/>
                <a:gd name="T16" fmla="*/ 195 w 272"/>
                <a:gd name="T17" fmla="*/ 226 h 229"/>
                <a:gd name="T18" fmla="*/ 181 w 272"/>
                <a:gd name="T19" fmla="*/ 224 h 229"/>
                <a:gd name="T20" fmla="*/ 164 w 272"/>
                <a:gd name="T21" fmla="*/ 214 h 229"/>
                <a:gd name="T22" fmla="*/ 152 w 272"/>
                <a:gd name="T23" fmla="*/ 205 h 229"/>
                <a:gd name="T24" fmla="*/ 141 w 272"/>
                <a:gd name="T25" fmla="*/ 195 h 229"/>
                <a:gd name="T26" fmla="*/ 133 w 272"/>
                <a:gd name="T27" fmla="*/ 186 h 229"/>
                <a:gd name="T28" fmla="*/ 129 w 272"/>
                <a:gd name="T29" fmla="*/ 176 h 229"/>
                <a:gd name="T30" fmla="*/ 124 w 272"/>
                <a:gd name="T31" fmla="*/ 167 h 229"/>
                <a:gd name="T32" fmla="*/ 124 w 272"/>
                <a:gd name="T33" fmla="*/ 159 h 229"/>
                <a:gd name="T34" fmla="*/ 121 w 272"/>
                <a:gd name="T35" fmla="*/ 155 h 229"/>
                <a:gd name="T36" fmla="*/ 121 w 272"/>
                <a:gd name="T37" fmla="*/ 150 h 229"/>
                <a:gd name="T38" fmla="*/ 124 w 272"/>
                <a:gd name="T39" fmla="*/ 148 h 229"/>
                <a:gd name="T40" fmla="*/ 124 w 272"/>
                <a:gd name="T41" fmla="*/ 145 h 229"/>
                <a:gd name="T42" fmla="*/ 121 w 272"/>
                <a:gd name="T43" fmla="*/ 148 h 229"/>
                <a:gd name="T44" fmla="*/ 119 w 272"/>
                <a:gd name="T45" fmla="*/ 150 h 229"/>
                <a:gd name="T46" fmla="*/ 114 w 272"/>
                <a:gd name="T47" fmla="*/ 152 h 229"/>
                <a:gd name="T48" fmla="*/ 110 w 272"/>
                <a:gd name="T49" fmla="*/ 155 h 229"/>
                <a:gd name="T50" fmla="*/ 102 w 272"/>
                <a:gd name="T51" fmla="*/ 157 h 229"/>
                <a:gd name="T52" fmla="*/ 93 w 272"/>
                <a:gd name="T53" fmla="*/ 157 h 229"/>
                <a:gd name="T54" fmla="*/ 83 w 272"/>
                <a:gd name="T55" fmla="*/ 157 h 229"/>
                <a:gd name="T56" fmla="*/ 76 w 272"/>
                <a:gd name="T57" fmla="*/ 157 h 229"/>
                <a:gd name="T58" fmla="*/ 67 w 272"/>
                <a:gd name="T59" fmla="*/ 152 h 229"/>
                <a:gd name="T60" fmla="*/ 55 w 272"/>
                <a:gd name="T61" fmla="*/ 145 h 229"/>
                <a:gd name="T62" fmla="*/ 48 w 272"/>
                <a:gd name="T63" fmla="*/ 138 h 229"/>
                <a:gd name="T64" fmla="*/ 43 w 272"/>
                <a:gd name="T65" fmla="*/ 128 h 229"/>
                <a:gd name="T66" fmla="*/ 38 w 272"/>
                <a:gd name="T67" fmla="*/ 121 h 229"/>
                <a:gd name="T68" fmla="*/ 38 w 272"/>
                <a:gd name="T69" fmla="*/ 112 h 229"/>
                <a:gd name="T70" fmla="*/ 38 w 272"/>
                <a:gd name="T71" fmla="*/ 105 h 229"/>
                <a:gd name="T72" fmla="*/ 38 w 272"/>
                <a:gd name="T73" fmla="*/ 97 h 229"/>
                <a:gd name="T74" fmla="*/ 40 w 272"/>
                <a:gd name="T75" fmla="*/ 90 h 229"/>
                <a:gd name="T76" fmla="*/ 40 w 272"/>
                <a:gd name="T77" fmla="*/ 86 h 229"/>
                <a:gd name="T78" fmla="*/ 43 w 272"/>
                <a:gd name="T79" fmla="*/ 83 h 229"/>
                <a:gd name="T80" fmla="*/ 43 w 272"/>
                <a:gd name="T81" fmla="*/ 81 h 229"/>
                <a:gd name="T82" fmla="*/ 43 w 272"/>
                <a:gd name="T83" fmla="*/ 81 h 229"/>
                <a:gd name="T84" fmla="*/ 38 w 272"/>
                <a:gd name="T85" fmla="*/ 78 h 229"/>
                <a:gd name="T86" fmla="*/ 33 w 272"/>
                <a:gd name="T87" fmla="*/ 76 h 229"/>
                <a:gd name="T88" fmla="*/ 29 w 272"/>
                <a:gd name="T89" fmla="*/ 71 h 229"/>
                <a:gd name="T90" fmla="*/ 21 w 272"/>
                <a:gd name="T91" fmla="*/ 64 h 229"/>
                <a:gd name="T92" fmla="*/ 14 w 272"/>
                <a:gd name="T93" fmla="*/ 55 h 229"/>
                <a:gd name="T94" fmla="*/ 9 w 272"/>
                <a:gd name="T95" fmla="*/ 45 h 229"/>
                <a:gd name="T96" fmla="*/ 5 w 272"/>
                <a:gd name="T97" fmla="*/ 31 h 229"/>
                <a:gd name="T98" fmla="*/ 2 w 272"/>
                <a:gd name="T99" fmla="*/ 16 h 229"/>
                <a:gd name="T100" fmla="*/ 0 w 272"/>
                <a:gd name="T101" fmla="*/ 0 h 2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2"/>
                <a:gd name="T154" fmla="*/ 0 h 229"/>
                <a:gd name="T155" fmla="*/ 272 w 272"/>
                <a:gd name="T156" fmla="*/ 229 h 2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2" h="229">
                  <a:moveTo>
                    <a:pt x="272" y="202"/>
                  </a:moveTo>
                  <a:lnTo>
                    <a:pt x="272" y="205"/>
                  </a:lnTo>
                  <a:lnTo>
                    <a:pt x="267" y="207"/>
                  </a:lnTo>
                  <a:lnTo>
                    <a:pt x="260" y="212"/>
                  </a:lnTo>
                  <a:lnTo>
                    <a:pt x="250" y="217"/>
                  </a:lnTo>
                  <a:lnTo>
                    <a:pt x="238" y="221"/>
                  </a:lnTo>
                  <a:lnTo>
                    <a:pt x="226" y="226"/>
                  </a:lnTo>
                  <a:lnTo>
                    <a:pt x="212" y="229"/>
                  </a:lnTo>
                  <a:lnTo>
                    <a:pt x="195" y="226"/>
                  </a:lnTo>
                  <a:lnTo>
                    <a:pt x="181" y="224"/>
                  </a:lnTo>
                  <a:lnTo>
                    <a:pt x="164" y="214"/>
                  </a:lnTo>
                  <a:lnTo>
                    <a:pt x="152" y="205"/>
                  </a:lnTo>
                  <a:lnTo>
                    <a:pt x="141" y="195"/>
                  </a:lnTo>
                  <a:lnTo>
                    <a:pt x="133" y="186"/>
                  </a:lnTo>
                  <a:lnTo>
                    <a:pt x="129" y="176"/>
                  </a:lnTo>
                  <a:lnTo>
                    <a:pt x="124" y="167"/>
                  </a:lnTo>
                  <a:lnTo>
                    <a:pt x="124" y="159"/>
                  </a:lnTo>
                  <a:lnTo>
                    <a:pt x="121" y="155"/>
                  </a:lnTo>
                  <a:lnTo>
                    <a:pt x="121" y="150"/>
                  </a:lnTo>
                  <a:lnTo>
                    <a:pt x="124" y="148"/>
                  </a:lnTo>
                  <a:lnTo>
                    <a:pt x="124" y="145"/>
                  </a:lnTo>
                  <a:lnTo>
                    <a:pt x="121" y="148"/>
                  </a:lnTo>
                  <a:lnTo>
                    <a:pt x="119" y="150"/>
                  </a:lnTo>
                  <a:lnTo>
                    <a:pt x="114" y="152"/>
                  </a:lnTo>
                  <a:lnTo>
                    <a:pt x="110" y="155"/>
                  </a:lnTo>
                  <a:lnTo>
                    <a:pt x="102" y="157"/>
                  </a:lnTo>
                  <a:lnTo>
                    <a:pt x="93" y="157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7" y="152"/>
                  </a:lnTo>
                  <a:lnTo>
                    <a:pt x="55" y="145"/>
                  </a:lnTo>
                  <a:lnTo>
                    <a:pt x="48" y="138"/>
                  </a:lnTo>
                  <a:lnTo>
                    <a:pt x="43" y="128"/>
                  </a:lnTo>
                  <a:lnTo>
                    <a:pt x="38" y="121"/>
                  </a:lnTo>
                  <a:lnTo>
                    <a:pt x="38" y="112"/>
                  </a:lnTo>
                  <a:lnTo>
                    <a:pt x="38" y="105"/>
                  </a:lnTo>
                  <a:lnTo>
                    <a:pt x="38" y="97"/>
                  </a:lnTo>
                  <a:lnTo>
                    <a:pt x="40" y="90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38" y="78"/>
                  </a:lnTo>
                  <a:lnTo>
                    <a:pt x="33" y="76"/>
                  </a:lnTo>
                  <a:lnTo>
                    <a:pt x="29" y="71"/>
                  </a:lnTo>
                  <a:lnTo>
                    <a:pt x="21" y="64"/>
                  </a:lnTo>
                  <a:lnTo>
                    <a:pt x="14" y="55"/>
                  </a:lnTo>
                  <a:lnTo>
                    <a:pt x="9" y="45"/>
                  </a:lnTo>
                  <a:lnTo>
                    <a:pt x="5" y="31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5" name="Freeform 14"/>
            <p:cNvSpPr>
              <a:spLocks/>
            </p:cNvSpPr>
            <p:nvPr/>
          </p:nvSpPr>
          <p:spPr bwMode="auto">
            <a:xfrm>
              <a:off x="4165" y="2911"/>
              <a:ext cx="355" cy="236"/>
            </a:xfrm>
            <a:custGeom>
              <a:avLst/>
              <a:gdLst>
                <a:gd name="T0" fmla="*/ 355 w 355"/>
                <a:gd name="T1" fmla="*/ 16 h 236"/>
                <a:gd name="T2" fmla="*/ 348 w 355"/>
                <a:gd name="T3" fmla="*/ 45 h 236"/>
                <a:gd name="T4" fmla="*/ 334 w 355"/>
                <a:gd name="T5" fmla="*/ 64 h 236"/>
                <a:gd name="T6" fmla="*/ 322 w 355"/>
                <a:gd name="T7" fmla="*/ 76 h 236"/>
                <a:gd name="T8" fmla="*/ 315 w 355"/>
                <a:gd name="T9" fmla="*/ 81 h 236"/>
                <a:gd name="T10" fmla="*/ 315 w 355"/>
                <a:gd name="T11" fmla="*/ 83 h 236"/>
                <a:gd name="T12" fmla="*/ 317 w 355"/>
                <a:gd name="T13" fmla="*/ 90 h 236"/>
                <a:gd name="T14" fmla="*/ 320 w 355"/>
                <a:gd name="T15" fmla="*/ 105 h 236"/>
                <a:gd name="T16" fmla="*/ 317 w 355"/>
                <a:gd name="T17" fmla="*/ 121 h 236"/>
                <a:gd name="T18" fmla="*/ 310 w 355"/>
                <a:gd name="T19" fmla="*/ 138 h 236"/>
                <a:gd name="T20" fmla="*/ 291 w 355"/>
                <a:gd name="T21" fmla="*/ 152 h 236"/>
                <a:gd name="T22" fmla="*/ 272 w 355"/>
                <a:gd name="T23" fmla="*/ 159 h 236"/>
                <a:gd name="T24" fmla="*/ 255 w 355"/>
                <a:gd name="T25" fmla="*/ 157 h 236"/>
                <a:gd name="T26" fmla="*/ 241 w 355"/>
                <a:gd name="T27" fmla="*/ 152 h 236"/>
                <a:gd name="T28" fmla="*/ 234 w 355"/>
                <a:gd name="T29" fmla="*/ 148 h 236"/>
                <a:gd name="T30" fmla="*/ 234 w 355"/>
                <a:gd name="T31" fmla="*/ 148 h 236"/>
                <a:gd name="T32" fmla="*/ 234 w 355"/>
                <a:gd name="T33" fmla="*/ 155 h 236"/>
                <a:gd name="T34" fmla="*/ 231 w 355"/>
                <a:gd name="T35" fmla="*/ 169 h 236"/>
                <a:gd name="T36" fmla="*/ 224 w 355"/>
                <a:gd name="T37" fmla="*/ 186 h 236"/>
                <a:gd name="T38" fmla="*/ 205 w 355"/>
                <a:gd name="T39" fmla="*/ 205 h 236"/>
                <a:gd name="T40" fmla="*/ 177 w 355"/>
                <a:gd name="T41" fmla="*/ 224 h 236"/>
                <a:gd name="T42" fmla="*/ 146 w 355"/>
                <a:gd name="T43" fmla="*/ 229 h 236"/>
                <a:gd name="T44" fmla="*/ 117 w 355"/>
                <a:gd name="T45" fmla="*/ 224 h 236"/>
                <a:gd name="T46" fmla="*/ 98 w 355"/>
                <a:gd name="T47" fmla="*/ 214 h 236"/>
                <a:gd name="T48" fmla="*/ 86 w 355"/>
                <a:gd name="T49" fmla="*/ 205 h 236"/>
                <a:gd name="T50" fmla="*/ 84 w 355"/>
                <a:gd name="T51" fmla="*/ 205 h 236"/>
                <a:gd name="T52" fmla="*/ 81 w 355"/>
                <a:gd name="T53" fmla="*/ 212 h 236"/>
                <a:gd name="T54" fmla="*/ 76 w 355"/>
                <a:gd name="T55" fmla="*/ 219 h 236"/>
                <a:gd name="T56" fmla="*/ 69 w 355"/>
                <a:gd name="T57" fmla="*/ 229 h 236"/>
                <a:gd name="T58" fmla="*/ 53 w 355"/>
                <a:gd name="T59" fmla="*/ 236 h 236"/>
                <a:gd name="T60" fmla="*/ 31 w 355"/>
                <a:gd name="T61" fmla="*/ 236 h 236"/>
                <a:gd name="T62" fmla="*/ 14 w 355"/>
                <a:gd name="T63" fmla="*/ 229 h 236"/>
                <a:gd name="T64" fmla="*/ 5 w 355"/>
                <a:gd name="T65" fmla="*/ 219 h 236"/>
                <a:gd name="T66" fmla="*/ 0 w 355"/>
                <a:gd name="T67" fmla="*/ 212 h 236"/>
                <a:gd name="T68" fmla="*/ 0 w 355"/>
                <a:gd name="T69" fmla="*/ 205 h 2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5"/>
                <a:gd name="T106" fmla="*/ 0 h 236"/>
                <a:gd name="T107" fmla="*/ 355 w 355"/>
                <a:gd name="T108" fmla="*/ 236 h 2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5" h="236">
                  <a:moveTo>
                    <a:pt x="355" y="0"/>
                  </a:moveTo>
                  <a:lnTo>
                    <a:pt x="355" y="16"/>
                  </a:lnTo>
                  <a:lnTo>
                    <a:pt x="353" y="33"/>
                  </a:lnTo>
                  <a:lnTo>
                    <a:pt x="348" y="45"/>
                  </a:lnTo>
                  <a:lnTo>
                    <a:pt x="341" y="55"/>
                  </a:lnTo>
                  <a:lnTo>
                    <a:pt x="334" y="64"/>
                  </a:lnTo>
                  <a:lnTo>
                    <a:pt x="329" y="71"/>
                  </a:lnTo>
                  <a:lnTo>
                    <a:pt x="322" y="76"/>
                  </a:lnTo>
                  <a:lnTo>
                    <a:pt x="317" y="78"/>
                  </a:lnTo>
                  <a:lnTo>
                    <a:pt x="315" y="81"/>
                  </a:lnTo>
                  <a:lnTo>
                    <a:pt x="312" y="83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7" y="90"/>
                  </a:lnTo>
                  <a:lnTo>
                    <a:pt x="317" y="97"/>
                  </a:lnTo>
                  <a:lnTo>
                    <a:pt x="320" y="105"/>
                  </a:lnTo>
                  <a:lnTo>
                    <a:pt x="320" y="112"/>
                  </a:lnTo>
                  <a:lnTo>
                    <a:pt x="317" y="121"/>
                  </a:lnTo>
                  <a:lnTo>
                    <a:pt x="315" y="131"/>
                  </a:lnTo>
                  <a:lnTo>
                    <a:pt x="310" y="138"/>
                  </a:lnTo>
                  <a:lnTo>
                    <a:pt x="300" y="148"/>
                  </a:lnTo>
                  <a:lnTo>
                    <a:pt x="291" y="152"/>
                  </a:lnTo>
                  <a:lnTo>
                    <a:pt x="281" y="157"/>
                  </a:lnTo>
                  <a:lnTo>
                    <a:pt x="272" y="159"/>
                  </a:lnTo>
                  <a:lnTo>
                    <a:pt x="262" y="159"/>
                  </a:lnTo>
                  <a:lnTo>
                    <a:pt x="255" y="157"/>
                  </a:lnTo>
                  <a:lnTo>
                    <a:pt x="248" y="155"/>
                  </a:lnTo>
                  <a:lnTo>
                    <a:pt x="241" y="152"/>
                  </a:lnTo>
                  <a:lnTo>
                    <a:pt x="236" y="150"/>
                  </a:lnTo>
                  <a:lnTo>
                    <a:pt x="234" y="148"/>
                  </a:lnTo>
                  <a:lnTo>
                    <a:pt x="234" y="150"/>
                  </a:lnTo>
                  <a:lnTo>
                    <a:pt x="234" y="155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6"/>
                  </a:lnTo>
                  <a:lnTo>
                    <a:pt x="224" y="186"/>
                  </a:lnTo>
                  <a:lnTo>
                    <a:pt x="215" y="195"/>
                  </a:lnTo>
                  <a:lnTo>
                    <a:pt x="205" y="205"/>
                  </a:lnTo>
                  <a:lnTo>
                    <a:pt x="191" y="217"/>
                  </a:lnTo>
                  <a:lnTo>
                    <a:pt x="177" y="224"/>
                  </a:lnTo>
                  <a:lnTo>
                    <a:pt x="160" y="229"/>
                  </a:lnTo>
                  <a:lnTo>
                    <a:pt x="146" y="229"/>
                  </a:lnTo>
                  <a:lnTo>
                    <a:pt x="131" y="226"/>
                  </a:lnTo>
                  <a:lnTo>
                    <a:pt x="117" y="224"/>
                  </a:lnTo>
                  <a:lnTo>
                    <a:pt x="107" y="219"/>
                  </a:lnTo>
                  <a:lnTo>
                    <a:pt x="98" y="214"/>
                  </a:lnTo>
                  <a:lnTo>
                    <a:pt x="91" y="209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4" y="207"/>
                  </a:lnTo>
                  <a:lnTo>
                    <a:pt x="81" y="212"/>
                  </a:lnTo>
                  <a:lnTo>
                    <a:pt x="81" y="214"/>
                  </a:lnTo>
                  <a:lnTo>
                    <a:pt x="76" y="219"/>
                  </a:lnTo>
                  <a:lnTo>
                    <a:pt x="74" y="224"/>
                  </a:lnTo>
                  <a:lnTo>
                    <a:pt x="69" y="229"/>
                  </a:lnTo>
                  <a:lnTo>
                    <a:pt x="62" y="233"/>
                  </a:lnTo>
                  <a:lnTo>
                    <a:pt x="53" y="236"/>
                  </a:lnTo>
                  <a:lnTo>
                    <a:pt x="41" y="236"/>
                  </a:lnTo>
                  <a:lnTo>
                    <a:pt x="31" y="236"/>
                  </a:lnTo>
                  <a:lnTo>
                    <a:pt x="22" y="233"/>
                  </a:lnTo>
                  <a:lnTo>
                    <a:pt x="14" y="229"/>
                  </a:lnTo>
                  <a:lnTo>
                    <a:pt x="10" y="224"/>
                  </a:lnTo>
                  <a:lnTo>
                    <a:pt x="5" y="219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84863" y="3386138"/>
            <a:ext cx="455612" cy="500062"/>
            <a:chOff x="4608" y="2510"/>
            <a:chExt cx="287" cy="315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608" y="2510"/>
              <a:ext cx="277" cy="315"/>
              <a:chOff x="4608" y="2510"/>
              <a:chExt cx="277" cy="315"/>
            </a:xfrm>
          </p:grpSpPr>
          <p:sp>
            <p:nvSpPr>
              <p:cNvPr id="23599" name="Freeform 17"/>
              <p:cNvSpPr>
                <a:spLocks/>
              </p:cNvSpPr>
              <p:nvPr/>
            </p:nvSpPr>
            <p:spPr bwMode="auto">
              <a:xfrm>
                <a:off x="4635" y="2510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6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0" name="Rectangle 18"/>
              <p:cNvSpPr>
                <a:spLocks noChangeArrowheads="1"/>
              </p:cNvSpPr>
              <p:nvPr/>
            </p:nvSpPr>
            <p:spPr bwMode="auto">
              <a:xfrm>
                <a:off x="4608" y="2533"/>
                <a:ext cx="277" cy="292"/>
              </a:xfrm>
              <a:prstGeom prst="rect">
                <a:avLst/>
              </a:prstGeom>
              <a:solidFill>
                <a:srgbClr val="BC37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1" name="Rectangle 19"/>
              <p:cNvSpPr>
                <a:spLocks noChangeArrowheads="1"/>
              </p:cNvSpPr>
              <p:nvPr/>
            </p:nvSpPr>
            <p:spPr bwMode="auto">
              <a:xfrm>
                <a:off x="4641" y="2538"/>
                <a:ext cx="221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23597" name="AutoShape 20"/>
            <p:cNvSpPr>
              <a:spLocks noChangeArrowheads="1"/>
            </p:cNvSpPr>
            <p:nvPr/>
          </p:nvSpPr>
          <p:spPr bwMode="auto">
            <a:xfrm>
              <a:off x="4617" y="2544"/>
              <a:ext cx="278" cy="254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8" name="Rectangle 21"/>
            <p:cNvSpPr>
              <a:spLocks noChangeArrowheads="1"/>
            </p:cNvSpPr>
            <p:nvPr/>
          </p:nvSpPr>
          <p:spPr bwMode="auto">
            <a:xfrm>
              <a:off x="4646" y="2528"/>
              <a:ext cx="22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037263" y="3614738"/>
            <a:ext cx="455612" cy="500062"/>
            <a:chOff x="4608" y="2510"/>
            <a:chExt cx="287" cy="315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608" y="2510"/>
              <a:ext cx="277" cy="315"/>
              <a:chOff x="4608" y="2510"/>
              <a:chExt cx="277" cy="315"/>
            </a:xfrm>
          </p:grpSpPr>
          <p:sp>
            <p:nvSpPr>
              <p:cNvPr id="23593" name="Freeform 24"/>
              <p:cNvSpPr>
                <a:spLocks/>
              </p:cNvSpPr>
              <p:nvPr/>
            </p:nvSpPr>
            <p:spPr bwMode="auto">
              <a:xfrm>
                <a:off x="4635" y="2510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6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4" name="Rectangle 25"/>
              <p:cNvSpPr>
                <a:spLocks noChangeArrowheads="1"/>
              </p:cNvSpPr>
              <p:nvPr/>
            </p:nvSpPr>
            <p:spPr bwMode="auto">
              <a:xfrm>
                <a:off x="4608" y="2533"/>
                <a:ext cx="277" cy="292"/>
              </a:xfrm>
              <a:prstGeom prst="rect">
                <a:avLst/>
              </a:prstGeom>
              <a:solidFill>
                <a:srgbClr val="BC37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5" name="Rectangle 26"/>
              <p:cNvSpPr>
                <a:spLocks noChangeArrowheads="1"/>
              </p:cNvSpPr>
              <p:nvPr/>
            </p:nvSpPr>
            <p:spPr bwMode="auto">
              <a:xfrm>
                <a:off x="4641" y="2538"/>
                <a:ext cx="221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23591" name="AutoShape 27"/>
            <p:cNvSpPr>
              <a:spLocks noChangeArrowheads="1"/>
            </p:cNvSpPr>
            <p:nvPr/>
          </p:nvSpPr>
          <p:spPr bwMode="auto">
            <a:xfrm>
              <a:off x="4617" y="2544"/>
              <a:ext cx="278" cy="254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2" name="Rectangle 28"/>
            <p:cNvSpPr>
              <a:spLocks noChangeArrowheads="1"/>
            </p:cNvSpPr>
            <p:nvPr/>
          </p:nvSpPr>
          <p:spPr bwMode="auto">
            <a:xfrm>
              <a:off x="4646" y="2528"/>
              <a:ext cx="22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005263" y="5013325"/>
            <a:ext cx="2395537" cy="396875"/>
            <a:chOff x="3306" y="2926"/>
            <a:chExt cx="1509" cy="250"/>
          </a:xfrm>
        </p:grpSpPr>
        <p:sp>
          <p:nvSpPr>
            <p:cNvPr id="23588" name="Text Box 30"/>
            <p:cNvSpPr txBox="1">
              <a:spLocks noChangeArrowheads="1"/>
            </p:cNvSpPr>
            <p:nvPr/>
          </p:nvSpPr>
          <p:spPr bwMode="auto">
            <a:xfrm>
              <a:off x="3306" y="2926"/>
              <a:ext cx="150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6600"/>
                  </a:solidFill>
                  <a:latin typeface="Arial" charset="0"/>
                </a:rPr>
                <a:t>Loss </a:t>
              </a:r>
              <a:r>
                <a:rPr lang="en-US" sz="2000">
                  <a:solidFill>
                    <a:srgbClr val="FF6600"/>
                  </a:solidFill>
                  <a:latin typeface="Arial" charset="0"/>
                  <a:sym typeface="Wingdings" charset="2"/>
                </a:rPr>
                <a:t></a:t>
              </a:r>
              <a:r>
                <a:rPr lang="en-US" sz="2000">
                  <a:solidFill>
                    <a:srgbClr val="FF6600"/>
                  </a:solidFill>
                  <a:latin typeface="Arial" charset="0"/>
                </a:rPr>
                <a:t> Congestion</a:t>
              </a:r>
            </a:p>
          </p:txBody>
        </p:sp>
        <p:sp>
          <p:nvSpPr>
            <p:cNvPr id="23589" name="Line 31"/>
            <p:cNvSpPr>
              <a:spLocks noChangeShapeType="1"/>
            </p:cNvSpPr>
            <p:nvPr/>
          </p:nvSpPr>
          <p:spPr bwMode="auto">
            <a:xfrm flipH="1">
              <a:off x="3792" y="2976"/>
              <a:ext cx="4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189663" y="3767138"/>
            <a:ext cx="455612" cy="500062"/>
            <a:chOff x="4608" y="2510"/>
            <a:chExt cx="287" cy="315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4608" y="2510"/>
              <a:ext cx="277" cy="315"/>
              <a:chOff x="4608" y="2510"/>
              <a:chExt cx="277" cy="315"/>
            </a:xfrm>
          </p:grpSpPr>
          <p:sp>
            <p:nvSpPr>
              <p:cNvPr id="23585" name="Freeform 34"/>
              <p:cNvSpPr>
                <a:spLocks/>
              </p:cNvSpPr>
              <p:nvPr/>
            </p:nvSpPr>
            <p:spPr bwMode="auto">
              <a:xfrm>
                <a:off x="4635" y="2510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6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6" name="Rectangle 35"/>
              <p:cNvSpPr>
                <a:spLocks noChangeArrowheads="1"/>
              </p:cNvSpPr>
              <p:nvPr/>
            </p:nvSpPr>
            <p:spPr bwMode="auto">
              <a:xfrm>
                <a:off x="4608" y="2533"/>
                <a:ext cx="277" cy="292"/>
              </a:xfrm>
              <a:prstGeom prst="rect">
                <a:avLst/>
              </a:prstGeom>
              <a:solidFill>
                <a:srgbClr val="BC37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7" name="Rectangle 36"/>
              <p:cNvSpPr>
                <a:spLocks noChangeArrowheads="1"/>
              </p:cNvSpPr>
              <p:nvPr/>
            </p:nvSpPr>
            <p:spPr bwMode="auto">
              <a:xfrm>
                <a:off x="4641" y="2538"/>
                <a:ext cx="221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23583" name="AutoShape 37"/>
            <p:cNvSpPr>
              <a:spLocks noChangeArrowheads="1"/>
            </p:cNvSpPr>
            <p:nvPr/>
          </p:nvSpPr>
          <p:spPr bwMode="auto">
            <a:xfrm>
              <a:off x="4617" y="2544"/>
              <a:ext cx="278" cy="254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4" name="Rectangle 38"/>
            <p:cNvSpPr>
              <a:spLocks noChangeArrowheads="1"/>
            </p:cNvSpPr>
            <p:nvPr/>
          </p:nvSpPr>
          <p:spPr bwMode="auto">
            <a:xfrm>
              <a:off x="4646" y="2528"/>
              <a:ext cx="22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570663" y="3919538"/>
            <a:ext cx="439737" cy="500062"/>
            <a:chOff x="2252" y="1054"/>
            <a:chExt cx="277" cy="315"/>
          </a:xfrm>
        </p:grpSpPr>
        <p:sp>
          <p:nvSpPr>
            <p:cNvPr id="23579" name="Freeform 40"/>
            <p:cNvSpPr>
              <a:spLocks/>
            </p:cNvSpPr>
            <p:nvPr/>
          </p:nvSpPr>
          <p:spPr bwMode="auto">
            <a:xfrm>
              <a:off x="2295" y="1054"/>
              <a:ext cx="1" cy="7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6 h 7"/>
                <a:gd name="T6" fmla="*/ 0 w 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0" name="Rectangle 41"/>
            <p:cNvSpPr>
              <a:spLocks noChangeArrowheads="1"/>
            </p:cNvSpPr>
            <p:nvPr/>
          </p:nvSpPr>
          <p:spPr bwMode="auto">
            <a:xfrm>
              <a:off x="2252" y="1077"/>
              <a:ext cx="277" cy="292"/>
            </a:xfrm>
            <a:prstGeom prst="rect">
              <a:avLst/>
            </a:prstGeom>
            <a:solidFill>
              <a:srgbClr val="BC37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Rectangle 42"/>
            <p:cNvSpPr>
              <a:spLocks noChangeArrowheads="1"/>
            </p:cNvSpPr>
            <p:nvPr/>
          </p:nvSpPr>
          <p:spPr bwMode="auto">
            <a:xfrm>
              <a:off x="2301" y="1082"/>
              <a:ext cx="22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37259" name="Text Box 43"/>
          <p:cNvSpPr txBox="1">
            <a:spLocks noChangeArrowheads="1"/>
          </p:cNvSpPr>
          <p:nvPr/>
        </p:nvSpPr>
        <p:spPr bwMode="auto">
          <a:xfrm>
            <a:off x="685800" y="5562600"/>
            <a:ext cx="6324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Burst losses lead to coarse-grained timeouts</a:t>
            </a:r>
          </a:p>
        </p:txBody>
      </p:sp>
      <p:sp>
        <p:nvSpPr>
          <p:cNvPr id="137260" name="Rectangle 44"/>
          <p:cNvSpPr>
            <a:spLocks noChangeArrowheads="1"/>
          </p:cNvSpPr>
          <p:nvPr/>
        </p:nvSpPr>
        <p:spPr bwMode="auto">
          <a:xfrm>
            <a:off x="685800" y="5884863"/>
            <a:ext cx="2790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Result: Low throughput</a:t>
            </a:r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3429000" y="2971800"/>
            <a:ext cx="23955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6600"/>
                </a:solidFill>
                <a:latin typeface="Arial" charset="0"/>
              </a:rPr>
              <a:t>Loss </a:t>
            </a:r>
            <a:r>
              <a:rPr lang="en-US" sz="2000">
                <a:solidFill>
                  <a:srgbClr val="FF6600"/>
                </a:solidFill>
                <a:latin typeface="Arial" charset="0"/>
                <a:sym typeface="Wingdings" charset="2"/>
              </a:rPr>
              <a:t></a:t>
            </a:r>
            <a:r>
              <a:rPr lang="en-US" sz="2000">
                <a:solidFill>
                  <a:srgbClr val="FF6600"/>
                </a:solidFill>
                <a:latin typeface="Arial" charset="0"/>
              </a:rPr>
              <a:t> Congestion</a:t>
            </a:r>
          </a:p>
        </p:txBody>
      </p:sp>
      <p:sp>
        <p:nvSpPr>
          <p:cNvPr id="23574" name="Line 46"/>
          <p:cNvSpPr>
            <a:spLocks noChangeShapeType="1"/>
          </p:cNvSpPr>
          <p:nvPr/>
        </p:nvSpPr>
        <p:spPr bwMode="auto">
          <a:xfrm>
            <a:off x="1752600" y="2590800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47"/>
          <p:cNvSpPr>
            <a:spLocks noChangeShapeType="1"/>
          </p:cNvSpPr>
          <p:nvPr/>
        </p:nvSpPr>
        <p:spPr bwMode="auto">
          <a:xfrm flipH="1">
            <a:off x="5867400" y="2590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Text Box 48"/>
          <p:cNvSpPr txBox="1">
            <a:spLocks noChangeArrowheads="1"/>
          </p:cNvSpPr>
          <p:nvPr/>
        </p:nvSpPr>
        <p:spPr bwMode="auto">
          <a:xfrm>
            <a:off x="6527800" y="5486400"/>
            <a:ext cx="1060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  <a:latin typeface="Arial" charset="0"/>
              </a:rPr>
              <a:t>Wireless</a:t>
            </a:r>
          </a:p>
        </p:txBody>
      </p:sp>
      <p:pic>
        <p:nvPicPr>
          <p:cNvPr id="23577" name="Picture 49" descr="Computer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4196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8" name="AutoShape 50"/>
          <p:cNvSpPr>
            <a:spLocks noChangeArrowheads="1"/>
          </p:cNvSpPr>
          <p:nvPr/>
        </p:nvSpPr>
        <p:spPr bwMode="auto">
          <a:xfrm rot="-1386731">
            <a:off x="5638800" y="3505200"/>
            <a:ext cx="533400" cy="1524000"/>
          </a:xfrm>
          <a:prstGeom prst="lightningBol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9" grpId="0"/>
      <p:bldP spid="137260" grpId="0"/>
      <p:bldP spid="13726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762000" y="1524000"/>
            <a:ext cx="8077200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Performance Degradation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33600" y="1570038"/>
          <a:ext cx="5224463" cy="4003675"/>
        </p:xfrm>
        <a:graphic>
          <a:graphicData uri="http://schemas.openxmlformats.org/presentationml/2006/ole">
            <p:oleObj spid="_x0000_s36866" name="Worksheet" r:id="rId4" imgW="9702800" imgH="7467600" progId="Excel.Sheet.8">
              <p:embed/>
            </p:oleObj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4267200" y="5622925"/>
            <a:ext cx="1114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 (s)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 rot="-5400000">
            <a:off x="230981" y="3372644"/>
            <a:ext cx="3103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Sequence number (bytes)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791200" y="3027363"/>
            <a:ext cx="1301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TCP Reno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(280 Kbps)</a:t>
            </a:r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3810000" y="1838325"/>
            <a:ext cx="20891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Best possible 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TCP with no errors</a:t>
            </a:r>
          </a:p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(1.30 Mbps)</a:t>
            </a: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171575" y="6040438"/>
            <a:ext cx="69818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2 MB wide-area TCP transfer over 2 Mbps Lucent WaveLAN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F6B6-403E-A34F-A8A6-22250C145548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DFB9-DBAD-5D4F-A4BF-4E6DC0B6510D}" type="slidenum">
              <a:rPr lang="en-US"/>
              <a:pPr/>
              <a:t>44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Important Lessons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Many assumptions built into Internet design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Wireless forces reconsideration of 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Link-layer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Spatial reuse (cellular) vs wires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Hidden/exposed terminal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CSMA/CA (why CA?) and RTS/CTS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Mobile endpoints – how to route with fixed identifier?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Link layer, naming, addressing and routing solutions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What are the +/- of each?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Transport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Losses can occur due to corruption as well as congestion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Impact on TCP?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How to fix this </a:t>
            </a:r>
            <a:r>
              <a:rPr lang="en-US" sz="2000">
                <a:sym typeface="Wingdings" charset="2"/>
              </a:rPr>
              <a:t> hide it from TCP or change TCP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EXTRA SLIDES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The rest of the slides are FYI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6345-CB39-D143-9B36-FC55191DDB8C}" type="slidenum">
              <a:rPr lang="en-US"/>
              <a:pPr/>
              <a:t>46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Scatternets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475663" cy="2209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Combine multiple Piconets into a larger Scatternet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Device may act as master in one Piconet and slave in another 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Each Piconet using different FH schedule to avoid interference 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Can extend the range of Bluetooth, can route across Piconets </a:t>
            </a:r>
          </a:p>
        </p:txBody>
      </p:sp>
      <p:pic>
        <p:nvPicPr>
          <p:cNvPr id="912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6273800" cy="2968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E59-1A8C-144F-859E-BD71E42C758F}" type="slidenum">
              <a:rPr lang="en-US"/>
              <a:pPr/>
              <a:t>47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How to Handle Mobile Nodes? (Transport)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TCP currently uses 4 tuple to describe connection</a:t>
            </a:r>
          </a:p>
          <a:p>
            <a:pPr lvl="1" eaLnBrk="1" hangingPunct="1"/>
            <a:r>
              <a:rPr lang="en-US"/>
              <a:t>&lt;Src Addr, Src port, Dst addr, Dst port&gt; </a:t>
            </a:r>
          </a:p>
          <a:p>
            <a:pPr eaLnBrk="1" hangingPunct="1"/>
            <a:r>
              <a:rPr lang="en-US"/>
              <a:t>Modify TCP to allow peer’s address to be changed during connection</a:t>
            </a:r>
          </a:p>
          <a:p>
            <a:pPr eaLnBrk="1" hangingPunct="1"/>
            <a:r>
              <a:rPr lang="en-US"/>
              <a:t>Security issues</a:t>
            </a:r>
          </a:p>
          <a:p>
            <a:pPr lvl="1" eaLnBrk="1" hangingPunct="1"/>
            <a:r>
              <a:rPr lang="en-US"/>
              <a:t>Can someone easily hijack connection?</a:t>
            </a:r>
          </a:p>
          <a:p>
            <a:pPr eaLnBrk="1" hangingPunct="1"/>
            <a:r>
              <a:rPr lang="en-US"/>
              <a:t>Difficult deployment </a:t>
            </a:r>
            <a:r>
              <a:rPr lang="en-US">
                <a:sym typeface="Wingdings" charset="2"/>
              </a:rPr>
              <a:t> both ends must support mobility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C407-493A-E645-9C0B-595EAFB05C2B}" type="slidenum">
              <a:rPr lang="en-US"/>
              <a:pPr/>
              <a:t>48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How to Handle Mobile Nodes?</a:t>
            </a:r>
            <a:br>
              <a:rPr lang="en-US"/>
            </a:br>
            <a:r>
              <a:rPr lang="en-US"/>
              <a:t>(Link Layer)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Link layer mobility</a:t>
            </a:r>
          </a:p>
          <a:p>
            <a:pPr lvl="1" eaLnBrk="1" hangingPunct="1"/>
            <a:r>
              <a:rPr lang="en-US"/>
              <a:t>Learning bridges can handle mobility </a:t>
            </a:r>
            <a:r>
              <a:rPr lang="en-US">
                <a:sym typeface="Wingdings" charset="2"/>
              </a:rPr>
              <a:t> this is how it is handled at CMU</a:t>
            </a:r>
          </a:p>
          <a:p>
            <a:pPr lvl="1" eaLnBrk="1" hangingPunct="1"/>
            <a:r>
              <a:rPr lang="en-US">
                <a:sym typeface="Wingdings" charset="2"/>
              </a:rPr>
              <a:t>Encapsulated PPP (PPTP)  Have mobile host act like he is connected to original LAN</a:t>
            </a:r>
          </a:p>
          <a:p>
            <a:pPr marL="1143000" lvl="2" eaLnBrk="1" hangingPunct="1"/>
            <a:r>
              <a:rPr lang="en-US"/>
              <a:t>Works for IP AND other network protocols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4A7B-5C75-5941-8025-27059D986A2F}" type="slidenum">
              <a:rPr lang="en-US"/>
              <a:pPr/>
              <a:t>49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Mobile IP (RFC 2290)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Interception</a:t>
            </a:r>
          </a:p>
          <a:p>
            <a:pPr lvl="1" eaLnBrk="1" hangingPunct="1"/>
            <a:r>
              <a:rPr lang="en-US" sz="2400"/>
              <a:t>Typically home agent – a host on home network</a:t>
            </a:r>
          </a:p>
          <a:p>
            <a:pPr eaLnBrk="1" hangingPunct="1"/>
            <a:r>
              <a:rPr lang="en-US" sz="2800"/>
              <a:t>Delivery</a:t>
            </a:r>
          </a:p>
          <a:p>
            <a:pPr lvl="1" eaLnBrk="1" hangingPunct="1"/>
            <a:r>
              <a:rPr lang="en-US" sz="2400"/>
              <a:t>Typically IP-in-IP tunneling</a:t>
            </a:r>
          </a:p>
          <a:p>
            <a:pPr lvl="1" eaLnBrk="1" hangingPunct="1"/>
            <a:r>
              <a:rPr lang="en-US" sz="2400"/>
              <a:t>Endpoint – either temporary mobile address or foreign agent</a:t>
            </a:r>
          </a:p>
          <a:p>
            <a:pPr eaLnBrk="1" hangingPunct="1"/>
            <a:r>
              <a:rPr lang="en-US" sz="2800"/>
              <a:t>Terminology</a:t>
            </a:r>
          </a:p>
          <a:p>
            <a:pPr lvl="1" eaLnBrk="1" hangingPunct="1"/>
            <a:r>
              <a:rPr lang="en-US" sz="2400"/>
              <a:t>Mobile host (MH), correspondent host (CH), home agent (HA), foreign agent (FA)</a:t>
            </a:r>
          </a:p>
          <a:p>
            <a:pPr lvl="1" eaLnBrk="1" hangingPunct="1"/>
            <a:r>
              <a:rPr lang="en-US" sz="2400"/>
              <a:t>Care-of-address, home 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1783-3FD5-E447-8A07-6DD909DFFE7A}" type="slidenum">
              <a:rPr lang="en-US"/>
              <a:pPr/>
              <a:t>5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IEEE 802.11 Wireless LAN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154488" cy="47244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802.11b</a:t>
            </a:r>
            <a:endParaRPr lang="en-US" sz="2400"/>
          </a:p>
          <a:p>
            <a:pPr lvl="1" eaLnBrk="1" hangingPunct="1"/>
            <a:r>
              <a:rPr lang="en-US" sz="2000"/>
              <a:t>2.4-2.5 GHz unlicensed radio spectrum</a:t>
            </a:r>
          </a:p>
          <a:p>
            <a:pPr lvl="1" eaLnBrk="1" hangingPunct="1"/>
            <a:r>
              <a:rPr lang="en-US" sz="2000"/>
              <a:t>up to 11 Mbps</a:t>
            </a:r>
          </a:p>
          <a:p>
            <a:pPr lvl="1" eaLnBrk="1" hangingPunct="1"/>
            <a:r>
              <a:rPr lang="en-US" sz="2000"/>
              <a:t>direct sequence spread spectrum (DSSS) in physical layer</a:t>
            </a:r>
          </a:p>
          <a:p>
            <a:pPr marL="1143000" lvl="2" eaLnBrk="1" hangingPunct="1"/>
            <a:r>
              <a:rPr lang="en-US"/>
              <a:t>all hosts use same chipping code</a:t>
            </a:r>
            <a:endParaRPr lang="en-US" sz="1800"/>
          </a:p>
          <a:p>
            <a:pPr lvl="1" eaLnBrk="1" hangingPunct="1"/>
            <a:r>
              <a:rPr lang="en-US" sz="2000"/>
              <a:t>widely deployed, using base stations</a:t>
            </a:r>
          </a:p>
          <a:p>
            <a:pPr eaLnBrk="1" hangingPunct="1"/>
            <a:endParaRPr lang="en-US" sz="2400"/>
          </a:p>
        </p:txBody>
      </p:sp>
      <p:sp>
        <p:nvSpPr>
          <p:cNvPr id="307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4733925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802.11a</a:t>
            </a:r>
            <a:r>
              <a:rPr lang="en-US" sz="2400"/>
              <a:t> </a:t>
            </a:r>
          </a:p>
          <a:p>
            <a:pPr lvl="1" eaLnBrk="1" hangingPunct="1"/>
            <a:r>
              <a:rPr lang="en-US" sz="2000"/>
              <a:t>5-6 GHz range</a:t>
            </a:r>
          </a:p>
          <a:p>
            <a:pPr lvl="1" eaLnBrk="1" hangingPunct="1"/>
            <a:r>
              <a:rPr lang="en-US" sz="2000"/>
              <a:t>up to 54 Mbps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802.11g</a:t>
            </a:r>
            <a:r>
              <a:rPr lang="en-US" sz="2400"/>
              <a:t> </a:t>
            </a:r>
          </a:p>
          <a:p>
            <a:pPr lvl="1" eaLnBrk="1" hangingPunct="1"/>
            <a:r>
              <a:rPr lang="en-US" sz="2000"/>
              <a:t>2.4-2.5 GHz range</a:t>
            </a:r>
          </a:p>
          <a:p>
            <a:pPr lvl="1" eaLnBrk="1" hangingPunct="1"/>
            <a:r>
              <a:rPr lang="en-US" sz="2000"/>
              <a:t>up to 54 Mbps</a:t>
            </a:r>
          </a:p>
          <a:p>
            <a:pPr eaLnBrk="1" hangingPunct="1"/>
            <a:r>
              <a:rPr lang="en-US" sz="2400"/>
              <a:t>All use CSMA/CA for multiple access</a:t>
            </a:r>
          </a:p>
          <a:p>
            <a:pPr eaLnBrk="1" hangingPunct="1"/>
            <a:r>
              <a:rPr lang="en-US" sz="2400"/>
              <a:t>All have base-station and ad-hoc network 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D4B6-4567-F140-80FC-46B7482EAEBD}" type="slidenum">
              <a:rPr lang="en-US"/>
              <a:pPr/>
              <a:t>50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TCP Problems Over Noisy Links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Wireless links are inherently error-prone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Fades, interference, attenuation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Errors often happen in bursts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TCP cannot distinguish between corruption and congestion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TCP unnecessarily reduces window, resulting in low throughput and high latency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Burst losses often result in timeouts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Sender retransmission is the only option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Inefficient use of bandwidth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353E-A61E-4244-8D65-9F633AE7A3EC}" type="slidenum">
              <a:rPr lang="en-US"/>
              <a:pPr/>
              <a:t>51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Proposed Solutions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Incremental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Solution should not require modifications to fixed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If possible, avoid modifying mobile hosts 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End-to-end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Selective ACKs, Explicit loss notification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Split-connection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Separate connections for wired path and wireless hop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Reliable link-layer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Error-correcting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Local retransmission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519-3EB0-BD40-9A61-B010C972F2A6}" type="slidenum">
              <a:rPr lang="en-US"/>
              <a:pPr/>
              <a:t>52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Approach Styles (End-to-End)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75663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Improve TCP implementations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Not incrementally deployable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Improve loss recovery (SACK, NewReno)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Help it identify congestion (ELN, ECN)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sz="2000"/>
              <a:t>ACKs include flag indicating wireless loss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Trick TCP into doing right thing </a:t>
            </a:r>
            <a:r>
              <a:rPr lang="en-US" sz="2400">
                <a:sym typeface="Wingdings" charset="2"/>
              </a:rPr>
              <a:t> E.g. send extra dupacks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685800" y="4114800"/>
            <a:ext cx="7848600" cy="2362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5" descr="paketaro bo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953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Line 6"/>
          <p:cNvSpPr>
            <a:spLocks noChangeShapeType="1"/>
          </p:cNvSpPr>
          <p:nvPr/>
        </p:nvSpPr>
        <p:spPr bwMode="auto">
          <a:xfrm>
            <a:off x="2209800" y="5254625"/>
            <a:ext cx="20685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2667000" y="4114800"/>
            <a:ext cx="1187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</a:rPr>
              <a:t>Wired link</a:t>
            </a:r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5162550" y="4114800"/>
            <a:ext cx="1466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</a:rPr>
              <a:t>Wireless link</a:t>
            </a:r>
          </a:p>
        </p:txBody>
      </p:sp>
      <p:pic>
        <p:nvPicPr>
          <p:cNvPr id="26636" name="Picture 9" descr="Computer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854575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0" descr="Computer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854575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8" name="AutoShape 11"/>
          <p:cNvCxnSpPr>
            <a:cxnSpLocks noChangeShapeType="1"/>
          </p:cNvCxnSpPr>
          <p:nvPr/>
        </p:nvCxnSpPr>
        <p:spPr bwMode="auto">
          <a:xfrm rot="5400000" flipV="1">
            <a:off x="4580731" y="2188369"/>
            <a:ext cx="1588" cy="5334000"/>
          </a:xfrm>
          <a:prstGeom prst="bentConnector3">
            <a:avLst>
              <a:gd name="adj1" fmla="val -14400005"/>
            </a:avLst>
          </a:prstGeom>
          <a:noFill/>
          <a:ln w="19050">
            <a:solidFill>
              <a:srgbClr val="FF6600"/>
            </a:solidFill>
            <a:miter lim="800000"/>
            <a:headEnd/>
            <a:tailEnd type="triangle" w="med" len="med"/>
          </a:ln>
        </p:spPr>
      </p:cxnSp>
      <p:sp>
        <p:nvSpPr>
          <p:cNvPr id="26639" name="AutoShape 12"/>
          <p:cNvSpPr>
            <a:spLocks noChangeArrowheads="1"/>
          </p:cNvSpPr>
          <p:nvPr/>
        </p:nvSpPr>
        <p:spPr bwMode="auto">
          <a:xfrm rot="-4823731">
            <a:off x="5638800" y="4572000"/>
            <a:ext cx="304800" cy="1524000"/>
          </a:xfrm>
          <a:prstGeom prst="lightningBol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640" name="AutoShape 13"/>
          <p:cNvCxnSpPr>
            <a:cxnSpLocks noChangeShapeType="1"/>
          </p:cNvCxnSpPr>
          <p:nvPr/>
        </p:nvCxnSpPr>
        <p:spPr bwMode="auto">
          <a:xfrm rot="5400000">
            <a:off x="4580731" y="3277394"/>
            <a:ext cx="1588" cy="5334000"/>
          </a:xfrm>
          <a:prstGeom prst="bentConnector3">
            <a:avLst>
              <a:gd name="adj1" fmla="val 14400005"/>
            </a:avLst>
          </a:prstGeom>
          <a:noFill/>
          <a:ln w="19050">
            <a:solidFill>
              <a:srgbClr val="FF66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9346-5885-9F40-8810-942A2BC9D9C2}" type="slidenum">
              <a:rPr lang="en-US"/>
              <a:pPr/>
              <a:t>53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Approach Styles (Link Layer)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99463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More aggressive local rexmit than TCP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Bandwidth not wasted on wired links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Possible adverse interactions with transport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Interactions with TCP retransmission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Large end-to-end round-trip time variation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FEC does not work well with burst losses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09600" y="4419600"/>
            <a:ext cx="8229600" cy="205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5" descr="paketaro bo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105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2209800" y="5407025"/>
            <a:ext cx="20685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2667000" y="4433888"/>
            <a:ext cx="1187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</a:rPr>
              <a:t>Wired link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5162550" y="4433888"/>
            <a:ext cx="1466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</a:rPr>
              <a:t>Wireless link</a:t>
            </a:r>
          </a:p>
        </p:txBody>
      </p:sp>
      <p:pic>
        <p:nvPicPr>
          <p:cNvPr id="27660" name="Picture 9" descr="Computer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006975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0" descr="Computer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006975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62" name="AutoShape 11"/>
          <p:cNvCxnSpPr>
            <a:cxnSpLocks noChangeShapeType="1"/>
          </p:cNvCxnSpPr>
          <p:nvPr/>
        </p:nvCxnSpPr>
        <p:spPr bwMode="auto">
          <a:xfrm rot="5400000" flipV="1">
            <a:off x="4580731" y="2340769"/>
            <a:ext cx="1588" cy="5334000"/>
          </a:xfrm>
          <a:prstGeom prst="bentConnector3">
            <a:avLst>
              <a:gd name="adj1" fmla="val -14400005"/>
            </a:avLst>
          </a:prstGeom>
          <a:noFill/>
          <a:ln w="19050">
            <a:solidFill>
              <a:srgbClr val="FF6600"/>
            </a:solidFill>
            <a:miter lim="800000"/>
            <a:headEnd/>
            <a:tailEnd type="triangle" w="med" len="med"/>
          </a:ln>
        </p:spPr>
      </p:cxnSp>
      <p:sp>
        <p:nvSpPr>
          <p:cNvPr id="27663" name="AutoShape 12"/>
          <p:cNvSpPr>
            <a:spLocks noChangeArrowheads="1"/>
          </p:cNvSpPr>
          <p:nvPr/>
        </p:nvSpPr>
        <p:spPr bwMode="auto">
          <a:xfrm rot="-4823731">
            <a:off x="5638800" y="4724400"/>
            <a:ext cx="304800" cy="1524000"/>
          </a:xfrm>
          <a:prstGeom prst="lightningBol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664" name="AutoShape 13"/>
          <p:cNvCxnSpPr>
            <a:cxnSpLocks noChangeShapeType="1"/>
          </p:cNvCxnSpPr>
          <p:nvPr/>
        </p:nvCxnSpPr>
        <p:spPr bwMode="auto">
          <a:xfrm rot="5400000">
            <a:off x="4580731" y="3429794"/>
            <a:ext cx="1588" cy="5334000"/>
          </a:xfrm>
          <a:prstGeom prst="bentConnector3">
            <a:avLst>
              <a:gd name="adj1" fmla="val 14400005"/>
            </a:avLst>
          </a:prstGeom>
          <a:noFill/>
          <a:ln w="19050">
            <a:solidFill>
              <a:srgbClr val="FF6600"/>
            </a:solidFill>
            <a:miter lim="800000"/>
            <a:headEnd/>
            <a:tailEnd type="triangle" w="med" len="med"/>
          </a:ln>
        </p:spPr>
      </p:cxnSp>
      <p:cxnSp>
        <p:nvCxnSpPr>
          <p:cNvPr id="27665" name="AutoShape 14"/>
          <p:cNvCxnSpPr>
            <a:cxnSpLocks noChangeShapeType="1"/>
          </p:cNvCxnSpPr>
          <p:nvPr/>
        </p:nvCxnSpPr>
        <p:spPr bwMode="auto">
          <a:xfrm flipV="1">
            <a:off x="4419600" y="5160963"/>
            <a:ext cx="2649538" cy="96837"/>
          </a:xfrm>
          <a:prstGeom prst="bentConnector3">
            <a:avLst>
              <a:gd name="adj1" fmla="val 49972"/>
            </a:avLst>
          </a:prstGeom>
          <a:noFill/>
          <a:ln w="19050">
            <a:solidFill>
              <a:srgbClr val="FF6600"/>
            </a:solidFill>
            <a:miter lim="800000"/>
            <a:headEnd/>
            <a:tailEnd type="triangle" w="med" len="med"/>
          </a:ln>
        </p:spPr>
      </p:cxnSp>
      <p:cxnSp>
        <p:nvCxnSpPr>
          <p:cNvPr id="27666" name="AutoShape 15"/>
          <p:cNvCxnSpPr>
            <a:cxnSpLocks noChangeShapeType="1"/>
          </p:cNvCxnSpPr>
          <p:nvPr/>
        </p:nvCxnSpPr>
        <p:spPr bwMode="auto">
          <a:xfrm rot="10800000">
            <a:off x="4486275" y="5715000"/>
            <a:ext cx="2447925" cy="304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6600"/>
            </a:solidFill>
            <a:miter lim="800000"/>
            <a:headEnd/>
            <a:tailEnd type="triangle" w="med" len="med"/>
          </a:ln>
        </p:spPr>
      </p:cxnSp>
      <p:sp>
        <p:nvSpPr>
          <p:cNvPr id="27667" name="Text Box 16"/>
          <p:cNvSpPr txBox="1">
            <a:spLocks noChangeArrowheads="1"/>
          </p:cNvSpPr>
          <p:nvPr/>
        </p:nvSpPr>
        <p:spPr bwMode="auto">
          <a:xfrm>
            <a:off x="5257800" y="5638800"/>
            <a:ext cx="1085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charset="0"/>
              </a:rPr>
              <a:t>ARQ/FEC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CC10-B5C5-C649-87D8-73CA57E7608D}" type="slidenum">
              <a:rPr lang="en-US"/>
              <a:pPr/>
              <a:t>6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IEEE 802.11 Wireless LAN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72450" cy="4908550"/>
          </a:xfrm>
        </p:spPr>
        <p:txBody>
          <a:bodyPr/>
          <a:lstStyle/>
          <a:p>
            <a:pPr eaLnBrk="1" hangingPunct="1"/>
            <a:r>
              <a:rPr lang="en-US" sz="2400"/>
              <a:t>Wireless host communicates with a base station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Basic Service Set (BSS)</a:t>
            </a:r>
            <a:r>
              <a:rPr lang="en-US" sz="2400" b="1"/>
              <a:t> (a.k.a. “cell”) contains:</a:t>
            </a:r>
          </a:p>
          <a:p>
            <a:pPr lvl="1" eaLnBrk="1" hangingPunct="1"/>
            <a:r>
              <a:rPr lang="en-US" sz="2400" b="1">
                <a:solidFill>
                  <a:srgbClr val="FF0000"/>
                </a:solidFill>
              </a:rPr>
              <a:t>Wireless hosts</a:t>
            </a:r>
            <a:endParaRPr lang="en-US" sz="2400" b="1"/>
          </a:p>
          <a:p>
            <a:pPr lvl="1" eaLnBrk="1" hangingPunct="1"/>
            <a:r>
              <a:rPr lang="en-US" sz="2400" b="1">
                <a:solidFill>
                  <a:srgbClr val="FF0000"/>
                </a:solidFill>
              </a:rPr>
              <a:t>Access point (AP):</a:t>
            </a:r>
            <a:r>
              <a:rPr lang="en-US" sz="2400" b="1"/>
              <a:t> base station</a:t>
            </a:r>
          </a:p>
          <a:p>
            <a:pPr eaLnBrk="1" hangingPunct="1"/>
            <a:r>
              <a:rPr lang="en-US" sz="2400" b="1"/>
              <a:t>BSS’s combined to form distribution system (DS)</a:t>
            </a:r>
            <a:endParaRPr lang="en-US" sz="2400"/>
          </a:p>
          <a:p>
            <a:pPr eaLnBrk="1" hangingPunct="1"/>
            <a:endParaRPr lang="en-US"/>
          </a:p>
        </p:txBody>
      </p:sp>
      <p:pic>
        <p:nvPicPr>
          <p:cNvPr id="31751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475" y="4267200"/>
            <a:ext cx="3768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531-FCA1-E242-9E25-882C6A05291B}" type="slidenum">
              <a:rPr lang="en-US"/>
              <a:pPr/>
              <a:t>7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54163"/>
            <a:ext cx="8475663" cy="4694237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Ad hoc network:</a:t>
            </a:r>
            <a:r>
              <a:rPr lang="en-US" sz="2800"/>
              <a:t> IEEE 802.11 stations can dynamically form network</a:t>
            </a:r>
            <a:r>
              <a:rPr lang="en-US" sz="2800" i="1">
                <a:solidFill>
                  <a:srgbClr val="FF0000"/>
                </a:solidFill>
              </a:rPr>
              <a:t> without</a:t>
            </a:r>
            <a:r>
              <a:rPr lang="en-US" sz="2800"/>
              <a:t> AP</a:t>
            </a:r>
          </a:p>
          <a:p>
            <a:pPr eaLnBrk="1" hangingPunct="1"/>
            <a:r>
              <a:rPr lang="en-US" sz="2800"/>
              <a:t>Applications:</a:t>
            </a:r>
          </a:p>
          <a:p>
            <a:pPr lvl="1" eaLnBrk="1" hangingPunct="1"/>
            <a:r>
              <a:rPr lang="en-US"/>
              <a:t>Laptops meeting in conference room, car</a:t>
            </a:r>
          </a:p>
          <a:p>
            <a:pPr lvl="1" eaLnBrk="1" hangingPunct="1"/>
            <a:r>
              <a:rPr lang="en-US"/>
              <a:t>Interconnection of “personal” devices</a:t>
            </a:r>
          </a:p>
        </p:txBody>
      </p:sp>
      <p:pic>
        <p:nvPicPr>
          <p:cNvPr id="32774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4124325"/>
            <a:ext cx="2371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 Hoc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4C5C-8A93-454D-AA86-530B22A952F9}" type="slidenum">
              <a:rPr lang="en-US"/>
              <a:pPr/>
              <a:t>8</a:t>
            </a:fld>
            <a:endParaRPr lang="en-US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4267200" y="1600200"/>
            <a:ext cx="46482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CSMA/CD Does Not Work</a:t>
            </a:r>
          </a:p>
        </p:txBody>
      </p:sp>
      <p:sp>
        <p:nvSpPr>
          <p:cNvPr id="337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817938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/>
              <a:t>Collision detection problems</a:t>
            </a:r>
          </a:p>
          <a:p>
            <a:pPr lvl="1" eaLnBrk="1" hangingPunct="1"/>
            <a:r>
              <a:rPr lang="en-US" sz="2400"/>
              <a:t>Relevant contention at the </a:t>
            </a:r>
            <a:r>
              <a:rPr lang="en-US" sz="2400">
                <a:solidFill>
                  <a:srgbClr val="FF0000"/>
                </a:solidFill>
              </a:rPr>
              <a:t>receiver</a:t>
            </a:r>
            <a:r>
              <a:rPr lang="en-US" sz="2400"/>
              <a:t>, not sender</a:t>
            </a:r>
          </a:p>
          <a:p>
            <a:pPr marL="1143000" lvl="2" eaLnBrk="1" hangingPunct="1"/>
            <a:r>
              <a:rPr lang="en-US" sz="2000"/>
              <a:t>Hidden terminal</a:t>
            </a:r>
          </a:p>
          <a:p>
            <a:pPr marL="1143000" lvl="2" eaLnBrk="1" hangingPunct="1"/>
            <a:r>
              <a:rPr lang="en-US" sz="2000"/>
              <a:t>Exposed terminal</a:t>
            </a:r>
          </a:p>
          <a:p>
            <a:pPr lvl="1" eaLnBrk="1" hangingPunct="1"/>
            <a:r>
              <a:rPr lang="en-US" sz="2400"/>
              <a:t>Hard to build a radio that can transmit and receive at same time</a:t>
            </a:r>
          </a:p>
          <a:p>
            <a:pPr lvl="1" eaLnBrk="1" hangingPunct="1">
              <a:buFontTx/>
              <a:buNone/>
            </a:pPr>
            <a:endParaRPr lang="en-US" sz="2400"/>
          </a:p>
        </p:txBody>
      </p:sp>
      <p:sp>
        <p:nvSpPr>
          <p:cNvPr id="33800" name="Oval 5"/>
          <p:cNvSpPr>
            <a:spLocks noChangeArrowheads="1"/>
          </p:cNvSpPr>
          <p:nvPr/>
        </p:nvSpPr>
        <p:spPr bwMode="auto">
          <a:xfrm>
            <a:off x="4648200" y="2879725"/>
            <a:ext cx="1600200" cy="1524000"/>
          </a:xfrm>
          <a:prstGeom prst="ellips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6"/>
          <p:cNvSpPr>
            <a:spLocks noChangeArrowheads="1"/>
          </p:cNvSpPr>
          <p:nvPr/>
        </p:nvSpPr>
        <p:spPr bwMode="auto">
          <a:xfrm>
            <a:off x="4648200" y="3946525"/>
            <a:ext cx="1600200" cy="1524000"/>
          </a:xfrm>
          <a:prstGeom prst="ellips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Text Box 7"/>
          <p:cNvSpPr txBox="1">
            <a:spLocks noChangeArrowheads="1"/>
          </p:cNvSpPr>
          <p:nvPr/>
        </p:nvSpPr>
        <p:spPr bwMode="auto">
          <a:xfrm>
            <a:off x="5334000" y="30924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5334000" y="39925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3804" name="Text Box 9"/>
          <p:cNvSpPr txBox="1">
            <a:spLocks noChangeArrowheads="1"/>
          </p:cNvSpPr>
          <p:nvPr/>
        </p:nvSpPr>
        <p:spPr bwMode="auto">
          <a:xfrm>
            <a:off x="5327650" y="49212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3805" name="Line 10"/>
          <p:cNvSpPr>
            <a:spLocks noChangeShapeType="1"/>
          </p:cNvSpPr>
          <p:nvPr/>
        </p:nvSpPr>
        <p:spPr bwMode="auto">
          <a:xfrm>
            <a:off x="5486400" y="3413125"/>
            <a:ext cx="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1"/>
          <p:cNvSpPr>
            <a:spLocks noChangeShapeType="1"/>
          </p:cNvSpPr>
          <p:nvPr/>
        </p:nvSpPr>
        <p:spPr bwMode="auto">
          <a:xfrm flipV="1">
            <a:off x="5486400" y="4327525"/>
            <a:ext cx="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2"/>
          <p:cNvSpPr>
            <a:spLocks noChangeArrowheads="1"/>
          </p:cNvSpPr>
          <p:nvPr/>
        </p:nvSpPr>
        <p:spPr bwMode="auto">
          <a:xfrm>
            <a:off x="7010400" y="2879725"/>
            <a:ext cx="1600200" cy="1752600"/>
          </a:xfrm>
          <a:prstGeom prst="ellips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3"/>
          <p:cNvSpPr>
            <a:spLocks noChangeArrowheads="1"/>
          </p:cNvSpPr>
          <p:nvPr/>
        </p:nvSpPr>
        <p:spPr bwMode="auto">
          <a:xfrm>
            <a:off x="7010400" y="3641725"/>
            <a:ext cx="1600200" cy="1828800"/>
          </a:xfrm>
          <a:prstGeom prst="ellips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Text Box 14"/>
          <p:cNvSpPr txBox="1">
            <a:spLocks noChangeArrowheads="1"/>
          </p:cNvSpPr>
          <p:nvPr/>
        </p:nvSpPr>
        <p:spPr bwMode="auto">
          <a:xfrm>
            <a:off x="7620000" y="287813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3810" name="Text Box 15"/>
          <p:cNvSpPr txBox="1">
            <a:spLocks noChangeArrowheads="1"/>
          </p:cNvSpPr>
          <p:nvPr/>
        </p:nvSpPr>
        <p:spPr bwMode="auto">
          <a:xfrm>
            <a:off x="7620000" y="37782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3811" name="Text Box 16"/>
          <p:cNvSpPr txBox="1">
            <a:spLocks noChangeArrowheads="1"/>
          </p:cNvSpPr>
          <p:nvPr/>
        </p:nvSpPr>
        <p:spPr bwMode="auto">
          <a:xfrm>
            <a:off x="7620000" y="41751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3812" name="Line 17"/>
          <p:cNvSpPr>
            <a:spLocks noChangeShapeType="1"/>
          </p:cNvSpPr>
          <p:nvPr/>
        </p:nvSpPr>
        <p:spPr bwMode="auto">
          <a:xfrm rot="10800000">
            <a:off x="7772400" y="3198813"/>
            <a:ext cx="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18"/>
          <p:cNvSpPr>
            <a:spLocks noChangeShapeType="1"/>
          </p:cNvSpPr>
          <p:nvPr/>
        </p:nvSpPr>
        <p:spPr bwMode="auto">
          <a:xfrm rot="10800000" flipV="1">
            <a:off x="7772400" y="4556125"/>
            <a:ext cx="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Text Box 19"/>
          <p:cNvSpPr txBox="1">
            <a:spLocks noChangeArrowheads="1"/>
          </p:cNvSpPr>
          <p:nvPr/>
        </p:nvSpPr>
        <p:spPr bwMode="auto">
          <a:xfrm>
            <a:off x="7620000" y="50895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3815" name="Text Box 20"/>
          <p:cNvSpPr txBox="1">
            <a:spLocks noChangeArrowheads="1"/>
          </p:cNvSpPr>
          <p:nvPr/>
        </p:nvSpPr>
        <p:spPr bwMode="auto">
          <a:xfrm>
            <a:off x="4860925" y="23098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Hidden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7162800" y="2309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5CF7-A01B-4E49-89DC-5AA25369240E}" type="slidenum">
              <a:rPr lang="en-US"/>
              <a:pPr/>
              <a:t>9</a:t>
            </a:fld>
            <a:endParaRPr lang="en-US"/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4800600" y="2209800"/>
            <a:ext cx="4191000" cy="3505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600" tIns="50800" rIns="101600" bIns="50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IEEE 802.11 MAC Protocol: </a:t>
            </a:r>
            <a:br>
              <a:rPr lang="en-US"/>
            </a:br>
            <a:r>
              <a:rPr lang="en-US"/>
              <a:t>CSMA/CA</a:t>
            </a:r>
          </a:p>
        </p:txBody>
      </p:sp>
      <p:sp>
        <p:nvSpPr>
          <p:cNvPr id="358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6725" y="1600200"/>
            <a:ext cx="4562475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802.11 CSMA: sender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- If sense channel idle</a:t>
            </a:r>
            <a:r>
              <a:rPr lang="en-US" sz="2400"/>
              <a:t> for </a:t>
            </a:r>
            <a:r>
              <a:rPr lang="en-US" sz="2400" b="1"/>
              <a:t>DISF</a:t>
            </a:r>
            <a:br>
              <a:rPr lang="en-US" sz="2400" b="1"/>
            </a:br>
            <a:r>
              <a:rPr lang="en-US" sz="2400" b="1"/>
              <a:t>(Distributed Inter Frame Space)</a:t>
            </a:r>
            <a:endParaRPr 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/>
              <a:t>  </a:t>
            </a:r>
            <a:r>
              <a:rPr lang="en-US" sz="2400">
                <a:solidFill>
                  <a:schemeClr val="accent2"/>
                </a:solidFill>
              </a:rPr>
              <a:t>then</a:t>
            </a:r>
            <a:r>
              <a:rPr lang="en-US" sz="2400"/>
              <a:t> transmit entire frame</a:t>
            </a:r>
            <a:br>
              <a:rPr lang="en-US" sz="2400"/>
            </a:br>
            <a:r>
              <a:rPr lang="en-US" sz="2400"/>
              <a:t>(no collision detection)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- If</a:t>
            </a:r>
            <a:r>
              <a:rPr lang="en-US" sz="2400"/>
              <a:t> </a:t>
            </a:r>
            <a:r>
              <a:rPr lang="en-US" sz="2400">
                <a:solidFill>
                  <a:schemeClr val="accent2"/>
                </a:solidFill>
              </a:rPr>
              <a:t>sense channel busy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then</a:t>
            </a:r>
            <a:r>
              <a:rPr lang="en-US" sz="2400"/>
              <a:t> binary backoff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802.11 CSMA receiver:</a:t>
            </a:r>
            <a:endParaRPr 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- If received OK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/>
              <a:t>return ACK after </a:t>
            </a:r>
            <a:r>
              <a:rPr lang="en-US" sz="2400" b="1"/>
              <a:t>SIFS</a:t>
            </a:r>
            <a:br>
              <a:rPr lang="en-US" sz="2400" b="1"/>
            </a:br>
            <a:r>
              <a:rPr lang="en-US" sz="2400" b="1"/>
              <a:t>(Short IFS)</a:t>
            </a:r>
            <a:br>
              <a:rPr lang="en-US" sz="2400" b="1"/>
            </a:br>
            <a:r>
              <a:rPr lang="en-US" sz="2400"/>
              <a:t>(ACK is needed due to</a:t>
            </a:r>
            <a:br>
              <a:rPr lang="en-US" sz="2400"/>
            </a:br>
            <a:r>
              <a:rPr lang="en-US" sz="2400"/>
              <a:t>lack of collision detection)</a:t>
            </a:r>
          </a:p>
        </p:txBody>
      </p:sp>
      <p:pic>
        <p:nvPicPr>
          <p:cNvPr id="3584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800"/>
            <a:ext cx="3886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5607</TotalTime>
  <Words>2486</Words>
  <Application>Microsoft Office PowerPoint</Application>
  <PresentationFormat>On-screen Show (4:3)</PresentationFormat>
  <Paragraphs>512</Paragraphs>
  <Slides>53</Slides>
  <Notes>3</Notes>
  <HiddenSlides>9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Carnival</vt:lpstr>
      <vt:lpstr>Worksheet</vt:lpstr>
      <vt:lpstr>15-446 Distributed Systems Spring 2009</vt:lpstr>
      <vt:lpstr>Wireless Challenges</vt:lpstr>
      <vt:lpstr>Overview</vt:lpstr>
      <vt:lpstr>Cellular Reuse</vt:lpstr>
      <vt:lpstr>IEEE 802.11 Wireless LAN</vt:lpstr>
      <vt:lpstr>IEEE 802.11 Wireless LAN</vt:lpstr>
      <vt:lpstr>Ad Hoc Networks</vt:lpstr>
      <vt:lpstr>CSMA/CD Does Not Work</vt:lpstr>
      <vt:lpstr>IEEE 802.11 MAC Protocol:  CSMA/CA</vt:lpstr>
      <vt:lpstr>802.11 Management Operations</vt:lpstr>
      <vt:lpstr>Scanning</vt:lpstr>
      <vt:lpstr>Association in 802.11</vt:lpstr>
      <vt:lpstr>Reassociation in 802.11</vt:lpstr>
      <vt:lpstr>Time Synchronization in 802.11</vt:lpstr>
      <vt:lpstr>Power Management in 802.11</vt:lpstr>
      <vt:lpstr>Overview</vt:lpstr>
      <vt:lpstr>Bluetooth Basics </vt:lpstr>
      <vt:lpstr>Usage Models</vt:lpstr>
      <vt:lpstr>Protocol Architecture</vt:lpstr>
      <vt:lpstr>Piconet Architecture </vt:lpstr>
      <vt:lpstr>Bluetooth Physical Layer</vt:lpstr>
      <vt:lpstr>Bluetooth Physical Layer</vt:lpstr>
      <vt:lpstr>Time slots</vt:lpstr>
      <vt:lpstr>Discussion</vt:lpstr>
      <vt:lpstr>Overview</vt:lpstr>
      <vt:lpstr>Routing to Mobile Nodes</vt:lpstr>
      <vt:lpstr>How to Handle Mobile Nodes? (Addressing)</vt:lpstr>
      <vt:lpstr>How to Handle Mobile Nodes? (Naming)</vt:lpstr>
      <vt:lpstr>How to Handle Mobile Nodes? (Routing)</vt:lpstr>
      <vt:lpstr>Basic Solution to Mobile Routing </vt:lpstr>
      <vt:lpstr>Interception</vt:lpstr>
      <vt:lpstr>Delivery</vt:lpstr>
      <vt:lpstr>Mobile IP (MH at Home)</vt:lpstr>
      <vt:lpstr>Mobile IP (MH Moving)</vt:lpstr>
      <vt:lpstr>Mobile IP (MH Away – FA)</vt:lpstr>
      <vt:lpstr>Mobile IP (MH Away - Collocated)</vt:lpstr>
      <vt:lpstr>Other Mobile IP Issues</vt:lpstr>
      <vt:lpstr>Overview</vt:lpstr>
      <vt:lpstr>Adapting Applications</vt:lpstr>
      <vt:lpstr>Transcoding Example</vt:lpstr>
      <vt:lpstr>Source Adaptation</vt:lpstr>
      <vt:lpstr>Wireless Bit-Errors</vt:lpstr>
      <vt:lpstr>Performance Degradation</vt:lpstr>
      <vt:lpstr>Important Lessons</vt:lpstr>
      <vt:lpstr>EXTRA SLIDES</vt:lpstr>
      <vt:lpstr>Scatternets</vt:lpstr>
      <vt:lpstr>How to Handle Mobile Nodes? (Transport) </vt:lpstr>
      <vt:lpstr>How to Handle Mobile Nodes? (Link Layer)</vt:lpstr>
      <vt:lpstr>Mobile IP (RFC 2290)</vt:lpstr>
      <vt:lpstr>TCP Problems Over Noisy Links</vt:lpstr>
      <vt:lpstr>Proposed Solutions</vt:lpstr>
      <vt:lpstr>Approach Styles (End-to-End)</vt:lpstr>
      <vt:lpstr>Approach Styles (Link Layer)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66</cp:revision>
  <cp:lastPrinted>2009-01-27T02:12:42Z</cp:lastPrinted>
  <dcterms:created xsi:type="dcterms:W3CDTF">2009-01-26T14:29:03Z</dcterms:created>
  <dcterms:modified xsi:type="dcterms:W3CDTF">2009-01-27T02:14:01Z</dcterms:modified>
</cp:coreProperties>
</file>