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embeddings/oleObject13.bin" ContentType="application/vnd.openxmlformats-officedocument.oleObject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embeddings/oleObject10.bin" ContentType="application/vnd.openxmlformats-officedocument.oleObject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Override PartName="/ppt/embeddings/oleObject15.bin" ContentType="application/vnd.openxmlformats-officedocument.oleObject"/>
  <Default Extension="png" ContentType="image/png"/>
  <Override PartName="/ppt/slides/slide27.xml" ContentType="application/vnd.openxmlformats-officedocument.presentationml.slide+xml"/>
  <Override PartName="/ppt/embeddings/oleObject9.bin" ContentType="application/vnd.openxmlformats-officedocument.oleObject"/>
  <Override PartName="/docProps/core.xml" ContentType="application/vnd.openxmlformats-package.core-properties+xml"/>
  <Override PartName="/ppt/slides/slide31.xml" ContentType="application/vnd.openxmlformats-officedocument.presentationml.slide+xml"/>
  <Override PartName="/ppt/embeddings/oleObject11.bin" ContentType="application/vnd.openxmlformats-officedocument.oleObject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embeddings/oleObject5.bin" ContentType="application/vnd.openxmlformats-officedocument.oleObject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embeddings/oleObject14.bin" ContentType="application/vnd.openxmlformats-officedocument.oleObject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oleObject8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47"/>
  </p:notesMasterIdLst>
  <p:handoutMasterIdLst>
    <p:handoutMasterId r:id="rId48"/>
  </p:handoutMasterIdLst>
  <p:sldIdLst>
    <p:sldId id="410" r:id="rId2"/>
    <p:sldId id="472" r:id="rId3"/>
    <p:sldId id="412" r:id="rId4"/>
    <p:sldId id="413" r:id="rId5"/>
    <p:sldId id="414" r:id="rId6"/>
    <p:sldId id="415" r:id="rId7"/>
    <p:sldId id="47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73" r:id="rId17"/>
    <p:sldId id="425" r:id="rId18"/>
    <p:sldId id="426" r:id="rId19"/>
    <p:sldId id="427" r:id="rId20"/>
    <p:sldId id="430" r:id="rId21"/>
    <p:sldId id="431" r:id="rId22"/>
    <p:sldId id="432" r:id="rId23"/>
    <p:sldId id="435" r:id="rId24"/>
    <p:sldId id="476" r:id="rId25"/>
    <p:sldId id="436" r:id="rId26"/>
    <p:sldId id="437" r:id="rId27"/>
    <p:sldId id="438" r:id="rId28"/>
    <p:sldId id="439" r:id="rId29"/>
    <p:sldId id="440" r:id="rId30"/>
    <p:sldId id="441" r:id="rId31"/>
    <p:sldId id="442" r:id="rId32"/>
    <p:sldId id="443" r:id="rId33"/>
    <p:sldId id="477" r:id="rId34"/>
    <p:sldId id="455" r:id="rId35"/>
    <p:sldId id="456" r:id="rId36"/>
    <p:sldId id="447" r:id="rId37"/>
    <p:sldId id="450" r:id="rId38"/>
    <p:sldId id="457" r:id="rId39"/>
    <p:sldId id="484" r:id="rId40"/>
    <p:sldId id="451" r:id="rId41"/>
    <p:sldId id="461" r:id="rId42"/>
    <p:sldId id="466" r:id="rId43"/>
    <p:sldId id="481" r:id="rId44"/>
    <p:sldId id="482" r:id="rId45"/>
    <p:sldId id="485" r:id="rId4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presProps" Target="pres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printerSettings" Target="printerSettings/printerSettings1.bin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viewProps" Target="viewProp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theme" Target="theme/theme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5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D9ADD-BE61-E846-9087-56133173C461}" type="datetimeFigureOut">
              <a:rPr lang="en-US" smtClean="0"/>
              <a:pPr/>
              <a:t>1/20/09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668F4-9743-1145-8D6F-BDD9CA8D2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1/20/09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D13566-9052-A849-827E-41911FD86C1A}" type="slidenum">
              <a:rPr lang="en-US"/>
              <a:pPr/>
              <a:t>7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E169F2-3227-7843-8E92-80C773A0BE73}" type="slidenum">
              <a:rPr lang="en-US"/>
              <a:pPr/>
              <a:t>26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0264B6-DAC9-DC42-A18F-18D22D3EEFFB}" type="slidenum">
              <a:rPr lang="en-US"/>
              <a:pPr/>
              <a:t>27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BD090-C71E-E54C-B1C1-1BD933E209F3}" type="slidenum">
              <a:rPr lang="en-US"/>
              <a:pPr/>
              <a:t>28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A8329C-F2B7-4A49-B4D2-A8D79F04C28E}" type="slidenum">
              <a:rPr lang="en-US"/>
              <a:pPr/>
              <a:t>29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EB86C-1414-414A-95B0-C12779FC1DB2}" type="slidenum">
              <a:rPr lang="en-US"/>
              <a:pPr/>
              <a:t>30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B69B55-498B-6344-B7AD-CFBA4F57A542}" type="slidenum">
              <a:rPr lang="en-US"/>
              <a:pPr/>
              <a:t>31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C16B58-7F1E-B642-A47B-5561E08A2EC6}" type="slidenum">
              <a:rPr lang="en-US"/>
              <a:pPr/>
              <a:t>32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0A1E8-F0AA-1B45-B4AB-384D5CD2F019}" type="slidenum">
              <a:rPr lang="en-US"/>
              <a:pPr/>
              <a:t>34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D4315-1517-CA4F-AA05-F935A39E4470}" type="slidenum">
              <a:rPr lang="en-US"/>
              <a:pPr/>
              <a:t>35</a:t>
            </a:fld>
            <a:endParaRPr lang="en-US"/>
          </a:p>
        </p:txBody>
      </p:sp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CD1FC-3B39-E445-8FDA-A4CB44C8838A}" type="slidenum">
              <a:rPr lang="en-US"/>
              <a:pPr/>
              <a:t>36</a:t>
            </a:fld>
            <a:endParaRPr lang="en-US"/>
          </a:p>
        </p:txBody>
      </p:sp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5913" y="515938"/>
            <a:ext cx="3429000" cy="2571750"/>
          </a:xfrm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597" y="3257849"/>
            <a:ext cx="6706809" cy="308520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A2C08E-3AD5-944C-89E5-0CEE629C8EC0}" type="slidenum">
              <a:rPr lang="en-US"/>
              <a:pPr/>
              <a:t>17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3BC1F-A837-9840-86CF-DF8AF71A49FB}" type="slidenum">
              <a:rPr lang="en-US"/>
              <a:pPr/>
              <a:t>37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0ECAC-F734-0545-BC0C-7F52FD5E436C}" type="slidenum">
              <a:rPr lang="en-US"/>
              <a:pPr/>
              <a:t>38</a:t>
            </a:fld>
            <a:endParaRPr lang="en-US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E7716-A63B-AD4B-B437-558E0EA6A663}" type="slidenum">
              <a:rPr lang="en-US"/>
              <a:pPr/>
              <a:t>39</a:t>
            </a:fld>
            <a:endParaRPr lang="en-US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B23CF-9490-8044-B5FF-DC49320E786C}" type="slidenum">
              <a:rPr lang="en-US"/>
              <a:pPr/>
              <a:t>40</a:t>
            </a:fld>
            <a:endParaRPr lang="en-US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86D29-AE9F-B942-A572-748D3C6D3FD8}" type="slidenum">
              <a:rPr lang="en-US"/>
              <a:pPr/>
              <a:t>41</a:t>
            </a:fld>
            <a:endParaRPr lang="en-US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468ED-B0D4-5B41-85E1-3C6D903E8105}" type="slidenum">
              <a:rPr lang="en-US"/>
              <a:pPr/>
              <a:t>42</a:t>
            </a:fld>
            <a:endParaRPr lang="en-US"/>
          </a:p>
        </p:txBody>
      </p:sp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DF7D16-D027-404A-967B-59E446CFB37B}" type="slidenum">
              <a:rPr lang="en-US"/>
              <a:pPr/>
              <a:t>43</a:t>
            </a:fld>
            <a:endParaRPr lang="en-US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B1D3B-D675-AC48-9B43-89CC04FE0FF7}" type="slidenum">
              <a:rPr lang="en-US"/>
              <a:pPr/>
              <a:t>44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5913" y="515938"/>
            <a:ext cx="3429000" cy="257175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597" y="3257849"/>
            <a:ext cx="6706809" cy="308520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16897-26D4-1D4E-AFF3-291FD992B31E}" type="slidenum">
              <a:rPr lang="en-US"/>
              <a:pPr/>
              <a:t>18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1A86D3-144F-4C43-8A8F-A01A403C3A0B}" type="slidenum">
              <a:rPr lang="en-US"/>
              <a:pPr/>
              <a:t>19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6DB62-095D-9D47-86D9-9B67EC6236AB}" type="slidenum">
              <a:rPr lang="en-US"/>
              <a:pPr/>
              <a:t>20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7534A-98D7-4B41-B306-1DDE938FC380}" type="slidenum">
              <a:rPr lang="en-US"/>
              <a:pPr/>
              <a:t>21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A280A-95CD-6C4B-A937-218C585C5B83}" type="slidenum">
              <a:rPr lang="en-US"/>
              <a:pPr/>
              <a:t>22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Times New Roman" charset="0"/>
              </a:rPr>
              <a:t>IANA (Internet Assigned Numbers Authority) really has control over addresses and allocates them to the RIRs</a:t>
            </a:r>
          </a:p>
          <a:p>
            <a:r>
              <a:rPr lang="en-US">
                <a:latin typeface="Times New Roman" charset="0"/>
              </a:rPr>
              <a:t>Currently, </a:t>
            </a:r>
            <a:r>
              <a:rPr lang="en-US" sz="1000">
                <a:solidFill>
                  <a:srgbClr val="FF0000"/>
                </a:solidFill>
                <a:latin typeface="Times New Roman" charset="0"/>
              </a:rPr>
              <a:t>ICANN (I</a:t>
            </a:r>
            <a:r>
              <a:rPr lang="en-US" sz="1000">
                <a:latin typeface="Times New Roman" charset="0"/>
              </a:rPr>
              <a:t>nternet </a:t>
            </a:r>
            <a:r>
              <a:rPr lang="en-US" sz="1000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000">
                <a:latin typeface="Times New Roman" charset="0"/>
              </a:rPr>
              <a:t>orporation for </a:t>
            </a:r>
            <a:r>
              <a:rPr lang="en-US" sz="1000">
                <a:solidFill>
                  <a:srgbClr val="FF0000"/>
                </a:solidFill>
                <a:latin typeface="Times New Roman" charset="0"/>
              </a:rPr>
              <a:t>A</a:t>
            </a:r>
            <a:r>
              <a:rPr lang="en-US" sz="1000">
                <a:latin typeface="Times New Roman" charset="0"/>
              </a:rPr>
              <a:t>ssigned </a:t>
            </a:r>
            <a:r>
              <a:rPr lang="en-US" sz="1000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1000">
                <a:latin typeface="Times New Roman" charset="0"/>
              </a:rPr>
              <a:t>ames and </a:t>
            </a:r>
            <a:r>
              <a:rPr lang="en-US" sz="1000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1000">
                <a:latin typeface="Times New Roman" charset="0"/>
              </a:rPr>
              <a:t>umbers) has contract to run IANA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5A678-933A-6E46-9AFB-AEEDECF0CAF2}" type="slidenum">
              <a:rPr lang="en-US"/>
              <a:pPr/>
              <a:t>23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2046C-C647-434C-B676-E01EFD602FC1}" type="slidenum">
              <a:rPr lang="en-US"/>
              <a:pPr/>
              <a:t>25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Lecture 4: Design Philosophy &amp; Applications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568" y="77644"/>
            <a:ext cx="7152865" cy="114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5568" y="1980707"/>
            <a:ext cx="7152865" cy="1977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568" y="4110363"/>
            <a:ext cx="7152865" cy="1977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9-6-2007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Lecture 4: Design Philosophy &amp; Applications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4" Type="http://schemas.openxmlformats.org/officeDocument/2006/relationships/oleObject" Target="../embeddings/oleObject12.bin"/><Relationship Id="rId4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11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6" Type="http://schemas.openxmlformats.org/officeDocument/2006/relationships/oleObject" Target="../embeddings/oleObject14.bin"/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0" Type="http://schemas.openxmlformats.org/officeDocument/2006/relationships/oleObject" Target="../embeddings/oleObject8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9" Type="http://schemas.openxmlformats.org/officeDocument/2006/relationships/oleObject" Target="../embeddings/oleObject7.bin"/><Relationship Id="rId3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3" Type="http://schemas.openxmlformats.org/officeDocument/2006/relationships/hyperlink" Target="file:///C:\nam\nam-1.0a11a-win32.exe%20c:\nam\SSplusCA.nam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L-3 Networking 101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Interface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Link Layer</a:t>
            </a:r>
          </a:p>
          <a:p>
            <a:endParaRPr lang="en-US" dirty="0" smtClean="0"/>
          </a:p>
          <a:p>
            <a:r>
              <a:rPr lang="en-US" dirty="0" smtClean="0"/>
              <a:t>Addressing/IP</a:t>
            </a:r>
          </a:p>
          <a:p>
            <a:endParaRPr lang="en-US" dirty="0" smtClean="0"/>
          </a:p>
          <a:p>
            <a:r>
              <a:rPr lang="en-US" dirty="0" smtClean="0"/>
              <a:t>Routing</a:t>
            </a:r>
          </a:p>
          <a:p>
            <a:endParaRPr lang="en-US" dirty="0" smtClean="0"/>
          </a:p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E542-AC7C-2947-9113-6335DDF28EE1}" type="slidenum">
              <a:rPr lang="en-US"/>
              <a:pPr/>
              <a:t>11</a:t>
            </a:fld>
            <a:endParaRPr lang="en-US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762000" y="2209800"/>
            <a:ext cx="7620000" cy="419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Ethernet MAC (CSMA/CD)</a:t>
            </a:r>
          </a:p>
        </p:txBody>
      </p:sp>
      <p:sp>
        <p:nvSpPr>
          <p:cNvPr id="31750" name="AutoShape 4"/>
          <p:cNvSpPr>
            <a:spLocks noChangeArrowheads="1"/>
          </p:cNvSpPr>
          <p:nvPr/>
        </p:nvSpPr>
        <p:spPr bwMode="auto">
          <a:xfrm>
            <a:off x="2438400" y="2286000"/>
            <a:ext cx="1295400" cy="838200"/>
          </a:xfrm>
          <a:prstGeom prst="flowChartDecision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Packet?</a:t>
            </a: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2286000" y="3429000"/>
            <a:ext cx="1676400" cy="6096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Sense Carrier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295400" y="4343400"/>
            <a:ext cx="1066800" cy="762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Discard Packet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4572000" y="3505200"/>
            <a:ext cx="990600" cy="3810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Send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6096000" y="3429000"/>
            <a:ext cx="1676400" cy="6096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Detect Collision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6019800" y="4648200"/>
            <a:ext cx="1981200" cy="12192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Jam channel b=CalcBackoff(); wait(b);</a:t>
            </a:r>
          </a:p>
          <a:p>
            <a:pPr algn="ctr"/>
            <a:r>
              <a:rPr lang="en-US" sz="1800">
                <a:solidFill>
                  <a:srgbClr val="000000"/>
                </a:solidFill>
                <a:latin typeface="Arial" charset="0"/>
              </a:rPr>
              <a:t>attempts++;</a:t>
            </a:r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>
            <a:off x="3124200" y="3124200"/>
            <a:ext cx="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9099" name="AutoShape 11"/>
          <p:cNvCxnSpPr>
            <a:cxnSpLocks noChangeShapeType="1"/>
            <a:stCxn id="31750" idx="1"/>
            <a:endCxn id="89094" idx="0"/>
          </p:cNvCxnSpPr>
          <p:nvPr/>
        </p:nvCxnSpPr>
        <p:spPr bwMode="auto">
          <a:xfrm rot="10800000" flipV="1">
            <a:off x="1828800" y="2705100"/>
            <a:ext cx="595313" cy="1624013"/>
          </a:xfrm>
          <a:prstGeom prst="bentConnector2">
            <a:avLst/>
          </a:prstGeom>
          <a:noFill/>
          <a:ln w="28575">
            <a:solidFill>
              <a:srgbClr val="FF3300"/>
            </a:solidFill>
            <a:miter lim="800000"/>
            <a:headEnd type="triangle" w="med" len="med"/>
            <a:tailEnd/>
          </a:ln>
        </p:spPr>
      </p:cxn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748088" y="2705100"/>
            <a:ext cx="3643312" cy="709613"/>
            <a:chOff x="2361" y="1272"/>
            <a:chExt cx="2295" cy="447"/>
          </a:xfrm>
        </p:grpSpPr>
        <p:cxnSp>
          <p:nvCxnSpPr>
            <p:cNvPr id="31771" name="AutoShape 13"/>
            <p:cNvCxnSpPr>
              <a:cxnSpLocks noChangeShapeType="1"/>
              <a:stCxn id="89096" idx="0"/>
              <a:endCxn id="31750" idx="3"/>
            </p:cNvCxnSpPr>
            <p:nvPr/>
          </p:nvCxnSpPr>
          <p:spPr bwMode="auto">
            <a:xfrm rot="5400000" flipH="1">
              <a:off x="3141" y="492"/>
              <a:ext cx="447" cy="2007"/>
            </a:xfrm>
            <a:prstGeom prst="bentConnector2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72" name="Text Box 14"/>
            <p:cNvSpPr txBox="1">
              <a:spLocks noChangeArrowheads="1"/>
            </p:cNvSpPr>
            <p:nvPr/>
          </p:nvSpPr>
          <p:spPr bwMode="auto">
            <a:xfrm>
              <a:off x="4356" y="1305"/>
              <a:ext cx="300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No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915150" y="4038600"/>
            <a:ext cx="577850" cy="609600"/>
            <a:chOff x="4356" y="2112"/>
            <a:chExt cx="364" cy="384"/>
          </a:xfrm>
        </p:grpSpPr>
        <p:sp>
          <p:nvSpPr>
            <p:cNvPr id="31769" name="Line 16"/>
            <p:cNvSpPr>
              <a:spLocks noChangeShapeType="1"/>
            </p:cNvSpPr>
            <p:nvPr/>
          </p:nvSpPr>
          <p:spPr bwMode="auto">
            <a:xfrm>
              <a:off x="4368" y="2112"/>
              <a:ext cx="0" cy="38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0" name="Text Box 17"/>
            <p:cNvSpPr txBox="1">
              <a:spLocks noChangeArrowheads="1"/>
            </p:cNvSpPr>
            <p:nvPr/>
          </p:nvSpPr>
          <p:spPr bwMode="auto">
            <a:xfrm>
              <a:off x="4356" y="2208"/>
              <a:ext cx="364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Yes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124200" y="4052888"/>
            <a:ext cx="2881313" cy="1281112"/>
            <a:chOff x="1968" y="2121"/>
            <a:chExt cx="1815" cy="807"/>
          </a:xfrm>
        </p:grpSpPr>
        <p:cxnSp>
          <p:nvCxnSpPr>
            <p:cNvPr id="31767" name="AutoShape 19"/>
            <p:cNvCxnSpPr>
              <a:cxnSpLocks noChangeShapeType="1"/>
              <a:stCxn id="89097" idx="1"/>
              <a:endCxn id="89093" idx="4"/>
            </p:cNvCxnSpPr>
            <p:nvPr/>
          </p:nvCxnSpPr>
          <p:spPr bwMode="auto">
            <a:xfrm rot="10800000">
              <a:off x="1968" y="2121"/>
              <a:ext cx="1815" cy="759"/>
            </a:xfrm>
            <a:prstGeom prst="bentConnector2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68" name="Text Box 20"/>
            <p:cNvSpPr txBox="1">
              <a:spLocks noChangeArrowheads="1"/>
            </p:cNvSpPr>
            <p:nvPr/>
          </p:nvSpPr>
          <p:spPr bwMode="auto">
            <a:xfrm>
              <a:off x="2352" y="2697"/>
              <a:ext cx="992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attempts &lt; 16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828800" y="5119688"/>
            <a:ext cx="5181600" cy="1038225"/>
            <a:chOff x="1152" y="2793"/>
            <a:chExt cx="3264" cy="654"/>
          </a:xfrm>
        </p:grpSpPr>
        <p:cxnSp>
          <p:nvCxnSpPr>
            <p:cNvPr id="31765" name="AutoShape 22"/>
            <p:cNvCxnSpPr>
              <a:cxnSpLocks noChangeShapeType="1"/>
              <a:stCxn id="89097" idx="2"/>
              <a:endCxn id="89094" idx="2"/>
            </p:cNvCxnSpPr>
            <p:nvPr/>
          </p:nvCxnSpPr>
          <p:spPr bwMode="auto">
            <a:xfrm rot="16200000" flipV="1">
              <a:off x="2544" y="1401"/>
              <a:ext cx="480" cy="3264"/>
            </a:xfrm>
            <a:prstGeom prst="bentConnector3">
              <a:avLst>
                <a:gd name="adj1" fmla="val -28125"/>
              </a:avLst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1766" name="Text Box 23"/>
            <p:cNvSpPr txBox="1">
              <a:spLocks noChangeArrowheads="1"/>
            </p:cNvSpPr>
            <p:nvPr/>
          </p:nvSpPr>
          <p:spPr bwMode="auto">
            <a:xfrm>
              <a:off x="2352" y="3216"/>
              <a:ext cx="107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Arial" charset="0"/>
                </a:rPr>
                <a:t>attempts == 16</a:t>
              </a:r>
            </a:p>
          </p:txBody>
        </p:sp>
      </p:grpSp>
      <p:sp>
        <p:nvSpPr>
          <p:cNvPr id="89112" name="Line 24"/>
          <p:cNvSpPr>
            <a:spLocks noChangeShapeType="1"/>
          </p:cNvSpPr>
          <p:nvPr/>
        </p:nvSpPr>
        <p:spPr bwMode="auto">
          <a:xfrm>
            <a:off x="3962400" y="3733800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13" name="Line 25"/>
          <p:cNvSpPr>
            <a:spLocks noChangeShapeType="1"/>
          </p:cNvSpPr>
          <p:nvPr/>
        </p:nvSpPr>
        <p:spPr bwMode="auto">
          <a:xfrm>
            <a:off x="5562600" y="3733800"/>
            <a:ext cx="533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609600"/>
          </a:xfrm>
          <a:noFill/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/>
              <a:t>Carrier Sense Multiple Access/Collision Detection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animBg="1" autoUpdateAnimBg="0"/>
      <p:bldP spid="89094" grpId="0" animBg="1" autoUpdateAnimBg="0"/>
      <p:bldP spid="89095" grpId="0" animBg="1" autoUpdateAnimBg="0"/>
      <p:bldP spid="89096" grpId="0" animBg="1" autoUpdateAnimBg="0"/>
      <p:bldP spid="89097" grpId="0" animBg="1" autoUpdateAnimBg="0"/>
      <p:bldP spid="89098" grpId="0" animBg="1"/>
      <p:bldP spid="89112" grpId="0" animBg="1"/>
      <p:bldP spid="891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B43B-189F-5546-B7FC-1AB32001AFF1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4191000" y="1600200"/>
            <a:ext cx="46482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Minimum Packet Size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3657600" cy="4724400"/>
          </a:xfrm>
        </p:spPr>
        <p:txBody>
          <a:bodyPr/>
          <a:lstStyle/>
          <a:p>
            <a:pPr eaLnBrk="1" hangingPunct="1"/>
            <a:r>
              <a:rPr lang="en-US"/>
              <a:t>What if two people sent really small packets</a:t>
            </a:r>
          </a:p>
          <a:p>
            <a:pPr lvl="1" eaLnBrk="1" hangingPunct="1"/>
            <a:r>
              <a:rPr lang="en-US"/>
              <a:t>How do you find collision?</a:t>
            </a: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 rot="1977654">
            <a:off x="2133600" y="6324600"/>
            <a:ext cx="401638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776" name="Picture 6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828800"/>
            <a:ext cx="4433888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C384A-9267-2B42-B678-696FBDC9FE20}" type="slidenum">
              <a:rPr lang="en-US"/>
              <a:pPr/>
              <a:t>13</a:t>
            </a:fld>
            <a:endParaRPr lang="en-US"/>
          </a:p>
        </p:txBody>
      </p:sp>
      <p:sp>
        <p:nvSpPr>
          <p:cNvPr id="136203" name="Rectangle 1035"/>
          <p:cNvSpPr>
            <a:spLocks noChangeArrowheads="1"/>
          </p:cNvSpPr>
          <p:nvPr/>
        </p:nvSpPr>
        <p:spPr bwMode="auto">
          <a:xfrm>
            <a:off x="609600" y="3505200"/>
            <a:ext cx="81534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066800"/>
          </a:xfrm>
        </p:spPr>
        <p:txBody>
          <a:bodyPr/>
          <a:lstStyle/>
          <a:p>
            <a:pPr eaLnBrk="1" hangingPunct="1"/>
            <a:r>
              <a:rPr lang="en-US"/>
              <a:t>Ethernet Frame Structure</a:t>
            </a:r>
          </a:p>
        </p:txBody>
      </p:sp>
      <p:sp>
        <p:nvSpPr>
          <p:cNvPr id="3379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4343400"/>
          </a:xfrm>
        </p:spPr>
        <p:txBody>
          <a:bodyPr/>
          <a:lstStyle/>
          <a:p>
            <a:pPr eaLnBrk="1" hangingPunct="1"/>
            <a:r>
              <a:rPr lang="en-US"/>
              <a:t>Sending adapter encapsulates IP datagram (or other network layer protocol packet) in </a:t>
            </a:r>
            <a:r>
              <a:rPr lang="en-US">
                <a:solidFill>
                  <a:srgbClr val="FF0000"/>
                </a:solidFill>
              </a:rPr>
              <a:t>Ethernet frame</a:t>
            </a:r>
            <a:endParaRPr lang="en-US"/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  <a:p>
            <a:pPr eaLnBrk="1" hangingPunct="1"/>
            <a:endParaRPr lang="en-US">
              <a:solidFill>
                <a:srgbClr val="FF0000"/>
              </a:solidFill>
            </a:endParaRPr>
          </a:p>
          <a:p>
            <a:pPr eaLnBrk="1" hangingPunct="1"/>
            <a:endParaRPr lang="en-US">
              <a:solidFill>
                <a:srgbClr val="FF0000"/>
              </a:solidFill>
            </a:endParaRPr>
          </a:p>
          <a:p>
            <a:pPr eaLnBrk="1" hangingPunct="1"/>
            <a:endParaRPr lang="en-US">
              <a:solidFill>
                <a:srgbClr val="FF0000"/>
              </a:solidFill>
            </a:endParaRPr>
          </a:p>
        </p:txBody>
      </p:sp>
      <p:pic>
        <p:nvPicPr>
          <p:cNvPr id="33799" name="Picture 1028" descr="552 Ethernet fr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57600"/>
            <a:ext cx="77724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14F-72BF-1E44-9A9A-C2069DB5893B}" type="slidenum">
              <a:rPr lang="en-US"/>
              <a:pPr/>
              <a:t>14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/>
          <a:lstStyle/>
          <a:p>
            <a:pPr eaLnBrk="1" hangingPunct="1"/>
            <a:r>
              <a:rPr lang="en-US"/>
              <a:t>Ethernet Frame Structure (cont.)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Addresses:</a:t>
            </a:r>
            <a:r>
              <a:rPr lang="en-US"/>
              <a:t> 6 bytes</a:t>
            </a:r>
          </a:p>
          <a:p>
            <a:pPr lvl="1" eaLnBrk="1" hangingPunct="1"/>
            <a:r>
              <a:rPr lang="en-US"/>
              <a:t>Each adapter is given a globally unique address at manufacturing time</a:t>
            </a:r>
          </a:p>
          <a:p>
            <a:pPr lvl="2" eaLnBrk="1" hangingPunct="1"/>
            <a:r>
              <a:rPr lang="en-US"/>
              <a:t>Address space is allocated to manufacturers</a:t>
            </a:r>
          </a:p>
          <a:p>
            <a:pPr lvl="3" eaLnBrk="1" hangingPunct="1"/>
            <a:r>
              <a:rPr lang="en-US" sz="1800"/>
              <a:t>24 bits identify manufacturer</a:t>
            </a:r>
          </a:p>
          <a:p>
            <a:pPr lvl="3" eaLnBrk="1" hangingPunct="1"/>
            <a:r>
              <a:rPr lang="en-US" sz="1800"/>
              <a:t>E.g., 0:0:15:* </a:t>
            </a:r>
            <a:r>
              <a:rPr lang="en-US" sz="1800">
                <a:sym typeface="Wingdings" charset="2"/>
              </a:rPr>
              <a:t> 3com adapter</a:t>
            </a:r>
            <a:endParaRPr lang="en-US" sz="1800"/>
          </a:p>
          <a:p>
            <a:pPr lvl="2" eaLnBrk="1" hangingPunct="1"/>
            <a:r>
              <a:rPr lang="en-US"/>
              <a:t>Frame is received by all adapters on a LAN and dropped if address does not match</a:t>
            </a:r>
          </a:p>
          <a:p>
            <a:pPr lvl="1" eaLnBrk="1" hangingPunct="1"/>
            <a:r>
              <a:rPr lang="en-US"/>
              <a:t>Special addresses</a:t>
            </a:r>
          </a:p>
          <a:p>
            <a:pPr lvl="2" eaLnBrk="1" hangingPunct="1"/>
            <a:r>
              <a:rPr lang="en-US"/>
              <a:t>Broadcast – FF:FF:FF:FF:FF:FF is “everybody”</a:t>
            </a:r>
          </a:p>
          <a:p>
            <a:pPr lvl="2" eaLnBrk="1" hangingPunct="1"/>
            <a:r>
              <a:rPr lang="en-US"/>
              <a:t>Range of addresses allocated to multicast</a:t>
            </a:r>
          </a:p>
          <a:p>
            <a:pPr lvl="3" eaLnBrk="1" hangingPunct="1"/>
            <a:r>
              <a:rPr lang="en-US" sz="1800"/>
              <a:t>Adapter maintains list of multicast groups node is interested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D20-60E5-9D4C-982A-4D0B785E47DB}" type="slidenum">
              <a:rPr lang="en-US"/>
              <a:pPr/>
              <a:t>15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CSMA/CD </a:t>
            </a:r>
            <a:r>
              <a:rPr lang="en-US">
                <a:sym typeface="Wingdings" charset="2"/>
              </a:rPr>
              <a:t> c</a:t>
            </a:r>
            <a:r>
              <a:rPr lang="en-US"/>
              <a:t>arrier sense multiple access with collision detection</a:t>
            </a:r>
          </a:p>
          <a:p>
            <a:pPr lvl="1" eaLnBrk="1" hangingPunct="1"/>
            <a:r>
              <a:rPr lang="en-US"/>
              <a:t>Why do we need exponential backoff?</a:t>
            </a:r>
          </a:p>
          <a:p>
            <a:pPr lvl="1" eaLnBrk="1" hangingPunct="1"/>
            <a:r>
              <a:rPr lang="en-US"/>
              <a:t>Why does collision happen?</a:t>
            </a:r>
          </a:p>
          <a:p>
            <a:pPr lvl="1" eaLnBrk="1" hangingPunct="1"/>
            <a:r>
              <a:rPr lang="en-US"/>
              <a:t>Why do we need a minimum packet size?</a:t>
            </a:r>
          </a:p>
          <a:p>
            <a:pPr lvl="2" eaLnBrk="1" hangingPunct="1"/>
            <a:r>
              <a:rPr lang="en-US"/>
              <a:t>How does this scale with speed?</a:t>
            </a:r>
          </a:p>
          <a:p>
            <a:pPr eaLnBrk="1" hangingPunct="1"/>
            <a:r>
              <a:rPr lang="en-US"/>
              <a:t>Ethernet</a:t>
            </a:r>
          </a:p>
          <a:p>
            <a:pPr lvl="1" eaLnBrk="1" hangingPunct="1"/>
            <a:r>
              <a:rPr lang="en-US"/>
              <a:t>What is the purpose of different header fields?</a:t>
            </a:r>
          </a:p>
          <a:p>
            <a:pPr lvl="1" eaLnBrk="1" hangingPunct="1"/>
            <a:r>
              <a:rPr lang="en-US"/>
              <a:t>What do Ethernet addresses look like?</a:t>
            </a:r>
          </a:p>
          <a:p>
            <a:pPr eaLnBrk="1" hangingPunct="1"/>
            <a:r>
              <a:rPr lang="en-US"/>
              <a:t>What are some alternatives to Ethernet design?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Interface</a:t>
            </a:r>
          </a:p>
          <a:p>
            <a:endParaRPr lang="en-US" dirty="0" smtClean="0"/>
          </a:p>
          <a:p>
            <a:r>
              <a:rPr lang="en-US" dirty="0" smtClean="0"/>
              <a:t>Link Layer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Addressing/IP</a:t>
            </a:r>
          </a:p>
          <a:p>
            <a:endParaRPr lang="en-US" dirty="0" smtClean="0"/>
          </a:p>
          <a:p>
            <a:r>
              <a:rPr lang="en-US" dirty="0" smtClean="0"/>
              <a:t>Routing</a:t>
            </a:r>
          </a:p>
          <a:p>
            <a:endParaRPr lang="en-US" dirty="0" smtClean="0"/>
          </a:p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8E07-EB0A-F248-A4A1-4B97DDA7EC46}" type="slidenum">
              <a:rPr lang="en-US"/>
              <a:pPr/>
              <a:t>17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dirty="0" smtClean="0"/>
              <a:t>Routing Techniques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1066800" y="1828800"/>
            <a:ext cx="1752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2819400" y="18288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Source Routing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4724400" y="18288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Global Addresses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1066800" y="2362200"/>
            <a:ext cx="17526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Header Size</a:t>
            </a:r>
          </a:p>
        </p:txBody>
      </p:sp>
      <p:sp>
        <p:nvSpPr>
          <p:cNvPr id="50186" name="Rectangle 7"/>
          <p:cNvSpPr>
            <a:spLocks noChangeArrowheads="1"/>
          </p:cNvSpPr>
          <p:nvPr/>
        </p:nvSpPr>
        <p:spPr bwMode="auto">
          <a:xfrm>
            <a:off x="2819400" y="2362200"/>
            <a:ext cx="19050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Worst</a:t>
            </a:r>
          </a:p>
        </p:txBody>
      </p:sp>
      <p:sp>
        <p:nvSpPr>
          <p:cNvPr id="50187" name="Rectangle 8"/>
          <p:cNvSpPr>
            <a:spLocks noChangeArrowheads="1"/>
          </p:cNvSpPr>
          <p:nvPr/>
        </p:nvSpPr>
        <p:spPr bwMode="auto">
          <a:xfrm>
            <a:off x="4724400" y="2362200"/>
            <a:ext cx="19050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OK – Large address</a:t>
            </a:r>
          </a:p>
        </p:txBody>
      </p:sp>
      <p:sp>
        <p:nvSpPr>
          <p:cNvPr id="50188" name="Rectangle 9"/>
          <p:cNvSpPr>
            <a:spLocks noChangeArrowheads="1"/>
          </p:cNvSpPr>
          <p:nvPr/>
        </p:nvSpPr>
        <p:spPr bwMode="auto">
          <a:xfrm>
            <a:off x="1066800" y="28956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Router Table Size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2819400" y="28956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None</a:t>
            </a:r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4724400" y="28956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Number of hosts (prefixes)</a:t>
            </a:r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1066800" y="35052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Forward Overhead</a:t>
            </a:r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2819400" y="35052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Best</a:t>
            </a:r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4724400" y="35052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Prefix matching</a:t>
            </a:r>
            <a:br>
              <a:rPr lang="en-US" sz="1400">
                <a:solidFill>
                  <a:srgbClr val="000000"/>
                </a:solidFill>
                <a:latin typeface="Arial" charset="0"/>
              </a:rPr>
            </a:br>
            <a:r>
              <a:rPr lang="en-US" sz="1400">
                <a:solidFill>
                  <a:srgbClr val="000000"/>
                </a:solidFill>
                <a:latin typeface="Arial" charset="0"/>
              </a:rPr>
              <a:t>(Worst)</a:t>
            </a:r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6629400" y="1828800"/>
            <a:ext cx="1676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Virtual Circuits</a:t>
            </a:r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6629400" y="2362200"/>
            <a:ext cx="1676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Best</a:t>
            </a:r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6629400" y="2895600"/>
            <a:ext cx="16764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Number of circuits</a:t>
            </a:r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6629400" y="3505200"/>
            <a:ext cx="16764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Pretty Good</a:t>
            </a:r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1066800" y="41148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Setup Overhead</a:t>
            </a:r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819400" y="41148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None</a:t>
            </a:r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4724400" y="4114800"/>
            <a:ext cx="1905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None</a:t>
            </a:r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1066800" y="4724400"/>
            <a:ext cx="17526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Arial" charset="0"/>
              </a:rPr>
              <a:t>Error Recovery</a:t>
            </a:r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2819400" y="4724400"/>
            <a:ext cx="19050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Tell all hosts</a:t>
            </a:r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724400" y="4724400"/>
            <a:ext cx="19050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Tell all routers</a:t>
            </a:r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6629400" y="4114800"/>
            <a:ext cx="16764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Connection Setup</a:t>
            </a:r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6629400" y="4724400"/>
            <a:ext cx="16764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charset="0"/>
              </a:rPr>
              <a:t>Tell all routers and Tear down circuit and re-route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 Addresses</a:t>
            </a:r>
            <a:endParaRPr lang="en-US"/>
          </a:p>
        </p:txBody>
      </p:sp>
      <p:sp>
        <p:nvSpPr>
          <p:cNvPr id="5120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Fixed length: 32 bits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Initial classful structure (1981) (not relevant now!!!)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Total IP address size: 4 billion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Class A: 128 networks, 16M hosts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Class B: 16K networks, 64K hosts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Class C: 2M networks, 256 hosts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D11A-917E-244B-821C-E345D035BA56}" type="slidenum">
              <a:rPr lang="en-US"/>
              <a:pPr/>
              <a:t>18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609600" y="3962400"/>
            <a:ext cx="81534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62000" y="4267200"/>
            <a:ext cx="1919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u="sng">
                <a:solidFill>
                  <a:srgbClr val="000000"/>
                </a:solidFill>
                <a:latin typeface="Arial" charset="0"/>
              </a:rPr>
              <a:t>High Order Bits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0   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10  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110</a:t>
            </a:r>
          </a:p>
        </p:txBody>
      </p:sp>
      <p:sp>
        <p:nvSpPr>
          <p:cNvPr id="51209" name="Text Box 6"/>
          <p:cNvSpPr txBox="1">
            <a:spLocks noChangeArrowheads="1"/>
          </p:cNvSpPr>
          <p:nvPr/>
        </p:nvSpPr>
        <p:spPr bwMode="auto">
          <a:xfrm>
            <a:off x="2946400" y="4267200"/>
            <a:ext cx="3352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u="sng">
                <a:solidFill>
                  <a:srgbClr val="000000"/>
                </a:solidFill>
                <a:latin typeface="Arial" charset="0"/>
              </a:rPr>
              <a:t>Format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7 bits of net, 24 bits of host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14 bits of net, 16 bits of host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21 bits of net, 8 bits of host</a:t>
            </a:r>
          </a:p>
        </p:txBody>
      </p:sp>
      <p:sp>
        <p:nvSpPr>
          <p:cNvPr id="51210" name="Text Box 7"/>
          <p:cNvSpPr txBox="1">
            <a:spLocks noChangeArrowheads="1"/>
          </p:cNvSpPr>
          <p:nvPr/>
        </p:nvSpPr>
        <p:spPr bwMode="auto">
          <a:xfrm>
            <a:off x="7407275" y="4267200"/>
            <a:ext cx="8207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u="sng">
                <a:solidFill>
                  <a:srgbClr val="000000"/>
                </a:solidFill>
                <a:latin typeface="Arial" charset="0"/>
              </a:rPr>
              <a:t>Class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A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B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Subnet Addressing</a:t>
            </a:r>
            <a:br>
              <a:rPr lang="en-US"/>
            </a:br>
            <a:r>
              <a:rPr lang="en-US"/>
              <a:t>RFC917 (1984)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Class A &amp; B networks too big</a:t>
            </a:r>
          </a:p>
          <a:p>
            <a:pPr lvl="1" eaLnBrk="1" hangingPunct="1"/>
            <a:r>
              <a:rPr lang="en-US"/>
              <a:t>Very few LANs have close to 64K hosts</a:t>
            </a:r>
          </a:p>
          <a:p>
            <a:pPr lvl="1" eaLnBrk="1" hangingPunct="1"/>
            <a:r>
              <a:rPr lang="en-US"/>
              <a:t>For electrical/LAN limitations, performance or administrative reasons</a:t>
            </a:r>
          </a:p>
          <a:p>
            <a:pPr eaLnBrk="1" hangingPunct="1"/>
            <a:r>
              <a:rPr lang="en-US"/>
              <a:t>Need simple way to get multiple “networks”</a:t>
            </a:r>
          </a:p>
          <a:p>
            <a:pPr lvl="1" eaLnBrk="1" hangingPunct="1"/>
            <a:r>
              <a:rPr lang="en-US"/>
              <a:t>Use bridging, multiple IP networks or split up single network address ranges (subnet)</a:t>
            </a:r>
          </a:p>
          <a:p>
            <a:pPr eaLnBrk="1" hangingPunct="1"/>
            <a:r>
              <a:rPr lang="en-US"/>
              <a:t>CMU case study in RFC</a:t>
            </a:r>
          </a:p>
          <a:p>
            <a:pPr lvl="1" eaLnBrk="1" hangingPunct="1"/>
            <a:r>
              <a:rPr lang="en-US"/>
              <a:t>Chose not to adopt – concern that it would not be widely supported </a:t>
            </a:r>
            <a:r>
              <a:rPr lang="en-US">
                <a:sym typeface="Wingdings" charset="2"/>
              </a:rPr>
              <a:t>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D8C2-6599-5C42-BBF4-927D9B2766C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Network Interface</a:t>
            </a:r>
          </a:p>
          <a:p>
            <a:endParaRPr lang="en-US" dirty="0" smtClean="0"/>
          </a:p>
          <a:p>
            <a:r>
              <a:rPr lang="en-US" dirty="0" smtClean="0"/>
              <a:t>Link Layer</a:t>
            </a:r>
          </a:p>
          <a:p>
            <a:endParaRPr lang="en-US" dirty="0" smtClean="0"/>
          </a:p>
          <a:p>
            <a:r>
              <a:rPr lang="en-US" dirty="0" smtClean="0"/>
              <a:t>Addressing/IP</a:t>
            </a:r>
          </a:p>
          <a:p>
            <a:endParaRPr lang="en-US" dirty="0" smtClean="0"/>
          </a:p>
          <a:p>
            <a:r>
              <a:rPr lang="en-US" dirty="0" smtClean="0"/>
              <a:t>Routing</a:t>
            </a:r>
          </a:p>
          <a:p>
            <a:endParaRPr lang="en-US" dirty="0" smtClean="0"/>
          </a:p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777-1B16-AF44-BB31-4279930B120A}" type="slidenum">
              <a:rPr lang="en-US"/>
              <a:pPr/>
              <a:t>20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Classless Inter-Domain Routing</a:t>
            </a:r>
            <a:br>
              <a:rPr lang="en-US"/>
            </a:br>
            <a:r>
              <a:rPr lang="en-US"/>
              <a:t>(CIDR) – RFC1338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r>
              <a:rPr lang="en-US"/>
              <a:t>Allows arbitrary split between network &amp; host part of address </a:t>
            </a:r>
          </a:p>
          <a:p>
            <a:pPr lvl="1"/>
            <a:r>
              <a:rPr lang="en-US"/>
              <a:t>Do not use classes to determine network ID</a:t>
            </a:r>
          </a:p>
          <a:p>
            <a:pPr lvl="1"/>
            <a:r>
              <a:rPr lang="en-US"/>
              <a:t>Use common part of address as network number</a:t>
            </a:r>
          </a:p>
          <a:p>
            <a:pPr lvl="1"/>
            <a:r>
              <a:rPr lang="en-US"/>
              <a:t>E.g., addresses 192.4.16 - 192.4.31 have the first 20 bits in common. Thus, we use these 20 bits as the network number </a:t>
            </a:r>
            <a:r>
              <a:rPr lang="en-US">
                <a:sym typeface="Wingdings" charset="2"/>
              </a:rPr>
              <a:t> 192.4.16</a:t>
            </a:r>
            <a:r>
              <a:rPr lang="en-US"/>
              <a:t>/20</a:t>
            </a:r>
          </a:p>
          <a:p>
            <a:r>
              <a:rPr lang="en-US"/>
              <a:t>Enables more efficient usage of address space (and router tables) </a:t>
            </a:r>
            <a:r>
              <a:rPr lang="en-US">
                <a:sym typeface="Wingdings" charset="2"/>
              </a:rPr>
              <a:t> How?</a:t>
            </a:r>
          </a:p>
          <a:p>
            <a:pPr lvl="1"/>
            <a:r>
              <a:rPr lang="en-US"/>
              <a:t>Use single entry for range in forwarding tables</a:t>
            </a:r>
          </a:p>
          <a:p>
            <a:pPr lvl="1"/>
            <a:r>
              <a:rPr lang="en-US"/>
              <a:t>Combined forwarding entries when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C541-3183-9346-9D71-E3BAD4DCD5FA}" type="slidenum">
              <a:rPr lang="en-US"/>
              <a:pPr/>
              <a:t>21</a:t>
            </a:fld>
            <a:endParaRPr lang="en-US"/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304800" y="2209800"/>
            <a:ext cx="83058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IP Addresses: How to Get One?</a:t>
            </a:r>
          </a:p>
        </p:txBody>
      </p:sp>
      <p:sp>
        <p:nvSpPr>
          <p:cNvPr id="5632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dirty="0"/>
              <a:t>Network (network portion):</a:t>
            </a:r>
          </a:p>
          <a:p>
            <a:r>
              <a:rPr lang="en-US" dirty="0"/>
              <a:t>Get allocated portion of ISP’s address space:</a:t>
            </a:r>
          </a:p>
          <a:p>
            <a:endParaRPr 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>
                <a:solidFill>
                  <a:schemeClr val="accent2"/>
                </a:solidFill>
              </a:rPr>
              <a:t>ISP's block          </a:t>
            </a:r>
            <a:r>
              <a:rPr lang="en-US" sz="1800" u="sng" dirty="0">
                <a:solidFill>
                  <a:schemeClr val="accent2"/>
                </a:solidFill>
              </a:rPr>
              <a:t>11001000  00010111  0001</a:t>
            </a:r>
            <a:r>
              <a:rPr lang="en-US" sz="1800" dirty="0">
                <a:solidFill>
                  <a:schemeClr val="accent2"/>
                </a:solidFill>
              </a:rPr>
              <a:t>0000  00000000    200.23.16.0/20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/>
              <a:t>Organization 0    </a:t>
            </a:r>
            <a:r>
              <a:rPr lang="en-US" sz="1800" u="sng" dirty="0"/>
              <a:t>11001000  00010111  0001000</a:t>
            </a:r>
            <a:r>
              <a:rPr lang="en-US" sz="1800" dirty="0"/>
              <a:t>0  00000000    200.23.16.0/23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/>
              <a:t>Organization 1    </a:t>
            </a:r>
            <a:r>
              <a:rPr lang="en-US" sz="1800" u="sng" dirty="0"/>
              <a:t>11001000  00010111  0001001</a:t>
            </a:r>
            <a:r>
              <a:rPr lang="en-US" sz="1800" dirty="0"/>
              <a:t>0  00000000    200.23.18.0/23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/>
              <a:t>Organization 2    </a:t>
            </a:r>
            <a:r>
              <a:rPr lang="en-US" sz="1800" u="sng" dirty="0"/>
              <a:t>11001000  00010111  0001010</a:t>
            </a:r>
            <a:r>
              <a:rPr lang="en-US" sz="1800" dirty="0"/>
              <a:t>0  00000000    200.23.20.0/23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/>
              <a:t>    ...                                          …..                                   ….                ….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 dirty="0"/>
              <a:t>Organization 7    </a:t>
            </a:r>
            <a:r>
              <a:rPr lang="en-US" sz="1800" u="sng" dirty="0"/>
              <a:t>11001000  00010111  0001111</a:t>
            </a:r>
            <a:r>
              <a:rPr lang="en-US" sz="1800" dirty="0"/>
              <a:t>0  00000000    200.23.30.0/23</a:t>
            </a:r>
            <a:r>
              <a:rPr lang="en-US" sz="2000" dirty="0">
                <a:latin typeface="Times New Roman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C418-A348-0944-BA8C-2B8339B4AE82}" type="slidenum">
              <a:rPr lang="en-US"/>
              <a:pPr/>
              <a:t>22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IP Addresses: How to Get One?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does an ISP get block of addresses?</a:t>
            </a:r>
          </a:p>
          <a:p>
            <a:pPr lvl="1">
              <a:lnSpc>
                <a:spcPct val="90000"/>
              </a:lnSpc>
            </a:pPr>
            <a:r>
              <a:rPr lang="en-US"/>
              <a:t>From </a:t>
            </a:r>
            <a:r>
              <a:rPr lang="en-US" b="1"/>
              <a:t>Regional Internet Registries</a:t>
            </a:r>
            <a:r>
              <a:rPr lang="en-US"/>
              <a:t> (RIRs) </a:t>
            </a:r>
          </a:p>
          <a:p>
            <a:pPr lvl="2">
              <a:lnSpc>
                <a:spcPct val="90000"/>
              </a:lnSpc>
            </a:pPr>
            <a:r>
              <a:rPr lang="en-US"/>
              <a:t>ARIN (North America, Southern Africa), APNIC (Asia-Pacific), RIPE (Europe, Northern Africa), LACNIC (South America)</a:t>
            </a:r>
          </a:p>
          <a:p>
            <a:pPr lvl="2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How about a single host?</a:t>
            </a:r>
          </a:p>
          <a:p>
            <a:pPr lvl="1">
              <a:lnSpc>
                <a:spcPct val="90000"/>
              </a:lnSpc>
            </a:pPr>
            <a:r>
              <a:rPr lang="en-US"/>
              <a:t>Hard-coded by system admin in a file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FF0000"/>
                </a:solidFill>
              </a:rPr>
              <a:t>DHCP: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ynamic 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/>
              <a:t>ost </a:t>
            </a:r>
            <a:r>
              <a:rPr lang="en-US">
                <a:solidFill>
                  <a:srgbClr val="FF0000"/>
                </a:solidFill>
              </a:rPr>
              <a:t>C</a:t>
            </a:r>
            <a:r>
              <a:rPr lang="en-US"/>
              <a:t>onfiguration 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rotocol: </a:t>
            </a:r>
            <a:r>
              <a:rPr lang="en-US" sz="2000"/>
              <a:t>dynamically get address: “plug-and-play”</a:t>
            </a:r>
            <a:endParaRPr lang="en-US"/>
          </a:p>
          <a:p>
            <a:pPr lvl="2">
              <a:lnSpc>
                <a:spcPct val="90000"/>
              </a:lnSpc>
            </a:pPr>
            <a:r>
              <a:rPr lang="en-US"/>
              <a:t>Host broadcasts “</a:t>
            </a:r>
            <a:r>
              <a:rPr lang="en-US">
                <a:solidFill>
                  <a:schemeClr val="accent2"/>
                </a:solidFill>
              </a:rPr>
              <a:t>DHCP discover</a:t>
            </a:r>
            <a:r>
              <a:rPr lang="en-US"/>
              <a:t>” msg</a:t>
            </a:r>
          </a:p>
          <a:p>
            <a:pPr lvl="2">
              <a:lnSpc>
                <a:spcPct val="90000"/>
              </a:lnSpc>
            </a:pPr>
            <a:r>
              <a:rPr lang="en-US"/>
              <a:t>DHCP server responds with “</a:t>
            </a:r>
            <a:r>
              <a:rPr lang="en-US">
                <a:solidFill>
                  <a:schemeClr val="accent2"/>
                </a:solidFill>
              </a:rPr>
              <a:t>DHCP offer</a:t>
            </a:r>
            <a:r>
              <a:rPr lang="en-US"/>
              <a:t>” msg</a:t>
            </a:r>
          </a:p>
          <a:p>
            <a:pPr lvl="2">
              <a:lnSpc>
                <a:spcPct val="90000"/>
              </a:lnSpc>
            </a:pPr>
            <a:r>
              <a:rPr lang="en-US"/>
              <a:t>Host requests IP address: “</a:t>
            </a:r>
            <a:r>
              <a:rPr lang="en-US">
                <a:solidFill>
                  <a:schemeClr val="accent2"/>
                </a:solidFill>
              </a:rPr>
              <a:t>DHCP request</a:t>
            </a:r>
            <a:r>
              <a:rPr lang="en-US"/>
              <a:t>” msg</a:t>
            </a:r>
          </a:p>
          <a:p>
            <a:pPr lvl="2">
              <a:lnSpc>
                <a:spcPct val="90000"/>
              </a:lnSpc>
            </a:pPr>
            <a:r>
              <a:rPr lang="en-US"/>
              <a:t>DHCP server sends address: “</a:t>
            </a:r>
            <a:r>
              <a:rPr lang="en-US">
                <a:solidFill>
                  <a:schemeClr val="accent2"/>
                </a:solidFill>
              </a:rPr>
              <a:t>DHCP ack</a:t>
            </a:r>
            <a:r>
              <a:rPr lang="en-US"/>
              <a:t>” msg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977C-EAF5-FF44-8D07-A389D5D89401}" type="slidenum">
              <a:rPr lang="en-US"/>
              <a:pPr/>
              <a:t>23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Concepts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Base-level protocol (IP) provides minimal service level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Allows highly decentralized implementation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Each step involves determining next hop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Most of the work at the endpoints</a:t>
            </a:r>
          </a:p>
          <a:p>
            <a:pPr>
              <a:lnSpc>
                <a:spcPct val="90000"/>
              </a:lnSpc>
            </a:pPr>
            <a:r>
              <a:rPr lang="en-US" sz="2400"/>
              <a:t>ICMP provides low-level error reporting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IP forwarding </a:t>
            </a:r>
            <a:r>
              <a:rPr lang="en-US" sz="2400">
                <a:sym typeface="Wingdings" charset="2"/>
              </a:rPr>
              <a:t> global addressing, alternatives, lookup tables</a:t>
            </a:r>
          </a:p>
          <a:p>
            <a:pPr>
              <a:lnSpc>
                <a:spcPct val="90000"/>
              </a:lnSpc>
            </a:pPr>
            <a:r>
              <a:rPr lang="en-US" sz="2400"/>
              <a:t>IP addressing </a:t>
            </a:r>
            <a:r>
              <a:rPr lang="en-US" sz="2400">
                <a:sym typeface="Wingdings" charset="2"/>
              </a:rPr>
              <a:t> hierarchical, CIDR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IP service </a:t>
            </a:r>
            <a:r>
              <a:rPr lang="en-US" sz="2400">
                <a:sym typeface="Wingdings" charset="2"/>
              </a:rPr>
              <a:t> best effort, simplicity of routers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IP packets </a:t>
            </a:r>
            <a:r>
              <a:rPr lang="en-US" sz="2400">
                <a:sym typeface="Wingdings" charset="2"/>
              </a:rPr>
              <a:t> header fields, fragmentation, ICMP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Interface</a:t>
            </a:r>
          </a:p>
          <a:p>
            <a:endParaRPr lang="en-US" dirty="0" smtClean="0"/>
          </a:p>
          <a:p>
            <a:r>
              <a:rPr lang="en-US" dirty="0" smtClean="0"/>
              <a:t>Link Layer</a:t>
            </a:r>
          </a:p>
          <a:p>
            <a:endParaRPr lang="en-US" dirty="0" smtClean="0"/>
          </a:p>
          <a:p>
            <a:r>
              <a:rPr lang="en-US" dirty="0" smtClean="0"/>
              <a:t>Addressing/IP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Routing</a:t>
            </a:r>
          </a:p>
          <a:p>
            <a:endParaRPr lang="en-US" dirty="0" smtClean="0"/>
          </a:p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52A-E113-3D4A-9E71-966369EE1700}" type="slidenum">
              <a:rPr lang="en-US"/>
              <a:pPr/>
              <a:t>25</a:t>
            </a:fld>
            <a:endParaRPr lang="en-US"/>
          </a:p>
        </p:txBody>
      </p:sp>
      <p:sp>
        <p:nvSpPr>
          <p:cNvPr id="62469" name="Line 2"/>
          <p:cNvSpPr>
            <a:spLocks noChangeShapeType="1"/>
          </p:cNvSpPr>
          <p:nvPr/>
        </p:nvSpPr>
        <p:spPr bwMode="auto">
          <a:xfrm flipH="1">
            <a:off x="43434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Distance-Vector Method</a:t>
            </a:r>
          </a:p>
        </p:txBody>
      </p:sp>
      <p:sp>
        <p:nvSpPr>
          <p:cNvPr id="624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475663" cy="2244725"/>
          </a:xfrm>
        </p:spPr>
        <p:txBody>
          <a:bodyPr/>
          <a:lstStyle/>
          <a:p>
            <a:r>
              <a:rPr lang="en-US" sz="2400"/>
              <a:t>Idea</a:t>
            </a:r>
          </a:p>
          <a:p>
            <a:pPr lvl="1"/>
            <a:r>
              <a:rPr lang="en-US" sz="2000"/>
              <a:t>At any time, have cost/next hop of best known path to destination</a:t>
            </a:r>
          </a:p>
          <a:p>
            <a:pPr lvl="1"/>
            <a:r>
              <a:rPr lang="en-US" sz="2000"/>
              <a:t>Use cost </a:t>
            </a:r>
            <a:r>
              <a:rPr lang="en-US" sz="2000">
                <a:sym typeface="Symbol" charset="2"/>
              </a:rPr>
              <a:t> </a:t>
            </a:r>
            <a:r>
              <a:rPr lang="en-US" sz="2000"/>
              <a:t>when no path known</a:t>
            </a:r>
          </a:p>
          <a:p>
            <a:r>
              <a:rPr lang="en-US" sz="2400"/>
              <a:t>Initially</a:t>
            </a:r>
          </a:p>
          <a:p>
            <a:pPr lvl="1"/>
            <a:r>
              <a:rPr lang="en-US" sz="2000"/>
              <a:t>Only have entries for directly connected nodes</a:t>
            </a:r>
          </a:p>
        </p:txBody>
      </p:sp>
      <p:sp>
        <p:nvSpPr>
          <p:cNvPr id="62472" name="Line 5"/>
          <p:cNvSpPr>
            <a:spLocks noChangeShapeType="1"/>
          </p:cNvSpPr>
          <p:nvPr/>
        </p:nvSpPr>
        <p:spPr bwMode="auto">
          <a:xfrm flipH="1" flipV="1">
            <a:off x="45720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3" name="Line 6"/>
          <p:cNvSpPr>
            <a:spLocks noChangeShapeType="1"/>
          </p:cNvSpPr>
          <p:nvPr/>
        </p:nvSpPr>
        <p:spPr bwMode="auto">
          <a:xfrm flipV="1">
            <a:off x="60198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4" name="Line 7"/>
          <p:cNvSpPr>
            <a:spLocks noChangeShapeType="1"/>
          </p:cNvSpPr>
          <p:nvPr/>
        </p:nvSpPr>
        <p:spPr bwMode="auto">
          <a:xfrm>
            <a:off x="74676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5" name="Line 8"/>
          <p:cNvSpPr>
            <a:spLocks noChangeShapeType="1"/>
          </p:cNvSpPr>
          <p:nvPr/>
        </p:nvSpPr>
        <p:spPr bwMode="auto">
          <a:xfrm flipV="1">
            <a:off x="65532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6" name="Line 9"/>
          <p:cNvSpPr>
            <a:spLocks noChangeShapeType="1"/>
          </p:cNvSpPr>
          <p:nvPr/>
        </p:nvSpPr>
        <p:spPr bwMode="auto">
          <a:xfrm flipH="1" flipV="1">
            <a:off x="60198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7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8" name="Line 11"/>
          <p:cNvSpPr>
            <a:spLocks noChangeShapeType="1"/>
          </p:cNvSpPr>
          <p:nvPr/>
        </p:nvSpPr>
        <p:spPr bwMode="auto">
          <a:xfrm>
            <a:off x="43434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9" name="Oval 12"/>
          <p:cNvSpPr>
            <a:spLocks noChangeArrowheads="1"/>
          </p:cNvSpPr>
          <p:nvPr/>
        </p:nvSpPr>
        <p:spPr bwMode="auto">
          <a:xfrm>
            <a:off x="41148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A</a:t>
            </a:r>
          </a:p>
        </p:txBody>
      </p:sp>
      <p:sp>
        <p:nvSpPr>
          <p:cNvPr id="62480" name="Oval 13"/>
          <p:cNvSpPr>
            <a:spLocks noChangeArrowheads="1"/>
          </p:cNvSpPr>
          <p:nvPr/>
        </p:nvSpPr>
        <p:spPr bwMode="auto">
          <a:xfrm>
            <a:off x="43434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E</a:t>
            </a:r>
          </a:p>
        </p:txBody>
      </p:sp>
      <p:sp>
        <p:nvSpPr>
          <p:cNvPr id="62481" name="Oval 14"/>
          <p:cNvSpPr>
            <a:spLocks noChangeArrowheads="1"/>
          </p:cNvSpPr>
          <p:nvPr/>
        </p:nvSpPr>
        <p:spPr bwMode="auto">
          <a:xfrm>
            <a:off x="57912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F</a:t>
            </a:r>
          </a:p>
        </p:txBody>
      </p:sp>
      <p:sp>
        <p:nvSpPr>
          <p:cNvPr id="62482" name="Oval 15"/>
          <p:cNvSpPr>
            <a:spLocks noChangeArrowheads="1"/>
          </p:cNvSpPr>
          <p:nvPr/>
        </p:nvSpPr>
        <p:spPr bwMode="auto">
          <a:xfrm>
            <a:off x="7239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C</a:t>
            </a:r>
          </a:p>
        </p:txBody>
      </p:sp>
      <p:sp>
        <p:nvSpPr>
          <p:cNvPr id="62483" name="Oval 16"/>
          <p:cNvSpPr>
            <a:spLocks noChangeArrowheads="1"/>
          </p:cNvSpPr>
          <p:nvPr/>
        </p:nvSpPr>
        <p:spPr bwMode="auto">
          <a:xfrm>
            <a:off x="77724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D</a:t>
            </a:r>
          </a:p>
        </p:txBody>
      </p:sp>
      <p:sp>
        <p:nvSpPr>
          <p:cNvPr id="62484" name="Oval 17"/>
          <p:cNvSpPr>
            <a:spLocks noChangeArrowheads="1"/>
          </p:cNvSpPr>
          <p:nvPr/>
        </p:nvSpPr>
        <p:spPr bwMode="auto">
          <a:xfrm>
            <a:off x="63246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B</a:t>
            </a:r>
          </a:p>
        </p:txBody>
      </p:sp>
      <p:sp>
        <p:nvSpPr>
          <p:cNvPr id="62485" name="Text Box 18"/>
          <p:cNvSpPr txBox="1">
            <a:spLocks noChangeArrowheads="1"/>
          </p:cNvSpPr>
          <p:nvPr/>
        </p:nvSpPr>
        <p:spPr bwMode="auto">
          <a:xfrm>
            <a:off x="4114800" y="25146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2</a:t>
            </a:r>
          </a:p>
        </p:txBody>
      </p:sp>
      <p:sp>
        <p:nvSpPr>
          <p:cNvPr id="62486" name="Text Box 19"/>
          <p:cNvSpPr txBox="1">
            <a:spLocks noChangeArrowheads="1"/>
          </p:cNvSpPr>
          <p:nvPr/>
        </p:nvSpPr>
        <p:spPr bwMode="auto">
          <a:xfrm>
            <a:off x="5181600" y="19050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3</a:t>
            </a:r>
          </a:p>
        </p:txBody>
      </p:sp>
      <p:sp>
        <p:nvSpPr>
          <p:cNvPr id="62487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6</a:t>
            </a:r>
          </a:p>
        </p:txBody>
      </p:sp>
      <p:sp>
        <p:nvSpPr>
          <p:cNvPr id="62488" name="Text Box 21"/>
          <p:cNvSpPr txBox="1">
            <a:spLocks noChangeArrowheads="1"/>
          </p:cNvSpPr>
          <p:nvPr/>
        </p:nvSpPr>
        <p:spPr bwMode="auto">
          <a:xfrm>
            <a:off x="5410200" y="3352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4</a:t>
            </a:r>
          </a:p>
        </p:txBody>
      </p:sp>
      <p:sp>
        <p:nvSpPr>
          <p:cNvPr id="62489" name="Text Box 22"/>
          <p:cNvSpPr txBox="1">
            <a:spLocks noChangeArrowheads="1"/>
          </p:cNvSpPr>
          <p:nvPr/>
        </p:nvSpPr>
        <p:spPr bwMode="auto">
          <a:xfrm>
            <a:off x="6324600" y="29718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0" name="Text Box 23"/>
          <p:cNvSpPr txBox="1">
            <a:spLocks noChangeArrowheads="1"/>
          </p:cNvSpPr>
          <p:nvPr/>
        </p:nvSpPr>
        <p:spPr bwMode="auto">
          <a:xfrm>
            <a:off x="6477000" y="1981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1" name="Text Box 24"/>
          <p:cNvSpPr txBox="1">
            <a:spLocks noChangeArrowheads="1"/>
          </p:cNvSpPr>
          <p:nvPr/>
        </p:nvSpPr>
        <p:spPr bwMode="auto">
          <a:xfrm>
            <a:off x="7696200" y="2362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1</a:t>
            </a:r>
          </a:p>
        </p:txBody>
      </p:sp>
      <p:sp>
        <p:nvSpPr>
          <p:cNvPr id="62492" name="Text Box 25"/>
          <p:cNvSpPr txBox="1">
            <a:spLocks noChangeArrowheads="1"/>
          </p:cNvSpPr>
          <p:nvPr/>
        </p:nvSpPr>
        <p:spPr bwMode="auto">
          <a:xfrm>
            <a:off x="7162800" y="3200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3</a:t>
            </a:r>
          </a:p>
        </p:txBody>
      </p:sp>
      <p:graphicFrame>
        <p:nvGraphicFramePr>
          <p:cNvPr id="145470" name="Group 62"/>
          <p:cNvGraphicFramePr>
            <a:graphicFrameLocks noGrp="1"/>
          </p:cNvGraphicFramePr>
          <p:nvPr/>
        </p:nvGraphicFramePr>
        <p:xfrm>
          <a:off x="1600200" y="1447800"/>
          <a:ext cx="2133600" cy="2926080"/>
        </p:xfrm>
        <a:graphic>
          <a:graphicData uri="http://schemas.openxmlformats.org/drawingml/2006/table">
            <a:tbl>
              <a:tblPr/>
              <a:tblGrid>
                <a:gridCol w="711200"/>
                <a:gridCol w="711200"/>
                <a:gridCol w="7112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FD70-1970-274C-A933-F0BEF505FFB2}" type="slidenum">
              <a:rPr lang="en-US"/>
              <a:pPr/>
              <a:t>26</a:t>
            </a:fld>
            <a:endParaRPr lang="en-US"/>
          </a:p>
        </p:txBody>
      </p:sp>
      <p:sp>
        <p:nvSpPr>
          <p:cNvPr id="63493" name="Line 2"/>
          <p:cNvSpPr>
            <a:spLocks noChangeShapeType="1"/>
          </p:cNvSpPr>
          <p:nvPr/>
        </p:nvSpPr>
        <p:spPr bwMode="auto">
          <a:xfrm flipH="1">
            <a:off x="3429000" y="1676400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Distance-Vector Update</a:t>
            </a:r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0"/>
            <a:ext cx="8475663" cy="2244725"/>
          </a:xfrm>
        </p:spPr>
        <p:txBody>
          <a:bodyPr>
            <a:normAutofit lnSpcReduction="10000"/>
          </a:bodyPr>
          <a:lstStyle/>
          <a:p>
            <a:pPr marL="385763" indent="-385763">
              <a:tabLst>
                <a:tab pos="3028950" algn="l"/>
              </a:tabLst>
            </a:pPr>
            <a:r>
              <a:rPr lang="en-US" sz="2400"/>
              <a:t>Update(x,y,z)</a:t>
            </a:r>
          </a:p>
          <a:p>
            <a:pPr marL="744538" lvl="1" indent="-246063">
              <a:buFontTx/>
              <a:buNone/>
              <a:tabLst>
                <a:tab pos="3028950" algn="l"/>
              </a:tabLst>
            </a:pPr>
            <a:r>
              <a:rPr lang="en-US" sz="2000"/>
              <a:t>d </a:t>
            </a:r>
            <a:r>
              <a:rPr lang="en-US" sz="2000">
                <a:sym typeface="Symbol" charset="2"/>
              </a:rPr>
              <a:t></a:t>
            </a:r>
            <a:r>
              <a:rPr lang="en-US" sz="2000"/>
              <a:t> c(x,z) + d(z,y)	</a:t>
            </a:r>
            <a:r>
              <a:rPr lang="en-US" sz="1600">
                <a:solidFill>
                  <a:srgbClr val="FF0000"/>
                </a:solidFill>
              </a:rPr>
              <a:t># Cost of path from x to y with first hop z</a:t>
            </a:r>
          </a:p>
          <a:p>
            <a:pPr marL="744538" lvl="1" indent="-246063">
              <a:buFontTx/>
              <a:buNone/>
              <a:tabLst>
                <a:tab pos="3028950" algn="l"/>
              </a:tabLst>
            </a:pPr>
            <a:r>
              <a:rPr lang="en-US" sz="2000"/>
              <a:t>if d &lt; d(x,y)</a:t>
            </a: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>
                <a:solidFill>
                  <a:srgbClr val="FF0000"/>
                </a:solidFill>
              </a:rPr>
              <a:t># Found better path</a:t>
            </a: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/>
              <a:t>return d,z	</a:t>
            </a:r>
            <a:r>
              <a:rPr lang="en-US" sz="1600">
                <a:solidFill>
                  <a:srgbClr val="FF0000"/>
                </a:solidFill>
              </a:rPr>
              <a:t># Updated cost / next hop</a:t>
            </a:r>
            <a:endParaRPr lang="en-US">
              <a:solidFill>
                <a:srgbClr val="FF0000"/>
              </a:solidFill>
            </a:endParaRPr>
          </a:p>
          <a:p>
            <a:pPr marL="744538" lvl="1" indent="-246063">
              <a:buFontTx/>
              <a:buNone/>
              <a:tabLst>
                <a:tab pos="3028950" algn="l"/>
              </a:tabLst>
            </a:pPr>
            <a:r>
              <a:rPr lang="en-US" sz="2000"/>
              <a:t>else</a:t>
            </a:r>
          </a:p>
          <a:p>
            <a:pPr marL="1146175" lvl="2" indent="-238125">
              <a:buFontTx/>
              <a:buNone/>
              <a:tabLst>
                <a:tab pos="3028950" algn="l"/>
              </a:tabLst>
            </a:pPr>
            <a:r>
              <a:rPr lang="en-US"/>
              <a:t>return d(x,y), nexthop(x,y)	</a:t>
            </a:r>
            <a:r>
              <a:rPr lang="en-US" sz="1600">
                <a:solidFill>
                  <a:srgbClr val="FF0000"/>
                </a:solidFill>
              </a:rPr>
              <a:t># Existing cost / next hop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3496" name="Oval 5"/>
          <p:cNvSpPr>
            <a:spLocks noChangeArrowheads="1"/>
          </p:cNvSpPr>
          <p:nvPr/>
        </p:nvSpPr>
        <p:spPr bwMode="auto">
          <a:xfrm>
            <a:off x="3200400" y="29718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x</a:t>
            </a:r>
          </a:p>
        </p:txBody>
      </p:sp>
      <p:sp>
        <p:nvSpPr>
          <p:cNvPr id="63497" name="Oval 6"/>
          <p:cNvSpPr>
            <a:spLocks noChangeArrowheads="1"/>
          </p:cNvSpPr>
          <p:nvPr/>
        </p:nvSpPr>
        <p:spPr bwMode="auto">
          <a:xfrm>
            <a:off x="3429000" y="14478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z</a:t>
            </a:r>
          </a:p>
        </p:txBody>
      </p:sp>
      <p:sp>
        <p:nvSpPr>
          <p:cNvPr id="63498" name="Oval 7"/>
          <p:cNvSpPr>
            <a:spLocks noChangeArrowheads="1"/>
          </p:cNvSpPr>
          <p:nvPr/>
        </p:nvSpPr>
        <p:spPr bwMode="auto">
          <a:xfrm>
            <a:off x="6858000" y="2819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FFFF99"/>
                </a:solidFill>
                <a:latin typeface="Helvetica" charset="0"/>
              </a:rPr>
              <a:t>y</a:t>
            </a:r>
          </a:p>
        </p:txBody>
      </p:sp>
      <p:sp>
        <p:nvSpPr>
          <p:cNvPr id="63499" name="Text Box 8"/>
          <p:cNvSpPr txBox="1">
            <a:spLocks noChangeArrowheads="1"/>
          </p:cNvSpPr>
          <p:nvPr/>
        </p:nvSpPr>
        <p:spPr bwMode="auto">
          <a:xfrm>
            <a:off x="2895600" y="2133600"/>
            <a:ext cx="6365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c(x,z)</a:t>
            </a:r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3686175" y="1617663"/>
            <a:ext cx="3384550" cy="1449387"/>
          </a:xfrm>
          <a:custGeom>
            <a:avLst/>
            <a:gdLst>
              <a:gd name="T0" fmla="*/ 0 w 2132"/>
              <a:gd name="T1" fmla="*/ 58737 h 913"/>
              <a:gd name="T2" fmla="*/ 200025 w 2132"/>
              <a:gd name="T3" fmla="*/ 1587 h 913"/>
              <a:gd name="T4" fmla="*/ 590550 w 2132"/>
              <a:gd name="T5" fmla="*/ 11112 h 913"/>
              <a:gd name="T6" fmla="*/ 723900 w 2132"/>
              <a:gd name="T7" fmla="*/ 125412 h 913"/>
              <a:gd name="T8" fmla="*/ 962025 w 2132"/>
              <a:gd name="T9" fmla="*/ 363537 h 913"/>
              <a:gd name="T10" fmla="*/ 1104900 w 2132"/>
              <a:gd name="T11" fmla="*/ 544512 h 913"/>
              <a:gd name="T12" fmla="*/ 1152525 w 2132"/>
              <a:gd name="T13" fmla="*/ 611187 h 913"/>
              <a:gd name="T14" fmla="*/ 1381125 w 2132"/>
              <a:gd name="T15" fmla="*/ 763587 h 913"/>
              <a:gd name="T16" fmla="*/ 1638300 w 2132"/>
              <a:gd name="T17" fmla="*/ 725487 h 913"/>
              <a:gd name="T18" fmla="*/ 2038350 w 2132"/>
              <a:gd name="T19" fmla="*/ 563562 h 913"/>
              <a:gd name="T20" fmla="*/ 2286000 w 2132"/>
              <a:gd name="T21" fmla="*/ 639762 h 913"/>
              <a:gd name="T22" fmla="*/ 2409825 w 2132"/>
              <a:gd name="T23" fmla="*/ 763587 h 913"/>
              <a:gd name="T24" fmla="*/ 2571750 w 2132"/>
              <a:gd name="T25" fmla="*/ 973137 h 913"/>
              <a:gd name="T26" fmla="*/ 2657475 w 2132"/>
              <a:gd name="T27" fmla="*/ 1154112 h 913"/>
              <a:gd name="T28" fmla="*/ 3086099 w 2132"/>
              <a:gd name="T29" fmla="*/ 1344612 h 913"/>
              <a:gd name="T30" fmla="*/ 3267075 w 2132"/>
              <a:gd name="T31" fmla="*/ 1420812 h 913"/>
              <a:gd name="T32" fmla="*/ 3333750 w 2132"/>
              <a:gd name="T33" fmla="*/ 1449387 h 91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132"/>
              <a:gd name="T52" fmla="*/ 0 h 913"/>
              <a:gd name="T53" fmla="*/ 2132 w 2132"/>
              <a:gd name="T54" fmla="*/ 913 h 91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132" h="913">
                <a:moveTo>
                  <a:pt x="0" y="37"/>
                </a:moveTo>
                <a:cubicBezTo>
                  <a:pt x="29" y="18"/>
                  <a:pt x="91" y="6"/>
                  <a:pt x="126" y="1"/>
                </a:cubicBezTo>
                <a:cubicBezTo>
                  <a:pt x="208" y="3"/>
                  <a:pt x="290" y="0"/>
                  <a:pt x="372" y="7"/>
                </a:cubicBezTo>
                <a:cubicBezTo>
                  <a:pt x="392" y="9"/>
                  <a:pt x="451" y="74"/>
                  <a:pt x="456" y="79"/>
                </a:cubicBezTo>
                <a:cubicBezTo>
                  <a:pt x="505" y="128"/>
                  <a:pt x="547" y="190"/>
                  <a:pt x="606" y="229"/>
                </a:cubicBezTo>
                <a:cubicBezTo>
                  <a:pt x="628" y="262"/>
                  <a:pt x="666" y="323"/>
                  <a:pt x="696" y="343"/>
                </a:cubicBezTo>
                <a:cubicBezTo>
                  <a:pt x="707" y="376"/>
                  <a:pt x="695" y="349"/>
                  <a:pt x="726" y="385"/>
                </a:cubicBezTo>
                <a:cubicBezTo>
                  <a:pt x="772" y="438"/>
                  <a:pt x="808" y="450"/>
                  <a:pt x="870" y="481"/>
                </a:cubicBezTo>
                <a:cubicBezTo>
                  <a:pt x="917" y="477"/>
                  <a:pt x="986" y="476"/>
                  <a:pt x="1032" y="457"/>
                </a:cubicBezTo>
                <a:cubicBezTo>
                  <a:pt x="1116" y="422"/>
                  <a:pt x="1196" y="377"/>
                  <a:pt x="1284" y="355"/>
                </a:cubicBezTo>
                <a:cubicBezTo>
                  <a:pt x="1333" y="360"/>
                  <a:pt x="1402" y="365"/>
                  <a:pt x="1440" y="403"/>
                </a:cubicBezTo>
                <a:cubicBezTo>
                  <a:pt x="1468" y="431"/>
                  <a:pt x="1482" y="463"/>
                  <a:pt x="1518" y="481"/>
                </a:cubicBezTo>
                <a:cubicBezTo>
                  <a:pt x="1548" y="526"/>
                  <a:pt x="1582" y="575"/>
                  <a:pt x="1620" y="613"/>
                </a:cubicBezTo>
                <a:cubicBezTo>
                  <a:pt x="1631" y="647"/>
                  <a:pt x="1652" y="701"/>
                  <a:pt x="1674" y="727"/>
                </a:cubicBezTo>
                <a:cubicBezTo>
                  <a:pt x="1728" y="790"/>
                  <a:pt x="1865" y="827"/>
                  <a:pt x="1944" y="847"/>
                </a:cubicBezTo>
                <a:cubicBezTo>
                  <a:pt x="1985" y="857"/>
                  <a:pt x="2015" y="887"/>
                  <a:pt x="2058" y="895"/>
                </a:cubicBezTo>
                <a:cubicBezTo>
                  <a:pt x="2063" y="896"/>
                  <a:pt x="2132" y="897"/>
                  <a:pt x="2100" y="91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3435350" y="2895600"/>
            <a:ext cx="3489325" cy="388938"/>
          </a:xfrm>
          <a:custGeom>
            <a:avLst/>
            <a:gdLst>
              <a:gd name="T0" fmla="*/ 31750 w 2198"/>
              <a:gd name="T1" fmla="*/ 212725 h 245"/>
              <a:gd name="T2" fmla="*/ 3175 w 2198"/>
              <a:gd name="T3" fmla="*/ 174625 h 245"/>
              <a:gd name="T4" fmla="*/ 41275 w 2198"/>
              <a:gd name="T5" fmla="*/ 155575 h 245"/>
              <a:gd name="T6" fmla="*/ 260350 w 2198"/>
              <a:gd name="T7" fmla="*/ 31750 h 245"/>
              <a:gd name="T8" fmla="*/ 355600 w 2198"/>
              <a:gd name="T9" fmla="*/ 3175 h 245"/>
              <a:gd name="T10" fmla="*/ 612775 w 2198"/>
              <a:gd name="T11" fmla="*/ 41275 h 245"/>
              <a:gd name="T12" fmla="*/ 793750 w 2198"/>
              <a:gd name="T13" fmla="*/ 155575 h 245"/>
              <a:gd name="T14" fmla="*/ 936625 w 2198"/>
              <a:gd name="T15" fmla="*/ 260350 h 245"/>
              <a:gd name="T16" fmla="*/ 1174750 w 2198"/>
              <a:gd name="T17" fmla="*/ 327025 h 245"/>
              <a:gd name="T18" fmla="*/ 1670050 w 2198"/>
              <a:gd name="T19" fmla="*/ 260350 h 245"/>
              <a:gd name="T20" fmla="*/ 1784350 w 2198"/>
              <a:gd name="T21" fmla="*/ 212725 h 245"/>
              <a:gd name="T22" fmla="*/ 1879600 w 2198"/>
              <a:gd name="T23" fmla="*/ 136525 h 245"/>
              <a:gd name="T24" fmla="*/ 1974850 w 2198"/>
              <a:gd name="T25" fmla="*/ 98425 h 245"/>
              <a:gd name="T26" fmla="*/ 2222500 w 2198"/>
              <a:gd name="T27" fmla="*/ 155575 h 245"/>
              <a:gd name="T28" fmla="*/ 2317750 w 2198"/>
              <a:gd name="T29" fmla="*/ 193675 h 245"/>
              <a:gd name="T30" fmla="*/ 2689225 w 2198"/>
              <a:gd name="T31" fmla="*/ 384175 h 245"/>
              <a:gd name="T32" fmla="*/ 2955924 w 2198"/>
              <a:gd name="T33" fmla="*/ 365125 h 245"/>
              <a:gd name="T34" fmla="*/ 2994024 w 2198"/>
              <a:gd name="T35" fmla="*/ 355600 h 245"/>
              <a:gd name="T36" fmla="*/ 3022599 w 2198"/>
              <a:gd name="T37" fmla="*/ 346075 h 245"/>
              <a:gd name="T38" fmla="*/ 3117849 w 2198"/>
              <a:gd name="T39" fmla="*/ 327025 h 245"/>
              <a:gd name="T40" fmla="*/ 3355975 w 2198"/>
              <a:gd name="T41" fmla="*/ 203200 h 245"/>
              <a:gd name="T42" fmla="*/ 3489325 w 2198"/>
              <a:gd name="T43" fmla="*/ 155575 h 24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198"/>
              <a:gd name="T67" fmla="*/ 0 h 245"/>
              <a:gd name="T68" fmla="*/ 2198 w 2198"/>
              <a:gd name="T69" fmla="*/ 245 h 24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198" h="245">
                <a:moveTo>
                  <a:pt x="20" y="134"/>
                </a:moveTo>
                <a:cubicBezTo>
                  <a:pt x="14" y="126"/>
                  <a:pt x="0" y="120"/>
                  <a:pt x="2" y="110"/>
                </a:cubicBezTo>
                <a:cubicBezTo>
                  <a:pt x="3" y="101"/>
                  <a:pt x="19" y="103"/>
                  <a:pt x="26" y="98"/>
                </a:cubicBezTo>
                <a:cubicBezTo>
                  <a:pt x="70" y="66"/>
                  <a:pt x="112" y="39"/>
                  <a:pt x="164" y="20"/>
                </a:cubicBezTo>
                <a:cubicBezTo>
                  <a:pt x="184" y="13"/>
                  <a:pt x="224" y="2"/>
                  <a:pt x="224" y="2"/>
                </a:cubicBezTo>
                <a:cubicBezTo>
                  <a:pt x="274" y="5"/>
                  <a:pt x="338" y="0"/>
                  <a:pt x="386" y="26"/>
                </a:cubicBezTo>
                <a:cubicBezTo>
                  <a:pt x="424" y="47"/>
                  <a:pt x="464" y="74"/>
                  <a:pt x="500" y="98"/>
                </a:cubicBezTo>
                <a:cubicBezTo>
                  <a:pt x="526" y="115"/>
                  <a:pt x="561" y="149"/>
                  <a:pt x="590" y="164"/>
                </a:cubicBezTo>
                <a:cubicBezTo>
                  <a:pt x="637" y="188"/>
                  <a:pt x="688" y="200"/>
                  <a:pt x="740" y="206"/>
                </a:cubicBezTo>
                <a:cubicBezTo>
                  <a:pt x="840" y="201"/>
                  <a:pt x="954" y="194"/>
                  <a:pt x="1052" y="164"/>
                </a:cubicBezTo>
                <a:cubicBezTo>
                  <a:pt x="1077" y="156"/>
                  <a:pt x="1099" y="142"/>
                  <a:pt x="1124" y="134"/>
                </a:cubicBezTo>
                <a:cubicBezTo>
                  <a:pt x="1138" y="120"/>
                  <a:pt x="1164" y="91"/>
                  <a:pt x="1184" y="86"/>
                </a:cubicBezTo>
                <a:cubicBezTo>
                  <a:pt x="1208" y="80"/>
                  <a:pt x="1224" y="76"/>
                  <a:pt x="1244" y="62"/>
                </a:cubicBezTo>
                <a:cubicBezTo>
                  <a:pt x="1311" y="68"/>
                  <a:pt x="1341" y="69"/>
                  <a:pt x="1400" y="98"/>
                </a:cubicBezTo>
                <a:cubicBezTo>
                  <a:pt x="1419" y="108"/>
                  <a:pt x="1460" y="122"/>
                  <a:pt x="1460" y="122"/>
                </a:cubicBezTo>
                <a:cubicBezTo>
                  <a:pt x="1543" y="185"/>
                  <a:pt x="1586" y="230"/>
                  <a:pt x="1694" y="242"/>
                </a:cubicBezTo>
                <a:cubicBezTo>
                  <a:pt x="1800" y="237"/>
                  <a:pt x="1796" y="245"/>
                  <a:pt x="1862" y="230"/>
                </a:cubicBezTo>
                <a:cubicBezTo>
                  <a:pt x="1870" y="228"/>
                  <a:pt x="1878" y="226"/>
                  <a:pt x="1886" y="224"/>
                </a:cubicBezTo>
                <a:cubicBezTo>
                  <a:pt x="1892" y="222"/>
                  <a:pt x="1898" y="219"/>
                  <a:pt x="1904" y="218"/>
                </a:cubicBezTo>
                <a:cubicBezTo>
                  <a:pt x="1924" y="213"/>
                  <a:pt x="1964" y="206"/>
                  <a:pt x="1964" y="206"/>
                </a:cubicBezTo>
                <a:cubicBezTo>
                  <a:pt x="2014" y="181"/>
                  <a:pt x="2067" y="159"/>
                  <a:pt x="2114" y="128"/>
                </a:cubicBezTo>
                <a:cubicBezTo>
                  <a:pt x="2137" y="113"/>
                  <a:pt x="2172" y="111"/>
                  <a:pt x="2198" y="9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4800600" y="1828800"/>
            <a:ext cx="6445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d(z,y)</a:t>
            </a:r>
          </a:p>
        </p:txBody>
      </p:sp>
      <p:sp>
        <p:nvSpPr>
          <p:cNvPr id="63503" name="Text Box 12"/>
          <p:cNvSpPr txBox="1">
            <a:spLocks noChangeArrowheads="1"/>
          </p:cNvSpPr>
          <p:nvPr/>
        </p:nvSpPr>
        <p:spPr bwMode="auto">
          <a:xfrm>
            <a:off x="4800600" y="3276600"/>
            <a:ext cx="654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latin typeface="Helvetica" charset="0"/>
              </a:rPr>
              <a:t>d(x,y)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B9DC-6362-894C-82EF-D0443336F11A}" type="slidenum">
              <a:rPr lang="en-US"/>
              <a:pPr/>
              <a:t>27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086600" cy="1219200"/>
          </a:xfrm>
        </p:spPr>
        <p:txBody>
          <a:bodyPr/>
          <a:lstStyle/>
          <a:p>
            <a:r>
              <a:rPr lang="en-US"/>
              <a:t>Distance Vector: Link Cost Changes</a:t>
            </a:r>
          </a:p>
        </p:txBody>
      </p:sp>
      <p:sp>
        <p:nvSpPr>
          <p:cNvPr id="64518" name="Rectangle 3"/>
          <p:cNvSpPr>
            <a:spLocks noChangeArrowheads="1"/>
          </p:cNvSpPr>
          <p:nvPr/>
        </p:nvSpPr>
        <p:spPr bwMode="auto">
          <a:xfrm>
            <a:off x="962025" y="1514475"/>
            <a:ext cx="3810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Link cost changes:</a:t>
            </a:r>
            <a:endParaRPr lang="en-US" sz="28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Good news travels fast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Bad news travels slow - “count to infinity” problem!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54688" y="1708150"/>
            <a:ext cx="2184400" cy="1314450"/>
            <a:chOff x="169" y="1316"/>
            <a:chExt cx="1376" cy="828"/>
          </a:xfrm>
        </p:grpSpPr>
        <p:sp>
          <p:nvSpPr>
            <p:cNvPr id="64522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3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64528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64555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6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000">
                    <a:solidFill>
                      <a:srgbClr val="FFFF00"/>
                    </a:solidFill>
                    <a:latin typeface="Comic Sans MS" charset="0"/>
                  </a:rPr>
                  <a:t>X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64547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8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9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0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64551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64553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5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  <a:latin typeface="Comic Sans MS" charset="0"/>
                    </a:rPr>
                    <a:t>Z</a:t>
                  </a:r>
                  <a:endParaRPr lang="en-US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64533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1</a:t>
              </a:r>
              <a:endParaRPr lang="en-US"/>
            </a:p>
          </p:txBody>
        </p:sp>
        <p:sp>
          <p:nvSpPr>
            <p:cNvPr id="64534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4</a:t>
              </a:r>
              <a:endParaRPr lang="en-US"/>
            </a:p>
          </p:txBody>
        </p:sp>
        <p:sp>
          <p:nvSpPr>
            <p:cNvPr id="64535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50</a:t>
              </a:r>
              <a:endParaRPr lang="en-US"/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64539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0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1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2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64543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64545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4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  <a:latin typeface="Comic Sans MS" charset="0"/>
                    </a:rPr>
                    <a:t>Y</a:t>
                  </a:r>
                  <a:endParaRPr lang="en-US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64537" name="Text Box 38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/>
            </a:p>
          </p:txBody>
        </p:sp>
        <p:sp>
          <p:nvSpPr>
            <p:cNvPr id="64538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99368" name="Picture 40" descr="dv_b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" y="3254375"/>
            <a:ext cx="729297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7527925" y="3436938"/>
            <a:ext cx="10842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solidFill>
                  <a:schemeClr val="accent2"/>
                </a:solidFill>
                <a:latin typeface="Comic Sans MS" charset="0"/>
              </a:rPr>
              <a:t>algorithm</a:t>
            </a:r>
          </a:p>
          <a:p>
            <a:pPr algn="r" eaLnBrk="0" hangingPunct="0"/>
            <a:r>
              <a:rPr lang="en-US" sz="1600">
                <a:solidFill>
                  <a:schemeClr val="accent2"/>
                </a:solidFill>
                <a:latin typeface="Comic Sans MS" charset="0"/>
              </a:rPr>
              <a:t>continues</a:t>
            </a:r>
          </a:p>
          <a:p>
            <a:pPr algn="r" eaLnBrk="0" hangingPunct="0"/>
            <a:r>
              <a:rPr lang="en-US" sz="1600">
                <a:solidFill>
                  <a:schemeClr val="accent2"/>
                </a:solidFill>
                <a:latin typeface="Comic Sans MS" charset="0"/>
              </a:rPr>
              <a:t>on!</a:t>
            </a:r>
            <a:endParaRPr lang="en-US" sz="1800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3331-47E4-D34D-BD8A-73F518E14A8E}" type="slidenum">
              <a:rPr lang="en-US"/>
              <a:pPr/>
              <a:t>28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Vector: Split Horizon</a:t>
            </a:r>
          </a:p>
        </p:txBody>
      </p:sp>
      <p:sp>
        <p:nvSpPr>
          <p:cNvPr id="65542" name="Rectangle 3"/>
          <p:cNvSpPr>
            <a:spLocks noChangeArrowheads="1"/>
          </p:cNvSpPr>
          <p:nvPr/>
        </p:nvSpPr>
        <p:spPr bwMode="auto">
          <a:xfrm>
            <a:off x="533400" y="1485900"/>
            <a:ext cx="5562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2000" dirty="0">
                <a:latin typeface="Arial" charset="0"/>
              </a:rPr>
              <a:t>If Z routes through Y to get to X :</a:t>
            </a:r>
            <a:endParaRPr lang="en-US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Z does not advertise its route to X back to 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sz="2000" dirty="0">
              <a:latin typeface="Arial" charset="0"/>
            </a:endParaRPr>
          </a:p>
        </p:txBody>
      </p:sp>
      <p:pic>
        <p:nvPicPr>
          <p:cNvPr id="65543" name="Picture 4" descr="dv_pois"/>
          <p:cNvPicPr>
            <a:picLocks noChangeAspect="1" noChangeArrowheads="1"/>
          </p:cNvPicPr>
          <p:nvPr/>
        </p:nvPicPr>
        <p:blipFill>
          <a:blip r:embed="rId3"/>
          <a:srcRect r="20993"/>
          <a:stretch>
            <a:fillRect/>
          </a:stretch>
        </p:blipFill>
        <p:spPr bwMode="auto">
          <a:xfrm>
            <a:off x="1295400" y="3505200"/>
            <a:ext cx="5353050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4" name="Line 5"/>
          <p:cNvSpPr>
            <a:spLocks noChangeShapeType="1"/>
          </p:cNvSpPr>
          <p:nvPr/>
        </p:nvSpPr>
        <p:spPr bwMode="auto">
          <a:xfrm>
            <a:off x="7010400" y="3276600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5" name="Text Box 6"/>
          <p:cNvSpPr txBox="1">
            <a:spLocks noChangeArrowheads="1"/>
          </p:cNvSpPr>
          <p:nvPr/>
        </p:nvSpPr>
        <p:spPr bwMode="auto">
          <a:xfrm>
            <a:off x="7162800" y="32004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accent2"/>
                </a:solidFill>
                <a:latin typeface="Comic Sans MS" charset="0"/>
              </a:rPr>
              <a:t>algorithm</a:t>
            </a:r>
          </a:p>
          <a:p>
            <a:pPr eaLnBrk="0" hangingPunct="0"/>
            <a:r>
              <a:rPr lang="en-US" sz="1600">
                <a:solidFill>
                  <a:schemeClr val="accent2"/>
                </a:solidFill>
                <a:latin typeface="Comic Sans MS" charset="0"/>
              </a:rPr>
              <a:t>terminates</a:t>
            </a:r>
            <a:endParaRPr lang="en-US" sz="1800">
              <a:latin typeface="Comic Sans M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40438" y="1489075"/>
            <a:ext cx="2184400" cy="1314450"/>
            <a:chOff x="169" y="1316"/>
            <a:chExt cx="1376" cy="828"/>
          </a:xfrm>
        </p:grpSpPr>
        <p:sp>
          <p:nvSpPr>
            <p:cNvPr id="65552" name="Freeform 8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3" name="Freeform 9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Oval 10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Line 11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6" name="Line 12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7" name="Rectangle 13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65558" name="Oval 14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9" name="Freeform 15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0" name="Freeform 16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65585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6" name="Text Box 19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000">
                    <a:solidFill>
                      <a:srgbClr val="FFFF00"/>
                    </a:solidFill>
                    <a:latin typeface="Comic Sans MS" charset="0"/>
                  </a:rPr>
                  <a:t>X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65577" name="Oval 2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8" name="Line 2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9" name="Line 2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80" name="Rectangle 2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65581" name="Oval 2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" name="Group 26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65583" name="Rectangle 2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  <a:latin typeface="Comic Sans MS" charset="0"/>
                    </a:rPr>
                    <a:t>Z</a:t>
                  </a:r>
                  <a:endParaRPr lang="en-US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65563" name="Text Box 29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1</a:t>
              </a:r>
              <a:endParaRPr lang="en-US"/>
            </a:p>
          </p:txBody>
        </p:sp>
        <p:sp>
          <p:nvSpPr>
            <p:cNvPr id="65564" name="Text Box 30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4</a:t>
              </a:r>
              <a:endParaRPr lang="en-US"/>
            </a:p>
          </p:txBody>
        </p:sp>
        <p:sp>
          <p:nvSpPr>
            <p:cNvPr id="65565" name="Text Box 31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latin typeface="Comic Sans MS" charset="0"/>
                </a:rPr>
                <a:t>50</a:t>
              </a:r>
              <a:endParaRPr lang="en-US"/>
            </a:p>
          </p:txBody>
        </p: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65569" name="Oval 33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0" name="Line 34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1" name="Line 35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72" name="Rectangle 36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65573" name="Oval 37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38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65575" name="Rectangle 3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0" hangingPunct="0"/>
                  <a:r>
                    <a:rPr lang="en-US" sz="2000">
                      <a:solidFill>
                        <a:srgbClr val="FFFF00"/>
                      </a:solidFill>
                      <a:latin typeface="Comic Sans MS" charset="0"/>
                    </a:rPr>
                    <a:t>Y</a:t>
                  </a:r>
                  <a:endParaRPr lang="en-US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65567" name="Text Box 41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/>
            </a:p>
          </p:txBody>
        </p:sp>
        <p:sp>
          <p:nvSpPr>
            <p:cNvPr id="65568" name="Line 42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547" name="Rectangle 43"/>
          <p:cNvSpPr>
            <a:spLocks noChangeArrowheads="1"/>
          </p:cNvSpPr>
          <p:nvPr/>
        </p:nvSpPr>
        <p:spPr bwMode="auto">
          <a:xfrm>
            <a:off x="1981200" y="39624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65548" name="Rectangle 44"/>
          <p:cNvSpPr>
            <a:spLocks noChangeArrowheads="1"/>
          </p:cNvSpPr>
          <p:nvPr/>
        </p:nvSpPr>
        <p:spPr bwMode="auto">
          <a:xfrm>
            <a:off x="3352800" y="39624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65549" name="Rectangle 45"/>
          <p:cNvSpPr>
            <a:spLocks noChangeArrowheads="1"/>
          </p:cNvSpPr>
          <p:nvPr/>
        </p:nvSpPr>
        <p:spPr bwMode="auto">
          <a:xfrm>
            <a:off x="4724400" y="39624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65550" name="Line 46"/>
          <p:cNvSpPr>
            <a:spLocks noChangeShapeType="1"/>
          </p:cNvSpPr>
          <p:nvPr/>
        </p:nvSpPr>
        <p:spPr bwMode="auto">
          <a:xfrm>
            <a:off x="1905000" y="6019800"/>
            <a:ext cx="50292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1" name="Rectangle 47"/>
          <p:cNvSpPr>
            <a:spLocks noChangeArrowheads="1"/>
          </p:cNvSpPr>
          <p:nvPr/>
        </p:nvSpPr>
        <p:spPr bwMode="auto">
          <a:xfrm>
            <a:off x="6324600" y="4191000"/>
            <a:ext cx="4572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CA9-26FC-6D43-AA46-7FEC0F6A3C03}" type="slidenum">
              <a:rPr lang="en-US"/>
              <a:pPr/>
              <a:t>29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State Protocol Concept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 node gets complete copy of graph</a:t>
            </a:r>
          </a:p>
          <a:p>
            <a:pPr lvl="1"/>
            <a:r>
              <a:rPr lang="en-US"/>
              <a:t>Every node “floods” network with data about its outgoing links</a:t>
            </a:r>
          </a:p>
          <a:p>
            <a:r>
              <a:rPr lang="en-US"/>
              <a:t>Every node computes routes to every other node</a:t>
            </a:r>
          </a:p>
          <a:p>
            <a:pPr lvl="1"/>
            <a:r>
              <a:rPr lang="en-US"/>
              <a:t>Using single-source, shortest-path algorithm</a:t>
            </a:r>
          </a:p>
          <a:p>
            <a:r>
              <a:rPr lang="en-US"/>
              <a:t>Process performed whenever needed</a:t>
            </a:r>
          </a:p>
          <a:p>
            <a:pPr lvl="1"/>
            <a:r>
              <a:rPr lang="en-US"/>
              <a:t>When connections die / reappear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93DE6-2919-EA44-A1A2-B099CD485AA7}" type="slidenum">
              <a:rPr lang="en-US"/>
              <a:pPr/>
              <a:t>3</a:t>
            </a:fld>
            <a:endParaRPr lang="en-US"/>
          </a:p>
        </p:txBody>
      </p:sp>
      <p:sp>
        <p:nvSpPr>
          <p:cNvPr id="96510" name="Rectangle 254"/>
          <p:cNvSpPr>
            <a:spLocks noChangeArrowheads="1"/>
          </p:cNvSpPr>
          <p:nvPr/>
        </p:nvSpPr>
        <p:spPr bwMode="auto">
          <a:xfrm>
            <a:off x="4724400" y="2057400"/>
            <a:ext cx="4114800" cy="434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89" tIns="50795" rIns="101589" bIns="507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238125"/>
            <a:ext cx="8267700" cy="1143000"/>
          </a:xfrm>
        </p:spPr>
        <p:txBody>
          <a:bodyPr/>
          <a:lstStyle/>
          <a:p>
            <a:pPr eaLnBrk="1" hangingPunct="1"/>
            <a:r>
              <a:rPr lang="en-US"/>
              <a:t>Client-Server Paradigm</a:t>
            </a:r>
            <a:endParaRPr lang="en-US" sz="4800"/>
          </a:p>
        </p:txBody>
      </p:sp>
      <p:sp>
        <p:nvSpPr>
          <p:cNvPr id="411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47800"/>
            <a:ext cx="8610600" cy="609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2400" dirty="0"/>
              <a:t>Typical network app has two pieces: </a:t>
            </a:r>
            <a:r>
              <a:rPr lang="en-US" sz="2400" i="1" dirty="0">
                <a:solidFill>
                  <a:schemeClr val="accent2"/>
                </a:solidFill>
              </a:rPr>
              <a:t>client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chemeClr val="accent2"/>
                </a:solidFill>
              </a:rPr>
              <a:t>server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99025" y="2654300"/>
            <a:ext cx="3678238" cy="3670300"/>
            <a:chOff x="3092" y="1182"/>
            <a:chExt cx="2317" cy="2312"/>
          </a:xfrm>
        </p:grpSpPr>
        <p:sp>
          <p:nvSpPr>
            <p:cNvPr id="4148" name="Freeform 6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61 w 1292"/>
                <a:gd name="T1" fmla="*/ 4 h 1255"/>
                <a:gd name="T2" fmla="*/ 24 w 1292"/>
                <a:gd name="T3" fmla="*/ 93 h 1255"/>
                <a:gd name="T4" fmla="*/ 19 w 1292"/>
                <a:gd name="T5" fmla="*/ 311 h 1255"/>
                <a:gd name="T6" fmla="*/ 35 w 1292"/>
                <a:gd name="T7" fmla="*/ 493 h 1255"/>
                <a:gd name="T8" fmla="*/ 166 w 1292"/>
                <a:gd name="T9" fmla="*/ 517 h 1255"/>
                <a:gd name="T10" fmla="*/ 436 w 1292"/>
                <a:gd name="T11" fmla="*/ 671 h 1255"/>
                <a:gd name="T12" fmla="*/ 672 w 1292"/>
                <a:gd name="T13" fmla="*/ 735 h 1255"/>
                <a:gd name="T14" fmla="*/ 809 w 1292"/>
                <a:gd name="T15" fmla="*/ 606 h 1255"/>
                <a:gd name="T16" fmla="*/ 858 w 1292"/>
                <a:gd name="T17" fmla="*/ 264 h 1255"/>
                <a:gd name="T18" fmla="*/ 813 w 1292"/>
                <a:gd name="T19" fmla="*/ 125 h 1255"/>
                <a:gd name="T20" fmla="*/ 505 w 1292"/>
                <a:gd name="T21" fmla="*/ 69 h 1255"/>
                <a:gd name="T22" fmla="*/ 161 w 1292"/>
                <a:gd name="T23" fmla="*/ 4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9" name="Freeform 7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372 w 1340"/>
                <a:gd name="T1" fmla="*/ 24 h 1191"/>
                <a:gd name="T2" fmla="*/ 55 w 1340"/>
                <a:gd name="T3" fmla="*/ 35 h 1191"/>
                <a:gd name="T4" fmla="*/ 39 w 1340"/>
                <a:gd name="T5" fmla="*/ 239 h 1191"/>
                <a:gd name="T6" fmla="*/ 19 w 1340"/>
                <a:gd name="T7" fmla="*/ 427 h 1191"/>
                <a:gd name="T8" fmla="*/ 75 w 1340"/>
                <a:gd name="T9" fmla="*/ 516 h 1191"/>
                <a:gd name="T10" fmla="*/ 363 w 1340"/>
                <a:gd name="T11" fmla="*/ 520 h 1191"/>
                <a:gd name="T12" fmla="*/ 433 w 1340"/>
                <a:gd name="T13" fmla="*/ 670 h 1191"/>
                <a:gd name="T14" fmla="*/ 834 w 1340"/>
                <a:gd name="T15" fmla="*/ 652 h 1191"/>
                <a:gd name="T16" fmla="*/ 863 w 1340"/>
                <a:gd name="T17" fmla="*/ 339 h 1191"/>
                <a:gd name="T18" fmla="*/ 814 w 1340"/>
                <a:gd name="T19" fmla="*/ 203 h 1191"/>
                <a:gd name="T20" fmla="*/ 513 w 1340"/>
                <a:gd name="T21" fmla="*/ 171 h 1191"/>
                <a:gd name="T22" fmla="*/ 372 w 1340"/>
                <a:gd name="T23" fmla="*/ 24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0" name="Freeform 8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18 w 2135"/>
                <a:gd name="T1" fmla="*/ 388 h 1662"/>
                <a:gd name="T2" fmla="*/ 71 w 2135"/>
                <a:gd name="T3" fmla="*/ 45 h 1662"/>
                <a:gd name="T4" fmla="*/ 444 w 2135"/>
                <a:gd name="T5" fmla="*/ 117 h 1662"/>
                <a:gd name="T6" fmla="*/ 817 w 2135"/>
                <a:gd name="T7" fmla="*/ 60 h 1662"/>
                <a:gd name="T8" fmla="*/ 1353 w 2135"/>
                <a:gd name="T9" fmla="*/ 242 h 1662"/>
                <a:gd name="T10" fmla="*/ 1361 w 2135"/>
                <a:gd name="T11" fmla="*/ 680 h 1662"/>
                <a:gd name="T12" fmla="*/ 1069 w 2135"/>
                <a:gd name="T13" fmla="*/ 952 h 1662"/>
                <a:gd name="T14" fmla="*/ 550 w 2135"/>
                <a:gd name="T15" fmla="*/ 902 h 1662"/>
                <a:gd name="T16" fmla="*/ 339 w 2135"/>
                <a:gd name="T17" fmla="*/ 755 h 1662"/>
                <a:gd name="T18" fmla="*/ 124 w 2135"/>
                <a:gd name="T19" fmla="*/ 635 h 1662"/>
                <a:gd name="T20" fmla="*/ 18 w 2135"/>
                <a:gd name="T21" fmla="*/ 38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4111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16399" name="Clip" r:id="rId3" imgW="1305000" imgH="1085760" progId="">
                  <p:embed/>
                </p:oleObj>
              </a:graphicData>
            </a:graphic>
          </p:graphicFrame>
          <p:graphicFrame>
            <p:nvGraphicFramePr>
              <p:cNvPr id="4112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16400" name="Clip" r:id="rId4" imgW="676440" imgH="485640" progId="">
                  <p:embed/>
                </p:oleObj>
              </a:graphicData>
            </a:graphic>
          </p:graphicFrame>
          <p:sp>
            <p:nvSpPr>
              <p:cNvPr id="4352" name="Line 12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4109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p:oleObj spid="_x0000_s16397" name="Clip" r:id="rId5" imgW="1305000" imgH="1085760" progId="">
                  <p:embed/>
                </p:oleObj>
              </a:graphicData>
            </a:graphic>
          </p:graphicFrame>
          <p:graphicFrame>
            <p:nvGraphicFramePr>
              <p:cNvPr id="4110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p:oleObj spid="_x0000_s16398" name="Clip" r:id="rId6" imgW="676440" imgH="485640" progId="">
                  <p:embed/>
                </p:oleObj>
              </a:graphicData>
            </a:graphic>
          </p:graphicFrame>
          <p:sp>
            <p:nvSpPr>
              <p:cNvPr id="4351" name="Line 16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4348" name="Oval 18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9" name="Oval 19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0" name="Oval 20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4340" name="AutoShape 2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1" name="Rectangle 2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2" name="Rectangle 2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3" name="AutoShape 2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4" name="Line 2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5" name="Line 2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6" name="Rectangle 2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7" name="Rectangle 2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4337" name="Oval 31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8" name="Oval 32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9" name="Oval 33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56" name="Line 34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7" name="Line 35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8" name="Line 36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9" name="Line 37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0" name="Line 38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1" name="Line 39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40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4329" name="AutoShape 4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0" name="Rectangle 4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1" name="Rectangle 4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2" name="AutoShape 4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3" name="Line 4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4" name="Line 4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5" name="Rectangle 4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6" name="Rectangle 4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4107" name="Object 1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p:oleObj spid="_x0000_s16395" name="Clip" r:id="rId7" imgW="1305000" imgH="1085760" progId="">
                  <p:embed/>
                </p:oleObj>
              </a:graphicData>
            </a:graphic>
          </p:graphicFrame>
          <p:sp>
            <p:nvSpPr>
              <p:cNvPr id="4322" name="Line 51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aphicFrame>
            <p:nvGraphicFramePr>
              <p:cNvPr id="4108" name="Object 12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p:oleObj spid="_x0000_s16396" name="Clip" r:id="rId8" imgW="1305000" imgH="1085760" progId="">
                  <p:embed/>
                </p:oleObj>
              </a:graphicData>
            </a:graphic>
          </p:graphicFrame>
          <p:sp>
            <p:nvSpPr>
              <p:cNvPr id="4323" name="Line 53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" name="Group 54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4326" name="Oval 55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27" name="Oval 56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28" name="Oval 57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25" name="Line 58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p:oleObj spid="_x0000_s16386" name="Clip" r:id="rId9" imgW="1305000" imgH="1085760" progId="">
                <p:embed/>
              </p:oleObj>
            </a:graphicData>
          </a:graphic>
        </p:graphicFrame>
        <p:graphicFrame>
          <p:nvGraphicFramePr>
            <p:cNvPr id="4099" name="Object 3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p:oleObj spid="_x0000_s16387" name="Clip" r:id="rId10" imgW="1305000" imgH="1085760" progId="">
                <p:embed/>
              </p:oleObj>
            </a:graphicData>
          </a:graphic>
        </p:graphicFrame>
        <p:sp>
          <p:nvSpPr>
            <p:cNvPr id="4164" name="Oval 61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5" name="Oval 62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6" name="Oval 63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7" name="Line 64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8" name="Line 65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9" name="Line 66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0" name="Line 67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1" name="Line 68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2" name="Line 69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p:oleObj spid="_x0000_s16388" name="Clip" r:id="rId11" imgW="981000" imgH="1209600" progId="">
                <p:embed/>
              </p:oleObj>
            </a:graphicData>
          </a:graphic>
        </p:graphicFrame>
        <p:graphicFrame>
          <p:nvGraphicFramePr>
            <p:cNvPr id="4101" name="Object 5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p:oleObj spid="_x0000_s16389" name="Clip" r:id="rId12" imgW="981000" imgH="1209600" progId="">
                <p:embed/>
              </p:oleObj>
            </a:graphicData>
          </a:graphic>
        </p:graphicFrame>
        <p:sp>
          <p:nvSpPr>
            <p:cNvPr id="4173" name="Freeform 72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36 h 228"/>
                <a:gd name="T2" fmla="*/ 292 w 972"/>
                <a:gd name="T3" fmla="*/ 6 h 228"/>
                <a:gd name="T4" fmla="*/ 657 w 972"/>
                <a:gd name="T5" fmla="*/ 102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4105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6393" name="Clip" r:id="rId13" imgW="819000" imgH="847800" progId="">
                  <p:embed/>
                </p:oleObj>
              </a:graphicData>
            </a:graphic>
          </p:graphicFrame>
          <p:graphicFrame>
            <p:nvGraphicFramePr>
              <p:cNvPr id="4106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6394" name="Clip" r:id="rId14" imgW="1266840" imgH="1200240" progId="">
                  <p:embed/>
                </p:oleObj>
              </a:graphicData>
            </a:graphic>
          </p:graphicFrame>
        </p:grpSp>
        <p:grpSp>
          <p:nvGrpSpPr>
            <p:cNvPr id="12" name="Group 76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4103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p:oleObj spid="_x0000_s16391" name="Clip" r:id="rId15" imgW="819000" imgH="847800" progId="">
                  <p:embed/>
                </p:oleObj>
              </a:graphicData>
            </a:graphic>
          </p:graphicFrame>
          <p:graphicFrame>
            <p:nvGraphicFramePr>
              <p:cNvPr id="4104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p:oleObj spid="_x0000_s16392" name="Clip" r:id="rId16" imgW="1266840" imgH="1200240" progId="">
                  <p:embed/>
                </p:oleObj>
              </a:graphicData>
            </a:graphic>
          </p:graphicFrame>
        </p:grpSp>
        <p:grpSp>
          <p:nvGrpSpPr>
            <p:cNvPr id="13" name="Group 79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4102" name="Object 6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p:oleObj spid="_x0000_s16390" name="Clip" r:id="rId17" imgW="819000" imgH="847800" progId="">
                  <p:embed/>
                </p:oleObj>
              </a:graphicData>
            </a:graphic>
          </p:graphicFrame>
          <p:sp>
            <p:nvSpPr>
              <p:cNvPr id="4321" name="Rectangle 81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77" name="Line 82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83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4313" name="AutoShape 8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" name="Rectangle 8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" name="Rectangle 8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" name="AutoShape 8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" name="Line 8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" name="Line 8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" name="Rectangle 9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" name="Rectangle 9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92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4305" name="AutoShape 9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" name="Rectangle 9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" name="Rectangle 9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" name="AutoShape 9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" name="Line 9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" name="Line 9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" name="Rectangle 9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" name="Rectangle 10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80" name="Line 101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1" name="Line 102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2" name="Line 103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3" name="Line 104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4" name="Line 105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5" name="Line 106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6" name="Line 107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7" name="Line 108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8" name="Line 109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9" name="Line 110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0" name="Line 111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1" name="Line 112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113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4292" name="Oval 11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3" name="Line 11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4" name="Line 11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5" name="Rectangle 11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96" name="Oval 11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11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302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3" name="Line 12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4" name="Line 12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2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99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0" name="Line 12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1" name="Line 12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27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4279" name="Oval 12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0" name="Line 12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1" name="Line 13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2" name="Rectangle 13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83" name="Oval 13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" name="Group 13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89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90" name="Line 13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91" name="Line 13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3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86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87" name="Line 13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88" name="Line 14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141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4266" name="Oval 14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7" name="Line 14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8" name="Line 14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9" name="Rectangle 14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70" name="Oval 14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14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76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7" name="Line 14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8" name="Line 15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5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73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4" name="Line 15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5" name="Line 15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5" name="Group 155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4253" name="Oval 15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4" name="Line 15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5" name="Line 15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6" name="Rectangle 15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57" name="Oval 16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16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63" name="Line 1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4" name="Line 1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5" name="Line 1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6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60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1" name="Line 16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2" name="Line 16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8" name="Group 169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4240" name="Oval 17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1" name="Line 17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2" name="Line 17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3" name="Rectangle 17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44" name="Oval 17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7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50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51" name="Line 17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52" name="Line 17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7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47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48" name="Line 18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49" name="Line 18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1" name="Group 183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4227" name="Oval 18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8" name="Line 18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9" name="Line 18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0" name="Rectangle 18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31" name="Oval 18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6480" name="Group 18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37" name="Line 19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8" name="Line 19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9" name="Line 19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481" name="Group 19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34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5" name="Line 19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6" name="Line 19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6482" name="Group 197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4214" name="Oval 19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5" name="Line 19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6" name="Line 20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7" name="Rectangle 20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18" name="Oval 20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6483" name="Group 20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24" name="Line 20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5" name="Line 20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6" name="Line 20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484" name="Group 20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21" name="Line 20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2" name="Line 20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3" name="Line 21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6485" name="Group 211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4201" name="Oval 21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2" name="Line 21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3" name="Line 21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4" name="Rectangle 21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4205" name="Oval 21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6486" name="Group 21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11" name="Line 2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12" name="Line 2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13" name="Line 2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487" name="Group 22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08" name="Line 2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9" name="Line 2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10" name="Line 2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4200" name="Line 225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6488" name="Group 226"/>
          <p:cNvGrpSpPr>
            <a:grpSpLocks/>
          </p:cNvGrpSpPr>
          <p:nvPr/>
        </p:nvGrpSpPr>
        <p:grpSpPr bwMode="auto">
          <a:xfrm>
            <a:off x="4740275" y="2306638"/>
            <a:ext cx="3738563" cy="3725862"/>
            <a:chOff x="2986" y="945"/>
            <a:chExt cx="2355" cy="2347"/>
          </a:xfrm>
        </p:grpSpPr>
        <p:grpSp>
          <p:nvGrpSpPr>
            <p:cNvPr id="96489" name="Group 227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4141" name="Rectangle 228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2" name="Rectangle 229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3" name="Rectangle 230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4" name="Text Box 231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>
                    <a:solidFill>
                      <a:schemeClr val="bg1"/>
                    </a:solidFill>
                    <a:latin typeface="Arial" charset="0"/>
                  </a:rPr>
                  <a:t>application</a:t>
                </a:r>
                <a:endParaRPr lang="en-US" sz="1000">
                  <a:latin typeface="Arial" charset="0"/>
                </a:endParaRPr>
              </a:p>
              <a:p>
                <a:pPr algn="ctr"/>
                <a:r>
                  <a:rPr lang="en-US" sz="1000">
                    <a:latin typeface="Arial" charset="0"/>
                  </a:rPr>
                  <a:t>transport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network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data link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physical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4145" name="Line 232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6" name="Line 233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7" name="Line 234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6490" name="Group 235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4134" name="Rectangle 236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5" name="Rectangle 237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6" name="Rectangle 238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7" name="Text Box 239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>
                    <a:solidFill>
                      <a:schemeClr val="bg1"/>
                    </a:solidFill>
                    <a:latin typeface="Arial" charset="0"/>
                  </a:rPr>
                  <a:t>application</a:t>
                </a:r>
                <a:endParaRPr lang="en-US" sz="1000">
                  <a:latin typeface="Arial" charset="0"/>
                </a:endParaRPr>
              </a:p>
              <a:p>
                <a:pPr algn="ctr"/>
                <a:r>
                  <a:rPr lang="en-US" sz="1000">
                    <a:latin typeface="Arial" charset="0"/>
                  </a:rPr>
                  <a:t>transport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network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data link</a:t>
                </a:r>
              </a:p>
              <a:p>
                <a:pPr algn="ctr"/>
                <a:r>
                  <a:rPr lang="en-US" sz="1000">
                    <a:latin typeface="Arial" charset="0"/>
                  </a:rPr>
                  <a:t>physical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4138" name="Line 240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9" name="Line 241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0" name="Line 242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20" name="Rectangle 243"/>
          <p:cNvSpPr>
            <a:spLocks noChangeArrowheads="1"/>
          </p:cNvSpPr>
          <p:nvPr/>
        </p:nvSpPr>
        <p:spPr bwMode="auto">
          <a:xfrm>
            <a:off x="457200" y="1828800"/>
            <a:ext cx="42957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</a:bodyPr>
          <a:lstStyle/>
          <a:p>
            <a:pPr marL="341313" indent="-341313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0000"/>
                </a:solidFill>
                <a:latin typeface="Arial" charset="0"/>
              </a:rPr>
              <a:t>Client: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Arial" charset="0"/>
              </a:rPr>
              <a:t>Initiates contact with server (“speaks first”)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Arial" charset="0"/>
              </a:rPr>
              <a:t>Typically requests service from server, 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Arial" charset="0"/>
              </a:rPr>
              <a:t>For Web, client is implemented in browser; for e-mail, in mail reader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0000"/>
                </a:solidFill>
                <a:latin typeface="Arial" charset="0"/>
              </a:rPr>
              <a:t>Server: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Arial" charset="0"/>
              </a:rPr>
              <a:t>Provides requested service to client</a:t>
            </a:r>
          </a:p>
          <a:p>
            <a:pPr marL="341313" indent="-341313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Arial" charset="0"/>
              </a:rPr>
              <a:t>e.g., Web server sends requested Web page, mail server delivers e-mail</a:t>
            </a:r>
            <a:endParaRPr lang="en-US">
              <a:latin typeface="Arial" charset="0"/>
            </a:endParaRPr>
          </a:p>
        </p:txBody>
      </p:sp>
      <p:grpSp>
        <p:nvGrpSpPr>
          <p:cNvPr id="96491" name="Group 244"/>
          <p:cNvGrpSpPr>
            <a:grpSpLocks/>
          </p:cNvGrpSpPr>
          <p:nvPr/>
        </p:nvGrpSpPr>
        <p:grpSpPr bwMode="auto">
          <a:xfrm>
            <a:off x="5495925" y="2530475"/>
            <a:ext cx="2219325" cy="2743200"/>
            <a:chOff x="3462" y="1086"/>
            <a:chExt cx="1398" cy="1728"/>
          </a:xfrm>
        </p:grpSpPr>
        <p:sp>
          <p:nvSpPr>
            <p:cNvPr id="4128" name="Line 245"/>
            <p:cNvSpPr>
              <a:spLocks noChangeShapeType="1"/>
            </p:cNvSpPr>
            <p:nvPr/>
          </p:nvSpPr>
          <p:spPr bwMode="auto">
            <a:xfrm>
              <a:off x="3462" y="1086"/>
              <a:ext cx="1398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6492" name="Group 246"/>
            <p:cNvGrpSpPr>
              <a:grpSpLocks/>
            </p:cNvGrpSpPr>
            <p:nvPr/>
          </p:nvGrpSpPr>
          <p:grpSpPr bwMode="auto">
            <a:xfrm>
              <a:off x="3469" y="1477"/>
              <a:ext cx="649" cy="250"/>
              <a:chOff x="4051" y="2299"/>
              <a:chExt cx="649" cy="250"/>
            </a:xfrm>
          </p:grpSpPr>
          <p:sp>
            <p:nvSpPr>
              <p:cNvPr id="4130" name="Rectangle 247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1" name="Text Box 248"/>
              <p:cNvSpPr txBox="1">
                <a:spLocks noChangeArrowheads="1"/>
              </p:cNvSpPr>
              <p:nvPr/>
            </p:nvSpPr>
            <p:spPr bwMode="auto">
              <a:xfrm>
                <a:off x="4051" y="2299"/>
                <a:ext cx="64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rgbClr val="FF0000"/>
                    </a:solidFill>
                    <a:latin typeface="Arial" charset="0"/>
                  </a:rPr>
                  <a:t>request</a:t>
                </a:r>
                <a:endParaRPr lang="en-US">
                  <a:latin typeface="Arial" charset="0"/>
                </a:endParaRPr>
              </a:p>
            </p:txBody>
          </p:sp>
        </p:grpSp>
      </p:grpSp>
      <p:grpSp>
        <p:nvGrpSpPr>
          <p:cNvPr id="96493" name="Group 249"/>
          <p:cNvGrpSpPr>
            <a:grpSpLocks/>
          </p:cNvGrpSpPr>
          <p:nvPr/>
        </p:nvGrpSpPr>
        <p:grpSpPr bwMode="auto">
          <a:xfrm>
            <a:off x="5572125" y="2416175"/>
            <a:ext cx="2914650" cy="2743200"/>
            <a:chOff x="3510" y="1014"/>
            <a:chExt cx="1836" cy="1728"/>
          </a:xfrm>
        </p:grpSpPr>
        <p:sp>
          <p:nvSpPr>
            <p:cNvPr id="4124" name="Line 250"/>
            <p:cNvSpPr>
              <a:spLocks noChangeShapeType="1"/>
            </p:cNvSpPr>
            <p:nvPr/>
          </p:nvSpPr>
          <p:spPr bwMode="auto">
            <a:xfrm>
              <a:off x="3510" y="1014"/>
              <a:ext cx="1440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6494" name="Group 251"/>
            <p:cNvGrpSpPr>
              <a:grpSpLocks/>
            </p:cNvGrpSpPr>
            <p:nvPr/>
          </p:nvGrpSpPr>
          <p:grpSpPr bwMode="auto">
            <a:xfrm>
              <a:off x="4752" y="2383"/>
              <a:ext cx="594" cy="250"/>
              <a:chOff x="4086" y="2299"/>
              <a:chExt cx="594" cy="250"/>
            </a:xfrm>
          </p:grpSpPr>
          <p:sp>
            <p:nvSpPr>
              <p:cNvPr id="4126" name="Rectangle 252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7" name="Text Box 253"/>
              <p:cNvSpPr txBox="1">
                <a:spLocks noChangeArrowheads="1"/>
              </p:cNvSpPr>
              <p:nvPr/>
            </p:nvSpPr>
            <p:spPr bwMode="auto">
              <a:xfrm>
                <a:off x="4144" y="2299"/>
                <a:ext cx="46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rgbClr val="FF0000"/>
                    </a:solidFill>
                    <a:latin typeface="Arial" charset="0"/>
                  </a:rPr>
                  <a:t>reply</a:t>
                </a:r>
                <a:endParaRPr lang="en-US"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D2C7-B668-7E4D-9A9B-DA5FB32F30EF}" type="slidenum">
              <a:rPr lang="en-US"/>
              <a:pPr/>
              <a:t>30</a:t>
            </a:fld>
            <a:endParaRPr lang="en-US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Sending Link States by Flooding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676400"/>
            <a:ext cx="4357687" cy="4267200"/>
          </a:xfrm>
        </p:spPr>
        <p:txBody>
          <a:bodyPr/>
          <a:lstStyle/>
          <a:p>
            <a:r>
              <a:rPr lang="en-US"/>
              <a:t>X Wants to Send Information</a:t>
            </a:r>
          </a:p>
          <a:p>
            <a:pPr lvl="1"/>
            <a:r>
              <a:rPr lang="en-US"/>
              <a:t>Sends on all outgoing links</a:t>
            </a:r>
          </a:p>
          <a:p>
            <a:r>
              <a:rPr lang="en-US"/>
              <a:t>When Node Y Receives Information from Z</a:t>
            </a:r>
          </a:p>
          <a:p>
            <a:pPr lvl="1"/>
            <a:r>
              <a:rPr lang="en-US"/>
              <a:t>Send on all links other than Z</a:t>
            </a:r>
          </a:p>
        </p:txBody>
      </p:sp>
      <p:sp>
        <p:nvSpPr>
          <p:cNvPr id="67591" name="Freeform 5"/>
          <p:cNvSpPr>
            <a:spLocks/>
          </p:cNvSpPr>
          <p:nvPr/>
        </p:nvSpPr>
        <p:spPr bwMode="auto">
          <a:xfrm>
            <a:off x="4940300" y="1797050"/>
            <a:ext cx="288925" cy="288925"/>
          </a:xfrm>
          <a:custGeom>
            <a:avLst/>
            <a:gdLst>
              <a:gd name="T0" fmla="*/ 288925 w 243"/>
              <a:gd name="T1" fmla="*/ 144463 h 242"/>
              <a:gd name="T2" fmla="*/ 288925 w 243"/>
              <a:gd name="T3" fmla="*/ 167147 h 242"/>
              <a:gd name="T4" fmla="*/ 284169 w 243"/>
              <a:gd name="T5" fmla="*/ 191025 h 242"/>
              <a:gd name="T6" fmla="*/ 274657 w 243"/>
              <a:gd name="T7" fmla="*/ 210127 h 242"/>
              <a:gd name="T8" fmla="*/ 261578 w 243"/>
              <a:gd name="T9" fmla="*/ 228036 h 242"/>
              <a:gd name="T10" fmla="*/ 247310 w 243"/>
              <a:gd name="T11" fmla="*/ 247138 h 242"/>
              <a:gd name="T12" fmla="*/ 233042 w 243"/>
              <a:gd name="T13" fmla="*/ 261465 h 242"/>
              <a:gd name="T14" fmla="*/ 214019 w 243"/>
              <a:gd name="T15" fmla="*/ 275792 h 242"/>
              <a:gd name="T16" fmla="*/ 191428 w 243"/>
              <a:gd name="T17" fmla="*/ 284149 h 242"/>
              <a:gd name="T18" fmla="*/ 167648 w 243"/>
              <a:gd name="T19" fmla="*/ 288925 h 242"/>
              <a:gd name="T20" fmla="*/ 145057 w 243"/>
              <a:gd name="T21" fmla="*/ 288925 h 242"/>
              <a:gd name="T22" fmla="*/ 121277 w 243"/>
              <a:gd name="T23" fmla="*/ 288925 h 242"/>
              <a:gd name="T24" fmla="*/ 98686 w 243"/>
              <a:gd name="T25" fmla="*/ 284149 h 242"/>
              <a:gd name="T26" fmla="*/ 79662 w 243"/>
              <a:gd name="T27" fmla="*/ 275792 h 242"/>
              <a:gd name="T28" fmla="*/ 60639 w 243"/>
              <a:gd name="T29" fmla="*/ 261465 h 242"/>
              <a:gd name="T30" fmla="*/ 42804 w 243"/>
              <a:gd name="T31" fmla="*/ 247138 h 242"/>
              <a:gd name="T32" fmla="*/ 28536 w 243"/>
              <a:gd name="T33" fmla="*/ 228036 h 242"/>
              <a:gd name="T34" fmla="*/ 14268 w 243"/>
              <a:gd name="T35" fmla="*/ 210127 h 242"/>
              <a:gd name="T36" fmla="*/ 4756 w 243"/>
              <a:gd name="T37" fmla="*/ 191025 h 242"/>
              <a:gd name="T38" fmla="*/ 0 w 243"/>
              <a:gd name="T39" fmla="*/ 167147 h 242"/>
              <a:gd name="T40" fmla="*/ 0 w 243"/>
              <a:gd name="T41" fmla="*/ 144463 h 242"/>
              <a:gd name="T42" fmla="*/ 0 w 243"/>
              <a:gd name="T43" fmla="*/ 120584 h 242"/>
              <a:gd name="T44" fmla="*/ 4756 w 243"/>
              <a:gd name="T45" fmla="*/ 97900 h 242"/>
              <a:gd name="T46" fmla="*/ 14268 w 243"/>
              <a:gd name="T47" fmla="*/ 78798 h 242"/>
              <a:gd name="T48" fmla="*/ 28536 w 243"/>
              <a:gd name="T49" fmla="*/ 59695 h 242"/>
              <a:gd name="T50" fmla="*/ 42804 w 243"/>
              <a:gd name="T51" fmla="*/ 41787 h 242"/>
              <a:gd name="T52" fmla="*/ 60639 w 243"/>
              <a:gd name="T53" fmla="*/ 27460 h 242"/>
              <a:gd name="T54" fmla="*/ 79662 w 243"/>
              <a:gd name="T55" fmla="*/ 13133 h 242"/>
              <a:gd name="T56" fmla="*/ 98686 w 243"/>
              <a:gd name="T57" fmla="*/ 4776 h 242"/>
              <a:gd name="T58" fmla="*/ 121277 w 243"/>
              <a:gd name="T59" fmla="*/ 0 h 242"/>
              <a:gd name="T60" fmla="*/ 145057 w 243"/>
              <a:gd name="T61" fmla="*/ 0 h 242"/>
              <a:gd name="T62" fmla="*/ 167648 w 243"/>
              <a:gd name="T63" fmla="*/ 0 h 242"/>
              <a:gd name="T64" fmla="*/ 191428 w 243"/>
              <a:gd name="T65" fmla="*/ 4776 h 242"/>
              <a:gd name="T66" fmla="*/ 214019 w 243"/>
              <a:gd name="T67" fmla="*/ 13133 h 242"/>
              <a:gd name="T68" fmla="*/ 233042 w 243"/>
              <a:gd name="T69" fmla="*/ 27460 h 242"/>
              <a:gd name="T70" fmla="*/ 247310 w 243"/>
              <a:gd name="T71" fmla="*/ 41787 h 242"/>
              <a:gd name="T72" fmla="*/ 261578 w 243"/>
              <a:gd name="T73" fmla="*/ 59695 h 242"/>
              <a:gd name="T74" fmla="*/ 274657 w 243"/>
              <a:gd name="T75" fmla="*/ 78798 h 242"/>
              <a:gd name="T76" fmla="*/ 284169 w 243"/>
              <a:gd name="T77" fmla="*/ 97900 h 242"/>
              <a:gd name="T78" fmla="*/ 288925 w 243"/>
              <a:gd name="T79" fmla="*/ 120584 h 242"/>
              <a:gd name="T80" fmla="*/ 288925 w 243"/>
              <a:gd name="T81" fmla="*/ 144463 h 242"/>
              <a:gd name="T82" fmla="*/ 288925 w 243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2"/>
              <a:gd name="T128" fmla="*/ 243 w 243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2" name="Freeform 6"/>
          <p:cNvSpPr>
            <a:spLocks/>
          </p:cNvSpPr>
          <p:nvPr/>
        </p:nvSpPr>
        <p:spPr bwMode="auto">
          <a:xfrm>
            <a:off x="4940300" y="1797050"/>
            <a:ext cx="288925" cy="288925"/>
          </a:xfrm>
          <a:custGeom>
            <a:avLst/>
            <a:gdLst>
              <a:gd name="T0" fmla="*/ 288925 w 243"/>
              <a:gd name="T1" fmla="*/ 144463 h 242"/>
              <a:gd name="T2" fmla="*/ 288925 w 243"/>
              <a:gd name="T3" fmla="*/ 167147 h 242"/>
              <a:gd name="T4" fmla="*/ 284169 w 243"/>
              <a:gd name="T5" fmla="*/ 191025 h 242"/>
              <a:gd name="T6" fmla="*/ 274657 w 243"/>
              <a:gd name="T7" fmla="*/ 210127 h 242"/>
              <a:gd name="T8" fmla="*/ 261578 w 243"/>
              <a:gd name="T9" fmla="*/ 228036 h 242"/>
              <a:gd name="T10" fmla="*/ 247310 w 243"/>
              <a:gd name="T11" fmla="*/ 247138 h 242"/>
              <a:gd name="T12" fmla="*/ 233042 w 243"/>
              <a:gd name="T13" fmla="*/ 261465 h 242"/>
              <a:gd name="T14" fmla="*/ 214019 w 243"/>
              <a:gd name="T15" fmla="*/ 275792 h 242"/>
              <a:gd name="T16" fmla="*/ 191428 w 243"/>
              <a:gd name="T17" fmla="*/ 284149 h 242"/>
              <a:gd name="T18" fmla="*/ 167648 w 243"/>
              <a:gd name="T19" fmla="*/ 288925 h 242"/>
              <a:gd name="T20" fmla="*/ 145057 w 243"/>
              <a:gd name="T21" fmla="*/ 288925 h 242"/>
              <a:gd name="T22" fmla="*/ 121277 w 243"/>
              <a:gd name="T23" fmla="*/ 288925 h 242"/>
              <a:gd name="T24" fmla="*/ 98686 w 243"/>
              <a:gd name="T25" fmla="*/ 284149 h 242"/>
              <a:gd name="T26" fmla="*/ 79662 w 243"/>
              <a:gd name="T27" fmla="*/ 275792 h 242"/>
              <a:gd name="T28" fmla="*/ 60639 w 243"/>
              <a:gd name="T29" fmla="*/ 261465 h 242"/>
              <a:gd name="T30" fmla="*/ 42804 w 243"/>
              <a:gd name="T31" fmla="*/ 247138 h 242"/>
              <a:gd name="T32" fmla="*/ 28536 w 243"/>
              <a:gd name="T33" fmla="*/ 228036 h 242"/>
              <a:gd name="T34" fmla="*/ 14268 w 243"/>
              <a:gd name="T35" fmla="*/ 210127 h 242"/>
              <a:gd name="T36" fmla="*/ 4756 w 243"/>
              <a:gd name="T37" fmla="*/ 191025 h 242"/>
              <a:gd name="T38" fmla="*/ 0 w 243"/>
              <a:gd name="T39" fmla="*/ 167147 h 242"/>
              <a:gd name="T40" fmla="*/ 0 w 243"/>
              <a:gd name="T41" fmla="*/ 144463 h 242"/>
              <a:gd name="T42" fmla="*/ 0 w 243"/>
              <a:gd name="T43" fmla="*/ 120584 h 242"/>
              <a:gd name="T44" fmla="*/ 4756 w 243"/>
              <a:gd name="T45" fmla="*/ 97900 h 242"/>
              <a:gd name="T46" fmla="*/ 14268 w 243"/>
              <a:gd name="T47" fmla="*/ 78798 h 242"/>
              <a:gd name="T48" fmla="*/ 28536 w 243"/>
              <a:gd name="T49" fmla="*/ 59695 h 242"/>
              <a:gd name="T50" fmla="*/ 42804 w 243"/>
              <a:gd name="T51" fmla="*/ 41787 h 242"/>
              <a:gd name="T52" fmla="*/ 60639 w 243"/>
              <a:gd name="T53" fmla="*/ 27460 h 242"/>
              <a:gd name="T54" fmla="*/ 79662 w 243"/>
              <a:gd name="T55" fmla="*/ 13133 h 242"/>
              <a:gd name="T56" fmla="*/ 98686 w 243"/>
              <a:gd name="T57" fmla="*/ 4776 h 242"/>
              <a:gd name="T58" fmla="*/ 121277 w 243"/>
              <a:gd name="T59" fmla="*/ 0 h 242"/>
              <a:gd name="T60" fmla="*/ 145057 w 243"/>
              <a:gd name="T61" fmla="*/ 0 h 242"/>
              <a:gd name="T62" fmla="*/ 167648 w 243"/>
              <a:gd name="T63" fmla="*/ 0 h 242"/>
              <a:gd name="T64" fmla="*/ 191428 w 243"/>
              <a:gd name="T65" fmla="*/ 4776 h 242"/>
              <a:gd name="T66" fmla="*/ 214019 w 243"/>
              <a:gd name="T67" fmla="*/ 13133 h 242"/>
              <a:gd name="T68" fmla="*/ 233042 w 243"/>
              <a:gd name="T69" fmla="*/ 27460 h 242"/>
              <a:gd name="T70" fmla="*/ 247310 w 243"/>
              <a:gd name="T71" fmla="*/ 41787 h 242"/>
              <a:gd name="T72" fmla="*/ 261578 w 243"/>
              <a:gd name="T73" fmla="*/ 59695 h 242"/>
              <a:gd name="T74" fmla="*/ 274657 w 243"/>
              <a:gd name="T75" fmla="*/ 78798 h 242"/>
              <a:gd name="T76" fmla="*/ 284169 w 243"/>
              <a:gd name="T77" fmla="*/ 97900 h 242"/>
              <a:gd name="T78" fmla="*/ 288925 w 243"/>
              <a:gd name="T79" fmla="*/ 120584 h 242"/>
              <a:gd name="T80" fmla="*/ 288925 w 243"/>
              <a:gd name="T81" fmla="*/ 144463 h 242"/>
              <a:gd name="T82" fmla="*/ 288925 w 243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2"/>
              <a:gd name="T128" fmla="*/ 243 w 243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3" name="Freeform 7"/>
          <p:cNvSpPr>
            <a:spLocks/>
          </p:cNvSpPr>
          <p:nvPr/>
        </p:nvSpPr>
        <p:spPr bwMode="auto">
          <a:xfrm>
            <a:off x="7269163" y="1797050"/>
            <a:ext cx="288925" cy="288925"/>
          </a:xfrm>
          <a:custGeom>
            <a:avLst/>
            <a:gdLst>
              <a:gd name="T0" fmla="*/ 288925 w 243"/>
              <a:gd name="T1" fmla="*/ 144463 h 242"/>
              <a:gd name="T2" fmla="*/ 288925 w 243"/>
              <a:gd name="T3" fmla="*/ 167147 h 242"/>
              <a:gd name="T4" fmla="*/ 284169 w 243"/>
              <a:gd name="T5" fmla="*/ 191025 h 242"/>
              <a:gd name="T6" fmla="*/ 274657 w 243"/>
              <a:gd name="T7" fmla="*/ 210127 h 242"/>
              <a:gd name="T8" fmla="*/ 261578 w 243"/>
              <a:gd name="T9" fmla="*/ 228036 h 242"/>
              <a:gd name="T10" fmla="*/ 247310 w 243"/>
              <a:gd name="T11" fmla="*/ 247138 h 242"/>
              <a:gd name="T12" fmla="*/ 233042 w 243"/>
              <a:gd name="T13" fmla="*/ 261465 h 242"/>
              <a:gd name="T14" fmla="*/ 214019 w 243"/>
              <a:gd name="T15" fmla="*/ 275792 h 242"/>
              <a:gd name="T16" fmla="*/ 191428 w 243"/>
              <a:gd name="T17" fmla="*/ 284149 h 242"/>
              <a:gd name="T18" fmla="*/ 167648 w 243"/>
              <a:gd name="T19" fmla="*/ 288925 h 242"/>
              <a:gd name="T20" fmla="*/ 145057 w 243"/>
              <a:gd name="T21" fmla="*/ 288925 h 242"/>
              <a:gd name="T22" fmla="*/ 121277 w 243"/>
              <a:gd name="T23" fmla="*/ 288925 h 242"/>
              <a:gd name="T24" fmla="*/ 98686 w 243"/>
              <a:gd name="T25" fmla="*/ 284149 h 242"/>
              <a:gd name="T26" fmla="*/ 79662 w 243"/>
              <a:gd name="T27" fmla="*/ 275792 h 242"/>
              <a:gd name="T28" fmla="*/ 60639 w 243"/>
              <a:gd name="T29" fmla="*/ 261465 h 242"/>
              <a:gd name="T30" fmla="*/ 42804 w 243"/>
              <a:gd name="T31" fmla="*/ 247138 h 242"/>
              <a:gd name="T32" fmla="*/ 28536 w 243"/>
              <a:gd name="T33" fmla="*/ 228036 h 242"/>
              <a:gd name="T34" fmla="*/ 14268 w 243"/>
              <a:gd name="T35" fmla="*/ 210127 h 242"/>
              <a:gd name="T36" fmla="*/ 4756 w 243"/>
              <a:gd name="T37" fmla="*/ 191025 h 242"/>
              <a:gd name="T38" fmla="*/ 0 w 243"/>
              <a:gd name="T39" fmla="*/ 167147 h 242"/>
              <a:gd name="T40" fmla="*/ 0 w 243"/>
              <a:gd name="T41" fmla="*/ 144463 h 242"/>
              <a:gd name="T42" fmla="*/ 0 w 243"/>
              <a:gd name="T43" fmla="*/ 120584 h 242"/>
              <a:gd name="T44" fmla="*/ 4756 w 243"/>
              <a:gd name="T45" fmla="*/ 97900 h 242"/>
              <a:gd name="T46" fmla="*/ 14268 w 243"/>
              <a:gd name="T47" fmla="*/ 78798 h 242"/>
              <a:gd name="T48" fmla="*/ 28536 w 243"/>
              <a:gd name="T49" fmla="*/ 59695 h 242"/>
              <a:gd name="T50" fmla="*/ 42804 w 243"/>
              <a:gd name="T51" fmla="*/ 41787 h 242"/>
              <a:gd name="T52" fmla="*/ 60639 w 243"/>
              <a:gd name="T53" fmla="*/ 27460 h 242"/>
              <a:gd name="T54" fmla="*/ 79662 w 243"/>
              <a:gd name="T55" fmla="*/ 13133 h 242"/>
              <a:gd name="T56" fmla="*/ 98686 w 243"/>
              <a:gd name="T57" fmla="*/ 4776 h 242"/>
              <a:gd name="T58" fmla="*/ 121277 w 243"/>
              <a:gd name="T59" fmla="*/ 0 h 242"/>
              <a:gd name="T60" fmla="*/ 145057 w 243"/>
              <a:gd name="T61" fmla="*/ 0 h 242"/>
              <a:gd name="T62" fmla="*/ 167648 w 243"/>
              <a:gd name="T63" fmla="*/ 0 h 242"/>
              <a:gd name="T64" fmla="*/ 191428 w 243"/>
              <a:gd name="T65" fmla="*/ 4776 h 242"/>
              <a:gd name="T66" fmla="*/ 214019 w 243"/>
              <a:gd name="T67" fmla="*/ 13133 h 242"/>
              <a:gd name="T68" fmla="*/ 233042 w 243"/>
              <a:gd name="T69" fmla="*/ 27460 h 242"/>
              <a:gd name="T70" fmla="*/ 247310 w 243"/>
              <a:gd name="T71" fmla="*/ 41787 h 242"/>
              <a:gd name="T72" fmla="*/ 261578 w 243"/>
              <a:gd name="T73" fmla="*/ 59695 h 242"/>
              <a:gd name="T74" fmla="*/ 274657 w 243"/>
              <a:gd name="T75" fmla="*/ 78798 h 242"/>
              <a:gd name="T76" fmla="*/ 284169 w 243"/>
              <a:gd name="T77" fmla="*/ 97900 h 242"/>
              <a:gd name="T78" fmla="*/ 288925 w 243"/>
              <a:gd name="T79" fmla="*/ 120584 h 242"/>
              <a:gd name="T80" fmla="*/ 288925 w 243"/>
              <a:gd name="T81" fmla="*/ 144463 h 242"/>
              <a:gd name="T82" fmla="*/ 288925 w 243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2"/>
              <a:gd name="T128" fmla="*/ 243 w 243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4" name="Freeform 8"/>
          <p:cNvSpPr>
            <a:spLocks/>
          </p:cNvSpPr>
          <p:nvPr/>
        </p:nvSpPr>
        <p:spPr bwMode="auto">
          <a:xfrm>
            <a:off x="7269163" y="1797050"/>
            <a:ext cx="288925" cy="288925"/>
          </a:xfrm>
          <a:custGeom>
            <a:avLst/>
            <a:gdLst>
              <a:gd name="T0" fmla="*/ 288925 w 243"/>
              <a:gd name="T1" fmla="*/ 144463 h 242"/>
              <a:gd name="T2" fmla="*/ 288925 w 243"/>
              <a:gd name="T3" fmla="*/ 167147 h 242"/>
              <a:gd name="T4" fmla="*/ 284169 w 243"/>
              <a:gd name="T5" fmla="*/ 191025 h 242"/>
              <a:gd name="T6" fmla="*/ 274657 w 243"/>
              <a:gd name="T7" fmla="*/ 210127 h 242"/>
              <a:gd name="T8" fmla="*/ 261578 w 243"/>
              <a:gd name="T9" fmla="*/ 228036 h 242"/>
              <a:gd name="T10" fmla="*/ 247310 w 243"/>
              <a:gd name="T11" fmla="*/ 247138 h 242"/>
              <a:gd name="T12" fmla="*/ 233042 w 243"/>
              <a:gd name="T13" fmla="*/ 261465 h 242"/>
              <a:gd name="T14" fmla="*/ 214019 w 243"/>
              <a:gd name="T15" fmla="*/ 275792 h 242"/>
              <a:gd name="T16" fmla="*/ 191428 w 243"/>
              <a:gd name="T17" fmla="*/ 284149 h 242"/>
              <a:gd name="T18" fmla="*/ 167648 w 243"/>
              <a:gd name="T19" fmla="*/ 288925 h 242"/>
              <a:gd name="T20" fmla="*/ 145057 w 243"/>
              <a:gd name="T21" fmla="*/ 288925 h 242"/>
              <a:gd name="T22" fmla="*/ 121277 w 243"/>
              <a:gd name="T23" fmla="*/ 288925 h 242"/>
              <a:gd name="T24" fmla="*/ 98686 w 243"/>
              <a:gd name="T25" fmla="*/ 284149 h 242"/>
              <a:gd name="T26" fmla="*/ 79662 w 243"/>
              <a:gd name="T27" fmla="*/ 275792 h 242"/>
              <a:gd name="T28" fmla="*/ 60639 w 243"/>
              <a:gd name="T29" fmla="*/ 261465 h 242"/>
              <a:gd name="T30" fmla="*/ 42804 w 243"/>
              <a:gd name="T31" fmla="*/ 247138 h 242"/>
              <a:gd name="T32" fmla="*/ 28536 w 243"/>
              <a:gd name="T33" fmla="*/ 228036 h 242"/>
              <a:gd name="T34" fmla="*/ 14268 w 243"/>
              <a:gd name="T35" fmla="*/ 210127 h 242"/>
              <a:gd name="T36" fmla="*/ 4756 w 243"/>
              <a:gd name="T37" fmla="*/ 191025 h 242"/>
              <a:gd name="T38" fmla="*/ 0 w 243"/>
              <a:gd name="T39" fmla="*/ 167147 h 242"/>
              <a:gd name="T40" fmla="*/ 0 w 243"/>
              <a:gd name="T41" fmla="*/ 144463 h 242"/>
              <a:gd name="T42" fmla="*/ 0 w 243"/>
              <a:gd name="T43" fmla="*/ 120584 h 242"/>
              <a:gd name="T44" fmla="*/ 4756 w 243"/>
              <a:gd name="T45" fmla="*/ 97900 h 242"/>
              <a:gd name="T46" fmla="*/ 14268 w 243"/>
              <a:gd name="T47" fmla="*/ 78798 h 242"/>
              <a:gd name="T48" fmla="*/ 28536 w 243"/>
              <a:gd name="T49" fmla="*/ 59695 h 242"/>
              <a:gd name="T50" fmla="*/ 42804 w 243"/>
              <a:gd name="T51" fmla="*/ 41787 h 242"/>
              <a:gd name="T52" fmla="*/ 60639 w 243"/>
              <a:gd name="T53" fmla="*/ 27460 h 242"/>
              <a:gd name="T54" fmla="*/ 79662 w 243"/>
              <a:gd name="T55" fmla="*/ 13133 h 242"/>
              <a:gd name="T56" fmla="*/ 98686 w 243"/>
              <a:gd name="T57" fmla="*/ 4776 h 242"/>
              <a:gd name="T58" fmla="*/ 121277 w 243"/>
              <a:gd name="T59" fmla="*/ 0 h 242"/>
              <a:gd name="T60" fmla="*/ 145057 w 243"/>
              <a:gd name="T61" fmla="*/ 0 h 242"/>
              <a:gd name="T62" fmla="*/ 167648 w 243"/>
              <a:gd name="T63" fmla="*/ 0 h 242"/>
              <a:gd name="T64" fmla="*/ 191428 w 243"/>
              <a:gd name="T65" fmla="*/ 4776 h 242"/>
              <a:gd name="T66" fmla="*/ 214019 w 243"/>
              <a:gd name="T67" fmla="*/ 13133 h 242"/>
              <a:gd name="T68" fmla="*/ 233042 w 243"/>
              <a:gd name="T69" fmla="*/ 27460 h 242"/>
              <a:gd name="T70" fmla="*/ 247310 w 243"/>
              <a:gd name="T71" fmla="*/ 41787 h 242"/>
              <a:gd name="T72" fmla="*/ 261578 w 243"/>
              <a:gd name="T73" fmla="*/ 59695 h 242"/>
              <a:gd name="T74" fmla="*/ 274657 w 243"/>
              <a:gd name="T75" fmla="*/ 78798 h 242"/>
              <a:gd name="T76" fmla="*/ 284169 w 243"/>
              <a:gd name="T77" fmla="*/ 97900 h 242"/>
              <a:gd name="T78" fmla="*/ 288925 w 243"/>
              <a:gd name="T79" fmla="*/ 120584 h 242"/>
              <a:gd name="T80" fmla="*/ 288925 w 243"/>
              <a:gd name="T81" fmla="*/ 144463 h 242"/>
              <a:gd name="T82" fmla="*/ 288925 w 243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2"/>
              <a:gd name="T128" fmla="*/ 243 w 243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5" name="Freeform 9"/>
          <p:cNvSpPr>
            <a:spLocks/>
          </p:cNvSpPr>
          <p:nvPr/>
        </p:nvSpPr>
        <p:spPr bwMode="auto">
          <a:xfrm>
            <a:off x="7908925" y="1797050"/>
            <a:ext cx="292100" cy="288925"/>
          </a:xfrm>
          <a:custGeom>
            <a:avLst/>
            <a:gdLst>
              <a:gd name="T0" fmla="*/ 292100 w 246"/>
              <a:gd name="T1" fmla="*/ 144463 h 242"/>
              <a:gd name="T2" fmla="*/ 287350 w 246"/>
              <a:gd name="T3" fmla="*/ 167147 h 242"/>
              <a:gd name="T4" fmla="*/ 282601 w 246"/>
              <a:gd name="T5" fmla="*/ 191025 h 242"/>
              <a:gd name="T6" fmla="*/ 273102 w 246"/>
              <a:gd name="T7" fmla="*/ 210127 h 242"/>
              <a:gd name="T8" fmla="*/ 264790 w 246"/>
              <a:gd name="T9" fmla="*/ 228036 h 242"/>
              <a:gd name="T10" fmla="*/ 250541 w 246"/>
              <a:gd name="T11" fmla="*/ 247138 h 242"/>
              <a:gd name="T12" fmla="*/ 231543 w 246"/>
              <a:gd name="T13" fmla="*/ 261465 h 242"/>
              <a:gd name="T14" fmla="*/ 213732 w 246"/>
              <a:gd name="T15" fmla="*/ 275792 h 242"/>
              <a:gd name="T16" fmla="*/ 194733 w 246"/>
              <a:gd name="T17" fmla="*/ 284149 h 242"/>
              <a:gd name="T18" fmla="*/ 170985 w 246"/>
              <a:gd name="T19" fmla="*/ 288925 h 242"/>
              <a:gd name="T20" fmla="*/ 148425 w 246"/>
              <a:gd name="T21" fmla="*/ 288925 h 242"/>
              <a:gd name="T22" fmla="*/ 124677 w 246"/>
              <a:gd name="T23" fmla="*/ 288925 h 242"/>
              <a:gd name="T24" fmla="*/ 102116 w 246"/>
              <a:gd name="T25" fmla="*/ 284149 h 242"/>
              <a:gd name="T26" fmla="*/ 78368 w 246"/>
              <a:gd name="T27" fmla="*/ 275792 h 242"/>
              <a:gd name="T28" fmla="*/ 59370 w 246"/>
              <a:gd name="T29" fmla="*/ 261465 h 242"/>
              <a:gd name="T30" fmla="*/ 46309 w 246"/>
              <a:gd name="T31" fmla="*/ 247138 h 242"/>
              <a:gd name="T32" fmla="*/ 27310 w 246"/>
              <a:gd name="T33" fmla="*/ 228036 h 242"/>
              <a:gd name="T34" fmla="*/ 17811 w 246"/>
              <a:gd name="T35" fmla="*/ 210127 h 242"/>
              <a:gd name="T36" fmla="*/ 8312 w 246"/>
              <a:gd name="T37" fmla="*/ 191025 h 242"/>
              <a:gd name="T38" fmla="*/ 3562 w 246"/>
              <a:gd name="T39" fmla="*/ 167147 h 242"/>
              <a:gd name="T40" fmla="*/ 0 w 246"/>
              <a:gd name="T41" fmla="*/ 144463 h 242"/>
              <a:gd name="T42" fmla="*/ 3562 w 246"/>
              <a:gd name="T43" fmla="*/ 120584 h 242"/>
              <a:gd name="T44" fmla="*/ 8312 w 246"/>
              <a:gd name="T45" fmla="*/ 97900 h 242"/>
              <a:gd name="T46" fmla="*/ 17811 w 246"/>
              <a:gd name="T47" fmla="*/ 78798 h 242"/>
              <a:gd name="T48" fmla="*/ 27310 w 246"/>
              <a:gd name="T49" fmla="*/ 59695 h 242"/>
              <a:gd name="T50" fmla="*/ 46309 w 246"/>
              <a:gd name="T51" fmla="*/ 41787 h 242"/>
              <a:gd name="T52" fmla="*/ 59370 w 246"/>
              <a:gd name="T53" fmla="*/ 27460 h 242"/>
              <a:gd name="T54" fmla="*/ 78368 w 246"/>
              <a:gd name="T55" fmla="*/ 13133 h 242"/>
              <a:gd name="T56" fmla="*/ 102116 w 246"/>
              <a:gd name="T57" fmla="*/ 4776 h 242"/>
              <a:gd name="T58" fmla="*/ 124677 w 246"/>
              <a:gd name="T59" fmla="*/ 0 h 242"/>
              <a:gd name="T60" fmla="*/ 148425 w 246"/>
              <a:gd name="T61" fmla="*/ 0 h 242"/>
              <a:gd name="T62" fmla="*/ 170985 w 246"/>
              <a:gd name="T63" fmla="*/ 0 h 242"/>
              <a:gd name="T64" fmla="*/ 194733 w 246"/>
              <a:gd name="T65" fmla="*/ 4776 h 242"/>
              <a:gd name="T66" fmla="*/ 213732 w 246"/>
              <a:gd name="T67" fmla="*/ 13133 h 242"/>
              <a:gd name="T68" fmla="*/ 231543 w 246"/>
              <a:gd name="T69" fmla="*/ 27460 h 242"/>
              <a:gd name="T70" fmla="*/ 250541 w 246"/>
              <a:gd name="T71" fmla="*/ 41787 h 242"/>
              <a:gd name="T72" fmla="*/ 264790 w 246"/>
              <a:gd name="T73" fmla="*/ 59695 h 242"/>
              <a:gd name="T74" fmla="*/ 273102 w 246"/>
              <a:gd name="T75" fmla="*/ 78798 h 242"/>
              <a:gd name="T76" fmla="*/ 282601 w 246"/>
              <a:gd name="T77" fmla="*/ 97900 h 242"/>
              <a:gd name="T78" fmla="*/ 287350 w 246"/>
              <a:gd name="T79" fmla="*/ 120584 h 242"/>
              <a:gd name="T80" fmla="*/ 292100 w 246"/>
              <a:gd name="T81" fmla="*/ 144463 h 242"/>
              <a:gd name="T82" fmla="*/ 292100 w 246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2"/>
              <a:gd name="T128" fmla="*/ 246 w 246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6" name="Freeform 10"/>
          <p:cNvSpPr>
            <a:spLocks/>
          </p:cNvSpPr>
          <p:nvPr/>
        </p:nvSpPr>
        <p:spPr bwMode="auto">
          <a:xfrm>
            <a:off x="7908925" y="1797050"/>
            <a:ext cx="292100" cy="288925"/>
          </a:xfrm>
          <a:custGeom>
            <a:avLst/>
            <a:gdLst>
              <a:gd name="T0" fmla="*/ 292100 w 246"/>
              <a:gd name="T1" fmla="*/ 144463 h 242"/>
              <a:gd name="T2" fmla="*/ 287350 w 246"/>
              <a:gd name="T3" fmla="*/ 167147 h 242"/>
              <a:gd name="T4" fmla="*/ 282601 w 246"/>
              <a:gd name="T5" fmla="*/ 191025 h 242"/>
              <a:gd name="T6" fmla="*/ 273102 w 246"/>
              <a:gd name="T7" fmla="*/ 210127 h 242"/>
              <a:gd name="T8" fmla="*/ 264790 w 246"/>
              <a:gd name="T9" fmla="*/ 228036 h 242"/>
              <a:gd name="T10" fmla="*/ 250541 w 246"/>
              <a:gd name="T11" fmla="*/ 247138 h 242"/>
              <a:gd name="T12" fmla="*/ 231543 w 246"/>
              <a:gd name="T13" fmla="*/ 261465 h 242"/>
              <a:gd name="T14" fmla="*/ 213732 w 246"/>
              <a:gd name="T15" fmla="*/ 275792 h 242"/>
              <a:gd name="T16" fmla="*/ 194733 w 246"/>
              <a:gd name="T17" fmla="*/ 284149 h 242"/>
              <a:gd name="T18" fmla="*/ 170985 w 246"/>
              <a:gd name="T19" fmla="*/ 288925 h 242"/>
              <a:gd name="T20" fmla="*/ 148425 w 246"/>
              <a:gd name="T21" fmla="*/ 288925 h 242"/>
              <a:gd name="T22" fmla="*/ 124677 w 246"/>
              <a:gd name="T23" fmla="*/ 288925 h 242"/>
              <a:gd name="T24" fmla="*/ 102116 w 246"/>
              <a:gd name="T25" fmla="*/ 284149 h 242"/>
              <a:gd name="T26" fmla="*/ 78368 w 246"/>
              <a:gd name="T27" fmla="*/ 275792 h 242"/>
              <a:gd name="T28" fmla="*/ 59370 w 246"/>
              <a:gd name="T29" fmla="*/ 261465 h 242"/>
              <a:gd name="T30" fmla="*/ 46309 w 246"/>
              <a:gd name="T31" fmla="*/ 247138 h 242"/>
              <a:gd name="T32" fmla="*/ 27310 w 246"/>
              <a:gd name="T33" fmla="*/ 228036 h 242"/>
              <a:gd name="T34" fmla="*/ 17811 w 246"/>
              <a:gd name="T35" fmla="*/ 210127 h 242"/>
              <a:gd name="T36" fmla="*/ 8312 w 246"/>
              <a:gd name="T37" fmla="*/ 191025 h 242"/>
              <a:gd name="T38" fmla="*/ 3562 w 246"/>
              <a:gd name="T39" fmla="*/ 167147 h 242"/>
              <a:gd name="T40" fmla="*/ 0 w 246"/>
              <a:gd name="T41" fmla="*/ 144463 h 242"/>
              <a:gd name="T42" fmla="*/ 3562 w 246"/>
              <a:gd name="T43" fmla="*/ 120584 h 242"/>
              <a:gd name="T44" fmla="*/ 8312 w 246"/>
              <a:gd name="T45" fmla="*/ 97900 h 242"/>
              <a:gd name="T46" fmla="*/ 17811 w 246"/>
              <a:gd name="T47" fmla="*/ 78798 h 242"/>
              <a:gd name="T48" fmla="*/ 27310 w 246"/>
              <a:gd name="T49" fmla="*/ 59695 h 242"/>
              <a:gd name="T50" fmla="*/ 46309 w 246"/>
              <a:gd name="T51" fmla="*/ 41787 h 242"/>
              <a:gd name="T52" fmla="*/ 59370 w 246"/>
              <a:gd name="T53" fmla="*/ 27460 h 242"/>
              <a:gd name="T54" fmla="*/ 78368 w 246"/>
              <a:gd name="T55" fmla="*/ 13133 h 242"/>
              <a:gd name="T56" fmla="*/ 102116 w 246"/>
              <a:gd name="T57" fmla="*/ 4776 h 242"/>
              <a:gd name="T58" fmla="*/ 124677 w 246"/>
              <a:gd name="T59" fmla="*/ 0 h 242"/>
              <a:gd name="T60" fmla="*/ 148425 w 246"/>
              <a:gd name="T61" fmla="*/ 0 h 242"/>
              <a:gd name="T62" fmla="*/ 170985 w 246"/>
              <a:gd name="T63" fmla="*/ 0 h 242"/>
              <a:gd name="T64" fmla="*/ 194733 w 246"/>
              <a:gd name="T65" fmla="*/ 4776 h 242"/>
              <a:gd name="T66" fmla="*/ 213732 w 246"/>
              <a:gd name="T67" fmla="*/ 13133 h 242"/>
              <a:gd name="T68" fmla="*/ 231543 w 246"/>
              <a:gd name="T69" fmla="*/ 27460 h 242"/>
              <a:gd name="T70" fmla="*/ 250541 w 246"/>
              <a:gd name="T71" fmla="*/ 41787 h 242"/>
              <a:gd name="T72" fmla="*/ 264790 w 246"/>
              <a:gd name="T73" fmla="*/ 59695 h 242"/>
              <a:gd name="T74" fmla="*/ 273102 w 246"/>
              <a:gd name="T75" fmla="*/ 78798 h 242"/>
              <a:gd name="T76" fmla="*/ 282601 w 246"/>
              <a:gd name="T77" fmla="*/ 97900 h 242"/>
              <a:gd name="T78" fmla="*/ 287350 w 246"/>
              <a:gd name="T79" fmla="*/ 120584 h 242"/>
              <a:gd name="T80" fmla="*/ 292100 w 246"/>
              <a:gd name="T81" fmla="*/ 144463 h 242"/>
              <a:gd name="T82" fmla="*/ 292100 w 246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2"/>
              <a:gd name="T128" fmla="*/ 246 w 246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7" name="Freeform 11"/>
          <p:cNvSpPr>
            <a:spLocks/>
          </p:cNvSpPr>
          <p:nvPr/>
        </p:nvSpPr>
        <p:spPr bwMode="auto">
          <a:xfrm>
            <a:off x="7269163" y="2435225"/>
            <a:ext cx="288925" cy="293688"/>
          </a:xfrm>
          <a:custGeom>
            <a:avLst/>
            <a:gdLst>
              <a:gd name="T0" fmla="*/ 288925 w 243"/>
              <a:gd name="T1" fmla="*/ 144456 h 246"/>
              <a:gd name="T2" fmla="*/ 288925 w 243"/>
              <a:gd name="T3" fmla="*/ 173109 h 246"/>
              <a:gd name="T4" fmla="*/ 284169 w 243"/>
              <a:gd name="T5" fmla="*/ 191017 h 246"/>
              <a:gd name="T6" fmla="*/ 274657 w 243"/>
              <a:gd name="T7" fmla="*/ 214894 h 246"/>
              <a:gd name="T8" fmla="*/ 261578 w 243"/>
              <a:gd name="T9" fmla="*/ 233995 h 246"/>
              <a:gd name="T10" fmla="*/ 247310 w 243"/>
              <a:gd name="T11" fmla="*/ 251903 h 246"/>
              <a:gd name="T12" fmla="*/ 233042 w 243"/>
              <a:gd name="T13" fmla="*/ 266229 h 246"/>
              <a:gd name="T14" fmla="*/ 214019 w 243"/>
              <a:gd name="T15" fmla="*/ 275780 h 246"/>
              <a:gd name="T16" fmla="*/ 191428 w 243"/>
              <a:gd name="T17" fmla="*/ 285331 h 246"/>
              <a:gd name="T18" fmla="*/ 167648 w 243"/>
              <a:gd name="T19" fmla="*/ 288913 h 246"/>
              <a:gd name="T20" fmla="*/ 145057 w 243"/>
              <a:gd name="T21" fmla="*/ 293688 h 246"/>
              <a:gd name="T22" fmla="*/ 121277 w 243"/>
              <a:gd name="T23" fmla="*/ 288913 h 246"/>
              <a:gd name="T24" fmla="*/ 98686 w 243"/>
              <a:gd name="T25" fmla="*/ 285331 h 246"/>
              <a:gd name="T26" fmla="*/ 79662 w 243"/>
              <a:gd name="T27" fmla="*/ 275780 h 246"/>
              <a:gd name="T28" fmla="*/ 60639 w 243"/>
              <a:gd name="T29" fmla="*/ 266229 h 246"/>
              <a:gd name="T30" fmla="*/ 42804 w 243"/>
              <a:gd name="T31" fmla="*/ 251903 h 246"/>
              <a:gd name="T32" fmla="*/ 28536 w 243"/>
              <a:gd name="T33" fmla="*/ 233995 h 246"/>
              <a:gd name="T34" fmla="*/ 14268 w 243"/>
              <a:gd name="T35" fmla="*/ 214894 h 246"/>
              <a:gd name="T36" fmla="*/ 4756 w 243"/>
              <a:gd name="T37" fmla="*/ 191017 h 246"/>
              <a:gd name="T38" fmla="*/ 0 w 243"/>
              <a:gd name="T39" fmla="*/ 173109 h 246"/>
              <a:gd name="T40" fmla="*/ 0 w 243"/>
              <a:gd name="T41" fmla="*/ 149232 h 246"/>
              <a:gd name="T42" fmla="*/ 0 w 243"/>
              <a:gd name="T43" fmla="*/ 121773 h 246"/>
              <a:gd name="T44" fmla="*/ 4756 w 243"/>
              <a:gd name="T45" fmla="*/ 102671 h 246"/>
              <a:gd name="T46" fmla="*/ 14268 w 243"/>
              <a:gd name="T47" fmla="*/ 78794 h 246"/>
              <a:gd name="T48" fmla="*/ 28536 w 243"/>
              <a:gd name="T49" fmla="*/ 60887 h 246"/>
              <a:gd name="T50" fmla="*/ 42804 w 243"/>
              <a:gd name="T51" fmla="*/ 41785 h 246"/>
              <a:gd name="T52" fmla="*/ 60639 w 243"/>
              <a:gd name="T53" fmla="*/ 27459 h 246"/>
              <a:gd name="T54" fmla="*/ 79662 w 243"/>
              <a:gd name="T55" fmla="*/ 17908 h 246"/>
              <a:gd name="T56" fmla="*/ 98686 w 243"/>
              <a:gd name="T57" fmla="*/ 9551 h 246"/>
              <a:gd name="T58" fmla="*/ 121277 w 243"/>
              <a:gd name="T59" fmla="*/ 4775 h 246"/>
              <a:gd name="T60" fmla="*/ 145057 w 243"/>
              <a:gd name="T61" fmla="*/ 0 h 246"/>
              <a:gd name="T62" fmla="*/ 167648 w 243"/>
              <a:gd name="T63" fmla="*/ 4775 h 246"/>
              <a:gd name="T64" fmla="*/ 191428 w 243"/>
              <a:gd name="T65" fmla="*/ 9551 h 246"/>
              <a:gd name="T66" fmla="*/ 214019 w 243"/>
              <a:gd name="T67" fmla="*/ 17908 h 246"/>
              <a:gd name="T68" fmla="*/ 233042 w 243"/>
              <a:gd name="T69" fmla="*/ 27459 h 246"/>
              <a:gd name="T70" fmla="*/ 247310 w 243"/>
              <a:gd name="T71" fmla="*/ 41785 h 246"/>
              <a:gd name="T72" fmla="*/ 261578 w 243"/>
              <a:gd name="T73" fmla="*/ 60887 h 246"/>
              <a:gd name="T74" fmla="*/ 274657 w 243"/>
              <a:gd name="T75" fmla="*/ 78794 h 246"/>
              <a:gd name="T76" fmla="*/ 284169 w 243"/>
              <a:gd name="T77" fmla="*/ 102671 h 246"/>
              <a:gd name="T78" fmla="*/ 288925 w 243"/>
              <a:gd name="T79" fmla="*/ 121773 h 246"/>
              <a:gd name="T80" fmla="*/ 288925 w 243"/>
              <a:gd name="T81" fmla="*/ 149232 h 246"/>
              <a:gd name="T82" fmla="*/ 288925 w 243"/>
              <a:gd name="T83" fmla="*/ 149232 h 246"/>
              <a:gd name="T84" fmla="*/ 288925 w 243"/>
              <a:gd name="T85" fmla="*/ 144456 h 24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3"/>
              <a:gd name="T130" fmla="*/ 0 h 246"/>
              <a:gd name="T131" fmla="*/ 243 w 243"/>
              <a:gd name="T132" fmla="*/ 246 h 24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8" name="Freeform 12"/>
          <p:cNvSpPr>
            <a:spLocks/>
          </p:cNvSpPr>
          <p:nvPr/>
        </p:nvSpPr>
        <p:spPr bwMode="auto">
          <a:xfrm>
            <a:off x="7269163" y="2435225"/>
            <a:ext cx="288925" cy="293688"/>
          </a:xfrm>
          <a:custGeom>
            <a:avLst/>
            <a:gdLst>
              <a:gd name="T0" fmla="*/ 288925 w 243"/>
              <a:gd name="T1" fmla="*/ 144456 h 246"/>
              <a:gd name="T2" fmla="*/ 288925 w 243"/>
              <a:gd name="T3" fmla="*/ 173109 h 246"/>
              <a:gd name="T4" fmla="*/ 284169 w 243"/>
              <a:gd name="T5" fmla="*/ 191017 h 246"/>
              <a:gd name="T6" fmla="*/ 274657 w 243"/>
              <a:gd name="T7" fmla="*/ 214894 h 246"/>
              <a:gd name="T8" fmla="*/ 261578 w 243"/>
              <a:gd name="T9" fmla="*/ 233995 h 246"/>
              <a:gd name="T10" fmla="*/ 247310 w 243"/>
              <a:gd name="T11" fmla="*/ 251903 h 246"/>
              <a:gd name="T12" fmla="*/ 233042 w 243"/>
              <a:gd name="T13" fmla="*/ 266229 h 246"/>
              <a:gd name="T14" fmla="*/ 214019 w 243"/>
              <a:gd name="T15" fmla="*/ 275780 h 246"/>
              <a:gd name="T16" fmla="*/ 191428 w 243"/>
              <a:gd name="T17" fmla="*/ 285331 h 246"/>
              <a:gd name="T18" fmla="*/ 167648 w 243"/>
              <a:gd name="T19" fmla="*/ 288913 h 246"/>
              <a:gd name="T20" fmla="*/ 145057 w 243"/>
              <a:gd name="T21" fmla="*/ 293688 h 246"/>
              <a:gd name="T22" fmla="*/ 121277 w 243"/>
              <a:gd name="T23" fmla="*/ 288913 h 246"/>
              <a:gd name="T24" fmla="*/ 98686 w 243"/>
              <a:gd name="T25" fmla="*/ 285331 h 246"/>
              <a:gd name="T26" fmla="*/ 79662 w 243"/>
              <a:gd name="T27" fmla="*/ 275780 h 246"/>
              <a:gd name="T28" fmla="*/ 60639 w 243"/>
              <a:gd name="T29" fmla="*/ 266229 h 246"/>
              <a:gd name="T30" fmla="*/ 42804 w 243"/>
              <a:gd name="T31" fmla="*/ 251903 h 246"/>
              <a:gd name="T32" fmla="*/ 28536 w 243"/>
              <a:gd name="T33" fmla="*/ 233995 h 246"/>
              <a:gd name="T34" fmla="*/ 14268 w 243"/>
              <a:gd name="T35" fmla="*/ 214894 h 246"/>
              <a:gd name="T36" fmla="*/ 4756 w 243"/>
              <a:gd name="T37" fmla="*/ 191017 h 246"/>
              <a:gd name="T38" fmla="*/ 0 w 243"/>
              <a:gd name="T39" fmla="*/ 173109 h 246"/>
              <a:gd name="T40" fmla="*/ 0 w 243"/>
              <a:gd name="T41" fmla="*/ 149232 h 246"/>
              <a:gd name="T42" fmla="*/ 0 w 243"/>
              <a:gd name="T43" fmla="*/ 121773 h 246"/>
              <a:gd name="T44" fmla="*/ 4756 w 243"/>
              <a:gd name="T45" fmla="*/ 102671 h 246"/>
              <a:gd name="T46" fmla="*/ 14268 w 243"/>
              <a:gd name="T47" fmla="*/ 78794 h 246"/>
              <a:gd name="T48" fmla="*/ 28536 w 243"/>
              <a:gd name="T49" fmla="*/ 60887 h 246"/>
              <a:gd name="T50" fmla="*/ 42804 w 243"/>
              <a:gd name="T51" fmla="*/ 41785 h 246"/>
              <a:gd name="T52" fmla="*/ 60639 w 243"/>
              <a:gd name="T53" fmla="*/ 27459 h 246"/>
              <a:gd name="T54" fmla="*/ 79662 w 243"/>
              <a:gd name="T55" fmla="*/ 17908 h 246"/>
              <a:gd name="T56" fmla="*/ 98686 w 243"/>
              <a:gd name="T57" fmla="*/ 9551 h 246"/>
              <a:gd name="T58" fmla="*/ 121277 w 243"/>
              <a:gd name="T59" fmla="*/ 4775 h 246"/>
              <a:gd name="T60" fmla="*/ 145057 w 243"/>
              <a:gd name="T61" fmla="*/ 0 h 246"/>
              <a:gd name="T62" fmla="*/ 167648 w 243"/>
              <a:gd name="T63" fmla="*/ 4775 h 246"/>
              <a:gd name="T64" fmla="*/ 191428 w 243"/>
              <a:gd name="T65" fmla="*/ 9551 h 246"/>
              <a:gd name="T66" fmla="*/ 214019 w 243"/>
              <a:gd name="T67" fmla="*/ 17908 h 246"/>
              <a:gd name="T68" fmla="*/ 233042 w 243"/>
              <a:gd name="T69" fmla="*/ 27459 h 246"/>
              <a:gd name="T70" fmla="*/ 247310 w 243"/>
              <a:gd name="T71" fmla="*/ 41785 h 246"/>
              <a:gd name="T72" fmla="*/ 261578 w 243"/>
              <a:gd name="T73" fmla="*/ 60887 h 246"/>
              <a:gd name="T74" fmla="*/ 274657 w 243"/>
              <a:gd name="T75" fmla="*/ 78794 h 246"/>
              <a:gd name="T76" fmla="*/ 284169 w 243"/>
              <a:gd name="T77" fmla="*/ 102671 h 246"/>
              <a:gd name="T78" fmla="*/ 288925 w 243"/>
              <a:gd name="T79" fmla="*/ 121773 h 246"/>
              <a:gd name="T80" fmla="*/ 288925 w 243"/>
              <a:gd name="T81" fmla="*/ 149232 h 246"/>
              <a:gd name="T82" fmla="*/ 288925 w 243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6"/>
              <a:gd name="T128" fmla="*/ 243 w 243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9" name="Freeform 13"/>
          <p:cNvSpPr>
            <a:spLocks/>
          </p:cNvSpPr>
          <p:nvPr/>
        </p:nvSpPr>
        <p:spPr bwMode="auto">
          <a:xfrm>
            <a:off x="4940300" y="3497263"/>
            <a:ext cx="288925" cy="288925"/>
          </a:xfrm>
          <a:custGeom>
            <a:avLst/>
            <a:gdLst>
              <a:gd name="T0" fmla="*/ 288925 w 243"/>
              <a:gd name="T1" fmla="*/ 145057 h 243"/>
              <a:gd name="T2" fmla="*/ 288925 w 243"/>
              <a:gd name="T3" fmla="*/ 167648 h 243"/>
              <a:gd name="T4" fmla="*/ 284169 w 243"/>
              <a:gd name="T5" fmla="*/ 191428 h 243"/>
              <a:gd name="T6" fmla="*/ 274657 w 243"/>
              <a:gd name="T7" fmla="*/ 209263 h 243"/>
              <a:gd name="T8" fmla="*/ 261578 w 243"/>
              <a:gd name="T9" fmla="*/ 233042 h 243"/>
              <a:gd name="T10" fmla="*/ 247310 w 243"/>
              <a:gd name="T11" fmla="*/ 247310 h 243"/>
              <a:gd name="T12" fmla="*/ 233042 w 243"/>
              <a:gd name="T13" fmla="*/ 260389 h 243"/>
              <a:gd name="T14" fmla="*/ 214019 w 243"/>
              <a:gd name="T15" fmla="*/ 274657 h 243"/>
              <a:gd name="T16" fmla="*/ 191428 w 243"/>
              <a:gd name="T17" fmla="*/ 284169 h 243"/>
              <a:gd name="T18" fmla="*/ 167648 w 243"/>
              <a:gd name="T19" fmla="*/ 288925 h 243"/>
              <a:gd name="T20" fmla="*/ 145057 w 243"/>
              <a:gd name="T21" fmla="*/ 288925 h 243"/>
              <a:gd name="T22" fmla="*/ 121277 w 243"/>
              <a:gd name="T23" fmla="*/ 288925 h 243"/>
              <a:gd name="T24" fmla="*/ 98686 w 243"/>
              <a:gd name="T25" fmla="*/ 284169 h 243"/>
              <a:gd name="T26" fmla="*/ 79662 w 243"/>
              <a:gd name="T27" fmla="*/ 274657 h 243"/>
              <a:gd name="T28" fmla="*/ 60639 w 243"/>
              <a:gd name="T29" fmla="*/ 260389 h 243"/>
              <a:gd name="T30" fmla="*/ 42804 w 243"/>
              <a:gd name="T31" fmla="*/ 247310 h 243"/>
              <a:gd name="T32" fmla="*/ 28536 w 243"/>
              <a:gd name="T33" fmla="*/ 233042 h 243"/>
              <a:gd name="T34" fmla="*/ 14268 w 243"/>
              <a:gd name="T35" fmla="*/ 209263 h 243"/>
              <a:gd name="T36" fmla="*/ 4756 w 243"/>
              <a:gd name="T37" fmla="*/ 191428 h 243"/>
              <a:gd name="T38" fmla="*/ 0 w 243"/>
              <a:gd name="T39" fmla="*/ 167648 h 243"/>
              <a:gd name="T40" fmla="*/ 0 w 243"/>
              <a:gd name="T41" fmla="*/ 145057 h 243"/>
              <a:gd name="T42" fmla="*/ 0 w 243"/>
              <a:gd name="T43" fmla="*/ 121277 h 243"/>
              <a:gd name="T44" fmla="*/ 4756 w 243"/>
              <a:gd name="T45" fmla="*/ 97497 h 243"/>
              <a:gd name="T46" fmla="*/ 14268 w 243"/>
              <a:gd name="T47" fmla="*/ 79662 h 243"/>
              <a:gd name="T48" fmla="*/ 28536 w 243"/>
              <a:gd name="T49" fmla="*/ 60639 h 243"/>
              <a:gd name="T50" fmla="*/ 42804 w 243"/>
              <a:gd name="T51" fmla="*/ 41615 h 243"/>
              <a:gd name="T52" fmla="*/ 60639 w 243"/>
              <a:gd name="T53" fmla="*/ 28536 h 243"/>
              <a:gd name="T54" fmla="*/ 79662 w 243"/>
              <a:gd name="T55" fmla="*/ 14268 h 243"/>
              <a:gd name="T56" fmla="*/ 98686 w 243"/>
              <a:gd name="T57" fmla="*/ 4756 h 243"/>
              <a:gd name="T58" fmla="*/ 121277 w 243"/>
              <a:gd name="T59" fmla="*/ 0 h 243"/>
              <a:gd name="T60" fmla="*/ 145057 w 243"/>
              <a:gd name="T61" fmla="*/ 0 h 243"/>
              <a:gd name="T62" fmla="*/ 167648 w 243"/>
              <a:gd name="T63" fmla="*/ 0 h 243"/>
              <a:gd name="T64" fmla="*/ 191428 w 243"/>
              <a:gd name="T65" fmla="*/ 4756 h 243"/>
              <a:gd name="T66" fmla="*/ 214019 w 243"/>
              <a:gd name="T67" fmla="*/ 14268 h 243"/>
              <a:gd name="T68" fmla="*/ 233042 w 243"/>
              <a:gd name="T69" fmla="*/ 28536 h 243"/>
              <a:gd name="T70" fmla="*/ 247310 w 243"/>
              <a:gd name="T71" fmla="*/ 41615 h 243"/>
              <a:gd name="T72" fmla="*/ 261578 w 243"/>
              <a:gd name="T73" fmla="*/ 60639 h 243"/>
              <a:gd name="T74" fmla="*/ 274657 w 243"/>
              <a:gd name="T75" fmla="*/ 79662 h 243"/>
              <a:gd name="T76" fmla="*/ 284169 w 243"/>
              <a:gd name="T77" fmla="*/ 97497 h 243"/>
              <a:gd name="T78" fmla="*/ 288925 w 243"/>
              <a:gd name="T79" fmla="*/ 121277 h 243"/>
              <a:gd name="T80" fmla="*/ 288925 w 243"/>
              <a:gd name="T81" fmla="*/ 145057 h 243"/>
              <a:gd name="T82" fmla="*/ 288925 w 243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3"/>
              <a:gd name="T128" fmla="*/ 243 w 243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0" name="Freeform 14"/>
          <p:cNvSpPr>
            <a:spLocks/>
          </p:cNvSpPr>
          <p:nvPr/>
        </p:nvSpPr>
        <p:spPr bwMode="auto">
          <a:xfrm>
            <a:off x="4940300" y="3497263"/>
            <a:ext cx="288925" cy="288925"/>
          </a:xfrm>
          <a:custGeom>
            <a:avLst/>
            <a:gdLst>
              <a:gd name="T0" fmla="*/ 288925 w 243"/>
              <a:gd name="T1" fmla="*/ 145057 h 243"/>
              <a:gd name="T2" fmla="*/ 288925 w 243"/>
              <a:gd name="T3" fmla="*/ 167648 h 243"/>
              <a:gd name="T4" fmla="*/ 284169 w 243"/>
              <a:gd name="T5" fmla="*/ 191428 h 243"/>
              <a:gd name="T6" fmla="*/ 274657 w 243"/>
              <a:gd name="T7" fmla="*/ 209263 h 243"/>
              <a:gd name="T8" fmla="*/ 261578 w 243"/>
              <a:gd name="T9" fmla="*/ 233042 h 243"/>
              <a:gd name="T10" fmla="*/ 247310 w 243"/>
              <a:gd name="T11" fmla="*/ 247310 h 243"/>
              <a:gd name="T12" fmla="*/ 233042 w 243"/>
              <a:gd name="T13" fmla="*/ 260389 h 243"/>
              <a:gd name="T14" fmla="*/ 214019 w 243"/>
              <a:gd name="T15" fmla="*/ 274657 h 243"/>
              <a:gd name="T16" fmla="*/ 191428 w 243"/>
              <a:gd name="T17" fmla="*/ 284169 h 243"/>
              <a:gd name="T18" fmla="*/ 167648 w 243"/>
              <a:gd name="T19" fmla="*/ 288925 h 243"/>
              <a:gd name="T20" fmla="*/ 145057 w 243"/>
              <a:gd name="T21" fmla="*/ 288925 h 243"/>
              <a:gd name="T22" fmla="*/ 121277 w 243"/>
              <a:gd name="T23" fmla="*/ 288925 h 243"/>
              <a:gd name="T24" fmla="*/ 98686 w 243"/>
              <a:gd name="T25" fmla="*/ 284169 h 243"/>
              <a:gd name="T26" fmla="*/ 79662 w 243"/>
              <a:gd name="T27" fmla="*/ 274657 h 243"/>
              <a:gd name="T28" fmla="*/ 60639 w 243"/>
              <a:gd name="T29" fmla="*/ 260389 h 243"/>
              <a:gd name="T30" fmla="*/ 42804 w 243"/>
              <a:gd name="T31" fmla="*/ 247310 h 243"/>
              <a:gd name="T32" fmla="*/ 28536 w 243"/>
              <a:gd name="T33" fmla="*/ 233042 h 243"/>
              <a:gd name="T34" fmla="*/ 14268 w 243"/>
              <a:gd name="T35" fmla="*/ 209263 h 243"/>
              <a:gd name="T36" fmla="*/ 4756 w 243"/>
              <a:gd name="T37" fmla="*/ 191428 h 243"/>
              <a:gd name="T38" fmla="*/ 0 w 243"/>
              <a:gd name="T39" fmla="*/ 167648 h 243"/>
              <a:gd name="T40" fmla="*/ 0 w 243"/>
              <a:gd name="T41" fmla="*/ 145057 h 243"/>
              <a:gd name="T42" fmla="*/ 0 w 243"/>
              <a:gd name="T43" fmla="*/ 121277 h 243"/>
              <a:gd name="T44" fmla="*/ 4756 w 243"/>
              <a:gd name="T45" fmla="*/ 97497 h 243"/>
              <a:gd name="T46" fmla="*/ 14268 w 243"/>
              <a:gd name="T47" fmla="*/ 79662 h 243"/>
              <a:gd name="T48" fmla="*/ 28536 w 243"/>
              <a:gd name="T49" fmla="*/ 60639 h 243"/>
              <a:gd name="T50" fmla="*/ 42804 w 243"/>
              <a:gd name="T51" fmla="*/ 41615 h 243"/>
              <a:gd name="T52" fmla="*/ 60639 w 243"/>
              <a:gd name="T53" fmla="*/ 28536 h 243"/>
              <a:gd name="T54" fmla="*/ 79662 w 243"/>
              <a:gd name="T55" fmla="*/ 14268 h 243"/>
              <a:gd name="T56" fmla="*/ 98686 w 243"/>
              <a:gd name="T57" fmla="*/ 4756 h 243"/>
              <a:gd name="T58" fmla="*/ 121277 w 243"/>
              <a:gd name="T59" fmla="*/ 0 h 243"/>
              <a:gd name="T60" fmla="*/ 145057 w 243"/>
              <a:gd name="T61" fmla="*/ 0 h 243"/>
              <a:gd name="T62" fmla="*/ 167648 w 243"/>
              <a:gd name="T63" fmla="*/ 0 h 243"/>
              <a:gd name="T64" fmla="*/ 191428 w 243"/>
              <a:gd name="T65" fmla="*/ 4756 h 243"/>
              <a:gd name="T66" fmla="*/ 214019 w 243"/>
              <a:gd name="T67" fmla="*/ 14268 h 243"/>
              <a:gd name="T68" fmla="*/ 233042 w 243"/>
              <a:gd name="T69" fmla="*/ 28536 h 243"/>
              <a:gd name="T70" fmla="*/ 247310 w 243"/>
              <a:gd name="T71" fmla="*/ 41615 h 243"/>
              <a:gd name="T72" fmla="*/ 261578 w 243"/>
              <a:gd name="T73" fmla="*/ 60639 h 243"/>
              <a:gd name="T74" fmla="*/ 274657 w 243"/>
              <a:gd name="T75" fmla="*/ 79662 h 243"/>
              <a:gd name="T76" fmla="*/ 284169 w 243"/>
              <a:gd name="T77" fmla="*/ 97497 h 243"/>
              <a:gd name="T78" fmla="*/ 288925 w 243"/>
              <a:gd name="T79" fmla="*/ 121277 h 243"/>
              <a:gd name="T80" fmla="*/ 288925 w 243"/>
              <a:gd name="T81" fmla="*/ 145057 h 243"/>
              <a:gd name="T82" fmla="*/ 288925 w 243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3"/>
              <a:gd name="T128" fmla="*/ 243 w 243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1" name="Freeform 15"/>
          <p:cNvSpPr>
            <a:spLocks/>
          </p:cNvSpPr>
          <p:nvPr/>
        </p:nvSpPr>
        <p:spPr bwMode="auto">
          <a:xfrm>
            <a:off x="5578475" y="3497263"/>
            <a:ext cx="293688" cy="288925"/>
          </a:xfrm>
          <a:custGeom>
            <a:avLst/>
            <a:gdLst>
              <a:gd name="T0" fmla="*/ 293688 w 246"/>
              <a:gd name="T1" fmla="*/ 145057 h 243"/>
              <a:gd name="T2" fmla="*/ 288913 w 246"/>
              <a:gd name="T3" fmla="*/ 167648 h 243"/>
              <a:gd name="T4" fmla="*/ 284137 w 246"/>
              <a:gd name="T5" fmla="*/ 191428 h 243"/>
              <a:gd name="T6" fmla="*/ 275780 w 246"/>
              <a:gd name="T7" fmla="*/ 209263 h 243"/>
              <a:gd name="T8" fmla="*/ 266229 w 246"/>
              <a:gd name="T9" fmla="*/ 233042 h 243"/>
              <a:gd name="T10" fmla="*/ 251903 w 246"/>
              <a:gd name="T11" fmla="*/ 247310 h 243"/>
              <a:gd name="T12" fmla="*/ 232801 w 246"/>
              <a:gd name="T13" fmla="*/ 260389 h 243"/>
              <a:gd name="T14" fmla="*/ 214894 w 246"/>
              <a:gd name="T15" fmla="*/ 274657 h 243"/>
              <a:gd name="T16" fmla="*/ 195792 w 246"/>
              <a:gd name="T17" fmla="*/ 284169 h 243"/>
              <a:gd name="T18" fmla="*/ 171915 w 246"/>
              <a:gd name="T19" fmla="*/ 288925 h 243"/>
              <a:gd name="T20" fmla="*/ 149232 w 246"/>
              <a:gd name="T21" fmla="*/ 288925 h 243"/>
              <a:gd name="T22" fmla="*/ 125355 w 246"/>
              <a:gd name="T23" fmla="*/ 288925 h 243"/>
              <a:gd name="T24" fmla="*/ 102671 w 246"/>
              <a:gd name="T25" fmla="*/ 284169 h 243"/>
              <a:gd name="T26" fmla="*/ 78794 w 246"/>
              <a:gd name="T27" fmla="*/ 274657 h 243"/>
              <a:gd name="T28" fmla="*/ 60887 w 246"/>
              <a:gd name="T29" fmla="*/ 260389 h 243"/>
              <a:gd name="T30" fmla="*/ 46560 w 246"/>
              <a:gd name="T31" fmla="*/ 247310 h 243"/>
              <a:gd name="T32" fmla="*/ 27459 w 246"/>
              <a:gd name="T33" fmla="*/ 233042 h 243"/>
              <a:gd name="T34" fmla="*/ 17908 w 246"/>
              <a:gd name="T35" fmla="*/ 209263 h 243"/>
              <a:gd name="T36" fmla="*/ 8357 w 246"/>
              <a:gd name="T37" fmla="*/ 191428 h 243"/>
              <a:gd name="T38" fmla="*/ 4775 w 246"/>
              <a:gd name="T39" fmla="*/ 167648 h 243"/>
              <a:gd name="T40" fmla="*/ 0 w 246"/>
              <a:gd name="T41" fmla="*/ 145057 h 243"/>
              <a:gd name="T42" fmla="*/ 4775 w 246"/>
              <a:gd name="T43" fmla="*/ 121277 h 243"/>
              <a:gd name="T44" fmla="*/ 8357 w 246"/>
              <a:gd name="T45" fmla="*/ 97497 h 243"/>
              <a:gd name="T46" fmla="*/ 17908 w 246"/>
              <a:gd name="T47" fmla="*/ 79662 h 243"/>
              <a:gd name="T48" fmla="*/ 27459 w 246"/>
              <a:gd name="T49" fmla="*/ 60639 h 243"/>
              <a:gd name="T50" fmla="*/ 46560 w 246"/>
              <a:gd name="T51" fmla="*/ 41615 h 243"/>
              <a:gd name="T52" fmla="*/ 60887 w 246"/>
              <a:gd name="T53" fmla="*/ 28536 h 243"/>
              <a:gd name="T54" fmla="*/ 78794 w 246"/>
              <a:gd name="T55" fmla="*/ 14268 h 243"/>
              <a:gd name="T56" fmla="*/ 102671 w 246"/>
              <a:gd name="T57" fmla="*/ 4756 h 243"/>
              <a:gd name="T58" fmla="*/ 125355 w 246"/>
              <a:gd name="T59" fmla="*/ 0 h 243"/>
              <a:gd name="T60" fmla="*/ 149232 w 246"/>
              <a:gd name="T61" fmla="*/ 0 h 243"/>
              <a:gd name="T62" fmla="*/ 171915 w 246"/>
              <a:gd name="T63" fmla="*/ 0 h 243"/>
              <a:gd name="T64" fmla="*/ 195792 w 246"/>
              <a:gd name="T65" fmla="*/ 4756 h 243"/>
              <a:gd name="T66" fmla="*/ 214894 w 246"/>
              <a:gd name="T67" fmla="*/ 14268 h 243"/>
              <a:gd name="T68" fmla="*/ 232801 w 246"/>
              <a:gd name="T69" fmla="*/ 28536 h 243"/>
              <a:gd name="T70" fmla="*/ 251903 w 246"/>
              <a:gd name="T71" fmla="*/ 41615 h 243"/>
              <a:gd name="T72" fmla="*/ 266229 w 246"/>
              <a:gd name="T73" fmla="*/ 60639 h 243"/>
              <a:gd name="T74" fmla="*/ 275780 w 246"/>
              <a:gd name="T75" fmla="*/ 79662 h 243"/>
              <a:gd name="T76" fmla="*/ 284137 w 246"/>
              <a:gd name="T77" fmla="*/ 97497 h 243"/>
              <a:gd name="T78" fmla="*/ 288913 w 246"/>
              <a:gd name="T79" fmla="*/ 121277 h 243"/>
              <a:gd name="T80" fmla="*/ 293688 w 246"/>
              <a:gd name="T81" fmla="*/ 145057 h 243"/>
              <a:gd name="T82" fmla="*/ 293688 w 246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3"/>
              <a:gd name="T128" fmla="*/ 246 w 246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2" name="Freeform 16"/>
          <p:cNvSpPr>
            <a:spLocks/>
          </p:cNvSpPr>
          <p:nvPr/>
        </p:nvSpPr>
        <p:spPr bwMode="auto">
          <a:xfrm>
            <a:off x="5578475" y="3497263"/>
            <a:ext cx="293688" cy="288925"/>
          </a:xfrm>
          <a:custGeom>
            <a:avLst/>
            <a:gdLst>
              <a:gd name="T0" fmla="*/ 293688 w 246"/>
              <a:gd name="T1" fmla="*/ 145057 h 243"/>
              <a:gd name="T2" fmla="*/ 288913 w 246"/>
              <a:gd name="T3" fmla="*/ 167648 h 243"/>
              <a:gd name="T4" fmla="*/ 284137 w 246"/>
              <a:gd name="T5" fmla="*/ 191428 h 243"/>
              <a:gd name="T6" fmla="*/ 275780 w 246"/>
              <a:gd name="T7" fmla="*/ 209263 h 243"/>
              <a:gd name="T8" fmla="*/ 266229 w 246"/>
              <a:gd name="T9" fmla="*/ 233042 h 243"/>
              <a:gd name="T10" fmla="*/ 251903 w 246"/>
              <a:gd name="T11" fmla="*/ 247310 h 243"/>
              <a:gd name="T12" fmla="*/ 232801 w 246"/>
              <a:gd name="T13" fmla="*/ 260389 h 243"/>
              <a:gd name="T14" fmla="*/ 214894 w 246"/>
              <a:gd name="T15" fmla="*/ 274657 h 243"/>
              <a:gd name="T16" fmla="*/ 195792 w 246"/>
              <a:gd name="T17" fmla="*/ 284169 h 243"/>
              <a:gd name="T18" fmla="*/ 171915 w 246"/>
              <a:gd name="T19" fmla="*/ 288925 h 243"/>
              <a:gd name="T20" fmla="*/ 149232 w 246"/>
              <a:gd name="T21" fmla="*/ 288925 h 243"/>
              <a:gd name="T22" fmla="*/ 125355 w 246"/>
              <a:gd name="T23" fmla="*/ 288925 h 243"/>
              <a:gd name="T24" fmla="*/ 102671 w 246"/>
              <a:gd name="T25" fmla="*/ 284169 h 243"/>
              <a:gd name="T26" fmla="*/ 78794 w 246"/>
              <a:gd name="T27" fmla="*/ 274657 h 243"/>
              <a:gd name="T28" fmla="*/ 60887 w 246"/>
              <a:gd name="T29" fmla="*/ 260389 h 243"/>
              <a:gd name="T30" fmla="*/ 46560 w 246"/>
              <a:gd name="T31" fmla="*/ 247310 h 243"/>
              <a:gd name="T32" fmla="*/ 27459 w 246"/>
              <a:gd name="T33" fmla="*/ 233042 h 243"/>
              <a:gd name="T34" fmla="*/ 17908 w 246"/>
              <a:gd name="T35" fmla="*/ 209263 h 243"/>
              <a:gd name="T36" fmla="*/ 8357 w 246"/>
              <a:gd name="T37" fmla="*/ 191428 h 243"/>
              <a:gd name="T38" fmla="*/ 4775 w 246"/>
              <a:gd name="T39" fmla="*/ 167648 h 243"/>
              <a:gd name="T40" fmla="*/ 0 w 246"/>
              <a:gd name="T41" fmla="*/ 145057 h 243"/>
              <a:gd name="T42" fmla="*/ 4775 w 246"/>
              <a:gd name="T43" fmla="*/ 121277 h 243"/>
              <a:gd name="T44" fmla="*/ 8357 w 246"/>
              <a:gd name="T45" fmla="*/ 97497 h 243"/>
              <a:gd name="T46" fmla="*/ 17908 w 246"/>
              <a:gd name="T47" fmla="*/ 79662 h 243"/>
              <a:gd name="T48" fmla="*/ 27459 w 246"/>
              <a:gd name="T49" fmla="*/ 60639 h 243"/>
              <a:gd name="T50" fmla="*/ 46560 w 246"/>
              <a:gd name="T51" fmla="*/ 41615 h 243"/>
              <a:gd name="T52" fmla="*/ 60887 w 246"/>
              <a:gd name="T53" fmla="*/ 28536 h 243"/>
              <a:gd name="T54" fmla="*/ 78794 w 246"/>
              <a:gd name="T55" fmla="*/ 14268 h 243"/>
              <a:gd name="T56" fmla="*/ 102671 w 246"/>
              <a:gd name="T57" fmla="*/ 4756 h 243"/>
              <a:gd name="T58" fmla="*/ 125355 w 246"/>
              <a:gd name="T59" fmla="*/ 0 h 243"/>
              <a:gd name="T60" fmla="*/ 149232 w 246"/>
              <a:gd name="T61" fmla="*/ 0 h 243"/>
              <a:gd name="T62" fmla="*/ 171915 w 246"/>
              <a:gd name="T63" fmla="*/ 0 h 243"/>
              <a:gd name="T64" fmla="*/ 195792 w 246"/>
              <a:gd name="T65" fmla="*/ 4756 h 243"/>
              <a:gd name="T66" fmla="*/ 214894 w 246"/>
              <a:gd name="T67" fmla="*/ 14268 h 243"/>
              <a:gd name="T68" fmla="*/ 232801 w 246"/>
              <a:gd name="T69" fmla="*/ 28536 h 243"/>
              <a:gd name="T70" fmla="*/ 251903 w 246"/>
              <a:gd name="T71" fmla="*/ 41615 h 243"/>
              <a:gd name="T72" fmla="*/ 266229 w 246"/>
              <a:gd name="T73" fmla="*/ 60639 h 243"/>
              <a:gd name="T74" fmla="*/ 275780 w 246"/>
              <a:gd name="T75" fmla="*/ 79662 h 243"/>
              <a:gd name="T76" fmla="*/ 284137 w 246"/>
              <a:gd name="T77" fmla="*/ 97497 h 243"/>
              <a:gd name="T78" fmla="*/ 288913 w 246"/>
              <a:gd name="T79" fmla="*/ 121277 h 243"/>
              <a:gd name="T80" fmla="*/ 293688 w 246"/>
              <a:gd name="T81" fmla="*/ 145057 h 243"/>
              <a:gd name="T82" fmla="*/ 293688 w 246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3"/>
              <a:gd name="T128" fmla="*/ 246 w 246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</a:path>
            </a:pathLst>
          </a:custGeom>
          <a:solidFill>
            <a:schemeClr val="hlink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3" name="Freeform 17"/>
          <p:cNvSpPr>
            <a:spLocks/>
          </p:cNvSpPr>
          <p:nvPr/>
        </p:nvSpPr>
        <p:spPr bwMode="auto">
          <a:xfrm>
            <a:off x="4940300" y="4135438"/>
            <a:ext cx="288925" cy="293687"/>
          </a:xfrm>
          <a:custGeom>
            <a:avLst/>
            <a:gdLst>
              <a:gd name="T0" fmla="*/ 288925 w 243"/>
              <a:gd name="T1" fmla="*/ 145060 h 247"/>
              <a:gd name="T2" fmla="*/ 288925 w 243"/>
              <a:gd name="T3" fmla="*/ 172407 h 247"/>
              <a:gd name="T4" fmla="*/ 284169 w 243"/>
              <a:gd name="T5" fmla="*/ 191432 h 247"/>
              <a:gd name="T6" fmla="*/ 274657 w 243"/>
              <a:gd name="T7" fmla="*/ 214023 h 247"/>
              <a:gd name="T8" fmla="*/ 261578 w 243"/>
              <a:gd name="T9" fmla="*/ 233047 h 247"/>
              <a:gd name="T10" fmla="*/ 247310 w 243"/>
              <a:gd name="T11" fmla="*/ 252071 h 247"/>
              <a:gd name="T12" fmla="*/ 233042 w 243"/>
              <a:gd name="T13" fmla="*/ 266340 h 247"/>
              <a:gd name="T14" fmla="*/ 214019 w 243"/>
              <a:gd name="T15" fmla="*/ 274663 h 247"/>
              <a:gd name="T16" fmla="*/ 191428 w 243"/>
              <a:gd name="T17" fmla="*/ 284175 h 247"/>
              <a:gd name="T18" fmla="*/ 167648 w 243"/>
              <a:gd name="T19" fmla="*/ 288931 h 247"/>
              <a:gd name="T20" fmla="*/ 145057 w 243"/>
              <a:gd name="T21" fmla="*/ 293687 h 247"/>
              <a:gd name="T22" fmla="*/ 121277 w 243"/>
              <a:gd name="T23" fmla="*/ 288931 h 247"/>
              <a:gd name="T24" fmla="*/ 98686 w 243"/>
              <a:gd name="T25" fmla="*/ 284175 h 247"/>
              <a:gd name="T26" fmla="*/ 79662 w 243"/>
              <a:gd name="T27" fmla="*/ 274663 h 247"/>
              <a:gd name="T28" fmla="*/ 60639 w 243"/>
              <a:gd name="T29" fmla="*/ 266340 h 247"/>
              <a:gd name="T30" fmla="*/ 42804 w 243"/>
              <a:gd name="T31" fmla="*/ 252071 h 247"/>
              <a:gd name="T32" fmla="*/ 28536 w 243"/>
              <a:gd name="T33" fmla="*/ 233047 h 247"/>
              <a:gd name="T34" fmla="*/ 14268 w 243"/>
              <a:gd name="T35" fmla="*/ 214023 h 247"/>
              <a:gd name="T36" fmla="*/ 4756 w 243"/>
              <a:gd name="T37" fmla="*/ 191432 h 247"/>
              <a:gd name="T38" fmla="*/ 0 w 243"/>
              <a:gd name="T39" fmla="*/ 172407 h 247"/>
              <a:gd name="T40" fmla="*/ 0 w 243"/>
              <a:gd name="T41" fmla="*/ 149816 h 247"/>
              <a:gd name="T42" fmla="*/ 0 w 243"/>
              <a:gd name="T43" fmla="*/ 126036 h 247"/>
              <a:gd name="T44" fmla="*/ 4756 w 243"/>
              <a:gd name="T45" fmla="*/ 103444 h 247"/>
              <a:gd name="T46" fmla="*/ 14268 w 243"/>
              <a:gd name="T47" fmla="*/ 79664 h 247"/>
              <a:gd name="T48" fmla="*/ 28536 w 243"/>
              <a:gd name="T49" fmla="*/ 60640 h 247"/>
              <a:gd name="T50" fmla="*/ 42804 w 243"/>
              <a:gd name="T51" fmla="*/ 47561 h 247"/>
              <a:gd name="T52" fmla="*/ 60639 w 243"/>
              <a:gd name="T53" fmla="*/ 28536 h 247"/>
              <a:gd name="T54" fmla="*/ 79662 w 243"/>
              <a:gd name="T55" fmla="*/ 19024 h 247"/>
              <a:gd name="T56" fmla="*/ 98686 w 243"/>
              <a:gd name="T57" fmla="*/ 9512 h 247"/>
              <a:gd name="T58" fmla="*/ 121277 w 243"/>
              <a:gd name="T59" fmla="*/ 4756 h 247"/>
              <a:gd name="T60" fmla="*/ 145057 w 243"/>
              <a:gd name="T61" fmla="*/ 0 h 247"/>
              <a:gd name="T62" fmla="*/ 167648 w 243"/>
              <a:gd name="T63" fmla="*/ 4756 h 247"/>
              <a:gd name="T64" fmla="*/ 191428 w 243"/>
              <a:gd name="T65" fmla="*/ 9512 h 247"/>
              <a:gd name="T66" fmla="*/ 214019 w 243"/>
              <a:gd name="T67" fmla="*/ 19024 h 247"/>
              <a:gd name="T68" fmla="*/ 233042 w 243"/>
              <a:gd name="T69" fmla="*/ 28536 h 247"/>
              <a:gd name="T70" fmla="*/ 247310 w 243"/>
              <a:gd name="T71" fmla="*/ 47561 h 247"/>
              <a:gd name="T72" fmla="*/ 261578 w 243"/>
              <a:gd name="T73" fmla="*/ 60640 h 247"/>
              <a:gd name="T74" fmla="*/ 274657 w 243"/>
              <a:gd name="T75" fmla="*/ 79664 h 247"/>
              <a:gd name="T76" fmla="*/ 284169 w 243"/>
              <a:gd name="T77" fmla="*/ 103444 h 247"/>
              <a:gd name="T78" fmla="*/ 288925 w 243"/>
              <a:gd name="T79" fmla="*/ 126036 h 247"/>
              <a:gd name="T80" fmla="*/ 288925 w 243"/>
              <a:gd name="T81" fmla="*/ 149816 h 247"/>
              <a:gd name="T82" fmla="*/ 288925 w 243"/>
              <a:gd name="T83" fmla="*/ 149816 h 247"/>
              <a:gd name="T84" fmla="*/ 288925 w 243"/>
              <a:gd name="T85" fmla="*/ 145060 h 2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3"/>
              <a:gd name="T130" fmla="*/ 0 h 247"/>
              <a:gd name="T131" fmla="*/ 243 w 243"/>
              <a:gd name="T132" fmla="*/ 247 h 24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4" name="Freeform 18"/>
          <p:cNvSpPr>
            <a:spLocks/>
          </p:cNvSpPr>
          <p:nvPr/>
        </p:nvSpPr>
        <p:spPr bwMode="auto">
          <a:xfrm>
            <a:off x="4940300" y="4135438"/>
            <a:ext cx="288925" cy="293687"/>
          </a:xfrm>
          <a:custGeom>
            <a:avLst/>
            <a:gdLst>
              <a:gd name="T0" fmla="*/ 288925 w 243"/>
              <a:gd name="T1" fmla="*/ 145060 h 247"/>
              <a:gd name="T2" fmla="*/ 288925 w 243"/>
              <a:gd name="T3" fmla="*/ 172407 h 247"/>
              <a:gd name="T4" fmla="*/ 284169 w 243"/>
              <a:gd name="T5" fmla="*/ 191432 h 247"/>
              <a:gd name="T6" fmla="*/ 274657 w 243"/>
              <a:gd name="T7" fmla="*/ 214023 h 247"/>
              <a:gd name="T8" fmla="*/ 261578 w 243"/>
              <a:gd name="T9" fmla="*/ 233047 h 247"/>
              <a:gd name="T10" fmla="*/ 247310 w 243"/>
              <a:gd name="T11" fmla="*/ 252071 h 247"/>
              <a:gd name="T12" fmla="*/ 233042 w 243"/>
              <a:gd name="T13" fmla="*/ 266340 h 247"/>
              <a:gd name="T14" fmla="*/ 214019 w 243"/>
              <a:gd name="T15" fmla="*/ 274663 h 247"/>
              <a:gd name="T16" fmla="*/ 191428 w 243"/>
              <a:gd name="T17" fmla="*/ 284175 h 247"/>
              <a:gd name="T18" fmla="*/ 167648 w 243"/>
              <a:gd name="T19" fmla="*/ 288931 h 247"/>
              <a:gd name="T20" fmla="*/ 145057 w 243"/>
              <a:gd name="T21" fmla="*/ 293687 h 247"/>
              <a:gd name="T22" fmla="*/ 121277 w 243"/>
              <a:gd name="T23" fmla="*/ 288931 h 247"/>
              <a:gd name="T24" fmla="*/ 98686 w 243"/>
              <a:gd name="T25" fmla="*/ 284175 h 247"/>
              <a:gd name="T26" fmla="*/ 79662 w 243"/>
              <a:gd name="T27" fmla="*/ 274663 h 247"/>
              <a:gd name="T28" fmla="*/ 60639 w 243"/>
              <a:gd name="T29" fmla="*/ 266340 h 247"/>
              <a:gd name="T30" fmla="*/ 42804 w 243"/>
              <a:gd name="T31" fmla="*/ 252071 h 247"/>
              <a:gd name="T32" fmla="*/ 28536 w 243"/>
              <a:gd name="T33" fmla="*/ 233047 h 247"/>
              <a:gd name="T34" fmla="*/ 14268 w 243"/>
              <a:gd name="T35" fmla="*/ 214023 h 247"/>
              <a:gd name="T36" fmla="*/ 4756 w 243"/>
              <a:gd name="T37" fmla="*/ 191432 h 247"/>
              <a:gd name="T38" fmla="*/ 0 w 243"/>
              <a:gd name="T39" fmla="*/ 172407 h 247"/>
              <a:gd name="T40" fmla="*/ 0 w 243"/>
              <a:gd name="T41" fmla="*/ 149816 h 247"/>
              <a:gd name="T42" fmla="*/ 0 w 243"/>
              <a:gd name="T43" fmla="*/ 126036 h 247"/>
              <a:gd name="T44" fmla="*/ 4756 w 243"/>
              <a:gd name="T45" fmla="*/ 103444 h 247"/>
              <a:gd name="T46" fmla="*/ 14268 w 243"/>
              <a:gd name="T47" fmla="*/ 79664 h 247"/>
              <a:gd name="T48" fmla="*/ 28536 w 243"/>
              <a:gd name="T49" fmla="*/ 60640 h 247"/>
              <a:gd name="T50" fmla="*/ 42804 w 243"/>
              <a:gd name="T51" fmla="*/ 47561 h 247"/>
              <a:gd name="T52" fmla="*/ 60639 w 243"/>
              <a:gd name="T53" fmla="*/ 28536 h 247"/>
              <a:gd name="T54" fmla="*/ 79662 w 243"/>
              <a:gd name="T55" fmla="*/ 19024 h 247"/>
              <a:gd name="T56" fmla="*/ 98686 w 243"/>
              <a:gd name="T57" fmla="*/ 9512 h 247"/>
              <a:gd name="T58" fmla="*/ 121277 w 243"/>
              <a:gd name="T59" fmla="*/ 4756 h 247"/>
              <a:gd name="T60" fmla="*/ 145057 w 243"/>
              <a:gd name="T61" fmla="*/ 0 h 247"/>
              <a:gd name="T62" fmla="*/ 167648 w 243"/>
              <a:gd name="T63" fmla="*/ 4756 h 247"/>
              <a:gd name="T64" fmla="*/ 191428 w 243"/>
              <a:gd name="T65" fmla="*/ 9512 h 247"/>
              <a:gd name="T66" fmla="*/ 214019 w 243"/>
              <a:gd name="T67" fmla="*/ 19024 h 247"/>
              <a:gd name="T68" fmla="*/ 233042 w 243"/>
              <a:gd name="T69" fmla="*/ 28536 h 247"/>
              <a:gd name="T70" fmla="*/ 247310 w 243"/>
              <a:gd name="T71" fmla="*/ 47561 h 247"/>
              <a:gd name="T72" fmla="*/ 261578 w 243"/>
              <a:gd name="T73" fmla="*/ 60640 h 247"/>
              <a:gd name="T74" fmla="*/ 274657 w 243"/>
              <a:gd name="T75" fmla="*/ 79664 h 247"/>
              <a:gd name="T76" fmla="*/ 284169 w 243"/>
              <a:gd name="T77" fmla="*/ 103444 h 247"/>
              <a:gd name="T78" fmla="*/ 288925 w 243"/>
              <a:gd name="T79" fmla="*/ 126036 h 247"/>
              <a:gd name="T80" fmla="*/ 288925 w 243"/>
              <a:gd name="T81" fmla="*/ 149816 h 247"/>
              <a:gd name="T82" fmla="*/ 288925 w 243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7"/>
              <a:gd name="T128" fmla="*/ 243 w 243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5" name="Freeform 19"/>
          <p:cNvSpPr>
            <a:spLocks/>
          </p:cNvSpPr>
          <p:nvPr/>
        </p:nvSpPr>
        <p:spPr bwMode="auto">
          <a:xfrm>
            <a:off x="5578475" y="4135438"/>
            <a:ext cx="293688" cy="293687"/>
          </a:xfrm>
          <a:custGeom>
            <a:avLst/>
            <a:gdLst>
              <a:gd name="T0" fmla="*/ 293688 w 246"/>
              <a:gd name="T1" fmla="*/ 145060 h 247"/>
              <a:gd name="T2" fmla="*/ 288913 w 246"/>
              <a:gd name="T3" fmla="*/ 172407 h 247"/>
              <a:gd name="T4" fmla="*/ 284137 w 246"/>
              <a:gd name="T5" fmla="*/ 191432 h 247"/>
              <a:gd name="T6" fmla="*/ 275780 w 246"/>
              <a:gd name="T7" fmla="*/ 214023 h 247"/>
              <a:gd name="T8" fmla="*/ 266229 w 246"/>
              <a:gd name="T9" fmla="*/ 233047 h 247"/>
              <a:gd name="T10" fmla="*/ 251903 w 246"/>
              <a:gd name="T11" fmla="*/ 252071 h 247"/>
              <a:gd name="T12" fmla="*/ 232801 w 246"/>
              <a:gd name="T13" fmla="*/ 266340 h 247"/>
              <a:gd name="T14" fmla="*/ 214894 w 246"/>
              <a:gd name="T15" fmla="*/ 274663 h 247"/>
              <a:gd name="T16" fmla="*/ 195792 w 246"/>
              <a:gd name="T17" fmla="*/ 284175 h 247"/>
              <a:gd name="T18" fmla="*/ 171915 w 246"/>
              <a:gd name="T19" fmla="*/ 288931 h 247"/>
              <a:gd name="T20" fmla="*/ 149232 w 246"/>
              <a:gd name="T21" fmla="*/ 293687 h 247"/>
              <a:gd name="T22" fmla="*/ 125355 w 246"/>
              <a:gd name="T23" fmla="*/ 288931 h 247"/>
              <a:gd name="T24" fmla="*/ 102671 w 246"/>
              <a:gd name="T25" fmla="*/ 284175 h 247"/>
              <a:gd name="T26" fmla="*/ 78794 w 246"/>
              <a:gd name="T27" fmla="*/ 274663 h 247"/>
              <a:gd name="T28" fmla="*/ 60887 w 246"/>
              <a:gd name="T29" fmla="*/ 266340 h 247"/>
              <a:gd name="T30" fmla="*/ 46560 w 246"/>
              <a:gd name="T31" fmla="*/ 252071 h 247"/>
              <a:gd name="T32" fmla="*/ 27459 w 246"/>
              <a:gd name="T33" fmla="*/ 233047 h 247"/>
              <a:gd name="T34" fmla="*/ 17908 w 246"/>
              <a:gd name="T35" fmla="*/ 214023 h 247"/>
              <a:gd name="T36" fmla="*/ 8357 w 246"/>
              <a:gd name="T37" fmla="*/ 191432 h 247"/>
              <a:gd name="T38" fmla="*/ 4775 w 246"/>
              <a:gd name="T39" fmla="*/ 172407 h 247"/>
              <a:gd name="T40" fmla="*/ 0 w 246"/>
              <a:gd name="T41" fmla="*/ 149816 h 247"/>
              <a:gd name="T42" fmla="*/ 4775 w 246"/>
              <a:gd name="T43" fmla="*/ 126036 h 247"/>
              <a:gd name="T44" fmla="*/ 8357 w 246"/>
              <a:gd name="T45" fmla="*/ 103444 h 247"/>
              <a:gd name="T46" fmla="*/ 17908 w 246"/>
              <a:gd name="T47" fmla="*/ 79664 h 247"/>
              <a:gd name="T48" fmla="*/ 27459 w 246"/>
              <a:gd name="T49" fmla="*/ 60640 h 247"/>
              <a:gd name="T50" fmla="*/ 46560 w 246"/>
              <a:gd name="T51" fmla="*/ 47561 h 247"/>
              <a:gd name="T52" fmla="*/ 60887 w 246"/>
              <a:gd name="T53" fmla="*/ 28536 h 247"/>
              <a:gd name="T54" fmla="*/ 78794 w 246"/>
              <a:gd name="T55" fmla="*/ 19024 h 247"/>
              <a:gd name="T56" fmla="*/ 102671 w 246"/>
              <a:gd name="T57" fmla="*/ 9512 h 247"/>
              <a:gd name="T58" fmla="*/ 125355 w 246"/>
              <a:gd name="T59" fmla="*/ 4756 h 247"/>
              <a:gd name="T60" fmla="*/ 149232 w 246"/>
              <a:gd name="T61" fmla="*/ 0 h 247"/>
              <a:gd name="T62" fmla="*/ 171915 w 246"/>
              <a:gd name="T63" fmla="*/ 4756 h 247"/>
              <a:gd name="T64" fmla="*/ 195792 w 246"/>
              <a:gd name="T65" fmla="*/ 9512 h 247"/>
              <a:gd name="T66" fmla="*/ 214894 w 246"/>
              <a:gd name="T67" fmla="*/ 19024 h 247"/>
              <a:gd name="T68" fmla="*/ 232801 w 246"/>
              <a:gd name="T69" fmla="*/ 28536 h 247"/>
              <a:gd name="T70" fmla="*/ 251903 w 246"/>
              <a:gd name="T71" fmla="*/ 47561 h 247"/>
              <a:gd name="T72" fmla="*/ 266229 w 246"/>
              <a:gd name="T73" fmla="*/ 60640 h 247"/>
              <a:gd name="T74" fmla="*/ 275780 w 246"/>
              <a:gd name="T75" fmla="*/ 79664 h 247"/>
              <a:gd name="T76" fmla="*/ 284137 w 246"/>
              <a:gd name="T77" fmla="*/ 103444 h 247"/>
              <a:gd name="T78" fmla="*/ 288913 w 246"/>
              <a:gd name="T79" fmla="*/ 126036 h 247"/>
              <a:gd name="T80" fmla="*/ 293688 w 246"/>
              <a:gd name="T81" fmla="*/ 149816 h 247"/>
              <a:gd name="T82" fmla="*/ 293688 w 246"/>
              <a:gd name="T83" fmla="*/ 149816 h 247"/>
              <a:gd name="T84" fmla="*/ 293688 w 246"/>
              <a:gd name="T85" fmla="*/ 145060 h 2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6"/>
              <a:gd name="T130" fmla="*/ 0 h 247"/>
              <a:gd name="T131" fmla="*/ 246 w 246"/>
              <a:gd name="T132" fmla="*/ 247 h 24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6" name="Freeform 20"/>
          <p:cNvSpPr>
            <a:spLocks/>
          </p:cNvSpPr>
          <p:nvPr/>
        </p:nvSpPr>
        <p:spPr bwMode="auto">
          <a:xfrm>
            <a:off x="5578475" y="4135438"/>
            <a:ext cx="293688" cy="293687"/>
          </a:xfrm>
          <a:custGeom>
            <a:avLst/>
            <a:gdLst>
              <a:gd name="T0" fmla="*/ 293688 w 246"/>
              <a:gd name="T1" fmla="*/ 145060 h 247"/>
              <a:gd name="T2" fmla="*/ 288913 w 246"/>
              <a:gd name="T3" fmla="*/ 172407 h 247"/>
              <a:gd name="T4" fmla="*/ 284137 w 246"/>
              <a:gd name="T5" fmla="*/ 191432 h 247"/>
              <a:gd name="T6" fmla="*/ 275780 w 246"/>
              <a:gd name="T7" fmla="*/ 214023 h 247"/>
              <a:gd name="T8" fmla="*/ 266229 w 246"/>
              <a:gd name="T9" fmla="*/ 233047 h 247"/>
              <a:gd name="T10" fmla="*/ 251903 w 246"/>
              <a:gd name="T11" fmla="*/ 252071 h 247"/>
              <a:gd name="T12" fmla="*/ 232801 w 246"/>
              <a:gd name="T13" fmla="*/ 266340 h 247"/>
              <a:gd name="T14" fmla="*/ 214894 w 246"/>
              <a:gd name="T15" fmla="*/ 274663 h 247"/>
              <a:gd name="T16" fmla="*/ 195792 w 246"/>
              <a:gd name="T17" fmla="*/ 284175 h 247"/>
              <a:gd name="T18" fmla="*/ 171915 w 246"/>
              <a:gd name="T19" fmla="*/ 288931 h 247"/>
              <a:gd name="T20" fmla="*/ 149232 w 246"/>
              <a:gd name="T21" fmla="*/ 293687 h 247"/>
              <a:gd name="T22" fmla="*/ 125355 w 246"/>
              <a:gd name="T23" fmla="*/ 288931 h 247"/>
              <a:gd name="T24" fmla="*/ 102671 w 246"/>
              <a:gd name="T25" fmla="*/ 284175 h 247"/>
              <a:gd name="T26" fmla="*/ 78794 w 246"/>
              <a:gd name="T27" fmla="*/ 274663 h 247"/>
              <a:gd name="T28" fmla="*/ 60887 w 246"/>
              <a:gd name="T29" fmla="*/ 266340 h 247"/>
              <a:gd name="T30" fmla="*/ 46560 w 246"/>
              <a:gd name="T31" fmla="*/ 252071 h 247"/>
              <a:gd name="T32" fmla="*/ 27459 w 246"/>
              <a:gd name="T33" fmla="*/ 233047 h 247"/>
              <a:gd name="T34" fmla="*/ 17908 w 246"/>
              <a:gd name="T35" fmla="*/ 214023 h 247"/>
              <a:gd name="T36" fmla="*/ 8357 w 246"/>
              <a:gd name="T37" fmla="*/ 191432 h 247"/>
              <a:gd name="T38" fmla="*/ 4775 w 246"/>
              <a:gd name="T39" fmla="*/ 172407 h 247"/>
              <a:gd name="T40" fmla="*/ 0 w 246"/>
              <a:gd name="T41" fmla="*/ 149816 h 247"/>
              <a:gd name="T42" fmla="*/ 4775 w 246"/>
              <a:gd name="T43" fmla="*/ 126036 h 247"/>
              <a:gd name="T44" fmla="*/ 8357 w 246"/>
              <a:gd name="T45" fmla="*/ 103444 h 247"/>
              <a:gd name="T46" fmla="*/ 17908 w 246"/>
              <a:gd name="T47" fmla="*/ 79664 h 247"/>
              <a:gd name="T48" fmla="*/ 27459 w 246"/>
              <a:gd name="T49" fmla="*/ 60640 h 247"/>
              <a:gd name="T50" fmla="*/ 46560 w 246"/>
              <a:gd name="T51" fmla="*/ 47561 h 247"/>
              <a:gd name="T52" fmla="*/ 60887 w 246"/>
              <a:gd name="T53" fmla="*/ 28536 h 247"/>
              <a:gd name="T54" fmla="*/ 78794 w 246"/>
              <a:gd name="T55" fmla="*/ 19024 h 247"/>
              <a:gd name="T56" fmla="*/ 102671 w 246"/>
              <a:gd name="T57" fmla="*/ 9512 h 247"/>
              <a:gd name="T58" fmla="*/ 125355 w 246"/>
              <a:gd name="T59" fmla="*/ 4756 h 247"/>
              <a:gd name="T60" fmla="*/ 149232 w 246"/>
              <a:gd name="T61" fmla="*/ 0 h 247"/>
              <a:gd name="T62" fmla="*/ 171915 w 246"/>
              <a:gd name="T63" fmla="*/ 4756 h 247"/>
              <a:gd name="T64" fmla="*/ 195792 w 246"/>
              <a:gd name="T65" fmla="*/ 9512 h 247"/>
              <a:gd name="T66" fmla="*/ 214894 w 246"/>
              <a:gd name="T67" fmla="*/ 19024 h 247"/>
              <a:gd name="T68" fmla="*/ 232801 w 246"/>
              <a:gd name="T69" fmla="*/ 28536 h 247"/>
              <a:gd name="T70" fmla="*/ 251903 w 246"/>
              <a:gd name="T71" fmla="*/ 47561 h 247"/>
              <a:gd name="T72" fmla="*/ 266229 w 246"/>
              <a:gd name="T73" fmla="*/ 60640 h 247"/>
              <a:gd name="T74" fmla="*/ 275780 w 246"/>
              <a:gd name="T75" fmla="*/ 79664 h 247"/>
              <a:gd name="T76" fmla="*/ 284137 w 246"/>
              <a:gd name="T77" fmla="*/ 103444 h 247"/>
              <a:gd name="T78" fmla="*/ 288913 w 246"/>
              <a:gd name="T79" fmla="*/ 126036 h 247"/>
              <a:gd name="T80" fmla="*/ 293688 w 246"/>
              <a:gd name="T81" fmla="*/ 149816 h 247"/>
              <a:gd name="T82" fmla="*/ 293688 w 246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7"/>
              <a:gd name="T128" fmla="*/ 246 w 246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7" name="Freeform 21"/>
          <p:cNvSpPr>
            <a:spLocks/>
          </p:cNvSpPr>
          <p:nvPr/>
        </p:nvSpPr>
        <p:spPr bwMode="auto">
          <a:xfrm>
            <a:off x="7269163" y="3497263"/>
            <a:ext cx="288925" cy="288925"/>
          </a:xfrm>
          <a:custGeom>
            <a:avLst/>
            <a:gdLst>
              <a:gd name="T0" fmla="*/ 288925 w 243"/>
              <a:gd name="T1" fmla="*/ 145057 h 243"/>
              <a:gd name="T2" fmla="*/ 288925 w 243"/>
              <a:gd name="T3" fmla="*/ 167648 h 243"/>
              <a:gd name="T4" fmla="*/ 284169 w 243"/>
              <a:gd name="T5" fmla="*/ 191428 h 243"/>
              <a:gd name="T6" fmla="*/ 274657 w 243"/>
              <a:gd name="T7" fmla="*/ 209263 h 243"/>
              <a:gd name="T8" fmla="*/ 261578 w 243"/>
              <a:gd name="T9" fmla="*/ 233042 h 243"/>
              <a:gd name="T10" fmla="*/ 247310 w 243"/>
              <a:gd name="T11" fmla="*/ 247310 h 243"/>
              <a:gd name="T12" fmla="*/ 233042 w 243"/>
              <a:gd name="T13" fmla="*/ 260389 h 243"/>
              <a:gd name="T14" fmla="*/ 214019 w 243"/>
              <a:gd name="T15" fmla="*/ 274657 h 243"/>
              <a:gd name="T16" fmla="*/ 191428 w 243"/>
              <a:gd name="T17" fmla="*/ 284169 h 243"/>
              <a:gd name="T18" fmla="*/ 167648 w 243"/>
              <a:gd name="T19" fmla="*/ 288925 h 243"/>
              <a:gd name="T20" fmla="*/ 145057 w 243"/>
              <a:gd name="T21" fmla="*/ 288925 h 243"/>
              <a:gd name="T22" fmla="*/ 121277 w 243"/>
              <a:gd name="T23" fmla="*/ 288925 h 243"/>
              <a:gd name="T24" fmla="*/ 98686 w 243"/>
              <a:gd name="T25" fmla="*/ 284169 h 243"/>
              <a:gd name="T26" fmla="*/ 79662 w 243"/>
              <a:gd name="T27" fmla="*/ 274657 h 243"/>
              <a:gd name="T28" fmla="*/ 60639 w 243"/>
              <a:gd name="T29" fmla="*/ 260389 h 243"/>
              <a:gd name="T30" fmla="*/ 42804 w 243"/>
              <a:gd name="T31" fmla="*/ 247310 h 243"/>
              <a:gd name="T32" fmla="*/ 28536 w 243"/>
              <a:gd name="T33" fmla="*/ 233042 h 243"/>
              <a:gd name="T34" fmla="*/ 14268 w 243"/>
              <a:gd name="T35" fmla="*/ 209263 h 243"/>
              <a:gd name="T36" fmla="*/ 4756 w 243"/>
              <a:gd name="T37" fmla="*/ 191428 h 243"/>
              <a:gd name="T38" fmla="*/ 0 w 243"/>
              <a:gd name="T39" fmla="*/ 167648 h 243"/>
              <a:gd name="T40" fmla="*/ 0 w 243"/>
              <a:gd name="T41" fmla="*/ 145057 h 243"/>
              <a:gd name="T42" fmla="*/ 0 w 243"/>
              <a:gd name="T43" fmla="*/ 121277 h 243"/>
              <a:gd name="T44" fmla="*/ 4756 w 243"/>
              <a:gd name="T45" fmla="*/ 97497 h 243"/>
              <a:gd name="T46" fmla="*/ 14268 w 243"/>
              <a:gd name="T47" fmla="*/ 79662 h 243"/>
              <a:gd name="T48" fmla="*/ 28536 w 243"/>
              <a:gd name="T49" fmla="*/ 60639 h 243"/>
              <a:gd name="T50" fmla="*/ 42804 w 243"/>
              <a:gd name="T51" fmla="*/ 41615 h 243"/>
              <a:gd name="T52" fmla="*/ 60639 w 243"/>
              <a:gd name="T53" fmla="*/ 28536 h 243"/>
              <a:gd name="T54" fmla="*/ 79662 w 243"/>
              <a:gd name="T55" fmla="*/ 14268 h 243"/>
              <a:gd name="T56" fmla="*/ 98686 w 243"/>
              <a:gd name="T57" fmla="*/ 4756 h 243"/>
              <a:gd name="T58" fmla="*/ 121277 w 243"/>
              <a:gd name="T59" fmla="*/ 0 h 243"/>
              <a:gd name="T60" fmla="*/ 145057 w 243"/>
              <a:gd name="T61" fmla="*/ 0 h 243"/>
              <a:gd name="T62" fmla="*/ 167648 w 243"/>
              <a:gd name="T63" fmla="*/ 0 h 243"/>
              <a:gd name="T64" fmla="*/ 191428 w 243"/>
              <a:gd name="T65" fmla="*/ 4756 h 243"/>
              <a:gd name="T66" fmla="*/ 214019 w 243"/>
              <a:gd name="T67" fmla="*/ 14268 h 243"/>
              <a:gd name="T68" fmla="*/ 233042 w 243"/>
              <a:gd name="T69" fmla="*/ 28536 h 243"/>
              <a:gd name="T70" fmla="*/ 247310 w 243"/>
              <a:gd name="T71" fmla="*/ 41615 h 243"/>
              <a:gd name="T72" fmla="*/ 261578 w 243"/>
              <a:gd name="T73" fmla="*/ 60639 h 243"/>
              <a:gd name="T74" fmla="*/ 274657 w 243"/>
              <a:gd name="T75" fmla="*/ 79662 h 243"/>
              <a:gd name="T76" fmla="*/ 284169 w 243"/>
              <a:gd name="T77" fmla="*/ 97497 h 243"/>
              <a:gd name="T78" fmla="*/ 288925 w 243"/>
              <a:gd name="T79" fmla="*/ 121277 h 243"/>
              <a:gd name="T80" fmla="*/ 288925 w 243"/>
              <a:gd name="T81" fmla="*/ 145057 h 243"/>
              <a:gd name="T82" fmla="*/ 288925 w 243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3"/>
              <a:gd name="T128" fmla="*/ 243 w 243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8" name="Freeform 22"/>
          <p:cNvSpPr>
            <a:spLocks/>
          </p:cNvSpPr>
          <p:nvPr/>
        </p:nvSpPr>
        <p:spPr bwMode="auto">
          <a:xfrm>
            <a:off x="7269163" y="3497263"/>
            <a:ext cx="288925" cy="288925"/>
          </a:xfrm>
          <a:custGeom>
            <a:avLst/>
            <a:gdLst>
              <a:gd name="T0" fmla="*/ 288925 w 243"/>
              <a:gd name="T1" fmla="*/ 145057 h 243"/>
              <a:gd name="T2" fmla="*/ 288925 w 243"/>
              <a:gd name="T3" fmla="*/ 167648 h 243"/>
              <a:gd name="T4" fmla="*/ 284169 w 243"/>
              <a:gd name="T5" fmla="*/ 191428 h 243"/>
              <a:gd name="T6" fmla="*/ 274657 w 243"/>
              <a:gd name="T7" fmla="*/ 209263 h 243"/>
              <a:gd name="T8" fmla="*/ 261578 w 243"/>
              <a:gd name="T9" fmla="*/ 233042 h 243"/>
              <a:gd name="T10" fmla="*/ 247310 w 243"/>
              <a:gd name="T11" fmla="*/ 247310 h 243"/>
              <a:gd name="T12" fmla="*/ 233042 w 243"/>
              <a:gd name="T13" fmla="*/ 260389 h 243"/>
              <a:gd name="T14" fmla="*/ 214019 w 243"/>
              <a:gd name="T15" fmla="*/ 274657 h 243"/>
              <a:gd name="T16" fmla="*/ 191428 w 243"/>
              <a:gd name="T17" fmla="*/ 284169 h 243"/>
              <a:gd name="T18" fmla="*/ 167648 w 243"/>
              <a:gd name="T19" fmla="*/ 288925 h 243"/>
              <a:gd name="T20" fmla="*/ 145057 w 243"/>
              <a:gd name="T21" fmla="*/ 288925 h 243"/>
              <a:gd name="T22" fmla="*/ 121277 w 243"/>
              <a:gd name="T23" fmla="*/ 288925 h 243"/>
              <a:gd name="T24" fmla="*/ 98686 w 243"/>
              <a:gd name="T25" fmla="*/ 284169 h 243"/>
              <a:gd name="T26" fmla="*/ 79662 w 243"/>
              <a:gd name="T27" fmla="*/ 274657 h 243"/>
              <a:gd name="T28" fmla="*/ 60639 w 243"/>
              <a:gd name="T29" fmla="*/ 260389 h 243"/>
              <a:gd name="T30" fmla="*/ 42804 w 243"/>
              <a:gd name="T31" fmla="*/ 247310 h 243"/>
              <a:gd name="T32" fmla="*/ 28536 w 243"/>
              <a:gd name="T33" fmla="*/ 233042 h 243"/>
              <a:gd name="T34" fmla="*/ 14268 w 243"/>
              <a:gd name="T35" fmla="*/ 209263 h 243"/>
              <a:gd name="T36" fmla="*/ 4756 w 243"/>
              <a:gd name="T37" fmla="*/ 191428 h 243"/>
              <a:gd name="T38" fmla="*/ 0 w 243"/>
              <a:gd name="T39" fmla="*/ 167648 h 243"/>
              <a:gd name="T40" fmla="*/ 0 w 243"/>
              <a:gd name="T41" fmla="*/ 145057 h 243"/>
              <a:gd name="T42" fmla="*/ 0 w 243"/>
              <a:gd name="T43" fmla="*/ 121277 h 243"/>
              <a:gd name="T44" fmla="*/ 4756 w 243"/>
              <a:gd name="T45" fmla="*/ 97497 h 243"/>
              <a:gd name="T46" fmla="*/ 14268 w 243"/>
              <a:gd name="T47" fmla="*/ 79662 h 243"/>
              <a:gd name="T48" fmla="*/ 28536 w 243"/>
              <a:gd name="T49" fmla="*/ 60639 h 243"/>
              <a:gd name="T50" fmla="*/ 42804 w 243"/>
              <a:gd name="T51" fmla="*/ 41615 h 243"/>
              <a:gd name="T52" fmla="*/ 60639 w 243"/>
              <a:gd name="T53" fmla="*/ 28536 h 243"/>
              <a:gd name="T54" fmla="*/ 79662 w 243"/>
              <a:gd name="T55" fmla="*/ 14268 h 243"/>
              <a:gd name="T56" fmla="*/ 98686 w 243"/>
              <a:gd name="T57" fmla="*/ 4756 h 243"/>
              <a:gd name="T58" fmla="*/ 121277 w 243"/>
              <a:gd name="T59" fmla="*/ 0 h 243"/>
              <a:gd name="T60" fmla="*/ 145057 w 243"/>
              <a:gd name="T61" fmla="*/ 0 h 243"/>
              <a:gd name="T62" fmla="*/ 167648 w 243"/>
              <a:gd name="T63" fmla="*/ 0 h 243"/>
              <a:gd name="T64" fmla="*/ 191428 w 243"/>
              <a:gd name="T65" fmla="*/ 4756 h 243"/>
              <a:gd name="T66" fmla="*/ 214019 w 243"/>
              <a:gd name="T67" fmla="*/ 14268 h 243"/>
              <a:gd name="T68" fmla="*/ 233042 w 243"/>
              <a:gd name="T69" fmla="*/ 28536 h 243"/>
              <a:gd name="T70" fmla="*/ 247310 w 243"/>
              <a:gd name="T71" fmla="*/ 41615 h 243"/>
              <a:gd name="T72" fmla="*/ 261578 w 243"/>
              <a:gd name="T73" fmla="*/ 60639 h 243"/>
              <a:gd name="T74" fmla="*/ 274657 w 243"/>
              <a:gd name="T75" fmla="*/ 79662 h 243"/>
              <a:gd name="T76" fmla="*/ 284169 w 243"/>
              <a:gd name="T77" fmla="*/ 97497 h 243"/>
              <a:gd name="T78" fmla="*/ 288925 w 243"/>
              <a:gd name="T79" fmla="*/ 121277 h 243"/>
              <a:gd name="T80" fmla="*/ 288925 w 243"/>
              <a:gd name="T81" fmla="*/ 145057 h 243"/>
              <a:gd name="T82" fmla="*/ 288925 w 243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3"/>
              <a:gd name="T128" fmla="*/ 243 w 243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9" name="Freeform 23"/>
          <p:cNvSpPr>
            <a:spLocks/>
          </p:cNvSpPr>
          <p:nvPr/>
        </p:nvSpPr>
        <p:spPr bwMode="auto">
          <a:xfrm>
            <a:off x="7908925" y="3497263"/>
            <a:ext cx="292100" cy="288925"/>
          </a:xfrm>
          <a:custGeom>
            <a:avLst/>
            <a:gdLst>
              <a:gd name="T0" fmla="*/ 292100 w 246"/>
              <a:gd name="T1" fmla="*/ 145057 h 243"/>
              <a:gd name="T2" fmla="*/ 287350 w 246"/>
              <a:gd name="T3" fmla="*/ 167648 h 243"/>
              <a:gd name="T4" fmla="*/ 282601 w 246"/>
              <a:gd name="T5" fmla="*/ 191428 h 243"/>
              <a:gd name="T6" fmla="*/ 273102 w 246"/>
              <a:gd name="T7" fmla="*/ 209263 h 243"/>
              <a:gd name="T8" fmla="*/ 264790 w 246"/>
              <a:gd name="T9" fmla="*/ 233042 h 243"/>
              <a:gd name="T10" fmla="*/ 250541 w 246"/>
              <a:gd name="T11" fmla="*/ 247310 h 243"/>
              <a:gd name="T12" fmla="*/ 231543 w 246"/>
              <a:gd name="T13" fmla="*/ 260389 h 243"/>
              <a:gd name="T14" fmla="*/ 213732 w 246"/>
              <a:gd name="T15" fmla="*/ 274657 h 243"/>
              <a:gd name="T16" fmla="*/ 194733 w 246"/>
              <a:gd name="T17" fmla="*/ 284169 h 243"/>
              <a:gd name="T18" fmla="*/ 170985 w 246"/>
              <a:gd name="T19" fmla="*/ 288925 h 243"/>
              <a:gd name="T20" fmla="*/ 148425 w 246"/>
              <a:gd name="T21" fmla="*/ 288925 h 243"/>
              <a:gd name="T22" fmla="*/ 124677 w 246"/>
              <a:gd name="T23" fmla="*/ 288925 h 243"/>
              <a:gd name="T24" fmla="*/ 102116 w 246"/>
              <a:gd name="T25" fmla="*/ 284169 h 243"/>
              <a:gd name="T26" fmla="*/ 78368 w 246"/>
              <a:gd name="T27" fmla="*/ 274657 h 243"/>
              <a:gd name="T28" fmla="*/ 59370 w 246"/>
              <a:gd name="T29" fmla="*/ 260389 h 243"/>
              <a:gd name="T30" fmla="*/ 46309 w 246"/>
              <a:gd name="T31" fmla="*/ 247310 h 243"/>
              <a:gd name="T32" fmla="*/ 27310 w 246"/>
              <a:gd name="T33" fmla="*/ 233042 h 243"/>
              <a:gd name="T34" fmla="*/ 17811 w 246"/>
              <a:gd name="T35" fmla="*/ 209263 h 243"/>
              <a:gd name="T36" fmla="*/ 8312 w 246"/>
              <a:gd name="T37" fmla="*/ 191428 h 243"/>
              <a:gd name="T38" fmla="*/ 3562 w 246"/>
              <a:gd name="T39" fmla="*/ 167648 h 243"/>
              <a:gd name="T40" fmla="*/ 0 w 246"/>
              <a:gd name="T41" fmla="*/ 145057 h 243"/>
              <a:gd name="T42" fmla="*/ 3562 w 246"/>
              <a:gd name="T43" fmla="*/ 121277 h 243"/>
              <a:gd name="T44" fmla="*/ 8312 w 246"/>
              <a:gd name="T45" fmla="*/ 97497 h 243"/>
              <a:gd name="T46" fmla="*/ 17811 w 246"/>
              <a:gd name="T47" fmla="*/ 79662 h 243"/>
              <a:gd name="T48" fmla="*/ 27310 w 246"/>
              <a:gd name="T49" fmla="*/ 60639 h 243"/>
              <a:gd name="T50" fmla="*/ 46309 w 246"/>
              <a:gd name="T51" fmla="*/ 41615 h 243"/>
              <a:gd name="T52" fmla="*/ 59370 w 246"/>
              <a:gd name="T53" fmla="*/ 28536 h 243"/>
              <a:gd name="T54" fmla="*/ 78368 w 246"/>
              <a:gd name="T55" fmla="*/ 14268 h 243"/>
              <a:gd name="T56" fmla="*/ 102116 w 246"/>
              <a:gd name="T57" fmla="*/ 4756 h 243"/>
              <a:gd name="T58" fmla="*/ 124677 w 246"/>
              <a:gd name="T59" fmla="*/ 0 h 243"/>
              <a:gd name="T60" fmla="*/ 148425 w 246"/>
              <a:gd name="T61" fmla="*/ 0 h 243"/>
              <a:gd name="T62" fmla="*/ 170985 w 246"/>
              <a:gd name="T63" fmla="*/ 0 h 243"/>
              <a:gd name="T64" fmla="*/ 194733 w 246"/>
              <a:gd name="T65" fmla="*/ 4756 h 243"/>
              <a:gd name="T66" fmla="*/ 213732 w 246"/>
              <a:gd name="T67" fmla="*/ 14268 h 243"/>
              <a:gd name="T68" fmla="*/ 231543 w 246"/>
              <a:gd name="T69" fmla="*/ 28536 h 243"/>
              <a:gd name="T70" fmla="*/ 250541 w 246"/>
              <a:gd name="T71" fmla="*/ 41615 h 243"/>
              <a:gd name="T72" fmla="*/ 264790 w 246"/>
              <a:gd name="T73" fmla="*/ 60639 h 243"/>
              <a:gd name="T74" fmla="*/ 273102 w 246"/>
              <a:gd name="T75" fmla="*/ 79662 h 243"/>
              <a:gd name="T76" fmla="*/ 282601 w 246"/>
              <a:gd name="T77" fmla="*/ 97497 h 243"/>
              <a:gd name="T78" fmla="*/ 287350 w 246"/>
              <a:gd name="T79" fmla="*/ 121277 h 243"/>
              <a:gd name="T80" fmla="*/ 292100 w 246"/>
              <a:gd name="T81" fmla="*/ 145057 h 243"/>
              <a:gd name="T82" fmla="*/ 292100 w 246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3"/>
              <a:gd name="T128" fmla="*/ 246 w 246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0" name="Freeform 24"/>
          <p:cNvSpPr>
            <a:spLocks/>
          </p:cNvSpPr>
          <p:nvPr/>
        </p:nvSpPr>
        <p:spPr bwMode="auto">
          <a:xfrm>
            <a:off x="7908925" y="3497263"/>
            <a:ext cx="292100" cy="288925"/>
          </a:xfrm>
          <a:custGeom>
            <a:avLst/>
            <a:gdLst>
              <a:gd name="T0" fmla="*/ 292100 w 246"/>
              <a:gd name="T1" fmla="*/ 145057 h 243"/>
              <a:gd name="T2" fmla="*/ 287350 w 246"/>
              <a:gd name="T3" fmla="*/ 167648 h 243"/>
              <a:gd name="T4" fmla="*/ 282601 w 246"/>
              <a:gd name="T5" fmla="*/ 191428 h 243"/>
              <a:gd name="T6" fmla="*/ 273102 w 246"/>
              <a:gd name="T7" fmla="*/ 209263 h 243"/>
              <a:gd name="T8" fmla="*/ 264790 w 246"/>
              <a:gd name="T9" fmla="*/ 233042 h 243"/>
              <a:gd name="T10" fmla="*/ 250541 w 246"/>
              <a:gd name="T11" fmla="*/ 247310 h 243"/>
              <a:gd name="T12" fmla="*/ 231543 w 246"/>
              <a:gd name="T13" fmla="*/ 260389 h 243"/>
              <a:gd name="T14" fmla="*/ 213732 w 246"/>
              <a:gd name="T15" fmla="*/ 274657 h 243"/>
              <a:gd name="T16" fmla="*/ 194733 w 246"/>
              <a:gd name="T17" fmla="*/ 284169 h 243"/>
              <a:gd name="T18" fmla="*/ 170985 w 246"/>
              <a:gd name="T19" fmla="*/ 288925 h 243"/>
              <a:gd name="T20" fmla="*/ 148425 w 246"/>
              <a:gd name="T21" fmla="*/ 288925 h 243"/>
              <a:gd name="T22" fmla="*/ 124677 w 246"/>
              <a:gd name="T23" fmla="*/ 288925 h 243"/>
              <a:gd name="T24" fmla="*/ 102116 w 246"/>
              <a:gd name="T25" fmla="*/ 284169 h 243"/>
              <a:gd name="T26" fmla="*/ 78368 w 246"/>
              <a:gd name="T27" fmla="*/ 274657 h 243"/>
              <a:gd name="T28" fmla="*/ 59370 w 246"/>
              <a:gd name="T29" fmla="*/ 260389 h 243"/>
              <a:gd name="T30" fmla="*/ 46309 w 246"/>
              <a:gd name="T31" fmla="*/ 247310 h 243"/>
              <a:gd name="T32" fmla="*/ 27310 w 246"/>
              <a:gd name="T33" fmla="*/ 233042 h 243"/>
              <a:gd name="T34" fmla="*/ 17811 w 246"/>
              <a:gd name="T35" fmla="*/ 209263 h 243"/>
              <a:gd name="T36" fmla="*/ 8312 w 246"/>
              <a:gd name="T37" fmla="*/ 191428 h 243"/>
              <a:gd name="T38" fmla="*/ 3562 w 246"/>
              <a:gd name="T39" fmla="*/ 167648 h 243"/>
              <a:gd name="T40" fmla="*/ 0 w 246"/>
              <a:gd name="T41" fmla="*/ 145057 h 243"/>
              <a:gd name="T42" fmla="*/ 3562 w 246"/>
              <a:gd name="T43" fmla="*/ 121277 h 243"/>
              <a:gd name="T44" fmla="*/ 8312 w 246"/>
              <a:gd name="T45" fmla="*/ 97497 h 243"/>
              <a:gd name="T46" fmla="*/ 17811 w 246"/>
              <a:gd name="T47" fmla="*/ 79662 h 243"/>
              <a:gd name="T48" fmla="*/ 27310 w 246"/>
              <a:gd name="T49" fmla="*/ 60639 h 243"/>
              <a:gd name="T50" fmla="*/ 46309 w 246"/>
              <a:gd name="T51" fmla="*/ 41615 h 243"/>
              <a:gd name="T52" fmla="*/ 59370 w 246"/>
              <a:gd name="T53" fmla="*/ 28536 h 243"/>
              <a:gd name="T54" fmla="*/ 78368 w 246"/>
              <a:gd name="T55" fmla="*/ 14268 h 243"/>
              <a:gd name="T56" fmla="*/ 102116 w 246"/>
              <a:gd name="T57" fmla="*/ 4756 h 243"/>
              <a:gd name="T58" fmla="*/ 124677 w 246"/>
              <a:gd name="T59" fmla="*/ 0 h 243"/>
              <a:gd name="T60" fmla="*/ 148425 w 246"/>
              <a:gd name="T61" fmla="*/ 0 h 243"/>
              <a:gd name="T62" fmla="*/ 170985 w 246"/>
              <a:gd name="T63" fmla="*/ 0 h 243"/>
              <a:gd name="T64" fmla="*/ 194733 w 246"/>
              <a:gd name="T65" fmla="*/ 4756 h 243"/>
              <a:gd name="T66" fmla="*/ 213732 w 246"/>
              <a:gd name="T67" fmla="*/ 14268 h 243"/>
              <a:gd name="T68" fmla="*/ 231543 w 246"/>
              <a:gd name="T69" fmla="*/ 28536 h 243"/>
              <a:gd name="T70" fmla="*/ 250541 w 246"/>
              <a:gd name="T71" fmla="*/ 41615 h 243"/>
              <a:gd name="T72" fmla="*/ 264790 w 246"/>
              <a:gd name="T73" fmla="*/ 60639 h 243"/>
              <a:gd name="T74" fmla="*/ 273102 w 246"/>
              <a:gd name="T75" fmla="*/ 79662 h 243"/>
              <a:gd name="T76" fmla="*/ 282601 w 246"/>
              <a:gd name="T77" fmla="*/ 97497 h 243"/>
              <a:gd name="T78" fmla="*/ 287350 w 246"/>
              <a:gd name="T79" fmla="*/ 121277 h 243"/>
              <a:gd name="T80" fmla="*/ 292100 w 246"/>
              <a:gd name="T81" fmla="*/ 145057 h 243"/>
              <a:gd name="T82" fmla="*/ 292100 w 246"/>
              <a:gd name="T83" fmla="*/ 145057 h 24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3"/>
              <a:gd name="T128" fmla="*/ 246 w 246"/>
              <a:gd name="T129" fmla="*/ 243 h 24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1" name="Freeform 25"/>
          <p:cNvSpPr>
            <a:spLocks/>
          </p:cNvSpPr>
          <p:nvPr/>
        </p:nvSpPr>
        <p:spPr bwMode="auto">
          <a:xfrm>
            <a:off x="7269163" y="4135438"/>
            <a:ext cx="288925" cy="293687"/>
          </a:xfrm>
          <a:custGeom>
            <a:avLst/>
            <a:gdLst>
              <a:gd name="T0" fmla="*/ 288925 w 243"/>
              <a:gd name="T1" fmla="*/ 145060 h 247"/>
              <a:gd name="T2" fmla="*/ 288925 w 243"/>
              <a:gd name="T3" fmla="*/ 172407 h 247"/>
              <a:gd name="T4" fmla="*/ 284169 w 243"/>
              <a:gd name="T5" fmla="*/ 191432 h 247"/>
              <a:gd name="T6" fmla="*/ 274657 w 243"/>
              <a:gd name="T7" fmla="*/ 214023 h 247"/>
              <a:gd name="T8" fmla="*/ 261578 w 243"/>
              <a:gd name="T9" fmla="*/ 233047 h 247"/>
              <a:gd name="T10" fmla="*/ 247310 w 243"/>
              <a:gd name="T11" fmla="*/ 252071 h 247"/>
              <a:gd name="T12" fmla="*/ 233042 w 243"/>
              <a:gd name="T13" fmla="*/ 266340 h 247"/>
              <a:gd name="T14" fmla="*/ 214019 w 243"/>
              <a:gd name="T15" fmla="*/ 274663 h 247"/>
              <a:gd name="T16" fmla="*/ 191428 w 243"/>
              <a:gd name="T17" fmla="*/ 284175 h 247"/>
              <a:gd name="T18" fmla="*/ 167648 w 243"/>
              <a:gd name="T19" fmla="*/ 288931 h 247"/>
              <a:gd name="T20" fmla="*/ 145057 w 243"/>
              <a:gd name="T21" fmla="*/ 293687 h 247"/>
              <a:gd name="T22" fmla="*/ 121277 w 243"/>
              <a:gd name="T23" fmla="*/ 288931 h 247"/>
              <a:gd name="T24" fmla="*/ 98686 w 243"/>
              <a:gd name="T25" fmla="*/ 284175 h 247"/>
              <a:gd name="T26" fmla="*/ 79662 w 243"/>
              <a:gd name="T27" fmla="*/ 274663 h 247"/>
              <a:gd name="T28" fmla="*/ 60639 w 243"/>
              <a:gd name="T29" fmla="*/ 266340 h 247"/>
              <a:gd name="T30" fmla="*/ 42804 w 243"/>
              <a:gd name="T31" fmla="*/ 252071 h 247"/>
              <a:gd name="T32" fmla="*/ 28536 w 243"/>
              <a:gd name="T33" fmla="*/ 233047 h 247"/>
              <a:gd name="T34" fmla="*/ 14268 w 243"/>
              <a:gd name="T35" fmla="*/ 214023 h 247"/>
              <a:gd name="T36" fmla="*/ 4756 w 243"/>
              <a:gd name="T37" fmla="*/ 191432 h 247"/>
              <a:gd name="T38" fmla="*/ 0 w 243"/>
              <a:gd name="T39" fmla="*/ 172407 h 247"/>
              <a:gd name="T40" fmla="*/ 0 w 243"/>
              <a:gd name="T41" fmla="*/ 149816 h 247"/>
              <a:gd name="T42" fmla="*/ 0 w 243"/>
              <a:gd name="T43" fmla="*/ 126036 h 247"/>
              <a:gd name="T44" fmla="*/ 4756 w 243"/>
              <a:gd name="T45" fmla="*/ 103444 h 247"/>
              <a:gd name="T46" fmla="*/ 14268 w 243"/>
              <a:gd name="T47" fmla="*/ 79664 h 247"/>
              <a:gd name="T48" fmla="*/ 28536 w 243"/>
              <a:gd name="T49" fmla="*/ 60640 h 247"/>
              <a:gd name="T50" fmla="*/ 42804 w 243"/>
              <a:gd name="T51" fmla="*/ 47561 h 247"/>
              <a:gd name="T52" fmla="*/ 60639 w 243"/>
              <a:gd name="T53" fmla="*/ 28536 h 247"/>
              <a:gd name="T54" fmla="*/ 79662 w 243"/>
              <a:gd name="T55" fmla="*/ 19024 h 247"/>
              <a:gd name="T56" fmla="*/ 98686 w 243"/>
              <a:gd name="T57" fmla="*/ 9512 h 247"/>
              <a:gd name="T58" fmla="*/ 121277 w 243"/>
              <a:gd name="T59" fmla="*/ 4756 h 247"/>
              <a:gd name="T60" fmla="*/ 145057 w 243"/>
              <a:gd name="T61" fmla="*/ 0 h 247"/>
              <a:gd name="T62" fmla="*/ 167648 w 243"/>
              <a:gd name="T63" fmla="*/ 4756 h 247"/>
              <a:gd name="T64" fmla="*/ 191428 w 243"/>
              <a:gd name="T65" fmla="*/ 9512 h 247"/>
              <a:gd name="T66" fmla="*/ 214019 w 243"/>
              <a:gd name="T67" fmla="*/ 19024 h 247"/>
              <a:gd name="T68" fmla="*/ 233042 w 243"/>
              <a:gd name="T69" fmla="*/ 28536 h 247"/>
              <a:gd name="T70" fmla="*/ 247310 w 243"/>
              <a:gd name="T71" fmla="*/ 47561 h 247"/>
              <a:gd name="T72" fmla="*/ 261578 w 243"/>
              <a:gd name="T73" fmla="*/ 60640 h 247"/>
              <a:gd name="T74" fmla="*/ 274657 w 243"/>
              <a:gd name="T75" fmla="*/ 79664 h 247"/>
              <a:gd name="T76" fmla="*/ 284169 w 243"/>
              <a:gd name="T77" fmla="*/ 103444 h 247"/>
              <a:gd name="T78" fmla="*/ 288925 w 243"/>
              <a:gd name="T79" fmla="*/ 126036 h 247"/>
              <a:gd name="T80" fmla="*/ 288925 w 243"/>
              <a:gd name="T81" fmla="*/ 149816 h 247"/>
              <a:gd name="T82" fmla="*/ 288925 w 243"/>
              <a:gd name="T83" fmla="*/ 149816 h 247"/>
              <a:gd name="T84" fmla="*/ 288925 w 243"/>
              <a:gd name="T85" fmla="*/ 145060 h 2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3"/>
              <a:gd name="T130" fmla="*/ 0 h 247"/>
              <a:gd name="T131" fmla="*/ 243 w 243"/>
              <a:gd name="T132" fmla="*/ 247 h 24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2" name="Freeform 26"/>
          <p:cNvSpPr>
            <a:spLocks/>
          </p:cNvSpPr>
          <p:nvPr/>
        </p:nvSpPr>
        <p:spPr bwMode="auto">
          <a:xfrm>
            <a:off x="7269163" y="4135438"/>
            <a:ext cx="288925" cy="293687"/>
          </a:xfrm>
          <a:custGeom>
            <a:avLst/>
            <a:gdLst>
              <a:gd name="T0" fmla="*/ 288925 w 243"/>
              <a:gd name="T1" fmla="*/ 145060 h 247"/>
              <a:gd name="T2" fmla="*/ 288925 w 243"/>
              <a:gd name="T3" fmla="*/ 172407 h 247"/>
              <a:gd name="T4" fmla="*/ 284169 w 243"/>
              <a:gd name="T5" fmla="*/ 191432 h 247"/>
              <a:gd name="T6" fmla="*/ 274657 w 243"/>
              <a:gd name="T7" fmla="*/ 214023 h 247"/>
              <a:gd name="T8" fmla="*/ 261578 w 243"/>
              <a:gd name="T9" fmla="*/ 233047 h 247"/>
              <a:gd name="T10" fmla="*/ 247310 w 243"/>
              <a:gd name="T11" fmla="*/ 252071 h 247"/>
              <a:gd name="T12" fmla="*/ 233042 w 243"/>
              <a:gd name="T13" fmla="*/ 266340 h 247"/>
              <a:gd name="T14" fmla="*/ 214019 w 243"/>
              <a:gd name="T15" fmla="*/ 274663 h 247"/>
              <a:gd name="T16" fmla="*/ 191428 w 243"/>
              <a:gd name="T17" fmla="*/ 284175 h 247"/>
              <a:gd name="T18" fmla="*/ 167648 w 243"/>
              <a:gd name="T19" fmla="*/ 288931 h 247"/>
              <a:gd name="T20" fmla="*/ 145057 w 243"/>
              <a:gd name="T21" fmla="*/ 293687 h 247"/>
              <a:gd name="T22" fmla="*/ 121277 w 243"/>
              <a:gd name="T23" fmla="*/ 288931 h 247"/>
              <a:gd name="T24" fmla="*/ 98686 w 243"/>
              <a:gd name="T25" fmla="*/ 284175 h 247"/>
              <a:gd name="T26" fmla="*/ 79662 w 243"/>
              <a:gd name="T27" fmla="*/ 274663 h 247"/>
              <a:gd name="T28" fmla="*/ 60639 w 243"/>
              <a:gd name="T29" fmla="*/ 266340 h 247"/>
              <a:gd name="T30" fmla="*/ 42804 w 243"/>
              <a:gd name="T31" fmla="*/ 252071 h 247"/>
              <a:gd name="T32" fmla="*/ 28536 w 243"/>
              <a:gd name="T33" fmla="*/ 233047 h 247"/>
              <a:gd name="T34" fmla="*/ 14268 w 243"/>
              <a:gd name="T35" fmla="*/ 214023 h 247"/>
              <a:gd name="T36" fmla="*/ 4756 w 243"/>
              <a:gd name="T37" fmla="*/ 191432 h 247"/>
              <a:gd name="T38" fmla="*/ 0 w 243"/>
              <a:gd name="T39" fmla="*/ 172407 h 247"/>
              <a:gd name="T40" fmla="*/ 0 w 243"/>
              <a:gd name="T41" fmla="*/ 149816 h 247"/>
              <a:gd name="T42" fmla="*/ 0 w 243"/>
              <a:gd name="T43" fmla="*/ 126036 h 247"/>
              <a:gd name="T44" fmla="*/ 4756 w 243"/>
              <a:gd name="T45" fmla="*/ 103444 h 247"/>
              <a:gd name="T46" fmla="*/ 14268 w 243"/>
              <a:gd name="T47" fmla="*/ 79664 h 247"/>
              <a:gd name="T48" fmla="*/ 28536 w 243"/>
              <a:gd name="T49" fmla="*/ 60640 h 247"/>
              <a:gd name="T50" fmla="*/ 42804 w 243"/>
              <a:gd name="T51" fmla="*/ 47561 h 247"/>
              <a:gd name="T52" fmla="*/ 60639 w 243"/>
              <a:gd name="T53" fmla="*/ 28536 h 247"/>
              <a:gd name="T54" fmla="*/ 79662 w 243"/>
              <a:gd name="T55" fmla="*/ 19024 h 247"/>
              <a:gd name="T56" fmla="*/ 98686 w 243"/>
              <a:gd name="T57" fmla="*/ 9512 h 247"/>
              <a:gd name="T58" fmla="*/ 121277 w 243"/>
              <a:gd name="T59" fmla="*/ 4756 h 247"/>
              <a:gd name="T60" fmla="*/ 145057 w 243"/>
              <a:gd name="T61" fmla="*/ 0 h 247"/>
              <a:gd name="T62" fmla="*/ 167648 w 243"/>
              <a:gd name="T63" fmla="*/ 4756 h 247"/>
              <a:gd name="T64" fmla="*/ 191428 w 243"/>
              <a:gd name="T65" fmla="*/ 9512 h 247"/>
              <a:gd name="T66" fmla="*/ 214019 w 243"/>
              <a:gd name="T67" fmla="*/ 19024 h 247"/>
              <a:gd name="T68" fmla="*/ 233042 w 243"/>
              <a:gd name="T69" fmla="*/ 28536 h 247"/>
              <a:gd name="T70" fmla="*/ 247310 w 243"/>
              <a:gd name="T71" fmla="*/ 47561 h 247"/>
              <a:gd name="T72" fmla="*/ 261578 w 243"/>
              <a:gd name="T73" fmla="*/ 60640 h 247"/>
              <a:gd name="T74" fmla="*/ 274657 w 243"/>
              <a:gd name="T75" fmla="*/ 79664 h 247"/>
              <a:gd name="T76" fmla="*/ 284169 w 243"/>
              <a:gd name="T77" fmla="*/ 103444 h 247"/>
              <a:gd name="T78" fmla="*/ 288925 w 243"/>
              <a:gd name="T79" fmla="*/ 126036 h 247"/>
              <a:gd name="T80" fmla="*/ 288925 w 243"/>
              <a:gd name="T81" fmla="*/ 149816 h 247"/>
              <a:gd name="T82" fmla="*/ 288925 w 243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7"/>
              <a:gd name="T128" fmla="*/ 243 w 243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3" name="Freeform 27"/>
          <p:cNvSpPr>
            <a:spLocks/>
          </p:cNvSpPr>
          <p:nvPr/>
        </p:nvSpPr>
        <p:spPr bwMode="auto">
          <a:xfrm>
            <a:off x="7908925" y="4135438"/>
            <a:ext cx="292100" cy="293687"/>
          </a:xfrm>
          <a:custGeom>
            <a:avLst/>
            <a:gdLst>
              <a:gd name="T0" fmla="*/ 292100 w 246"/>
              <a:gd name="T1" fmla="*/ 145060 h 247"/>
              <a:gd name="T2" fmla="*/ 287350 w 246"/>
              <a:gd name="T3" fmla="*/ 172407 h 247"/>
              <a:gd name="T4" fmla="*/ 282601 w 246"/>
              <a:gd name="T5" fmla="*/ 191432 h 247"/>
              <a:gd name="T6" fmla="*/ 273102 w 246"/>
              <a:gd name="T7" fmla="*/ 214023 h 247"/>
              <a:gd name="T8" fmla="*/ 264790 w 246"/>
              <a:gd name="T9" fmla="*/ 233047 h 247"/>
              <a:gd name="T10" fmla="*/ 250541 w 246"/>
              <a:gd name="T11" fmla="*/ 252071 h 247"/>
              <a:gd name="T12" fmla="*/ 231543 w 246"/>
              <a:gd name="T13" fmla="*/ 266340 h 247"/>
              <a:gd name="T14" fmla="*/ 213732 w 246"/>
              <a:gd name="T15" fmla="*/ 274663 h 247"/>
              <a:gd name="T16" fmla="*/ 194733 w 246"/>
              <a:gd name="T17" fmla="*/ 284175 h 247"/>
              <a:gd name="T18" fmla="*/ 170985 w 246"/>
              <a:gd name="T19" fmla="*/ 288931 h 247"/>
              <a:gd name="T20" fmla="*/ 148425 w 246"/>
              <a:gd name="T21" fmla="*/ 293687 h 247"/>
              <a:gd name="T22" fmla="*/ 124677 w 246"/>
              <a:gd name="T23" fmla="*/ 288931 h 247"/>
              <a:gd name="T24" fmla="*/ 102116 w 246"/>
              <a:gd name="T25" fmla="*/ 284175 h 247"/>
              <a:gd name="T26" fmla="*/ 78368 w 246"/>
              <a:gd name="T27" fmla="*/ 274663 h 247"/>
              <a:gd name="T28" fmla="*/ 59370 w 246"/>
              <a:gd name="T29" fmla="*/ 266340 h 247"/>
              <a:gd name="T30" fmla="*/ 46309 w 246"/>
              <a:gd name="T31" fmla="*/ 252071 h 247"/>
              <a:gd name="T32" fmla="*/ 27310 w 246"/>
              <a:gd name="T33" fmla="*/ 233047 h 247"/>
              <a:gd name="T34" fmla="*/ 17811 w 246"/>
              <a:gd name="T35" fmla="*/ 214023 h 247"/>
              <a:gd name="T36" fmla="*/ 8312 w 246"/>
              <a:gd name="T37" fmla="*/ 191432 h 247"/>
              <a:gd name="T38" fmla="*/ 3562 w 246"/>
              <a:gd name="T39" fmla="*/ 172407 h 247"/>
              <a:gd name="T40" fmla="*/ 0 w 246"/>
              <a:gd name="T41" fmla="*/ 149816 h 247"/>
              <a:gd name="T42" fmla="*/ 3562 w 246"/>
              <a:gd name="T43" fmla="*/ 126036 h 247"/>
              <a:gd name="T44" fmla="*/ 8312 w 246"/>
              <a:gd name="T45" fmla="*/ 103444 h 247"/>
              <a:gd name="T46" fmla="*/ 17811 w 246"/>
              <a:gd name="T47" fmla="*/ 79664 h 247"/>
              <a:gd name="T48" fmla="*/ 27310 w 246"/>
              <a:gd name="T49" fmla="*/ 60640 h 247"/>
              <a:gd name="T50" fmla="*/ 46309 w 246"/>
              <a:gd name="T51" fmla="*/ 47561 h 247"/>
              <a:gd name="T52" fmla="*/ 59370 w 246"/>
              <a:gd name="T53" fmla="*/ 28536 h 247"/>
              <a:gd name="T54" fmla="*/ 78368 w 246"/>
              <a:gd name="T55" fmla="*/ 19024 h 247"/>
              <a:gd name="T56" fmla="*/ 102116 w 246"/>
              <a:gd name="T57" fmla="*/ 9512 h 247"/>
              <a:gd name="T58" fmla="*/ 124677 w 246"/>
              <a:gd name="T59" fmla="*/ 4756 h 247"/>
              <a:gd name="T60" fmla="*/ 148425 w 246"/>
              <a:gd name="T61" fmla="*/ 0 h 247"/>
              <a:gd name="T62" fmla="*/ 170985 w 246"/>
              <a:gd name="T63" fmla="*/ 4756 h 247"/>
              <a:gd name="T64" fmla="*/ 194733 w 246"/>
              <a:gd name="T65" fmla="*/ 9512 h 247"/>
              <a:gd name="T66" fmla="*/ 213732 w 246"/>
              <a:gd name="T67" fmla="*/ 19024 h 247"/>
              <a:gd name="T68" fmla="*/ 231543 w 246"/>
              <a:gd name="T69" fmla="*/ 28536 h 247"/>
              <a:gd name="T70" fmla="*/ 250541 w 246"/>
              <a:gd name="T71" fmla="*/ 47561 h 247"/>
              <a:gd name="T72" fmla="*/ 264790 w 246"/>
              <a:gd name="T73" fmla="*/ 60640 h 247"/>
              <a:gd name="T74" fmla="*/ 273102 w 246"/>
              <a:gd name="T75" fmla="*/ 79664 h 247"/>
              <a:gd name="T76" fmla="*/ 282601 w 246"/>
              <a:gd name="T77" fmla="*/ 103444 h 247"/>
              <a:gd name="T78" fmla="*/ 287350 w 246"/>
              <a:gd name="T79" fmla="*/ 126036 h 247"/>
              <a:gd name="T80" fmla="*/ 292100 w 246"/>
              <a:gd name="T81" fmla="*/ 149816 h 247"/>
              <a:gd name="T82" fmla="*/ 292100 w 246"/>
              <a:gd name="T83" fmla="*/ 149816 h 247"/>
              <a:gd name="T84" fmla="*/ 292100 w 246"/>
              <a:gd name="T85" fmla="*/ 145060 h 2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6"/>
              <a:gd name="T130" fmla="*/ 0 h 247"/>
              <a:gd name="T131" fmla="*/ 246 w 246"/>
              <a:gd name="T132" fmla="*/ 247 h 24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4" name="Freeform 28"/>
          <p:cNvSpPr>
            <a:spLocks/>
          </p:cNvSpPr>
          <p:nvPr/>
        </p:nvSpPr>
        <p:spPr bwMode="auto">
          <a:xfrm>
            <a:off x="7908925" y="4135438"/>
            <a:ext cx="292100" cy="293687"/>
          </a:xfrm>
          <a:custGeom>
            <a:avLst/>
            <a:gdLst>
              <a:gd name="T0" fmla="*/ 292100 w 246"/>
              <a:gd name="T1" fmla="*/ 145060 h 247"/>
              <a:gd name="T2" fmla="*/ 287350 w 246"/>
              <a:gd name="T3" fmla="*/ 172407 h 247"/>
              <a:gd name="T4" fmla="*/ 282601 w 246"/>
              <a:gd name="T5" fmla="*/ 191432 h 247"/>
              <a:gd name="T6" fmla="*/ 273102 w 246"/>
              <a:gd name="T7" fmla="*/ 214023 h 247"/>
              <a:gd name="T8" fmla="*/ 264790 w 246"/>
              <a:gd name="T9" fmla="*/ 233047 h 247"/>
              <a:gd name="T10" fmla="*/ 250541 w 246"/>
              <a:gd name="T11" fmla="*/ 252071 h 247"/>
              <a:gd name="T12" fmla="*/ 231543 w 246"/>
              <a:gd name="T13" fmla="*/ 266340 h 247"/>
              <a:gd name="T14" fmla="*/ 213732 w 246"/>
              <a:gd name="T15" fmla="*/ 274663 h 247"/>
              <a:gd name="T16" fmla="*/ 194733 w 246"/>
              <a:gd name="T17" fmla="*/ 284175 h 247"/>
              <a:gd name="T18" fmla="*/ 170985 w 246"/>
              <a:gd name="T19" fmla="*/ 288931 h 247"/>
              <a:gd name="T20" fmla="*/ 148425 w 246"/>
              <a:gd name="T21" fmla="*/ 293687 h 247"/>
              <a:gd name="T22" fmla="*/ 124677 w 246"/>
              <a:gd name="T23" fmla="*/ 288931 h 247"/>
              <a:gd name="T24" fmla="*/ 102116 w 246"/>
              <a:gd name="T25" fmla="*/ 284175 h 247"/>
              <a:gd name="T26" fmla="*/ 78368 w 246"/>
              <a:gd name="T27" fmla="*/ 274663 h 247"/>
              <a:gd name="T28" fmla="*/ 59370 w 246"/>
              <a:gd name="T29" fmla="*/ 266340 h 247"/>
              <a:gd name="T30" fmla="*/ 46309 w 246"/>
              <a:gd name="T31" fmla="*/ 252071 h 247"/>
              <a:gd name="T32" fmla="*/ 27310 w 246"/>
              <a:gd name="T33" fmla="*/ 233047 h 247"/>
              <a:gd name="T34" fmla="*/ 17811 w 246"/>
              <a:gd name="T35" fmla="*/ 214023 h 247"/>
              <a:gd name="T36" fmla="*/ 8312 w 246"/>
              <a:gd name="T37" fmla="*/ 191432 h 247"/>
              <a:gd name="T38" fmla="*/ 3562 w 246"/>
              <a:gd name="T39" fmla="*/ 172407 h 247"/>
              <a:gd name="T40" fmla="*/ 0 w 246"/>
              <a:gd name="T41" fmla="*/ 149816 h 247"/>
              <a:gd name="T42" fmla="*/ 3562 w 246"/>
              <a:gd name="T43" fmla="*/ 126036 h 247"/>
              <a:gd name="T44" fmla="*/ 8312 w 246"/>
              <a:gd name="T45" fmla="*/ 103444 h 247"/>
              <a:gd name="T46" fmla="*/ 17811 w 246"/>
              <a:gd name="T47" fmla="*/ 79664 h 247"/>
              <a:gd name="T48" fmla="*/ 27310 w 246"/>
              <a:gd name="T49" fmla="*/ 60640 h 247"/>
              <a:gd name="T50" fmla="*/ 46309 w 246"/>
              <a:gd name="T51" fmla="*/ 47561 h 247"/>
              <a:gd name="T52" fmla="*/ 59370 w 246"/>
              <a:gd name="T53" fmla="*/ 28536 h 247"/>
              <a:gd name="T54" fmla="*/ 78368 w 246"/>
              <a:gd name="T55" fmla="*/ 19024 h 247"/>
              <a:gd name="T56" fmla="*/ 102116 w 246"/>
              <a:gd name="T57" fmla="*/ 9512 h 247"/>
              <a:gd name="T58" fmla="*/ 124677 w 246"/>
              <a:gd name="T59" fmla="*/ 4756 h 247"/>
              <a:gd name="T60" fmla="*/ 148425 w 246"/>
              <a:gd name="T61" fmla="*/ 0 h 247"/>
              <a:gd name="T62" fmla="*/ 170985 w 246"/>
              <a:gd name="T63" fmla="*/ 4756 h 247"/>
              <a:gd name="T64" fmla="*/ 194733 w 246"/>
              <a:gd name="T65" fmla="*/ 9512 h 247"/>
              <a:gd name="T66" fmla="*/ 213732 w 246"/>
              <a:gd name="T67" fmla="*/ 19024 h 247"/>
              <a:gd name="T68" fmla="*/ 231543 w 246"/>
              <a:gd name="T69" fmla="*/ 28536 h 247"/>
              <a:gd name="T70" fmla="*/ 250541 w 246"/>
              <a:gd name="T71" fmla="*/ 47561 h 247"/>
              <a:gd name="T72" fmla="*/ 264790 w 246"/>
              <a:gd name="T73" fmla="*/ 60640 h 247"/>
              <a:gd name="T74" fmla="*/ 273102 w 246"/>
              <a:gd name="T75" fmla="*/ 79664 h 247"/>
              <a:gd name="T76" fmla="*/ 282601 w 246"/>
              <a:gd name="T77" fmla="*/ 103444 h 247"/>
              <a:gd name="T78" fmla="*/ 287350 w 246"/>
              <a:gd name="T79" fmla="*/ 126036 h 247"/>
              <a:gd name="T80" fmla="*/ 292100 w 246"/>
              <a:gd name="T81" fmla="*/ 149816 h 247"/>
              <a:gd name="T82" fmla="*/ 292100 w 246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7"/>
              <a:gd name="T128" fmla="*/ 246 w 246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5" name="Freeform 29"/>
          <p:cNvSpPr>
            <a:spLocks/>
          </p:cNvSpPr>
          <p:nvPr/>
        </p:nvSpPr>
        <p:spPr bwMode="auto">
          <a:xfrm>
            <a:off x="8551863" y="4135438"/>
            <a:ext cx="287337" cy="293687"/>
          </a:xfrm>
          <a:custGeom>
            <a:avLst/>
            <a:gdLst>
              <a:gd name="T0" fmla="*/ 287337 w 242"/>
              <a:gd name="T1" fmla="*/ 145060 h 247"/>
              <a:gd name="T2" fmla="*/ 287337 w 242"/>
              <a:gd name="T3" fmla="*/ 172407 h 247"/>
              <a:gd name="T4" fmla="*/ 282588 w 242"/>
              <a:gd name="T5" fmla="*/ 191432 h 247"/>
              <a:gd name="T6" fmla="*/ 274276 w 242"/>
              <a:gd name="T7" fmla="*/ 214023 h 247"/>
              <a:gd name="T8" fmla="*/ 260028 w 242"/>
              <a:gd name="T9" fmla="*/ 233047 h 247"/>
              <a:gd name="T10" fmla="*/ 245780 w 242"/>
              <a:gd name="T11" fmla="*/ 252071 h 247"/>
              <a:gd name="T12" fmla="*/ 231532 w 242"/>
              <a:gd name="T13" fmla="*/ 266340 h 247"/>
              <a:gd name="T14" fmla="*/ 213722 w 242"/>
              <a:gd name="T15" fmla="*/ 274663 h 247"/>
              <a:gd name="T16" fmla="*/ 189975 w 242"/>
              <a:gd name="T17" fmla="*/ 284175 h 247"/>
              <a:gd name="T18" fmla="*/ 167415 w 242"/>
              <a:gd name="T19" fmla="*/ 288931 h 247"/>
              <a:gd name="T20" fmla="*/ 143669 w 242"/>
              <a:gd name="T21" fmla="*/ 293687 h 247"/>
              <a:gd name="T22" fmla="*/ 119922 w 242"/>
              <a:gd name="T23" fmla="*/ 288931 h 247"/>
              <a:gd name="T24" fmla="*/ 97362 w 242"/>
              <a:gd name="T25" fmla="*/ 284175 h 247"/>
              <a:gd name="T26" fmla="*/ 78365 w 242"/>
              <a:gd name="T27" fmla="*/ 274663 h 247"/>
              <a:gd name="T28" fmla="*/ 60554 w 242"/>
              <a:gd name="T29" fmla="*/ 266340 h 247"/>
              <a:gd name="T30" fmla="*/ 41557 w 242"/>
              <a:gd name="T31" fmla="*/ 252071 h 247"/>
              <a:gd name="T32" fmla="*/ 27309 w 242"/>
              <a:gd name="T33" fmla="*/ 233047 h 247"/>
              <a:gd name="T34" fmla="*/ 13061 w 242"/>
              <a:gd name="T35" fmla="*/ 214023 h 247"/>
              <a:gd name="T36" fmla="*/ 4749 w 242"/>
              <a:gd name="T37" fmla="*/ 191432 h 247"/>
              <a:gd name="T38" fmla="*/ 0 w 242"/>
              <a:gd name="T39" fmla="*/ 172407 h 247"/>
              <a:gd name="T40" fmla="*/ 0 w 242"/>
              <a:gd name="T41" fmla="*/ 149816 h 247"/>
              <a:gd name="T42" fmla="*/ 0 w 242"/>
              <a:gd name="T43" fmla="*/ 126036 h 247"/>
              <a:gd name="T44" fmla="*/ 4749 w 242"/>
              <a:gd name="T45" fmla="*/ 103444 h 247"/>
              <a:gd name="T46" fmla="*/ 13061 w 242"/>
              <a:gd name="T47" fmla="*/ 79664 h 247"/>
              <a:gd name="T48" fmla="*/ 27309 w 242"/>
              <a:gd name="T49" fmla="*/ 60640 h 247"/>
              <a:gd name="T50" fmla="*/ 41557 w 242"/>
              <a:gd name="T51" fmla="*/ 47561 h 247"/>
              <a:gd name="T52" fmla="*/ 60554 w 242"/>
              <a:gd name="T53" fmla="*/ 28536 h 247"/>
              <a:gd name="T54" fmla="*/ 78365 w 242"/>
              <a:gd name="T55" fmla="*/ 19024 h 247"/>
              <a:gd name="T56" fmla="*/ 97362 w 242"/>
              <a:gd name="T57" fmla="*/ 9512 h 247"/>
              <a:gd name="T58" fmla="*/ 119922 w 242"/>
              <a:gd name="T59" fmla="*/ 4756 h 247"/>
              <a:gd name="T60" fmla="*/ 143669 w 242"/>
              <a:gd name="T61" fmla="*/ 0 h 247"/>
              <a:gd name="T62" fmla="*/ 167415 w 242"/>
              <a:gd name="T63" fmla="*/ 4756 h 247"/>
              <a:gd name="T64" fmla="*/ 189975 w 242"/>
              <a:gd name="T65" fmla="*/ 9512 h 247"/>
              <a:gd name="T66" fmla="*/ 213722 w 242"/>
              <a:gd name="T67" fmla="*/ 19024 h 247"/>
              <a:gd name="T68" fmla="*/ 231532 w 242"/>
              <a:gd name="T69" fmla="*/ 28536 h 247"/>
              <a:gd name="T70" fmla="*/ 245780 w 242"/>
              <a:gd name="T71" fmla="*/ 47561 h 247"/>
              <a:gd name="T72" fmla="*/ 260028 w 242"/>
              <a:gd name="T73" fmla="*/ 60640 h 247"/>
              <a:gd name="T74" fmla="*/ 274276 w 242"/>
              <a:gd name="T75" fmla="*/ 79664 h 247"/>
              <a:gd name="T76" fmla="*/ 282588 w 242"/>
              <a:gd name="T77" fmla="*/ 103444 h 247"/>
              <a:gd name="T78" fmla="*/ 287337 w 242"/>
              <a:gd name="T79" fmla="*/ 126036 h 247"/>
              <a:gd name="T80" fmla="*/ 287337 w 242"/>
              <a:gd name="T81" fmla="*/ 149816 h 247"/>
              <a:gd name="T82" fmla="*/ 287337 w 242"/>
              <a:gd name="T83" fmla="*/ 149816 h 247"/>
              <a:gd name="T84" fmla="*/ 287337 w 242"/>
              <a:gd name="T85" fmla="*/ 145060 h 2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2"/>
              <a:gd name="T130" fmla="*/ 0 h 247"/>
              <a:gd name="T131" fmla="*/ 242 w 242"/>
              <a:gd name="T132" fmla="*/ 247 h 24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2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6" name="Freeform 30"/>
          <p:cNvSpPr>
            <a:spLocks/>
          </p:cNvSpPr>
          <p:nvPr/>
        </p:nvSpPr>
        <p:spPr bwMode="auto">
          <a:xfrm>
            <a:off x="8551863" y="4135438"/>
            <a:ext cx="287337" cy="293687"/>
          </a:xfrm>
          <a:custGeom>
            <a:avLst/>
            <a:gdLst>
              <a:gd name="T0" fmla="*/ 287337 w 242"/>
              <a:gd name="T1" fmla="*/ 145060 h 247"/>
              <a:gd name="T2" fmla="*/ 287337 w 242"/>
              <a:gd name="T3" fmla="*/ 172407 h 247"/>
              <a:gd name="T4" fmla="*/ 282588 w 242"/>
              <a:gd name="T5" fmla="*/ 191432 h 247"/>
              <a:gd name="T6" fmla="*/ 274276 w 242"/>
              <a:gd name="T7" fmla="*/ 214023 h 247"/>
              <a:gd name="T8" fmla="*/ 260028 w 242"/>
              <a:gd name="T9" fmla="*/ 233047 h 247"/>
              <a:gd name="T10" fmla="*/ 245780 w 242"/>
              <a:gd name="T11" fmla="*/ 252071 h 247"/>
              <a:gd name="T12" fmla="*/ 231532 w 242"/>
              <a:gd name="T13" fmla="*/ 266340 h 247"/>
              <a:gd name="T14" fmla="*/ 213722 w 242"/>
              <a:gd name="T15" fmla="*/ 274663 h 247"/>
              <a:gd name="T16" fmla="*/ 189975 w 242"/>
              <a:gd name="T17" fmla="*/ 284175 h 247"/>
              <a:gd name="T18" fmla="*/ 167415 w 242"/>
              <a:gd name="T19" fmla="*/ 288931 h 247"/>
              <a:gd name="T20" fmla="*/ 143669 w 242"/>
              <a:gd name="T21" fmla="*/ 293687 h 247"/>
              <a:gd name="T22" fmla="*/ 119922 w 242"/>
              <a:gd name="T23" fmla="*/ 288931 h 247"/>
              <a:gd name="T24" fmla="*/ 97362 w 242"/>
              <a:gd name="T25" fmla="*/ 284175 h 247"/>
              <a:gd name="T26" fmla="*/ 78365 w 242"/>
              <a:gd name="T27" fmla="*/ 274663 h 247"/>
              <a:gd name="T28" fmla="*/ 60554 w 242"/>
              <a:gd name="T29" fmla="*/ 266340 h 247"/>
              <a:gd name="T30" fmla="*/ 41557 w 242"/>
              <a:gd name="T31" fmla="*/ 252071 h 247"/>
              <a:gd name="T32" fmla="*/ 27309 w 242"/>
              <a:gd name="T33" fmla="*/ 233047 h 247"/>
              <a:gd name="T34" fmla="*/ 13061 w 242"/>
              <a:gd name="T35" fmla="*/ 214023 h 247"/>
              <a:gd name="T36" fmla="*/ 4749 w 242"/>
              <a:gd name="T37" fmla="*/ 191432 h 247"/>
              <a:gd name="T38" fmla="*/ 0 w 242"/>
              <a:gd name="T39" fmla="*/ 172407 h 247"/>
              <a:gd name="T40" fmla="*/ 0 w 242"/>
              <a:gd name="T41" fmla="*/ 149816 h 247"/>
              <a:gd name="T42" fmla="*/ 0 w 242"/>
              <a:gd name="T43" fmla="*/ 126036 h 247"/>
              <a:gd name="T44" fmla="*/ 4749 w 242"/>
              <a:gd name="T45" fmla="*/ 103444 h 247"/>
              <a:gd name="T46" fmla="*/ 13061 w 242"/>
              <a:gd name="T47" fmla="*/ 79664 h 247"/>
              <a:gd name="T48" fmla="*/ 27309 w 242"/>
              <a:gd name="T49" fmla="*/ 60640 h 247"/>
              <a:gd name="T50" fmla="*/ 41557 w 242"/>
              <a:gd name="T51" fmla="*/ 47561 h 247"/>
              <a:gd name="T52" fmla="*/ 60554 w 242"/>
              <a:gd name="T53" fmla="*/ 28536 h 247"/>
              <a:gd name="T54" fmla="*/ 78365 w 242"/>
              <a:gd name="T55" fmla="*/ 19024 h 247"/>
              <a:gd name="T56" fmla="*/ 97362 w 242"/>
              <a:gd name="T57" fmla="*/ 9512 h 247"/>
              <a:gd name="T58" fmla="*/ 119922 w 242"/>
              <a:gd name="T59" fmla="*/ 4756 h 247"/>
              <a:gd name="T60" fmla="*/ 143669 w 242"/>
              <a:gd name="T61" fmla="*/ 0 h 247"/>
              <a:gd name="T62" fmla="*/ 167415 w 242"/>
              <a:gd name="T63" fmla="*/ 4756 h 247"/>
              <a:gd name="T64" fmla="*/ 189975 w 242"/>
              <a:gd name="T65" fmla="*/ 9512 h 247"/>
              <a:gd name="T66" fmla="*/ 213722 w 242"/>
              <a:gd name="T67" fmla="*/ 19024 h 247"/>
              <a:gd name="T68" fmla="*/ 231532 w 242"/>
              <a:gd name="T69" fmla="*/ 28536 h 247"/>
              <a:gd name="T70" fmla="*/ 245780 w 242"/>
              <a:gd name="T71" fmla="*/ 47561 h 247"/>
              <a:gd name="T72" fmla="*/ 260028 w 242"/>
              <a:gd name="T73" fmla="*/ 60640 h 247"/>
              <a:gd name="T74" fmla="*/ 274276 w 242"/>
              <a:gd name="T75" fmla="*/ 79664 h 247"/>
              <a:gd name="T76" fmla="*/ 282588 w 242"/>
              <a:gd name="T77" fmla="*/ 103444 h 247"/>
              <a:gd name="T78" fmla="*/ 287337 w 242"/>
              <a:gd name="T79" fmla="*/ 126036 h 247"/>
              <a:gd name="T80" fmla="*/ 287337 w 242"/>
              <a:gd name="T81" fmla="*/ 149816 h 247"/>
              <a:gd name="T82" fmla="*/ 287337 w 242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2"/>
              <a:gd name="T127" fmla="*/ 0 h 247"/>
              <a:gd name="T128" fmla="*/ 242 w 242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</a:path>
            </a:pathLst>
          </a:cu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7" name="Line 31"/>
          <p:cNvSpPr>
            <a:spLocks noChangeShapeType="1"/>
          </p:cNvSpPr>
          <p:nvPr/>
        </p:nvSpPr>
        <p:spPr bwMode="auto">
          <a:xfrm>
            <a:off x="4819650" y="1676400"/>
            <a:ext cx="101600" cy="10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8" name="Freeform 32"/>
          <p:cNvSpPr>
            <a:spLocks/>
          </p:cNvSpPr>
          <p:nvPr/>
        </p:nvSpPr>
        <p:spPr bwMode="auto">
          <a:xfrm>
            <a:off x="4883150" y="1746250"/>
            <a:ext cx="100013" cy="93663"/>
          </a:xfrm>
          <a:custGeom>
            <a:avLst/>
            <a:gdLst>
              <a:gd name="T0" fmla="*/ 0 w 83"/>
              <a:gd name="T1" fmla="*/ 37225 h 78"/>
              <a:gd name="T2" fmla="*/ 100013 w 83"/>
              <a:gd name="T3" fmla="*/ 93663 h 78"/>
              <a:gd name="T4" fmla="*/ 43379 w 83"/>
              <a:gd name="T5" fmla="*/ 0 h 78"/>
              <a:gd name="T6" fmla="*/ 4820 w 83"/>
              <a:gd name="T7" fmla="*/ 37225 h 78"/>
              <a:gd name="T8" fmla="*/ 4820 w 83"/>
              <a:gd name="T9" fmla="*/ 37225 h 78"/>
              <a:gd name="T10" fmla="*/ 0 w 83"/>
              <a:gd name="T11" fmla="*/ 37225 h 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3"/>
              <a:gd name="T19" fmla="*/ 0 h 78"/>
              <a:gd name="T20" fmla="*/ 83 w 83"/>
              <a:gd name="T21" fmla="*/ 78 h 7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3" h="78">
                <a:moveTo>
                  <a:pt x="0" y="31"/>
                </a:moveTo>
                <a:lnTo>
                  <a:pt x="83" y="78"/>
                </a:lnTo>
                <a:lnTo>
                  <a:pt x="36" y="0"/>
                </a:lnTo>
                <a:lnTo>
                  <a:pt x="4" y="31"/>
                </a:lnTo>
                <a:lnTo>
                  <a:pt x="0" y="3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19" name="Rectangle 33"/>
          <p:cNvSpPr>
            <a:spLocks noChangeArrowheads="1"/>
          </p:cNvSpPr>
          <p:nvPr/>
        </p:nvSpPr>
        <p:spPr bwMode="auto">
          <a:xfrm>
            <a:off x="5024438" y="1835150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X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20" name="Rectangle 34"/>
          <p:cNvSpPr>
            <a:spLocks noChangeArrowheads="1"/>
          </p:cNvSpPr>
          <p:nvPr/>
        </p:nvSpPr>
        <p:spPr bwMode="auto">
          <a:xfrm>
            <a:off x="5667375" y="1835150"/>
            <a:ext cx="134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A</a:t>
            </a:r>
            <a:endParaRPr lang="en-US"/>
          </a:p>
        </p:txBody>
      </p:sp>
      <p:sp>
        <p:nvSpPr>
          <p:cNvPr id="67621" name="Freeform 35"/>
          <p:cNvSpPr>
            <a:spLocks/>
          </p:cNvSpPr>
          <p:nvPr/>
        </p:nvSpPr>
        <p:spPr bwMode="auto">
          <a:xfrm>
            <a:off x="5578475" y="1797050"/>
            <a:ext cx="293688" cy="288925"/>
          </a:xfrm>
          <a:custGeom>
            <a:avLst/>
            <a:gdLst>
              <a:gd name="T0" fmla="*/ 293688 w 246"/>
              <a:gd name="T1" fmla="*/ 144463 h 242"/>
              <a:gd name="T2" fmla="*/ 288913 w 246"/>
              <a:gd name="T3" fmla="*/ 167147 h 242"/>
              <a:gd name="T4" fmla="*/ 284137 w 246"/>
              <a:gd name="T5" fmla="*/ 191025 h 242"/>
              <a:gd name="T6" fmla="*/ 275780 w 246"/>
              <a:gd name="T7" fmla="*/ 210127 h 242"/>
              <a:gd name="T8" fmla="*/ 266229 w 246"/>
              <a:gd name="T9" fmla="*/ 228036 h 242"/>
              <a:gd name="T10" fmla="*/ 251903 w 246"/>
              <a:gd name="T11" fmla="*/ 247138 h 242"/>
              <a:gd name="T12" fmla="*/ 232801 w 246"/>
              <a:gd name="T13" fmla="*/ 261465 h 242"/>
              <a:gd name="T14" fmla="*/ 214894 w 246"/>
              <a:gd name="T15" fmla="*/ 275792 h 242"/>
              <a:gd name="T16" fmla="*/ 195792 w 246"/>
              <a:gd name="T17" fmla="*/ 284149 h 242"/>
              <a:gd name="T18" fmla="*/ 171915 w 246"/>
              <a:gd name="T19" fmla="*/ 288925 h 242"/>
              <a:gd name="T20" fmla="*/ 149232 w 246"/>
              <a:gd name="T21" fmla="*/ 288925 h 242"/>
              <a:gd name="T22" fmla="*/ 125355 w 246"/>
              <a:gd name="T23" fmla="*/ 288925 h 242"/>
              <a:gd name="T24" fmla="*/ 102671 w 246"/>
              <a:gd name="T25" fmla="*/ 284149 h 242"/>
              <a:gd name="T26" fmla="*/ 78794 w 246"/>
              <a:gd name="T27" fmla="*/ 275792 h 242"/>
              <a:gd name="T28" fmla="*/ 60887 w 246"/>
              <a:gd name="T29" fmla="*/ 261465 h 242"/>
              <a:gd name="T30" fmla="*/ 46560 w 246"/>
              <a:gd name="T31" fmla="*/ 247138 h 242"/>
              <a:gd name="T32" fmla="*/ 27459 w 246"/>
              <a:gd name="T33" fmla="*/ 228036 h 242"/>
              <a:gd name="T34" fmla="*/ 17908 w 246"/>
              <a:gd name="T35" fmla="*/ 210127 h 242"/>
              <a:gd name="T36" fmla="*/ 8357 w 246"/>
              <a:gd name="T37" fmla="*/ 191025 h 242"/>
              <a:gd name="T38" fmla="*/ 4775 w 246"/>
              <a:gd name="T39" fmla="*/ 167147 h 242"/>
              <a:gd name="T40" fmla="*/ 0 w 246"/>
              <a:gd name="T41" fmla="*/ 144463 h 242"/>
              <a:gd name="T42" fmla="*/ 4775 w 246"/>
              <a:gd name="T43" fmla="*/ 120584 h 242"/>
              <a:gd name="T44" fmla="*/ 8357 w 246"/>
              <a:gd name="T45" fmla="*/ 97900 h 242"/>
              <a:gd name="T46" fmla="*/ 17908 w 246"/>
              <a:gd name="T47" fmla="*/ 78798 h 242"/>
              <a:gd name="T48" fmla="*/ 27459 w 246"/>
              <a:gd name="T49" fmla="*/ 59695 h 242"/>
              <a:gd name="T50" fmla="*/ 46560 w 246"/>
              <a:gd name="T51" fmla="*/ 41787 h 242"/>
              <a:gd name="T52" fmla="*/ 60887 w 246"/>
              <a:gd name="T53" fmla="*/ 27460 h 242"/>
              <a:gd name="T54" fmla="*/ 78794 w 246"/>
              <a:gd name="T55" fmla="*/ 13133 h 242"/>
              <a:gd name="T56" fmla="*/ 102671 w 246"/>
              <a:gd name="T57" fmla="*/ 4776 h 242"/>
              <a:gd name="T58" fmla="*/ 125355 w 246"/>
              <a:gd name="T59" fmla="*/ 0 h 242"/>
              <a:gd name="T60" fmla="*/ 149232 w 246"/>
              <a:gd name="T61" fmla="*/ 0 h 242"/>
              <a:gd name="T62" fmla="*/ 171915 w 246"/>
              <a:gd name="T63" fmla="*/ 0 h 242"/>
              <a:gd name="T64" fmla="*/ 195792 w 246"/>
              <a:gd name="T65" fmla="*/ 4776 h 242"/>
              <a:gd name="T66" fmla="*/ 214894 w 246"/>
              <a:gd name="T67" fmla="*/ 13133 h 242"/>
              <a:gd name="T68" fmla="*/ 232801 w 246"/>
              <a:gd name="T69" fmla="*/ 27460 h 242"/>
              <a:gd name="T70" fmla="*/ 251903 w 246"/>
              <a:gd name="T71" fmla="*/ 41787 h 242"/>
              <a:gd name="T72" fmla="*/ 266229 w 246"/>
              <a:gd name="T73" fmla="*/ 59695 h 242"/>
              <a:gd name="T74" fmla="*/ 275780 w 246"/>
              <a:gd name="T75" fmla="*/ 78798 h 242"/>
              <a:gd name="T76" fmla="*/ 284137 w 246"/>
              <a:gd name="T77" fmla="*/ 97900 h 242"/>
              <a:gd name="T78" fmla="*/ 288913 w 246"/>
              <a:gd name="T79" fmla="*/ 120584 h 242"/>
              <a:gd name="T80" fmla="*/ 293688 w 246"/>
              <a:gd name="T81" fmla="*/ 144463 h 242"/>
              <a:gd name="T82" fmla="*/ 293688 w 246"/>
              <a:gd name="T83" fmla="*/ 144463 h 24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2"/>
              <a:gd name="T128" fmla="*/ 246 w 246"/>
              <a:gd name="T129" fmla="*/ 242 h 24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1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1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4" y="140"/>
                </a:lnTo>
                <a:lnTo>
                  <a:pt x="0" y="121"/>
                </a:lnTo>
                <a:lnTo>
                  <a:pt x="4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1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1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2" name="Line 36"/>
          <p:cNvSpPr>
            <a:spLocks noChangeShapeType="1"/>
          </p:cNvSpPr>
          <p:nvPr/>
        </p:nvSpPr>
        <p:spPr bwMode="auto">
          <a:xfrm>
            <a:off x="5229225" y="1936750"/>
            <a:ext cx="349250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3" name="Line 37"/>
          <p:cNvSpPr>
            <a:spLocks noChangeShapeType="1"/>
          </p:cNvSpPr>
          <p:nvPr/>
        </p:nvSpPr>
        <p:spPr bwMode="auto">
          <a:xfrm>
            <a:off x="5084763" y="2085975"/>
            <a:ext cx="1587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4" name="Line 38"/>
          <p:cNvSpPr>
            <a:spLocks noChangeShapeType="1"/>
          </p:cNvSpPr>
          <p:nvPr/>
        </p:nvSpPr>
        <p:spPr bwMode="auto">
          <a:xfrm flipH="1">
            <a:off x="5715000" y="2066925"/>
            <a:ext cx="0" cy="400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5" name="Rectangle 39"/>
          <p:cNvSpPr>
            <a:spLocks noChangeArrowheads="1"/>
          </p:cNvSpPr>
          <p:nvPr/>
        </p:nvSpPr>
        <p:spPr bwMode="auto">
          <a:xfrm>
            <a:off x="5029200" y="2478088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C</a:t>
            </a:r>
            <a:endParaRPr lang="en-US"/>
          </a:p>
        </p:txBody>
      </p:sp>
      <p:sp>
        <p:nvSpPr>
          <p:cNvPr id="67626" name="Freeform 40"/>
          <p:cNvSpPr>
            <a:spLocks/>
          </p:cNvSpPr>
          <p:nvPr/>
        </p:nvSpPr>
        <p:spPr bwMode="auto">
          <a:xfrm>
            <a:off x="4940300" y="2435225"/>
            <a:ext cx="288925" cy="293688"/>
          </a:xfrm>
          <a:custGeom>
            <a:avLst/>
            <a:gdLst>
              <a:gd name="T0" fmla="*/ 288925 w 243"/>
              <a:gd name="T1" fmla="*/ 144456 h 246"/>
              <a:gd name="T2" fmla="*/ 288925 w 243"/>
              <a:gd name="T3" fmla="*/ 173109 h 246"/>
              <a:gd name="T4" fmla="*/ 284169 w 243"/>
              <a:gd name="T5" fmla="*/ 191017 h 246"/>
              <a:gd name="T6" fmla="*/ 274657 w 243"/>
              <a:gd name="T7" fmla="*/ 214894 h 246"/>
              <a:gd name="T8" fmla="*/ 261578 w 243"/>
              <a:gd name="T9" fmla="*/ 233995 h 246"/>
              <a:gd name="T10" fmla="*/ 247310 w 243"/>
              <a:gd name="T11" fmla="*/ 251903 h 246"/>
              <a:gd name="T12" fmla="*/ 233042 w 243"/>
              <a:gd name="T13" fmla="*/ 266229 h 246"/>
              <a:gd name="T14" fmla="*/ 214019 w 243"/>
              <a:gd name="T15" fmla="*/ 275780 h 246"/>
              <a:gd name="T16" fmla="*/ 191428 w 243"/>
              <a:gd name="T17" fmla="*/ 285331 h 246"/>
              <a:gd name="T18" fmla="*/ 167648 w 243"/>
              <a:gd name="T19" fmla="*/ 288913 h 246"/>
              <a:gd name="T20" fmla="*/ 145057 w 243"/>
              <a:gd name="T21" fmla="*/ 293688 h 246"/>
              <a:gd name="T22" fmla="*/ 121277 w 243"/>
              <a:gd name="T23" fmla="*/ 288913 h 246"/>
              <a:gd name="T24" fmla="*/ 98686 w 243"/>
              <a:gd name="T25" fmla="*/ 285331 h 246"/>
              <a:gd name="T26" fmla="*/ 79662 w 243"/>
              <a:gd name="T27" fmla="*/ 275780 h 246"/>
              <a:gd name="T28" fmla="*/ 60639 w 243"/>
              <a:gd name="T29" fmla="*/ 266229 h 246"/>
              <a:gd name="T30" fmla="*/ 42804 w 243"/>
              <a:gd name="T31" fmla="*/ 251903 h 246"/>
              <a:gd name="T32" fmla="*/ 28536 w 243"/>
              <a:gd name="T33" fmla="*/ 233995 h 246"/>
              <a:gd name="T34" fmla="*/ 14268 w 243"/>
              <a:gd name="T35" fmla="*/ 214894 h 246"/>
              <a:gd name="T36" fmla="*/ 4756 w 243"/>
              <a:gd name="T37" fmla="*/ 191017 h 246"/>
              <a:gd name="T38" fmla="*/ 0 w 243"/>
              <a:gd name="T39" fmla="*/ 173109 h 246"/>
              <a:gd name="T40" fmla="*/ 0 w 243"/>
              <a:gd name="T41" fmla="*/ 149232 h 246"/>
              <a:gd name="T42" fmla="*/ 0 w 243"/>
              <a:gd name="T43" fmla="*/ 121773 h 246"/>
              <a:gd name="T44" fmla="*/ 4756 w 243"/>
              <a:gd name="T45" fmla="*/ 102671 h 246"/>
              <a:gd name="T46" fmla="*/ 14268 w 243"/>
              <a:gd name="T47" fmla="*/ 78794 h 246"/>
              <a:gd name="T48" fmla="*/ 28536 w 243"/>
              <a:gd name="T49" fmla="*/ 60887 h 246"/>
              <a:gd name="T50" fmla="*/ 42804 w 243"/>
              <a:gd name="T51" fmla="*/ 41785 h 246"/>
              <a:gd name="T52" fmla="*/ 60639 w 243"/>
              <a:gd name="T53" fmla="*/ 27459 h 246"/>
              <a:gd name="T54" fmla="*/ 79662 w 243"/>
              <a:gd name="T55" fmla="*/ 17908 h 246"/>
              <a:gd name="T56" fmla="*/ 98686 w 243"/>
              <a:gd name="T57" fmla="*/ 9551 h 246"/>
              <a:gd name="T58" fmla="*/ 121277 w 243"/>
              <a:gd name="T59" fmla="*/ 4775 h 246"/>
              <a:gd name="T60" fmla="*/ 145057 w 243"/>
              <a:gd name="T61" fmla="*/ 0 h 246"/>
              <a:gd name="T62" fmla="*/ 167648 w 243"/>
              <a:gd name="T63" fmla="*/ 4775 h 246"/>
              <a:gd name="T64" fmla="*/ 191428 w 243"/>
              <a:gd name="T65" fmla="*/ 9551 h 246"/>
              <a:gd name="T66" fmla="*/ 214019 w 243"/>
              <a:gd name="T67" fmla="*/ 17908 h 246"/>
              <a:gd name="T68" fmla="*/ 233042 w 243"/>
              <a:gd name="T69" fmla="*/ 27459 h 246"/>
              <a:gd name="T70" fmla="*/ 247310 w 243"/>
              <a:gd name="T71" fmla="*/ 41785 h 246"/>
              <a:gd name="T72" fmla="*/ 261578 w 243"/>
              <a:gd name="T73" fmla="*/ 60887 h 246"/>
              <a:gd name="T74" fmla="*/ 274657 w 243"/>
              <a:gd name="T75" fmla="*/ 78794 h 246"/>
              <a:gd name="T76" fmla="*/ 284169 w 243"/>
              <a:gd name="T77" fmla="*/ 102671 h 246"/>
              <a:gd name="T78" fmla="*/ 288925 w 243"/>
              <a:gd name="T79" fmla="*/ 121773 h 246"/>
              <a:gd name="T80" fmla="*/ 288925 w 243"/>
              <a:gd name="T81" fmla="*/ 149232 h 246"/>
              <a:gd name="T82" fmla="*/ 288925 w 243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3"/>
              <a:gd name="T127" fmla="*/ 0 h 246"/>
              <a:gd name="T128" fmla="*/ 243 w 243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7" name="Rectangle 41"/>
          <p:cNvSpPr>
            <a:spLocks noChangeArrowheads="1"/>
          </p:cNvSpPr>
          <p:nvPr/>
        </p:nvSpPr>
        <p:spPr bwMode="auto">
          <a:xfrm>
            <a:off x="5676900" y="2478088"/>
            <a:ext cx="134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B</a:t>
            </a:r>
            <a:endParaRPr lang="en-US"/>
          </a:p>
        </p:txBody>
      </p:sp>
      <p:sp>
        <p:nvSpPr>
          <p:cNvPr id="67628" name="Freeform 42"/>
          <p:cNvSpPr>
            <a:spLocks/>
          </p:cNvSpPr>
          <p:nvPr/>
        </p:nvSpPr>
        <p:spPr bwMode="auto">
          <a:xfrm>
            <a:off x="5578475" y="2435225"/>
            <a:ext cx="293688" cy="293688"/>
          </a:xfrm>
          <a:custGeom>
            <a:avLst/>
            <a:gdLst>
              <a:gd name="T0" fmla="*/ 293688 w 246"/>
              <a:gd name="T1" fmla="*/ 144456 h 246"/>
              <a:gd name="T2" fmla="*/ 288913 w 246"/>
              <a:gd name="T3" fmla="*/ 173109 h 246"/>
              <a:gd name="T4" fmla="*/ 284137 w 246"/>
              <a:gd name="T5" fmla="*/ 191017 h 246"/>
              <a:gd name="T6" fmla="*/ 275780 w 246"/>
              <a:gd name="T7" fmla="*/ 214894 h 246"/>
              <a:gd name="T8" fmla="*/ 266229 w 246"/>
              <a:gd name="T9" fmla="*/ 233995 h 246"/>
              <a:gd name="T10" fmla="*/ 251903 w 246"/>
              <a:gd name="T11" fmla="*/ 251903 h 246"/>
              <a:gd name="T12" fmla="*/ 232801 w 246"/>
              <a:gd name="T13" fmla="*/ 266229 h 246"/>
              <a:gd name="T14" fmla="*/ 214894 w 246"/>
              <a:gd name="T15" fmla="*/ 275780 h 246"/>
              <a:gd name="T16" fmla="*/ 195792 w 246"/>
              <a:gd name="T17" fmla="*/ 285331 h 246"/>
              <a:gd name="T18" fmla="*/ 171915 w 246"/>
              <a:gd name="T19" fmla="*/ 288913 h 246"/>
              <a:gd name="T20" fmla="*/ 149232 w 246"/>
              <a:gd name="T21" fmla="*/ 293688 h 246"/>
              <a:gd name="T22" fmla="*/ 125355 w 246"/>
              <a:gd name="T23" fmla="*/ 288913 h 246"/>
              <a:gd name="T24" fmla="*/ 102671 w 246"/>
              <a:gd name="T25" fmla="*/ 285331 h 246"/>
              <a:gd name="T26" fmla="*/ 78794 w 246"/>
              <a:gd name="T27" fmla="*/ 275780 h 246"/>
              <a:gd name="T28" fmla="*/ 60887 w 246"/>
              <a:gd name="T29" fmla="*/ 266229 h 246"/>
              <a:gd name="T30" fmla="*/ 46560 w 246"/>
              <a:gd name="T31" fmla="*/ 251903 h 246"/>
              <a:gd name="T32" fmla="*/ 27459 w 246"/>
              <a:gd name="T33" fmla="*/ 233995 h 246"/>
              <a:gd name="T34" fmla="*/ 17908 w 246"/>
              <a:gd name="T35" fmla="*/ 214894 h 246"/>
              <a:gd name="T36" fmla="*/ 8357 w 246"/>
              <a:gd name="T37" fmla="*/ 191017 h 246"/>
              <a:gd name="T38" fmla="*/ 4775 w 246"/>
              <a:gd name="T39" fmla="*/ 173109 h 246"/>
              <a:gd name="T40" fmla="*/ 0 w 246"/>
              <a:gd name="T41" fmla="*/ 149232 h 246"/>
              <a:gd name="T42" fmla="*/ 4775 w 246"/>
              <a:gd name="T43" fmla="*/ 121773 h 246"/>
              <a:gd name="T44" fmla="*/ 8357 w 246"/>
              <a:gd name="T45" fmla="*/ 102671 h 246"/>
              <a:gd name="T46" fmla="*/ 17908 w 246"/>
              <a:gd name="T47" fmla="*/ 78794 h 246"/>
              <a:gd name="T48" fmla="*/ 27459 w 246"/>
              <a:gd name="T49" fmla="*/ 60887 h 246"/>
              <a:gd name="T50" fmla="*/ 46560 w 246"/>
              <a:gd name="T51" fmla="*/ 41785 h 246"/>
              <a:gd name="T52" fmla="*/ 60887 w 246"/>
              <a:gd name="T53" fmla="*/ 27459 h 246"/>
              <a:gd name="T54" fmla="*/ 78794 w 246"/>
              <a:gd name="T55" fmla="*/ 17908 h 246"/>
              <a:gd name="T56" fmla="*/ 102671 w 246"/>
              <a:gd name="T57" fmla="*/ 9551 h 246"/>
              <a:gd name="T58" fmla="*/ 125355 w 246"/>
              <a:gd name="T59" fmla="*/ 4775 h 246"/>
              <a:gd name="T60" fmla="*/ 149232 w 246"/>
              <a:gd name="T61" fmla="*/ 0 h 246"/>
              <a:gd name="T62" fmla="*/ 171915 w 246"/>
              <a:gd name="T63" fmla="*/ 4775 h 246"/>
              <a:gd name="T64" fmla="*/ 195792 w 246"/>
              <a:gd name="T65" fmla="*/ 9551 h 246"/>
              <a:gd name="T66" fmla="*/ 214894 w 246"/>
              <a:gd name="T67" fmla="*/ 17908 h 246"/>
              <a:gd name="T68" fmla="*/ 232801 w 246"/>
              <a:gd name="T69" fmla="*/ 27459 h 246"/>
              <a:gd name="T70" fmla="*/ 251903 w 246"/>
              <a:gd name="T71" fmla="*/ 41785 h 246"/>
              <a:gd name="T72" fmla="*/ 266229 w 246"/>
              <a:gd name="T73" fmla="*/ 60887 h 246"/>
              <a:gd name="T74" fmla="*/ 275780 w 246"/>
              <a:gd name="T75" fmla="*/ 78794 h 246"/>
              <a:gd name="T76" fmla="*/ 284137 w 246"/>
              <a:gd name="T77" fmla="*/ 102671 h 246"/>
              <a:gd name="T78" fmla="*/ 288913 w 246"/>
              <a:gd name="T79" fmla="*/ 121773 h 246"/>
              <a:gd name="T80" fmla="*/ 293688 w 246"/>
              <a:gd name="T81" fmla="*/ 149232 h 246"/>
              <a:gd name="T82" fmla="*/ 293688 w 246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6"/>
              <a:gd name="T128" fmla="*/ 246 w 246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1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4" y="145"/>
                </a:lnTo>
                <a:lnTo>
                  <a:pt x="0" y="125"/>
                </a:lnTo>
                <a:lnTo>
                  <a:pt x="4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1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29" name="Rectangle 43"/>
          <p:cNvSpPr>
            <a:spLocks noChangeArrowheads="1"/>
          </p:cNvSpPr>
          <p:nvPr/>
        </p:nvSpPr>
        <p:spPr bwMode="auto">
          <a:xfrm>
            <a:off x="6305550" y="2478088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D</a:t>
            </a:r>
            <a:endParaRPr lang="en-US"/>
          </a:p>
        </p:txBody>
      </p:sp>
      <p:sp>
        <p:nvSpPr>
          <p:cNvPr id="67630" name="Freeform 44"/>
          <p:cNvSpPr>
            <a:spLocks/>
          </p:cNvSpPr>
          <p:nvPr/>
        </p:nvSpPr>
        <p:spPr bwMode="auto">
          <a:xfrm>
            <a:off x="6221413" y="2435225"/>
            <a:ext cx="288925" cy="293688"/>
          </a:xfrm>
          <a:custGeom>
            <a:avLst/>
            <a:gdLst>
              <a:gd name="T0" fmla="*/ 288925 w 242"/>
              <a:gd name="T1" fmla="*/ 144456 h 246"/>
              <a:gd name="T2" fmla="*/ 288925 w 242"/>
              <a:gd name="T3" fmla="*/ 173109 h 246"/>
              <a:gd name="T4" fmla="*/ 284149 w 242"/>
              <a:gd name="T5" fmla="*/ 191017 h 246"/>
              <a:gd name="T6" fmla="*/ 275792 w 242"/>
              <a:gd name="T7" fmla="*/ 214894 h 246"/>
              <a:gd name="T8" fmla="*/ 261465 w 242"/>
              <a:gd name="T9" fmla="*/ 233995 h 246"/>
              <a:gd name="T10" fmla="*/ 247138 w 242"/>
              <a:gd name="T11" fmla="*/ 251903 h 246"/>
              <a:gd name="T12" fmla="*/ 232811 w 242"/>
              <a:gd name="T13" fmla="*/ 266229 h 246"/>
              <a:gd name="T14" fmla="*/ 214903 w 242"/>
              <a:gd name="T15" fmla="*/ 275780 h 246"/>
              <a:gd name="T16" fmla="*/ 191025 w 242"/>
              <a:gd name="T17" fmla="*/ 285331 h 246"/>
              <a:gd name="T18" fmla="*/ 168341 w 242"/>
              <a:gd name="T19" fmla="*/ 288913 h 246"/>
              <a:gd name="T20" fmla="*/ 144463 w 242"/>
              <a:gd name="T21" fmla="*/ 293688 h 246"/>
              <a:gd name="T22" fmla="*/ 120584 w 242"/>
              <a:gd name="T23" fmla="*/ 288913 h 246"/>
              <a:gd name="T24" fmla="*/ 97900 w 242"/>
              <a:gd name="T25" fmla="*/ 285331 h 246"/>
              <a:gd name="T26" fmla="*/ 78798 w 242"/>
              <a:gd name="T27" fmla="*/ 275780 h 246"/>
              <a:gd name="T28" fmla="*/ 60889 w 242"/>
              <a:gd name="T29" fmla="*/ 266229 h 246"/>
              <a:gd name="T30" fmla="*/ 41787 w 242"/>
              <a:gd name="T31" fmla="*/ 251903 h 246"/>
              <a:gd name="T32" fmla="*/ 27460 w 242"/>
              <a:gd name="T33" fmla="*/ 233995 h 246"/>
              <a:gd name="T34" fmla="*/ 13133 w 242"/>
              <a:gd name="T35" fmla="*/ 214894 h 246"/>
              <a:gd name="T36" fmla="*/ 4776 w 242"/>
              <a:gd name="T37" fmla="*/ 191017 h 246"/>
              <a:gd name="T38" fmla="*/ 0 w 242"/>
              <a:gd name="T39" fmla="*/ 173109 h 246"/>
              <a:gd name="T40" fmla="*/ 0 w 242"/>
              <a:gd name="T41" fmla="*/ 149232 h 246"/>
              <a:gd name="T42" fmla="*/ 0 w 242"/>
              <a:gd name="T43" fmla="*/ 121773 h 246"/>
              <a:gd name="T44" fmla="*/ 4776 w 242"/>
              <a:gd name="T45" fmla="*/ 102671 h 246"/>
              <a:gd name="T46" fmla="*/ 13133 w 242"/>
              <a:gd name="T47" fmla="*/ 78794 h 246"/>
              <a:gd name="T48" fmla="*/ 27460 w 242"/>
              <a:gd name="T49" fmla="*/ 60887 h 246"/>
              <a:gd name="T50" fmla="*/ 41787 w 242"/>
              <a:gd name="T51" fmla="*/ 41785 h 246"/>
              <a:gd name="T52" fmla="*/ 60889 w 242"/>
              <a:gd name="T53" fmla="*/ 27459 h 246"/>
              <a:gd name="T54" fmla="*/ 78798 w 242"/>
              <a:gd name="T55" fmla="*/ 17908 h 246"/>
              <a:gd name="T56" fmla="*/ 97900 w 242"/>
              <a:gd name="T57" fmla="*/ 9551 h 246"/>
              <a:gd name="T58" fmla="*/ 120584 w 242"/>
              <a:gd name="T59" fmla="*/ 4775 h 246"/>
              <a:gd name="T60" fmla="*/ 144463 w 242"/>
              <a:gd name="T61" fmla="*/ 0 h 246"/>
              <a:gd name="T62" fmla="*/ 168341 w 242"/>
              <a:gd name="T63" fmla="*/ 4775 h 246"/>
              <a:gd name="T64" fmla="*/ 191025 w 242"/>
              <a:gd name="T65" fmla="*/ 9551 h 246"/>
              <a:gd name="T66" fmla="*/ 214903 w 242"/>
              <a:gd name="T67" fmla="*/ 17908 h 246"/>
              <a:gd name="T68" fmla="*/ 232811 w 242"/>
              <a:gd name="T69" fmla="*/ 27459 h 246"/>
              <a:gd name="T70" fmla="*/ 247138 w 242"/>
              <a:gd name="T71" fmla="*/ 41785 h 246"/>
              <a:gd name="T72" fmla="*/ 261465 w 242"/>
              <a:gd name="T73" fmla="*/ 60887 h 246"/>
              <a:gd name="T74" fmla="*/ 275792 w 242"/>
              <a:gd name="T75" fmla="*/ 78794 h 246"/>
              <a:gd name="T76" fmla="*/ 284149 w 242"/>
              <a:gd name="T77" fmla="*/ 102671 h 246"/>
              <a:gd name="T78" fmla="*/ 288925 w 242"/>
              <a:gd name="T79" fmla="*/ 121773 h 246"/>
              <a:gd name="T80" fmla="*/ 288925 w 242"/>
              <a:gd name="T81" fmla="*/ 149232 h 246"/>
              <a:gd name="T82" fmla="*/ 288925 w 242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2"/>
              <a:gd name="T127" fmla="*/ 0 h 246"/>
              <a:gd name="T128" fmla="*/ 242 w 242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1" name="Line 45"/>
          <p:cNvSpPr>
            <a:spLocks noChangeShapeType="1"/>
          </p:cNvSpPr>
          <p:nvPr/>
        </p:nvSpPr>
        <p:spPr bwMode="auto">
          <a:xfrm>
            <a:off x="5229225" y="2579688"/>
            <a:ext cx="3492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2" name="Line 46"/>
          <p:cNvSpPr>
            <a:spLocks noChangeShapeType="1"/>
          </p:cNvSpPr>
          <p:nvPr/>
        </p:nvSpPr>
        <p:spPr bwMode="auto">
          <a:xfrm>
            <a:off x="5872163" y="2579688"/>
            <a:ext cx="3492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3" name="Rectangle 47"/>
          <p:cNvSpPr>
            <a:spLocks noChangeArrowheads="1"/>
          </p:cNvSpPr>
          <p:nvPr/>
        </p:nvSpPr>
        <p:spPr bwMode="auto">
          <a:xfrm>
            <a:off x="5635625" y="2849563"/>
            <a:ext cx="24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(a)</a:t>
            </a:r>
            <a:endParaRPr lang="en-US"/>
          </a:p>
        </p:txBody>
      </p:sp>
      <p:sp>
        <p:nvSpPr>
          <p:cNvPr id="67634" name="Line 48"/>
          <p:cNvSpPr>
            <a:spLocks noChangeShapeType="1"/>
          </p:cNvSpPr>
          <p:nvPr/>
        </p:nvSpPr>
        <p:spPr bwMode="auto">
          <a:xfrm>
            <a:off x="7618413" y="1862138"/>
            <a:ext cx="14446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5" name="Freeform 49"/>
          <p:cNvSpPr>
            <a:spLocks/>
          </p:cNvSpPr>
          <p:nvPr/>
        </p:nvSpPr>
        <p:spPr bwMode="auto">
          <a:xfrm>
            <a:off x="7745413" y="1835150"/>
            <a:ext cx="106362" cy="55563"/>
          </a:xfrm>
          <a:custGeom>
            <a:avLst/>
            <a:gdLst>
              <a:gd name="T0" fmla="*/ 0 w 90"/>
              <a:gd name="T1" fmla="*/ 55563 h 47"/>
              <a:gd name="T2" fmla="*/ 106362 w 90"/>
              <a:gd name="T3" fmla="*/ 27190 h 47"/>
              <a:gd name="T4" fmla="*/ 0 w 90"/>
              <a:gd name="T5" fmla="*/ 0 h 47"/>
              <a:gd name="T6" fmla="*/ 0 w 90"/>
              <a:gd name="T7" fmla="*/ 55563 h 47"/>
              <a:gd name="T8" fmla="*/ 0 w 90"/>
              <a:gd name="T9" fmla="*/ 55563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"/>
              <a:gd name="T16" fmla="*/ 0 h 47"/>
              <a:gd name="T17" fmla="*/ 90 w 90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" h="47">
                <a:moveTo>
                  <a:pt x="0" y="47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6" name="Rectangle 50"/>
          <p:cNvSpPr>
            <a:spLocks noChangeArrowheads="1"/>
          </p:cNvSpPr>
          <p:nvPr/>
        </p:nvSpPr>
        <p:spPr bwMode="auto">
          <a:xfrm>
            <a:off x="7353300" y="1835150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X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37" name="Rectangle 51"/>
          <p:cNvSpPr>
            <a:spLocks noChangeArrowheads="1"/>
          </p:cNvSpPr>
          <p:nvPr/>
        </p:nvSpPr>
        <p:spPr bwMode="auto">
          <a:xfrm>
            <a:off x="7996238" y="1835150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38" name="Line 52"/>
          <p:cNvSpPr>
            <a:spLocks noChangeShapeType="1"/>
          </p:cNvSpPr>
          <p:nvPr/>
        </p:nvSpPr>
        <p:spPr bwMode="auto">
          <a:xfrm>
            <a:off x="7558088" y="1936750"/>
            <a:ext cx="350837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39" name="Line 53"/>
          <p:cNvSpPr>
            <a:spLocks noChangeShapeType="1"/>
          </p:cNvSpPr>
          <p:nvPr/>
        </p:nvSpPr>
        <p:spPr bwMode="auto">
          <a:xfrm>
            <a:off x="7316788" y="2146300"/>
            <a:ext cx="1587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0" name="Freeform 54"/>
          <p:cNvSpPr>
            <a:spLocks/>
          </p:cNvSpPr>
          <p:nvPr/>
        </p:nvSpPr>
        <p:spPr bwMode="auto">
          <a:xfrm>
            <a:off x="7288213" y="2273300"/>
            <a:ext cx="60325" cy="106363"/>
          </a:xfrm>
          <a:custGeom>
            <a:avLst/>
            <a:gdLst>
              <a:gd name="T0" fmla="*/ 0 w 51"/>
              <a:gd name="T1" fmla="*/ 0 h 90"/>
              <a:gd name="T2" fmla="*/ 28388 w 51"/>
              <a:gd name="T3" fmla="*/ 106363 h 90"/>
              <a:gd name="T4" fmla="*/ 60325 w 51"/>
              <a:gd name="T5" fmla="*/ 0 h 90"/>
              <a:gd name="T6" fmla="*/ 0 w 51"/>
              <a:gd name="T7" fmla="*/ 0 h 90"/>
              <a:gd name="T8" fmla="*/ 0 w 5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90"/>
              <a:gd name="T17" fmla="*/ 51 w 5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90">
                <a:moveTo>
                  <a:pt x="0" y="0"/>
                </a:moveTo>
                <a:lnTo>
                  <a:pt x="24" y="90"/>
                </a:lnTo>
                <a:lnTo>
                  <a:pt x="5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1" name="Line 55"/>
          <p:cNvSpPr>
            <a:spLocks noChangeShapeType="1"/>
          </p:cNvSpPr>
          <p:nvPr/>
        </p:nvSpPr>
        <p:spPr bwMode="auto">
          <a:xfrm>
            <a:off x="7415213" y="2085975"/>
            <a:ext cx="0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2" name="Line 56"/>
          <p:cNvSpPr>
            <a:spLocks noChangeShapeType="1"/>
          </p:cNvSpPr>
          <p:nvPr/>
        </p:nvSpPr>
        <p:spPr bwMode="auto">
          <a:xfrm>
            <a:off x="8051800" y="2085975"/>
            <a:ext cx="4763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3" name="Rectangle 57"/>
          <p:cNvSpPr>
            <a:spLocks noChangeArrowheads="1"/>
          </p:cNvSpPr>
          <p:nvPr/>
        </p:nvSpPr>
        <p:spPr bwMode="auto">
          <a:xfrm>
            <a:off x="7358063" y="2478088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C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44" name="Rectangle 58"/>
          <p:cNvSpPr>
            <a:spLocks noChangeArrowheads="1"/>
          </p:cNvSpPr>
          <p:nvPr/>
        </p:nvSpPr>
        <p:spPr bwMode="auto">
          <a:xfrm>
            <a:off x="8005763" y="2478088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B</a:t>
            </a:r>
            <a:endParaRPr lang="en-US"/>
          </a:p>
        </p:txBody>
      </p:sp>
      <p:sp>
        <p:nvSpPr>
          <p:cNvPr id="67645" name="Freeform 59"/>
          <p:cNvSpPr>
            <a:spLocks/>
          </p:cNvSpPr>
          <p:nvPr/>
        </p:nvSpPr>
        <p:spPr bwMode="auto">
          <a:xfrm>
            <a:off x="7908925" y="2435225"/>
            <a:ext cx="292100" cy="293688"/>
          </a:xfrm>
          <a:custGeom>
            <a:avLst/>
            <a:gdLst>
              <a:gd name="T0" fmla="*/ 292100 w 246"/>
              <a:gd name="T1" fmla="*/ 144456 h 246"/>
              <a:gd name="T2" fmla="*/ 287350 w 246"/>
              <a:gd name="T3" fmla="*/ 173109 h 246"/>
              <a:gd name="T4" fmla="*/ 282601 w 246"/>
              <a:gd name="T5" fmla="*/ 191017 h 246"/>
              <a:gd name="T6" fmla="*/ 273102 w 246"/>
              <a:gd name="T7" fmla="*/ 214894 h 246"/>
              <a:gd name="T8" fmla="*/ 264790 w 246"/>
              <a:gd name="T9" fmla="*/ 233995 h 246"/>
              <a:gd name="T10" fmla="*/ 250541 w 246"/>
              <a:gd name="T11" fmla="*/ 251903 h 246"/>
              <a:gd name="T12" fmla="*/ 231543 w 246"/>
              <a:gd name="T13" fmla="*/ 266229 h 246"/>
              <a:gd name="T14" fmla="*/ 213732 w 246"/>
              <a:gd name="T15" fmla="*/ 275780 h 246"/>
              <a:gd name="T16" fmla="*/ 194733 w 246"/>
              <a:gd name="T17" fmla="*/ 285331 h 246"/>
              <a:gd name="T18" fmla="*/ 170985 w 246"/>
              <a:gd name="T19" fmla="*/ 288913 h 246"/>
              <a:gd name="T20" fmla="*/ 148425 w 246"/>
              <a:gd name="T21" fmla="*/ 293688 h 246"/>
              <a:gd name="T22" fmla="*/ 124677 w 246"/>
              <a:gd name="T23" fmla="*/ 288913 h 246"/>
              <a:gd name="T24" fmla="*/ 102116 w 246"/>
              <a:gd name="T25" fmla="*/ 285331 h 246"/>
              <a:gd name="T26" fmla="*/ 78368 w 246"/>
              <a:gd name="T27" fmla="*/ 275780 h 246"/>
              <a:gd name="T28" fmla="*/ 59370 w 246"/>
              <a:gd name="T29" fmla="*/ 266229 h 246"/>
              <a:gd name="T30" fmla="*/ 46309 w 246"/>
              <a:gd name="T31" fmla="*/ 251903 h 246"/>
              <a:gd name="T32" fmla="*/ 27310 w 246"/>
              <a:gd name="T33" fmla="*/ 233995 h 246"/>
              <a:gd name="T34" fmla="*/ 17811 w 246"/>
              <a:gd name="T35" fmla="*/ 214894 h 246"/>
              <a:gd name="T36" fmla="*/ 8312 w 246"/>
              <a:gd name="T37" fmla="*/ 191017 h 246"/>
              <a:gd name="T38" fmla="*/ 3562 w 246"/>
              <a:gd name="T39" fmla="*/ 173109 h 246"/>
              <a:gd name="T40" fmla="*/ 0 w 246"/>
              <a:gd name="T41" fmla="*/ 149232 h 246"/>
              <a:gd name="T42" fmla="*/ 3562 w 246"/>
              <a:gd name="T43" fmla="*/ 121773 h 246"/>
              <a:gd name="T44" fmla="*/ 8312 w 246"/>
              <a:gd name="T45" fmla="*/ 102671 h 246"/>
              <a:gd name="T46" fmla="*/ 17811 w 246"/>
              <a:gd name="T47" fmla="*/ 78794 h 246"/>
              <a:gd name="T48" fmla="*/ 27310 w 246"/>
              <a:gd name="T49" fmla="*/ 60887 h 246"/>
              <a:gd name="T50" fmla="*/ 46309 w 246"/>
              <a:gd name="T51" fmla="*/ 41785 h 246"/>
              <a:gd name="T52" fmla="*/ 59370 w 246"/>
              <a:gd name="T53" fmla="*/ 27459 h 246"/>
              <a:gd name="T54" fmla="*/ 78368 w 246"/>
              <a:gd name="T55" fmla="*/ 17908 h 246"/>
              <a:gd name="T56" fmla="*/ 102116 w 246"/>
              <a:gd name="T57" fmla="*/ 9551 h 246"/>
              <a:gd name="T58" fmla="*/ 124677 w 246"/>
              <a:gd name="T59" fmla="*/ 4775 h 246"/>
              <a:gd name="T60" fmla="*/ 148425 w 246"/>
              <a:gd name="T61" fmla="*/ 0 h 246"/>
              <a:gd name="T62" fmla="*/ 170985 w 246"/>
              <a:gd name="T63" fmla="*/ 4775 h 246"/>
              <a:gd name="T64" fmla="*/ 194733 w 246"/>
              <a:gd name="T65" fmla="*/ 9551 h 246"/>
              <a:gd name="T66" fmla="*/ 213732 w 246"/>
              <a:gd name="T67" fmla="*/ 17908 h 246"/>
              <a:gd name="T68" fmla="*/ 231543 w 246"/>
              <a:gd name="T69" fmla="*/ 27459 h 246"/>
              <a:gd name="T70" fmla="*/ 250541 w 246"/>
              <a:gd name="T71" fmla="*/ 41785 h 246"/>
              <a:gd name="T72" fmla="*/ 264790 w 246"/>
              <a:gd name="T73" fmla="*/ 60887 h 246"/>
              <a:gd name="T74" fmla="*/ 273102 w 246"/>
              <a:gd name="T75" fmla="*/ 78794 h 246"/>
              <a:gd name="T76" fmla="*/ 282601 w 246"/>
              <a:gd name="T77" fmla="*/ 102671 h 246"/>
              <a:gd name="T78" fmla="*/ 287350 w 246"/>
              <a:gd name="T79" fmla="*/ 121773 h 246"/>
              <a:gd name="T80" fmla="*/ 292100 w 246"/>
              <a:gd name="T81" fmla="*/ 149232 h 246"/>
              <a:gd name="T82" fmla="*/ 292100 w 246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6"/>
              <a:gd name="T127" fmla="*/ 0 h 246"/>
              <a:gd name="T128" fmla="*/ 246 w 246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0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0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3" y="145"/>
                </a:lnTo>
                <a:lnTo>
                  <a:pt x="0" y="125"/>
                </a:lnTo>
                <a:lnTo>
                  <a:pt x="3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0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0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6" name="Rectangle 60"/>
          <p:cNvSpPr>
            <a:spLocks noChangeArrowheads="1"/>
          </p:cNvSpPr>
          <p:nvPr/>
        </p:nvSpPr>
        <p:spPr bwMode="auto">
          <a:xfrm>
            <a:off x="8634413" y="2478088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D</a:t>
            </a:r>
            <a:endParaRPr lang="en-US"/>
          </a:p>
        </p:txBody>
      </p:sp>
      <p:sp>
        <p:nvSpPr>
          <p:cNvPr id="67647" name="Freeform 61"/>
          <p:cNvSpPr>
            <a:spLocks/>
          </p:cNvSpPr>
          <p:nvPr/>
        </p:nvSpPr>
        <p:spPr bwMode="auto">
          <a:xfrm>
            <a:off x="8551863" y="2435225"/>
            <a:ext cx="287337" cy="293688"/>
          </a:xfrm>
          <a:custGeom>
            <a:avLst/>
            <a:gdLst>
              <a:gd name="T0" fmla="*/ 287337 w 242"/>
              <a:gd name="T1" fmla="*/ 144456 h 246"/>
              <a:gd name="T2" fmla="*/ 287337 w 242"/>
              <a:gd name="T3" fmla="*/ 173109 h 246"/>
              <a:gd name="T4" fmla="*/ 282588 w 242"/>
              <a:gd name="T5" fmla="*/ 191017 h 246"/>
              <a:gd name="T6" fmla="*/ 274276 w 242"/>
              <a:gd name="T7" fmla="*/ 214894 h 246"/>
              <a:gd name="T8" fmla="*/ 260028 w 242"/>
              <a:gd name="T9" fmla="*/ 233995 h 246"/>
              <a:gd name="T10" fmla="*/ 245780 w 242"/>
              <a:gd name="T11" fmla="*/ 251903 h 246"/>
              <a:gd name="T12" fmla="*/ 231532 w 242"/>
              <a:gd name="T13" fmla="*/ 266229 h 246"/>
              <a:gd name="T14" fmla="*/ 213722 w 242"/>
              <a:gd name="T15" fmla="*/ 275780 h 246"/>
              <a:gd name="T16" fmla="*/ 189975 w 242"/>
              <a:gd name="T17" fmla="*/ 285331 h 246"/>
              <a:gd name="T18" fmla="*/ 167415 w 242"/>
              <a:gd name="T19" fmla="*/ 288913 h 246"/>
              <a:gd name="T20" fmla="*/ 143669 w 242"/>
              <a:gd name="T21" fmla="*/ 293688 h 246"/>
              <a:gd name="T22" fmla="*/ 119922 w 242"/>
              <a:gd name="T23" fmla="*/ 288913 h 246"/>
              <a:gd name="T24" fmla="*/ 97362 w 242"/>
              <a:gd name="T25" fmla="*/ 285331 h 246"/>
              <a:gd name="T26" fmla="*/ 78365 w 242"/>
              <a:gd name="T27" fmla="*/ 275780 h 246"/>
              <a:gd name="T28" fmla="*/ 60554 w 242"/>
              <a:gd name="T29" fmla="*/ 266229 h 246"/>
              <a:gd name="T30" fmla="*/ 41557 w 242"/>
              <a:gd name="T31" fmla="*/ 251903 h 246"/>
              <a:gd name="T32" fmla="*/ 27309 w 242"/>
              <a:gd name="T33" fmla="*/ 233995 h 246"/>
              <a:gd name="T34" fmla="*/ 13061 w 242"/>
              <a:gd name="T35" fmla="*/ 214894 h 246"/>
              <a:gd name="T36" fmla="*/ 4749 w 242"/>
              <a:gd name="T37" fmla="*/ 191017 h 246"/>
              <a:gd name="T38" fmla="*/ 0 w 242"/>
              <a:gd name="T39" fmla="*/ 173109 h 246"/>
              <a:gd name="T40" fmla="*/ 0 w 242"/>
              <a:gd name="T41" fmla="*/ 149232 h 246"/>
              <a:gd name="T42" fmla="*/ 0 w 242"/>
              <a:gd name="T43" fmla="*/ 121773 h 246"/>
              <a:gd name="T44" fmla="*/ 4749 w 242"/>
              <a:gd name="T45" fmla="*/ 102671 h 246"/>
              <a:gd name="T46" fmla="*/ 13061 w 242"/>
              <a:gd name="T47" fmla="*/ 78794 h 246"/>
              <a:gd name="T48" fmla="*/ 27309 w 242"/>
              <a:gd name="T49" fmla="*/ 60887 h 246"/>
              <a:gd name="T50" fmla="*/ 41557 w 242"/>
              <a:gd name="T51" fmla="*/ 41785 h 246"/>
              <a:gd name="T52" fmla="*/ 60554 w 242"/>
              <a:gd name="T53" fmla="*/ 27459 h 246"/>
              <a:gd name="T54" fmla="*/ 78365 w 242"/>
              <a:gd name="T55" fmla="*/ 17908 h 246"/>
              <a:gd name="T56" fmla="*/ 97362 w 242"/>
              <a:gd name="T57" fmla="*/ 9551 h 246"/>
              <a:gd name="T58" fmla="*/ 119922 w 242"/>
              <a:gd name="T59" fmla="*/ 4775 h 246"/>
              <a:gd name="T60" fmla="*/ 143669 w 242"/>
              <a:gd name="T61" fmla="*/ 0 h 246"/>
              <a:gd name="T62" fmla="*/ 167415 w 242"/>
              <a:gd name="T63" fmla="*/ 4775 h 246"/>
              <a:gd name="T64" fmla="*/ 189975 w 242"/>
              <a:gd name="T65" fmla="*/ 9551 h 246"/>
              <a:gd name="T66" fmla="*/ 213722 w 242"/>
              <a:gd name="T67" fmla="*/ 17908 h 246"/>
              <a:gd name="T68" fmla="*/ 231532 w 242"/>
              <a:gd name="T69" fmla="*/ 27459 h 246"/>
              <a:gd name="T70" fmla="*/ 245780 w 242"/>
              <a:gd name="T71" fmla="*/ 41785 h 246"/>
              <a:gd name="T72" fmla="*/ 260028 w 242"/>
              <a:gd name="T73" fmla="*/ 60887 h 246"/>
              <a:gd name="T74" fmla="*/ 274276 w 242"/>
              <a:gd name="T75" fmla="*/ 78794 h 246"/>
              <a:gd name="T76" fmla="*/ 282588 w 242"/>
              <a:gd name="T77" fmla="*/ 102671 h 246"/>
              <a:gd name="T78" fmla="*/ 287337 w 242"/>
              <a:gd name="T79" fmla="*/ 121773 h 246"/>
              <a:gd name="T80" fmla="*/ 287337 w 242"/>
              <a:gd name="T81" fmla="*/ 149232 h 246"/>
              <a:gd name="T82" fmla="*/ 287337 w 242"/>
              <a:gd name="T83" fmla="*/ 149232 h 2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2"/>
              <a:gd name="T127" fmla="*/ 0 h 246"/>
              <a:gd name="T128" fmla="*/ 242 w 242"/>
              <a:gd name="T129" fmla="*/ 246 h 24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8" name="Line 62"/>
          <p:cNvSpPr>
            <a:spLocks noChangeShapeType="1"/>
          </p:cNvSpPr>
          <p:nvPr/>
        </p:nvSpPr>
        <p:spPr bwMode="auto">
          <a:xfrm>
            <a:off x="7558088" y="2579688"/>
            <a:ext cx="35083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49" name="Line 63"/>
          <p:cNvSpPr>
            <a:spLocks noChangeShapeType="1"/>
          </p:cNvSpPr>
          <p:nvPr/>
        </p:nvSpPr>
        <p:spPr bwMode="auto">
          <a:xfrm>
            <a:off x="8201025" y="2579688"/>
            <a:ext cx="35083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0" name="Rectangle 64"/>
          <p:cNvSpPr>
            <a:spLocks noChangeArrowheads="1"/>
          </p:cNvSpPr>
          <p:nvPr/>
        </p:nvSpPr>
        <p:spPr bwMode="auto">
          <a:xfrm>
            <a:off x="7959725" y="2849563"/>
            <a:ext cx="24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(b)</a:t>
            </a:r>
            <a:endParaRPr lang="en-US"/>
          </a:p>
        </p:txBody>
      </p:sp>
      <p:sp>
        <p:nvSpPr>
          <p:cNvPr id="67651" name="Rectangle 65"/>
          <p:cNvSpPr>
            <a:spLocks noChangeArrowheads="1"/>
          </p:cNvSpPr>
          <p:nvPr/>
        </p:nvSpPr>
        <p:spPr bwMode="auto">
          <a:xfrm>
            <a:off x="5024438" y="3535363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X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52" name="Rectangle 66"/>
          <p:cNvSpPr>
            <a:spLocks noChangeArrowheads="1"/>
          </p:cNvSpPr>
          <p:nvPr/>
        </p:nvSpPr>
        <p:spPr bwMode="auto">
          <a:xfrm>
            <a:off x="5667375" y="3535363"/>
            <a:ext cx="134938" cy="2444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53" name="Line 67"/>
          <p:cNvSpPr>
            <a:spLocks noChangeShapeType="1"/>
          </p:cNvSpPr>
          <p:nvPr/>
        </p:nvSpPr>
        <p:spPr bwMode="auto">
          <a:xfrm>
            <a:off x="5229225" y="3643313"/>
            <a:ext cx="349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4" name="Line 68"/>
          <p:cNvSpPr>
            <a:spLocks noChangeShapeType="1"/>
          </p:cNvSpPr>
          <p:nvPr/>
        </p:nvSpPr>
        <p:spPr bwMode="auto">
          <a:xfrm>
            <a:off x="5084763" y="3786188"/>
            <a:ext cx="1587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5" name="Line 69"/>
          <p:cNvSpPr>
            <a:spLocks noChangeShapeType="1"/>
          </p:cNvSpPr>
          <p:nvPr/>
        </p:nvSpPr>
        <p:spPr bwMode="auto">
          <a:xfrm>
            <a:off x="5802313" y="3846513"/>
            <a:ext cx="0" cy="144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6" name="Freeform 70"/>
          <p:cNvSpPr>
            <a:spLocks/>
          </p:cNvSpPr>
          <p:nvPr/>
        </p:nvSpPr>
        <p:spPr bwMode="auto">
          <a:xfrm>
            <a:off x="5773738" y="3971925"/>
            <a:ext cx="61912" cy="107950"/>
          </a:xfrm>
          <a:custGeom>
            <a:avLst/>
            <a:gdLst>
              <a:gd name="T0" fmla="*/ 0 w 51"/>
              <a:gd name="T1" fmla="*/ 0 h 90"/>
              <a:gd name="T2" fmla="*/ 27921 w 51"/>
              <a:gd name="T3" fmla="*/ 107950 h 90"/>
              <a:gd name="T4" fmla="*/ 61912 w 51"/>
              <a:gd name="T5" fmla="*/ 0 h 90"/>
              <a:gd name="T6" fmla="*/ 0 w 51"/>
              <a:gd name="T7" fmla="*/ 0 h 90"/>
              <a:gd name="T8" fmla="*/ 0 w 51"/>
              <a:gd name="T9" fmla="*/ 0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90"/>
              <a:gd name="T17" fmla="*/ 51 w 5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90">
                <a:moveTo>
                  <a:pt x="0" y="0"/>
                </a:moveTo>
                <a:lnTo>
                  <a:pt x="23" y="90"/>
                </a:lnTo>
                <a:lnTo>
                  <a:pt x="5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7" name="Line 71"/>
          <p:cNvSpPr>
            <a:spLocks noChangeShapeType="1"/>
          </p:cNvSpPr>
          <p:nvPr/>
        </p:nvSpPr>
        <p:spPr bwMode="auto">
          <a:xfrm>
            <a:off x="5715000" y="3779838"/>
            <a:ext cx="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8" name="Line 72"/>
          <p:cNvSpPr>
            <a:spLocks noChangeShapeType="1"/>
          </p:cNvSpPr>
          <p:nvPr/>
        </p:nvSpPr>
        <p:spPr bwMode="auto">
          <a:xfrm>
            <a:off x="5289550" y="4200525"/>
            <a:ext cx="144463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59" name="Freeform 73"/>
          <p:cNvSpPr>
            <a:spLocks/>
          </p:cNvSpPr>
          <p:nvPr/>
        </p:nvSpPr>
        <p:spPr bwMode="auto">
          <a:xfrm>
            <a:off x="5416550" y="4178300"/>
            <a:ext cx="106363" cy="55563"/>
          </a:xfrm>
          <a:custGeom>
            <a:avLst/>
            <a:gdLst>
              <a:gd name="T0" fmla="*/ 0 w 90"/>
              <a:gd name="T1" fmla="*/ 50834 h 47"/>
              <a:gd name="T2" fmla="*/ 106363 w 90"/>
              <a:gd name="T3" fmla="*/ 27190 h 47"/>
              <a:gd name="T4" fmla="*/ 0 w 90"/>
              <a:gd name="T5" fmla="*/ 0 h 47"/>
              <a:gd name="T6" fmla="*/ 0 w 90"/>
              <a:gd name="T7" fmla="*/ 55563 h 47"/>
              <a:gd name="T8" fmla="*/ 0 w 90"/>
              <a:gd name="T9" fmla="*/ 55563 h 47"/>
              <a:gd name="T10" fmla="*/ 0 w 90"/>
              <a:gd name="T11" fmla="*/ 50834 h 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0"/>
              <a:gd name="T19" fmla="*/ 0 h 47"/>
              <a:gd name="T20" fmla="*/ 90 w 90"/>
              <a:gd name="T21" fmla="*/ 47 h 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lnTo>
                  <a:pt x="0" y="43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60" name="Rectangle 74"/>
          <p:cNvSpPr>
            <a:spLocks noChangeArrowheads="1"/>
          </p:cNvSpPr>
          <p:nvPr/>
        </p:nvSpPr>
        <p:spPr bwMode="auto">
          <a:xfrm>
            <a:off x="5029200" y="4178300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C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61" name="Rectangle 75"/>
          <p:cNvSpPr>
            <a:spLocks noChangeArrowheads="1"/>
          </p:cNvSpPr>
          <p:nvPr/>
        </p:nvSpPr>
        <p:spPr bwMode="auto">
          <a:xfrm>
            <a:off x="5676900" y="4178300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B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62" name="Rectangle 76"/>
          <p:cNvSpPr>
            <a:spLocks noChangeArrowheads="1"/>
          </p:cNvSpPr>
          <p:nvPr/>
        </p:nvSpPr>
        <p:spPr bwMode="auto">
          <a:xfrm>
            <a:off x="6305550" y="4178300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D</a:t>
            </a:r>
            <a:endParaRPr lang="en-US"/>
          </a:p>
        </p:txBody>
      </p:sp>
      <p:sp>
        <p:nvSpPr>
          <p:cNvPr id="67663" name="Freeform 77"/>
          <p:cNvSpPr>
            <a:spLocks/>
          </p:cNvSpPr>
          <p:nvPr/>
        </p:nvSpPr>
        <p:spPr bwMode="auto">
          <a:xfrm>
            <a:off x="6221413" y="4135438"/>
            <a:ext cx="288925" cy="293687"/>
          </a:xfrm>
          <a:custGeom>
            <a:avLst/>
            <a:gdLst>
              <a:gd name="T0" fmla="*/ 288925 w 242"/>
              <a:gd name="T1" fmla="*/ 145060 h 247"/>
              <a:gd name="T2" fmla="*/ 288925 w 242"/>
              <a:gd name="T3" fmla="*/ 172407 h 247"/>
              <a:gd name="T4" fmla="*/ 284149 w 242"/>
              <a:gd name="T5" fmla="*/ 191432 h 247"/>
              <a:gd name="T6" fmla="*/ 275792 w 242"/>
              <a:gd name="T7" fmla="*/ 214023 h 247"/>
              <a:gd name="T8" fmla="*/ 261465 w 242"/>
              <a:gd name="T9" fmla="*/ 233047 h 247"/>
              <a:gd name="T10" fmla="*/ 247138 w 242"/>
              <a:gd name="T11" fmla="*/ 252071 h 247"/>
              <a:gd name="T12" fmla="*/ 232811 w 242"/>
              <a:gd name="T13" fmla="*/ 266340 h 247"/>
              <a:gd name="T14" fmla="*/ 214903 w 242"/>
              <a:gd name="T15" fmla="*/ 274663 h 247"/>
              <a:gd name="T16" fmla="*/ 191025 w 242"/>
              <a:gd name="T17" fmla="*/ 284175 h 247"/>
              <a:gd name="T18" fmla="*/ 168341 w 242"/>
              <a:gd name="T19" fmla="*/ 288931 h 247"/>
              <a:gd name="T20" fmla="*/ 144463 w 242"/>
              <a:gd name="T21" fmla="*/ 293687 h 247"/>
              <a:gd name="T22" fmla="*/ 120584 w 242"/>
              <a:gd name="T23" fmla="*/ 288931 h 247"/>
              <a:gd name="T24" fmla="*/ 97900 w 242"/>
              <a:gd name="T25" fmla="*/ 284175 h 247"/>
              <a:gd name="T26" fmla="*/ 78798 w 242"/>
              <a:gd name="T27" fmla="*/ 274663 h 247"/>
              <a:gd name="T28" fmla="*/ 60889 w 242"/>
              <a:gd name="T29" fmla="*/ 266340 h 247"/>
              <a:gd name="T30" fmla="*/ 41787 w 242"/>
              <a:gd name="T31" fmla="*/ 252071 h 247"/>
              <a:gd name="T32" fmla="*/ 27460 w 242"/>
              <a:gd name="T33" fmla="*/ 233047 h 247"/>
              <a:gd name="T34" fmla="*/ 13133 w 242"/>
              <a:gd name="T35" fmla="*/ 214023 h 247"/>
              <a:gd name="T36" fmla="*/ 4776 w 242"/>
              <a:gd name="T37" fmla="*/ 191432 h 247"/>
              <a:gd name="T38" fmla="*/ 0 w 242"/>
              <a:gd name="T39" fmla="*/ 172407 h 247"/>
              <a:gd name="T40" fmla="*/ 0 w 242"/>
              <a:gd name="T41" fmla="*/ 149816 h 247"/>
              <a:gd name="T42" fmla="*/ 0 w 242"/>
              <a:gd name="T43" fmla="*/ 126036 h 247"/>
              <a:gd name="T44" fmla="*/ 4776 w 242"/>
              <a:gd name="T45" fmla="*/ 103444 h 247"/>
              <a:gd name="T46" fmla="*/ 13133 w 242"/>
              <a:gd name="T47" fmla="*/ 79664 h 247"/>
              <a:gd name="T48" fmla="*/ 27460 w 242"/>
              <a:gd name="T49" fmla="*/ 60640 h 247"/>
              <a:gd name="T50" fmla="*/ 41787 w 242"/>
              <a:gd name="T51" fmla="*/ 47561 h 247"/>
              <a:gd name="T52" fmla="*/ 60889 w 242"/>
              <a:gd name="T53" fmla="*/ 28536 h 247"/>
              <a:gd name="T54" fmla="*/ 78798 w 242"/>
              <a:gd name="T55" fmla="*/ 19024 h 247"/>
              <a:gd name="T56" fmla="*/ 97900 w 242"/>
              <a:gd name="T57" fmla="*/ 9512 h 247"/>
              <a:gd name="T58" fmla="*/ 120584 w 242"/>
              <a:gd name="T59" fmla="*/ 4756 h 247"/>
              <a:gd name="T60" fmla="*/ 144463 w 242"/>
              <a:gd name="T61" fmla="*/ 0 h 247"/>
              <a:gd name="T62" fmla="*/ 168341 w 242"/>
              <a:gd name="T63" fmla="*/ 4756 h 247"/>
              <a:gd name="T64" fmla="*/ 191025 w 242"/>
              <a:gd name="T65" fmla="*/ 9512 h 247"/>
              <a:gd name="T66" fmla="*/ 214903 w 242"/>
              <a:gd name="T67" fmla="*/ 19024 h 247"/>
              <a:gd name="T68" fmla="*/ 232811 w 242"/>
              <a:gd name="T69" fmla="*/ 28536 h 247"/>
              <a:gd name="T70" fmla="*/ 247138 w 242"/>
              <a:gd name="T71" fmla="*/ 47561 h 247"/>
              <a:gd name="T72" fmla="*/ 261465 w 242"/>
              <a:gd name="T73" fmla="*/ 60640 h 247"/>
              <a:gd name="T74" fmla="*/ 275792 w 242"/>
              <a:gd name="T75" fmla="*/ 79664 h 247"/>
              <a:gd name="T76" fmla="*/ 284149 w 242"/>
              <a:gd name="T77" fmla="*/ 103444 h 247"/>
              <a:gd name="T78" fmla="*/ 288925 w 242"/>
              <a:gd name="T79" fmla="*/ 126036 h 247"/>
              <a:gd name="T80" fmla="*/ 288925 w 242"/>
              <a:gd name="T81" fmla="*/ 149816 h 247"/>
              <a:gd name="T82" fmla="*/ 288925 w 242"/>
              <a:gd name="T83" fmla="*/ 149816 h 24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2"/>
              <a:gd name="T127" fmla="*/ 0 h 247"/>
              <a:gd name="T128" fmla="*/ 242 w 242"/>
              <a:gd name="T129" fmla="*/ 247 h 24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64" name="Line 78"/>
          <p:cNvSpPr>
            <a:spLocks noChangeShapeType="1"/>
          </p:cNvSpPr>
          <p:nvPr/>
        </p:nvSpPr>
        <p:spPr bwMode="auto">
          <a:xfrm>
            <a:off x="5229225" y="4279900"/>
            <a:ext cx="3492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65" name="Line 79"/>
          <p:cNvSpPr>
            <a:spLocks noChangeShapeType="1"/>
          </p:cNvSpPr>
          <p:nvPr/>
        </p:nvSpPr>
        <p:spPr bwMode="auto">
          <a:xfrm>
            <a:off x="5872163" y="4279900"/>
            <a:ext cx="3492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66" name="Rectangle 80"/>
          <p:cNvSpPr>
            <a:spLocks noChangeArrowheads="1"/>
          </p:cNvSpPr>
          <p:nvPr/>
        </p:nvSpPr>
        <p:spPr bwMode="auto">
          <a:xfrm>
            <a:off x="5640388" y="4556125"/>
            <a:ext cx="238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(c)</a:t>
            </a:r>
            <a:endParaRPr lang="en-US"/>
          </a:p>
        </p:txBody>
      </p:sp>
      <p:sp>
        <p:nvSpPr>
          <p:cNvPr id="67667" name="Rectangle 81"/>
          <p:cNvSpPr>
            <a:spLocks noChangeArrowheads="1"/>
          </p:cNvSpPr>
          <p:nvPr/>
        </p:nvSpPr>
        <p:spPr bwMode="auto">
          <a:xfrm>
            <a:off x="7353300" y="3535363"/>
            <a:ext cx="144463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X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68" name="Rectangle 82"/>
          <p:cNvSpPr>
            <a:spLocks noChangeArrowheads="1"/>
          </p:cNvSpPr>
          <p:nvPr/>
        </p:nvSpPr>
        <p:spPr bwMode="auto">
          <a:xfrm>
            <a:off x="7996238" y="3535363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69" name="Line 83"/>
          <p:cNvSpPr>
            <a:spLocks noChangeShapeType="1"/>
          </p:cNvSpPr>
          <p:nvPr/>
        </p:nvSpPr>
        <p:spPr bwMode="auto">
          <a:xfrm>
            <a:off x="7558088" y="3643313"/>
            <a:ext cx="350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0" name="Line 84"/>
          <p:cNvSpPr>
            <a:spLocks noChangeShapeType="1"/>
          </p:cNvSpPr>
          <p:nvPr/>
        </p:nvSpPr>
        <p:spPr bwMode="auto">
          <a:xfrm>
            <a:off x="7415213" y="3786188"/>
            <a:ext cx="0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1" name="Line 85"/>
          <p:cNvSpPr>
            <a:spLocks noChangeShapeType="1"/>
          </p:cNvSpPr>
          <p:nvPr/>
        </p:nvSpPr>
        <p:spPr bwMode="auto">
          <a:xfrm>
            <a:off x="8051800" y="3786188"/>
            <a:ext cx="4763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2" name="Rectangle 86"/>
          <p:cNvSpPr>
            <a:spLocks noChangeArrowheads="1"/>
          </p:cNvSpPr>
          <p:nvPr/>
        </p:nvSpPr>
        <p:spPr bwMode="auto">
          <a:xfrm>
            <a:off x="7358063" y="4178300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C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73" name="Rectangle 87"/>
          <p:cNvSpPr>
            <a:spLocks noChangeArrowheads="1"/>
          </p:cNvSpPr>
          <p:nvPr/>
        </p:nvSpPr>
        <p:spPr bwMode="auto">
          <a:xfrm>
            <a:off x="8005763" y="4178300"/>
            <a:ext cx="144462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B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74" name="Rectangle 88"/>
          <p:cNvSpPr>
            <a:spLocks noChangeArrowheads="1"/>
          </p:cNvSpPr>
          <p:nvPr/>
        </p:nvSpPr>
        <p:spPr bwMode="auto">
          <a:xfrm>
            <a:off x="8634413" y="4178300"/>
            <a:ext cx="155575" cy="254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7675" name="Line 89"/>
          <p:cNvSpPr>
            <a:spLocks noChangeShapeType="1"/>
          </p:cNvSpPr>
          <p:nvPr/>
        </p:nvSpPr>
        <p:spPr bwMode="auto">
          <a:xfrm>
            <a:off x="7558088" y="4279900"/>
            <a:ext cx="35083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6" name="Line 90"/>
          <p:cNvSpPr>
            <a:spLocks noChangeShapeType="1"/>
          </p:cNvSpPr>
          <p:nvPr/>
        </p:nvSpPr>
        <p:spPr bwMode="auto">
          <a:xfrm>
            <a:off x="8261350" y="4200525"/>
            <a:ext cx="144463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7" name="Freeform 91"/>
          <p:cNvSpPr>
            <a:spLocks/>
          </p:cNvSpPr>
          <p:nvPr/>
        </p:nvSpPr>
        <p:spPr bwMode="auto">
          <a:xfrm>
            <a:off x="8383588" y="4178300"/>
            <a:ext cx="106362" cy="55563"/>
          </a:xfrm>
          <a:custGeom>
            <a:avLst/>
            <a:gdLst>
              <a:gd name="T0" fmla="*/ 0 w 90"/>
              <a:gd name="T1" fmla="*/ 50834 h 47"/>
              <a:gd name="T2" fmla="*/ 106362 w 90"/>
              <a:gd name="T3" fmla="*/ 27190 h 47"/>
              <a:gd name="T4" fmla="*/ 4727 w 90"/>
              <a:gd name="T5" fmla="*/ 0 h 47"/>
              <a:gd name="T6" fmla="*/ 4727 w 90"/>
              <a:gd name="T7" fmla="*/ 55563 h 47"/>
              <a:gd name="T8" fmla="*/ 4727 w 90"/>
              <a:gd name="T9" fmla="*/ 55563 h 47"/>
              <a:gd name="T10" fmla="*/ 0 w 90"/>
              <a:gd name="T11" fmla="*/ 50834 h 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0"/>
              <a:gd name="T19" fmla="*/ 0 h 47"/>
              <a:gd name="T20" fmla="*/ 90 w 90"/>
              <a:gd name="T21" fmla="*/ 47 h 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4" y="0"/>
                </a:lnTo>
                <a:lnTo>
                  <a:pt x="4" y="47"/>
                </a:lnTo>
                <a:lnTo>
                  <a:pt x="0" y="43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8" name="Line 92"/>
          <p:cNvSpPr>
            <a:spLocks noChangeShapeType="1"/>
          </p:cNvSpPr>
          <p:nvPr/>
        </p:nvSpPr>
        <p:spPr bwMode="auto">
          <a:xfrm>
            <a:off x="8201025" y="4279900"/>
            <a:ext cx="35083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79" name="Rectangle 93"/>
          <p:cNvSpPr>
            <a:spLocks noChangeArrowheads="1"/>
          </p:cNvSpPr>
          <p:nvPr/>
        </p:nvSpPr>
        <p:spPr bwMode="auto">
          <a:xfrm>
            <a:off x="7959725" y="4556125"/>
            <a:ext cx="24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(d)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860A-7DB2-F242-9303-9449034DB0CD}" type="slidenum">
              <a:rPr lang="en-US"/>
              <a:pPr/>
              <a:t>31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086600" cy="1143000"/>
          </a:xfrm>
        </p:spPr>
        <p:txBody>
          <a:bodyPr/>
          <a:lstStyle/>
          <a:p>
            <a:r>
              <a:rPr lang="en-US"/>
              <a:t>Comparison of LS and DV Algorithms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4029075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Message complexity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000" u="sng" dirty="0">
                <a:solidFill>
                  <a:srgbClr val="FF0000"/>
                </a:solidFill>
              </a:rPr>
              <a:t>LS:</a:t>
            </a:r>
            <a:r>
              <a:rPr lang="en-US" sz="2000" dirty="0"/>
              <a:t> with </a:t>
            </a:r>
            <a:r>
              <a:rPr lang="en-US" sz="2000" dirty="0" err="1"/>
              <a:t>n</a:t>
            </a:r>
            <a:r>
              <a:rPr lang="en-US" sz="2000" dirty="0"/>
              <a:t> nodes, E links, </a:t>
            </a:r>
            <a:r>
              <a:rPr lang="en-US" sz="2000" dirty="0" err="1"/>
              <a:t>O(nE</a:t>
            </a:r>
            <a:r>
              <a:rPr lang="en-US" sz="2000" dirty="0"/>
              <a:t>) messages</a:t>
            </a:r>
          </a:p>
          <a:p>
            <a:pPr>
              <a:lnSpc>
                <a:spcPct val="90000"/>
              </a:lnSpc>
            </a:pPr>
            <a:r>
              <a:rPr lang="en-US" sz="2000" u="sng" dirty="0">
                <a:solidFill>
                  <a:srgbClr val="FF0000"/>
                </a:solidFill>
              </a:rPr>
              <a:t>DV: </a:t>
            </a:r>
            <a:r>
              <a:rPr lang="en-US" sz="2000" dirty="0"/>
              <a:t>exchange between neighbors only O(E)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Speed of Convergence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000" u="sng" dirty="0">
                <a:solidFill>
                  <a:srgbClr val="FF0000"/>
                </a:solidFill>
              </a:rPr>
              <a:t>LS:</a:t>
            </a:r>
            <a:r>
              <a:rPr lang="en-US" sz="2000" dirty="0"/>
              <a:t> Complex computation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But…can forward before computation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may have oscillations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u="sng" dirty="0">
                <a:solidFill>
                  <a:srgbClr val="FF0000"/>
                </a:solidFill>
              </a:rPr>
              <a:t>DV</a:t>
            </a:r>
            <a:r>
              <a:rPr lang="en-US" sz="2000" dirty="0"/>
              <a:t>: convergence time varies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may be routing loops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count-to-infinity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(faster with triggered updates)</a:t>
            </a:r>
          </a:p>
        </p:txBody>
      </p:sp>
      <p:sp>
        <p:nvSpPr>
          <p:cNvPr id="686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524000"/>
            <a:ext cx="4162425" cy="2971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Space requirements:</a:t>
            </a:r>
          </a:p>
          <a:p>
            <a:pPr lvl="1"/>
            <a:r>
              <a:rPr lang="en-US" sz="2000"/>
              <a:t>LS maintains entire topology</a:t>
            </a:r>
          </a:p>
          <a:p>
            <a:pPr lvl="1"/>
            <a:r>
              <a:rPr lang="en-US" sz="2000"/>
              <a:t>DV maintains only neighbor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Comparison of LS and DV Algorithms</a:t>
            </a:r>
            <a:br>
              <a:rPr lang="en-US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Robustness:</a:t>
            </a:r>
            <a:r>
              <a:rPr lang="en-US" dirty="0" smtClean="0">
                <a:latin typeface="Arial" charset="0"/>
              </a:rPr>
              <a:t> what happens if router malfunctions?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u="sng" dirty="0" smtClean="0">
                <a:solidFill>
                  <a:srgbClr val="FF0000"/>
                </a:solidFill>
                <a:latin typeface="Arial" charset="0"/>
              </a:rPr>
              <a:t>LS: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node can advertise incorrect </a:t>
            </a:r>
            <a:r>
              <a:rPr lang="en-US" sz="2000" i="1" dirty="0" smtClean="0">
                <a:solidFill>
                  <a:schemeClr val="accent2"/>
                </a:solidFill>
                <a:latin typeface="Arial" charset="0"/>
              </a:rPr>
              <a:t>link</a:t>
            </a:r>
            <a:r>
              <a:rPr lang="en-US" sz="2000" dirty="0" smtClean="0">
                <a:latin typeface="Arial" charset="0"/>
              </a:rPr>
              <a:t> cost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each node computes only its </a:t>
            </a:r>
            <a:r>
              <a:rPr lang="en-US" sz="2000" i="1" dirty="0" smtClean="0">
                <a:latin typeface="Arial" charset="0"/>
              </a:rPr>
              <a:t>own</a:t>
            </a:r>
            <a:r>
              <a:rPr lang="en-US" sz="2000" dirty="0" smtClean="0">
                <a:latin typeface="Arial" charset="0"/>
              </a:rPr>
              <a:t> table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u="sng" dirty="0" smtClean="0">
                <a:solidFill>
                  <a:srgbClr val="FF0000"/>
                </a:solidFill>
                <a:latin typeface="Arial" charset="0"/>
              </a:rPr>
              <a:t>DV:</a:t>
            </a:r>
            <a:endParaRPr lang="en-US" dirty="0" smtClean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DV node can advertise incorrect </a:t>
            </a:r>
            <a:r>
              <a:rPr lang="en-US" sz="2000" i="1" dirty="0" smtClean="0">
                <a:solidFill>
                  <a:schemeClr val="accent2"/>
                </a:solidFill>
                <a:latin typeface="Arial" charset="0"/>
              </a:rPr>
              <a:t>path</a:t>
            </a:r>
            <a:r>
              <a:rPr lang="en-US" sz="2000" dirty="0" smtClean="0">
                <a:latin typeface="Arial" charset="0"/>
              </a:rPr>
              <a:t> cost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each node’s table used by others </a:t>
            </a:r>
          </a:p>
          <a:p>
            <a:pPr marL="1085850" lvl="2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dirty="0" smtClean="0">
                <a:latin typeface="Arial" charset="0"/>
              </a:rPr>
              <a:t>errors propagate thru network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Other tradeoffs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 smtClean="0">
                <a:latin typeface="Arial" charset="0"/>
              </a:rPr>
              <a:t>Making LSP flood reliable</a:t>
            </a:r>
            <a:endParaRPr lang="en-US" sz="2000" dirty="0">
              <a:latin typeface="Arial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685B-DEC9-464F-A18E-8A02A6DB6E2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Interface</a:t>
            </a:r>
          </a:p>
          <a:p>
            <a:endParaRPr lang="en-US" dirty="0" smtClean="0"/>
          </a:p>
          <a:p>
            <a:r>
              <a:rPr lang="en-US" dirty="0" smtClean="0"/>
              <a:t>Link Layer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Addressing/IP</a:t>
            </a:r>
          </a:p>
          <a:p>
            <a:endParaRPr lang="en-US" dirty="0" smtClean="0"/>
          </a:p>
          <a:p>
            <a:r>
              <a:rPr lang="en-US" dirty="0" smtClean="0"/>
              <a:t>Routing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TCP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Connection establishment, flow control, reliability, congestion control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DC4E7-D9DC-D247-8F9B-4D16A75B7501}" type="slidenum">
              <a:rPr lang="en-US"/>
              <a:pPr/>
              <a:t>34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Establishing Connection:</a:t>
            </a:r>
            <a:br>
              <a:rPr lang="en-US"/>
            </a:br>
            <a:r>
              <a:rPr lang="en-US"/>
              <a:t>Three-Way handshake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4953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Each side notifies other of starting sequence number it will use for sending</a:t>
            </a:r>
          </a:p>
          <a:p>
            <a:pPr lvl="1">
              <a:lnSpc>
                <a:spcPct val="90000"/>
              </a:lnSpc>
            </a:pPr>
            <a:r>
              <a:rPr lang="en-US"/>
              <a:t>Why not simply chose 0?</a:t>
            </a:r>
          </a:p>
          <a:p>
            <a:pPr lvl="2">
              <a:lnSpc>
                <a:spcPct val="90000"/>
              </a:lnSpc>
            </a:pPr>
            <a:r>
              <a:rPr lang="en-US"/>
              <a:t>Must avoid overlap with earlier incarnation</a:t>
            </a:r>
          </a:p>
          <a:p>
            <a:pPr lvl="2">
              <a:lnSpc>
                <a:spcPct val="90000"/>
              </a:lnSpc>
            </a:pPr>
            <a:r>
              <a:rPr lang="en-US"/>
              <a:t>Security issues</a:t>
            </a:r>
          </a:p>
          <a:p>
            <a:pPr>
              <a:lnSpc>
                <a:spcPct val="90000"/>
              </a:lnSpc>
            </a:pPr>
            <a:r>
              <a:rPr lang="en-US"/>
              <a:t>Each side acknowledges other’s sequence number</a:t>
            </a:r>
          </a:p>
          <a:p>
            <a:pPr lvl="1">
              <a:lnSpc>
                <a:spcPct val="90000"/>
              </a:lnSpc>
            </a:pPr>
            <a:r>
              <a:rPr lang="en-US"/>
              <a:t>SYN-ACK: Acknowledge sequence number + 1</a:t>
            </a:r>
          </a:p>
          <a:p>
            <a:pPr>
              <a:lnSpc>
                <a:spcPct val="90000"/>
              </a:lnSpc>
            </a:pPr>
            <a:r>
              <a:rPr lang="en-US"/>
              <a:t>Can combine second SYN with first ACK</a:t>
            </a:r>
          </a:p>
        </p:txBody>
      </p:sp>
      <p:sp>
        <p:nvSpPr>
          <p:cNvPr id="613380" name="Line 4"/>
          <p:cNvSpPr>
            <a:spLocks noChangeShapeType="1"/>
          </p:cNvSpPr>
          <p:nvPr/>
        </p:nvSpPr>
        <p:spPr bwMode="auto">
          <a:xfrm>
            <a:off x="5603875" y="1812925"/>
            <a:ext cx="0" cy="37925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1" name="Line 5"/>
          <p:cNvSpPr>
            <a:spLocks noChangeShapeType="1"/>
          </p:cNvSpPr>
          <p:nvPr/>
        </p:nvSpPr>
        <p:spPr bwMode="auto">
          <a:xfrm>
            <a:off x="8651875" y="1812925"/>
            <a:ext cx="0" cy="37925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2" name="Line 6"/>
          <p:cNvSpPr>
            <a:spLocks noChangeShapeType="1"/>
          </p:cNvSpPr>
          <p:nvPr/>
        </p:nvSpPr>
        <p:spPr bwMode="auto">
          <a:xfrm>
            <a:off x="5603875" y="2211388"/>
            <a:ext cx="3048000" cy="600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3" name="Line 7"/>
          <p:cNvSpPr>
            <a:spLocks noChangeShapeType="1"/>
          </p:cNvSpPr>
          <p:nvPr/>
        </p:nvSpPr>
        <p:spPr bwMode="auto">
          <a:xfrm flipH="1">
            <a:off x="5603875" y="3609975"/>
            <a:ext cx="304800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4" name="Text Box 8"/>
          <p:cNvSpPr txBox="1">
            <a:spLocks noChangeArrowheads="1"/>
          </p:cNvSpPr>
          <p:nvPr/>
        </p:nvSpPr>
        <p:spPr bwMode="auto">
          <a:xfrm>
            <a:off x="5984875" y="1912938"/>
            <a:ext cx="1244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SYN: SeqC</a:t>
            </a:r>
          </a:p>
        </p:txBody>
      </p:sp>
      <p:sp>
        <p:nvSpPr>
          <p:cNvPr id="613385" name="Text Box 9"/>
          <p:cNvSpPr txBox="1">
            <a:spLocks noChangeArrowheads="1"/>
          </p:cNvSpPr>
          <p:nvPr/>
        </p:nvSpPr>
        <p:spPr bwMode="auto">
          <a:xfrm>
            <a:off x="5908675" y="3109913"/>
            <a:ext cx="1495425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ACK: SeqC+1</a:t>
            </a:r>
          </a:p>
          <a:p>
            <a:pPr eaLnBrk="0" hangingPunct="0"/>
            <a:r>
              <a:rPr lang="en-US" sz="1600" b="1">
                <a:latin typeface="Helvetica" charset="0"/>
              </a:rPr>
              <a:t>SYN: SeqS</a:t>
            </a:r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>
            <a:off x="5603875" y="4508500"/>
            <a:ext cx="3048000" cy="598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3387" name="Text Box 11"/>
          <p:cNvSpPr txBox="1">
            <a:spLocks noChangeArrowheads="1"/>
          </p:cNvSpPr>
          <p:nvPr/>
        </p:nvSpPr>
        <p:spPr bwMode="auto">
          <a:xfrm>
            <a:off x="5984875" y="4208463"/>
            <a:ext cx="14843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ACK: SeqS+1</a:t>
            </a:r>
          </a:p>
        </p:txBody>
      </p:sp>
      <p:sp>
        <p:nvSpPr>
          <p:cNvPr id="613388" name="Text Box 12"/>
          <p:cNvSpPr txBox="1">
            <a:spLocks noChangeArrowheads="1"/>
          </p:cNvSpPr>
          <p:nvPr/>
        </p:nvSpPr>
        <p:spPr bwMode="auto">
          <a:xfrm>
            <a:off x="5257800" y="5805488"/>
            <a:ext cx="889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Client</a:t>
            </a:r>
          </a:p>
        </p:txBody>
      </p:sp>
      <p:sp>
        <p:nvSpPr>
          <p:cNvPr id="613389" name="Text Box 13"/>
          <p:cNvSpPr txBox="1">
            <a:spLocks noChangeArrowheads="1"/>
          </p:cNvSpPr>
          <p:nvPr/>
        </p:nvSpPr>
        <p:spPr bwMode="auto">
          <a:xfrm>
            <a:off x="8021638" y="5805488"/>
            <a:ext cx="9699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Server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6753-8F7B-B24E-88C1-5356F80541A0}" type="slidenum">
              <a:rPr lang="en-US"/>
              <a:pPr/>
              <a:t>35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Tearing Down Connection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4876800" cy="4648200"/>
          </a:xfrm>
        </p:spPr>
        <p:txBody>
          <a:bodyPr/>
          <a:lstStyle/>
          <a:p>
            <a:r>
              <a:rPr lang="en-US" sz="2400"/>
              <a:t>Either side can initiate tear down</a:t>
            </a:r>
          </a:p>
          <a:p>
            <a:pPr lvl="1"/>
            <a:r>
              <a:rPr lang="en-US" sz="2000"/>
              <a:t>Send FIN signal</a:t>
            </a:r>
          </a:p>
          <a:p>
            <a:pPr lvl="1"/>
            <a:r>
              <a:rPr lang="en-US" sz="2000"/>
              <a:t>“I’m not going to send any more data”</a:t>
            </a:r>
          </a:p>
          <a:p>
            <a:r>
              <a:rPr lang="en-US" sz="2400"/>
              <a:t>Other side can continue sending data</a:t>
            </a:r>
          </a:p>
          <a:p>
            <a:pPr lvl="1"/>
            <a:r>
              <a:rPr lang="en-US" sz="2000"/>
              <a:t>Half open connection</a:t>
            </a:r>
          </a:p>
          <a:p>
            <a:pPr lvl="1"/>
            <a:r>
              <a:rPr lang="en-US" sz="2000"/>
              <a:t>Must continue to acknowledge</a:t>
            </a:r>
          </a:p>
          <a:p>
            <a:r>
              <a:rPr lang="en-US" sz="2400"/>
              <a:t>Acknowledging FIN</a:t>
            </a:r>
          </a:p>
          <a:p>
            <a:pPr lvl="1"/>
            <a:r>
              <a:rPr lang="en-US" sz="2000"/>
              <a:t>Acknowledge last sequence number + 1</a:t>
            </a:r>
          </a:p>
        </p:txBody>
      </p:sp>
      <p:sp>
        <p:nvSpPr>
          <p:cNvPr id="614404" name="Text Box 4"/>
          <p:cNvSpPr txBox="1">
            <a:spLocks noChangeArrowheads="1"/>
          </p:cNvSpPr>
          <p:nvPr/>
        </p:nvSpPr>
        <p:spPr bwMode="auto">
          <a:xfrm>
            <a:off x="5194300" y="1905000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A</a:t>
            </a: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8166100" y="1905000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3333FF"/>
                </a:solidFill>
                <a:latin typeface="Helvetica" charset="0"/>
              </a:rPr>
              <a:t>B</a:t>
            </a:r>
          </a:p>
        </p:txBody>
      </p:sp>
      <p:sp>
        <p:nvSpPr>
          <p:cNvPr id="614406" name="Line 6"/>
          <p:cNvSpPr>
            <a:spLocks noChangeShapeType="1"/>
          </p:cNvSpPr>
          <p:nvPr/>
        </p:nvSpPr>
        <p:spPr bwMode="auto">
          <a:xfrm>
            <a:off x="5334000" y="22098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7" name="Line 7"/>
          <p:cNvSpPr>
            <a:spLocks noChangeShapeType="1"/>
          </p:cNvSpPr>
          <p:nvPr/>
        </p:nvSpPr>
        <p:spPr bwMode="auto">
          <a:xfrm>
            <a:off x="8382000" y="22098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8" name="Line 8"/>
          <p:cNvSpPr>
            <a:spLocks noChangeShapeType="1"/>
          </p:cNvSpPr>
          <p:nvPr/>
        </p:nvSpPr>
        <p:spPr bwMode="auto">
          <a:xfrm>
            <a:off x="5334000" y="2514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09" name="Line 9"/>
          <p:cNvSpPr>
            <a:spLocks noChangeShapeType="1"/>
          </p:cNvSpPr>
          <p:nvPr/>
        </p:nvSpPr>
        <p:spPr bwMode="auto">
          <a:xfrm flipH="1">
            <a:off x="5334000" y="30480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0" name="Text Box 10"/>
          <p:cNvSpPr txBox="1">
            <a:spLocks noChangeArrowheads="1"/>
          </p:cNvSpPr>
          <p:nvPr/>
        </p:nvSpPr>
        <p:spPr bwMode="auto">
          <a:xfrm>
            <a:off x="5715000" y="2286000"/>
            <a:ext cx="11398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FIN, SeqA</a:t>
            </a:r>
          </a:p>
        </p:txBody>
      </p:sp>
      <p:sp>
        <p:nvSpPr>
          <p:cNvPr id="614411" name="Text Box 11"/>
          <p:cNvSpPr txBox="1">
            <a:spLocks noChangeArrowheads="1"/>
          </p:cNvSpPr>
          <p:nvPr/>
        </p:nvSpPr>
        <p:spPr bwMode="auto">
          <a:xfrm>
            <a:off x="5302250" y="2971800"/>
            <a:ext cx="14795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ACK, SeqA+1</a:t>
            </a:r>
          </a:p>
        </p:txBody>
      </p:sp>
      <p:sp>
        <p:nvSpPr>
          <p:cNvPr id="614412" name="Line 12"/>
          <p:cNvSpPr>
            <a:spLocks noChangeShapeType="1"/>
          </p:cNvSpPr>
          <p:nvPr/>
        </p:nvSpPr>
        <p:spPr bwMode="auto">
          <a:xfrm>
            <a:off x="5334000" y="4038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3" name="Text Box 13"/>
          <p:cNvSpPr txBox="1">
            <a:spLocks noChangeArrowheads="1"/>
          </p:cNvSpPr>
          <p:nvPr/>
        </p:nvSpPr>
        <p:spPr bwMode="auto">
          <a:xfrm>
            <a:off x="5715000" y="3810000"/>
            <a:ext cx="619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</a:t>
            </a:r>
          </a:p>
        </p:txBody>
      </p:sp>
      <p:sp>
        <p:nvSpPr>
          <p:cNvPr id="614414" name="Line 14"/>
          <p:cNvSpPr>
            <a:spLocks noChangeShapeType="1"/>
          </p:cNvSpPr>
          <p:nvPr/>
        </p:nvSpPr>
        <p:spPr bwMode="auto">
          <a:xfrm flipH="1">
            <a:off x="5334000" y="34290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5" name="Text Box 15"/>
          <p:cNvSpPr txBox="1">
            <a:spLocks noChangeArrowheads="1"/>
          </p:cNvSpPr>
          <p:nvPr/>
        </p:nvSpPr>
        <p:spPr bwMode="auto">
          <a:xfrm>
            <a:off x="6019800" y="3429000"/>
            <a:ext cx="6238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Data</a:t>
            </a:r>
          </a:p>
        </p:txBody>
      </p:sp>
      <p:sp>
        <p:nvSpPr>
          <p:cNvPr id="614416" name="Line 16"/>
          <p:cNvSpPr>
            <a:spLocks noChangeShapeType="1"/>
          </p:cNvSpPr>
          <p:nvPr/>
        </p:nvSpPr>
        <p:spPr bwMode="auto">
          <a:xfrm flipH="1">
            <a:off x="5334000" y="46482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7" name="Line 17"/>
          <p:cNvSpPr>
            <a:spLocks noChangeShapeType="1"/>
          </p:cNvSpPr>
          <p:nvPr/>
        </p:nvSpPr>
        <p:spPr bwMode="auto">
          <a:xfrm>
            <a:off x="5334000" y="5181600"/>
            <a:ext cx="3048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418" name="Text Box 18"/>
          <p:cNvSpPr txBox="1">
            <a:spLocks noChangeArrowheads="1"/>
          </p:cNvSpPr>
          <p:nvPr/>
        </p:nvSpPr>
        <p:spPr bwMode="auto">
          <a:xfrm>
            <a:off x="6553200" y="5105400"/>
            <a:ext cx="1482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ACK, SeqB+1</a:t>
            </a:r>
          </a:p>
        </p:txBody>
      </p:sp>
      <p:sp>
        <p:nvSpPr>
          <p:cNvPr id="614419" name="Text Box 19"/>
          <p:cNvSpPr txBox="1">
            <a:spLocks noChangeArrowheads="1"/>
          </p:cNvSpPr>
          <p:nvPr/>
        </p:nvSpPr>
        <p:spPr bwMode="auto">
          <a:xfrm>
            <a:off x="5562600" y="4648200"/>
            <a:ext cx="11430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FIN, SeqB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3AB05-F255-8D46-A3C3-062060F02D0C}" type="slidenum">
              <a:rPr lang="en-US"/>
              <a:pPr/>
              <a:t>36</a:t>
            </a:fld>
            <a:endParaRPr lang="en-US"/>
          </a:p>
        </p:txBody>
      </p:sp>
      <p:sp>
        <p:nvSpPr>
          <p:cNvPr id="603138" name="Rectangle 2"/>
          <p:cNvSpPr>
            <a:spLocks noChangeArrowheads="1"/>
          </p:cNvSpPr>
          <p:nvPr/>
        </p:nvSpPr>
        <p:spPr bwMode="auto">
          <a:xfrm>
            <a:off x="4845050" y="1752600"/>
            <a:ext cx="4038600" cy="3733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Receiver</a:t>
            </a:r>
          </a:p>
        </p:txBody>
      </p:sp>
      <p:sp>
        <p:nvSpPr>
          <p:cNvPr id="603139" name="Rectangle 3"/>
          <p:cNvSpPr>
            <a:spLocks noChangeArrowheads="1"/>
          </p:cNvSpPr>
          <p:nvPr/>
        </p:nvSpPr>
        <p:spPr bwMode="auto">
          <a:xfrm>
            <a:off x="577850" y="1752600"/>
            <a:ext cx="4038600" cy="3733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Sender</a:t>
            </a:r>
          </a:p>
        </p:txBody>
      </p:sp>
      <p:sp>
        <p:nvSpPr>
          <p:cNvPr id="603140" name="Rectangle 4"/>
          <p:cNvSpPr>
            <a:spLocks noChangeArrowheads="1"/>
          </p:cNvSpPr>
          <p:nvPr/>
        </p:nvSpPr>
        <p:spPr bwMode="auto">
          <a:xfrm>
            <a:off x="4845050" y="2209800"/>
            <a:ext cx="4038600" cy="3733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031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Sender/Receiver State</a:t>
            </a:r>
          </a:p>
        </p:txBody>
      </p:sp>
      <p:sp>
        <p:nvSpPr>
          <p:cNvPr id="603142" name="Rectangle 6"/>
          <p:cNvSpPr>
            <a:spLocks noChangeArrowheads="1"/>
          </p:cNvSpPr>
          <p:nvPr/>
        </p:nvSpPr>
        <p:spPr bwMode="auto">
          <a:xfrm>
            <a:off x="577850" y="2209800"/>
            <a:ext cx="4038600" cy="3733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03143" name="Rectangle 7"/>
          <p:cNvSpPr>
            <a:spLocks noChangeArrowheads="1"/>
          </p:cNvSpPr>
          <p:nvPr/>
        </p:nvSpPr>
        <p:spPr bwMode="auto">
          <a:xfrm>
            <a:off x="838200" y="324643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4" name="Rectangle 8"/>
          <p:cNvSpPr>
            <a:spLocks noChangeArrowheads="1"/>
          </p:cNvSpPr>
          <p:nvPr/>
        </p:nvSpPr>
        <p:spPr bwMode="auto">
          <a:xfrm>
            <a:off x="1066800" y="324643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5" name="Rectangle 9"/>
          <p:cNvSpPr>
            <a:spLocks noChangeArrowheads="1"/>
          </p:cNvSpPr>
          <p:nvPr/>
        </p:nvSpPr>
        <p:spPr bwMode="auto">
          <a:xfrm>
            <a:off x="1295400" y="324643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6" name="Rectangle 10"/>
          <p:cNvSpPr>
            <a:spLocks noChangeArrowheads="1"/>
          </p:cNvSpPr>
          <p:nvPr/>
        </p:nvSpPr>
        <p:spPr bwMode="auto">
          <a:xfrm>
            <a:off x="1524000" y="324643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7" name="Rectangle 11"/>
          <p:cNvSpPr>
            <a:spLocks noChangeArrowheads="1"/>
          </p:cNvSpPr>
          <p:nvPr/>
        </p:nvSpPr>
        <p:spPr bwMode="auto">
          <a:xfrm>
            <a:off x="1752600" y="324643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8" name="Rectangle 12"/>
          <p:cNvSpPr>
            <a:spLocks noChangeArrowheads="1"/>
          </p:cNvSpPr>
          <p:nvPr/>
        </p:nvSpPr>
        <p:spPr bwMode="auto">
          <a:xfrm>
            <a:off x="1981200" y="324643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49" name="Rectangle 13"/>
          <p:cNvSpPr>
            <a:spLocks noChangeArrowheads="1"/>
          </p:cNvSpPr>
          <p:nvPr/>
        </p:nvSpPr>
        <p:spPr bwMode="auto">
          <a:xfrm>
            <a:off x="2209800" y="324643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0" name="Rectangle 14"/>
          <p:cNvSpPr>
            <a:spLocks noChangeArrowheads="1"/>
          </p:cNvSpPr>
          <p:nvPr/>
        </p:nvSpPr>
        <p:spPr bwMode="auto">
          <a:xfrm>
            <a:off x="2438400" y="324643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1" name="Rectangle 15"/>
          <p:cNvSpPr>
            <a:spLocks noChangeArrowheads="1"/>
          </p:cNvSpPr>
          <p:nvPr/>
        </p:nvSpPr>
        <p:spPr bwMode="auto">
          <a:xfrm>
            <a:off x="2667000" y="324643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2" name="Rectangle 16"/>
          <p:cNvSpPr>
            <a:spLocks noChangeArrowheads="1"/>
          </p:cNvSpPr>
          <p:nvPr/>
        </p:nvSpPr>
        <p:spPr bwMode="auto">
          <a:xfrm>
            <a:off x="2895600" y="324643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3" name="Rectangle 17"/>
          <p:cNvSpPr>
            <a:spLocks noChangeArrowheads="1"/>
          </p:cNvSpPr>
          <p:nvPr/>
        </p:nvSpPr>
        <p:spPr bwMode="auto">
          <a:xfrm>
            <a:off x="3124200" y="324643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4" name="Rectangle 18"/>
          <p:cNvSpPr>
            <a:spLocks noChangeArrowheads="1"/>
          </p:cNvSpPr>
          <p:nvPr/>
        </p:nvSpPr>
        <p:spPr bwMode="auto">
          <a:xfrm>
            <a:off x="3352800" y="324643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5" name="Rectangle 19"/>
          <p:cNvSpPr>
            <a:spLocks noChangeArrowheads="1"/>
          </p:cNvSpPr>
          <p:nvPr/>
        </p:nvSpPr>
        <p:spPr bwMode="auto">
          <a:xfrm>
            <a:off x="358140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6" name="Rectangle 20"/>
          <p:cNvSpPr>
            <a:spLocks noChangeArrowheads="1"/>
          </p:cNvSpPr>
          <p:nvPr/>
        </p:nvSpPr>
        <p:spPr bwMode="auto">
          <a:xfrm>
            <a:off x="381000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7" name="Rectangle 21"/>
          <p:cNvSpPr>
            <a:spLocks noChangeArrowheads="1"/>
          </p:cNvSpPr>
          <p:nvPr/>
        </p:nvSpPr>
        <p:spPr bwMode="auto">
          <a:xfrm>
            <a:off x="403860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8" name="Rectangle 22"/>
          <p:cNvSpPr>
            <a:spLocks noChangeArrowheads="1"/>
          </p:cNvSpPr>
          <p:nvPr/>
        </p:nvSpPr>
        <p:spPr bwMode="auto">
          <a:xfrm>
            <a:off x="426720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59" name="Text Box 23"/>
          <p:cNvSpPr txBox="1">
            <a:spLocks noChangeArrowheads="1"/>
          </p:cNvSpPr>
          <p:nvPr/>
        </p:nvSpPr>
        <p:spPr bwMode="auto">
          <a:xfrm>
            <a:off x="501650" y="3246438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Arial" charset="0"/>
              </a:rPr>
              <a:t>…</a:t>
            </a:r>
          </a:p>
        </p:txBody>
      </p:sp>
      <p:sp>
        <p:nvSpPr>
          <p:cNvPr id="603160" name="Text Box 24"/>
          <p:cNvSpPr txBox="1">
            <a:spLocks noChangeArrowheads="1"/>
          </p:cNvSpPr>
          <p:nvPr/>
        </p:nvSpPr>
        <p:spPr bwMode="auto">
          <a:xfrm>
            <a:off x="4356100" y="3246438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Arial" charset="0"/>
              </a:rPr>
              <a:t>…</a:t>
            </a:r>
          </a:p>
        </p:txBody>
      </p:sp>
      <p:sp>
        <p:nvSpPr>
          <p:cNvPr id="603161" name="Rectangle 25"/>
          <p:cNvSpPr>
            <a:spLocks noChangeArrowheads="1"/>
          </p:cNvSpPr>
          <p:nvPr/>
        </p:nvSpPr>
        <p:spPr bwMode="auto">
          <a:xfrm>
            <a:off x="806450" y="4648200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62" name="Rectangle 26"/>
          <p:cNvSpPr>
            <a:spLocks noChangeArrowheads="1"/>
          </p:cNvSpPr>
          <p:nvPr/>
        </p:nvSpPr>
        <p:spPr bwMode="auto">
          <a:xfrm>
            <a:off x="806450" y="5257800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63" name="Rectangle 27"/>
          <p:cNvSpPr>
            <a:spLocks noChangeArrowheads="1"/>
          </p:cNvSpPr>
          <p:nvPr/>
        </p:nvSpPr>
        <p:spPr bwMode="auto">
          <a:xfrm>
            <a:off x="2559050" y="4648200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64" name="Rectangle 28"/>
          <p:cNvSpPr>
            <a:spLocks noChangeArrowheads="1"/>
          </p:cNvSpPr>
          <p:nvPr/>
        </p:nvSpPr>
        <p:spPr bwMode="auto">
          <a:xfrm>
            <a:off x="2559050" y="5257800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65" name="Text Box 29"/>
          <p:cNvSpPr txBox="1">
            <a:spLocks noChangeArrowheads="1"/>
          </p:cNvSpPr>
          <p:nvPr/>
        </p:nvSpPr>
        <p:spPr bwMode="auto">
          <a:xfrm>
            <a:off x="1035050" y="4648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Sent &amp; Acked</a:t>
            </a:r>
          </a:p>
        </p:txBody>
      </p:sp>
      <p:sp>
        <p:nvSpPr>
          <p:cNvPr id="603166" name="Text Box 30"/>
          <p:cNvSpPr txBox="1">
            <a:spLocks noChangeArrowheads="1"/>
          </p:cNvSpPr>
          <p:nvPr/>
        </p:nvSpPr>
        <p:spPr bwMode="auto">
          <a:xfrm>
            <a:off x="2863850" y="46482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Sent Not Acked</a:t>
            </a:r>
          </a:p>
        </p:txBody>
      </p:sp>
      <p:sp>
        <p:nvSpPr>
          <p:cNvPr id="603167" name="Text Box 31"/>
          <p:cNvSpPr txBox="1">
            <a:spLocks noChangeArrowheads="1"/>
          </p:cNvSpPr>
          <p:nvPr/>
        </p:nvSpPr>
        <p:spPr bwMode="auto">
          <a:xfrm>
            <a:off x="1035050" y="52578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OK to Send</a:t>
            </a:r>
          </a:p>
        </p:txBody>
      </p:sp>
      <p:sp>
        <p:nvSpPr>
          <p:cNvPr id="603168" name="Text Box 32"/>
          <p:cNvSpPr txBox="1">
            <a:spLocks noChangeArrowheads="1"/>
          </p:cNvSpPr>
          <p:nvPr/>
        </p:nvSpPr>
        <p:spPr bwMode="auto">
          <a:xfrm>
            <a:off x="2863850" y="5257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Not Usable</a:t>
            </a:r>
          </a:p>
        </p:txBody>
      </p:sp>
      <p:sp>
        <p:nvSpPr>
          <p:cNvPr id="603169" name="Rectangle 33"/>
          <p:cNvSpPr>
            <a:spLocks noChangeArrowheads="1"/>
          </p:cNvSpPr>
          <p:nvPr/>
        </p:nvSpPr>
        <p:spPr bwMode="auto">
          <a:xfrm>
            <a:off x="50736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0" name="Rectangle 34"/>
          <p:cNvSpPr>
            <a:spLocks noChangeArrowheads="1"/>
          </p:cNvSpPr>
          <p:nvPr/>
        </p:nvSpPr>
        <p:spPr bwMode="auto">
          <a:xfrm>
            <a:off x="53022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1" name="Rectangle 35"/>
          <p:cNvSpPr>
            <a:spLocks noChangeArrowheads="1"/>
          </p:cNvSpPr>
          <p:nvPr/>
        </p:nvSpPr>
        <p:spPr bwMode="auto">
          <a:xfrm>
            <a:off x="55308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2" name="Rectangle 36"/>
          <p:cNvSpPr>
            <a:spLocks noChangeArrowheads="1"/>
          </p:cNvSpPr>
          <p:nvPr/>
        </p:nvSpPr>
        <p:spPr bwMode="auto">
          <a:xfrm>
            <a:off x="57594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3" name="Rectangle 37"/>
          <p:cNvSpPr>
            <a:spLocks noChangeArrowheads="1"/>
          </p:cNvSpPr>
          <p:nvPr/>
        </p:nvSpPr>
        <p:spPr bwMode="auto">
          <a:xfrm>
            <a:off x="59880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4" name="Rectangle 38"/>
          <p:cNvSpPr>
            <a:spLocks noChangeArrowheads="1"/>
          </p:cNvSpPr>
          <p:nvPr/>
        </p:nvSpPr>
        <p:spPr bwMode="auto">
          <a:xfrm>
            <a:off x="6216650" y="324643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5" name="Rectangle 39"/>
          <p:cNvSpPr>
            <a:spLocks noChangeArrowheads="1"/>
          </p:cNvSpPr>
          <p:nvPr/>
        </p:nvSpPr>
        <p:spPr bwMode="auto">
          <a:xfrm>
            <a:off x="64452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6" name="Rectangle 40"/>
          <p:cNvSpPr>
            <a:spLocks noChangeArrowheads="1"/>
          </p:cNvSpPr>
          <p:nvPr/>
        </p:nvSpPr>
        <p:spPr bwMode="auto">
          <a:xfrm>
            <a:off x="66738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7" name="Rectangle 41"/>
          <p:cNvSpPr>
            <a:spLocks noChangeArrowheads="1"/>
          </p:cNvSpPr>
          <p:nvPr/>
        </p:nvSpPr>
        <p:spPr bwMode="auto">
          <a:xfrm>
            <a:off x="69024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8" name="Rectangle 42"/>
          <p:cNvSpPr>
            <a:spLocks noChangeArrowheads="1"/>
          </p:cNvSpPr>
          <p:nvPr/>
        </p:nvSpPr>
        <p:spPr bwMode="auto">
          <a:xfrm>
            <a:off x="71310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79" name="Rectangle 43"/>
          <p:cNvSpPr>
            <a:spLocks noChangeArrowheads="1"/>
          </p:cNvSpPr>
          <p:nvPr/>
        </p:nvSpPr>
        <p:spPr bwMode="auto">
          <a:xfrm>
            <a:off x="73596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0" name="Rectangle 44"/>
          <p:cNvSpPr>
            <a:spLocks noChangeArrowheads="1"/>
          </p:cNvSpPr>
          <p:nvPr/>
        </p:nvSpPr>
        <p:spPr bwMode="auto">
          <a:xfrm>
            <a:off x="75882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1" name="Rectangle 45"/>
          <p:cNvSpPr>
            <a:spLocks noChangeArrowheads="1"/>
          </p:cNvSpPr>
          <p:nvPr/>
        </p:nvSpPr>
        <p:spPr bwMode="auto">
          <a:xfrm>
            <a:off x="78168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2" name="Rectangle 46"/>
          <p:cNvSpPr>
            <a:spLocks noChangeArrowheads="1"/>
          </p:cNvSpPr>
          <p:nvPr/>
        </p:nvSpPr>
        <p:spPr bwMode="auto">
          <a:xfrm>
            <a:off x="8045450" y="324643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3" name="Rectangle 47"/>
          <p:cNvSpPr>
            <a:spLocks noChangeArrowheads="1"/>
          </p:cNvSpPr>
          <p:nvPr/>
        </p:nvSpPr>
        <p:spPr bwMode="auto">
          <a:xfrm>
            <a:off x="827405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4" name="Rectangle 48"/>
          <p:cNvSpPr>
            <a:spLocks noChangeArrowheads="1"/>
          </p:cNvSpPr>
          <p:nvPr/>
        </p:nvSpPr>
        <p:spPr bwMode="auto">
          <a:xfrm>
            <a:off x="8502650" y="324643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85" name="Text Box 49"/>
          <p:cNvSpPr txBox="1">
            <a:spLocks noChangeArrowheads="1"/>
          </p:cNvSpPr>
          <p:nvPr/>
        </p:nvSpPr>
        <p:spPr bwMode="auto">
          <a:xfrm>
            <a:off x="4768850" y="3246438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Arial" charset="0"/>
              </a:rPr>
              <a:t>…</a:t>
            </a:r>
          </a:p>
        </p:txBody>
      </p:sp>
      <p:sp>
        <p:nvSpPr>
          <p:cNvPr id="603186" name="Text Box 50"/>
          <p:cNvSpPr txBox="1">
            <a:spLocks noChangeArrowheads="1"/>
          </p:cNvSpPr>
          <p:nvPr/>
        </p:nvSpPr>
        <p:spPr bwMode="auto">
          <a:xfrm>
            <a:off x="8578850" y="3246438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Arial" charset="0"/>
              </a:rPr>
              <a:t>…</a:t>
            </a:r>
          </a:p>
        </p:txBody>
      </p:sp>
      <p:sp>
        <p:nvSpPr>
          <p:cNvPr id="603187" name="Text Box 51"/>
          <p:cNvSpPr txBox="1">
            <a:spLocks noChangeArrowheads="1"/>
          </p:cNvSpPr>
          <p:nvPr/>
        </p:nvSpPr>
        <p:spPr bwMode="auto">
          <a:xfrm>
            <a:off x="7435850" y="2667000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Max acceptable</a:t>
            </a:r>
          </a:p>
        </p:txBody>
      </p:sp>
      <p:sp>
        <p:nvSpPr>
          <p:cNvPr id="603188" name="Text Box 52"/>
          <p:cNvSpPr txBox="1">
            <a:spLocks noChangeArrowheads="1"/>
          </p:cNvSpPr>
          <p:nvPr/>
        </p:nvSpPr>
        <p:spPr bwMode="auto">
          <a:xfrm>
            <a:off x="6673850" y="3703638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Receiver window </a:t>
            </a:r>
          </a:p>
        </p:txBody>
      </p:sp>
      <p:sp>
        <p:nvSpPr>
          <p:cNvPr id="603189" name="Text Box 53"/>
          <p:cNvSpPr txBox="1">
            <a:spLocks noChangeArrowheads="1"/>
          </p:cNvSpPr>
          <p:nvPr/>
        </p:nvSpPr>
        <p:spPr bwMode="auto">
          <a:xfrm>
            <a:off x="730250" y="2713038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Max ACK received</a:t>
            </a:r>
          </a:p>
        </p:txBody>
      </p:sp>
      <p:sp>
        <p:nvSpPr>
          <p:cNvPr id="603190" name="Text Box 54"/>
          <p:cNvSpPr txBox="1">
            <a:spLocks noChangeArrowheads="1"/>
          </p:cNvSpPr>
          <p:nvPr/>
        </p:nvSpPr>
        <p:spPr bwMode="auto">
          <a:xfrm>
            <a:off x="2178050" y="2713038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Next seqnum</a:t>
            </a:r>
          </a:p>
        </p:txBody>
      </p:sp>
      <p:sp>
        <p:nvSpPr>
          <p:cNvPr id="603191" name="Line 55"/>
          <p:cNvSpPr>
            <a:spLocks noChangeShapeType="1"/>
          </p:cNvSpPr>
          <p:nvPr/>
        </p:nvSpPr>
        <p:spPr bwMode="auto">
          <a:xfrm>
            <a:off x="1568450" y="2941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2" name="Line 56"/>
          <p:cNvSpPr>
            <a:spLocks noChangeShapeType="1"/>
          </p:cNvSpPr>
          <p:nvPr/>
        </p:nvSpPr>
        <p:spPr bwMode="auto">
          <a:xfrm>
            <a:off x="2711450" y="2941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3" name="Line 57"/>
          <p:cNvSpPr>
            <a:spLocks noChangeShapeType="1"/>
          </p:cNvSpPr>
          <p:nvPr/>
        </p:nvSpPr>
        <p:spPr bwMode="auto">
          <a:xfrm flipV="1">
            <a:off x="6521450" y="3703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4" name="Line 58"/>
          <p:cNvSpPr>
            <a:spLocks noChangeShapeType="1"/>
          </p:cNvSpPr>
          <p:nvPr/>
        </p:nvSpPr>
        <p:spPr bwMode="auto">
          <a:xfrm flipV="1">
            <a:off x="8121650" y="3703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5" name="Line 59"/>
          <p:cNvSpPr>
            <a:spLocks noChangeShapeType="1"/>
          </p:cNvSpPr>
          <p:nvPr/>
        </p:nvSpPr>
        <p:spPr bwMode="auto">
          <a:xfrm>
            <a:off x="6521450" y="3932238"/>
            <a:ext cx="1600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6" name="Rectangle 60"/>
          <p:cNvSpPr>
            <a:spLocks noChangeArrowheads="1"/>
          </p:cNvSpPr>
          <p:nvPr/>
        </p:nvSpPr>
        <p:spPr bwMode="auto">
          <a:xfrm>
            <a:off x="5073650" y="4648200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7" name="Text Box 61"/>
          <p:cNvSpPr txBox="1">
            <a:spLocks noChangeArrowheads="1"/>
          </p:cNvSpPr>
          <p:nvPr/>
        </p:nvSpPr>
        <p:spPr bwMode="auto">
          <a:xfrm>
            <a:off x="5226050" y="4648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Received &amp; Acked</a:t>
            </a:r>
          </a:p>
        </p:txBody>
      </p:sp>
      <p:sp>
        <p:nvSpPr>
          <p:cNvPr id="603198" name="Rectangle 62"/>
          <p:cNvSpPr>
            <a:spLocks noChangeArrowheads="1"/>
          </p:cNvSpPr>
          <p:nvPr/>
        </p:nvSpPr>
        <p:spPr bwMode="auto">
          <a:xfrm>
            <a:off x="6978650" y="4648200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199" name="Text Box 63"/>
          <p:cNvSpPr txBox="1">
            <a:spLocks noChangeArrowheads="1"/>
          </p:cNvSpPr>
          <p:nvPr/>
        </p:nvSpPr>
        <p:spPr bwMode="auto">
          <a:xfrm>
            <a:off x="7131050" y="4648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Acceptable Packet</a:t>
            </a:r>
          </a:p>
        </p:txBody>
      </p:sp>
      <p:sp>
        <p:nvSpPr>
          <p:cNvPr id="603200" name="Rectangle 64"/>
          <p:cNvSpPr>
            <a:spLocks noChangeArrowheads="1"/>
          </p:cNvSpPr>
          <p:nvPr/>
        </p:nvSpPr>
        <p:spPr bwMode="auto">
          <a:xfrm>
            <a:off x="6978650" y="5257800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1" name="Text Box 65"/>
          <p:cNvSpPr txBox="1">
            <a:spLocks noChangeArrowheads="1"/>
          </p:cNvSpPr>
          <p:nvPr/>
        </p:nvSpPr>
        <p:spPr bwMode="auto">
          <a:xfrm>
            <a:off x="7131050" y="5257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Not Usable</a:t>
            </a:r>
          </a:p>
        </p:txBody>
      </p:sp>
      <p:sp>
        <p:nvSpPr>
          <p:cNvPr id="603202" name="Line 66"/>
          <p:cNvSpPr>
            <a:spLocks noChangeShapeType="1"/>
          </p:cNvSpPr>
          <p:nvPr/>
        </p:nvSpPr>
        <p:spPr bwMode="auto">
          <a:xfrm>
            <a:off x="8121650" y="2941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3" name="Text Box 67"/>
          <p:cNvSpPr txBox="1">
            <a:spLocks noChangeArrowheads="1"/>
          </p:cNvSpPr>
          <p:nvPr/>
        </p:nvSpPr>
        <p:spPr bwMode="auto">
          <a:xfrm>
            <a:off x="1949450" y="3703638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Sender window</a:t>
            </a:r>
          </a:p>
        </p:txBody>
      </p:sp>
      <p:sp>
        <p:nvSpPr>
          <p:cNvPr id="603204" name="Line 68"/>
          <p:cNvSpPr>
            <a:spLocks noChangeShapeType="1"/>
          </p:cNvSpPr>
          <p:nvPr/>
        </p:nvSpPr>
        <p:spPr bwMode="auto">
          <a:xfrm flipV="1">
            <a:off x="1797050" y="3703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5" name="Line 69"/>
          <p:cNvSpPr>
            <a:spLocks noChangeShapeType="1"/>
          </p:cNvSpPr>
          <p:nvPr/>
        </p:nvSpPr>
        <p:spPr bwMode="auto">
          <a:xfrm flipV="1">
            <a:off x="3473450" y="3703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6" name="Line 70"/>
          <p:cNvSpPr>
            <a:spLocks noChangeShapeType="1"/>
          </p:cNvSpPr>
          <p:nvPr/>
        </p:nvSpPr>
        <p:spPr bwMode="auto">
          <a:xfrm>
            <a:off x="1797050" y="3932238"/>
            <a:ext cx="1676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7" name="Text Box 71"/>
          <p:cNvSpPr txBox="1">
            <a:spLocks noChangeArrowheads="1"/>
          </p:cNvSpPr>
          <p:nvPr/>
        </p:nvSpPr>
        <p:spPr bwMode="auto">
          <a:xfrm>
            <a:off x="5835650" y="2667000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" charset="0"/>
              </a:rPr>
              <a:t>Next expected</a:t>
            </a:r>
          </a:p>
        </p:txBody>
      </p:sp>
      <p:sp>
        <p:nvSpPr>
          <p:cNvPr id="603208" name="Line 72"/>
          <p:cNvSpPr>
            <a:spLocks noChangeShapeType="1"/>
          </p:cNvSpPr>
          <p:nvPr/>
        </p:nvSpPr>
        <p:spPr bwMode="auto">
          <a:xfrm>
            <a:off x="6521450" y="2941638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09" name="Line 73"/>
          <p:cNvSpPr>
            <a:spLocks noChangeShapeType="1"/>
          </p:cNvSpPr>
          <p:nvPr/>
        </p:nvSpPr>
        <p:spPr bwMode="auto">
          <a:xfrm>
            <a:off x="730250" y="4495800"/>
            <a:ext cx="3657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3210" name="Line 74"/>
          <p:cNvSpPr>
            <a:spLocks noChangeShapeType="1"/>
          </p:cNvSpPr>
          <p:nvPr/>
        </p:nvSpPr>
        <p:spPr bwMode="auto">
          <a:xfrm>
            <a:off x="4997450" y="4495800"/>
            <a:ext cx="36576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AEB2-8962-024C-AA15-EF4C75E5192A}" type="slidenum">
              <a:rPr lang="en-US"/>
              <a:pPr/>
              <a:t>37</a:t>
            </a:fld>
            <a:endParaRPr lang="en-US"/>
          </a:p>
        </p:txBody>
      </p:sp>
      <p:sp>
        <p:nvSpPr>
          <p:cNvPr id="611330" name="Line 2"/>
          <p:cNvSpPr>
            <a:spLocks noChangeShapeType="1"/>
          </p:cNvSpPr>
          <p:nvPr/>
        </p:nvSpPr>
        <p:spPr bwMode="auto">
          <a:xfrm>
            <a:off x="1090613" y="5849938"/>
            <a:ext cx="7356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1" name="Oval 3"/>
          <p:cNvSpPr>
            <a:spLocks noChangeArrowheads="1"/>
          </p:cNvSpPr>
          <p:nvPr/>
        </p:nvSpPr>
        <p:spPr bwMode="auto">
          <a:xfrm>
            <a:off x="2759075" y="5818188"/>
            <a:ext cx="63500" cy="635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2" name="Oval 4"/>
          <p:cNvSpPr>
            <a:spLocks noChangeArrowheads="1"/>
          </p:cNvSpPr>
          <p:nvPr/>
        </p:nvSpPr>
        <p:spPr bwMode="auto">
          <a:xfrm>
            <a:off x="4279900" y="5818188"/>
            <a:ext cx="63500" cy="635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3" name="Oval 5"/>
          <p:cNvSpPr>
            <a:spLocks noChangeArrowheads="1"/>
          </p:cNvSpPr>
          <p:nvPr/>
        </p:nvSpPr>
        <p:spPr bwMode="auto">
          <a:xfrm>
            <a:off x="5421313" y="5818188"/>
            <a:ext cx="63500" cy="635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4" name="Oval 6"/>
          <p:cNvSpPr>
            <a:spLocks noChangeArrowheads="1"/>
          </p:cNvSpPr>
          <p:nvPr/>
        </p:nvSpPr>
        <p:spPr bwMode="auto">
          <a:xfrm>
            <a:off x="7248525" y="5818188"/>
            <a:ext cx="63500" cy="635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5" name="Line 7"/>
          <p:cNvSpPr>
            <a:spLocks noChangeShapeType="1"/>
          </p:cNvSpPr>
          <p:nvPr/>
        </p:nvSpPr>
        <p:spPr bwMode="auto">
          <a:xfrm>
            <a:off x="5453063" y="5476875"/>
            <a:ext cx="0" cy="290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36" name="Rectangle 8"/>
          <p:cNvSpPr>
            <a:spLocks noChangeArrowheads="1"/>
          </p:cNvSpPr>
          <p:nvPr/>
        </p:nvSpPr>
        <p:spPr bwMode="auto">
          <a:xfrm>
            <a:off x="981075" y="5973763"/>
            <a:ext cx="19319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chemeClr val="accent2"/>
                </a:solidFill>
                <a:latin typeface="Arial" charset="0"/>
              </a:rPr>
              <a:t>acknowledged</a:t>
            </a:r>
          </a:p>
        </p:txBody>
      </p:sp>
      <p:sp>
        <p:nvSpPr>
          <p:cNvPr id="611337" name="Rectangle 9"/>
          <p:cNvSpPr>
            <a:spLocks noChangeArrowheads="1"/>
          </p:cNvSpPr>
          <p:nvPr/>
        </p:nvSpPr>
        <p:spPr bwMode="auto">
          <a:xfrm>
            <a:off x="3263900" y="5973763"/>
            <a:ext cx="7032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sent</a:t>
            </a:r>
          </a:p>
        </p:txBody>
      </p:sp>
      <p:sp>
        <p:nvSpPr>
          <p:cNvPr id="611338" name="Rectangle 10"/>
          <p:cNvSpPr>
            <a:spLocks noChangeArrowheads="1"/>
          </p:cNvSpPr>
          <p:nvPr/>
        </p:nvSpPr>
        <p:spPr bwMode="auto">
          <a:xfrm>
            <a:off x="4191000" y="5973763"/>
            <a:ext cx="13795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rgbClr val="FF0000"/>
                </a:solidFill>
                <a:latin typeface="Arial" charset="0"/>
              </a:rPr>
              <a:t>to be sent</a:t>
            </a:r>
          </a:p>
        </p:txBody>
      </p:sp>
      <p:sp>
        <p:nvSpPr>
          <p:cNvPr id="611339" name="Rectangle 11"/>
          <p:cNvSpPr>
            <a:spLocks noChangeArrowheads="1"/>
          </p:cNvSpPr>
          <p:nvPr/>
        </p:nvSpPr>
        <p:spPr bwMode="auto">
          <a:xfrm>
            <a:off x="5546725" y="5973763"/>
            <a:ext cx="20843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solidFill>
                  <a:schemeClr val="hlink"/>
                </a:solidFill>
                <a:latin typeface="Arial" charset="0"/>
              </a:rPr>
              <a:t>outside window</a:t>
            </a:r>
          </a:p>
        </p:txBody>
      </p:sp>
      <p:sp>
        <p:nvSpPr>
          <p:cNvPr id="611340" name="Line 12"/>
          <p:cNvSpPr>
            <a:spLocks noChangeShapeType="1"/>
          </p:cNvSpPr>
          <p:nvPr/>
        </p:nvSpPr>
        <p:spPr bwMode="auto">
          <a:xfrm>
            <a:off x="2841625" y="5849938"/>
            <a:ext cx="14192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1" name="Line 13"/>
          <p:cNvSpPr>
            <a:spLocks noChangeShapeType="1"/>
          </p:cNvSpPr>
          <p:nvPr/>
        </p:nvSpPr>
        <p:spPr bwMode="auto">
          <a:xfrm>
            <a:off x="4362450" y="5849938"/>
            <a:ext cx="10398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2" name="Line 14"/>
          <p:cNvSpPr>
            <a:spLocks noChangeShapeType="1"/>
          </p:cNvSpPr>
          <p:nvPr/>
        </p:nvSpPr>
        <p:spPr bwMode="auto">
          <a:xfrm>
            <a:off x="5503863" y="5849938"/>
            <a:ext cx="1725612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3" name="Line 15"/>
          <p:cNvSpPr>
            <a:spLocks noChangeShapeType="1"/>
          </p:cNvSpPr>
          <p:nvPr/>
        </p:nvSpPr>
        <p:spPr bwMode="auto">
          <a:xfrm>
            <a:off x="1090613" y="5849938"/>
            <a:ext cx="164941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4" name="Line 16"/>
          <p:cNvSpPr>
            <a:spLocks noChangeShapeType="1"/>
          </p:cNvSpPr>
          <p:nvPr/>
        </p:nvSpPr>
        <p:spPr bwMode="auto">
          <a:xfrm>
            <a:off x="7280275" y="5476875"/>
            <a:ext cx="0" cy="290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5" name="Line 17"/>
          <p:cNvSpPr>
            <a:spLocks noChangeShapeType="1"/>
          </p:cNvSpPr>
          <p:nvPr/>
        </p:nvSpPr>
        <p:spPr bwMode="auto">
          <a:xfrm>
            <a:off x="4311650" y="5476875"/>
            <a:ext cx="0" cy="290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6" name="Line 18"/>
          <p:cNvSpPr>
            <a:spLocks noChangeShapeType="1"/>
          </p:cNvSpPr>
          <p:nvPr/>
        </p:nvSpPr>
        <p:spPr bwMode="auto">
          <a:xfrm>
            <a:off x="2790825" y="5476875"/>
            <a:ext cx="0" cy="290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1347" name="Rectangle 19"/>
          <p:cNvSpPr>
            <a:spLocks noChangeArrowheads="1"/>
          </p:cNvSpPr>
          <p:nvPr/>
        </p:nvSpPr>
        <p:spPr bwMode="auto">
          <a:xfrm>
            <a:off x="684213" y="2054225"/>
            <a:ext cx="1801812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Source Port</a:t>
            </a:r>
          </a:p>
        </p:txBody>
      </p:sp>
      <p:sp>
        <p:nvSpPr>
          <p:cNvPr id="611348" name="Rectangle 20"/>
          <p:cNvSpPr>
            <a:spLocks noChangeArrowheads="1"/>
          </p:cNvSpPr>
          <p:nvPr/>
        </p:nvSpPr>
        <p:spPr bwMode="auto">
          <a:xfrm>
            <a:off x="2511425" y="2054225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Dest. Port</a:t>
            </a:r>
          </a:p>
        </p:txBody>
      </p:sp>
      <p:sp>
        <p:nvSpPr>
          <p:cNvPr id="611349" name="Rectangle 21"/>
          <p:cNvSpPr>
            <a:spLocks noChangeArrowheads="1"/>
          </p:cNvSpPr>
          <p:nvPr/>
        </p:nvSpPr>
        <p:spPr bwMode="auto">
          <a:xfrm>
            <a:off x="684213" y="2433638"/>
            <a:ext cx="3627437" cy="355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00"/>
                </a:solidFill>
                <a:latin typeface="Arial" charset="0"/>
              </a:rPr>
              <a:t>Sequence Number</a:t>
            </a:r>
          </a:p>
        </p:txBody>
      </p:sp>
      <p:sp>
        <p:nvSpPr>
          <p:cNvPr id="611350" name="Rectangle 22"/>
          <p:cNvSpPr>
            <a:spLocks noChangeArrowheads="1"/>
          </p:cNvSpPr>
          <p:nvPr/>
        </p:nvSpPr>
        <p:spPr bwMode="auto">
          <a:xfrm>
            <a:off x="684213" y="2814638"/>
            <a:ext cx="3627437" cy="3540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Acknowledgment</a:t>
            </a:r>
          </a:p>
        </p:txBody>
      </p:sp>
      <p:sp>
        <p:nvSpPr>
          <p:cNvPr id="611351" name="Rectangle 23"/>
          <p:cNvSpPr>
            <a:spLocks noChangeArrowheads="1"/>
          </p:cNvSpPr>
          <p:nvPr/>
        </p:nvSpPr>
        <p:spPr bwMode="auto">
          <a:xfrm>
            <a:off x="684213" y="3194050"/>
            <a:ext cx="1801812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HL/Flags</a:t>
            </a:r>
          </a:p>
        </p:txBody>
      </p:sp>
      <p:sp>
        <p:nvSpPr>
          <p:cNvPr id="611352" name="Rectangle 24"/>
          <p:cNvSpPr>
            <a:spLocks noChangeArrowheads="1"/>
          </p:cNvSpPr>
          <p:nvPr/>
        </p:nvSpPr>
        <p:spPr bwMode="auto">
          <a:xfrm>
            <a:off x="2511425" y="3194050"/>
            <a:ext cx="1800225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Window</a:t>
            </a:r>
          </a:p>
        </p:txBody>
      </p:sp>
      <p:sp>
        <p:nvSpPr>
          <p:cNvPr id="611353" name="Rectangle 25"/>
          <p:cNvSpPr>
            <a:spLocks noChangeArrowheads="1"/>
          </p:cNvSpPr>
          <p:nvPr/>
        </p:nvSpPr>
        <p:spPr bwMode="auto">
          <a:xfrm>
            <a:off x="684213" y="3575050"/>
            <a:ext cx="1801812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D. Checksum</a:t>
            </a:r>
          </a:p>
        </p:txBody>
      </p:sp>
      <p:sp>
        <p:nvSpPr>
          <p:cNvPr id="611354" name="Rectangle 26"/>
          <p:cNvSpPr>
            <a:spLocks noChangeArrowheads="1"/>
          </p:cNvSpPr>
          <p:nvPr/>
        </p:nvSpPr>
        <p:spPr bwMode="auto">
          <a:xfrm>
            <a:off x="2511425" y="3575050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Urgent Pointer</a:t>
            </a:r>
          </a:p>
        </p:txBody>
      </p:sp>
      <p:sp>
        <p:nvSpPr>
          <p:cNvPr id="611355" name="Rectangle 27"/>
          <p:cNvSpPr>
            <a:spLocks noChangeArrowheads="1"/>
          </p:cNvSpPr>
          <p:nvPr/>
        </p:nvSpPr>
        <p:spPr bwMode="auto">
          <a:xfrm>
            <a:off x="684213" y="3954463"/>
            <a:ext cx="3627437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Options…</a:t>
            </a:r>
          </a:p>
        </p:txBody>
      </p:sp>
      <p:sp>
        <p:nvSpPr>
          <p:cNvPr id="611356" name="Rectangle 28"/>
          <p:cNvSpPr>
            <a:spLocks noChangeArrowheads="1"/>
          </p:cNvSpPr>
          <p:nvPr/>
        </p:nvSpPr>
        <p:spPr bwMode="auto">
          <a:xfrm>
            <a:off x="5099050" y="2054225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Source Port</a:t>
            </a:r>
          </a:p>
        </p:txBody>
      </p:sp>
      <p:sp>
        <p:nvSpPr>
          <p:cNvPr id="611357" name="Rectangle 29"/>
          <p:cNvSpPr>
            <a:spLocks noChangeArrowheads="1"/>
          </p:cNvSpPr>
          <p:nvPr/>
        </p:nvSpPr>
        <p:spPr bwMode="auto">
          <a:xfrm>
            <a:off x="6924675" y="2054225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Dest. Port</a:t>
            </a:r>
          </a:p>
        </p:txBody>
      </p:sp>
      <p:sp>
        <p:nvSpPr>
          <p:cNvPr id="611358" name="Rectangle 30"/>
          <p:cNvSpPr>
            <a:spLocks noChangeArrowheads="1"/>
          </p:cNvSpPr>
          <p:nvPr/>
        </p:nvSpPr>
        <p:spPr bwMode="auto">
          <a:xfrm>
            <a:off x="5099050" y="2433638"/>
            <a:ext cx="3625850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Sequence Number</a:t>
            </a:r>
          </a:p>
        </p:txBody>
      </p:sp>
      <p:sp>
        <p:nvSpPr>
          <p:cNvPr id="611359" name="Rectangle 31"/>
          <p:cNvSpPr>
            <a:spLocks noChangeArrowheads="1"/>
          </p:cNvSpPr>
          <p:nvPr/>
        </p:nvSpPr>
        <p:spPr bwMode="auto">
          <a:xfrm>
            <a:off x="5099050" y="2814638"/>
            <a:ext cx="3625850" cy="3540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00"/>
                </a:solidFill>
                <a:latin typeface="Arial" charset="0"/>
              </a:rPr>
              <a:t>Acknowledgment</a:t>
            </a:r>
          </a:p>
        </p:txBody>
      </p:sp>
      <p:sp>
        <p:nvSpPr>
          <p:cNvPr id="611360" name="Rectangle 32"/>
          <p:cNvSpPr>
            <a:spLocks noChangeArrowheads="1"/>
          </p:cNvSpPr>
          <p:nvPr/>
        </p:nvSpPr>
        <p:spPr bwMode="auto">
          <a:xfrm>
            <a:off x="5099050" y="3194050"/>
            <a:ext cx="1800225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HL/Flags</a:t>
            </a:r>
          </a:p>
        </p:txBody>
      </p:sp>
      <p:sp>
        <p:nvSpPr>
          <p:cNvPr id="611361" name="Rectangle 33"/>
          <p:cNvSpPr>
            <a:spLocks noChangeArrowheads="1"/>
          </p:cNvSpPr>
          <p:nvPr/>
        </p:nvSpPr>
        <p:spPr bwMode="auto">
          <a:xfrm>
            <a:off x="6924675" y="3194050"/>
            <a:ext cx="1800225" cy="355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00"/>
                </a:solidFill>
                <a:latin typeface="Arial" charset="0"/>
              </a:rPr>
              <a:t>Window</a:t>
            </a:r>
          </a:p>
        </p:txBody>
      </p:sp>
      <p:sp>
        <p:nvSpPr>
          <p:cNvPr id="611362" name="Rectangle 34"/>
          <p:cNvSpPr>
            <a:spLocks noChangeArrowheads="1"/>
          </p:cNvSpPr>
          <p:nvPr/>
        </p:nvSpPr>
        <p:spPr bwMode="auto">
          <a:xfrm>
            <a:off x="5099050" y="3575050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D. Checksum</a:t>
            </a:r>
          </a:p>
        </p:txBody>
      </p:sp>
      <p:sp>
        <p:nvSpPr>
          <p:cNvPr id="611363" name="Rectangle 35"/>
          <p:cNvSpPr>
            <a:spLocks noChangeArrowheads="1"/>
          </p:cNvSpPr>
          <p:nvPr/>
        </p:nvSpPr>
        <p:spPr bwMode="auto">
          <a:xfrm>
            <a:off x="6924675" y="3575050"/>
            <a:ext cx="1800225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Urgent Pointer</a:t>
            </a:r>
          </a:p>
        </p:txBody>
      </p:sp>
      <p:sp>
        <p:nvSpPr>
          <p:cNvPr id="611364" name="Rectangle 36"/>
          <p:cNvSpPr>
            <a:spLocks noChangeArrowheads="1"/>
          </p:cNvSpPr>
          <p:nvPr/>
        </p:nvSpPr>
        <p:spPr bwMode="auto">
          <a:xfrm>
            <a:off x="5099050" y="3954463"/>
            <a:ext cx="3625850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79" tIns="44446" rIns="90479" bIns="44446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Options...</a:t>
            </a:r>
          </a:p>
        </p:txBody>
      </p:sp>
      <p:sp>
        <p:nvSpPr>
          <p:cNvPr id="611365" name="Text Box 37"/>
          <p:cNvSpPr txBox="1">
            <a:spLocks noChangeArrowheads="1"/>
          </p:cNvSpPr>
          <p:nvPr/>
        </p:nvSpPr>
        <p:spPr bwMode="auto">
          <a:xfrm>
            <a:off x="1658938" y="1484313"/>
            <a:ext cx="1912937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defTabSz="912813" eaLnBrk="0" hangingPunct="0"/>
            <a:r>
              <a:rPr lang="en-US" b="1">
                <a:latin typeface="Arial" charset="0"/>
              </a:rPr>
              <a:t>Packet Sent</a:t>
            </a:r>
          </a:p>
        </p:txBody>
      </p:sp>
      <p:sp>
        <p:nvSpPr>
          <p:cNvPr id="611366" name="Text Box 38"/>
          <p:cNvSpPr txBox="1">
            <a:spLocks noChangeArrowheads="1"/>
          </p:cNvSpPr>
          <p:nvPr/>
        </p:nvSpPr>
        <p:spPr bwMode="auto">
          <a:xfrm>
            <a:off x="5859463" y="1443038"/>
            <a:ext cx="2592387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defTabSz="912813" eaLnBrk="0" hangingPunct="0"/>
            <a:r>
              <a:rPr lang="en-US" b="1">
                <a:latin typeface="Arial" charset="0"/>
              </a:rPr>
              <a:t>Packet Received</a:t>
            </a:r>
          </a:p>
        </p:txBody>
      </p:sp>
      <p:cxnSp>
        <p:nvCxnSpPr>
          <p:cNvPr id="611367" name="AutoShape 39"/>
          <p:cNvCxnSpPr>
            <a:cxnSpLocks noChangeShapeType="1"/>
            <a:stCxn id="611349" idx="1"/>
            <a:endCxn id="611345" idx="0"/>
          </p:cNvCxnSpPr>
          <p:nvPr/>
        </p:nvCxnSpPr>
        <p:spPr bwMode="auto">
          <a:xfrm rot="10800000" flipH="1" flipV="1">
            <a:off x="673100" y="2616200"/>
            <a:ext cx="3644900" cy="2860675"/>
          </a:xfrm>
          <a:prstGeom prst="curvedConnector4">
            <a:avLst>
              <a:gd name="adj1" fmla="val -5921"/>
              <a:gd name="adj2" fmla="val 71694"/>
            </a:avLst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1368" name="AutoShape 40"/>
          <p:cNvCxnSpPr>
            <a:cxnSpLocks noChangeShapeType="1"/>
            <a:stCxn id="611359" idx="1"/>
            <a:endCxn id="611346" idx="0"/>
          </p:cNvCxnSpPr>
          <p:nvPr/>
        </p:nvCxnSpPr>
        <p:spPr bwMode="auto">
          <a:xfrm rot="10800000" flipV="1">
            <a:off x="2794000" y="2997200"/>
            <a:ext cx="2298700" cy="2479675"/>
          </a:xfrm>
          <a:prstGeom prst="curvedConnector2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1369" name="AutoShape 41"/>
          <p:cNvCxnSpPr>
            <a:cxnSpLocks noChangeShapeType="1"/>
            <a:stCxn id="611361" idx="1"/>
            <a:endCxn id="611335" idx="0"/>
          </p:cNvCxnSpPr>
          <p:nvPr/>
        </p:nvCxnSpPr>
        <p:spPr bwMode="auto">
          <a:xfrm rot="10800000" flipV="1">
            <a:off x="5461000" y="3378200"/>
            <a:ext cx="1460500" cy="2098675"/>
          </a:xfrm>
          <a:prstGeom prst="curvedConnector2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611370" name="Text Box 42"/>
          <p:cNvSpPr txBox="1">
            <a:spLocks noChangeArrowheads="1"/>
          </p:cNvSpPr>
          <p:nvPr/>
        </p:nvSpPr>
        <p:spPr bwMode="auto">
          <a:xfrm>
            <a:off x="6467475" y="4941888"/>
            <a:ext cx="1571625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defTabSz="912813" eaLnBrk="0" hangingPunct="0"/>
            <a:r>
              <a:rPr lang="en-US" b="1">
                <a:solidFill>
                  <a:schemeClr val="accent2"/>
                </a:solidFill>
                <a:latin typeface="Arial" charset="0"/>
              </a:rPr>
              <a:t>App write</a:t>
            </a:r>
          </a:p>
        </p:txBody>
      </p:sp>
      <p:sp>
        <p:nvSpPr>
          <p:cNvPr id="611371" name="Rectangle 4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Window Flow Control: Send Side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40F2-2115-824F-95BE-F1A23B5CED88}" type="slidenum">
              <a:rPr lang="en-US"/>
              <a:pPr/>
              <a:t>38</a:t>
            </a:fld>
            <a:endParaRPr lang="en-US"/>
          </a:p>
        </p:txBody>
      </p:sp>
      <p:sp>
        <p:nvSpPr>
          <p:cNvPr id="615426" name="Rectangle 2"/>
          <p:cNvSpPr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Retransmit</a:t>
            </a:r>
          </a:p>
        </p:txBody>
      </p:sp>
      <p:sp>
        <p:nvSpPr>
          <p:cNvPr id="615428" name="Line 4"/>
          <p:cNvSpPr>
            <a:spLocks noChangeShapeType="1"/>
          </p:cNvSpPr>
          <p:nvPr/>
        </p:nvSpPr>
        <p:spPr bwMode="auto">
          <a:xfrm flipV="1">
            <a:off x="2133600" y="1600200"/>
            <a:ext cx="0" cy="441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29" name="Line 5"/>
          <p:cNvSpPr>
            <a:spLocks noChangeShapeType="1"/>
          </p:cNvSpPr>
          <p:nvPr/>
        </p:nvSpPr>
        <p:spPr bwMode="auto">
          <a:xfrm>
            <a:off x="2133600" y="6019800"/>
            <a:ext cx="396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0" name="Rectangle 6"/>
          <p:cNvSpPr>
            <a:spLocks noChangeArrowheads="1"/>
          </p:cNvSpPr>
          <p:nvPr/>
        </p:nvSpPr>
        <p:spPr bwMode="auto">
          <a:xfrm>
            <a:off x="3657600" y="4495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1" name="Rectangle 7"/>
          <p:cNvSpPr>
            <a:spLocks noChangeArrowheads="1"/>
          </p:cNvSpPr>
          <p:nvPr/>
        </p:nvSpPr>
        <p:spPr bwMode="auto">
          <a:xfrm>
            <a:off x="3200400" y="5105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2" name="Rectangle 8"/>
          <p:cNvSpPr>
            <a:spLocks noChangeArrowheads="1"/>
          </p:cNvSpPr>
          <p:nvPr/>
        </p:nvSpPr>
        <p:spPr bwMode="auto">
          <a:xfrm>
            <a:off x="3200400" y="5257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3" name="Rectangle 9"/>
          <p:cNvSpPr>
            <a:spLocks noChangeArrowheads="1"/>
          </p:cNvSpPr>
          <p:nvPr/>
        </p:nvSpPr>
        <p:spPr bwMode="auto">
          <a:xfrm>
            <a:off x="2895600" y="5410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4" name="Rectangle 10"/>
          <p:cNvSpPr>
            <a:spLocks noChangeArrowheads="1"/>
          </p:cNvSpPr>
          <p:nvPr/>
        </p:nvSpPr>
        <p:spPr bwMode="auto">
          <a:xfrm>
            <a:off x="3657600" y="4648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5" name="Rectangle 11"/>
          <p:cNvSpPr>
            <a:spLocks noChangeArrowheads="1"/>
          </p:cNvSpPr>
          <p:nvPr/>
        </p:nvSpPr>
        <p:spPr bwMode="auto">
          <a:xfrm>
            <a:off x="3657600" y="4800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6" name="Rectangle 12"/>
          <p:cNvSpPr>
            <a:spLocks noChangeArrowheads="1"/>
          </p:cNvSpPr>
          <p:nvPr/>
        </p:nvSpPr>
        <p:spPr bwMode="auto">
          <a:xfrm>
            <a:off x="3657600" y="4953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7" name="Rectangle 13"/>
          <p:cNvSpPr>
            <a:spLocks noChangeArrowheads="1"/>
          </p:cNvSpPr>
          <p:nvPr/>
        </p:nvSpPr>
        <p:spPr bwMode="auto">
          <a:xfrm>
            <a:off x="4114800" y="3276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8" name="Rectangle 14"/>
          <p:cNvSpPr>
            <a:spLocks noChangeArrowheads="1"/>
          </p:cNvSpPr>
          <p:nvPr/>
        </p:nvSpPr>
        <p:spPr bwMode="auto">
          <a:xfrm>
            <a:off x="4114800" y="3429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39" name="Rectangle 15"/>
          <p:cNvSpPr>
            <a:spLocks noChangeArrowheads="1"/>
          </p:cNvSpPr>
          <p:nvPr/>
        </p:nvSpPr>
        <p:spPr bwMode="auto">
          <a:xfrm>
            <a:off x="4114800" y="3581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0" name="Rectangle 16"/>
          <p:cNvSpPr>
            <a:spLocks noChangeArrowheads="1"/>
          </p:cNvSpPr>
          <p:nvPr/>
        </p:nvSpPr>
        <p:spPr bwMode="auto">
          <a:xfrm>
            <a:off x="4114800" y="3733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1" name="Rectangle 17"/>
          <p:cNvSpPr>
            <a:spLocks noChangeArrowheads="1"/>
          </p:cNvSpPr>
          <p:nvPr/>
        </p:nvSpPr>
        <p:spPr bwMode="auto">
          <a:xfrm>
            <a:off x="4114800" y="3886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2" name="Rectangle 18"/>
          <p:cNvSpPr>
            <a:spLocks noChangeArrowheads="1"/>
          </p:cNvSpPr>
          <p:nvPr/>
        </p:nvSpPr>
        <p:spPr bwMode="auto">
          <a:xfrm>
            <a:off x="4114800" y="4038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3" name="Rectangle 19"/>
          <p:cNvSpPr>
            <a:spLocks noChangeArrowheads="1"/>
          </p:cNvSpPr>
          <p:nvPr/>
        </p:nvSpPr>
        <p:spPr bwMode="auto">
          <a:xfrm>
            <a:off x="4114800" y="4191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4" name="Rectangle 20"/>
          <p:cNvSpPr>
            <a:spLocks noChangeArrowheads="1"/>
          </p:cNvSpPr>
          <p:nvPr/>
        </p:nvSpPr>
        <p:spPr bwMode="auto">
          <a:xfrm>
            <a:off x="4114800" y="4343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5" name="Rectangle 21"/>
          <p:cNvSpPr>
            <a:spLocks noChangeArrowheads="1"/>
          </p:cNvSpPr>
          <p:nvPr/>
        </p:nvSpPr>
        <p:spPr bwMode="auto">
          <a:xfrm>
            <a:off x="4648200" y="1676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6" name="Rectangle 22"/>
          <p:cNvSpPr>
            <a:spLocks noChangeArrowheads="1"/>
          </p:cNvSpPr>
          <p:nvPr/>
        </p:nvSpPr>
        <p:spPr bwMode="auto">
          <a:xfrm>
            <a:off x="4648200" y="1828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7" name="Rectangle 23"/>
          <p:cNvSpPr>
            <a:spLocks noChangeArrowheads="1"/>
          </p:cNvSpPr>
          <p:nvPr/>
        </p:nvSpPr>
        <p:spPr bwMode="auto">
          <a:xfrm>
            <a:off x="4648200" y="1981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8" name="Rectangle 24"/>
          <p:cNvSpPr>
            <a:spLocks noChangeArrowheads="1"/>
          </p:cNvSpPr>
          <p:nvPr/>
        </p:nvSpPr>
        <p:spPr bwMode="auto">
          <a:xfrm>
            <a:off x="4648200" y="2133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49" name="Rectangle 25"/>
          <p:cNvSpPr>
            <a:spLocks noChangeArrowheads="1"/>
          </p:cNvSpPr>
          <p:nvPr/>
        </p:nvSpPr>
        <p:spPr bwMode="auto">
          <a:xfrm>
            <a:off x="4648200" y="2286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0" name="Rectangle 26"/>
          <p:cNvSpPr>
            <a:spLocks noChangeArrowheads="1"/>
          </p:cNvSpPr>
          <p:nvPr/>
        </p:nvSpPr>
        <p:spPr bwMode="auto">
          <a:xfrm>
            <a:off x="4648200" y="2438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1" name="Rectangle 27"/>
          <p:cNvSpPr>
            <a:spLocks noChangeArrowheads="1"/>
          </p:cNvSpPr>
          <p:nvPr/>
        </p:nvSpPr>
        <p:spPr bwMode="auto">
          <a:xfrm>
            <a:off x="4648200" y="2590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2" name="Rectangle 28"/>
          <p:cNvSpPr>
            <a:spLocks noChangeArrowheads="1"/>
          </p:cNvSpPr>
          <p:nvPr/>
        </p:nvSpPr>
        <p:spPr bwMode="auto">
          <a:xfrm>
            <a:off x="4648200" y="2743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3" name="Rectangle 29"/>
          <p:cNvSpPr>
            <a:spLocks noChangeArrowheads="1"/>
          </p:cNvSpPr>
          <p:nvPr/>
        </p:nvSpPr>
        <p:spPr bwMode="auto">
          <a:xfrm>
            <a:off x="4648200" y="2895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4" name="Rectangle 30"/>
          <p:cNvSpPr>
            <a:spLocks noChangeArrowheads="1"/>
          </p:cNvSpPr>
          <p:nvPr/>
        </p:nvSpPr>
        <p:spPr bwMode="auto">
          <a:xfrm>
            <a:off x="4648200" y="3048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55" name="Text Box 31"/>
          <p:cNvSpPr txBox="1">
            <a:spLocks noChangeArrowheads="1"/>
          </p:cNvSpPr>
          <p:nvPr/>
        </p:nvSpPr>
        <p:spPr bwMode="auto">
          <a:xfrm>
            <a:off x="3886200" y="6019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615456" name="Text Box 32"/>
          <p:cNvSpPr txBox="1">
            <a:spLocks noChangeArrowheads="1"/>
          </p:cNvSpPr>
          <p:nvPr/>
        </p:nvSpPr>
        <p:spPr bwMode="auto">
          <a:xfrm>
            <a:off x="565150" y="34290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000000"/>
                </a:solidFill>
                <a:latin typeface="Arial" charset="0"/>
              </a:rPr>
              <a:t>Sequence No</a:t>
            </a:r>
          </a:p>
        </p:txBody>
      </p:sp>
      <p:sp>
        <p:nvSpPr>
          <p:cNvPr id="615457" name="Text Box 33"/>
          <p:cNvSpPr txBox="1">
            <a:spLocks noChangeArrowheads="1"/>
          </p:cNvSpPr>
          <p:nvPr/>
        </p:nvSpPr>
        <p:spPr bwMode="auto">
          <a:xfrm>
            <a:off x="5715000" y="336708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FF0000"/>
                </a:solidFill>
                <a:latin typeface="Arial" charset="0"/>
              </a:rPr>
              <a:t>Duplicate Acks</a:t>
            </a:r>
          </a:p>
        </p:txBody>
      </p:sp>
      <p:sp>
        <p:nvSpPr>
          <p:cNvPr id="615458" name="Text Box 34"/>
          <p:cNvSpPr txBox="1">
            <a:spLocks noChangeArrowheads="1"/>
          </p:cNvSpPr>
          <p:nvPr/>
        </p:nvSpPr>
        <p:spPr bwMode="auto">
          <a:xfrm>
            <a:off x="5715000" y="29860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FF0000"/>
                </a:solidFill>
                <a:latin typeface="Arial" charset="0"/>
              </a:rPr>
              <a:t>Retransmission</a:t>
            </a:r>
          </a:p>
        </p:txBody>
      </p:sp>
      <p:sp>
        <p:nvSpPr>
          <p:cNvPr id="615459" name="Line 35"/>
          <p:cNvSpPr>
            <a:spLocks noChangeShapeType="1"/>
          </p:cNvSpPr>
          <p:nvPr/>
        </p:nvSpPr>
        <p:spPr bwMode="auto">
          <a:xfrm flipH="1">
            <a:off x="5334000" y="3200400"/>
            <a:ext cx="3810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0" name="Line 36"/>
          <p:cNvSpPr>
            <a:spLocks noChangeShapeType="1"/>
          </p:cNvSpPr>
          <p:nvPr/>
        </p:nvSpPr>
        <p:spPr bwMode="auto">
          <a:xfrm flipH="1" flipV="1">
            <a:off x="5334000" y="3490913"/>
            <a:ext cx="381000" cy="14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1" name="Rectangle 37"/>
          <p:cNvSpPr>
            <a:spLocks noChangeArrowheads="1"/>
          </p:cNvSpPr>
          <p:nvPr/>
        </p:nvSpPr>
        <p:spPr bwMode="auto">
          <a:xfrm>
            <a:off x="5181600" y="3290888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2" name="Oval 38"/>
          <p:cNvSpPr>
            <a:spLocks noChangeArrowheads="1"/>
          </p:cNvSpPr>
          <p:nvPr/>
        </p:nvSpPr>
        <p:spPr bwMode="auto">
          <a:xfrm>
            <a:off x="3200400" y="5410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3" name="Oval 39"/>
          <p:cNvSpPr>
            <a:spLocks noChangeArrowheads="1"/>
          </p:cNvSpPr>
          <p:nvPr/>
        </p:nvSpPr>
        <p:spPr bwMode="auto">
          <a:xfrm>
            <a:off x="3657600" y="510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4" name="Oval 40"/>
          <p:cNvSpPr>
            <a:spLocks noChangeArrowheads="1"/>
          </p:cNvSpPr>
          <p:nvPr/>
        </p:nvSpPr>
        <p:spPr bwMode="auto">
          <a:xfrm>
            <a:off x="3657600" y="5257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5" name="Oval 41"/>
          <p:cNvSpPr>
            <a:spLocks noChangeArrowheads="1"/>
          </p:cNvSpPr>
          <p:nvPr/>
        </p:nvSpPr>
        <p:spPr bwMode="auto">
          <a:xfrm>
            <a:off x="4114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6" name="Oval 42"/>
          <p:cNvSpPr>
            <a:spLocks noChangeArrowheads="1"/>
          </p:cNvSpPr>
          <p:nvPr/>
        </p:nvSpPr>
        <p:spPr bwMode="auto">
          <a:xfrm>
            <a:off x="46482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7" name="Oval 43"/>
          <p:cNvSpPr>
            <a:spLocks noChangeArrowheads="1"/>
          </p:cNvSpPr>
          <p:nvPr/>
        </p:nvSpPr>
        <p:spPr bwMode="auto">
          <a:xfrm>
            <a:off x="4114800" y="480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8" name="Oval 44"/>
          <p:cNvSpPr>
            <a:spLocks noChangeArrowheads="1"/>
          </p:cNvSpPr>
          <p:nvPr/>
        </p:nvSpPr>
        <p:spPr bwMode="auto">
          <a:xfrm>
            <a:off x="41148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69" name="Oval 45"/>
          <p:cNvSpPr>
            <a:spLocks noChangeArrowheads="1"/>
          </p:cNvSpPr>
          <p:nvPr/>
        </p:nvSpPr>
        <p:spPr bwMode="auto">
          <a:xfrm>
            <a:off x="41148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0" name="Oval 46"/>
          <p:cNvSpPr>
            <a:spLocks noChangeArrowheads="1"/>
          </p:cNvSpPr>
          <p:nvPr/>
        </p:nvSpPr>
        <p:spPr bwMode="auto">
          <a:xfrm>
            <a:off x="46482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1" name="Oval 47"/>
          <p:cNvSpPr>
            <a:spLocks noChangeArrowheads="1"/>
          </p:cNvSpPr>
          <p:nvPr/>
        </p:nvSpPr>
        <p:spPr bwMode="auto">
          <a:xfrm>
            <a:off x="4648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2" name="Oval 48"/>
          <p:cNvSpPr>
            <a:spLocks noChangeArrowheads="1"/>
          </p:cNvSpPr>
          <p:nvPr/>
        </p:nvSpPr>
        <p:spPr bwMode="auto">
          <a:xfrm>
            <a:off x="4648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3" name="Oval 49"/>
          <p:cNvSpPr>
            <a:spLocks noChangeArrowheads="1"/>
          </p:cNvSpPr>
          <p:nvPr/>
        </p:nvSpPr>
        <p:spPr bwMode="auto">
          <a:xfrm>
            <a:off x="46482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4" name="Oval 50"/>
          <p:cNvSpPr>
            <a:spLocks noChangeArrowheads="1"/>
          </p:cNvSpPr>
          <p:nvPr/>
        </p:nvSpPr>
        <p:spPr bwMode="auto">
          <a:xfrm>
            <a:off x="49530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5" name="Oval 51"/>
          <p:cNvSpPr>
            <a:spLocks noChangeArrowheads="1"/>
          </p:cNvSpPr>
          <p:nvPr/>
        </p:nvSpPr>
        <p:spPr bwMode="auto">
          <a:xfrm>
            <a:off x="50292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6" name="Oval 52"/>
          <p:cNvSpPr>
            <a:spLocks noChangeArrowheads="1"/>
          </p:cNvSpPr>
          <p:nvPr/>
        </p:nvSpPr>
        <p:spPr bwMode="auto">
          <a:xfrm>
            <a:off x="51054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7" name="Oval 53"/>
          <p:cNvSpPr>
            <a:spLocks noChangeArrowheads="1"/>
          </p:cNvSpPr>
          <p:nvPr/>
        </p:nvSpPr>
        <p:spPr bwMode="auto">
          <a:xfrm>
            <a:off x="51816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8" name="Oval 54"/>
          <p:cNvSpPr>
            <a:spLocks noChangeArrowheads="1"/>
          </p:cNvSpPr>
          <p:nvPr/>
        </p:nvSpPr>
        <p:spPr bwMode="auto">
          <a:xfrm>
            <a:off x="46482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79" name="Oval 55"/>
          <p:cNvSpPr>
            <a:spLocks noChangeArrowheads="1"/>
          </p:cNvSpPr>
          <p:nvPr/>
        </p:nvSpPr>
        <p:spPr bwMode="auto">
          <a:xfrm>
            <a:off x="46482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80" name="Oval 56"/>
          <p:cNvSpPr>
            <a:spLocks noChangeArrowheads="1"/>
          </p:cNvSpPr>
          <p:nvPr/>
        </p:nvSpPr>
        <p:spPr bwMode="auto">
          <a:xfrm>
            <a:off x="46482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81" name="Text Box 57"/>
          <p:cNvSpPr txBox="1">
            <a:spLocks noChangeArrowheads="1"/>
          </p:cNvSpPr>
          <p:nvPr/>
        </p:nvSpPr>
        <p:spPr bwMode="auto">
          <a:xfrm>
            <a:off x="3962400" y="3048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685800" y="5486400"/>
            <a:ext cx="1177925" cy="752475"/>
            <a:chOff x="192" y="3165"/>
            <a:chExt cx="742" cy="474"/>
          </a:xfrm>
        </p:grpSpPr>
        <p:sp>
          <p:nvSpPr>
            <p:cNvPr id="615483" name="Rectangle 59"/>
            <p:cNvSpPr>
              <a:spLocks noChangeArrowheads="1"/>
            </p:cNvSpPr>
            <p:nvPr/>
          </p:nvSpPr>
          <p:spPr bwMode="auto">
            <a:xfrm>
              <a:off x="192" y="3216"/>
              <a:ext cx="144" cy="10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84" name="Oval 60"/>
            <p:cNvSpPr>
              <a:spLocks noChangeArrowheads="1"/>
            </p:cNvSpPr>
            <p:nvPr/>
          </p:nvSpPr>
          <p:spPr bwMode="auto">
            <a:xfrm>
              <a:off x="192" y="3493"/>
              <a:ext cx="144" cy="1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85" name="Text Box 61"/>
            <p:cNvSpPr txBox="1">
              <a:spLocks noChangeArrowheads="1"/>
            </p:cNvSpPr>
            <p:nvPr/>
          </p:nvSpPr>
          <p:spPr bwMode="auto">
            <a:xfrm>
              <a:off x="306" y="3165"/>
              <a:ext cx="6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Arial" charset="0"/>
                </a:rPr>
                <a:t>Packets</a:t>
              </a:r>
            </a:p>
          </p:txBody>
        </p:sp>
        <p:sp>
          <p:nvSpPr>
            <p:cNvPr id="615486" name="Text Box 62"/>
            <p:cNvSpPr txBox="1">
              <a:spLocks noChangeArrowheads="1"/>
            </p:cNvSpPr>
            <p:nvPr/>
          </p:nvSpPr>
          <p:spPr bwMode="auto">
            <a:xfrm>
              <a:off x="306" y="3408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Arial" charset="0"/>
                </a:rPr>
                <a:t>Acks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59AB-E952-2940-BBF5-914EB4CDB32B}" type="slidenum">
              <a:rPr lang="en-US"/>
              <a:pPr/>
              <a:t>39</a:t>
            </a:fld>
            <a:endParaRPr lang="en-US"/>
          </a:p>
        </p:txBody>
      </p:sp>
      <p:sp>
        <p:nvSpPr>
          <p:cNvPr id="616450" name="Rectangle 2"/>
          <p:cNvSpPr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(Reno variant)</a:t>
            </a:r>
          </a:p>
        </p:txBody>
      </p:sp>
      <p:sp>
        <p:nvSpPr>
          <p:cNvPr id="616452" name="Line 4"/>
          <p:cNvSpPr>
            <a:spLocks noChangeShapeType="1"/>
          </p:cNvSpPr>
          <p:nvPr/>
        </p:nvSpPr>
        <p:spPr bwMode="auto">
          <a:xfrm flipV="1">
            <a:off x="2133600" y="1600200"/>
            <a:ext cx="0" cy="441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3" name="Line 5"/>
          <p:cNvSpPr>
            <a:spLocks noChangeShapeType="1"/>
          </p:cNvSpPr>
          <p:nvPr/>
        </p:nvSpPr>
        <p:spPr bwMode="auto">
          <a:xfrm>
            <a:off x="2133600" y="6019800"/>
            <a:ext cx="396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4" name="Rectangle 6"/>
          <p:cNvSpPr>
            <a:spLocks noChangeArrowheads="1"/>
          </p:cNvSpPr>
          <p:nvPr/>
        </p:nvSpPr>
        <p:spPr bwMode="auto">
          <a:xfrm>
            <a:off x="3657600" y="4495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5" name="Rectangle 7"/>
          <p:cNvSpPr>
            <a:spLocks noChangeArrowheads="1"/>
          </p:cNvSpPr>
          <p:nvPr/>
        </p:nvSpPr>
        <p:spPr bwMode="auto">
          <a:xfrm>
            <a:off x="3200400" y="5105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6" name="Rectangle 8"/>
          <p:cNvSpPr>
            <a:spLocks noChangeArrowheads="1"/>
          </p:cNvSpPr>
          <p:nvPr/>
        </p:nvSpPr>
        <p:spPr bwMode="auto">
          <a:xfrm>
            <a:off x="3200400" y="5257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7" name="Rectangle 9"/>
          <p:cNvSpPr>
            <a:spLocks noChangeArrowheads="1"/>
          </p:cNvSpPr>
          <p:nvPr/>
        </p:nvSpPr>
        <p:spPr bwMode="auto">
          <a:xfrm>
            <a:off x="2895600" y="5410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8" name="Rectangle 10"/>
          <p:cNvSpPr>
            <a:spLocks noChangeArrowheads="1"/>
          </p:cNvSpPr>
          <p:nvPr/>
        </p:nvSpPr>
        <p:spPr bwMode="auto">
          <a:xfrm>
            <a:off x="3657600" y="4648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59" name="Rectangle 11"/>
          <p:cNvSpPr>
            <a:spLocks noChangeArrowheads="1"/>
          </p:cNvSpPr>
          <p:nvPr/>
        </p:nvSpPr>
        <p:spPr bwMode="auto">
          <a:xfrm>
            <a:off x="3657600" y="4800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0" name="Rectangle 12"/>
          <p:cNvSpPr>
            <a:spLocks noChangeArrowheads="1"/>
          </p:cNvSpPr>
          <p:nvPr/>
        </p:nvSpPr>
        <p:spPr bwMode="auto">
          <a:xfrm>
            <a:off x="3657600" y="4953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1" name="Rectangle 13"/>
          <p:cNvSpPr>
            <a:spLocks noChangeArrowheads="1"/>
          </p:cNvSpPr>
          <p:nvPr/>
        </p:nvSpPr>
        <p:spPr bwMode="auto">
          <a:xfrm>
            <a:off x="4114800" y="3276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2" name="Rectangle 14"/>
          <p:cNvSpPr>
            <a:spLocks noChangeArrowheads="1"/>
          </p:cNvSpPr>
          <p:nvPr/>
        </p:nvSpPr>
        <p:spPr bwMode="auto">
          <a:xfrm>
            <a:off x="4114800" y="3429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3" name="Rectangle 15"/>
          <p:cNvSpPr>
            <a:spLocks noChangeArrowheads="1"/>
          </p:cNvSpPr>
          <p:nvPr/>
        </p:nvSpPr>
        <p:spPr bwMode="auto">
          <a:xfrm>
            <a:off x="4114800" y="3581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4" name="Rectangle 16"/>
          <p:cNvSpPr>
            <a:spLocks noChangeArrowheads="1"/>
          </p:cNvSpPr>
          <p:nvPr/>
        </p:nvSpPr>
        <p:spPr bwMode="auto">
          <a:xfrm>
            <a:off x="4114800" y="3733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5" name="Rectangle 17"/>
          <p:cNvSpPr>
            <a:spLocks noChangeArrowheads="1"/>
          </p:cNvSpPr>
          <p:nvPr/>
        </p:nvSpPr>
        <p:spPr bwMode="auto">
          <a:xfrm>
            <a:off x="4114800" y="3886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6" name="Rectangle 18"/>
          <p:cNvSpPr>
            <a:spLocks noChangeArrowheads="1"/>
          </p:cNvSpPr>
          <p:nvPr/>
        </p:nvSpPr>
        <p:spPr bwMode="auto">
          <a:xfrm>
            <a:off x="4114800" y="4038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7" name="Rectangle 19"/>
          <p:cNvSpPr>
            <a:spLocks noChangeArrowheads="1"/>
          </p:cNvSpPr>
          <p:nvPr/>
        </p:nvSpPr>
        <p:spPr bwMode="auto">
          <a:xfrm>
            <a:off x="4114800" y="4191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8" name="Rectangle 20"/>
          <p:cNvSpPr>
            <a:spLocks noChangeArrowheads="1"/>
          </p:cNvSpPr>
          <p:nvPr/>
        </p:nvSpPr>
        <p:spPr bwMode="auto">
          <a:xfrm>
            <a:off x="4114800" y="4343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9" name="Rectangle 21"/>
          <p:cNvSpPr>
            <a:spLocks noChangeArrowheads="1"/>
          </p:cNvSpPr>
          <p:nvPr/>
        </p:nvSpPr>
        <p:spPr bwMode="auto">
          <a:xfrm>
            <a:off x="4648200" y="1676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0" name="Rectangle 22"/>
          <p:cNvSpPr>
            <a:spLocks noChangeArrowheads="1"/>
          </p:cNvSpPr>
          <p:nvPr/>
        </p:nvSpPr>
        <p:spPr bwMode="auto">
          <a:xfrm>
            <a:off x="4648200" y="1828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1" name="Rectangle 23"/>
          <p:cNvSpPr>
            <a:spLocks noChangeArrowheads="1"/>
          </p:cNvSpPr>
          <p:nvPr/>
        </p:nvSpPr>
        <p:spPr bwMode="auto">
          <a:xfrm>
            <a:off x="4648200" y="1981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2" name="Rectangle 24"/>
          <p:cNvSpPr>
            <a:spLocks noChangeArrowheads="1"/>
          </p:cNvSpPr>
          <p:nvPr/>
        </p:nvSpPr>
        <p:spPr bwMode="auto">
          <a:xfrm>
            <a:off x="4648200" y="2133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3" name="Rectangle 25"/>
          <p:cNvSpPr>
            <a:spLocks noChangeArrowheads="1"/>
          </p:cNvSpPr>
          <p:nvPr/>
        </p:nvSpPr>
        <p:spPr bwMode="auto">
          <a:xfrm>
            <a:off x="4648200" y="2286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4" name="Rectangle 26"/>
          <p:cNvSpPr>
            <a:spLocks noChangeArrowheads="1"/>
          </p:cNvSpPr>
          <p:nvPr/>
        </p:nvSpPr>
        <p:spPr bwMode="auto">
          <a:xfrm>
            <a:off x="4648200" y="24384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5" name="Rectangle 27"/>
          <p:cNvSpPr>
            <a:spLocks noChangeArrowheads="1"/>
          </p:cNvSpPr>
          <p:nvPr/>
        </p:nvSpPr>
        <p:spPr bwMode="auto">
          <a:xfrm>
            <a:off x="4648200" y="25908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6" name="Rectangle 28"/>
          <p:cNvSpPr>
            <a:spLocks noChangeArrowheads="1"/>
          </p:cNvSpPr>
          <p:nvPr/>
        </p:nvSpPr>
        <p:spPr bwMode="auto">
          <a:xfrm>
            <a:off x="4648200" y="27432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7" name="Rectangle 29"/>
          <p:cNvSpPr>
            <a:spLocks noChangeArrowheads="1"/>
          </p:cNvSpPr>
          <p:nvPr/>
        </p:nvSpPr>
        <p:spPr bwMode="auto">
          <a:xfrm>
            <a:off x="4648200" y="2895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8" name="Rectangle 30"/>
          <p:cNvSpPr>
            <a:spLocks noChangeArrowheads="1"/>
          </p:cNvSpPr>
          <p:nvPr/>
        </p:nvSpPr>
        <p:spPr bwMode="auto">
          <a:xfrm>
            <a:off x="4648200" y="3048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79" name="Text Box 31"/>
          <p:cNvSpPr txBox="1">
            <a:spLocks noChangeArrowheads="1"/>
          </p:cNvSpPr>
          <p:nvPr/>
        </p:nvSpPr>
        <p:spPr bwMode="auto">
          <a:xfrm>
            <a:off x="3886200" y="6019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616480" name="Text Box 32"/>
          <p:cNvSpPr txBox="1">
            <a:spLocks noChangeArrowheads="1"/>
          </p:cNvSpPr>
          <p:nvPr/>
        </p:nvSpPr>
        <p:spPr bwMode="auto">
          <a:xfrm>
            <a:off x="565150" y="34290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000000"/>
                </a:solidFill>
                <a:latin typeface="Arial" charset="0"/>
              </a:rPr>
              <a:t>Sequence No</a:t>
            </a:r>
          </a:p>
        </p:txBody>
      </p:sp>
      <p:sp>
        <p:nvSpPr>
          <p:cNvPr id="616481" name="Rectangle 33"/>
          <p:cNvSpPr>
            <a:spLocks noChangeArrowheads="1"/>
          </p:cNvSpPr>
          <p:nvPr/>
        </p:nvSpPr>
        <p:spPr bwMode="auto">
          <a:xfrm>
            <a:off x="5181600" y="32766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2" name="Oval 34"/>
          <p:cNvSpPr>
            <a:spLocks noChangeArrowheads="1"/>
          </p:cNvSpPr>
          <p:nvPr/>
        </p:nvSpPr>
        <p:spPr bwMode="auto">
          <a:xfrm>
            <a:off x="3200400" y="5410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3" name="Oval 35"/>
          <p:cNvSpPr>
            <a:spLocks noChangeArrowheads="1"/>
          </p:cNvSpPr>
          <p:nvPr/>
        </p:nvSpPr>
        <p:spPr bwMode="auto">
          <a:xfrm>
            <a:off x="3657600" y="510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4" name="Oval 36"/>
          <p:cNvSpPr>
            <a:spLocks noChangeArrowheads="1"/>
          </p:cNvSpPr>
          <p:nvPr/>
        </p:nvSpPr>
        <p:spPr bwMode="auto">
          <a:xfrm>
            <a:off x="3657600" y="5257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5" name="Oval 37"/>
          <p:cNvSpPr>
            <a:spLocks noChangeArrowheads="1"/>
          </p:cNvSpPr>
          <p:nvPr/>
        </p:nvSpPr>
        <p:spPr bwMode="auto">
          <a:xfrm>
            <a:off x="4114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6" name="Oval 38"/>
          <p:cNvSpPr>
            <a:spLocks noChangeArrowheads="1"/>
          </p:cNvSpPr>
          <p:nvPr/>
        </p:nvSpPr>
        <p:spPr bwMode="auto">
          <a:xfrm>
            <a:off x="46482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7" name="Oval 39"/>
          <p:cNvSpPr>
            <a:spLocks noChangeArrowheads="1"/>
          </p:cNvSpPr>
          <p:nvPr/>
        </p:nvSpPr>
        <p:spPr bwMode="auto">
          <a:xfrm>
            <a:off x="4114800" y="480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8" name="Oval 40"/>
          <p:cNvSpPr>
            <a:spLocks noChangeArrowheads="1"/>
          </p:cNvSpPr>
          <p:nvPr/>
        </p:nvSpPr>
        <p:spPr bwMode="auto">
          <a:xfrm>
            <a:off x="41148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89" name="Oval 41"/>
          <p:cNvSpPr>
            <a:spLocks noChangeArrowheads="1"/>
          </p:cNvSpPr>
          <p:nvPr/>
        </p:nvSpPr>
        <p:spPr bwMode="auto">
          <a:xfrm>
            <a:off x="41148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0" name="Oval 42"/>
          <p:cNvSpPr>
            <a:spLocks noChangeArrowheads="1"/>
          </p:cNvSpPr>
          <p:nvPr/>
        </p:nvSpPr>
        <p:spPr bwMode="auto">
          <a:xfrm>
            <a:off x="46482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1" name="Oval 43"/>
          <p:cNvSpPr>
            <a:spLocks noChangeArrowheads="1"/>
          </p:cNvSpPr>
          <p:nvPr/>
        </p:nvSpPr>
        <p:spPr bwMode="auto">
          <a:xfrm>
            <a:off x="4648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2" name="Oval 44"/>
          <p:cNvSpPr>
            <a:spLocks noChangeArrowheads="1"/>
          </p:cNvSpPr>
          <p:nvPr/>
        </p:nvSpPr>
        <p:spPr bwMode="auto">
          <a:xfrm>
            <a:off x="4648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3" name="Oval 45"/>
          <p:cNvSpPr>
            <a:spLocks noChangeArrowheads="1"/>
          </p:cNvSpPr>
          <p:nvPr/>
        </p:nvSpPr>
        <p:spPr bwMode="auto">
          <a:xfrm>
            <a:off x="46482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4" name="Oval 46"/>
          <p:cNvSpPr>
            <a:spLocks noChangeArrowheads="1"/>
          </p:cNvSpPr>
          <p:nvPr/>
        </p:nvSpPr>
        <p:spPr bwMode="auto">
          <a:xfrm>
            <a:off x="49530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5" name="Oval 47"/>
          <p:cNvSpPr>
            <a:spLocks noChangeArrowheads="1"/>
          </p:cNvSpPr>
          <p:nvPr/>
        </p:nvSpPr>
        <p:spPr bwMode="auto">
          <a:xfrm>
            <a:off x="50292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6" name="Oval 48"/>
          <p:cNvSpPr>
            <a:spLocks noChangeArrowheads="1"/>
          </p:cNvSpPr>
          <p:nvPr/>
        </p:nvSpPr>
        <p:spPr bwMode="auto">
          <a:xfrm>
            <a:off x="51054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7" name="Oval 49"/>
          <p:cNvSpPr>
            <a:spLocks noChangeArrowheads="1"/>
          </p:cNvSpPr>
          <p:nvPr/>
        </p:nvSpPr>
        <p:spPr bwMode="auto">
          <a:xfrm>
            <a:off x="51816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8" name="Oval 50"/>
          <p:cNvSpPr>
            <a:spLocks noChangeArrowheads="1"/>
          </p:cNvSpPr>
          <p:nvPr/>
        </p:nvSpPr>
        <p:spPr bwMode="auto">
          <a:xfrm>
            <a:off x="46482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99" name="Oval 51"/>
          <p:cNvSpPr>
            <a:spLocks noChangeArrowheads="1"/>
          </p:cNvSpPr>
          <p:nvPr/>
        </p:nvSpPr>
        <p:spPr bwMode="auto">
          <a:xfrm>
            <a:off x="46482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500" name="Oval 52"/>
          <p:cNvSpPr>
            <a:spLocks noChangeArrowheads="1"/>
          </p:cNvSpPr>
          <p:nvPr/>
        </p:nvSpPr>
        <p:spPr bwMode="auto">
          <a:xfrm>
            <a:off x="46482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501" name="Text Box 53"/>
          <p:cNvSpPr txBox="1">
            <a:spLocks noChangeArrowheads="1"/>
          </p:cNvSpPr>
          <p:nvPr/>
        </p:nvSpPr>
        <p:spPr bwMode="auto">
          <a:xfrm>
            <a:off x="3989388" y="3095625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616502" name="Text Box 54"/>
          <p:cNvSpPr txBox="1">
            <a:spLocks noChangeArrowheads="1"/>
          </p:cNvSpPr>
          <p:nvPr/>
        </p:nvSpPr>
        <p:spPr bwMode="auto">
          <a:xfrm>
            <a:off x="4495800" y="25781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616503" name="Text Box 55"/>
          <p:cNvSpPr txBox="1">
            <a:spLocks noChangeArrowheads="1"/>
          </p:cNvSpPr>
          <p:nvPr/>
        </p:nvSpPr>
        <p:spPr bwMode="auto">
          <a:xfrm>
            <a:off x="4495800" y="21336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616504" name="Text Box 56"/>
          <p:cNvSpPr txBox="1">
            <a:spLocks noChangeArrowheads="1"/>
          </p:cNvSpPr>
          <p:nvPr/>
        </p:nvSpPr>
        <p:spPr bwMode="auto">
          <a:xfrm>
            <a:off x="4495800" y="19812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616505" name="Oval 57"/>
          <p:cNvSpPr>
            <a:spLocks noChangeArrowheads="1"/>
          </p:cNvSpPr>
          <p:nvPr/>
        </p:nvSpPr>
        <p:spPr bwMode="auto">
          <a:xfrm>
            <a:off x="5562600" y="2895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506" name="Rectangle 58"/>
          <p:cNvSpPr>
            <a:spLocks noChangeArrowheads="1"/>
          </p:cNvSpPr>
          <p:nvPr/>
        </p:nvSpPr>
        <p:spPr bwMode="auto">
          <a:xfrm>
            <a:off x="6858000" y="2667000"/>
            <a:ext cx="762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507" name="Text Box 59"/>
          <p:cNvSpPr txBox="1">
            <a:spLocks noChangeArrowheads="1"/>
          </p:cNvSpPr>
          <p:nvPr/>
        </p:nvSpPr>
        <p:spPr bwMode="auto">
          <a:xfrm>
            <a:off x="5867400" y="2819400"/>
            <a:ext cx="226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FF0000"/>
                </a:solidFill>
                <a:latin typeface="Arial" charset="0"/>
              </a:rPr>
              <a:t>Now what? - timeout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685800" y="5486400"/>
            <a:ext cx="1177925" cy="752475"/>
            <a:chOff x="192" y="3165"/>
            <a:chExt cx="742" cy="474"/>
          </a:xfrm>
        </p:grpSpPr>
        <p:sp>
          <p:nvSpPr>
            <p:cNvPr id="616509" name="Rectangle 61"/>
            <p:cNvSpPr>
              <a:spLocks noChangeArrowheads="1"/>
            </p:cNvSpPr>
            <p:nvPr/>
          </p:nvSpPr>
          <p:spPr bwMode="auto">
            <a:xfrm>
              <a:off x="192" y="3216"/>
              <a:ext cx="144" cy="10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510" name="Oval 62"/>
            <p:cNvSpPr>
              <a:spLocks noChangeArrowheads="1"/>
            </p:cNvSpPr>
            <p:nvPr/>
          </p:nvSpPr>
          <p:spPr bwMode="auto">
            <a:xfrm>
              <a:off x="192" y="3493"/>
              <a:ext cx="144" cy="1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511" name="Text Box 63"/>
            <p:cNvSpPr txBox="1">
              <a:spLocks noChangeArrowheads="1"/>
            </p:cNvSpPr>
            <p:nvPr/>
          </p:nvSpPr>
          <p:spPr bwMode="auto">
            <a:xfrm>
              <a:off x="306" y="3165"/>
              <a:ext cx="6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Arial" charset="0"/>
                </a:rPr>
                <a:t>Packets</a:t>
              </a:r>
            </a:p>
          </p:txBody>
        </p:sp>
        <p:sp>
          <p:nvSpPr>
            <p:cNvPr id="616512" name="Text Box 64"/>
            <p:cNvSpPr txBox="1">
              <a:spLocks noChangeArrowheads="1"/>
            </p:cNvSpPr>
            <p:nvPr/>
          </p:nvSpPr>
          <p:spPr bwMode="auto">
            <a:xfrm>
              <a:off x="306" y="3408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Arial" charset="0"/>
                </a:rPr>
                <a:t>Acks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What Service Does an Application Need?</a:t>
            </a:r>
            <a:endParaRPr lang="en-US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266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Data loss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Some apps (e.g., audio) can tolerate some loss</a:t>
            </a:r>
          </a:p>
          <a:p>
            <a:r>
              <a:rPr lang="en-US" dirty="0" smtClean="0"/>
              <a:t>Other apps (e.g., file transfer, telnet) require 100% reliable data transfer </a:t>
            </a:r>
            <a:endParaRPr lang="en-US" dirty="0"/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4038600" cy="22859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Timing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Some apps (e.g., Internet telephony, interactive games) require low delay to be “effective”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F092-366E-CC44-B573-258F0B54E8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457199" y="4419600"/>
            <a:ext cx="80772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</a:bodyPr>
          <a:lstStyle/>
          <a:p>
            <a:pPr marL="457200" indent="-27432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200" dirty="0" smtClean="0">
                <a:solidFill>
                  <a:srgbClr val="FF0000"/>
                </a:solidFill>
                <a:ea typeface="+mn-lt"/>
                <a:cs typeface="+mn-lt"/>
              </a:rPr>
              <a:t>Bandwidth</a:t>
            </a:r>
          </a:p>
          <a:p>
            <a:pPr marL="457200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"/>
            </a:pPr>
            <a:r>
              <a:rPr lang="en-US" sz="2200" dirty="0">
                <a:ea typeface="+mn-lt"/>
                <a:cs typeface="+mn-lt"/>
              </a:rPr>
              <a:t>Some apps (e.g., multimedia) require minimum amount of bandwidth to be “effective”</a:t>
            </a:r>
          </a:p>
          <a:p>
            <a:pPr marL="457200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"/>
            </a:pPr>
            <a:r>
              <a:rPr lang="en-US" sz="2200" dirty="0">
                <a:ea typeface="+mn-lt"/>
                <a:cs typeface="+mn-lt"/>
              </a:rPr>
              <a:t>Other apps (“elastic apps”) make use of whatever bandwidth they get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63CC-9F1A-7F48-A287-41F7A8B8BF05}" type="slidenum">
              <a:rPr lang="en-US"/>
              <a:pPr/>
              <a:t>40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&amp; Costs of Congestion</a:t>
            </a:r>
          </a:p>
        </p:txBody>
      </p:sp>
      <p:sp>
        <p:nvSpPr>
          <p:cNvPr id="610307" name="Rectangle 3"/>
          <p:cNvSpPr>
            <a:spLocks noChangeArrowheads="1"/>
          </p:cNvSpPr>
          <p:nvPr/>
        </p:nvSpPr>
        <p:spPr bwMode="auto">
          <a:xfrm>
            <a:off x="654050" y="4581525"/>
            <a:ext cx="77819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latin typeface="Arial" charset="0"/>
              </a:rPr>
              <a:t>When packet dropped, any “upstream transmission capacity used for that packet was wasted!</a:t>
            </a:r>
          </a:p>
        </p:txBody>
      </p:sp>
      <p:pic>
        <p:nvPicPr>
          <p:cNvPr id="610308" name="Picture 4" descr="congestion_perf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1752600"/>
            <a:ext cx="4421188" cy="2819400"/>
          </a:xfrm>
          <a:prstGeom prst="rect">
            <a:avLst/>
          </a:prstGeom>
          <a:noFill/>
        </p:spPr>
      </p:pic>
      <p:pic>
        <p:nvPicPr>
          <p:cNvPr id="610309" name="Picture 5" descr="congestio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3350" y="1668463"/>
            <a:ext cx="3519488" cy="2327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5DA6-06A0-9D40-92D2-6E8FDA5D60F2}" type="slidenum">
              <a:rPr lang="en-US"/>
              <a:pPr/>
              <a:t>41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Congestion Control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Changes to TCP motivated by ARPANET congestion collapse</a:t>
            </a:r>
          </a:p>
          <a:p>
            <a:r>
              <a:rPr lang="en-US" sz="3200"/>
              <a:t>Basic principles</a:t>
            </a:r>
          </a:p>
          <a:p>
            <a:pPr lvl="1"/>
            <a:r>
              <a:rPr lang="en-US" sz="2800">
                <a:solidFill>
                  <a:srgbClr val="FF0000"/>
                </a:solidFill>
              </a:rPr>
              <a:t>AIMD</a:t>
            </a:r>
          </a:p>
          <a:p>
            <a:pPr lvl="1"/>
            <a:r>
              <a:rPr lang="en-US" sz="2800"/>
              <a:t>Packet conservation</a:t>
            </a:r>
          </a:p>
          <a:p>
            <a:pPr lvl="1"/>
            <a:r>
              <a:rPr lang="en-US" sz="2800"/>
              <a:t>Reaching steady state quickly</a:t>
            </a:r>
          </a:p>
          <a:p>
            <a:pPr lvl="1"/>
            <a:r>
              <a:rPr lang="en-US" sz="2800"/>
              <a:t>ACK clocking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B02-85B5-1B41-9790-98C639BBF866}" type="slidenum">
              <a:rPr lang="en-US"/>
              <a:pPr/>
              <a:t>42</a:t>
            </a:fld>
            <a:endParaRPr lang="en-US"/>
          </a:p>
        </p:txBody>
      </p:sp>
      <p:sp>
        <p:nvSpPr>
          <p:cNvPr id="640002" name="Rectangle 2"/>
          <p:cNvSpPr>
            <a:spLocks noChangeArrowheads="1"/>
          </p:cNvSpPr>
          <p:nvPr/>
        </p:nvSpPr>
        <p:spPr bwMode="auto">
          <a:xfrm>
            <a:off x="685800" y="1524000"/>
            <a:ext cx="79248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0"/>
              </a:lnSpc>
            </a:pPr>
            <a:endParaRPr lang="en-US" sz="2000">
              <a:latin typeface="Arial" charset="0"/>
            </a:endParaRP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rId3" action="ppaction://program"/>
              </a:rPr>
              <a:t>TCP Saw Tooth Behavior</a:t>
            </a:r>
            <a:endParaRPr lang="en-US"/>
          </a:p>
        </p:txBody>
      </p:sp>
      <p:sp>
        <p:nvSpPr>
          <p:cNvPr id="640004" name="Line 4"/>
          <p:cNvSpPr>
            <a:spLocks noChangeShapeType="1"/>
          </p:cNvSpPr>
          <p:nvPr/>
        </p:nvSpPr>
        <p:spPr bwMode="auto">
          <a:xfrm>
            <a:off x="1293813" y="2281238"/>
            <a:ext cx="0" cy="25098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05" name="Line 5"/>
          <p:cNvSpPr>
            <a:spLocks noChangeShapeType="1"/>
          </p:cNvSpPr>
          <p:nvPr/>
        </p:nvSpPr>
        <p:spPr bwMode="auto">
          <a:xfrm>
            <a:off x="1293813" y="4791075"/>
            <a:ext cx="7000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06" name="Text Box 6"/>
          <p:cNvSpPr txBox="1">
            <a:spLocks noChangeArrowheads="1"/>
          </p:cNvSpPr>
          <p:nvPr/>
        </p:nvSpPr>
        <p:spPr bwMode="auto">
          <a:xfrm>
            <a:off x="7442200" y="4878388"/>
            <a:ext cx="776288" cy="3968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defTabSz="912813" eaLnBrk="0" hangingPunct="0"/>
            <a:r>
              <a:rPr lang="en-US" sz="2000" b="1">
                <a:latin typeface="Arial" charset="0"/>
              </a:rPr>
              <a:t>Time</a:t>
            </a:r>
          </a:p>
        </p:txBody>
      </p:sp>
      <p:sp>
        <p:nvSpPr>
          <p:cNvPr id="640007" name="Text Box 7"/>
          <p:cNvSpPr txBox="1">
            <a:spLocks noChangeArrowheads="1"/>
          </p:cNvSpPr>
          <p:nvPr/>
        </p:nvSpPr>
        <p:spPr bwMode="auto">
          <a:xfrm>
            <a:off x="752475" y="1633538"/>
            <a:ext cx="1582738" cy="581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 b="1">
                <a:latin typeface="Arial" charset="0"/>
              </a:rPr>
              <a:t>Congestion</a:t>
            </a:r>
          </a:p>
          <a:p>
            <a:pPr algn="ctr" defTabSz="912813" eaLnBrk="0" hangingPunct="0">
              <a:lnSpc>
                <a:spcPct val="80000"/>
              </a:lnSpc>
            </a:pPr>
            <a:r>
              <a:rPr lang="en-US" sz="2000" b="1">
                <a:latin typeface="Arial" charset="0"/>
              </a:rPr>
              <a:t>Window</a:t>
            </a:r>
          </a:p>
        </p:txBody>
      </p:sp>
      <p:sp>
        <p:nvSpPr>
          <p:cNvPr id="640008" name="Line 8"/>
          <p:cNvSpPr>
            <a:spLocks noChangeShapeType="1"/>
          </p:cNvSpPr>
          <p:nvPr/>
        </p:nvSpPr>
        <p:spPr bwMode="auto">
          <a:xfrm flipV="1">
            <a:off x="3576638" y="3346450"/>
            <a:ext cx="1217612" cy="836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09" name="Line 9"/>
          <p:cNvSpPr>
            <a:spLocks noChangeShapeType="1"/>
          </p:cNvSpPr>
          <p:nvPr/>
        </p:nvSpPr>
        <p:spPr bwMode="auto">
          <a:xfrm flipV="1">
            <a:off x="4794250" y="3727450"/>
            <a:ext cx="684213" cy="455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0" name="Line 10"/>
          <p:cNvSpPr>
            <a:spLocks noChangeShapeType="1"/>
          </p:cNvSpPr>
          <p:nvPr/>
        </p:nvSpPr>
        <p:spPr bwMode="auto">
          <a:xfrm flipV="1">
            <a:off x="4794250" y="3346450"/>
            <a:ext cx="0" cy="8366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1" name="Line 11"/>
          <p:cNvSpPr>
            <a:spLocks noChangeShapeType="1"/>
          </p:cNvSpPr>
          <p:nvPr/>
        </p:nvSpPr>
        <p:spPr bwMode="auto">
          <a:xfrm>
            <a:off x="5478463" y="372745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2" name="Line 12"/>
          <p:cNvSpPr>
            <a:spLocks noChangeShapeType="1"/>
          </p:cNvSpPr>
          <p:nvPr/>
        </p:nvSpPr>
        <p:spPr bwMode="auto">
          <a:xfrm flipV="1">
            <a:off x="5935663" y="3727450"/>
            <a:ext cx="0" cy="10636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3" name="Line 13"/>
          <p:cNvSpPr>
            <a:spLocks noChangeShapeType="1"/>
          </p:cNvSpPr>
          <p:nvPr/>
        </p:nvSpPr>
        <p:spPr bwMode="auto">
          <a:xfrm flipV="1">
            <a:off x="6240463" y="3041650"/>
            <a:ext cx="1749425" cy="1217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4" name="Line 14"/>
          <p:cNvSpPr>
            <a:spLocks noChangeShapeType="1"/>
          </p:cNvSpPr>
          <p:nvPr/>
        </p:nvSpPr>
        <p:spPr bwMode="auto">
          <a:xfrm flipV="1">
            <a:off x="7989888" y="3041650"/>
            <a:ext cx="0" cy="989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5" name="Line 15"/>
          <p:cNvSpPr>
            <a:spLocks noChangeShapeType="1"/>
          </p:cNvSpPr>
          <p:nvPr/>
        </p:nvSpPr>
        <p:spPr bwMode="auto">
          <a:xfrm flipV="1">
            <a:off x="7989888" y="3878263"/>
            <a:ext cx="304800" cy="1524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6" name="Line 16"/>
          <p:cNvSpPr>
            <a:spLocks noChangeShapeType="1"/>
          </p:cNvSpPr>
          <p:nvPr/>
        </p:nvSpPr>
        <p:spPr bwMode="auto">
          <a:xfrm flipV="1">
            <a:off x="2130425" y="3575050"/>
            <a:ext cx="0" cy="1409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7" name="Text Box 17"/>
          <p:cNvSpPr txBox="1">
            <a:spLocks noChangeArrowheads="1"/>
          </p:cNvSpPr>
          <p:nvPr/>
        </p:nvSpPr>
        <p:spPr bwMode="auto">
          <a:xfrm>
            <a:off x="1362075" y="5126038"/>
            <a:ext cx="1212850" cy="5873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Initial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Slowstart</a:t>
            </a:r>
          </a:p>
        </p:txBody>
      </p:sp>
      <p:sp>
        <p:nvSpPr>
          <p:cNvPr id="640018" name="Line 18"/>
          <p:cNvSpPr>
            <a:spLocks noChangeShapeType="1"/>
          </p:cNvSpPr>
          <p:nvPr/>
        </p:nvSpPr>
        <p:spPr bwMode="auto">
          <a:xfrm flipH="1" flipV="1">
            <a:off x="4794250" y="3651250"/>
            <a:ext cx="989013" cy="1411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4864100" y="5040313"/>
            <a:ext cx="1682750" cy="835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Fast 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Retransmit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and Recovery</a:t>
            </a:r>
          </a:p>
        </p:txBody>
      </p:sp>
      <p:sp>
        <p:nvSpPr>
          <p:cNvPr id="640020" name="Line 20"/>
          <p:cNvSpPr>
            <a:spLocks noChangeShapeType="1"/>
          </p:cNvSpPr>
          <p:nvPr/>
        </p:nvSpPr>
        <p:spPr bwMode="auto">
          <a:xfrm flipH="1" flipV="1">
            <a:off x="3119438" y="4030663"/>
            <a:ext cx="533400" cy="1217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1" name="Text Box 21"/>
          <p:cNvSpPr txBox="1">
            <a:spLocks noChangeArrowheads="1"/>
          </p:cNvSpPr>
          <p:nvPr/>
        </p:nvSpPr>
        <p:spPr bwMode="auto">
          <a:xfrm>
            <a:off x="3517900" y="5005388"/>
            <a:ext cx="1212850" cy="835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Slowstart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to pace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packets</a:t>
            </a:r>
          </a:p>
        </p:txBody>
      </p:sp>
      <p:sp>
        <p:nvSpPr>
          <p:cNvPr id="640022" name="Line 22"/>
          <p:cNvSpPr>
            <a:spLocks noChangeShapeType="1"/>
          </p:cNvSpPr>
          <p:nvPr/>
        </p:nvSpPr>
        <p:spPr bwMode="auto">
          <a:xfrm flipV="1">
            <a:off x="3119438" y="3498850"/>
            <a:ext cx="457200" cy="304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3" name="Line 23"/>
          <p:cNvSpPr>
            <a:spLocks noChangeShapeType="1"/>
          </p:cNvSpPr>
          <p:nvPr/>
        </p:nvSpPr>
        <p:spPr bwMode="auto">
          <a:xfrm flipV="1">
            <a:off x="3576638" y="3498850"/>
            <a:ext cx="0" cy="6842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4" name="Arc 24"/>
          <p:cNvSpPr>
            <a:spLocks/>
          </p:cNvSpPr>
          <p:nvPr/>
        </p:nvSpPr>
        <p:spPr bwMode="auto">
          <a:xfrm flipV="1">
            <a:off x="1293813" y="2281238"/>
            <a:ext cx="912812" cy="25098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796"/>
              <a:gd name="T2" fmla="*/ 21488 w 21600"/>
              <a:gd name="T3" fmla="*/ 23796 h 23796"/>
              <a:gd name="T4" fmla="*/ 0 w 21600"/>
              <a:gd name="T5" fmla="*/ 21600 h 23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796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</a:path>
              <a:path w="21600" h="23796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5" name="Line 25"/>
          <p:cNvSpPr>
            <a:spLocks noChangeShapeType="1"/>
          </p:cNvSpPr>
          <p:nvPr/>
        </p:nvSpPr>
        <p:spPr bwMode="auto">
          <a:xfrm>
            <a:off x="2206625" y="2281238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6" name="Arc 26"/>
          <p:cNvSpPr>
            <a:spLocks/>
          </p:cNvSpPr>
          <p:nvPr/>
        </p:nvSpPr>
        <p:spPr bwMode="auto">
          <a:xfrm flipV="1">
            <a:off x="2663825" y="3803650"/>
            <a:ext cx="455613" cy="9874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796"/>
              <a:gd name="T2" fmla="*/ 21488 w 21600"/>
              <a:gd name="T3" fmla="*/ 23796 h 23796"/>
              <a:gd name="T4" fmla="*/ 0 w 21600"/>
              <a:gd name="T5" fmla="*/ 21600 h 23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796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</a:path>
              <a:path w="21600" h="23796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7" name="Line 27"/>
          <p:cNvSpPr>
            <a:spLocks noChangeShapeType="1"/>
          </p:cNvSpPr>
          <p:nvPr/>
        </p:nvSpPr>
        <p:spPr bwMode="auto">
          <a:xfrm flipV="1">
            <a:off x="2663825" y="2281238"/>
            <a:ext cx="0" cy="25098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8" name="Text Box 28"/>
          <p:cNvSpPr txBox="1">
            <a:spLocks noChangeArrowheads="1"/>
          </p:cNvSpPr>
          <p:nvPr/>
        </p:nvSpPr>
        <p:spPr bwMode="auto">
          <a:xfrm>
            <a:off x="6173788" y="1846263"/>
            <a:ext cx="1200150" cy="835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94" tIns="45647" rIns="91294" bIns="45647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Timeouts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may still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occur</a:t>
            </a:r>
          </a:p>
        </p:txBody>
      </p:sp>
      <p:sp>
        <p:nvSpPr>
          <p:cNvPr id="640029" name="Line 29"/>
          <p:cNvSpPr>
            <a:spLocks noChangeShapeType="1"/>
          </p:cNvSpPr>
          <p:nvPr/>
        </p:nvSpPr>
        <p:spPr bwMode="auto">
          <a:xfrm flipH="1">
            <a:off x="5707063" y="2586038"/>
            <a:ext cx="685800" cy="1141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30" name="Arc 30"/>
          <p:cNvSpPr>
            <a:spLocks/>
          </p:cNvSpPr>
          <p:nvPr/>
        </p:nvSpPr>
        <p:spPr bwMode="auto">
          <a:xfrm flipV="1">
            <a:off x="5935663" y="4259263"/>
            <a:ext cx="304800" cy="5318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796"/>
              <a:gd name="T2" fmla="*/ 21488 w 21600"/>
              <a:gd name="T3" fmla="*/ 23796 h 23796"/>
              <a:gd name="T4" fmla="*/ 0 w 21600"/>
              <a:gd name="T5" fmla="*/ 21600 h 23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796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</a:path>
              <a:path w="21600" h="23796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33"/>
                  <a:pt x="21562" y="23066"/>
                  <a:pt x="21488" y="23796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01E6-839F-2541-8095-9EFF7F19B260}" type="slidenum">
              <a:rPr lang="en-US"/>
              <a:pPr/>
              <a:t>43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Lessons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TCP state diagram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setup/</a:t>
            </a:r>
            <a:r>
              <a:rPr lang="en-US" dirty="0" smtClean="0">
                <a:sym typeface="Wingdings" charset="2"/>
              </a:rPr>
              <a:t>teardown</a:t>
            </a:r>
          </a:p>
          <a:p>
            <a:pPr lvl="1"/>
            <a:r>
              <a:rPr lang="en-US" dirty="0" smtClean="0">
                <a:sym typeface="Wingdings" charset="2"/>
              </a:rPr>
              <a:t>Making sure both sides end up in same state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TCP timeout calculation </a:t>
            </a:r>
            <a:r>
              <a:rPr lang="en-US" dirty="0" err="1" smtClean="0">
                <a:sym typeface="Wingdings" charset="2"/>
              </a:rPr>
              <a:t></a:t>
            </a:r>
            <a:r>
              <a:rPr lang="en-US" dirty="0" smtClean="0">
                <a:sym typeface="Wingdings" charset="2"/>
              </a:rPr>
              <a:t> how is RTT estimated</a:t>
            </a:r>
          </a:p>
          <a:p>
            <a:pPr lvl="1"/>
            <a:r>
              <a:rPr lang="en-US" dirty="0" smtClean="0">
                <a:sym typeface="Wingdings" charset="2"/>
              </a:rPr>
              <a:t>Good example of adapting to network performance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Modern TCP loss recovery</a:t>
            </a:r>
          </a:p>
          <a:p>
            <a:pPr lvl="1"/>
            <a:r>
              <a:rPr lang="en-US" dirty="0"/>
              <a:t>Why are timeouts bad?</a:t>
            </a:r>
          </a:p>
          <a:p>
            <a:pPr lvl="1"/>
            <a:r>
              <a:rPr lang="en-US" dirty="0"/>
              <a:t>How to avoid them?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e.g. fast </a:t>
            </a:r>
            <a:r>
              <a:rPr lang="en-US" dirty="0" smtClean="0">
                <a:sym typeface="Wingdings" charset="2"/>
              </a:rPr>
              <a:t>retransmit</a:t>
            </a:r>
          </a:p>
          <a:p>
            <a:pPr lvl="1"/>
            <a:r>
              <a:rPr lang="en-US" dirty="0" smtClean="0">
                <a:sym typeface="Wingdings" charset="2"/>
              </a:rPr>
              <a:t>Making the common case work well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96BC-6C0B-0245-82A2-675EC76F3780}" type="slidenum">
              <a:rPr lang="en-US"/>
              <a:pPr/>
              <a:t>44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Lessons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Sliding </a:t>
            </a:r>
            <a:r>
              <a:rPr lang="en-US" dirty="0"/>
              <a:t>window flow control</a:t>
            </a:r>
          </a:p>
          <a:p>
            <a:pPr lvl="1"/>
            <a:r>
              <a:rPr lang="en-US" dirty="0"/>
              <a:t>Addresses buffering issues and keeps link </a:t>
            </a:r>
            <a:r>
              <a:rPr lang="en-US" dirty="0" smtClean="0"/>
              <a:t>utilized</a:t>
            </a:r>
          </a:p>
          <a:p>
            <a:pPr lvl="1"/>
            <a:r>
              <a:rPr lang="en-US" dirty="0" smtClean="0"/>
              <a:t>Need to ensure that distributed resources that are known about aren’t overloaded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is congestion control needed?</a:t>
            </a:r>
          </a:p>
          <a:p>
            <a:pPr lvl="1"/>
            <a:r>
              <a:rPr lang="en-US" dirty="0" smtClean="0"/>
              <a:t>Need to share some resources without knowing their current state</a:t>
            </a:r>
          </a:p>
          <a:p>
            <a:endParaRPr lang="en-US" dirty="0" smtClean="0"/>
          </a:p>
          <a:p>
            <a:r>
              <a:rPr lang="en-US" dirty="0" smtClean="0"/>
              <a:t>How to evaluate congestion control algorithms?</a:t>
            </a:r>
          </a:p>
          <a:p>
            <a:pPr lvl="1"/>
            <a:r>
              <a:rPr lang="en-US" dirty="0" smtClean="0"/>
              <a:t>Why is AIMD the right choice for congestion control?</a:t>
            </a:r>
          </a:p>
          <a:p>
            <a:pPr lvl="2"/>
            <a:r>
              <a:rPr lang="en-US" dirty="0" smtClean="0"/>
              <a:t>Results in stable and fair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APIs (</a:t>
            </a:r>
            <a:r>
              <a:rPr lang="en-US" dirty="0" err="1" smtClean="0"/>
              <a:t>Dongsu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Project 1 handout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Transport Service Requirements of Common Apps</a:t>
            </a:r>
            <a:endParaRPr lang="en-US" sz="480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FA0A-AF06-C048-A2CA-AE6CC39457A6}" type="slidenum">
              <a:rPr lang="en-US"/>
              <a:pPr/>
              <a:t>5</a:t>
            </a:fld>
            <a:endParaRPr 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533400" y="1981200"/>
            <a:ext cx="8153400" cy="350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89" tIns="50795" rIns="101589" bIns="507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895600" y="2116138"/>
            <a:ext cx="15668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endParaRPr lang="en-US" sz="2000" b="1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no loss</a:t>
            </a:r>
          </a:p>
          <a:p>
            <a:r>
              <a:rPr lang="en-US" sz="2000" dirty="0">
                <a:latin typeface="Arial" charset="0"/>
              </a:rPr>
              <a:t>no loss</a:t>
            </a:r>
          </a:p>
          <a:p>
            <a:r>
              <a:rPr lang="en-US" sz="2000" dirty="0">
                <a:latin typeface="Arial" charset="0"/>
              </a:rPr>
              <a:t>no loss</a:t>
            </a:r>
          </a:p>
          <a:p>
            <a:r>
              <a:rPr lang="en-US" sz="2000" dirty="0">
                <a:latin typeface="Arial" charset="0"/>
              </a:rPr>
              <a:t>loss-tolerant</a:t>
            </a:r>
          </a:p>
          <a:p>
            <a:endParaRPr lang="en-US" sz="20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loss-tolerant</a:t>
            </a:r>
          </a:p>
          <a:p>
            <a:r>
              <a:rPr lang="en-US" sz="2000" dirty="0">
                <a:latin typeface="Arial" charset="0"/>
              </a:rPr>
              <a:t>loss-tolerant</a:t>
            </a:r>
          </a:p>
          <a:p>
            <a:r>
              <a:rPr lang="en-US" sz="2000" dirty="0">
                <a:latin typeface="Arial" charset="0"/>
              </a:rPr>
              <a:t>no loss</a:t>
            </a:r>
            <a:endParaRPr lang="en-US" dirty="0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619625" y="2116138"/>
            <a:ext cx="20621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elastic</a:t>
            </a:r>
          </a:p>
          <a:p>
            <a:r>
              <a:rPr lang="en-US" sz="2000">
                <a:latin typeface="Arial" charset="0"/>
              </a:rPr>
              <a:t>elastic</a:t>
            </a:r>
          </a:p>
          <a:p>
            <a:r>
              <a:rPr lang="en-US" sz="2000">
                <a:latin typeface="Arial" charset="0"/>
              </a:rPr>
              <a:t>elastic</a:t>
            </a:r>
          </a:p>
          <a:p>
            <a:r>
              <a:rPr lang="en-US" sz="2000">
                <a:latin typeface="Arial" charset="0"/>
              </a:rPr>
              <a:t>audio: 5Kb-1Mb</a:t>
            </a:r>
          </a:p>
          <a:p>
            <a:r>
              <a:rPr lang="en-US" sz="2000">
                <a:latin typeface="Arial" charset="0"/>
              </a:rPr>
              <a:t>video:10Kb-5Mb</a:t>
            </a:r>
          </a:p>
          <a:p>
            <a:r>
              <a:rPr lang="en-US" sz="2000">
                <a:latin typeface="Arial" charset="0"/>
              </a:rPr>
              <a:t>same as above </a:t>
            </a:r>
          </a:p>
          <a:p>
            <a:r>
              <a:rPr lang="en-US" sz="2000">
                <a:latin typeface="Arial" charset="0"/>
              </a:rPr>
              <a:t>few Kbps</a:t>
            </a:r>
          </a:p>
          <a:p>
            <a:r>
              <a:rPr lang="en-US" sz="2000">
                <a:latin typeface="Arial" charset="0"/>
              </a:rPr>
              <a:t>elastic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6562725" y="2097088"/>
            <a:ext cx="20621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prstTxWarp prst="textNoShape">
              <a:avLst/>
            </a:prstTxWarp>
            <a:spAutoFit/>
          </a:bodyPr>
          <a:lstStyle/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no</a:t>
            </a:r>
          </a:p>
          <a:p>
            <a:r>
              <a:rPr lang="en-US" sz="2000">
                <a:latin typeface="Arial" charset="0"/>
              </a:rPr>
              <a:t>no</a:t>
            </a:r>
          </a:p>
          <a:p>
            <a:r>
              <a:rPr lang="en-US" sz="2000">
                <a:latin typeface="Arial" charset="0"/>
              </a:rPr>
              <a:t>no</a:t>
            </a:r>
          </a:p>
          <a:p>
            <a:r>
              <a:rPr lang="en-US" sz="2000">
                <a:latin typeface="Arial" charset="0"/>
              </a:rPr>
              <a:t>yes, 100’s msec</a:t>
            </a: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yes, few secs</a:t>
            </a:r>
          </a:p>
          <a:p>
            <a:r>
              <a:rPr lang="en-US" sz="2000">
                <a:latin typeface="Arial" charset="0"/>
              </a:rPr>
              <a:t>yes, 100’s msec</a:t>
            </a:r>
          </a:p>
          <a:p>
            <a:r>
              <a:rPr lang="en-US" sz="2000">
                <a:latin typeface="Arial" charset="0"/>
              </a:rPr>
              <a:t>yes and no</a:t>
            </a:r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V="1">
            <a:off x="841375" y="2486025"/>
            <a:ext cx="75628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 flipV="1">
            <a:off x="793750" y="308610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803275" y="33813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 flipV="1">
            <a:off x="812800" y="36766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V="1">
            <a:off x="831850" y="42862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V="1">
            <a:off x="784225" y="46005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flipV="1">
            <a:off x="784225" y="49244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V="1">
            <a:off x="746125" y="525780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8" name="Group 20"/>
          <p:cNvGrpSpPr>
            <a:grpSpLocks/>
          </p:cNvGrpSpPr>
          <p:nvPr/>
        </p:nvGrpSpPr>
        <p:grpSpPr bwMode="auto">
          <a:xfrm>
            <a:off x="533400" y="2041525"/>
            <a:ext cx="8091488" cy="3214688"/>
            <a:chOff x="432" y="1094"/>
            <a:chExt cx="5097" cy="2025"/>
          </a:xfrm>
        </p:grpSpPr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432" y="1141"/>
              <a:ext cx="1423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endParaRPr lang="en-US" sz="2000">
                <a:latin typeface="Arial" charset="0"/>
              </a:endParaRPr>
            </a:p>
            <a:p>
              <a:pPr algn="r"/>
              <a:endParaRPr lang="en-US" sz="2000">
                <a:latin typeface="Arial" charset="0"/>
              </a:endParaRPr>
            </a:p>
            <a:p>
              <a:pPr algn="r"/>
              <a:r>
                <a:rPr lang="en-US" sz="2000">
                  <a:latin typeface="Arial" charset="0"/>
                </a:rPr>
                <a:t>file transfer</a:t>
              </a:r>
            </a:p>
            <a:p>
              <a:pPr algn="r"/>
              <a:r>
                <a:rPr lang="en-US" sz="2000">
                  <a:latin typeface="Arial" charset="0"/>
                </a:rPr>
                <a:t>e-mail</a:t>
              </a:r>
            </a:p>
            <a:p>
              <a:pPr algn="r"/>
              <a:r>
                <a:rPr lang="en-US" sz="2000">
                  <a:latin typeface="Arial" charset="0"/>
                </a:rPr>
                <a:t>web documents</a:t>
              </a:r>
            </a:p>
            <a:p>
              <a:pPr algn="r"/>
              <a:r>
                <a:rPr lang="en-US" sz="2000">
                  <a:latin typeface="Arial" charset="0"/>
                </a:rPr>
                <a:t>real-time audio/</a:t>
              </a:r>
            </a:p>
            <a:p>
              <a:pPr algn="r"/>
              <a:r>
                <a:rPr lang="en-US" sz="2000">
                  <a:latin typeface="Arial" charset="0"/>
                </a:rPr>
                <a:t>video</a:t>
              </a:r>
            </a:p>
            <a:p>
              <a:pPr algn="r"/>
              <a:r>
                <a:rPr lang="en-US" sz="2000">
                  <a:latin typeface="Arial" charset="0"/>
                </a:rPr>
                <a:t>stored audio/video</a:t>
              </a:r>
            </a:p>
            <a:p>
              <a:pPr algn="r"/>
              <a:r>
                <a:rPr lang="en-US" sz="2000">
                  <a:latin typeface="Arial" charset="0"/>
                </a:rPr>
                <a:t>interactive games</a:t>
              </a:r>
            </a:p>
            <a:p>
              <a:pPr algn="r"/>
              <a:r>
                <a:rPr lang="en-US" sz="2000">
                  <a:latin typeface="Arial" charset="0"/>
                </a:rPr>
                <a:t>financial apps</a:t>
              </a:r>
              <a:endParaRPr lang="en-US"/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868" y="1094"/>
              <a:ext cx="9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2000" b="1">
                  <a:latin typeface="Arial" charset="0"/>
                </a:rPr>
                <a:t>Application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1" name="Text Box 17"/>
            <p:cNvSpPr txBox="1">
              <a:spLocks noChangeArrowheads="1"/>
            </p:cNvSpPr>
            <p:nvPr/>
          </p:nvSpPr>
          <p:spPr bwMode="auto">
            <a:xfrm>
              <a:off x="1920" y="1095"/>
              <a:ext cx="8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latin typeface="Arial" charset="0"/>
                </a:rPr>
                <a:t>Data loss</a:t>
              </a:r>
              <a:endParaRPr lang="en-US"/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3006" y="1094"/>
              <a:ext cx="12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latin typeface="Arial" charset="0"/>
                </a:rPr>
                <a:t>Bandwidth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3" name="Text Box 19"/>
            <p:cNvSpPr txBox="1">
              <a:spLocks noChangeArrowheads="1"/>
            </p:cNvSpPr>
            <p:nvPr/>
          </p:nvSpPr>
          <p:spPr bwMode="auto">
            <a:xfrm>
              <a:off x="4230" y="1104"/>
              <a:ext cx="12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latin typeface="Arial" charset="0"/>
                </a:rPr>
                <a:t>Time Sensitive</a:t>
              </a:r>
              <a:endParaRPr lang="en-US" sz="20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utoUpdateAnimBg="0"/>
      <p:bldP spid="2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Requirements</a:t>
            </a:r>
            <a:endParaRPr lang="en-US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Network reliability</a:t>
            </a:r>
          </a:p>
          <a:p>
            <a:pPr lvl="1"/>
            <a:r>
              <a:rPr lang="en-US" smtClean="0"/>
              <a:t>Network service must always be available</a:t>
            </a:r>
          </a:p>
          <a:p>
            <a:r>
              <a:rPr lang="en-US" smtClean="0"/>
              <a:t>Security: privacy, denial of service, authentication, …</a:t>
            </a:r>
          </a:p>
          <a:p>
            <a:r>
              <a:rPr lang="en-US" smtClean="0"/>
              <a:t>Scalability.</a:t>
            </a:r>
          </a:p>
          <a:p>
            <a:pPr lvl="1"/>
            <a:r>
              <a:rPr lang="en-US" smtClean="0"/>
              <a:t>Scale to large numbers of users, traffic flows, …</a:t>
            </a:r>
          </a:p>
          <a:p>
            <a:r>
              <a:rPr lang="en-US" smtClean="0"/>
              <a:t>Manageability: monitoring, control, …</a:t>
            </a:r>
          </a:p>
          <a:p>
            <a:pPr lvl="1"/>
            <a:endParaRPr lang="en-US" smtClean="0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911-7B53-1948-A51D-E8A155CEB1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C1B7F-688B-8249-925A-66370535A723}" type="slidenum">
              <a:rPr lang="en-US"/>
              <a:pPr/>
              <a:t>7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Service Model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40700" cy="2286000"/>
          </a:xfrm>
        </p:spPr>
        <p:txBody>
          <a:bodyPr/>
          <a:lstStyle/>
          <a:p>
            <a:r>
              <a:rPr lang="en-US" sz="2000"/>
              <a:t>Low-level communication model provided by Internet</a:t>
            </a:r>
          </a:p>
          <a:p>
            <a:r>
              <a:rPr lang="en-US" sz="2000"/>
              <a:t>Datagram</a:t>
            </a:r>
          </a:p>
          <a:p>
            <a:pPr lvl="1"/>
            <a:r>
              <a:rPr lang="en-US" sz="1800"/>
              <a:t>Each packet self-contained</a:t>
            </a:r>
          </a:p>
          <a:p>
            <a:pPr lvl="2"/>
            <a:r>
              <a:rPr lang="en-US" sz="1600"/>
              <a:t>All information needed to get to destination</a:t>
            </a:r>
          </a:p>
          <a:p>
            <a:pPr lvl="2"/>
            <a:r>
              <a:rPr lang="en-US" sz="1600"/>
              <a:t>No advance setup or connection maintenance</a:t>
            </a:r>
          </a:p>
          <a:p>
            <a:pPr lvl="1"/>
            <a:r>
              <a:rPr lang="en-US" sz="1800"/>
              <a:t>Analogous to letter or telegram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06538" y="3302000"/>
            <a:ext cx="6248400" cy="3276600"/>
            <a:chOff x="1200" y="2064"/>
            <a:chExt cx="3072" cy="206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00" y="2064"/>
              <a:ext cx="3072" cy="240"/>
              <a:chOff x="1200" y="2064"/>
              <a:chExt cx="3072" cy="240"/>
            </a:xfrm>
          </p:grpSpPr>
          <p:sp>
            <p:nvSpPr>
              <p:cNvPr id="58394" name="Rectangle 6"/>
              <p:cNvSpPr>
                <a:spLocks noChangeArrowheads="1"/>
              </p:cNvSpPr>
              <p:nvPr/>
            </p:nvSpPr>
            <p:spPr bwMode="auto">
              <a:xfrm>
                <a:off x="1200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0</a:t>
                </a:r>
              </a:p>
            </p:txBody>
          </p:sp>
          <p:sp>
            <p:nvSpPr>
              <p:cNvPr id="58395" name="Rectangle 7"/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4</a:t>
                </a:r>
              </a:p>
            </p:txBody>
          </p:sp>
          <p:sp>
            <p:nvSpPr>
              <p:cNvPr id="58396" name="Rectangle 8"/>
              <p:cNvSpPr>
                <a:spLocks noChangeArrowheads="1"/>
              </p:cNvSpPr>
              <p:nvPr/>
            </p:nvSpPr>
            <p:spPr bwMode="auto">
              <a:xfrm>
                <a:off x="1968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8</a:t>
                </a:r>
              </a:p>
            </p:txBody>
          </p:sp>
          <p:sp>
            <p:nvSpPr>
              <p:cNvPr id="58397" name="Rectangle 9"/>
              <p:cNvSpPr>
                <a:spLocks noChangeArrowheads="1"/>
              </p:cNvSpPr>
              <p:nvPr/>
            </p:nvSpPr>
            <p:spPr bwMode="auto">
              <a:xfrm>
                <a:off x="2352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12</a:t>
                </a:r>
              </a:p>
            </p:txBody>
          </p:sp>
          <p:sp>
            <p:nvSpPr>
              <p:cNvPr id="58398" name="Rectangle 10"/>
              <p:cNvSpPr>
                <a:spLocks noChangeArrowheads="1"/>
              </p:cNvSpPr>
              <p:nvPr/>
            </p:nvSpPr>
            <p:spPr bwMode="auto">
              <a:xfrm>
                <a:off x="2736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16</a:t>
                </a:r>
              </a:p>
            </p:txBody>
          </p:sp>
          <p:sp>
            <p:nvSpPr>
              <p:cNvPr id="58399" name="Rectangle 11"/>
              <p:cNvSpPr>
                <a:spLocks noChangeArrowheads="1"/>
              </p:cNvSpPr>
              <p:nvPr/>
            </p:nvSpPr>
            <p:spPr bwMode="auto">
              <a:xfrm>
                <a:off x="3024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19</a:t>
                </a:r>
              </a:p>
            </p:txBody>
          </p:sp>
          <p:sp>
            <p:nvSpPr>
              <p:cNvPr id="58400" name="Rectangle 12"/>
              <p:cNvSpPr>
                <a:spLocks noChangeArrowheads="1"/>
              </p:cNvSpPr>
              <p:nvPr/>
            </p:nvSpPr>
            <p:spPr bwMode="auto">
              <a:xfrm>
                <a:off x="3504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24</a:t>
                </a:r>
              </a:p>
            </p:txBody>
          </p:sp>
          <p:sp>
            <p:nvSpPr>
              <p:cNvPr id="58401" name="Rectangle 13"/>
              <p:cNvSpPr>
                <a:spLocks noChangeArrowheads="1"/>
              </p:cNvSpPr>
              <p:nvPr/>
            </p:nvSpPr>
            <p:spPr bwMode="auto">
              <a:xfrm>
                <a:off x="3888" y="2064"/>
                <a:ext cx="384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28</a:t>
                </a:r>
              </a:p>
            </p:txBody>
          </p:sp>
          <p:sp>
            <p:nvSpPr>
              <p:cNvPr id="58402" name="Rectangle 14"/>
              <p:cNvSpPr>
                <a:spLocks noChangeArrowheads="1"/>
              </p:cNvSpPr>
              <p:nvPr/>
            </p:nvSpPr>
            <p:spPr bwMode="auto">
              <a:xfrm>
                <a:off x="4080" y="2064"/>
                <a:ext cx="192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rIns="0" anchor="ctr">
                <a:prstTxWarp prst="textNoShape">
                  <a:avLst/>
                </a:prstTxWarp>
              </a:bodyPr>
              <a:lstStyle/>
              <a:p>
                <a:pPr algn="r" eaLnBrk="0" hangingPunct="0"/>
                <a:r>
                  <a:rPr lang="en-US" sz="1400">
                    <a:latin typeface="Helvetica" charset="0"/>
                  </a:rPr>
                  <a:t>31</a:t>
                </a:r>
              </a:p>
            </p:txBody>
          </p:sp>
        </p:grpSp>
        <p:sp>
          <p:nvSpPr>
            <p:cNvPr id="58380" name="Rectangle 15"/>
            <p:cNvSpPr>
              <a:spLocks noChangeArrowheads="1"/>
            </p:cNvSpPr>
            <p:nvPr/>
          </p:nvSpPr>
          <p:spPr bwMode="auto">
            <a:xfrm>
              <a:off x="1200" y="2304"/>
              <a:ext cx="384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version</a:t>
              </a:r>
            </a:p>
          </p:txBody>
        </p:sp>
        <p:sp>
          <p:nvSpPr>
            <p:cNvPr id="58381" name="Rectangle 16"/>
            <p:cNvSpPr>
              <a:spLocks noChangeArrowheads="1"/>
            </p:cNvSpPr>
            <p:nvPr/>
          </p:nvSpPr>
          <p:spPr bwMode="auto">
            <a:xfrm>
              <a:off x="1584" y="2304"/>
              <a:ext cx="384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HLen</a:t>
              </a:r>
            </a:p>
          </p:txBody>
        </p:sp>
        <p:sp>
          <p:nvSpPr>
            <p:cNvPr id="58382" name="Rectangle 17"/>
            <p:cNvSpPr>
              <a:spLocks noChangeArrowheads="1"/>
            </p:cNvSpPr>
            <p:nvPr/>
          </p:nvSpPr>
          <p:spPr bwMode="auto">
            <a:xfrm>
              <a:off x="1968" y="2304"/>
              <a:ext cx="768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TOS</a:t>
              </a:r>
            </a:p>
          </p:txBody>
        </p:sp>
        <p:sp>
          <p:nvSpPr>
            <p:cNvPr id="58383" name="Rectangle 18"/>
            <p:cNvSpPr>
              <a:spLocks noChangeArrowheads="1"/>
            </p:cNvSpPr>
            <p:nvPr/>
          </p:nvSpPr>
          <p:spPr bwMode="auto">
            <a:xfrm>
              <a:off x="2736" y="2304"/>
              <a:ext cx="1536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Length</a:t>
              </a:r>
            </a:p>
          </p:txBody>
        </p:sp>
        <p:sp>
          <p:nvSpPr>
            <p:cNvPr id="58384" name="Rectangle 19"/>
            <p:cNvSpPr>
              <a:spLocks noChangeArrowheads="1"/>
            </p:cNvSpPr>
            <p:nvPr/>
          </p:nvSpPr>
          <p:spPr bwMode="auto">
            <a:xfrm>
              <a:off x="1200" y="2544"/>
              <a:ext cx="1536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Identifier</a:t>
              </a:r>
            </a:p>
          </p:txBody>
        </p:sp>
        <p:sp>
          <p:nvSpPr>
            <p:cNvPr id="58385" name="Rectangle 20"/>
            <p:cNvSpPr>
              <a:spLocks noChangeArrowheads="1"/>
            </p:cNvSpPr>
            <p:nvPr/>
          </p:nvSpPr>
          <p:spPr bwMode="auto">
            <a:xfrm>
              <a:off x="2736" y="2544"/>
              <a:ext cx="288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Flag</a:t>
              </a:r>
            </a:p>
          </p:txBody>
        </p:sp>
        <p:sp>
          <p:nvSpPr>
            <p:cNvPr id="58386" name="Rectangle 21"/>
            <p:cNvSpPr>
              <a:spLocks noChangeArrowheads="1"/>
            </p:cNvSpPr>
            <p:nvPr/>
          </p:nvSpPr>
          <p:spPr bwMode="auto">
            <a:xfrm>
              <a:off x="3024" y="2544"/>
              <a:ext cx="1248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Offset</a:t>
              </a:r>
            </a:p>
          </p:txBody>
        </p:sp>
        <p:sp>
          <p:nvSpPr>
            <p:cNvPr id="58387" name="Rectangle 22"/>
            <p:cNvSpPr>
              <a:spLocks noChangeArrowheads="1"/>
            </p:cNvSpPr>
            <p:nvPr/>
          </p:nvSpPr>
          <p:spPr bwMode="auto">
            <a:xfrm>
              <a:off x="1200" y="2784"/>
              <a:ext cx="768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TTL</a:t>
              </a:r>
            </a:p>
          </p:txBody>
        </p:sp>
        <p:sp>
          <p:nvSpPr>
            <p:cNvPr id="58388" name="Rectangle 23"/>
            <p:cNvSpPr>
              <a:spLocks noChangeArrowheads="1"/>
            </p:cNvSpPr>
            <p:nvPr/>
          </p:nvSpPr>
          <p:spPr bwMode="auto">
            <a:xfrm>
              <a:off x="1968" y="2784"/>
              <a:ext cx="768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Protocol</a:t>
              </a:r>
            </a:p>
          </p:txBody>
        </p:sp>
        <p:sp>
          <p:nvSpPr>
            <p:cNvPr id="58389" name="Rectangle 24"/>
            <p:cNvSpPr>
              <a:spLocks noChangeArrowheads="1"/>
            </p:cNvSpPr>
            <p:nvPr/>
          </p:nvSpPr>
          <p:spPr bwMode="auto">
            <a:xfrm>
              <a:off x="2736" y="2784"/>
              <a:ext cx="1536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Checksum</a:t>
              </a:r>
            </a:p>
          </p:txBody>
        </p:sp>
        <p:sp>
          <p:nvSpPr>
            <p:cNvPr id="58390" name="Rectangle 25"/>
            <p:cNvSpPr>
              <a:spLocks noChangeArrowheads="1"/>
            </p:cNvSpPr>
            <p:nvPr/>
          </p:nvSpPr>
          <p:spPr bwMode="auto">
            <a:xfrm>
              <a:off x="1200" y="3024"/>
              <a:ext cx="3072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Source Address</a:t>
              </a:r>
            </a:p>
          </p:txBody>
        </p:sp>
        <p:sp>
          <p:nvSpPr>
            <p:cNvPr id="58391" name="Rectangle 26"/>
            <p:cNvSpPr>
              <a:spLocks noChangeArrowheads="1"/>
            </p:cNvSpPr>
            <p:nvPr/>
          </p:nvSpPr>
          <p:spPr bwMode="auto">
            <a:xfrm>
              <a:off x="1200" y="3264"/>
              <a:ext cx="3072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Destination Address</a:t>
              </a:r>
            </a:p>
          </p:txBody>
        </p:sp>
        <p:sp>
          <p:nvSpPr>
            <p:cNvPr id="58392" name="Rectangle 27"/>
            <p:cNvSpPr>
              <a:spLocks noChangeArrowheads="1"/>
            </p:cNvSpPr>
            <p:nvPr/>
          </p:nvSpPr>
          <p:spPr bwMode="auto">
            <a:xfrm>
              <a:off x="1200" y="3504"/>
              <a:ext cx="3072" cy="240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Helvetica" charset="0"/>
                </a:rPr>
                <a:t>Options (if any)</a:t>
              </a:r>
            </a:p>
          </p:txBody>
        </p:sp>
        <p:sp>
          <p:nvSpPr>
            <p:cNvPr id="58393" name="Rectangle 28"/>
            <p:cNvSpPr>
              <a:spLocks noChangeArrowheads="1"/>
            </p:cNvSpPr>
            <p:nvPr/>
          </p:nvSpPr>
          <p:spPr bwMode="auto">
            <a:xfrm>
              <a:off x="1200" y="3744"/>
              <a:ext cx="3072" cy="38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solidFill>
                    <a:srgbClr val="CCFFCC"/>
                  </a:solidFill>
                  <a:latin typeface="Helvetica" charset="0"/>
                </a:rPr>
                <a:t>Data</a:t>
              </a:r>
            </a:p>
          </p:txBody>
        </p:sp>
      </p:grpSp>
      <p:sp>
        <p:nvSpPr>
          <p:cNvPr id="58376" name="Text Box 30"/>
          <p:cNvSpPr txBox="1">
            <a:spLocks noChangeArrowheads="1"/>
          </p:cNvSpPr>
          <p:nvPr/>
        </p:nvSpPr>
        <p:spPr bwMode="auto">
          <a:xfrm>
            <a:off x="8043863" y="4430713"/>
            <a:ext cx="871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Header</a:t>
            </a:r>
          </a:p>
        </p:txBody>
      </p:sp>
      <p:sp>
        <p:nvSpPr>
          <p:cNvPr id="58377" name="AutoShape 31"/>
          <p:cNvSpPr>
            <a:spLocks/>
          </p:cNvSpPr>
          <p:nvPr/>
        </p:nvSpPr>
        <p:spPr bwMode="auto">
          <a:xfrm>
            <a:off x="7754938" y="3683000"/>
            <a:ext cx="228600" cy="2286000"/>
          </a:xfrm>
          <a:prstGeom prst="rightBrace">
            <a:avLst>
              <a:gd name="adj1" fmla="val 79167"/>
              <a:gd name="adj2" fmla="val 41597"/>
            </a:avLst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8" name="Text Box 32"/>
          <p:cNvSpPr txBox="1">
            <a:spLocks noChangeArrowheads="1"/>
          </p:cNvSpPr>
          <p:nvPr/>
        </p:nvSpPr>
        <p:spPr bwMode="auto">
          <a:xfrm>
            <a:off x="457200" y="4114800"/>
            <a:ext cx="9144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Helvetica" charset="0"/>
              </a:rPr>
              <a:t>IPv4 Packet</a:t>
            </a:r>
          </a:p>
          <a:p>
            <a:pPr eaLnBrk="0" hangingPunct="0"/>
            <a:r>
              <a:rPr lang="en-US" sz="1600" b="1">
                <a:latin typeface="Helvetica" charset="0"/>
              </a:rPr>
              <a:t>Format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AEF0-7DBC-9942-B9A6-A24C8DA4093C}" type="slidenum">
              <a:rPr lang="en-US"/>
              <a:pPr/>
              <a:t>8</a:t>
            </a:fld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33400" y="1524000"/>
            <a:ext cx="4038600" cy="3733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78" tIns="50790" rIns="101578" bIns="5079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User Datagram Protocol(UDP): </a:t>
            </a:r>
            <a:br>
              <a:rPr lang="en-US"/>
            </a:br>
            <a:r>
              <a:rPr lang="en-US"/>
              <a:t>An Analogy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524000"/>
            <a:ext cx="4114800" cy="4724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/>
              <a:t>Postal Mail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Single mailbox to receive messages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Unreliable </a:t>
            </a:r>
            <a:r>
              <a:rPr lang="en-US" sz="2400">
                <a:sym typeface="Wingdings" charset="2"/>
              </a:rPr>
              <a:t> </a:t>
            </a: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Not necessarily in-order 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Each letter is independent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Must address each reply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2209800" y="3200400"/>
            <a:ext cx="426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>
              <a:latin typeface="Arial" charset="0"/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1447800" y="5562600"/>
            <a:ext cx="6400800" cy="762000"/>
          </a:xfrm>
          <a:prstGeom prst="rect">
            <a:avLst/>
          </a:prstGeom>
          <a:solidFill>
            <a:srgbClr val="C77D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latin typeface="Arial" charset="0"/>
              </a:rPr>
              <a:t>Example UDP applications</a:t>
            </a:r>
          </a:p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dirty="0">
                <a:latin typeface="Arial" charset="0"/>
              </a:rPr>
              <a:t>Multimedia, voice over IP</a:t>
            </a:r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533400" y="15240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b="1" dirty="0">
                <a:latin typeface="Arial" charset="0"/>
              </a:rPr>
              <a:t>UDP</a:t>
            </a:r>
            <a:endParaRPr lang="en-US" sz="2000" b="1" dirty="0">
              <a:latin typeface="Arial" charset="0"/>
            </a:endParaRP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Single socket to receive messages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No guarantee of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Not necessarily in-order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Datagram – independent packets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Must address each packet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4800600" y="1524000"/>
            <a:ext cx="4038600" cy="3733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78" tIns="50790" rIns="101578" bIns="5079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Rectangle 9"/>
          <p:cNvSpPr>
            <a:spLocks noChangeArrowheads="1"/>
          </p:cNvSpPr>
          <p:nvPr/>
        </p:nvSpPr>
        <p:spPr bwMode="auto">
          <a:xfrm>
            <a:off x="4800600" y="15240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b="1" dirty="0">
                <a:latin typeface="Arial" charset="0"/>
              </a:rPr>
              <a:t>Postal Mail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Single mailbox to receive letters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Unreliable </a:t>
            </a:r>
            <a:r>
              <a:rPr lang="en-US" sz="2000" dirty="0" err="1">
                <a:latin typeface="Arial" charset="0"/>
                <a:sym typeface="Wingdings" charset="2"/>
              </a:rPr>
              <a:t></a:t>
            </a:r>
            <a:endParaRPr lang="en-US" sz="2000" dirty="0">
              <a:latin typeface="Arial" charset="0"/>
            </a:endParaRP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Not necessarily in-order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Letters sent independently         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Must address each reply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4871-38A4-6F47-A70E-EAE06F85F2B6}" type="slidenum">
              <a:rPr lang="en-US"/>
              <a:pPr/>
              <a:t>9</a:t>
            </a:fld>
            <a:endParaRPr lang="en-US"/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457200" y="1600200"/>
            <a:ext cx="3962400" cy="3733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78" tIns="50790" rIns="101578" bIns="5079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4800600" y="1600200"/>
            <a:ext cx="3962400" cy="3733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578" tIns="50790" rIns="101578" bIns="5079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162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Transmission Control Protocol (TCP): An Analogy </a:t>
            </a:r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86200" cy="4724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b="1" dirty="0"/>
              <a:t>TCP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Reliable – guarantee 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Byte stream – in-order 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Connection-oriented – single socket per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Setup connection followed by data transfer</a:t>
            </a:r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4800600" y="1600200"/>
            <a:ext cx="388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 b="1" dirty="0">
                <a:latin typeface="Arial" charset="0"/>
              </a:rPr>
              <a:t>Telephone Call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Guaranteed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In-order delivery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Connection-oriented 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dirty="0">
                <a:latin typeface="Arial" charset="0"/>
              </a:rPr>
              <a:t>Setup connection followed by conversation</a:t>
            </a:r>
          </a:p>
        </p:txBody>
      </p:sp>
      <p:sp>
        <p:nvSpPr>
          <p:cNvPr id="22537" name="Rectangle 5"/>
          <p:cNvSpPr>
            <a:spLocks noChangeArrowheads="1"/>
          </p:cNvSpPr>
          <p:nvPr/>
        </p:nvSpPr>
        <p:spPr bwMode="auto">
          <a:xfrm>
            <a:off x="2362200" y="5486400"/>
            <a:ext cx="4343400" cy="990600"/>
          </a:xfrm>
          <a:prstGeom prst="rect">
            <a:avLst/>
          </a:prstGeom>
          <a:solidFill>
            <a:srgbClr val="C77D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lIns="91420" tIns="45712" rIns="91420" bIns="45712">
            <a:prstTxWarp prst="textNoShape">
              <a:avLst/>
            </a:prstTxWarp>
          </a:bodyPr>
          <a:lstStyle/>
          <a:p>
            <a:pPr marL="341313" indent="-34131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Arial" charset="0"/>
              </a:rPr>
              <a:t>Example TCP applications</a:t>
            </a:r>
          </a:p>
          <a:p>
            <a:pPr marL="741363" lvl="1" indent="-284163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400">
                <a:latin typeface="Arial" charset="0"/>
              </a:rPr>
              <a:t>Web, Email, Telnet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5399</TotalTime>
  <Words>2530</Words>
  <Application>Microsoft Office PowerPoint</Application>
  <PresentationFormat>On-screen Show (4:3)</PresentationFormat>
  <Paragraphs>706</Paragraphs>
  <Slides>45</Slides>
  <Notes>27</Notes>
  <HiddenSlides>1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Carnival</vt:lpstr>
      <vt:lpstr>Clip</vt:lpstr>
      <vt:lpstr>15-446 Distributed Systems Spring 2009</vt:lpstr>
      <vt:lpstr>Today's Lecture</vt:lpstr>
      <vt:lpstr>Client-Server Paradigm</vt:lpstr>
      <vt:lpstr>What Service Does an Application Need?</vt:lpstr>
      <vt:lpstr>Transport Service Requirements of Common Apps</vt:lpstr>
      <vt:lpstr>Other Requirements</vt:lpstr>
      <vt:lpstr>IP Service Model</vt:lpstr>
      <vt:lpstr>User Datagram Protocol(UDP):  An Analogy</vt:lpstr>
      <vt:lpstr>Transmission Control Protocol (TCP): An Analogy </vt:lpstr>
      <vt:lpstr>Today's Lecture</vt:lpstr>
      <vt:lpstr>Ethernet MAC (CSMA/CD)</vt:lpstr>
      <vt:lpstr>Minimum Packet Size</vt:lpstr>
      <vt:lpstr>Ethernet Frame Structure</vt:lpstr>
      <vt:lpstr>Ethernet Frame Structure (cont.)</vt:lpstr>
      <vt:lpstr>Summary</vt:lpstr>
      <vt:lpstr>Today's Lecture</vt:lpstr>
      <vt:lpstr>Routing Techniques Comparison</vt:lpstr>
      <vt:lpstr>IP Addresses</vt:lpstr>
      <vt:lpstr>Subnet Addressing RFC917 (1984)</vt:lpstr>
      <vt:lpstr>Classless Inter-Domain Routing (CIDR) – RFC1338</vt:lpstr>
      <vt:lpstr>IP Addresses: How to Get One?</vt:lpstr>
      <vt:lpstr>IP Addresses: How to Get One?</vt:lpstr>
      <vt:lpstr>Important Concepts</vt:lpstr>
      <vt:lpstr>Today's Lecture</vt:lpstr>
      <vt:lpstr>Distance-Vector Method</vt:lpstr>
      <vt:lpstr>Distance-Vector Update</vt:lpstr>
      <vt:lpstr>Distance Vector: Link Cost Changes</vt:lpstr>
      <vt:lpstr>Distance Vector: Split Horizon</vt:lpstr>
      <vt:lpstr>Link State Protocol Concept</vt:lpstr>
      <vt:lpstr>Sending Link States by Flooding</vt:lpstr>
      <vt:lpstr>Comparison of LS and DV Algorithms</vt:lpstr>
      <vt:lpstr>Comparison of LS and DV Algorithms </vt:lpstr>
      <vt:lpstr>Today's Lecture</vt:lpstr>
      <vt:lpstr>Establishing Connection: Three-Way handshake</vt:lpstr>
      <vt:lpstr>Tearing Down Connection</vt:lpstr>
      <vt:lpstr>Sender/Receiver State</vt:lpstr>
      <vt:lpstr>Window Flow Control: Send Side</vt:lpstr>
      <vt:lpstr>Fast Retransmit</vt:lpstr>
      <vt:lpstr>TCP (Reno variant)</vt:lpstr>
      <vt:lpstr>Causes &amp; Costs of Congestion</vt:lpstr>
      <vt:lpstr>TCP Congestion Control</vt:lpstr>
      <vt:lpstr>TCP Saw Tooth Behavior</vt:lpstr>
      <vt:lpstr>Important Lessons</vt:lpstr>
      <vt:lpstr>Important Lessons</vt:lpstr>
      <vt:lpstr>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72</cp:revision>
  <dcterms:created xsi:type="dcterms:W3CDTF">2009-01-20T15:28:34Z</dcterms:created>
  <dcterms:modified xsi:type="dcterms:W3CDTF">2009-01-20T20:12:29Z</dcterms:modified>
</cp:coreProperties>
</file>