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embeddings/oleObject4.bin" ContentType="application/vnd.openxmlformats-officedocument.oleObject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5.xml" ContentType="application/vnd.openxmlformats-officedocument.presentationml.slide+xml"/>
  <Override PartName="/docProps/app.xml" ContentType="application/vnd.openxmlformats-officedocument.extended-properties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embeddings/oleObject2.bin" ContentType="application/vnd.openxmlformats-officedocument.oleObject"/>
  <Override PartName="/ppt/embeddings/oleObject6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Override PartName="/ppt/notesSlides/notesSlide3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5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vml" ContentType="application/vnd.openxmlformats-officedocument.vmlDrawi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00" r:id="rId1"/>
  </p:sldMasterIdLst>
  <p:notesMasterIdLst>
    <p:notesMasterId r:id="rId40"/>
  </p:notesMasterIdLst>
  <p:handoutMasterIdLst>
    <p:handoutMasterId r:id="rId41"/>
  </p:handoutMasterIdLst>
  <p:sldIdLst>
    <p:sldId id="410" r:id="rId2"/>
    <p:sldId id="411" r:id="rId3"/>
    <p:sldId id="412" r:id="rId4"/>
    <p:sldId id="413" r:id="rId5"/>
    <p:sldId id="414" r:id="rId6"/>
    <p:sldId id="415" r:id="rId7"/>
    <p:sldId id="416" r:id="rId8"/>
    <p:sldId id="417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7" r:id="rId18"/>
    <p:sldId id="428" r:id="rId19"/>
    <p:sldId id="429" r:id="rId20"/>
    <p:sldId id="430" r:id="rId21"/>
    <p:sldId id="431" r:id="rId22"/>
    <p:sldId id="432" r:id="rId23"/>
    <p:sldId id="433" r:id="rId24"/>
    <p:sldId id="434" r:id="rId25"/>
    <p:sldId id="435" r:id="rId26"/>
    <p:sldId id="436" r:id="rId27"/>
    <p:sldId id="437" r:id="rId28"/>
    <p:sldId id="438" r:id="rId29"/>
    <p:sldId id="439" r:id="rId30"/>
    <p:sldId id="440" r:id="rId31"/>
    <p:sldId id="441" r:id="rId32"/>
    <p:sldId id="442" r:id="rId33"/>
    <p:sldId id="443" r:id="rId34"/>
    <p:sldId id="444" r:id="rId35"/>
    <p:sldId id="445" r:id="rId36"/>
    <p:sldId id="446" r:id="rId37"/>
    <p:sldId id="447" r:id="rId38"/>
    <p:sldId id="448" r:id="rId3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hiddenSlides="1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6589" autoAdjust="0"/>
  </p:normalViewPr>
  <p:slideViewPr>
    <p:cSldViewPr>
      <p:cViewPr varScale="1">
        <p:scale>
          <a:sx n="64" d="100"/>
          <a:sy n="64" d="100"/>
        </p:scale>
        <p:origin x="-6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theme" Target="theme/theme1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printerSettings" Target="printerSettings/printerSettings1.bin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viewProps" Target="viewProps.xml"/><Relationship Id="rId4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88A09-0F1F-8E43-B53E-A88A2452675A}" type="datetimeFigureOut">
              <a:rPr lang="en-US" smtClean="0"/>
              <a:pPr/>
              <a:t>1/15/09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877E6-267D-2045-914C-CF3CA72D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EF078-8C60-4F1F-BF94-84BF097D947E}" type="datetimeFigureOut">
              <a:rPr lang="en-US" smtClean="0"/>
              <a:pPr/>
              <a:t>1/15/09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2AC01-5D10-4856-8121-C9B953CE6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79725" y="531813"/>
            <a:ext cx="3400425" cy="2549525"/>
          </a:xfrm>
          <a:ln/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8263" y="3256149"/>
            <a:ext cx="6707476" cy="3075511"/>
          </a:xfrm>
        </p:spPr>
        <p:txBody>
          <a:bodyPr lIns="94689" tIns="47345" rIns="94689" bIns="4734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5913" y="515938"/>
            <a:ext cx="3427412" cy="2570162"/>
          </a:xfrm>
          <a:ln/>
        </p:spPr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8263" y="3257705"/>
            <a:ext cx="6707476" cy="308485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79725" y="531813"/>
            <a:ext cx="3400425" cy="2549525"/>
          </a:xfrm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8263" y="3256149"/>
            <a:ext cx="6707476" cy="30755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5913" y="515938"/>
            <a:ext cx="3427412" cy="2570162"/>
          </a:xfrm>
          <a:ln/>
        </p:spPr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8263" y="3257705"/>
            <a:ext cx="6707476" cy="3084855"/>
          </a:xfrm>
        </p:spPr>
        <p:txBody>
          <a:bodyPr/>
          <a:lstStyle/>
          <a:p>
            <a:r>
              <a:rPr lang="en-US"/>
              <a:t>What are some choices?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457200" y="853440"/>
            <a:ext cx="8229600" cy="3108960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lang="en-US" sz="54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457200" y="4282440"/>
            <a:ext cx="82296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Lecture 8: Protocol Stacks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160838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70438" y="1524000"/>
            <a:ext cx="4162425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9625" y="6373813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2138" y="6376988"/>
            <a:ext cx="30861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</p:spPr>
        <p:txBody>
          <a:bodyPr/>
          <a:lstStyle>
            <a:lvl1pPr>
              <a:defRPr smtClean="0"/>
            </a:lvl1pPr>
          </a:lstStyle>
          <a:p>
            <a:fld id="{2F675BCD-50DF-1E44-8019-84D962B1FC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160838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70438" y="1524000"/>
            <a:ext cx="4162425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9625" y="6373813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2138" y="6376988"/>
            <a:ext cx="30861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</p:spPr>
        <p:txBody>
          <a:bodyPr/>
          <a:lstStyle>
            <a:lvl1pPr>
              <a:defRPr smtClean="0"/>
            </a:lvl1pPr>
          </a:lstStyle>
          <a:p>
            <a:fld id="{20E7362D-840E-704A-A86B-33E3F1574B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152400"/>
            <a:ext cx="8839200" cy="65532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066800"/>
          </a:xfrm>
          <a:prstGeom prst="rect">
            <a:avLst/>
          </a:prstGeom>
        </p:spPr>
        <p:txBody>
          <a:bodyPr anchor="t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6783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9-1-05</a:t>
            </a:r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Lecture 8: Protocol Stacks</a:t>
            </a:r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</p:sldLayoutIdLst>
  <p:hf hdr="0" ftr="0" dt="0"/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lnSpc>
          <a:spcPts val="4000"/>
        </a:lnSpc>
        <a:buNone/>
        <a:defRPr lang="en-US" sz="44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Relationship Id="rId9" Type="http://schemas.openxmlformats.org/officeDocument/2006/relationships/oleObject" Target="../embeddings/oleObject6.bin"/><Relationship Id="rId3" Type="http://schemas.openxmlformats.org/officeDocument/2006/relationships/notesSlide" Target="../notesSlides/notesSlide2.xml"/><Relationship Id="rId6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sz="4800" dirty="0"/>
              <a:t>15-446 Distributed Systems</a:t>
            </a:r>
            <a:br>
              <a:rPr sz="4800" dirty="0"/>
            </a:br>
            <a:r>
              <a:rPr sz="4800" dirty="0"/>
              <a:t>Spring 2009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sz="2400" dirty="0" smtClean="0"/>
              <a:t>L-2 Internet Design Philosophy</a:t>
            </a:r>
            <a:endParaRPr lang="en-US" dirty="0"/>
          </a:p>
        </p:txBody>
      </p:sp>
      <p:grpSp>
        <p:nvGrpSpPr>
          <p:cNvPr id="51" name="Group 443"/>
          <p:cNvGrpSpPr>
            <a:grpSpLocks/>
          </p:cNvGrpSpPr>
          <p:nvPr/>
        </p:nvGrpSpPr>
        <p:grpSpPr bwMode="auto">
          <a:xfrm>
            <a:off x="3733800" y="3236463"/>
            <a:ext cx="1524000" cy="1481587"/>
            <a:chOff x="3216" y="2448"/>
            <a:chExt cx="1979" cy="1729"/>
          </a:xfrm>
        </p:grpSpPr>
        <p:sp>
          <p:nvSpPr>
            <p:cNvPr id="52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92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8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84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" name="Slide Number Placeholder 4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7233-FAA5-0143-B78E-0BAF48E1301C}" type="slidenum">
              <a:rPr lang="en-US"/>
              <a:pPr/>
              <a:t>10</a:t>
            </a:fld>
            <a:endParaRPr lang="en-US"/>
          </a:p>
        </p:txBody>
      </p:sp>
      <p:sp>
        <p:nvSpPr>
          <p:cNvPr id="485378" name="Rectangle 2"/>
          <p:cNvSpPr>
            <a:spLocks noChangeArrowheads="1"/>
          </p:cNvSpPr>
          <p:nvPr/>
        </p:nvSpPr>
        <p:spPr bwMode="auto">
          <a:xfrm>
            <a:off x="381000" y="1676400"/>
            <a:ext cx="8458200" cy="464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OSI Layers and Locations</a:t>
            </a: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1981200" y="37338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81" name="Rectangle 5"/>
          <p:cNvSpPr>
            <a:spLocks noChangeArrowheads="1"/>
          </p:cNvSpPr>
          <p:nvPr/>
        </p:nvSpPr>
        <p:spPr bwMode="auto">
          <a:xfrm>
            <a:off x="1981200" y="41910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82" name="Rectangle 6"/>
          <p:cNvSpPr>
            <a:spLocks noChangeArrowheads="1"/>
          </p:cNvSpPr>
          <p:nvPr/>
        </p:nvSpPr>
        <p:spPr bwMode="auto">
          <a:xfrm>
            <a:off x="3733800" y="41910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83" name="Rectangle 7"/>
          <p:cNvSpPr>
            <a:spLocks noChangeArrowheads="1"/>
          </p:cNvSpPr>
          <p:nvPr/>
        </p:nvSpPr>
        <p:spPr bwMode="auto">
          <a:xfrm>
            <a:off x="3733800" y="4648200"/>
            <a:ext cx="1447800" cy="4572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5411788" y="37338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85" name="Rectangle 9"/>
          <p:cNvSpPr>
            <a:spLocks noChangeArrowheads="1"/>
          </p:cNvSpPr>
          <p:nvPr/>
        </p:nvSpPr>
        <p:spPr bwMode="auto">
          <a:xfrm>
            <a:off x="5411788" y="41910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86" name="Rectangle 10"/>
          <p:cNvSpPr>
            <a:spLocks noChangeArrowheads="1"/>
          </p:cNvSpPr>
          <p:nvPr/>
        </p:nvSpPr>
        <p:spPr bwMode="auto">
          <a:xfrm>
            <a:off x="1981200" y="2590800"/>
            <a:ext cx="1447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87" name="Rectangle 11"/>
          <p:cNvSpPr>
            <a:spLocks noChangeArrowheads="1"/>
          </p:cNvSpPr>
          <p:nvPr/>
        </p:nvSpPr>
        <p:spPr bwMode="auto">
          <a:xfrm>
            <a:off x="1981200" y="2209800"/>
            <a:ext cx="1447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88" name="Text Box 12"/>
          <p:cNvSpPr txBox="1">
            <a:spLocks noChangeArrowheads="1"/>
          </p:cNvSpPr>
          <p:nvPr/>
        </p:nvSpPr>
        <p:spPr bwMode="auto">
          <a:xfrm>
            <a:off x="3813175" y="5257800"/>
            <a:ext cx="1366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Bridge/Switch</a:t>
            </a:r>
          </a:p>
        </p:txBody>
      </p:sp>
      <p:sp>
        <p:nvSpPr>
          <p:cNvPr id="485389" name="Text Box 13"/>
          <p:cNvSpPr txBox="1">
            <a:spLocks noChangeArrowheads="1"/>
          </p:cNvSpPr>
          <p:nvPr/>
        </p:nvSpPr>
        <p:spPr bwMode="auto">
          <a:xfrm>
            <a:off x="5349875" y="5283200"/>
            <a:ext cx="1533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Router/Gateway</a:t>
            </a:r>
          </a:p>
        </p:txBody>
      </p:sp>
      <p:sp>
        <p:nvSpPr>
          <p:cNvPr id="485390" name="Text Box 14"/>
          <p:cNvSpPr txBox="1">
            <a:spLocks noChangeArrowheads="1"/>
          </p:cNvSpPr>
          <p:nvPr/>
        </p:nvSpPr>
        <p:spPr bwMode="auto">
          <a:xfrm>
            <a:off x="2379663" y="5268913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Host</a:t>
            </a:r>
          </a:p>
        </p:txBody>
      </p:sp>
      <p:sp>
        <p:nvSpPr>
          <p:cNvPr id="485391" name="Text Box 15"/>
          <p:cNvSpPr txBox="1">
            <a:spLocks noChangeArrowheads="1"/>
          </p:cNvSpPr>
          <p:nvPr/>
        </p:nvSpPr>
        <p:spPr bwMode="auto">
          <a:xfrm>
            <a:off x="7551738" y="528320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Host</a:t>
            </a:r>
          </a:p>
        </p:txBody>
      </p:sp>
      <p:sp>
        <p:nvSpPr>
          <p:cNvPr id="485392" name="Line 16"/>
          <p:cNvSpPr>
            <a:spLocks noChangeShapeType="1"/>
          </p:cNvSpPr>
          <p:nvPr/>
        </p:nvSpPr>
        <p:spPr bwMode="auto">
          <a:xfrm flipV="1">
            <a:off x="4038600" y="44958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93" name="Line 17"/>
          <p:cNvSpPr>
            <a:spLocks noChangeShapeType="1"/>
          </p:cNvSpPr>
          <p:nvPr/>
        </p:nvSpPr>
        <p:spPr bwMode="auto">
          <a:xfrm>
            <a:off x="4038600" y="44958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94" name="Line 18"/>
          <p:cNvSpPr>
            <a:spLocks noChangeShapeType="1"/>
          </p:cNvSpPr>
          <p:nvPr/>
        </p:nvSpPr>
        <p:spPr bwMode="auto">
          <a:xfrm>
            <a:off x="4876800" y="44958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395" name="Text Box 19"/>
          <p:cNvSpPr txBox="1">
            <a:spLocks noChangeArrowheads="1"/>
          </p:cNvSpPr>
          <p:nvPr/>
        </p:nvSpPr>
        <p:spPr bwMode="auto">
          <a:xfrm>
            <a:off x="684213" y="2209800"/>
            <a:ext cx="1147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Application</a:t>
            </a:r>
          </a:p>
        </p:txBody>
      </p:sp>
      <p:sp>
        <p:nvSpPr>
          <p:cNvPr id="485396" name="Text Box 20"/>
          <p:cNvSpPr txBox="1">
            <a:spLocks noChangeArrowheads="1"/>
          </p:cNvSpPr>
          <p:nvPr/>
        </p:nvSpPr>
        <p:spPr bwMode="auto">
          <a:xfrm>
            <a:off x="685800" y="3429000"/>
            <a:ext cx="1011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Transport</a:t>
            </a:r>
          </a:p>
        </p:txBody>
      </p:sp>
      <p:sp>
        <p:nvSpPr>
          <p:cNvPr id="485397" name="Text Box 21"/>
          <p:cNvSpPr txBox="1">
            <a:spLocks noChangeArrowheads="1"/>
          </p:cNvSpPr>
          <p:nvPr/>
        </p:nvSpPr>
        <p:spPr bwMode="auto">
          <a:xfrm>
            <a:off x="685800" y="3810000"/>
            <a:ext cx="884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Network</a:t>
            </a:r>
          </a:p>
        </p:txBody>
      </p:sp>
      <p:sp>
        <p:nvSpPr>
          <p:cNvPr id="485398" name="Text Box 22"/>
          <p:cNvSpPr txBox="1">
            <a:spLocks noChangeArrowheads="1"/>
          </p:cNvSpPr>
          <p:nvPr/>
        </p:nvSpPr>
        <p:spPr bwMode="auto">
          <a:xfrm>
            <a:off x="685800" y="4267200"/>
            <a:ext cx="981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Data Link</a:t>
            </a:r>
          </a:p>
        </p:txBody>
      </p:sp>
      <p:sp>
        <p:nvSpPr>
          <p:cNvPr id="485399" name="Rectangle 23"/>
          <p:cNvSpPr>
            <a:spLocks noChangeArrowheads="1"/>
          </p:cNvSpPr>
          <p:nvPr/>
        </p:nvSpPr>
        <p:spPr bwMode="auto">
          <a:xfrm>
            <a:off x="1981200" y="3352800"/>
            <a:ext cx="1447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00" name="Rectangle 24"/>
          <p:cNvSpPr>
            <a:spLocks noChangeArrowheads="1"/>
          </p:cNvSpPr>
          <p:nvPr/>
        </p:nvSpPr>
        <p:spPr bwMode="auto">
          <a:xfrm>
            <a:off x="1981200" y="2971800"/>
            <a:ext cx="1447800" cy="381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01" name="Text Box 25"/>
          <p:cNvSpPr txBox="1">
            <a:spLocks noChangeArrowheads="1"/>
          </p:cNvSpPr>
          <p:nvPr/>
        </p:nvSpPr>
        <p:spPr bwMode="auto">
          <a:xfrm>
            <a:off x="684213" y="2667000"/>
            <a:ext cx="1257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Presentation</a:t>
            </a:r>
          </a:p>
        </p:txBody>
      </p:sp>
      <p:sp>
        <p:nvSpPr>
          <p:cNvPr id="485402" name="Text Box 26"/>
          <p:cNvSpPr txBox="1">
            <a:spLocks noChangeArrowheads="1"/>
          </p:cNvSpPr>
          <p:nvPr/>
        </p:nvSpPr>
        <p:spPr bwMode="auto">
          <a:xfrm>
            <a:off x="684213" y="3048000"/>
            <a:ext cx="86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Session</a:t>
            </a:r>
          </a:p>
        </p:txBody>
      </p:sp>
      <p:sp>
        <p:nvSpPr>
          <p:cNvPr id="485403" name="Line 27"/>
          <p:cNvSpPr>
            <a:spLocks noChangeShapeType="1"/>
          </p:cNvSpPr>
          <p:nvPr/>
        </p:nvSpPr>
        <p:spPr bwMode="auto">
          <a:xfrm>
            <a:off x="5791200" y="39624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04" name="Rectangle 28"/>
          <p:cNvSpPr>
            <a:spLocks noChangeArrowheads="1"/>
          </p:cNvSpPr>
          <p:nvPr/>
        </p:nvSpPr>
        <p:spPr bwMode="auto">
          <a:xfrm>
            <a:off x="1981200" y="4648200"/>
            <a:ext cx="1447800" cy="4572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05" name="Line 29"/>
          <p:cNvSpPr>
            <a:spLocks noChangeShapeType="1"/>
          </p:cNvSpPr>
          <p:nvPr/>
        </p:nvSpPr>
        <p:spPr bwMode="auto">
          <a:xfrm>
            <a:off x="2667000" y="4953000"/>
            <a:ext cx="1371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06" name="Line 30"/>
          <p:cNvSpPr>
            <a:spLocks noChangeShapeType="1"/>
          </p:cNvSpPr>
          <p:nvPr/>
        </p:nvSpPr>
        <p:spPr bwMode="auto">
          <a:xfrm>
            <a:off x="2667000" y="1981200"/>
            <a:ext cx="0" cy="297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07" name="Text Box 31"/>
          <p:cNvSpPr txBox="1">
            <a:spLocks noChangeArrowheads="1"/>
          </p:cNvSpPr>
          <p:nvPr/>
        </p:nvSpPr>
        <p:spPr bwMode="auto">
          <a:xfrm>
            <a:off x="685800" y="4724400"/>
            <a:ext cx="903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Physical</a:t>
            </a:r>
          </a:p>
        </p:txBody>
      </p:sp>
      <p:sp>
        <p:nvSpPr>
          <p:cNvPr id="485408" name="Rectangle 32"/>
          <p:cNvSpPr>
            <a:spLocks noChangeArrowheads="1"/>
          </p:cNvSpPr>
          <p:nvPr/>
        </p:nvSpPr>
        <p:spPr bwMode="auto">
          <a:xfrm>
            <a:off x="7086600" y="37338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09" name="Rectangle 33"/>
          <p:cNvSpPr>
            <a:spLocks noChangeArrowheads="1"/>
          </p:cNvSpPr>
          <p:nvPr/>
        </p:nvSpPr>
        <p:spPr bwMode="auto">
          <a:xfrm>
            <a:off x="7086600" y="41910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10" name="Rectangle 34"/>
          <p:cNvSpPr>
            <a:spLocks noChangeArrowheads="1"/>
          </p:cNvSpPr>
          <p:nvPr/>
        </p:nvSpPr>
        <p:spPr bwMode="auto">
          <a:xfrm>
            <a:off x="7086600" y="2590800"/>
            <a:ext cx="1447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11" name="Rectangle 35"/>
          <p:cNvSpPr>
            <a:spLocks noChangeArrowheads="1"/>
          </p:cNvSpPr>
          <p:nvPr/>
        </p:nvSpPr>
        <p:spPr bwMode="auto">
          <a:xfrm>
            <a:off x="7086600" y="2209800"/>
            <a:ext cx="1447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12" name="Rectangle 36"/>
          <p:cNvSpPr>
            <a:spLocks noChangeArrowheads="1"/>
          </p:cNvSpPr>
          <p:nvPr/>
        </p:nvSpPr>
        <p:spPr bwMode="auto">
          <a:xfrm>
            <a:off x="7086600" y="3352800"/>
            <a:ext cx="1447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13" name="Rectangle 37"/>
          <p:cNvSpPr>
            <a:spLocks noChangeArrowheads="1"/>
          </p:cNvSpPr>
          <p:nvPr/>
        </p:nvSpPr>
        <p:spPr bwMode="auto">
          <a:xfrm>
            <a:off x="7086600" y="2971800"/>
            <a:ext cx="1447800" cy="381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14" name="Rectangle 38"/>
          <p:cNvSpPr>
            <a:spLocks noChangeArrowheads="1"/>
          </p:cNvSpPr>
          <p:nvPr/>
        </p:nvSpPr>
        <p:spPr bwMode="auto">
          <a:xfrm>
            <a:off x="7086600" y="4648200"/>
            <a:ext cx="1447800" cy="4572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15" name="Rectangle 39"/>
          <p:cNvSpPr>
            <a:spLocks noChangeArrowheads="1"/>
          </p:cNvSpPr>
          <p:nvPr/>
        </p:nvSpPr>
        <p:spPr bwMode="auto">
          <a:xfrm>
            <a:off x="5410200" y="4648200"/>
            <a:ext cx="1447800" cy="4572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16" name="Line 40"/>
          <p:cNvSpPr>
            <a:spLocks noChangeShapeType="1"/>
          </p:cNvSpPr>
          <p:nvPr/>
        </p:nvSpPr>
        <p:spPr bwMode="auto">
          <a:xfrm>
            <a:off x="4876800" y="4953000"/>
            <a:ext cx="9159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17" name="Line 41"/>
          <p:cNvSpPr>
            <a:spLocks noChangeShapeType="1"/>
          </p:cNvSpPr>
          <p:nvPr/>
        </p:nvSpPr>
        <p:spPr bwMode="auto">
          <a:xfrm flipV="1">
            <a:off x="5791200" y="3962400"/>
            <a:ext cx="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418" name="Line 42"/>
          <p:cNvSpPr>
            <a:spLocks noChangeShapeType="1"/>
          </p:cNvSpPr>
          <p:nvPr/>
        </p:nvSpPr>
        <p:spPr bwMode="auto">
          <a:xfrm>
            <a:off x="6629400" y="3962400"/>
            <a:ext cx="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629400" y="1981200"/>
            <a:ext cx="1219200" cy="2971800"/>
            <a:chOff x="4176" y="1536"/>
            <a:chExt cx="768" cy="1584"/>
          </a:xfrm>
        </p:grpSpPr>
        <p:sp>
          <p:nvSpPr>
            <p:cNvPr id="485420" name="Line 44"/>
            <p:cNvSpPr>
              <a:spLocks noChangeShapeType="1"/>
            </p:cNvSpPr>
            <p:nvPr/>
          </p:nvSpPr>
          <p:spPr bwMode="auto">
            <a:xfrm>
              <a:off x="4176" y="3120"/>
              <a:ext cx="7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5421" name="Line 45"/>
            <p:cNvSpPr>
              <a:spLocks noChangeShapeType="1"/>
            </p:cNvSpPr>
            <p:nvPr/>
          </p:nvSpPr>
          <p:spPr bwMode="auto">
            <a:xfrm flipV="1">
              <a:off x="4944" y="1536"/>
              <a:ext cx="0" cy="158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F8FA-4589-FC44-9AC8-CAFCF81AAED0}" type="slidenum">
              <a:rPr lang="en-US"/>
              <a:pPr/>
              <a:t>11</a:t>
            </a:fld>
            <a:endParaRPr lang="en-US"/>
          </a:p>
        </p:txBody>
      </p:sp>
      <p:sp>
        <p:nvSpPr>
          <p:cNvPr id="582658" name="Rectangle 2"/>
          <p:cNvSpPr>
            <a:spLocks noChangeArrowheads="1"/>
          </p:cNvSpPr>
          <p:nvPr/>
        </p:nvSpPr>
        <p:spPr bwMode="auto">
          <a:xfrm>
            <a:off x="609600" y="2057400"/>
            <a:ext cx="8153400" cy="403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Layering</a:t>
            </a:r>
          </a:p>
        </p:txBody>
      </p:sp>
      <p:sp>
        <p:nvSpPr>
          <p:cNvPr id="5826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Relatively simple</a:t>
            </a:r>
          </a:p>
        </p:txBody>
      </p:sp>
      <p:sp>
        <p:nvSpPr>
          <p:cNvPr id="582661" name="Rectangle 5"/>
          <p:cNvSpPr>
            <a:spLocks noChangeArrowheads="1"/>
          </p:cNvSpPr>
          <p:nvPr/>
        </p:nvSpPr>
        <p:spPr bwMode="auto">
          <a:xfrm>
            <a:off x="1981200" y="38862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62" name="Rectangle 6"/>
          <p:cNvSpPr>
            <a:spLocks noChangeArrowheads="1"/>
          </p:cNvSpPr>
          <p:nvPr/>
        </p:nvSpPr>
        <p:spPr bwMode="auto">
          <a:xfrm>
            <a:off x="1981200" y="43434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64" name="Rectangle 8"/>
          <p:cNvSpPr>
            <a:spLocks noChangeArrowheads="1"/>
          </p:cNvSpPr>
          <p:nvPr/>
        </p:nvSpPr>
        <p:spPr bwMode="auto">
          <a:xfrm>
            <a:off x="3733800" y="43434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65" name="Rectangle 9"/>
          <p:cNvSpPr>
            <a:spLocks noChangeArrowheads="1"/>
          </p:cNvSpPr>
          <p:nvPr/>
        </p:nvSpPr>
        <p:spPr bwMode="auto">
          <a:xfrm>
            <a:off x="5486400" y="38862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66" name="Rectangle 10"/>
          <p:cNvSpPr>
            <a:spLocks noChangeArrowheads="1"/>
          </p:cNvSpPr>
          <p:nvPr/>
        </p:nvSpPr>
        <p:spPr bwMode="auto">
          <a:xfrm>
            <a:off x="5486400" y="43434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67" name="Rectangle 11"/>
          <p:cNvSpPr>
            <a:spLocks noChangeArrowheads="1"/>
          </p:cNvSpPr>
          <p:nvPr/>
        </p:nvSpPr>
        <p:spPr bwMode="auto">
          <a:xfrm>
            <a:off x="7162800" y="38862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68" name="Rectangle 12"/>
          <p:cNvSpPr>
            <a:spLocks noChangeArrowheads="1"/>
          </p:cNvSpPr>
          <p:nvPr/>
        </p:nvSpPr>
        <p:spPr bwMode="auto">
          <a:xfrm>
            <a:off x="7162800" y="43434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70" name="Rectangle 14"/>
          <p:cNvSpPr>
            <a:spLocks noChangeArrowheads="1"/>
          </p:cNvSpPr>
          <p:nvPr/>
        </p:nvSpPr>
        <p:spPr bwMode="auto">
          <a:xfrm>
            <a:off x="1981200" y="3048000"/>
            <a:ext cx="14478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71" name="Rectangle 15"/>
          <p:cNvSpPr>
            <a:spLocks noChangeArrowheads="1"/>
          </p:cNvSpPr>
          <p:nvPr/>
        </p:nvSpPr>
        <p:spPr bwMode="auto">
          <a:xfrm>
            <a:off x="1981200" y="2362200"/>
            <a:ext cx="1447800" cy="685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73" name="Rectangle 17"/>
          <p:cNvSpPr>
            <a:spLocks noChangeArrowheads="1"/>
          </p:cNvSpPr>
          <p:nvPr/>
        </p:nvSpPr>
        <p:spPr bwMode="auto">
          <a:xfrm>
            <a:off x="7162800" y="3048000"/>
            <a:ext cx="14478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74" name="Rectangle 18"/>
          <p:cNvSpPr>
            <a:spLocks noChangeArrowheads="1"/>
          </p:cNvSpPr>
          <p:nvPr/>
        </p:nvSpPr>
        <p:spPr bwMode="auto">
          <a:xfrm>
            <a:off x="7162800" y="2362200"/>
            <a:ext cx="1447800" cy="685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75" name="Text Box 19"/>
          <p:cNvSpPr txBox="1">
            <a:spLocks noChangeArrowheads="1"/>
          </p:cNvSpPr>
          <p:nvPr/>
        </p:nvSpPr>
        <p:spPr bwMode="auto">
          <a:xfrm>
            <a:off x="3689350" y="5546725"/>
            <a:ext cx="1539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Bridge/Switch</a:t>
            </a:r>
          </a:p>
        </p:txBody>
      </p:sp>
      <p:sp>
        <p:nvSpPr>
          <p:cNvPr id="582676" name="Text Box 20"/>
          <p:cNvSpPr txBox="1">
            <a:spLocks noChangeArrowheads="1"/>
          </p:cNvSpPr>
          <p:nvPr/>
        </p:nvSpPr>
        <p:spPr bwMode="auto">
          <a:xfrm>
            <a:off x="5326063" y="5561013"/>
            <a:ext cx="1731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Router/Gateway</a:t>
            </a:r>
          </a:p>
        </p:txBody>
      </p:sp>
      <p:sp>
        <p:nvSpPr>
          <p:cNvPr id="582677" name="Text Box 21"/>
          <p:cNvSpPr txBox="1">
            <a:spLocks noChangeArrowheads="1"/>
          </p:cNvSpPr>
          <p:nvPr/>
        </p:nvSpPr>
        <p:spPr bwMode="auto">
          <a:xfrm>
            <a:off x="2351088" y="5546725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Host</a:t>
            </a:r>
          </a:p>
        </p:txBody>
      </p:sp>
      <p:sp>
        <p:nvSpPr>
          <p:cNvPr id="582678" name="Text Box 22"/>
          <p:cNvSpPr txBox="1">
            <a:spLocks noChangeArrowheads="1"/>
          </p:cNvSpPr>
          <p:nvPr/>
        </p:nvSpPr>
        <p:spPr bwMode="auto">
          <a:xfrm>
            <a:off x="7599363" y="5561013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Host</a:t>
            </a:r>
          </a:p>
        </p:txBody>
      </p:sp>
      <p:sp>
        <p:nvSpPr>
          <p:cNvPr id="582686" name="Line 30"/>
          <p:cNvSpPr>
            <a:spLocks noChangeShapeType="1"/>
          </p:cNvSpPr>
          <p:nvPr/>
        </p:nvSpPr>
        <p:spPr bwMode="auto">
          <a:xfrm>
            <a:off x="5867400" y="4114800"/>
            <a:ext cx="76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90" name="Text Box 34"/>
          <p:cNvSpPr txBox="1">
            <a:spLocks noChangeArrowheads="1"/>
          </p:cNvSpPr>
          <p:nvPr/>
        </p:nvSpPr>
        <p:spPr bwMode="auto">
          <a:xfrm>
            <a:off x="609600" y="2574925"/>
            <a:ext cx="1290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Application</a:t>
            </a:r>
          </a:p>
        </p:txBody>
      </p:sp>
      <p:sp>
        <p:nvSpPr>
          <p:cNvPr id="582691" name="Text Box 35"/>
          <p:cNvSpPr txBox="1">
            <a:spLocks noChangeArrowheads="1"/>
          </p:cNvSpPr>
          <p:nvPr/>
        </p:nvSpPr>
        <p:spPr bwMode="auto">
          <a:xfrm>
            <a:off x="620713" y="3276600"/>
            <a:ext cx="1131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Transport</a:t>
            </a:r>
          </a:p>
        </p:txBody>
      </p:sp>
      <p:sp>
        <p:nvSpPr>
          <p:cNvPr id="582692" name="Text Box 36"/>
          <p:cNvSpPr txBox="1">
            <a:spLocks noChangeArrowheads="1"/>
          </p:cNvSpPr>
          <p:nvPr/>
        </p:nvSpPr>
        <p:spPr bwMode="auto">
          <a:xfrm>
            <a:off x="614363" y="3962400"/>
            <a:ext cx="985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Network</a:t>
            </a:r>
          </a:p>
        </p:txBody>
      </p:sp>
      <p:sp>
        <p:nvSpPr>
          <p:cNvPr id="582693" name="Text Box 37"/>
          <p:cNvSpPr txBox="1">
            <a:spLocks noChangeArrowheads="1"/>
          </p:cNvSpPr>
          <p:nvPr/>
        </p:nvSpPr>
        <p:spPr bwMode="auto">
          <a:xfrm>
            <a:off x="617538" y="4419600"/>
            <a:ext cx="601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582694" name="Rectangle 38"/>
          <p:cNvSpPr>
            <a:spLocks noChangeArrowheads="1"/>
          </p:cNvSpPr>
          <p:nvPr/>
        </p:nvSpPr>
        <p:spPr bwMode="auto">
          <a:xfrm>
            <a:off x="3733800" y="4800600"/>
            <a:ext cx="1447800" cy="4572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95" name="Rectangle 39"/>
          <p:cNvSpPr>
            <a:spLocks noChangeArrowheads="1"/>
          </p:cNvSpPr>
          <p:nvPr/>
        </p:nvSpPr>
        <p:spPr bwMode="auto">
          <a:xfrm>
            <a:off x="1981200" y="4800600"/>
            <a:ext cx="1447800" cy="4572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96" name="Rectangle 40"/>
          <p:cNvSpPr>
            <a:spLocks noChangeArrowheads="1"/>
          </p:cNvSpPr>
          <p:nvPr/>
        </p:nvSpPr>
        <p:spPr bwMode="auto">
          <a:xfrm>
            <a:off x="7162800" y="4800600"/>
            <a:ext cx="1447800" cy="4572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97" name="Rectangle 41"/>
          <p:cNvSpPr>
            <a:spLocks noChangeArrowheads="1"/>
          </p:cNvSpPr>
          <p:nvPr/>
        </p:nvSpPr>
        <p:spPr bwMode="auto">
          <a:xfrm>
            <a:off x="5486400" y="4800600"/>
            <a:ext cx="1447800" cy="4572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98" name="Text Box 42"/>
          <p:cNvSpPr txBox="1">
            <a:spLocks noChangeArrowheads="1"/>
          </p:cNvSpPr>
          <p:nvPr/>
        </p:nvSpPr>
        <p:spPr bwMode="auto">
          <a:xfrm>
            <a:off x="617538" y="4876800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Physical</a:t>
            </a:r>
          </a:p>
        </p:txBody>
      </p:sp>
      <p:sp>
        <p:nvSpPr>
          <p:cNvPr id="582680" name="Line 24"/>
          <p:cNvSpPr>
            <a:spLocks noChangeShapeType="1"/>
          </p:cNvSpPr>
          <p:nvPr/>
        </p:nvSpPr>
        <p:spPr bwMode="auto">
          <a:xfrm>
            <a:off x="2667000" y="5029200"/>
            <a:ext cx="1371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84" name="Line 28"/>
          <p:cNvSpPr>
            <a:spLocks noChangeShapeType="1"/>
          </p:cNvSpPr>
          <p:nvPr/>
        </p:nvSpPr>
        <p:spPr bwMode="auto">
          <a:xfrm>
            <a:off x="4953000" y="5029200"/>
            <a:ext cx="914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88" name="Line 32"/>
          <p:cNvSpPr>
            <a:spLocks noChangeShapeType="1"/>
          </p:cNvSpPr>
          <p:nvPr/>
        </p:nvSpPr>
        <p:spPr bwMode="auto">
          <a:xfrm>
            <a:off x="6629400" y="50292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81" name="Line 25"/>
          <p:cNvSpPr>
            <a:spLocks noChangeShapeType="1"/>
          </p:cNvSpPr>
          <p:nvPr/>
        </p:nvSpPr>
        <p:spPr bwMode="auto">
          <a:xfrm flipV="1">
            <a:off x="4073525" y="4572000"/>
            <a:ext cx="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82" name="Line 26"/>
          <p:cNvSpPr>
            <a:spLocks noChangeShapeType="1"/>
          </p:cNvSpPr>
          <p:nvPr/>
        </p:nvSpPr>
        <p:spPr bwMode="auto">
          <a:xfrm>
            <a:off x="4073525" y="4572000"/>
            <a:ext cx="838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83" name="Line 27"/>
          <p:cNvSpPr>
            <a:spLocks noChangeShapeType="1"/>
          </p:cNvSpPr>
          <p:nvPr/>
        </p:nvSpPr>
        <p:spPr bwMode="auto">
          <a:xfrm>
            <a:off x="4911725" y="4572000"/>
            <a:ext cx="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85" name="Line 29"/>
          <p:cNvSpPr>
            <a:spLocks noChangeShapeType="1"/>
          </p:cNvSpPr>
          <p:nvPr/>
        </p:nvSpPr>
        <p:spPr bwMode="auto">
          <a:xfrm flipV="1">
            <a:off x="5867400" y="4114800"/>
            <a:ext cx="0" cy="914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87" name="Line 31"/>
          <p:cNvSpPr>
            <a:spLocks noChangeShapeType="1"/>
          </p:cNvSpPr>
          <p:nvPr/>
        </p:nvSpPr>
        <p:spPr bwMode="auto">
          <a:xfrm>
            <a:off x="6629400" y="4114800"/>
            <a:ext cx="0" cy="914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79" name="Line 23"/>
          <p:cNvSpPr>
            <a:spLocks noChangeShapeType="1"/>
          </p:cNvSpPr>
          <p:nvPr/>
        </p:nvSpPr>
        <p:spPr bwMode="auto">
          <a:xfrm>
            <a:off x="2667000" y="2057400"/>
            <a:ext cx="0" cy="2971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689" name="Line 33"/>
          <p:cNvSpPr>
            <a:spLocks noChangeShapeType="1"/>
          </p:cNvSpPr>
          <p:nvPr/>
        </p:nvSpPr>
        <p:spPr bwMode="auto">
          <a:xfrm flipV="1">
            <a:off x="7924800" y="2057400"/>
            <a:ext cx="0" cy="2971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305E-D70D-584D-83B3-509F162A81DA}" type="slidenum">
              <a:rPr lang="en-US"/>
              <a:pPr/>
              <a:t>12</a:t>
            </a:fld>
            <a:endParaRPr lang="en-US"/>
          </a:p>
        </p:txBody>
      </p:sp>
      <p:sp>
        <p:nvSpPr>
          <p:cNvPr id="583731" name="Rectangle 51"/>
          <p:cNvSpPr>
            <a:spLocks noChangeArrowheads="1"/>
          </p:cNvSpPr>
          <p:nvPr/>
        </p:nvSpPr>
        <p:spPr bwMode="auto">
          <a:xfrm>
            <a:off x="533400" y="1752600"/>
            <a:ext cx="80772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66675"/>
            <a:ext cx="7453312" cy="1143000"/>
          </a:xfrm>
          <a:noFill/>
          <a:ln/>
        </p:spPr>
        <p:txBody>
          <a:bodyPr lIns="90452" tIns="44434" rIns="90452" bIns="44434" anchor="b"/>
          <a:lstStyle/>
          <a:p>
            <a:r>
              <a:rPr lang="en-US"/>
              <a:t>The Internet Protocol Suite</a:t>
            </a:r>
          </a:p>
        </p:txBody>
      </p:sp>
      <p:sp>
        <p:nvSpPr>
          <p:cNvPr id="583690" name="Line 10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691" name="Arc 11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692" name="Arc 12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71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693" name="Arc 13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71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694" name="Arc 14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695" name="Line 15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696" name="Line 16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697" name="Rectangle 17"/>
          <p:cNvSpPr>
            <a:spLocks noChangeArrowheads="1"/>
          </p:cNvSpPr>
          <p:nvPr/>
        </p:nvSpPr>
        <p:spPr bwMode="auto">
          <a:xfrm>
            <a:off x="6400800" y="3584575"/>
            <a:ext cx="304800" cy="217488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935663" y="2819400"/>
            <a:ext cx="1247775" cy="365125"/>
            <a:chOff x="3739" y="2290"/>
            <a:chExt cx="786" cy="240"/>
          </a:xfrm>
        </p:grpSpPr>
        <p:sp>
          <p:nvSpPr>
            <p:cNvPr id="583699" name="Rectangle 19"/>
            <p:cNvSpPr>
              <a:spLocks noChangeArrowheads="1"/>
            </p:cNvSpPr>
            <p:nvPr/>
          </p:nvSpPr>
          <p:spPr bwMode="auto">
            <a:xfrm>
              <a:off x="3739" y="2290"/>
              <a:ext cx="418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43" tIns="44430" rIns="90443" bIns="4443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b="1">
                  <a:latin typeface="Arial" charset="0"/>
                </a:rPr>
                <a:t>UDP</a:t>
              </a:r>
            </a:p>
          </p:txBody>
        </p:sp>
        <p:sp>
          <p:nvSpPr>
            <p:cNvPr id="583700" name="Rectangle 20"/>
            <p:cNvSpPr>
              <a:spLocks noChangeArrowheads="1"/>
            </p:cNvSpPr>
            <p:nvPr/>
          </p:nvSpPr>
          <p:spPr bwMode="auto">
            <a:xfrm>
              <a:off x="4123" y="2290"/>
              <a:ext cx="402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43" tIns="44430" rIns="90443" bIns="4443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b="1">
                  <a:latin typeface="Arial" charset="0"/>
                </a:rPr>
                <a:t>TCP</a:t>
              </a:r>
            </a:p>
          </p:txBody>
        </p:sp>
      </p:grpSp>
      <p:sp>
        <p:nvSpPr>
          <p:cNvPr id="583701" name="Rectangle 21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52" tIns="44434" rIns="90452" bIns="44434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>
                <a:latin typeface="Arial" charset="0"/>
              </a:rPr>
              <a:t>Data Link</a:t>
            </a:r>
          </a:p>
        </p:txBody>
      </p:sp>
      <p:sp>
        <p:nvSpPr>
          <p:cNvPr id="583702" name="Rectangle 22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52" tIns="44434" rIns="90452" bIns="44434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>
                <a:latin typeface="Arial" charset="0"/>
              </a:rPr>
              <a:t>Physical</a:t>
            </a:r>
          </a:p>
        </p:txBody>
      </p:sp>
      <p:sp>
        <p:nvSpPr>
          <p:cNvPr id="583703" name="Rectangle 23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52" tIns="44434" rIns="90452" bIns="44434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>
                <a:latin typeface="Arial" charset="0"/>
              </a:rPr>
              <a:t>Applications</a:t>
            </a:r>
          </a:p>
        </p:txBody>
      </p:sp>
      <p:sp>
        <p:nvSpPr>
          <p:cNvPr id="583706" name="Text Box 26"/>
          <p:cNvSpPr txBox="1">
            <a:spLocks noChangeArrowheads="1"/>
          </p:cNvSpPr>
          <p:nvPr/>
        </p:nvSpPr>
        <p:spPr bwMode="auto">
          <a:xfrm>
            <a:off x="5086350" y="5103813"/>
            <a:ext cx="3260725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67" tIns="45632" rIns="91267" bIns="45632">
            <a:prstTxWarp prst="textNoShape">
              <a:avLst/>
            </a:prstTxWarp>
            <a:spAutoFit/>
          </a:bodyPr>
          <a:lstStyle/>
          <a:p>
            <a:pPr defTabSz="912813" eaLnBrk="0" hangingPunct="0"/>
            <a:r>
              <a:rPr lang="en-US" b="1">
                <a:latin typeface="Arial" charset="0"/>
              </a:rPr>
              <a:t>The Hourglass Model</a:t>
            </a:r>
          </a:p>
        </p:txBody>
      </p:sp>
      <p:sp>
        <p:nvSpPr>
          <p:cNvPr id="583707" name="Text Box 27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75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91267" tIns="45632" rIns="91267" bIns="45632">
            <a:prstTxWarp prst="textNoShape">
              <a:avLst/>
            </a:prstTxWarp>
            <a:spAutoFit/>
          </a:bodyPr>
          <a:lstStyle/>
          <a:p>
            <a:pPr defTabSz="912813" eaLnBrk="0" hangingPunct="0">
              <a:spcBef>
                <a:spcPct val="50000"/>
              </a:spcBef>
            </a:pPr>
            <a:r>
              <a:rPr lang="en-US" sz="2800">
                <a:latin typeface="Arial" charset="0"/>
              </a:rPr>
              <a:t>Waist</a:t>
            </a:r>
          </a:p>
        </p:txBody>
      </p:sp>
      <p:sp>
        <p:nvSpPr>
          <p:cNvPr id="583708" name="Text Box 28"/>
          <p:cNvSpPr txBox="1">
            <a:spLocks noChangeArrowheads="1"/>
          </p:cNvSpPr>
          <p:nvPr/>
        </p:nvSpPr>
        <p:spPr bwMode="auto">
          <a:xfrm>
            <a:off x="533400" y="5715000"/>
            <a:ext cx="6019800" cy="5191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91267" tIns="45632" rIns="91267" bIns="45632">
            <a:prstTxWarp prst="textNoShape">
              <a:avLst/>
            </a:prstTxWarp>
            <a:spAutoFit/>
          </a:bodyPr>
          <a:lstStyle/>
          <a:p>
            <a:pPr defTabSz="912813" eaLnBrk="0" hangingPunct="0">
              <a:spcBef>
                <a:spcPct val="50000"/>
              </a:spcBef>
            </a:pPr>
            <a:r>
              <a:rPr lang="en-US" sz="2800">
                <a:latin typeface="Arial" charset="0"/>
              </a:rPr>
              <a:t>The waist facilitates interoperability</a:t>
            </a:r>
          </a:p>
        </p:txBody>
      </p:sp>
      <p:sp>
        <p:nvSpPr>
          <p:cNvPr id="583732" name="Rectangle 52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</a:rPr>
              <a:t>FTP</a:t>
            </a:r>
          </a:p>
        </p:txBody>
      </p:sp>
      <p:sp>
        <p:nvSpPr>
          <p:cNvPr id="583733" name="Rectangle 53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583734" name="Rectangle 54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TFTP</a:t>
            </a:r>
          </a:p>
        </p:txBody>
      </p:sp>
      <p:sp>
        <p:nvSpPr>
          <p:cNvPr id="583735" name="Rectangle 55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NV</a:t>
            </a:r>
          </a:p>
        </p:txBody>
      </p:sp>
      <p:sp>
        <p:nvSpPr>
          <p:cNvPr id="583736" name="Rectangle 56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583737" name="Rectangle 57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583738" name="Rectangle 58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583739" name="Rectangle 59"/>
          <p:cNvSpPr>
            <a:spLocks noChangeArrowheads="1"/>
          </p:cNvSpPr>
          <p:nvPr/>
        </p:nvSpPr>
        <p:spPr bwMode="auto">
          <a:xfrm>
            <a:off x="838200" y="4419600"/>
            <a:ext cx="6858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</a:rPr>
              <a:t>NET</a:t>
            </a:r>
            <a:r>
              <a:rPr lang="en-US" sz="2000" baseline="-250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583740" name="Rectangle 60"/>
          <p:cNvSpPr>
            <a:spLocks noChangeArrowheads="1"/>
          </p:cNvSpPr>
          <p:nvPr/>
        </p:nvSpPr>
        <p:spPr bwMode="auto">
          <a:xfrm>
            <a:off x="1981200" y="4419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NET</a:t>
            </a:r>
            <a:r>
              <a:rPr lang="en-US" sz="20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583741" name="Rectangle 61"/>
          <p:cNvSpPr>
            <a:spLocks noChangeArrowheads="1"/>
          </p:cNvSpPr>
          <p:nvPr/>
        </p:nvSpPr>
        <p:spPr bwMode="auto">
          <a:xfrm>
            <a:off x="3581400" y="4419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NET</a:t>
            </a:r>
            <a:r>
              <a:rPr lang="en-US" sz="2000" baseline="-25000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583742" name="Rectangle 62"/>
          <p:cNvSpPr>
            <a:spLocks noChangeArrowheads="1"/>
          </p:cNvSpPr>
          <p:nvPr/>
        </p:nvSpPr>
        <p:spPr bwMode="auto">
          <a:xfrm>
            <a:off x="2743200" y="4419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…</a:t>
            </a:r>
            <a:endParaRPr lang="en-US" sz="200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583743" name="AutoShape 63"/>
          <p:cNvCxnSpPr>
            <a:cxnSpLocks noChangeShapeType="1"/>
            <a:stCxn id="583732" idx="2"/>
            <a:endCxn id="583736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583744" name="AutoShape 64"/>
          <p:cNvCxnSpPr>
            <a:cxnSpLocks noChangeShapeType="1"/>
            <a:endCxn id="583736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583745" name="AutoShape 65"/>
          <p:cNvCxnSpPr>
            <a:cxnSpLocks noChangeShapeType="1"/>
            <a:stCxn id="583735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583746" name="AutoShape 66"/>
          <p:cNvCxnSpPr>
            <a:cxnSpLocks noChangeShapeType="1"/>
            <a:stCxn id="583734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583747" name="AutoShape 67"/>
          <p:cNvCxnSpPr>
            <a:cxnSpLocks noChangeShapeType="1"/>
            <a:stCxn id="583736" idx="2"/>
            <a:endCxn id="583738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583748" name="AutoShape 68"/>
          <p:cNvCxnSpPr>
            <a:cxnSpLocks noChangeShapeType="1"/>
            <a:stCxn id="583737" idx="2"/>
            <a:endCxn id="583738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583749" name="AutoShape 69"/>
          <p:cNvCxnSpPr>
            <a:cxnSpLocks noChangeShapeType="1"/>
            <a:stCxn id="583738" idx="2"/>
            <a:endCxn id="583741" idx="0"/>
          </p:cNvCxnSpPr>
          <p:nvPr/>
        </p:nvCxnSpPr>
        <p:spPr bwMode="auto">
          <a:xfrm>
            <a:off x="2552700" y="4038600"/>
            <a:ext cx="1371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583750" name="AutoShape 70"/>
          <p:cNvCxnSpPr>
            <a:cxnSpLocks noChangeShapeType="1"/>
            <a:stCxn id="583738" idx="2"/>
            <a:endCxn id="583739" idx="0"/>
          </p:cNvCxnSpPr>
          <p:nvPr/>
        </p:nvCxnSpPr>
        <p:spPr bwMode="auto">
          <a:xfrm flipH="1">
            <a:off x="1181100" y="4038600"/>
            <a:ext cx="1371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583751" name="AutoShape 71"/>
          <p:cNvCxnSpPr>
            <a:cxnSpLocks noChangeShapeType="1"/>
            <a:stCxn id="583738" idx="2"/>
            <a:endCxn id="583740" idx="0"/>
          </p:cNvCxnSpPr>
          <p:nvPr/>
        </p:nvCxnSpPr>
        <p:spPr bwMode="auto">
          <a:xfrm flipH="1">
            <a:off x="2324100" y="4038600"/>
            <a:ext cx="228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E719B-17BB-E34D-8134-6A5B47B879C6}" type="slidenum">
              <a:rPr lang="en-US"/>
              <a:pPr/>
              <a:t>13</a:t>
            </a:fld>
            <a:endParaRPr lang="en-US"/>
          </a:p>
        </p:txBody>
      </p:sp>
      <p:sp>
        <p:nvSpPr>
          <p:cNvPr id="486402" name="Rectangle 2"/>
          <p:cNvSpPr>
            <a:spLocks noChangeArrowheads="1"/>
          </p:cNvSpPr>
          <p:nvPr/>
        </p:nvSpPr>
        <p:spPr bwMode="auto">
          <a:xfrm>
            <a:off x="381000" y="1676400"/>
            <a:ext cx="8458200" cy="464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Layer Encapsulation</a:t>
            </a:r>
          </a:p>
        </p:txBody>
      </p:sp>
      <p:sp>
        <p:nvSpPr>
          <p:cNvPr id="486404" name="Rectangle 4"/>
          <p:cNvSpPr>
            <a:spLocks noChangeArrowheads="1"/>
          </p:cNvSpPr>
          <p:nvPr/>
        </p:nvSpPr>
        <p:spPr bwMode="auto">
          <a:xfrm>
            <a:off x="2590800" y="2971800"/>
            <a:ext cx="609600" cy="304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06" name="Rectangle 6"/>
          <p:cNvSpPr>
            <a:spLocks noChangeArrowheads="1"/>
          </p:cNvSpPr>
          <p:nvPr/>
        </p:nvSpPr>
        <p:spPr bwMode="auto">
          <a:xfrm rot="10800000">
            <a:off x="2741613" y="3733800"/>
            <a:ext cx="609600" cy="304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07" name="Rectangle 7"/>
          <p:cNvSpPr>
            <a:spLocks noChangeArrowheads="1"/>
          </p:cNvSpPr>
          <p:nvPr/>
        </p:nvSpPr>
        <p:spPr bwMode="auto">
          <a:xfrm rot="10800000">
            <a:off x="2589213" y="3733800"/>
            <a:ext cx="2286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09" name="Rectangle 9"/>
          <p:cNvSpPr>
            <a:spLocks noChangeArrowheads="1"/>
          </p:cNvSpPr>
          <p:nvPr/>
        </p:nvSpPr>
        <p:spPr bwMode="auto">
          <a:xfrm rot="10800000">
            <a:off x="2895600" y="4343400"/>
            <a:ext cx="609600" cy="304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10" name="Rectangle 10"/>
          <p:cNvSpPr>
            <a:spLocks noChangeArrowheads="1"/>
          </p:cNvSpPr>
          <p:nvPr/>
        </p:nvSpPr>
        <p:spPr bwMode="auto">
          <a:xfrm rot="10800000">
            <a:off x="26670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11" name="Rectangle 11"/>
          <p:cNvSpPr>
            <a:spLocks noChangeArrowheads="1"/>
          </p:cNvSpPr>
          <p:nvPr/>
        </p:nvSpPr>
        <p:spPr bwMode="auto">
          <a:xfrm rot="10800000">
            <a:off x="2590800" y="4343400"/>
            <a:ext cx="152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13" name="Rectangle 13"/>
          <p:cNvSpPr>
            <a:spLocks noChangeArrowheads="1"/>
          </p:cNvSpPr>
          <p:nvPr/>
        </p:nvSpPr>
        <p:spPr bwMode="auto">
          <a:xfrm rot="10800000">
            <a:off x="3124200" y="4800600"/>
            <a:ext cx="609600" cy="304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14" name="Rectangle 14"/>
          <p:cNvSpPr>
            <a:spLocks noChangeArrowheads="1"/>
          </p:cNvSpPr>
          <p:nvPr/>
        </p:nvSpPr>
        <p:spPr bwMode="auto">
          <a:xfrm rot="10800000">
            <a:off x="2895600" y="48006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15" name="Rectangle 15"/>
          <p:cNvSpPr>
            <a:spLocks noChangeArrowheads="1"/>
          </p:cNvSpPr>
          <p:nvPr/>
        </p:nvSpPr>
        <p:spPr bwMode="auto">
          <a:xfrm rot="10800000">
            <a:off x="2667000" y="4800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16" name="Rectangle 16"/>
          <p:cNvSpPr>
            <a:spLocks noChangeArrowheads="1"/>
          </p:cNvSpPr>
          <p:nvPr/>
        </p:nvSpPr>
        <p:spPr bwMode="auto">
          <a:xfrm rot="10800000">
            <a:off x="2590800" y="4800600"/>
            <a:ext cx="2286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17" name="Rectangle 17"/>
          <p:cNvSpPr>
            <a:spLocks noChangeArrowheads="1"/>
          </p:cNvSpPr>
          <p:nvPr/>
        </p:nvSpPr>
        <p:spPr bwMode="auto">
          <a:xfrm>
            <a:off x="914400" y="42672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18" name="Rectangle 18"/>
          <p:cNvSpPr>
            <a:spLocks noChangeArrowheads="1"/>
          </p:cNvSpPr>
          <p:nvPr/>
        </p:nvSpPr>
        <p:spPr bwMode="auto">
          <a:xfrm>
            <a:off x="914400" y="47244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19" name="Rectangle 19"/>
          <p:cNvSpPr>
            <a:spLocks noChangeArrowheads="1"/>
          </p:cNvSpPr>
          <p:nvPr/>
        </p:nvSpPr>
        <p:spPr bwMode="auto">
          <a:xfrm>
            <a:off x="6629400" y="42672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20" name="Rectangle 20"/>
          <p:cNvSpPr>
            <a:spLocks noChangeArrowheads="1"/>
          </p:cNvSpPr>
          <p:nvPr/>
        </p:nvSpPr>
        <p:spPr bwMode="auto">
          <a:xfrm>
            <a:off x="6629400" y="47244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22" name="Rectangle 22"/>
          <p:cNvSpPr>
            <a:spLocks noChangeArrowheads="1"/>
          </p:cNvSpPr>
          <p:nvPr/>
        </p:nvSpPr>
        <p:spPr bwMode="auto">
          <a:xfrm>
            <a:off x="914400" y="3429000"/>
            <a:ext cx="14478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23" name="Rectangle 23"/>
          <p:cNvSpPr>
            <a:spLocks noChangeArrowheads="1"/>
          </p:cNvSpPr>
          <p:nvPr/>
        </p:nvSpPr>
        <p:spPr bwMode="auto">
          <a:xfrm>
            <a:off x="914400" y="2743200"/>
            <a:ext cx="1447800" cy="685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25" name="Rectangle 25"/>
          <p:cNvSpPr>
            <a:spLocks noChangeArrowheads="1"/>
          </p:cNvSpPr>
          <p:nvPr/>
        </p:nvSpPr>
        <p:spPr bwMode="auto">
          <a:xfrm>
            <a:off x="6629400" y="3429000"/>
            <a:ext cx="14478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26" name="Rectangle 26"/>
          <p:cNvSpPr>
            <a:spLocks noChangeArrowheads="1"/>
          </p:cNvSpPr>
          <p:nvPr/>
        </p:nvSpPr>
        <p:spPr bwMode="auto">
          <a:xfrm>
            <a:off x="6629400" y="2743200"/>
            <a:ext cx="1447800" cy="685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27" name="Line 27"/>
          <p:cNvSpPr>
            <a:spLocks noChangeShapeType="1"/>
          </p:cNvSpPr>
          <p:nvPr/>
        </p:nvSpPr>
        <p:spPr bwMode="auto">
          <a:xfrm>
            <a:off x="1600200" y="2438400"/>
            <a:ext cx="0" cy="2514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28" name="Line 28"/>
          <p:cNvSpPr>
            <a:spLocks noChangeShapeType="1"/>
          </p:cNvSpPr>
          <p:nvPr/>
        </p:nvSpPr>
        <p:spPr bwMode="auto">
          <a:xfrm flipV="1">
            <a:off x="7391400" y="2438400"/>
            <a:ext cx="0" cy="2514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29" name="Line 29"/>
          <p:cNvSpPr>
            <a:spLocks noChangeShapeType="1"/>
          </p:cNvSpPr>
          <p:nvPr/>
        </p:nvSpPr>
        <p:spPr bwMode="auto">
          <a:xfrm>
            <a:off x="1600200" y="5562600"/>
            <a:ext cx="5791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30" name="Line 30"/>
          <p:cNvSpPr>
            <a:spLocks noChangeShapeType="1"/>
          </p:cNvSpPr>
          <p:nvPr/>
        </p:nvSpPr>
        <p:spPr bwMode="auto">
          <a:xfrm>
            <a:off x="1600200" y="5181600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31" name="Line 31"/>
          <p:cNvSpPr>
            <a:spLocks noChangeShapeType="1"/>
          </p:cNvSpPr>
          <p:nvPr/>
        </p:nvSpPr>
        <p:spPr bwMode="auto">
          <a:xfrm>
            <a:off x="7391400" y="5181600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32" name="Rectangle 32"/>
          <p:cNvSpPr>
            <a:spLocks noChangeArrowheads="1"/>
          </p:cNvSpPr>
          <p:nvPr/>
        </p:nvSpPr>
        <p:spPr bwMode="auto">
          <a:xfrm>
            <a:off x="5791200" y="2971800"/>
            <a:ext cx="609600" cy="304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34" name="Rectangle 34"/>
          <p:cNvSpPr>
            <a:spLocks noChangeArrowheads="1"/>
          </p:cNvSpPr>
          <p:nvPr/>
        </p:nvSpPr>
        <p:spPr bwMode="auto">
          <a:xfrm rot="10800000">
            <a:off x="5865813" y="3733800"/>
            <a:ext cx="609600" cy="304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35" name="Rectangle 35"/>
          <p:cNvSpPr>
            <a:spLocks noChangeArrowheads="1"/>
          </p:cNvSpPr>
          <p:nvPr/>
        </p:nvSpPr>
        <p:spPr bwMode="auto">
          <a:xfrm rot="10800000">
            <a:off x="5713413" y="3733800"/>
            <a:ext cx="2286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37" name="Rectangle 37"/>
          <p:cNvSpPr>
            <a:spLocks noChangeArrowheads="1"/>
          </p:cNvSpPr>
          <p:nvPr/>
        </p:nvSpPr>
        <p:spPr bwMode="auto">
          <a:xfrm rot="10800000">
            <a:off x="5865813" y="4343400"/>
            <a:ext cx="609600" cy="304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38" name="Rectangle 38"/>
          <p:cNvSpPr>
            <a:spLocks noChangeArrowheads="1"/>
          </p:cNvSpPr>
          <p:nvPr/>
        </p:nvSpPr>
        <p:spPr bwMode="auto">
          <a:xfrm rot="10800000">
            <a:off x="5637213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39" name="Rectangle 39"/>
          <p:cNvSpPr>
            <a:spLocks noChangeArrowheads="1"/>
          </p:cNvSpPr>
          <p:nvPr/>
        </p:nvSpPr>
        <p:spPr bwMode="auto">
          <a:xfrm rot="10800000">
            <a:off x="5561013" y="4343400"/>
            <a:ext cx="152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41" name="Rectangle 41"/>
          <p:cNvSpPr>
            <a:spLocks noChangeArrowheads="1"/>
          </p:cNvSpPr>
          <p:nvPr/>
        </p:nvSpPr>
        <p:spPr bwMode="auto">
          <a:xfrm rot="10800000">
            <a:off x="5865813" y="4800600"/>
            <a:ext cx="609600" cy="304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42" name="Rectangle 42"/>
          <p:cNvSpPr>
            <a:spLocks noChangeArrowheads="1"/>
          </p:cNvSpPr>
          <p:nvPr/>
        </p:nvSpPr>
        <p:spPr bwMode="auto">
          <a:xfrm rot="10800000">
            <a:off x="5637213" y="48006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43" name="Rectangle 43"/>
          <p:cNvSpPr>
            <a:spLocks noChangeArrowheads="1"/>
          </p:cNvSpPr>
          <p:nvPr/>
        </p:nvSpPr>
        <p:spPr bwMode="auto">
          <a:xfrm rot="10800000">
            <a:off x="5408613" y="4800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44" name="Rectangle 44"/>
          <p:cNvSpPr>
            <a:spLocks noChangeArrowheads="1"/>
          </p:cNvSpPr>
          <p:nvPr/>
        </p:nvSpPr>
        <p:spPr bwMode="auto">
          <a:xfrm rot="10800000">
            <a:off x="5332413" y="4800600"/>
            <a:ext cx="2286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445" name="Text Box 45"/>
          <p:cNvSpPr txBox="1">
            <a:spLocks noChangeArrowheads="1"/>
          </p:cNvSpPr>
          <p:nvPr/>
        </p:nvSpPr>
        <p:spPr bwMode="auto">
          <a:xfrm>
            <a:off x="3722688" y="2895600"/>
            <a:ext cx="14144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Get index.html</a:t>
            </a:r>
          </a:p>
        </p:txBody>
      </p:sp>
      <p:sp>
        <p:nvSpPr>
          <p:cNvPr id="486446" name="Text Box 46"/>
          <p:cNvSpPr txBox="1">
            <a:spLocks noChangeArrowheads="1"/>
          </p:cNvSpPr>
          <p:nvPr/>
        </p:nvSpPr>
        <p:spPr bwMode="auto">
          <a:xfrm>
            <a:off x="3733800" y="3657600"/>
            <a:ext cx="1384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Connection ID</a:t>
            </a:r>
          </a:p>
        </p:txBody>
      </p:sp>
      <p:sp>
        <p:nvSpPr>
          <p:cNvPr id="486447" name="Text Box 47"/>
          <p:cNvSpPr txBox="1">
            <a:spLocks noChangeArrowheads="1"/>
          </p:cNvSpPr>
          <p:nvPr/>
        </p:nvSpPr>
        <p:spPr bwMode="auto">
          <a:xfrm>
            <a:off x="3535363" y="4343400"/>
            <a:ext cx="1798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Source/Destination</a:t>
            </a:r>
          </a:p>
        </p:txBody>
      </p:sp>
      <p:sp>
        <p:nvSpPr>
          <p:cNvPr id="486448" name="Text Box 48"/>
          <p:cNvSpPr txBox="1">
            <a:spLocks noChangeArrowheads="1"/>
          </p:cNvSpPr>
          <p:nvPr/>
        </p:nvSpPr>
        <p:spPr bwMode="auto">
          <a:xfrm>
            <a:off x="3810000" y="4800600"/>
            <a:ext cx="1306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Link Address</a:t>
            </a:r>
          </a:p>
        </p:txBody>
      </p:sp>
      <p:sp>
        <p:nvSpPr>
          <p:cNvPr id="486449" name="Text Box 49"/>
          <p:cNvSpPr txBox="1">
            <a:spLocks noChangeArrowheads="1"/>
          </p:cNvSpPr>
          <p:nvPr/>
        </p:nvSpPr>
        <p:spPr bwMode="auto">
          <a:xfrm>
            <a:off x="1066800" y="20574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FF0000"/>
                </a:solidFill>
                <a:latin typeface="Arial" charset="0"/>
              </a:rPr>
              <a:t>User A</a:t>
            </a:r>
          </a:p>
        </p:txBody>
      </p:sp>
      <p:sp>
        <p:nvSpPr>
          <p:cNvPr id="486450" name="Text Box 50"/>
          <p:cNvSpPr txBox="1">
            <a:spLocks noChangeArrowheads="1"/>
          </p:cNvSpPr>
          <p:nvPr/>
        </p:nvSpPr>
        <p:spPr bwMode="auto">
          <a:xfrm>
            <a:off x="6884988" y="2057400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FF0000"/>
                </a:solidFill>
                <a:latin typeface="Arial" charset="0"/>
              </a:rPr>
              <a:t>User 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220F-67D0-FB47-8510-00D8A199A5D5}" type="slidenum">
              <a:rPr lang="en-US"/>
              <a:pPr/>
              <a:t>14</a:t>
            </a:fld>
            <a:endParaRPr lang="en-US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Protocol Demultiplexing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75663" cy="1254125"/>
          </a:xfrm>
        </p:spPr>
        <p:txBody>
          <a:bodyPr/>
          <a:lstStyle/>
          <a:p>
            <a:r>
              <a:rPr lang="en-US"/>
              <a:t>Multiple choices at each layer</a:t>
            </a:r>
          </a:p>
        </p:txBody>
      </p:sp>
      <p:sp>
        <p:nvSpPr>
          <p:cNvPr id="487428" name="Rectangle 4"/>
          <p:cNvSpPr>
            <a:spLocks noChangeArrowheads="1"/>
          </p:cNvSpPr>
          <p:nvPr/>
        </p:nvSpPr>
        <p:spPr bwMode="auto">
          <a:xfrm>
            <a:off x="4724400" y="2438400"/>
            <a:ext cx="40386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7429" name="Rectangle 5"/>
          <p:cNvSpPr>
            <a:spLocks noChangeArrowheads="1"/>
          </p:cNvSpPr>
          <p:nvPr/>
        </p:nvSpPr>
        <p:spPr bwMode="auto">
          <a:xfrm>
            <a:off x="381000" y="2438400"/>
            <a:ext cx="40386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7430" name="Rectangle 6"/>
          <p:cNvSpPr>
            <a:spLocks noChangeArrowheads="1"/>
          </p:cNvSpPr>
          <p:nvPr/>
        </p:nvSpPr>
        <p:spPr bwMode="auto">
          <a:xfrm>
            <a:off x="762000" y="28956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</a:rPr>
              <a:t>FTP</a:t>
            </a:r>
          </a:p>
        </p:txBody>
      </p:sp>
      <p:sp>
        <p:nvSpPr>
          <p:cNvPr id="487431" name="Rectangle 7"/>
          <p:cNvSpPr>
            <a:spLocks noChangeArrowheads="1"/>
          </p:cNvSpPr>
          <p:nvPr/>
        </p:nvSpPr>
        <p:spPr bwMode="auto">
          <a:xfrm>
            <a:off x="16002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487432" name="Rectangle 8"/>
          <p:cNvSpPr>
            <a:spLocks noChangeArrowheads="1"/>
          </p:cNvSpPr>
          <p:nvPr/>
        </p:nvSpPr>
        <p:spPr bwMode="auto">
          <a:xfrm>
            <a:off x="32766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TFTP</a:t>
            </a:r>
          </a:p>
        </p:txBody>
      </p:sp>
      <p:sp>
        <p:nvSpPr>
          <p:cNvPr id="487433" name="Rectangle 9"/>
          <p:cNvSpPr>
            <a:spLocks noChangeArrowheads="1"/>
          </p:cNvSpPr>
          <p:nvPr/>
        </p:nvSpPr>
        <p:spPr bwMode="auto">
          <a:xfrm>
            <a:off x="24384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NV</a:t>
            </a:r>
          </a:p>
        </p:txBody>
      </p:sp>
      <p:sp>
        <p:nvSpPr>
          <p:cNvPr id="487434" name="Rectangle 10"/>
          <p:cNvSpPr>
            <a:spLocks noChangeArrowheads="1"/>
          </p:cNvSpPr>
          <p:nvPr/>
        </p:nvSpPr>
        <p:spPr bwMode="auto">
          <a:xfrm>
            <a:off x="1143000" y="35814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487435" name="Rectangle 11"/>
          <p:cNvSpPr>
            <a:spLocks noChangeArrowheads="1"/>
          </p:cNvSpPr>
          <p:nvPr/>
        </p:nvSpPr>
        <p:spPr bwMode="auto">
          <a:xfrm>
            <a:off x="2895600" y="35814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487436" name="Rectangle 12"/>
          <p:cNvSpPr>
            <a:spLocks noChangeArrowheads="1"/>
          </p:cNvSpPr>
          <p:nvPr/>
        </p:nvSpPr>
        <p:spPr bwMode="auto">
          <a:xfrm>
            <a:off x="2057400" y="4343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487437" name="Rectangle 13"/>
          <p:cNvSpPr>
            <a:spLocks noChangeArrowheads="1"/>
          </p:cNvSpPr>
          <p:nvPr/>
        </p:nvSpPr>
        <p:spPr bwMode="auto">
          <a:xfrm>
            <a:off x="685800" y="5105400"/>
            <a:ext cx="6858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</a:rPr>
              <a:t>NET</a:t>
            </a:r>
            <a:r>
              <a:rPr lang="en-US" sz="2000" baseline="-250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487438" name="Rectangle 14"/>
          <p:cNvSpPr>
            <a:spLocks noChangeArrowheads="1"/>
          </p:cNvSpPr>
          <p:nvPr/>
        </p:nvSpPr>
        <p:spPr bwMode="auto">
          <a:xfrm>
            <a:off x="1828800" y="51054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NET</a:t>
            </a:r>
            <a:r>
              <a:rPr lang="en-US" sz="20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487439" name="Rectangle 15"/>
          <p:cNvSpPr>
            <a:spLocks noChangeArrowheads="1"/>
          </p:cNvSpPr>
          <p:nvPr/>
        </p:nvSpPr>
        <p:spPr bwMode="auto">
          <a:xfrm>
            <a:off x="3429000" y="51054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NET</a:t>
            </a:r>
            <a:r>
              <a:rPr lang="en-US" sz="2000" baseline="-25000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487440" name="Rectangle 16"/>
          <p:cNvSpPr>
            <a:spLocks noChangeArrowheads="1"/>
          </p:cNvSpPr>
          <p:nvPr/>
        </p:nvSpPr>
        <p:spPr bwMode="auto">
          <a:xfrm>
            <a:off x="2590800" y="51054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…</a:t>
            </a:r>
            <a:endParaRPr lang="en-US" sz="200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487441" name="AutoShape 17"/>
          <p:cNvCxnSpPr>
            <a:cxnSpLocks noChangeShapeType="1"/>
            <a:stCxn id="487430" idx="2"/>
            <a:endCxn id="487434" idx="0"/>
          </p:cNvCxnSpPr>
          <p:nvPr/>
        </p:nvCxnSpPr>
        <p:spPr bwMode="auto">
          <a:xfrm>
            <a:off x="1104900" y="32766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87442" name="AutoShape 18"/>
          <p:cNvCxnSpPr>
            <a:cxnSpLocks noChangeShapeType="1"/>
            <a:endCxn id="487434" idx="0"/>
          </p:cNvCxnSpPr>
          <p:nvPr/>
        </p:nvCxnSpPr>
        <p:spPr bwMode="auto">
          <a:xfrm flipH="1">
            <a:off x="1485900" y="32766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87443" name="AutoShape 19"/>
          <p:cNvCxnSpPr>
            <a:cxnSpLocks noChangeShapeType="1"/>
            <a:stCxn id="487433" idx="2"/>
          </p:cNvCxnSpPr>
          <p:nvPr/>
        </p:nvCxnSpPr>
        <p:spPr bwMode="auto">
          <a:xfrm>
            <a:off x="2781300" y="32766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87444" name="AutoShape 20"/>
          <p:cNvCxnSpPr>
            <a:cxnSpLocks noChangeShapeType="1"/>
            <a:stCxn id="487432" idx="2"/>
          </p:cNvCxnSpPr>
          <p:nvPr/>
        </p:nvCxnSpPr>
        <p:spPr bwMode="auto">
          <a:xfrm flipH="1">
            <a:off x="3200400" y="32766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87445" name="AutoShape 21"/>
          <p:cNvCxnSpPr>
            <a:cxnSpLocks noChangeShapeType="1"/>
            <a:stCxn id="487434" idx="2"/>
            <a:endCxn id="487436" idx="0"/>
          </p:cNvCxnSpPr>
          <p:nvPr/>
        </p:nvCxnSpPr>
        <p:spPr bwMode="auto">
          <a:xfrm>
            <a:off x="1485900" y="39624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87446" name="AutoShape 22"/>
          <p:cNvCxnSpPr>
            <a:cxnSpLocks noChangeShapeType="1"/>
            <a:stCxn id="487435" idx="2"/>
            <a:endCxn id="487436" idx="0"/>
          </p:cNvCxnSpPr>
          <p:nvPr/>
        </p:nvCxnSpPr>
        <p:spPr bwMode="auto">
          <a:xfrm flipH="1">
            <a:off x="2400300" y="39624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87447" name="AutoShape 23"/>
          <p:cNvCxnSpPr>
            <a:cxnSpLocks noChangeShapeType="1"/>
            <a:stCxn id="487436" idx="2"/>
            <a:endCxn id="487439" idx="0"/>
          </p:cNvCxnSpPr>
          <p:nvPr/>
        </p:nvCxnSpPr>
        <p:spPr bwMode="auto">
          <a:xfrm>
            <a:off x="2400300" y="4724400"/>
            <a:ext cx="1371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87448" name="AutoShape 24"/>
          <p:cNvCxnSpPr>
            <a:cxnSpLocks noChangeShapeType="1"/>
            <a:stCxn id="487436" idx="2"/>
            <a:endCxn id="487437" idx="0"/>
          </p:cNvCxnSpPr>
          <p:nvPr/>
        </p:nvCxnSpPr>
        <p:spPr bwMode="auto">
          <a:xfrm flipH="1">
            <a:off x="1028700" y="4724400"/>
            <a:ext cx="1371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487449" name="AutoShape 25"/>
          <p:cNvCxnSpPr>
            <a:cxnSpLocks noChangeShapeType="1"/>
            <a:stCxn id="487436" idx="2"/>
            <a:endCxn id="487438" idx="0"/>
          </p:cNvCxnSpPr>
          <p:nvPr/>
        </p:nvCxnSpPr>
        <p:spPr bwMode="auto">
          <a:xfrm flipH="1">
            <a:off x="2171700" y="4724400"/>
            <a:ext cx="228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487450" name="Rectangle 26"/>
          <p:cNvSpPr>
            <a:spLocks noChangeArrowheads="1"/>
          </p:cNvSpPr>
          <p:nvPr/>
        </p:nvSpPr>
        <p:spPr bwMode="auto">
          <a:xfrm rot="10800000">
            <a:off x="7086600" y="3810000"/>
            <a:ext cx="11430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latin typeface="Arial" charset="0"/>
              </a:rPr>
              <a:t>TCP/UDP</a:t>
            </a:r>
          </a:p>
        </p:txBody>
      </p:sp>
      <p:sp>
        <p:nvSpPr>
          <p:cNvPr id="487451" name="Rectangle 27"/>
          <p:cNvSpPr>
            <a:spLocks noChangeArrowheads="1"/>
          </p:cNvSpPr>
          <p:nvPr/>
        </p:nvSpPr>
        <p:spPr bwMode="auto">
          <a:xfrm rot="10800000">
            <a:off x="6248400" y="38100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487452" name="Rectangle 28"/>
          <p:cNvSpPr>
            <a:spLocks noChangeArrowheads="1"/>
          </p:cNvSpPr>
          <p:nvPr/>
        </p:nvSpPr>
        <p:spPr bwMode="auto">
          <a:xfrm>
            <a:off x="990600" y="4343400"/>
            <a:ext cx="685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rgbClr val="000000"/>
                </a:solidFill>
                <a:latin typeface="Arial" charset="0"/>
              </a:rPr>
              <a:t>IPX</a:t>
            </a:r>
          </a:p>
        </p:txBody>
      </p:sp>
      <p:sp>
        <p:nvSpPr>
          <p:cNvPr id="487453" name="Text Box 29"/>
          <p:cNvSpPr txBox="1">
            <a:spLocks noChangeArrowheads="1"/>
          </p:cNvSpPr>
          <p:nvPr/>
        </p:nvSpPr>
        <p:spPr bwMode="auto">
          <a:xfrm>
            <a:off x="7151688" y="4800600"/>
            <a:ext cx="11541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0" tIns="45712" rIns="91420" bIns="45712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latin typeface="Arial" charset="0"/>
              </a:rPr>
              <a:t>Port Number</a:t>
            </a:r>
          </a:p>
        </p:txBody>
      </p:sp>
      <p:sp>
        <p:nvSpPr>
          <p:cNvPr id="487454" name="Rectangle 30"/>
          <p:cNvSpPr>
            <a:spLocks noChangeArrowheads="1"/>
          </p:cNvSpPr>
          <p:nvPr/>
        </p:nvSpPr>
        <p:spPr bwMode="auto">
          <a:xfrm rot="10800000">
            <a:off x="5334000" y="3810000"/>
            <a:ext cx="914400" cy="838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latin typeface="Arial" charset="0"/>
              </a:rPr>
              <a:t>Network</a:t>
            </a:r>
          </a:p>
        </p:txBody>
      </p:sp>
      <p:sp>
        <p:nvSpPr>
          <p:cNvPr id="487455" name="Text Box 31"/>
          <p:cNvSpPr txBox="1">
            <a:spLocks noChangeArrowheads="1"/>
          </p:cNvSpPr>
          <p:nvPr/>
        </p:nvSpPr>
        <p:spPr bwMode="auto">
          <a:xfrm>
            <a:off x="6096000" y="48006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0" tIns="45712" rIns="91420" bIns="45712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latin typeface="Arial" charset="0"/>
              </a:rPr>
              <a:t>Protocol Field</a:t>
            </a:r>
          </a:p>
        </p:txBody>
      </p:sp>
      <p:sp>
        <p:nvSpPr>
          <p:cNvPr id="487456" name="Text Box 32"/>
          <p:cNvSpPr txBox="1">
            <a:spLocks noChangeArrowheads="1"/>
          </p:cNvSpPr>
          <p:nvPr/>
        </p:nvSpPr>
        <p:spPr bwMode="auto">
          <a:xfrm>
            <a:off x="5334000" y="4800600"/>
            <a:ext cx="914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0" tIns="45712" rIns="91420" bIns="45712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latin typeface="Arial" charset="0"/>
              </a:rPr>
              <a:t>Type Field</a:t>
            </a:r>
          </a:p>
        </p:txBody>
      </p:sp>
      <p:sp>
        <p:nvSpPr>
          <p:cNvPr id="487457" name="Line 33"/>
          <p:cNvSpPr>
            <a:spLocks noChangeShapeType="1"/>
          </p:cNvSpPr>
          <p:nvPr/>
        </p:nvSpPr>
        <p:spPr bwMode="auto">
          <a:xfrm flipH="1">
            <a:off x="5334000" y="3581400"/>
            <a:ext cx="914400" cy="228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7458" name="Line 34"/>
          <p:cNvSpPr>
            <a:spLocks noChangeShapeType="1"/>
          </p:cNvSpPr>
          <p:nvPr/>
        </p:nvSpPr>
        <p:spPr bwMode="auto">
          <a:xfrm>
            <a:off x="6858000" y="3581400"/>
            <a:ext cx="1371600" cy="228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7460" name="Rectangle 36"/>
          <p:cNvSpPr>
            <a:spLocks noChangeArrowheads="1"/>
          </p:cNvSpPr>
          <p:nvPr/>
        </p:nvSpPr>
        <p:spPr bwMode="auto">
          <a:xfrm rot="10800000">
            <a:off x="6781800" y="3276600"/>
            <a:ext cx="609600" cy="304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7461" name="Rectangle 37"/>
          <p:cNvSpPr>
            <a:spLocks noChangeArrowheads="1"/>
          </p:cNvSpPr>
          <p:nvPr/>
        </p:nvSpPr>
        <p:spPr bwMode="auto">
          <a:xfrm rot="10800000">
            <a:off x="6553200" y="32766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7462" name="Rectangle 38"/>
          <p:cNvSpPr>
            <a:spLocks noChangeArrowheads="1"/>
          </p:cNvSpPr>
          <p:nvPr/>
        </p:nvSpPr>
        <p:spPr bwMode="auto">
          <a:xfrm rot="10800000">
            <a:off x="6323013" y="3276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7463" name="Rectangle 39"/>
          <p:cNvSpPr>
            <a:spLocks noChangeArrowheads="1"/>
          </p:cNvSpPr>
          <p:nvPr/>
        </p:nvSpPr>
        <p:spPr bwMode="auto">
          <a:xfrm rot="10800000">
            <a:off x="6246813" y="3276600"/>
            <a:ext cx="2286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87A-2E1E-154E-82DB-04C294C741E8}" type="slidenum">
              <a:rPr lang="en-US"/>
              <a:pPr/>
              <a:t>15</a:t>
            </a:fld>
            <a:endParaRPr lang="en-US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Multiplexing and Demultiplexing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4148138" cy="4724400"/>
          </a:xfrm>
        </p:spPr>
        <p:txBody>
          <a:bodyPr/>
          <a:lstStyle/>
          <a:p>
            <a:pPr>
              <a:lnSpc>
                <a:spcPct val="79000"/>
              </a:lnSpc>
            </a:pPr>
            <a:r>
              <a:rPr lang="en-US" sz="2400"/>
              <a:t>There may be multiple implementations of each layer.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How does the receiver know what version of a layer to use?</a:t>
            </a:r>
          </a:p>
          <a:p>
            <a:pPr>
              <a:lnSpc>
                <a:spcPct val="79000"/>
              </a:lnSpc>
            </a:pPr>
            <a:r>
              <a:rPr lang="en-US" sz="2400"/>
              <a:t>Each header includes a demultiplexing field that is used to identify the next layer.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Filled in by the sender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Used by the receiver</a:t>
            </a:r>
          </a:p>
          <a:p>
            <a:pPr>
              <a:lnSpc>
                <a:spcPct val="79000"/>
              </a:lnSpc>
            </a:pPr>
            <a:r>
              <a:rPr lang="en-US" sz="2400"/>
              <a:t>Multiplexing occurs at multiple layers.  E.g., IP, TCP, …</a:t>
            </a:r>
          </a:p>
        </p:txBody>
      </p:sp>
      <p:sp>
        <p:nvSpPr>
          <p:cNvPr id="556036" name="Rectangle 4"/>
          <p:cNvSpPr>
            <a:spLocks noChangeArrowheads="1"/>
          </p:cNvSpPr>
          <p:nvPr/>
        </p:nvSpPr>
        <p:spPr bwMode="auto">
          <a:xfrm>
            <a:off x="7381875" y="2738438"/>
            <a:ext cx="912813" cy="379412"/>
          </a:xfrm>
          <a:prstGeom prst="rect">
            <a:avLst/>
          </a:prstGeom>
          <a:solidFill>
            <a:schemeClr val="tx2"/>
          </a:solidFill>
          <a:ln w="50800">
            <a:noFill/>
            <a:miter lim="800000"/>
            <a:headEnd/>
            <a:tailEnd/>
          </a:ln>
          <a:effectLst/>
        </p:spPr>
        <p:txBody>
          <a:bodyPr wrap="none" lIns="91267" tIns="45632" rIns="91267" bIns="45632" anchor="ctr">
            <a:prstTxWarp prst="textNoShape">
              <a:avLst/>
            </a:prstTxWarp>
          </a:bodyPr>
          <a:lstStyle/>
          <a:p>
            <a:pPr algn="ctr" defTabSz="912813" eaLnBrk="0" hangingPunct="0"/>
            <a:r>
              <a:rPr lang="en-US" sz="2000" b="1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556037" name="Line 5"/>
          <p:cNvSpPr>
            <a:spLocks noChangeShapeType="1"/>
          </p:cNvSpPr>
          <p:nvPr/>
        </p:nvSpPr>
        <p:spPr bwMode="auto">
          <a:xfrm flipH="1" flipV="1">
            <a:off x="7532688" y="2509838"/>
            <a:ext cx="304800" cy="2286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38" name="Line 6"/>
          <p:cNvSpPr>
            <a:spLocks noChangeShapeType="1"/>
          </p:cNvSpPr>
          <p:nvPr/>
        </p:nvSpPr>
        <p:spPr bwMode="auto">
          <a:xfrm flipV="1">
            <a:off x="7837488" y="2509838"/>
            <a:ext cx="304800" cy="2286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39" name="Line 7"/>
          <p:cNvSpPr>
            <a:spLocks noChangeShapeType="1"/>
          </p:cNvSpPr>
          <p:nvPr/>
        </p:nvSpPr>
        <p:spPr bwMode="auto">
          <a:xfrm flipV="1">
            <a:off x="7837488" y="2433638"/>
            <a:ext cx="0" cy="3048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40" name="Rectangle 8"/>
          <p:cNvSpPr>
            <a:spLocks noChangeArrowheads="1"/>
          </p:cNvSpPr>
          <p:nvPr/>
        </p:nvSpPr>
        <p:spPr bwMode="auto">
          <a:xfrm>
            <a:off x="7381875" y="2054225"/>
            <a:ext cx="912813" cy="379413"/>
          </a:xfrm>
          <a:prstGeom prst="rect">
            <a:avLst/>
          </a:prstGeom>
          <a:solidFill>
            <a:schemeClr val="tx2"/>
          </a:solidFill>
          <a:ln w="50800">
            <a:noFill/>
            <a:miter lim="800000"/>
            <a:headEnd/>
            <a:tailEnd/>
          </a:ln>
          <a:effectLst/>
        </p:spPr>
        <p:txBody>
          <a:bodyPr wrap="none" lIns="91267" tIns="45632" rIns="91267" bIns="45632" anchor="ctr">
            <a:prstTxWarp prst="textNoShape">
              <a:avLst/>
            </a:prstTxWarp>
          </a:bodyPr>
          <a:lstStyle/>
          <a:p>
            <a:pPr algn="ctr" defTabSz="912813" eaLnBrk="0" hangingPunct="0"/>
            <a:r>
              <a:rPr lang="en-US" sz="2000" b="1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556041" name="Line 9"/>
          <p:cNvSpPr>
            <a:spLocks noChangeShapeType="1"/>
          </p:cNvSpPr>
          <p:nvPr/>
        </p:nvSpPr>
        <p:spPr bwMode="auto">
          <a:xfrm flipH="1" flipV="1">
            <a:off x="7532688" y="1825625"/>
            <a:ext cx="304800" cy="2286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42" name="Line 10"/>
          <p:cNvSpPr>
            <a:spLocks noChangeShapeType="1"/>
          </p:cNvSpPr>
          <p:nvPr/>
        </p:nvSpPr>
        <p:spPr bwMode="auto">
          <a:xfrm flipV="1">
            <a:off x="7837488" y="1825625"/>
            <a:ext cx="304800" cy="2286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43" name="Line 11"/>
          <p:cNvSpPr>
            <a:spLocks noChangeShapeType="1"/>
          </p:cNvSpPr>
          <p:nvPr/>
        </p:nvSpPr>
        <p:spPr bwMode="auto">
          <a:xfrm flipV="1">
            <a:off x="7837488" y="1749425"/>
            <a:ext cx="0" cy="3048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44" name="Rectangle 12"/>
          <p:cNvSpPr>
            <a:spLocks noChangeArrowheads="1"/>
          </p:cNvSpPr>
          <p:nvPr/>
        </p:nvSpPr>
        <p:spPr bwMode="auto">
          <a:xfrm>
            <a:off x="5402263" y="2738438"/>
            <a:ext cx="912812" cy="379412"/>
          </a:xfrm>
          <a:prstGeom prst="rect">
            <a:avLst/>
          </a:prstGeom>
          <a:solidFill>
            <a:schemeClr val="tx2"/>
          </a:solidFill>
          <a:ln w="50800">
            <a:noFill/>
            <a:miter lim="800000"/>
            <a:headEnd/>
            <a:tailEnd/>
          </a:ln>
          <a:effectLst/>
        </p:spPr>
        <p:txBody>
          <a:bodyPr wrap="none" lIns="91267" tIns="45632" rIns="91267" bIns="45632" anchor="ctr">
            <a:prstTxWarp prst="textNoShape">
              <a:avLst/>
            </a:prstTxWarp>
          </a:bodyPr>
          <a:lstStyle/>
          <a:p>
            <a:pPr algn="ctr" defTabSz="912813" eaLnBrk="0" hangingPunct="0"/>
            <a:r>
              <a:rPr lang="en-US" sz="2000" b="1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556045" name="Line 13"/>
          <p:cNvSpPr>
            <a:spLocks noChangeShapeType="1"/>
          </p:cNvSpPr>
          <p:nvPr/>
        </p:nvSpPr>
        <p:spPr bwMode="auto">
          <a:xfrm flipH="1" flipV="1">
            <a:off x="5554663" y="2509838"/>
            <a:ext cx="304800" cy="2286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46" name="Line 14"/>
          <p:cNvSpPr>
            <a:spLocks noChangeShapeType="1"/>
          </p:cNvSpPr>
          <p:nvPr/>
        </p:nvSpPr>
        <p:spPr bwMode="auto">
          <a:xfrm flipV="1">
            <a:off x="5859463" y="2509838"/>
            <a:ext cx="304800" cy="2286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47" name="Line 15"/>
          <p:cNvSpPr>
            <a:spLocks noChangeShapeType="1"/>
          </p:cNvSpPr>
          <p:nvPr/>
        </p:nvSpPr>
        <p:spPr bwMode="auto">
          <a:xfrm flipV="1">
            <a:off x="5859463" y="2433638"/>
            <a:ext cx="0" cy="3048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48" name="Rectangle 16"/>
          <p:cNvSpPr>
            <a:spLocks noChangeArrowheads="1"/>
          </p:cNvSpPr>
          <p:nvPr/>
        </p:nvSpPr>
        <p:spPr bwMode="auto">
          <a:xfrm>
            <a:off x="5402263" y="2054225"/>
            <a:ext cx="912812" cy="379413"/>
          </a:xfrm>
          <a:prstGeom prst="rect">
            <a:avLst/>
          </a:prstGeom>
          <a:solidFill>
            <a:schemeClr val="tx2"/>
          </a:solidFill>
          <a:ln w="50800">
            <a:noFill/>
            <a:miter lim="800000"/>
            <a:headEnd/>
            <a:tailEnd/>
          </a:ln>
          <a:effectLst/>
        </p:spPr>
        <p:txBody>
          <a:bodyPr wrap="none" lIns="91267" tIns="45632" rIns="91267" bIns="45632" anchor="ctr">
            <a:prstTxWarp prst="textNoShape">
              <a:avLst/>
            </a:prstTxWarp>
          </a:bodyPr>
          <a:lstStyle/>
          <a:p>
            <a:pPr algn="ctr" defTabSz="912813" eaLnBrk="0" hangingPunct="0"/>
            <a:r>
              <a:rPr lang="en-US" sz="2000" b="1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556049" name="Line 17"/>
          <p:cNvSpPr>
            <a:spLocks noChangeShapeType="1"/>
          </p:cNvSpPr>
          <p:nvPr/>
        </p:nvSpPr>
        <p:spPr bwMode="auto">
          <a:xfrm flipH="1" flipV="1">
            <a:off x="5554663" y="1825625"/>
            <a:ext cx="304800" cy="2286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50" name="Line 18"/>
          <p:cNvSpPr>
            <a:spLocks noChangeShapeType="1"/>
          </p:cNvSpPr>
          <p:nvPr/>
        </p:nvSpPr>
        <p:spPr bwMode="auto">
          <a:xfrm flipV="1">
            <a:off x="5859463" y="1825625"/>
            <a:ext cx="304800" cy="2286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51" name="Line 19"/>
          <p:cNvSpPr>
            <a:spLocks noChangeShapeType="1"/>
          </p:cNvSpPr>
          <p:nvPr/>
        </p:nvSpPr>
        <p:spPr bwMode="auto">
          <a:xfrm flipV="1">
            <a:off x="5859463" y="1749425"/>
            <a:ext cx="0" cy="3048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52" name="Freeform 20"/>
          <p:cNvSpPr>
            <a:spLocks/>
          </p:cNvSpPr>
          <p:nvPr/>
        </p:nvSpPr>
        <p:spPr bwMode="auto">
          <a:xfrm>
            <a:off x="5859463" y="3117850"/>
            <a:ext cx="1978025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0"/>
              </a:cxn>
              <a:cxn ang="0">
                <a:pos x="1248" y="240"/>
              </a:cxn>
              <a:cxn ang="0">
                <a:pos x="1248" y="0"/>
              </a:cxn>
            </a:cxnLst>
            <a:rect l="0" t="0" r="r" b="b"/>
            <a:pathLst>
              <a:path w="1248" h="240">
                <a:moveTo>
                  <a:pt x="0" y="0"/>
                </a:moveTo>
                <a:lnTo>
                  <a:pt x="0" y="240"/>
                </a:lnTo>
                <a:lnTo>
                  <a:pt x="1248" y="240"/>
                </a:lnTo>
                <a:lnTo>
                  <a:pt x="1248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053" name="Rectangle 21"/>
          <p:cNvSpPr>
            <a:spLocks noChangeArrowheads="1"/>
          </p:cNvSpPr>
          <p:nvPr/>
        </p:nvSpPr>
        <p:spPr bwMode="auto">
          <a:xfrm>
            <a:off x="5046663" y="4030663"/>
            <a:ext cx="889000" cy="357187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52" tIns="44434" rIns="90452" bIns="44434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V/HL</a:t>
            </a:r>
          </a:p>
        </p:txBody>
      </p:sp>
      <p:sp>
        <p:nvSpPr>
          <p:cNvPr id="556054" name="Rectangle 22"/>
          <p:cNvSpPr>
            <a:spLocks noChangeArrowheads="1"/>
          </p:cNvSpPr>
          <p:nvPr/>
        </p:nvSpPr>
        <p:spPr bwMode="auto">
          <a:xfrm>
            <a:off x="5961063" y="4030663"/>
            <a:ext cx="887412" cy="357187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52" tIns="44434" rIns="90452" bIns="44434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TOS</a:t>
            </a:r>
          </a:p>
        </p:txBody>
      </p:sp>
      <p:sp>
        <p:nvSpPr>
          <p:cNvPr id="556055" name="Rectangle 23"/>
          <p:cNvSpPr>
            <a:spLocks noChangeArrowheads="1"/>
          </p:cNvSpPr>
          <p:nvPr/>
        </p:nvSpPr>
        <p:spPr bwMode="auto">
          <a:xfrm>
            <a:off x="6873875" y="4030663"/>
            <a:ext cx="1800225" cy="357187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52" tIns="44434" rIns="90452" bIns="44434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Length</a:t>
            </a:r>
          </a:p>
        </p:txBody>
      </p:sp>
      <p:sp>
        <p:nvSpPr>
          <p:cNvPr id="556056" name="Rectangle 24"/>
          <p:cNvSpPr>
            <a:spLocks noChangeArrowheads="1"/>
          </p:cNvSpPr>
          <p:nvPr/>
        </p:nvSpPr>
        <p:spPr bwMode="auto">
          <a:xfrm>
            <a:off x="5046663" y="4413250"/>
            <a:ext cx="1801812" cy="352425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52" tIns="44434" rIns="90452" bIns="44434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ID</a:t>
            </a:r>
          </a:p>
        </p:txBody>
      </p:sp>
      <p:sp>
        <p:nvSpPr>
          <p:cNvPr id="556057" name="Rectangle 25"/>
          <p:cNvSpPr>
            <a:spLocks noChangeArrowheads="1"/>
          </p:cNvSpPr>
          <p:nvPr/>
        </p:nvSpPr>
        <p:spPr bwMode="auto">
          <a:xfrm>
            <a:off x="6873875" y="4413250"/>
            <a:ext cx="1800225" cy="352425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52" tIns="44434" rIns="90452" bIns="44434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Flags/Offset</a:t>
            </a:r>
          </a:p>
        </p:txBody>
      </p:sp>
      <p:sp>
        <p:nvSpPr>
          <p:cNvPr id="556058" name="Rectangle 26"/>
          <p:cNvSpPr>
            <a:spLocks noChangeArrowheads="1"/>
          </p:cNvSpPr>
          <p:nvPr/>
        </p:nvSpPr>
        <p:spPr bwMode="auto">
          <a:xfrm>
            <a:off x="5046663" y="4791075"/>
            <a:ext cx="889000" cy="357188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52" tIns="44434" rIns="90452" bIns="44434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TTL</a:t>
            </a:r>
          </a:p>
        </p:txBody>
      </p:sp>
      <p:sp>
        <p:nvSpPr>
          <p:cNvPr id="556059" name="Rectangle 27"/>
          <p:cNvSpPr>
            <a:spLocks noChangeArrowheads="1"/>
          </p:cNvSpPr>
          <p:nvPr/>
        </p:nvSpPr>
        <p:spPr bwMode="auto">
          <a:xfrm>
            <a:off x="5961063" y="4791075"/>
            <a:ext cx="887412" cy="357188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52" tIns="44434" rIns="90452" bIns="44434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Prot.</a:t>
            </a:r>
          </a:p>
        </p:txBody>
      </p:sp>
      <p:sp>
        <p:nvSpPr>
          <p:cNvPr id="556060" name="Rectangle 28"/>
          <p:cNvSpPr>
            <a:spLocks noChangeArrowheads="1"/>
          </p:cNvSpPr>
          <p:nvPr/>
        </p:nvSpPr>
        <p:spPr bwMode="auto">
          <a:xfrm>
            <a:off x="6873875" y="4791075"/>
            <a:ext cx="1800225" cy="357188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52" tIns="44434" rIns="90452" bIns="44434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H. Checksum</a:t>
            </a:r>
          </a:p>
        </p:txBody>
      </p:sp>
      <p:sp>
        <p:nvSpPr>
          <p:cNvPr id="556061" name="Rectangle 29"/>
          <p:cNvSpPr>
            <a:spLocks noChangeArrowheads="1"/>
          </p:cNvSpPr>
          <p:nvPr/>
        </p:nvSpPr>
        <p:spPr bwMode="auto">
          <a:xfrm>
            <a:off x="5046663" y="5173663"/>
            <a:ext cx="3627437" cy="354012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52" tIns="44434" rIns="90452" bIns="44434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Source IP address</a:t>
            </a:r>
          </a:p>
        </p:txBody>
      </p:sp>
      <p:sp>
        <p:nvSpPr>
          <p:cNvPr id="556062" name="Rectangle 30"/>
          <p:cNvSpPr>
            <a:spLocks noChangeArrowheads="1"/>
          </p:cNvSpPr>
          <p:nvPr/>
        </p:nvSpPr>
        <p:spPr bwMode="auto">
          <a:xfrm>
            <a:off x="5046663" y="5553075"/>
            <a:ext cx="3627437" cy="355600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52" tIns="44434" rIns="90452" bIns="44434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Destination IP address</a:t>
            </a:r>
          </a:p>
        </p:txBody>
      </p:sp>
      <p:sp>
        <p:nvSpPr>
          <p:cNvPr id="556063" name="Rectangle 31"/>
          <p:cNvSpPr>
            <a:spLocks noChangeArrowheads="1"/>
          </p:cNvSpPr>
          <p:nvPr/>
        </p:nvSpPr>
        <p:spPr bwMode="auto">
          <a:xfrm>
            <a:off x="5046663" y="5934075"/>
            <a:ext cx="3627437" cy="354013"/>
          </a:xfrm>
          <a:prstGeom prst="rect">
            <a:avLst/>
          </a:prstGeom>
          <a:solidFill>
            <a:schemeClr val="tx2"/>
          </a:solidFill>
          <a:ln w="25400">
            <a:solidFill>
              <a:schemeClr val="bg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52" tIns="44434" rIns="90452" bIns="44434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b="1">
                <a:solidFill>
                  <a:srgbClr val="FFFFFF"/>
                </a:solidFill>
                <a:latin typeface="Arial" charset="0"/>
              </a:rPr>
              <a:t>Options..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A30-DA7A-EF4A-B08F-C6DE8F158216}" type="slidenum">
              <a:rPr lang="en-US"/>
              <a:pPr/>
              <a:t>16</a:t>
            </a:fld>
            <a:endParaRPr lang="en-US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Layering Harmful?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Layer N may duplicate lower level functionality (e.g., error recovery)</a:t>
            </a:r>
          </a:p>
          <a:p>
            <a:pPr>
              <a:lnSpc>
                <a:spcPct val="90000"/>
              </a:lnSpc>
            </a:pPr>
            <a:r>
              <a:rPr lang="en-US" sz="2400"/>
              <a:t>Layers may need same info (timestamp, MTU)</a:t>
            </a:r>
          </a:p>
          <a:p>
            <a:pPr>
              <a:lnSpc>
                <a:spcPct val="90000"/>
              </a:lnSpc>
            </a:pPr>
            <a:r>
              <a:rPr lang="en-US" sz="2400"/>
              <a:t>Strict adherence to layering may hurt performance</a:t>
            </a:r>
          </a:p>
          <a:p>
            <a:pPr>
              <a:lnSpc>
                <a:spcPct val="79000"/>
              </a:lnSpc>
            </a:pPr>
            <a:r>
              <a:rPr lang="en-US" sz="2400"/>
              <a:t>Some layers are not always cleanly separated.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Inter-layer dependencies in implementations for performance reasons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Some dependencies in the standards (header checksums)</a:t>
            </a:r>
          </a:p>
          <a:p>
            <a:pPr>
              <a:lnSpc>
                <a:spcPct val="79000"/>
              </a:lnSpc>
            </a:pPr>
            <a:r>
              <a:rPr lang="en-US" sz="2400"/>
              <a:t>Interfaces are not really standardized.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It would be hard to mix and match layers from independent implementations, e.g., windows network apps on unix (w/out compatibility library)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Many cross-layer assumptions, e.g. buffer management</a:t>
            </a:r>
          </a:p>
          <a:p>
            <a:pPr lvl="1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2610-E278-8141-B76D-142A2250D6E5}" type="slidenum">
              <a:rPr lang="en-US"/>
              <a:pPr/>
              <a:t>17</a:t>
            </a:fld>
            <a:endParaRPr 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Today’s Lecture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Layers and protocols</a:t>
            </a:r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Design principles in internetworks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861A-0107-D349-9D36-4E5676080E2F}" type="slidenum">
              <a:rPr lang="en-US"/>
              <a:pPr/>
              <a:t>18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[Clark88]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Char char="0"/>
            </a:pPr>
            <a:r>
              <a:rPr lang="en-US" b="1"/>
              <a:t>Connect existing networks</a:t>
            </a:r>
          </a:p>
          <a:p>
            <a:pPr lvl="1">
              <a:buFont typeface="Arial" charset="0"/>
              <a:buNone/>
            </a:pPr>
            <a:r>
              <a:rPr lang="en-US" sz="2400"/>
              <a:t>initially ARPANET and ARPA packet radio network</a:t>
            </a:r>
          </a:p>
          <a:p>
            <a:pPr>
              <a:buFont typeface="Arial" charset="0"/>
              <a:buAutoNum type="arabicPeriod"/>
            </a:pPr>
            <a:r>
              <a:rPr lang="en-US" sz="2800"/>
              <a:t>Survivability</a:t>
            </a:r>
          </a:p>
          <a:p>
            <a:pPr lvl="1">
              <a:buFont typeface="Arial" charset="0"/>
              <a:buNone/>
            </a:pPr>
            <a:r>
              <a:rPr lang="en-US" sz="2400"/>
              <a:t>ensure communication service even in the presence of network and router failures  </a:t>
            </a:r>
          </a:p>
          <a:p>
            <a:pPr>
              <a:buFont typeface="Wingdings" charset="2"/>
              <a:buAutoNum type="arabicPeriod"/>
            </a:pPr>
            <a:r>
              <a:rPr lang="en-US" sz="2800"/>
              <a:t>Support multiple types of services</a:t>
            </a:r>
          </a:p>
          <a:p>
            <a:pPr>
              <a:buFont typeface="Wingdings" charset="2"/>
              <a:buAutoNum type="arabicPeriod"/>
            </a:pPr>
            <a:r>
              <a:rPr lang="en-US" sz="2800"/>
              <a:t>Must accommodate a variety of networks</a:t>
            </a:r>
          </a:p>
          <a:p>
            <a:pPr>
              <a:buFont typeface="Wingdings" charset="2"/>
              <a:buAutoNum type="arabicPeriod"/>
            </a:pPr>
            <a:r>
              <a:rPr lang="en-US" sz="2400"/>
              <a:t>Allow distributed management</a:t>
            </a:r>
          </a:p>
          <a:p>
            <a:pPr>
              <a:buFont typeface="Wingdings" charset="2"/>
              <a:buAutoNum type="arabicPeriod"/>
            </a:pPr>
            <a:r>
              <a:rPr lang="en-US" sz="2400"/>
              <a:t>Allow host attachment with a low level of effort</a:t>
            </a:r>
          </a:p>
          <a:p>
            <a:pPr>
              <a:buFont typeface="Wingdings" charset="2"/>
              <a:buAutoNum type="arabicPeriod"/>
            </a:pPr>
            <a:r>
              <a:rPr lang="en-US" sz="2400"/>
              <a:t>Be cost effective</a:t>
            </a:r>
          </a:p>
          <a:p>
            <a:pPr>
              <a:buFont typeface="Wingdings" charset="2"/>
              <a:buAutoNum type="arabicPeriod"/>
            </a:pPr>
            <a:r>
              <a:rPr lang="en-US" sz="2000"/>
              <a:t>Allow resource accountability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FD0B-F539-F14A-BBB3-C4BA239E1315}" type="slidenum">
              <a:rPr lang="en-US"/>
              <a:pPr/>
              <a:t>19</a:t>
            </a:fld>
            <a:endParaRPr lang="en-US"/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Priorities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effects of the order of items in that list are still felt today</a:t>
            </a:r>
          </a:p>
          <a:p>
            <a:pPr lvl="1"/>
            <a:r>
              <a:rPr lang="en-US"/>
              <a:t>E.g., resource accounting is a hard, current research topic</a:t>
            </a:r>
          </a:p>
          <a:p>
            <a:r>
              <a:rPr lang="en-US"/>
              <a:t>Let’s look at them in detail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1CECB-E1AD-904A-9A55-979B368A0885}" type="slidenum">
              <a:rPr lang="en-US"/>
              <a:pPr/>
              <a:t>2</a:t>
            </a:fld>
            <a:endParaRPr 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Today’s Lecture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Layers and protocols</a:t>
            </a:r>
          </a:p>
          <a:p>
            <a:endParaRPr lang="en-US">
              <a:solidFill>
                <a:srgbClr val="FF0000"/>
              </a:solidFill>
            </a:endParaRPr>
          </a:p>
          <a:p>
            <a:r>
              <a:rPr lang="en-US"/>
              <a:t>Design principles in internetworks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146F-E59C-8B4C-9446-8B9079F1D515}" type="slidenum">
              <a:rPr lang="en-US"/>
              <a:pPr/>
              <a:t>20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0. Connecting Existing Networks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Many differences between networks</a:t>
            </a:r>
          </a:p>
          <a:p>
            <a:pPr lvl="1"/>
            <a:r>
              <a:rPr lang="en-US"/>
              <a:t>Address formats</a:t>
            </a:r>
          </a:p>
          <a:p>
            <a:pPr lvl="1"/>
            <a:r>
              <a:rPr lang="en-US"/>
              <a:t>Performance – bandwidth/latency</a:t>
            </a:r>
          </a:p>
          <a:p>
            <a:pPr lvl="1"/>
            <a:r>
              <a:rPr lang="en-US"/>
              <a:t>Packet size</a:t>
            </a:r>
          </a:p>
          <a:p>
            <a:pPr lvl="1"/>
            <a:r>
              <a:rPr lang="en-US"/>
              <a:t>Loss rate/pattern/handling</a:t>
            </a:r>
          </a:p>
          <a:p>
            <a:pPr lvl="1"/>
            <a:r>
              <a:rPr lang="en-US"/>
              <a:t>Routing</a:t>
            </a:r>
          </a:p>
          <a:p>
            <a:r>
              <a:rPr lang="en-US"/>
              <a:t>How to internetwork various network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9DF1-78D8-B14D-B322-2EA0E55DC9D9}" type="slidenum">
              <a:rPr lang="en-US"/>
              <a:pPr/>
              <a:t>21</a:t>
            </a:fld>
            <a:endParaRPr 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Formats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/>
              <a:t>Map one address format to another?</a:t>
            </a:r>
          </a:p>
          <a:p>
            <a:pPr marL="685800" lvl="1" indent="-228600"/>
            <a:r>
              <a:rPr lang="en-US"/>
              <a:t>Bad idea </a:t>
            </a:r>
            <a:r>
              <a:rPr lang="en-US">
                <a:sym typeface="Wingdings" charset="2"/>
              </a:rPr>
              <a:t> many translations needed</a:t>
            </a:r>
            <a:endParaRPr lang="en-US"/>
          </a:p>
          <a:p>
            <a:pPr marL="285750" indent="-285750"/>
            <a:r>
              <a:rPr lang="en-US"/>
              <a:t>Provide one common format</a:t>
            </a:r>
          </a:p>
          <a:p>
            <a:pPr marL="685800" lvl="1" indent="-228600"/>
            <a:r>
              <a:rPr lang="en-US"/>
              <a:t>Map lower level addresses to common format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360B-8940-3047-B375-B004E1CE7671}" type="slidenum">
              <a:rPr lang="en-US"/>
              <a:pPr/>
              <a:t>22</a:t>
            </a:fld>
            <a:endParaRPr lang="en-US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Different Packet Sizes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/>
              <a:t>Define a maximum packet size over all networks?</a:t>
            </a:r>
          </a:p>
          <a:p>
            <a:pPr marL="685800" lvl="1" indent="-228600"/>
            <a:r>
              <a:rPr lang="en-US"/>
              <a:t>Either inefficient or high threshold to support</a:t>
            </a:r>
          </a:p>
          <a:p>
            <a:pPr marL="285750" indent="-285750"/>
            <a:r>
              <a:rPr lang="en-US"/>
              <a:t>Implement fragmentation/re-assembly</a:t>
            </a:r>
          </a:p>
          <a:p>
            <a:pPr marL="685800" lvl="1" indent="-228600"/>
            <a:r>
              <a:rPr lang="en-US"/>
              <a:t>Who is doing fragmentation?</a:t>
            </a:r>
          </a:p>
          <a:p>
            <a:pPr marL="685800" lvl="1" indent="-228600"/>
            <a:r>
              <a:rPr lang="en-US"/>
              <a:t>Who is doing re-assembly?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3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F4C9-90D5-EF44-B204-5B348A42B2D3}" type="slidenum">
              <a:rPr lang="en-US"/>
              <a:pPr/>
              <a:t>23</a:t>
            </a:fld>
            <a:endParaRPr 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Gateway Alternatives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Translation</a:t>
            </a:r>
          </a:p>
          <a:p>
            <a:pPr lvl="1"/>
            <a:r>
              <a:rPr lang="en-US"/>
              <a:t>Difficulty in dealing with different features supported by networks</a:t>
            </a:r>
          </a:p>
          <a:p>
            <a:pPr lvl="1"/>
            <a:r>
              <a:rPr lang="en-US"/>
              <a:t>Scales poorly with number of network types (N^2 conversions)</a:t>
            </a:r>
          </a:p>
          <a:p>
            <a:r>
              <a:rPr lang="en-US"/>
              <a:t>Standardization</a:t>
            </a:r>
          </a:p>
          <a:p>
            <a:pPr lvl="1"/>
            <a:r>
              <a:rPr lang="en-US" b="1"/>
              <a:t>“IP over everything”</a:t>
            </a:r>
            <a:r>
              <a:rPr lang="en-US"/>
              <a:t> </a:t>
            </a:r>
          </a:p>
          <a:p>
            <a:pPr lvl="1"/>
            <a:r>
              <a:rPr lang="en-US"/>
              <a:t>Minimal assumptions about network</a:t>
            </a:r>
          </a:p>
          <a:p>
            <a:pPr lvl="1"/>
            <a:r>
              <a:rPr lang="en-US"/>
              <a:t>Hourglass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2001-F321-9E4E-BDE1-7DF97E7C116F}" type="slidenum">
              <a:rPr lang="en-US"/>
              <a:pPr/>
              <a:t>24</a:t>
            </a:fld>
            <a:endParaRPr 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Survivability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75663" cy="2438400"/>
          </a:xfrm>
        </p:spPr>
        <p:txBody>
          <a:bodyPr/>
          <a:lstStyle/>
          <a:p>
            <a:r>
              <a:rPr lang="en-US" sz="2800"/>
              <a:t>If network disrupted and reconfigured:</a:t>
            </a:r>
          </a:p>
          <a:p>
            <a:pPr lvl="1"/>
            <a:r>
              <a:rPr lang="en-US" sz="2400"/>
              <a:t>Communicating entities should not care!</a:t>
            </a:r>
          </a:p>
          <a:p>
            <a:pPr lvl="1"/>
            <a:r>
              <a:rPr lang="en-US" sz="2400"/>
              <a:t>No higher-level state reconfiguration</a:t>
            </a:r>
          </a:p>
          <a:p>
            <a:r>
              <a:rPr lang="en-US" sz="2800"/>
              <a:t>How to achieve such reliability?</a:t>
            </a:r>
          </a:p>
          <a:p>
            <a:pPr lvl="1"/>
            <a:r>
              <a:rPr lang="en-US" sz="2400"/>
              <a:t>Where can communication state be stored?</a:t>
            </a:r>
          </a:p>
        </p:txBody>
      </p:sp>
      <p:graphicFrame>
        <p:nvGraphicFramePr>
          <p:cNvPr id="522272" name="Group 32"/>
          <p:cNvGraphicFramePr>
            <a:graphicFrameLocks noGrp="1"/>
          </p:cNvGraphicFramePr>
          <p:nvPr/>
        </p:nvGraphicFramePr>
        <p:xfrm>
          <a:off x="1141413" y="4197350"/>
          <a:ext cx="6858000" cy="1828136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</a:tblGrid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276" marR="91276" marT="45637" marB="456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Network</a:t>
                      </a:r>
                    </a:p>
                  </a:txBody>
                  <a:tcPr marL="91276" marR="91276" marT="45637" marB="456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Host</a:t>
                      </a:r>
                    </a:p>
                  </a:txBody>
                  <a:tcPr marL="91276" marR="91276" marT="45637" marB="456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Failure handing</a:t>
                      </a:r>
                    </a:p>
                  </a:txBody>
                  <a:tcPr marL="91276" marR="91276" marT="45637" marB="456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Replication</a:t>
                      </a:r>
                    </a:p>
                  </a:txBody>
                  <a:tcPr marL="91276" marR="91276" marT="45637" marB="456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“Fate sharing”</a:t>
                      </a:r>
                    </a:p>
                  </a:txBody>
                  <a:tcPr marL="91276" marR="91276" marT="45637" marB="456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Switches</a:t>
                      </a:r>
                    </a:p>
                  </a:txBody>
                  <a:tcPr marL="91276" marR="91276" marT="45637" marB="456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Maintain state</a:t>
                      </a:r>
                    </a:p>
                  </a:txBody>
                  <a:tcPr marL="91276" marR="91276" marT="45637" marB="456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Stateless</a:t>
                      </a:r>
                    </a:p>
                  </a:txBody>
                  <a:tcPr marL="91276" marR="91276" marT="45637" marB="456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Host trust</a:t>
                      </a:r>
                    </a:p>
                  </a:txBody>
                  <a:tcPr marL="91276" marR="91276" marT="45637" marB="456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Less</a:t>
                      </a:r>
                    </a:p>
                  </a:txBody>
                  <a:tcPr marL="91276" marR="91276" marT="45637" marB="456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More</a:t>
                      </a:r>
                    </a:p>
                  </a:txBody>
                  <a:tcPr marL="91276" marR="91276" marT="45637" marB="456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9136-7505-F14C-BDCE-73BBB45A34C3}" type="slidenum">
              <a:rPr lang="en-US"/>
              <a:pPr/>
              <a:t>25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Fate Sharing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475663" cy="3048000"/>
          </a:xfrm>
        </p:spPr>
        <p:txBody>
          <a:bodyPr/>
          <a:lstStyle/>
          <a:p>
            <a:r>
              <a:rPr lang="en-US" dirty="0"/>
              <a:t>Lose state information for an entity if (and only if?) the entity itself is lost.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OK to lose TCP state if one endpoint crashes</a:t>
            </a:r>
          </a:p>
          <a:p>
            <a:pPr lvl="2"/>
            <a:r>
              <a:rPr lang="en-US" dirty="0"/>
              <a:t>NOT okay to lose if an intermediate router reboots</a:t>
            </a:r>
          </a:p>
          <a:p>
            <a:pPr lvl="1"/>
            <a:r>
              <a:rPr lang="en-US" dirty="0"/>
              <a:t>Is this still true in today’s network?</a:t>
            </a:r>
          </a:p>
          <a:p>
            <a:pPr lvl="2"/>
            <a:r>
              <a:rPr lang="en-US" dirty="0" err="1"/>
              <a:t>NATs</a:t>
            </a:r>
            <a:r>
              <a:rPr lang="en-US" dirty="0"/>
              <a:t> and firewalls</a:t>
            </a:r>
          </a:p>
        </p:txBody>
      </p:sp>
      <p:sp>
        <p:nvSpPr>
          <p:cNvPr id="524292" name="Rectangle 4"/>
          <p:cNvSpPr>
            <a:spLocks noChangeArrowheads="1"/>
          </p:cNvSpPr>
          <p:nvPr/>
        </p:nvSpPr>
        <p:spPr bwMode="auto">
          <a:xfrm>
            <a:off x="1827213" y="1825625"/>
            <a:ext cx="304800" cy="304800"/>
          </a:xfrm>
          <a:prstGeom prst="rect">
            <a:avLst/>
          </a:prstGeom>
          <a:solidFill>
            <a:schemeClr val="bg2"/>
          </a:solidFill>
          <a:ln w="508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4293" name="Rectangle 5"/>
          <p:cNvSpPr>
            <a:spLocks noChangeArrowheads="1"/>
          </p:cNvSpPr>
          <p:nvPr/>
        </p:nvSpPr>
        <p:spPr bwMode="auto">
          <a:xfrm>
            <a:off x="6545263" y="1825625"/>
            <a:ext cx="303212" cy="304800"/>
          </a:xfrm>
          <a:prstGeom prst="rect">
            <a:avLst/>
          </a:prstGeom>
          <a:solidFill>
            <a:schemeClr val="bg2"/>
          </a:solidFill>
          <a:ln w="508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4294" name="AutoShape 6"/>
          <p:cNvSpPr>
            <a:spLocks noChangeArrowheads="1"/>
          </p:cNvSpPr>
          <p:nvPr/>
        </p:nvSpPr>
        <p:spPr bwMode="auto">
          <a:xfrm>
            <a:off x="2816225" y="19018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4295" name="AutoShape 7"/>
          <p:cNvSpPr>
            <a:spLocks noChangeArrowheads="1"/>
          </p:cNvSpPr>
          <p:nvPr/>
        </p:nvSpPr>
        <p:spPr bwMode="auto">
          <a:xfrm>
            <a:off x="3348038" y="18256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4296" name="AutoShape 8"/>
          <p:cNvSpPr>
            <a:spLocks noChangeArrowheads="1"/>
          </p:cNvSpPr>
          <p:nvPr/>
        </p:nvSpPr>
        <p:spPr bwMode="auto">
          <a:xfrm>
            <a:off x="3652838" y="2205038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4297" name="AutoShape 9"/>
          <p:cNvSpPr>
            <a:spLocks noChangeArrowheads="1"/>
          </p:cNvSpPr>
          <p:nvPr/>
        </p:nvSpPr>
        <p:spPr bwMode="auto">
          <a:xfrm>
            <a:off x="4489450" y="17494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4298" name="AutoShape 10"/>
          <p:cNvSpPr>
            <a:spLocks noChangeArrowheads="1"/>
          </p:cNvSpPr>
          <p:nvPr/>
        </p:nvSpPr>
        <p:spPr bwMode="auto">
          <a:xfrm>
            <a:off x="4870450" y="2130425"/>
            <a:ext cx="152400" cy="150813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4299" name="AutoShape 11"/>
          <p:cNvSpPr>
            <a:spLocks noChangeArrowheads="1"/>
          </p:cNvSpPr>
          <p:nvPr/>
        </p:nvSpPr>
        <p:spPr bwMode="auto">
          <a:xfrm>
            <a:off x="5783263" y="19780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24300" name="AutoShape 12"/>
          <p:cNvCxnSpPr>
            <a:cxnSpLocks noChangeShapeType="1"/>
            <a:stCxn id="524292" idx="3"/>
            <a:endCxn id="524294" idx="1"/>
          </p:cNvCxnSpPr>
          <p:nvPr/>
        </p:nvCxnSpPr>
        <p:spPr bwMode="auto">
          <a:xfrm>
            <a:off x="2157413" y="1978025"/>
            <a:ext cx="633412" cy="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524301" name="AutoShape 13"/>
          <p:cNvCxnSpPr>
            <a:cxnSpLocks noChangeShapeType="1"/>
            <a:stCxn id="524294" idx="3"/>
            <a:endCxn id="524295" idx="1"/>
          </p:cNvCxnSpPr>
          <p:nvPr/>
        </p:nvCxnSpPr>
        <p:spPr bwMode="auto">
          <a:xfrm flipV="1">
            <a:off x="2994025" y="1901825"/>
            <a:ext cx="328613" cy="762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524302" name="AutoShape 14"/>
          <p:cNvCxnSpPr>
            <a:cxnSpLocks noChangeShapeType="1"/>
            <a:stCxn id="524294" idx="3"/>
            <a:endCxn id="524296" idx="1"/>
          </p:cNvCxnSpPr>
          <p:nvPr/>
        </p:nvCxnSpPr>
        <p:spPr bwMode="auto">
          <a:xfrm>
            <a:off x="2994025" y="1978025"/>
            <a:ext cx="633413" cy="303213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524303" name="AutoShape 15"/>
          <p:cNvCxnSpPr>
            <a:cxnSpLocks noChangeShapeType="1"/>
            <a:stCxn id="524295" idx="3"/>
            <a:endCxn id="524297" idx="1"/>
          </p:cNvCxnSpPr>
          <p:nvPr/>
        </p:nvCxnSpPr>
        <p:spPr bwMode="auto">
          <a:xfrm flipV="1">
            <a:off x="3525838" y="1825625"/>
            <a:ext cx="938212" cy="762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524304" name="AutoShape 16"/>
          <p:cNvCxnSpPr>
            <a:cxnSpLocks noChangeShapeType="1"/>
            <a:stCxn id="524296" idx="3"/>
            <a:endCxn id="524298" idx="1"/>
          </p:cNvCxnSpPr>
          <p:nvPr/>
        </p:nvCxnSpPr>
        <p:spPr bwMode="auto">
          <a:xfrm flipV="1">
            <a:off x="3830638" y="2206625"/>
            <a:ext cx="1014412" cy="74613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524305" name="AutoShape 17"/>
          <p:cNvCxnSpPr>
            <a:cxnSpLocks noChangeShapeType="1"/>
            <a:stCxn id="524297" idx="3"/>
            <a:endCxn id="524299" idx="1"/>
          </p:cNvCxnSpPr>
          <p:nvPr/>
        </p:nvCxnSpPr>
        <p:spPr bwMode="auto">
          <a:xfrm>
            <a:off x="4667250" y="1825625"/>
            <a:ext cx="1090613" cy="2286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524306" name="AutoShape 18"/>
          <p:cNvCxnSpPr>
            <a:cxnSpLocks noChangeShapeType="1"/>
            <a:stCxn id="524298" idx="3"/>
            <a:endCxn id="524299" idx="1"/>
          </p:cNvCxnSpPr>
          <p:nvPr/>
        </p:nvCxnSpPr>
        <p:spPr bwMode="auto">
          <a:xfrm flipV="1">
            <a:off x="5048250" y="2054225"/>
            <a:ext cx="709613" cy="1524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524307" name="AutoShape 19"/>
          <p:cNvCxnSpPr>
            <a:cxnSpLocks noChangeShapeType="1"/>
            <a:stCxn id="524299" idx="3"/>
            <a:endCxn id="524293" idx="1"/>
          </p:cNvCxnSpPr>
          <p:nvPr/>
        </p:nvCxnSpPr>
        <p:spPr bwMode="auto">
          <a:xfrm flipV="1">
            <a:off x="5961063" y="1978025"/>
            <a:ext cx="558800" cy="762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524308" name="Text Box 20"/>
          <p:cNvSpPr txBox="1">
            <a:spLocks noChangeArrowheads="1"/>
          </p:cNvSpPr>
          <p:nvPr/>
        </p:nvSpPr>
        <p:spPr bwMode="auto">
          <a:xfrm>
            <a:off x="914400" y="1425882"/>
            <a:ext cx="2058987" cy="70771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square" lIns="91276" tIns="45637" rIns="91276" bIns="45637">
            <a:prstTxWarp prst="textNoShape">
              <a:avLst/>
            </a:prstTxWarp>
            <a:spAutoFit/>
          </a:bodyPr>
          <a:lstStyle/>
          <a:p>
            <a:pPr defTabSz="912813" eaLnBrk="0" hangingPunct="0">
              <a:spcBef>
                <a:spcPct val="50000"/>
              </a:spcBef>
            </a:pPr>
            <a:r>
              <a:rPr lang="en-US" sz="2000" dirty="0"/>
              <a:t>Connection State</a:t>
            </a:r>
          </a:p>
        </p:txBody>
      </p:sp>
      <p:sp>
        <p:nvSpPr>
          <p:cNvPr id="524309" name="Text Box 21"/>
          <p:cNvSpPr txBox="1">
            <a:spLocks noChangeArrowheads="1"/>
          </p:cNvSpPr>
          <p:nvPr/>
        </p:nvSpPr>
        <p:spPr bwMode="auto">
          <a:xfrm>
            <a:off x="7077075" y="1749424"/>
            <a:ext cx="1152525" cy="39994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square" lIns="91276" tIns="45637" rIns="91276" bIns="45637">
            <a:prstTxWarp prst="textNoShape">
              <a:avLst/>
            </a:prstTxWarp>
            <a:spAutoFit/>
          </a:bodyPr>
          <a:lstStyle/>
          <a:p>
            <a:pPr defTabSz="912813" eaLnBrk="0" hangingPunct="0">
              <a:spcBef>
                <a:spcPct val="50000"/>
              </a:spcBef>
            </a:pPr>
            <a:r>
              <a:rPr lang="en-US" sz="2000" dirty="0"/>
              <a:t>State</a:t>
            </a:r>
          </a:p>
        </p:txBody>
      </p:sp>
      <p:sp>
        <p:nvSpPr>
          <p:cNvPr id="524310" name="Text Box 22"/>
          <p:cNvSpPr txBox="1">
            <a:spLocks noChangeArrowheads="1"/>
          </p:cNvSpPr>
          <p:nvPr/>
        </p:nvSpPr>
        <p:spPr bwMode="auto">
          <a:xfrm>
            <a:off x="3505200" y="1828800"/>
            <a:ext cx="1441450" cy="39994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square" lIns="91276" tIns="45637" rIns="91276" bIns="45637">
            <a:prstTxWarp prst="textNoShape">
              <a:avLst/>
            </a:prstTxWarp>
            <a:spAutoFit/>
          </a:bodyPr>
          <a:lstStyle/>
          <a:p>
            <a:pPr defTabSz="912813" eaLnBrk="0" hangingPunct="0">
              <a:spcBef>
                <a:spcPct val="50000"/>
              </a:spcBef>
            </a:pPr>
            <a:r>
              <a:rPr lang="en-US" sz="2000" dirty="0"/>
              <a:t>No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F7AB-89D7-8841-AF25-6744772AF706}" type="slidenum">
              <a:rPr lang="en-US"/>
              <a:pPr/>
              <a:t>26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Soft-State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Basic behavior</a:t>
            </a:r>
          </a:p>
          <a:p>
            <a:pPr lvl="1"/>
            <a:r>
              <a:rPr lang="en-US"/>
              <a:t>Announce state</a:t>
            </a:r>
          </a:p>
          <a:p>
            <a:pPr lvl="1"/>
            <a:r>
              <a:rPr lang="en-US"/>
              <a:t>Refresh state</a:t>
            </a:r>
          </a:p>
          <a:p>
            <a:pPr lvl="1"/>
            <a:r>
              <a:rPr lang="en-US"/>
              <a:t>Timeout state</a:t>
            </a:r>
          </a:p>
          <a:p>
            <a:r>
              <a:rPr lang="en-US"/>
              <a:t>Penalty for timeout – poor performance</a:t>
            </a:r>
          </a:p>
          <a:p>
            <a:r>
              <a:rPr lang="en-US"/>
              <a:t>Robust way to identify communication flows</a:t>
            </a:r>
          </a:p>
          <a:p>
            <a:pPr lvl="1"/>
            <a:r>
              <a:rPr lang="en-US"/>
              <a:t>Possible mechanism to provide non-best effort service</a:t>
            </a:r>
          </a:p>
          <a:p>
            <a:r>
              <a:rPr lang="en-US"/>
              <a:t>Helps survivability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4A6E-B3CA-CB4D-A853-631F45AB0E92}" type="slidenum">
              <a:rPr lang="en-US"/>
              <a:pPr/>
              <a:t>27</a:t>
            </a:fld>
            <a:endParaRPr 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End-to-End Argument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Deals with </a:t>
            </a:r>
            <a:r>
              <a:rPr lang="en-US" dirty="0">
                <a:solidFill>
                  <a:srgbClr val="FF0066"/>
                </a:solidFill>
              </a:rPr>
              <a:t>where </a:t>
            </a:r>
            <a:r>
              <a:rPr lang="en-US" dirty="0"/>
              <a:t>to place functionality</a:t>
            </a:r>
          </a:p>
          <a:p>
            <a:pPr lvl="1"/>
            <a:r>
              <a:rPr lang="en-US" dirty="0"/>
              <a:t>Inside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the network (in switching elements)</a:t>
            </a:r>
          </a:p>
          <a:p>
            <a:pPr lvl="1"/>
            <a:r>
              <a:rPr lang="en-US" dirty="0"/>
              <a:t>At the edges</a:t>
            </a:r>
          </a:p>
          <a:p>
            <a:r>
              <a:rPr lang="en-US" dirty="0"/>
              <a:t>Argument:</a:t>
            </a:r>
          </a:p>
          <a:p>
            <a:pPr lvl="1"/>
            <a:r>
              <a:rPr lang="en-US" dirty="0"/>
              <a:t>There are functions that can only be correctly implemented by the endpoints – do not try to completely implement these elsewhere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3EE8C-8C85-0C45-9C3F-48D8870D0C0C}" type="slidenum">
              <a:rPr lang="en-US"/>
              <a:pPr/>
              <a:t>28</a:t>
            </a:fld>
            <a:endParaRPr lang="en-US"/>
          </a:p>
        </p:txBody>
      </p:sp>
      <p:sp>
        <p:nvSpPr>
          <p:cNvPr id="499714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Reliable File Transfer</a:t>
            </a:r>
          </a:p>
        </p:txBody>
      </p:sp>
      <p:sp>
        <p:nvSpPr>
          <p:cNvPr id="4997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114800"/>
            <a:ext cx="7772400" cy="2209800"/>
          </a:xfrm>
        </p:spPr>
        <p:txBody>
          <a:bodyPr/>
          <a:lstStyle/>
          <a:p>
            <a:pPr marL="285750" indent="-285750"/>
            <a:r>
              <a:rPr lang="en-US"/>
              <a:t>Solution 1: make each step reliable, and then concatenate them</a:t>
            </a:r>
          </a:p>
          <a:p>
            <a:pPr marL="285750" indent="-285750"/>
            <a:r>
              <a:rPr lang="en-US"/>
              <a:t>Solution 2: end-to-end check and retry</a:t>
            </a:r>
          </a:p>
        </p:txBody>
      </p:sp>
      <p:sp>
        <p:nvSpPr>
          <p:cNvPr id="499717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18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19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20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21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22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23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24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OS</a:t>
            </a: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latin typeface="Arial" charset="0"/>
              </a:rPr>
              <a:t>Appl.</a:t>
            </a:r>
          </a:p>
        </p:txBody>
      </p:sp>
      <p:sp>
        <p:nvSpPr>
          <p:cNvPr id="499726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27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28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OS</a:t>
            </a:r>
          </a:p>
        </p:txBody>
      </p:sp>
      <p:sp>
        <p:nvSpPr>
          <p:cNvPr id="499729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latin typeface="Arial" charset="0"/>
              </a:rPr>
              <a:t>Appl.</a:t>
            </a:r>
          </a:p>
        </p:txBody>
      </p:sp>
      <p:sp>
        <p:nvSpPr>
          <p:cNvPr id="499730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31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32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33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336" y="384"/>
              </a:cxn>
              <a:cxn ang="0">
                <a:pos x="384" y="288"/>
              </a:cxn>
              <a:cxn ang="0">
                <a:pos x="384" y="0"/>
              </a:cxn>
            </a:cxnLst>
            <a:rect l="0" t="0" r="r" b="b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34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35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288"/>
              </a:cxn>
              <a:cxn ang="0">
                <a:pos x="1776" y="288"/>
              </a:cxn>
              <a:cxn ang="0">
                <a:pos x="1776" y="0"/>
              </a:cxn>
            </a:cxnLst>
            <a:rect l="0" t="0" r="r" b="b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36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37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288"/>
              </a:cxn>
              <a:cxn ang="0">
                <a:pos x="240" y="384"/>
              </a:cxn>
              <a:cxn ang="0">
                <a:pos x="432" y="432"/>
              </a:cxn>
            </a:cxnLst>
            <a:rect l="0" t="0" r="r" b="b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738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latin typeface="Arial" charset="0"/>
              </a:rPr>
              <a:t>Host A</a:t>
            </a:r>
          </a:p>
        </p:txBody>
      </p:sp>
      <p:sp>
        <p:nvSpPr>
          <p:cNvPr id="499739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b="1">
                <a:latin typeface="Arial" charset="0"/>
              </a:rPr>
              <a:t>Host B</a:t>
            </a:r>
          </a:p>
        </p:txBody>
      </p:sp>
      <p:sp>
        <p:nvSpPr>
          <p:cNvPr id="499740" name="Freeform 28"/>
          <p:cNvSpPr>
            <a:spLocks/>
          </p:cNvSpPr>
          <p:nvPr/>
        </p:nvSpPr>
        <p:spPr bwMode="auto">
          <a:xfrm>
            <a:off x="3200400" y="2438400"/>
            <a:ext cx="2819400" cy="914400"/>
          </a:xfrm>
          <a:custGeom>
            <a:avLst/>
            <a:gdLst/>
            <a:ahLst/>
            <a:cxnLst>
              <a:cxn ang="0">
                <a:pos x="1776" y="48"/>
              </a:cxn>
              <a:cxn ang="0">
                <a:pos x="1728" y="288"/>
              </a:cxn>
              <a:cxn ang="0">
                <a:pos x="1728" y="576"/>
              </a:cxn>
              <a:cxn ang="0">
                <a:pos x="48" y="576"/>
              </a:cxn>
              <a:cxn ang="0">
                <a:pos x="48" y="384"/>
              </a:cxn>
              <a:cxn ang="0">
                <a:pos x="0" y="0"/>
              </a:cxn>
            </a:cxnLst>
            <a:rect l="0" t="0" r="r" b="b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276600" y="2438400"/>
            <a:ext cx="2667000" cy="865188"/>
            <a:chOff x="2064" y="1392"/>
            <a:chExt cx="1680" cy="545"/>
          </a:xfrm>
        </p:grpSpPr>
        <p:sp>
          <p:nvSpPr>
            <p:cNvPr id="499742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288"/>
                </a:cxn>
                <a:cxn ang="0">
                  <a:pos x="48" y="528"/>
                </a:cxn>
                <a:cxn ang="0">
                  <a:pos x="1632" y="528"/>
                </a:cxn>
                <a:cxn ang="0">
                  <a:pos x="1632" y="336"/>
                </a:cxn>
                <a:cxn ang="0">
                  <a:pos x="1680" y="0"/>
                </a:cxn>
              </a:cxnLst>
              <a:rect l="0" t="0" r="r" b="b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9743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1420" tIns="45712" rIns="91420" bIns="4571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1">
                  <a:latin typeface="Arial" charset="0"/>
                </a:rPr>
                <a:t>OK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6" grpId="0" build="p" autoUpdateAnimBg="0"/>
      <p:bldP spid="49974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8B08-AB06-F844-99B7-FBF1143077BF}" type="slidenum">
              <a:rPr lang="en-US"/>
              <a:pPr/>
              <a:t>29</a:t>
            </a:fld>
            <a:endParaRPr lang="en-US"/>
          </a:p>
        </p:txBody>
      </p:sp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E2E Example: File Transfer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network guaranteed reliable delivery</a:t>
            </a:r>
          </a:p>
          <a:p>
            <a:pPr lvl="1"/>
            <a:r>
              <a:rPr lang="en-US"/>
              <a:t>The receiver has to do the check anyway!</a:t>
            </a:r>
          </a:p>
          <a:p>
            <a:pPr lvl="2"/>
            <a:r>
              <a:rPr lang="en-US"/>
              <a:t>E.g., network card may malfunction</a:t>
            </a:r>
          </a:p>
          <a:p>
            <a:r>
              <a:rPr lang="en-US"/>
              <a:t>Full functionality can </a:t>
            </a:r>
            <a:r>
              <a:rPr lang="en-US">
                <a:solidFill>
                  <a:srgbClr val="FF0000"/>
                </a:solidFill>
              </a:rPr>
              <a:t>only</a:t>
            </a:r>
            <a:r>
              <a:rPr lang="en-US"/>
              <a:t> be entirely implemented at application layer; </a:t>
            </a:r>
            <a:r>
              <a:rPr lang="en-US">
                <a:solidFill>
                  <a:srgbClr val="FF0000"/>
                </a:solidFill>
              </a:rPr>
              <a:t>no</a:t>
            </a:r>
            <a:r>
              <a:rPr lang="en-US"/>
              <a:t> need for reliability from lower layers</a:t>
            </a:r>
          </a:p>
          <a:p>
            <a:r>
              <a:rPr lang="en-US"/>
              <a:t>Is there any need to implement reliability at lower layers?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4242-2F41-C74D-A0C8-B95CC78D2148}" type="slidenum">
              <a:rPr lang="en-US"/>
              <a:pPr/>
              <a:t>3</a:t>
            </a:fld>
            <a:endParaRPr 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Lots of Functions Needed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Link</a:t>
            </a:r>
          </a:p>
          <a:p>
            <a:r>
              <a:rPr lang="en-US"/>
              <a:t>Multiplexing </a:t>
            </a:r>
          </a:p>
          <a:p>
            <a:r>
              <a:rPr lang="en-US"/>
              <a:t>Routing</a:t>
            </a:r>
          </a:p>
          <a:p>
            <a:r>
              <a:rPr lang="en-US"/>
              <a:t>Addressing/naming (locating peers)</a:t>
            </a:r>
          </a:p>
          <a:p>
            <a:r>
              <a:rPr lang="en-US"/>
              <a:t>Reliability</a:t>
            </a:r>
          </a:p>
          <a:p>
            <a:r>
              <a:rPr lang="en-US"/>
              <a:t>Flow control</a:t>
            </a:r>
          </a:p>
          <a:p>
            <a:r>
              <a:rPr lang="en-US"/>
              <a:t>Fragmentation</a:t>
            </a:r>
          </a:p>
          <a:p>
            <a:r>
              <a:rPr lang="en-US"/>
              <a:t>Etc….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2E459-A975-0F48-BDC0-39F27DC7DE62}" type="slidenum">
              <a:rPr lang="en-US"/>
              <a:pPr/>
              <a:t>30</a:t>
            </a:fld>
            <a:endParaRPr 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/>
              <a:t>Yes, but only to improve performance</a:t>
            </a:r>
          </a:p>
          <a:p>
            <a:pPr marL="285750" indent="-285750"/>
            <a:r>
              <a:rPr lang="en-US"/>
              <a:t>If network is highly unreliable</a:t>
            </a:r>
          </a:p>
          <a:p>
            <a:pPr marL="685800" lvl="1" indent="-228600"/>
            <a:r>
              <a:rPr lang="en-US"/>
              <a:t>Adding some level of reliability helps </a:t>
            </a:r>
            <a:r>
              <a:rPr lang="en-US">
                <a:solidFill>
                  <a:srgbClr val="FF0066"/>
                </a:solidFill>
              </a:rPr>
              <a:t>performance</a:t>
            </a:r>
            <a:r>
              <a:rPr lang="en-US"/>
              <a:t>, not </a:t>
            </a:r>
            <a:r>
              <a:rPr lang="en-US">
                <a:solidFill>
                  <a:srgbClr val="FF0066"/>
                </a:solidFill>
              </a:rPr>
              <a:t>correctness</a:t>
            </a:r>
          </a:p>
          <a:p>
            <a:pPr marL="685800" lvl="1" indent="-228600"/>
            <a:r>
              <a:rPr lang="en-US"/>
              <a:t>Don’t try to achieve perfect reliability!</a:t>
            </a:r>
          </a:p>
          <a:p>
            <a:pPr marL="685800" lvl="1" indent="-228600"/>
            <a:r>
              <a:rPr lang="en-US"/>
              <a:t>Implementing a functionality at a lower level should have minimum performance impact on the applications that do not use the functionality</a:t>
            </a:r>
          </a:p>
          <a:p>
            <a:pPr marL="685800" lvl="1" indent="-22860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CA2F-535D-5445-B71E-E6E094091F84}" type="slidenum">
              <a:rPr lang="en-US"/>
              <a:pPr/>
              <a:t>31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Types of Service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Best effort delivery</a:t>
            </a:r>
          </a:p>
          <a:p>
            <a:pPr>
              <a:lnSpc>
                <a:spcPct val="90000"/>
              </a:lnSpc>
            </a:pPr>
            <a:r>
              <a:rPr lang="en-US" sz="2800"/>
              <a:t>All packets are treated the same</a:t>
            </a:r>
          </a:p>
          <a:p>
            <a:pPr>
              <a:lnSpc>
                <a:spcPct val="90000"/>
              </a:lnSpc>
            </a:pPr>
            <a:r>
              <a:rPr lang="en-US" sz="2800"/>
              <a:t>Relatively simple core network elements</a:t>
            </a:r>
          </a:p>
          <a:p>
            <a:pPr>
              <a:lnSpc>
                <a:spcPct val="90000"/>
              </a:lnSpc>
            </a:pPr>
            <a:r>
              <a:rPr lang="en-US" sz="2800"/>
              <a:t>Building block from which other services (such as reliable data stream) can be built</a:t>
            </a:r>
          </a:p>
          <a:p>
            <a:pPr>
              <a:lnSpc>
                <a:spcPct val="90000"/>
              </a:lnSpc>
            </a:pPr>
            <a:r>
              <a:rPr lang="en-US" sz="2800"/>
              <a:t>Contributes to scalability of network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79000"/>
              </a:lnSpc>
            </a:pPr>
            <a:r>
              <a:rPr lang="en-US" sz="2800"/>
              <a:t>No QoS support assumed from below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Accommodates more networks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Hard to implement without network support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QoS is an ongoing debate…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A2DD-F6FF-9847-99C3-51EC3C971D96}" type="slidenum">
              <a:rPr lang="en-US"/>
              <a:pPr/>
              <a:t>32</a:t>
            </a:fld>
            <a:endParaRPr 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Service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9000"/>
              </a:lnSpc>
            </a:pPr>
            <a:r>
              <a:rPr lang="en-US" sz="2800"/>
              <a:t>TCP vs. UDP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Elastic apps that need reliability:  remote login or email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Inelastic, loss-tolerant apps:  real-time voice or video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Others in between, or with stronger requirements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Biggest cause of delay variation:  reliable delivery</a:t>
            </a:r>
          </a:p>
          <a:p>
            <a:pPr lvl="2">
              <a:lnSpc>
                <a:spcPct val="79000"/>
              </a:lnSpc>
            </a:pPr>
            <a:r>
              <a:rPr lang="en-US" sz="2000"/>
              <a:t>Today’s net:  ~100ms RTT</a:t>
            </a:r>
          </a:p>
          <a:p>
            <a:pPr lvl="2">
              <a:lnSpc>
                <a:spcPct val="79000"/>
              </a:lnSpc>
            </a:pPr>
            <a:r>
              <a:rPr lang="en-US" sz="2000"/>
              <a:t>Reliable delivery can add </a:t>
            </a:r>
            <a:r>
              <a:rPr lang="en-US" sz="2000" i="1"/>
              <a:t>seconds</a:t>
            </a:r>
            <a:r>
              <a:rPr lang="en-US" sz="2000"/>
              <a:t>.</a:t>
            </a:r>
          </a:p>
          <a:p>
            <a:pPr>
              <a:lnSpc>
                <a:spcPct val="79000"/>
              </a:lnSpc>
            </a:pPr>
            <a:endParaRPr lang="en-US" sz="2800"/>
          </a:p>
          <a:p>
            <a:pPr>
              <a:lnSpc>
                <a:spcPct val="79000"/>
              </a:lnSpc>
            </a:pPr>
            <a:r>
              <a:rPr lang="en-US" sz="2800"/>
              <a:t>Original Internet model:  “TCP/IP” one layer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First app was remote login…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But then came debugging, voice, etc.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These differences caused the layer split, added UDP</a:t>
            </a:r>
          </a:p>
          <a:p>
            <a:pPr lvl="1">
              <a:lnSpc>
                <a:spcPct val="79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F1-09AD-7040-8AEE-625174459BEE}" type="slidenum">
              <a:rPr lang="en-US"/>
              <a:pPr/>
              <a:t>33</a:t>
            </a:fld>
            <a:endParaRPr 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 Varieties of Networks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9000"/>
              </a:lnSpc>
            </a:pPr>
            <a:r>
              <a:rPr lang="en-US" sz="2800"/>
              <a:t>Minimum set of assumptions for underlying net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Minimum packet size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Reasonable delivery odds, but not 100%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Some form of addressing unless point to point</a:t>
            </a:r>
          </a:p>
          <a:p>
            <a:pPr lvl="1">
              <a:lnSpc>
                <a:spcPct val="79000"/>
              </a:lnSpc>
            </a:pPr>
            <a:endParaRPr lang="en-US" sz="2400"/>
          </a:p>
          <a:p>
            <a:pPr>
              <a:lnSpc>
                <a:spcPct val="79000"/>
              </a:lnSpc>
            </a:pPr>
            <a:r>
              <a:rPr lang="en-US" sz="2800"/>
              <a:t>Important non-assumptions: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Perfect reliability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Broadcast, multicast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Priority handling of traffic</a:t>
            </a:r>
          </a:p>
          <a:p>
            <a:pPr lvl="1">
              <a:lnSpc>
                <a:spcPct val="79000"/>
              </a:lnSpc>
            </a:pPr>
            <a:r>
              <a:rPr lang="en-US" sz="2400"/>
              <a:t>Internal knowledge of delays, speeds, failures, etc.</a:t>
            </a:r>
          </a:p>
          <a:p>
            <a:pPr lvl="1">
              <a:lnSpc>
                <a:spcPct val="79000"/>
              </a:lnSpc>
            </a:pPr>
            <a:endParaRPr lang="en-US" sz="2400"/>
          </a:p>
          <a:p>
            <a:pPr>
              <a:lnSpc>
                <a:spcPct val="79000"/>
              </a:lnSpc>
            </a:pPr>
            <a:r>
              <a:rPr lang="en-US" sz="2800"/>
              <a:t>Much engineering then only has to be done once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5958-30F6-F046-8FFF-B216EFC48A81}" type="slidenum">
              <a:rPr lang="en-US"/>
              <a:pPr/>
              <a:t>34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“Other” goals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4. Management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Each network owned and managed separately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Will see this in BGP routing especially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5. Attaching a host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Not awful;  DHCP and related autoconfiguration technologies helping.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6. Cost effectiveness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Economies of scale won out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Internet cheaper than most dedicated networks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Packet overhead less important by the year</a:t>
            </a:r>
          </a:p>
          <a:p>
            <a:pPr lvl="1"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400"/>
              <a:t>But…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BCE-A73B-E64E-9F7F-DC73B496B1B3}" type="slidenum">
              <a:rPr lang="en-US"/>
              <a:pPr/>
              <a:t>35</a:t>
            </a:fld>
            <a:endParaRPr lang="en-US"/>
          </a:p>
        </p:txBody>
      </p:sp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7. Accountability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9000"/>
              </a:lnSpc>
            </a:pPr>
            <a:r>
              <a:rPr lang="en-US" sz="2400"/>
              <a:t>Huge problem.</a:t>
            </a:r>
          </a:p>
          <a:p>
            <a:pPr>
              <a:lnSpc>
                <a:spcPct val="79000"/>
              </a:lnSpc>
            </a:pPr>
            <a:r>
              <a:rPr lang="en-US" sz="2400"/>
              <a:t>Accounting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Billing?  (mostly flat-rate.  But phones are moving that way too - people like it!)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Inter-provider payments</a:t>
            </a:r>
          </a:p>
          <a:p>
            <a:pPr lvl="2">
              <a:lnSpc>
                <a:spcPct val="79000"/>
              </a:lnSpc>
            </a:pPr>
            <a:r>
              <a:rPr lang="en-US" sz="1800"/>
              <a:t>Hornet’s nest.  Complicated.  Political.  Hard.</a:t>
            </a:r>
          </a:p>
          <a:p>
            <a:pPr>
              <a:lnSpc>
                <a:spcPct val="79000"/>
              </a:lnSpc>
            </a:pPr>
            <a:r>
              <a:rPr lang="en-US" sz="2400"/>
              <a:t>Accountability and security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Huge problem.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Worms, viruses, etc.</a:t>
            </a:r>
          </a:p>
          <a:p>
            <a:pPr lvl="2">
              <a:lnSpc>
                <a:spcPct val="79000"/>
              </a:lnSpc>
            </a:pPr>
            <a:r>
              <a:rPr lang="en-US" sz="1800"/>
              <a:t>Partly a host problem.  But hosts very trusted.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Authentication</a:t>
            </a:r>
          </a:p>
          <a:p>
            <a:pPr lvl="2">
              <a:lnSpc>
                <a:spcPct val="79000"/>
              </a:lnSpc>
            </a:pPr>
            <a:r>
              <a:rPr lang="en-US" sz="1800"/>
              <a:t>Purely optional.  Many philosophical issues of privacy vs. security.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Greedy sources aren’t handled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D595D-3244-3549-A121-002BBA8D6A29}" type="slidenum">
              <a:rPr lang="en-US"/>
              <a:pPr/>
              <a:t>36</a:t>
            </a:fld>
            <a:endParaRPr lang="en-US"/>
          </a:p>
        </p:txBody>
      </p:sp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IP Design Weaknesses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Weak administration and management tools</a:t>
            </a:r>
          </a:p>
          <a:p>
            <a:r>
              <a:rPr lang="en-US"/>
              <a:t>Incremental deployment difficult at times</a:t>
            </a:r>
          </a:p>
          <a:p>
            <a:pPr lvl="1"/>
            <a:r>
              <a:rPr lang="en-US"/>
              <a:t>Result of no centralized control</a:t>
            </a:r>
          </a:p>
          <a:p>
            <a:pPr lvl="1"/>
            <a:r>
              <a:rPr lang="en-US"/>
              <a:t>No more “flag” days</a:t>
            </a:r>
          </a:p>
          <a:p>
            <a:pPr lvl="1"/>
            <a:r>
              <a:rPr lang="en-US"/>
              <a:t>Are active networks the solution?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81B4-CA08-764A-81DA-37B648AC10E2}" type="slidenum">
              <a:rPr lang="en-US"/>
              <a:pPr/>
              <a:t>37</a:t>
            </a:fld>
            <a:endParaRPr lang="en-US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Summary: Internet Architecture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66913"/>
            <a:ext cx="4276725" cy="41338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Packet-switched datagram network</a:t>
            </a:r>
          </a:p>
          <a:p>
            <a:pPr>
              <a:lnSpc>
                <a:spcPct val="90000"/>
              </a:lnSpc>
            </a:pPr>
            <a:r>
              <a:rPr lang="en-US" sz="2800"/>
              <a:t>IP is the “compatibility layer”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Hourglass architecture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All hosts and routers run IP</a:t>
            </a:r>
          </a:p>
          <a:p>
            <a:pPr>
              <a:lnSpc>
                <a:spcPct val="90000"/>
              </a:lnSpc>
            </a:pPr>
            <a:r>
              <a:rPr lang="en-US" sz="2800"/>
              <a:t>Stateless architecture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per flow state inside network</a:t>
            </a:r>
          </a:p>
        </p:txBody>
      </p:sp>
      <p:sp>
        <p:nvSpPr>
          <p:cNvPr id="515076" name="Line 4"/>
          <p:cNvSpPr>
            <a:spLocks noChangeShapeType="1"/>
          </p:cNvSpPr>
          <p:nvPr/>
        </p:nvSpPr>
        <p:spPr bwMode="auto">
          <a:xfrm>
            <a:off x="4800600" y="48768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077" name="Line 5"/>
          <p:cNvSpPr>
            <a:spLocks noChangeShapeType="1"/>
          </p:cNvSpPr>
          <p:nvPr/>
        </p:nvSpPr>
        <p:spPr bwMode="auto">
          <a:xfrm>
            <a:off x="4800600" y="19050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078" name="Line 6"/>
          <p:cNvSpPr>
            <a:spLocks noChangeShapeType="1"/>
          </p:cNvSpPr>
          <p:nvPr/>
        </p:nvSpPr>
        <p:spPr bwMode="auto">
          <a:xfrm>
            <a:off x="5791200" y="29718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079" name="Line 7"/>
          <p:cNvSpPr>
            <a:spLocks noChangeShapeType="1"/>
          </p:cNvSpPr>
          <p:nvPr/>
        </p:nvSpPr>
        <p:spPr bwMode="auto">
          <a:xfrm>
            <a:off x="5791200" y="36576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080" name="Text Box 8"/>
          <p:cNvSpPr txBox="1">
            <a:spLocks noChangeArrowheads="1"/>
          </p:cNvSpPr>
          <p:nvPr/>
        </p:nvSpPr>
        <p:spPr bwMode="auto">
          <a:xfrm>
            <a:off x="5943600" y="3124200"/>
            <a:ext cx="4524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IP</a:t>
            </a:r>
          </a:p>
        </p:txBody>
      </p:sp>
      <p:sp>
        <p:nvSpPr>
          <p:cNvPr id="515081" name="Text Box 9"/>
          <p:cNvSpPr txBox="1">
            <a:spLocks noChangeArrowheads="1"/>
          </p:cNvSpPr>
          <p:nvPr/>
        </p:nvSpPr>
        <p:spPr bwMode="auto">
          <a:xfrm>
            <a:off x="5486400" y="1981200"/>
            <a:ext cx="739775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TCP</a:t>
            </a:r>
          </a:p>
        </p:txBody>
      </p:sp>
      <p:sp>
        <p:nvSpPr>
          <p:cNvPr id="515082" name="Text Box 10"/>
          <p:cNvSpPr txBox="1">
            <a:spLocks noChangeArrowheads="1"/>
          </p:cNvSpPr>
          <p:nvPr/>
        </p:nvSpPr>
        <p:spPr bwMode="auto">
          <a:xfrm>
            <a:off x="6400800" y="1981200"/>
            <a:ext cx="792163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UDP</a:t>
            </a:r>
          </a:p>
        </p:txBody>
      </p:sp>
      <p:sp>
        <p:nvSpPr>
          <p:cNvPr id="515083" name="Text Box 11"/>
          <p:cNvSpPr txBox="1">
            <a:spLocks noChangeArrowheads="1"/>
          </p:cNvSpPr>
          <p:nvPr/>
        </p:nvSpPr>
        <p:spPr bwMode="auto">
          <a:xfrm>
            <a:off x="6477000" y="4419600"/>
            <a:ext cx="8588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ATM</a:t>
            </a:r>
          </a:p>
        </p:txBody>
      </p:sp>
      <p:sp>
        <p:nvSpPr>
          <p:cNvPr id="515084" name="Text Box 12"/>
          <p:cNvSpPr txBox="1">
            <a:spLocks noChangeArrowheads="1"/>
          </p:cNvSpPr>
          <p:nvPr/>
        </p:nvSpPr>
        <p:spPr bwMode="auto">
          <a:xfrm>
            <a:off x="5730875" y="3886200"/>
            <a:ext cx="11763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Satellite</a:t>
            </a:r>
          </a:p>
        </p:txBody>
      </p:sp>
      <p:sp>
        <p:nvSpPr>
          <p:cNvPr id="515085" name="Text Box 13"/>
          <p:cNvSpPr txBox="1">
            <a:spLocks noChangeArrowheads="1"/>
          </p:cNvSpPr>
          <p:nvPr/>
        </p:nvSpPr>
        <p:spPr bwMode="auto">
          <a:xfrm>
            <a:off x="5181600" y="4419600"/>
            <a:ext cx="1211263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70" tIns="44442" rIns="90470" bIns="44442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Ethernet</a:t>
            </a:r>
          </a:p>
        </p:txBody>
      </p:sp>
      <p:sp>
        <p:nvSpPr>
          <p:cNvPr id="515086" name="Freeform 14"/>
          <p:cNvSpPr>
            <a:spLocks/>
          </p:cNvSpPr>
          <p:nvPr/>
        </p:nvSpPr>
        <p:spPr bwMode="auto">
          <a:xfrm>
            <a:off x="4800600" y="1905000"/>
            <a:ext cx="1155700" cy="2971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24" y="672"/>
              </a:cxn>
              <a:cxn ang="0">
                <a:pos x="624" y="1104"/>
              </a:cxn>
              <a:cxn ang="0">
                <a:pos x="0" y="1872"/>
              </a:cxn>
            </a:cxnLst>
            <a:rect l="0" t="0" r="r" b="b"/>
            <a:pathLst>
              <a:path w="728" h="1872">
                <a:moveTo>
                  <a:pt x="0" y="0"/>
                </a:moveTo>
                <a:cubicBezTo>
                  <a:pt x="260" y="244"/>
                  <a:pt x="520" y="488"/>
                  <a:pt x="624" y="672"/>
                </a:cubicBezTo>
                <a:cubicBezTo>
                  <a:pt x="728" y="856"/>
                  <a:pt x="728" y="904"/>
                  <a:pt x="624" y="1104"/>
                </a:cubicBezTo>
                <a:cubicBezTo>
                  <a:pt x="520" y="1304"/>
                  <a:pt x="260" y="1588"/>
                  <a:pt x="0" y="187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087" name="Freeform 15"/>
          <p:cNvSpPr>
            <a:spLocks/>
          </p:cNvSpPr>
          <p:nvPr/>
        </p:nvSpPr>
        <p:spPr bwMode="auto">
          <a:xfrm>
            <a:off x="6477000" y="1905000"/>
            <a:ext cx="1066800" cy="29718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96" y="672"/>
              </a:cxn>
              <a:cxn ang="0">
                <a:pos x="96" y="1104"/>
              </a:cxn>
              <a:cxn ang="0">
                <a:pos x="672" y="1872"/>
              </a:cxn>
            </a:cxnLst>
            <a:rect l="0" t="0" r="r" b="b"/>
            <a:pathLst>
              <a:path w="672" h="1872">
                <a:moveTo>
                  <a:pt x="672" y="0"/>
                </a:moveTo>
                <a:cubicBezTo>
                  <a:pt x="432" y="244"/>
                  <a:pt x="192" y="488"/>
                  <a:pt x="96" y="672"/>
                </a:cubicBezTo>
                <a:cubicBezTo>
                  <a:pt x="0" y="856"/>
                  <a:pt x="0" y="904"/>
                  <a:pt x="96" y="1104"/>
                </a:cubicBezTo>
                <a:cubicBezTo>
                  <a:pt x="192" y="1304"/>
                  <a:pt x="432" y="1588"/>
                  <a:pt x="672" y="187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B849-9221-E945-B036-63720E55DFE2}" type="slidenum">
              <a:rPr lang="en-US"/>
              <a:pPr/>
              <a:t>38</a:t>
            </a:fld>
            <a:endParaRPr lang="en-US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Summary: Minimalist Approach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Dumb network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IP provide minimal functionalities to support connectivity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Addressing, forwarding, routing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Smart end system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Transport layer or application performs more sophisticated functionalities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Flow control, error control, congestion control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Advantages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Accommodate heterogeneous technologies (Ethernet, modem, satellite, wireless)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Support diverse applications (telnet, ftp, Web, X windows)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Decentralized network administration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Beginning to show age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Unclear what the solution will be </a:t>
            </a:r>
            <a:r>
              <a:rPr lang="en-US" sz="2000" dirty="0" err="1">
                <a:sym typeface="Wingdings" charset="2"/>
              </a:rPr>
              <a:t></a:t>
            </a:r>
            <a:r>
              <a:rPr lang="en-US" sz="2000" dirty="0">
                <a:sym typeface="Wingdings" charset="2"/>
              </a:rPr>
              <a:t> probably </a:t>
            </a:r>
            <a:r>
              <a:rPr lang="en-US" sz="2000" dirty="0" smtClean="0">
                <a:sym typeface="Wingdings" charset="2"/>
              </a:rPr>
              <a:t>IPv6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ym typeface="Wingdings" charset="2"/>
            </a:endParaRPr>
          </a:p>
          <a:p>
            <a:pPr>
              <a:lnSpc>
                <a:spcPct val="80000"/>
              </a:lnSpc>
            </a:pPr>
            <a:r>
              <a:rPr lang="en-US" sz="2600" dirty="0" smtClean="0">
                <a:sym typeface="Wingdings" charset="2"/>
              </a:rPr>
              <a:t>Discussion: what are the implications for distributed system design?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7D28C-B6B1-ED4B-823E-487576CAAFDB}" type="slidenum">
              <a:rPr lang="en-US"/>
              <a:pPr/>
              <a:t>4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Layering?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9575"/>
            <a:ext cx="8229600" cy="4492625"/>
          </a:xfrm>
        </p:spPr>
        <p:txBody>
          <a:bodyPr/>
          <a:lstStyle/>
          <a:p>
            <a:r>
              <a:rPr lang="en-US"/>
              <a:t>Modular approach to network functionality</a:t>
            </a:r>
          </a:p>
          <a:p>
            <a:r>
              <a:rPr lang="en-US"/>
              <a:t>Example:</a:t>
            </a:r>
          </a:p>
        </p:txBody>
      </p:sp>
      <p:sp>
        <p:nvSpPr>
          <p:cNvPr id="478212" name="Rectangle 4"/>
          <p:cNvSpPr>
            <a:spLocks noChangeArrowheads="1"/>
          </p:cNvSpPr>
          <p:nvPr/>
        </p:nvSpPr>
        <p:spPr bwMode="auto">
          <a:xfrm>
            <a:off x="2133600" y="5024438"/>
            <a:ext cx="4800600" cy="6096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charset="0"/>
              </a:rPr>
              <a:t>Link hardware</a:t>
            </a:r>
          </a:p>
        </p:txBody>
      </p:sp>
      <p:sp>
        <p:nvSpPr>
          <p:cNvPr id="478213" name="Rectangle 5"/>
          <p:cNvSpPr>
            <a:spLocks noChangeArrowheads="1"/>
          </p:cNvSpPr>
          <p:nvPr/>
        </p:nvSpPr>
        <p:spPr bwMode="auto">
          <a:xfrm>
            <a:off x="2133600" y="4416425"/>
            <a:ext cx="4800600" cy="608013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charset="0"/>
              </a:rPr>
              <a:t>Host-to-host connectivity</a:t>
            </a:r>
          </a:p>
        </p:txBody>
      </p:sp>
      <p:sp>
        <p:nvSpPr>
          <p:cNvPr id="478214" name="Rectangle 6"/>
          <p:cNvSpPr>
            <a:spLocks noChangeArrowheads="1"/>
          </p:cNvSpPr>
          <p:nvPr/>
        </p:nvSpPr>
        <p:spPr bwMode="auto">
          <a:xfrm>
            <a:off x="2133600" y="3806825"/>
            <a:ext cx="4800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charset="0"/>
              </a:rPr>
              <a:t>Application-to-application channels</a:t>
            </a:r>
          </a:p>
        </p:txBody>
      </p:sp>
      <p:sp>
        <p:nvSpPr>
          <p:cNvPr id="478215" name="Rectangle 7"/>
          <p:cNvSpPr>
            <a:spLocks noChangeArrowheads="1"/>
          </p:cNvSpPr>
          <p:nvPr/>
        </p:nvSpPr>
        <p:spPr bwMode="auto">
          <a:xfrm>
            <a:off x="2133600" y="3195638"/>
            <a:ext cx="4800600" cy="611187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20" tIns="45712" rIns="91420" bIns="45712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charset="0"/>
              </a:rPr>
              <a:t>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308-B414-D143-9B1D-E5F7C1C50EAA}" type="slidenum">
              <a:rPr lang="en-US"/>
              <a:pPr/>
              <a:t>5</a:t>
            </a:fld>
            <a:endParaRPr lang="en-US"/>
          </a:p>
        </p:txBody>
      </p:sp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Protocols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4800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Module in layered structure</a:t>
            </a:r>
          </a:p>
          <a:p>
            <a:pPr>
              <a:lnSpc>
                <a:spcPct val="79000"/>
              </a:lnSpc>
            </a:pPr>
            <a:endParaRPr lang="en-US" sz="2000"/>
          </a:p>
          <a:p>
            <a:pPr>
              <a:lnSpc>
                <a:spcPct val="79000"/>
              </a:lnSpc>
            </a:pPr>
            <a:r>
              <a:rPr lang="en-US" sz="2000"/>
              <a:t>An agreement between parties on how communication should take place</a:t>
            </a:r>
          </a:p>
          <a:p>
            <a:pPr>
              <a:lnSpc>
                <a:spcPct val="79000"/>
              </a:lnSpc>
            </a:pPr>
            <a:endParaRPr lang="en-US" sz="2000"/>
          </a:p>
          <a:p>
            <a:pPr>
              <a:lnSpc>
                <a:spcPct val="79000"/>
              </a:lnSpc>
            </a:pPr>
            <a:r>
              <a:rPr lang="en-US" sz="2000"/>
              <a:t>Protocols define:</a:t>
            </a:r>
          </a:p>
          <a:p>
            <a:pPr lvl="1">
              <a:lnSpc>
                <a:spcPct val="79000"/>
              </a:lnSpc>
            </a:pPr>
            <a:r>
              <a:rPr lang="en-US" sz="1800"/>
              <a:t>Interface to higher layers (API)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Interface to peer (syntax &amp; semantics)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Actions taken on receipt of a messages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Format and order of messages</a:t>
            </a:r>
          </a:p>
          <a:p>
            <a:pPr lvl="2">
              <a:lnSpc>
                <a:spcPct val="79000"/>
              </a:lnSpc>
            </a:pPr>
            <a:r>
              <a:rPr lang="en-US" sz="1600"/>
              <a:t>Error handling, termination, ordering of requests, etc.</a:t>
            </a:r>
          </a:p>
          <a:p>
            <a:pPr lvl="1">
              <a:lnSpc>
                <a:spcPct val="79000"/>
              </a:lnSpc>
            </a:pPr>
            <a:endParaRPr lang="en-US" sz="1800"/>
          </a:p>
          <a:p>
            <a:pPr>
              <a:lnSpc>
                <a:spcPct val="79000"/>
              </a:lnSpc>
            </a:pPr>
            <a:r>
              <a:rPr lang="en-US" sz="2000"/>
              <a:t>Example:  Buying airline ticket </a:t>
            </a:r>
          </a:p>
        </p:txBody>
      </p:sp>
      <p:graphicFrame>
        <p:nvGraphicFramePr>
          <p:cNvPr id="53453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218488" y="2374900"/>
          <a:ext cx="346075" cy="944563"/>
        </p:xfrm>
        <a:graphic>
          <a:graphicData uri="http://schemas.openxmlformats.org/presentationml/2006/ole">
            <p:oleObj spid="_x0000_s20482" name="Microsoft ClipArt Gallery" r:id="rId4" imgW="1473120" imgH="4203360" progId="">
              <p:embed/>
            </p:oleObj>
          </a:graphicData>
        </a:graphic>
      </p:graphicFrame>
      <p:graphicFrame>
        <p:nvGraphicFramePr>
          <p:cNvPr id="534533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30863" y="1676400"/>
          <a:ext cx="508000" cy="944563"/>
        </p:xfrm>
        <a:graphic>
          <a:graphicData uri="http://schemas.openxmlformats.org/presentationml/2006/ole">
            <p:oleObj spid="_x0000_s20483" name="Microsoft ClipArt Gallery" r:id="rId5" imgW="2247840" imgH="4546440" progId="">
              <p:embed/>
            </p:oleObj>
          </a:graphicData>
        </a:graphic>
      </p:graphicFrame>
      <p:graphicFrame>
        <p:nvGraphicFramePr>
          <p:cNvPr id="534534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5707063" y="5018088"/>
          <a:ext cx="508000" cy="944562"/>
        </p:xfrm>
        <a:graphic>
          <a:graphicData uri="http://schemas.openxmlformats.org/presentationml/2006/ole">
            <p:oleObj spid="_x0000_s20484" name="Microsoft ClipArt Gallery" r:id="rId6" imgW="2247840" imgH="4546440" progId="">
              <p:embed/>
            </p:oleObj>
          </a:graphicData>
        </a:graphic>
      </p:graphicFrame>
      <p:graphicFrame>
        <p:nvGraphicFramePr>
          <p:cNvPr id="534535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5707063" y="3419475"/>
          <a:ext cx="508000" cy="946150"/>
        </p:xfrm>
        <a:graphic>
          <a:graphicData uri="http://schemas.openxmlformats.org/presentationml/2006/ole">
            <p:oleObj spid="_x0000_s20485" name="Microsoft ClipArt Gallery" r:id="rId7" imgW="2247840" imgH="4546440" progId="">
              <p:embed/>
            </p:oleObj>
          </a:graphicData>
        </a:graphic>
      </p:graphicFrame>
      <p:graphicFrame>
        <p:nvGraphicFramePr>
          <p:cNvPr id="534536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8218488" y="4219575"/>
          <a:ext cx="346075" cy="944563"/>
        </p:xfrm>
        <a:graphic>
          <a:graphicData uri="http://schemas.openxmlformats.org/presentationml/2006/ole">
            <p:oleObj spid="_x0000_s20486" name="Microsoft ClipArt Gallery" r:id="rId8" imgW="1473120" imgH="4203360" progId="">
              <p:embed/>
            </p:oleObj>
          </a:graphicData>
        </a:graphic>
      </p:graphicFrame>
      <p:sp>
        <p:nvSpPr>
          <p:cNvPr id="534537" name="Line 9"/>
          <p:cNvSpPr>
            <a:spLocks noChangeShapeType="1"/>
          </p:cNvSpPr>
          <p:nvPr/>
        </p:nvSpPr>
        <p:spPr bwMode="auto">
          <a:xfrm>
            <a:off x="6240463" y="2185988"/>
            <a:ext cx="1825625" cy="581025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538" name="Line 10"/>
          <p:cNvSpPr>
            <a:spLocks noChangeShapeType="1"/>
          </p:cNvSpPr>
          <p:nvPr/>
        </p:nvSpPr>
        <p:spPr bwMode="auto">
          <a:xfrm>
            <a:off x="6240463" y="4073525"/>
            <a:ext cx="1825625" cy="5826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539" name="Line 11"/>
          <p:cNvSpPr>
            <a:spLocks noChangeShapeType="1"/>
          </p:cNvSpPr>
          <p:nvPr/>
        </p:nvSpPr>
        <p:spPr bwMode="auto">
          <a:xfrm flipH="1">
            <a:off x="6240463" y="3130550"/>
            <a:ext cx="1825625" cy="581025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540" name="Line 12"/>
          <p:cNvSpPr>
            <a:spLocks noChangeShapeType="1"/>
          </p:cNvSpPr>
          <p:nvPr/>
        </p:nvSpPr>
        <p:spPr bwMode="auto">
          <a:xfrm flipH="1">
            <a:off x="6240463" y="4945063"/>
            <a:ext cx="1825625" cy="58261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541" name="Text Box 13"/>
          <p:cNvSpPr txBox="1">
            <a:spLocks noChangeArrowheads="1"/>
          </p:cNvSpPr>
          <p:nvPr/>
        </p:nvSpPr>
        <p:spPr bwMode="auto">
          <a:xfrm>
            <a:off x="6207125" y="1676400"/>
            <a:ext cx="1933575" cy="3365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67" tIns="45632" rIns="91267" bIns="45632">
            <a:prstTxWarp prst="textNoShape">
              <a:avLst/>
            </a:prstTxWarp>
            <a:spAutoFit/>
          </a:bodyPr>
          <a:lstStyle/>
          <a:p>
            <a:pPr algn="ctr" defTabSz="912813" eaLnBrk="0" hangingPunct="0">
              <a:lnSpc>
                <a:spcPct val="80000"/>
              </a:lnSpc>
            </a:pPr>
            <a:r>
              <a:rPr lang="en-US" sz="2000"/>
              <a:t>Friendly greeting</a:t>
            </a:r>
          </a:p>
        </p:txBody>
      </p:sp>
      <p:sp>
        <p:nvSpPr>
          <p:cNvPr id="534542" name="Text Box 14"/>
          <p:cNvSpPr txBox="1">
            <a:spLocks noChangeArrowheads="1"/>
          </p:cNvSpPr>
          <p:nvPr/>
        </p:nvSpPr>
        <p:spPr bwMode="auto">
          <a:xfrm>
            <a:off x="6002338" y="2940050"/>
            <a:ext cx="1693862" cy="3365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67" tIns="45632" rIns="91267" bIns="45632">
            <a:prstTxWarp prst="textNoShape">
              <a:avLst/>
            </a:prstTxWarp>
            <a:spAutoFit/>
          </a:bodyPr>
          <a:lstStyle/>
          <a:p>
            <a:pPr algn="ctr" defTabSz="912813" eaLnBrk="0" hangingPunct="0">
              <a:lnSpc>
                <a:spcPct val="80000"/>
              </a:lnSpc>
            </a:pPr>
            <a:r>
              <a:rPr lang="en-US" sz="2000"/>
              <a:t>Muttered reply</a:t>
            </a:r>
          </a:p>
        </p:txBody>
      </p:sp>
      <p:sp>
        <p:nvSpPr>
          <p:cNvPr id="534543" name="Text Box 15"/>
          <p:cNvSpPr txBox="1">
            <a:spLocks noChangeArrowheads="1"/>
          </p:cNvSpPr>
          <p:nvPr/>
        </p:nvSpPr>
        <p:spPr bwMode="auto">
          <a:xfrm>
            <a:off x="6657975" y="3898900"/>
            <a:ext cx="1462088" cy="3365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67" tIns="45632" rIns="91267" bIns="45632">
            <a:prstTxWarp prst="textNoShape">
              <a:avLst/>
            </a:prstTxWarp>
            <a:spAutoFit/>
          </a:bodyPr>
          <a:lstStyle/>
          <a:p>
            <a:pPr algn="ctr" defTabSz="912813" eaLnBrk="0" hangingPunct="0">
              <a:lnSpc>
                <a:spcPct val="80000"/>
              </a:lnSpc>
            </a:pPr>
            <a:r>
              <a:rPr lang="en-US" sz="2000"/>
              <a:t>Destination?</a:t>
            </a:r>
          </a:p>
        </p:txBody>
      </p:sp>
      <p:sp>
        <p:nvSpPr>
          <p:cNvPr id="534544" name="Text Box 16"/>
          <p:cNvSpPr txBox="1">
            <a:spLocks noChangeArrowheads="1"/>
          </p:cNvSpPr>
          <p:nvPr/>
        </p:nvSpPr>
        <p:spPr bwMode="auto">
          <a:xfrm>
            <a:off x="6313488" y="4845050"/>
            <a:ext cx="1222375" cy="3365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67" tIns="45632" rIns="91267" bIns="45632">
            <a:prstTxWarp prst="textNoShape">
              <a:avLst/>
            </a:prstTxWarp>
            <a:spAutoFit/>
          </a:bodyPr>
          <a:lstStyle/>
          <a:p>
            <a:pPr algn="ctr" defTabSz="912813" eaLnBrk="0" hangingPunct="0">
              <a:lnSpc>
                <a:spcPct val="80000"/>
              </a:lnSpc>
            </a:pPr>
            <a:r>
              <a:rPr lang="en-US" sz="2000"/>
              <a:t>Pittsburgh</a:t>
            </a:r>
          </a:p>
        </p:txBody>
      </p:sp>
      <p:graphicFrame>
        <p:nvGraphicFramePr>
          <p:cNvPr id="534545" name="Object 17">
            <a:hlinkClick r:id="" action="ppaction://ole?verb=0"/>
          </p:cNvPr>
          <p:cNvGraphicFramePr>
            <a:graphicFrameLocks/>
          </p:cNvGraphicFramePr>
          <p:nvPr/>
        </p:nvGraphicFramePr>
        <p:xfrm>
          <a:off x="8262938" y="5672138"/>
          <a:ext cx="346075" cy="944562"/>
        </p:xfrm>
        <a:graphic>
          <a:graphicData uri="http://schemas.openxmlformats.org/presentationml/2006/ole">
            <p:oleObj spid="_x0000_s20487" name="Microsoft ClipArt Gallery" r:id="rId9" imgW="1473120" imgH="4203360" progId="">
              <p:embed/>
            </p:oleObj>
          </a:graphicData>
        </a:graphic>
      </p:graphicFrame>
      <p:sp>
        <p:nvSpPr>
          <p:cNvPr id="534546" name="Line 18"/>
          <p:cNvSpPr>
            <a:spLocks noChangeShapeType="1"/>
          </p:cNvSpPr>
          <p:nvPr/>
        </p:nvSpPr>
        <p:spPr bwMode="auto">
          <a:xfrm>
            <a:off x="6284913" y="5672138"/>
            <a:ext cx="1825625" cy="58261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547" name="Text Box 19"/>
          <p:cNvSpPr txBox="1">
            <a:spLocks noChangeArrowheads="1"/>
          </p:cNvSpPr>
          <p:nvPr/>
        </p:nvSpPr>
        <p:spPr bwMode="auto">
          <a:xfrm>
            <a:off x="6789738" y="5570538"/>
            <a:ext cx="1274762" cy="3365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1267" tIns="45632" rIns="91267" bIns="45632">
            <a:prstTxWarp prst="textNoShape">
              <a:avLst/>
            </a:prstTxWarp>
            <a:spAutoFit/>
          </a:bodyPr>
          <a:lstStyle/>
          <a:p>
            <a:pPr algn="ctr" defTabSz="912813" eaLnBrk="0" hangingPunct="0">
              <a:lnSpc>
                <a:spcPct val="80000"/>
              </a:lnSpc>
            </a:pPr>
            <a:r>
              <a:rPr lang="en-US" sz="2000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F49D-3AF7-C345-BC4D-B8D590A517F7}" type="slidenum">
              <a:rPr lang="en-US"/>
              <a:pPr/>
              <a:t>6</a:t>
            </a:fld>
            <a:endParaRPr lang="en-US"/>
          </a:p>
        </p:txBody>
      </p:sp>
      <p:sp>
        <p:nvSpPr>
          <p:cNvPr id="483330" name="Rectangle 2"/>
          <p:cNvSpPr>
            <a:spLocks noChangeArrowheads="1"/>
          </p:cNvSpPr>
          <p:nvPr/>
        </p:nvSpPr>
        <p:spPr bwMode="auto">
          <a:xfrm>
            <a:off x="381000" y="1676400"/>
            <a:ext cx="8458200" cy="464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Layering</a:t>
            </a:r>
          </a:p>
        </p:txBody>
      </p:sp>
      <p:sp>
        <p:nvSpPr>
          <p:cNvPr id="483332" name="Rectangle 4"/>
          <p:cNvSpPr>
            <a:spLocks noChangeArrowheads="1"/>
          </p:cNvSpPr>
          <p:nvPr/>
        </p:nvSpPr>
        <p:spPr bwMode="auto">
          <a:xfrm>
            <a:off x="914400" y="42672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33" name="Rectangle 5"/>
          <p:cNvSpPr>
            <a:spLocks noChangeArrowheads="1"/>
          </p:cNvSpPr>
          <p:nvPr/>
        </p:nvSpPr>
        <p:spPr bwMode="auto">
          <a:xfrm>
            <a:off x="914400" y="47244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34" name="Rectangle 6"/>
          <p:cNvSpPr>
            <a:spLocks noChangeArrowheads="1"/>
          </p:cNvSpPr>
          <p:nvPr/>
        </p:nvSpPr>
        <p:spPr bwMode="auto">
          <a:xfrm>
            <a:off x="6629400" y="42672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35" name="Rectangle 7"/>
          <p:cNvSpPr>
            <a:spLocks noChangeArrowheads="1"/>
          </p:cNvSpPr>
          <p:nvPr/>
        </p:nvSpPr>
        <p:spPr bwMode="auto">
          <a:xfrm>
            <a:off x="6629400" y="47244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37" name="Rectangle 9"/>
          <p:cNvSpPr>
            <a:spLocks noChangeArrowheads="1"/>
          </p:cNvSpPr>
          <p:nvPr/>
        </p:nvSpPr>
        <p:spPr bwMode="auto">
          <a:xfrm>
            <a:off x="914400" y="3429000"/>
            <a:ext cx="14478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38" name="Rectangle 10"/>
          <p:cNvSpPr>
            <a:spLocks noChangeArrowheads="1"/>
          </p:cNvSpPr>
          <p:nvPr/>
        </p:nvSpPr>
        <p:spPr bwMode="auto">
          <a:xfrm>
            <a:off x="914400" y="2743200"/>
            <a:ext cx="1447800" cy="685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0" name="Rectangle 12"/>
          <p:cNvSpPr>
            <a:spLocks noChangeArrowheads="1"/>
          </p:cNvSpPr>
          <p:nvPr/>
        </p:nvSpPr>
        <p:spPr bwMode="auto">
          <a:xfrm>
            <a:off x="6629400" y="3429000"/>
            <a:ext cx="14478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1" name="Rectangle 13"/>
          <p:cNvSpPr>
            <a:spLocks noChangeArrowheads="1"/>
          </p:cNvSpPr>
          <p:nvPr/>
        </p:nvSpPr>
        <p:spPr bwMode="auto">
          <a:xfrm>
            <a:off x="6629400" y="2743200"/>
            <a:ext cx="1447800" cy="685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2" name="Text Box 14"/>
          <p:cNvSpPr txBox="1">
            <a:spLocks noChangeArrowheads="1"/>
          </p:cNvSpPr>
          <p:nvPr/>
        </p:nvSpPr>
        <p:spPr bwMode="auto">
          <a:xfrm>
            <a:off x="812800" y="5332413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Host</a:t>
            </a:r>
          </a:p>
        </p:txBody>
      </p:sp>
      <p:sp>
        <p:nvSpPr>
          <p:cNvPr id="483343" name="Text Box 15"/>
          <p:cNvSpPr txBox="1">
            <a:spLocks noChangeArrowheads="1"/>
          </p:cNvSpPr>
          <p:nvPr/>
        </p:nvSpPr>
        <p:spPr bwMode="auto">
          <a:xfrm>
            <a:off x="7467600" y="5256213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Host</a:t>
            </a:r>
          </a:p>
        </p:txBody>
      </p:sp>
      <p:sp>
        <p:nvSpPr>
          <p:cNvPr id="483344" name="Line 16"/>
          <p:cNvSpPr>
            <a:spLocks noChangeShapeType="1"/>
          </p:cNvSpPr>
          <p:nvPr/>
        </p:nvSpPr>
        <p:spPr bwMode="auto">
          <a:xfrm>
            <a:off x="1600200" y="2438400"/>
            <a:ext cx="0" cy="2514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5" name="Line 17"/>
          <p:cNvSpPr>
            <a:spLocks noChangeShapeType="1"/>
          </p:cNvSpPr>
          <p:nvPr/>
        </p:nvSpPr>
        <p:spPr bwMode="auto">
          <a:xfrm flipV="1">
            <a:off x="2438400" y="3200400"/>
            <a:ext cx="4038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6" name="Line 18"/>
          <p:cNvSpPr>
            <a:spLocks noChangeShapeType="1"/>
          </p:cNvSpPr>
          <p:nvPr/>
        </p:nvSpPr>
        <p:spPr bwMode="auto">
          <a:xfrm>
            <a:off x="1600200" y="5562600"/>
            <a:ext cx="5791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7" name="Line 19"/>
          <p:cNvSpPr>
            <a:spLocks noChangeShapeType="1"/>
          </p:cNvSpPr>
          <p:nvPr/>
        </p:nvSpPr>
        <p:spPr bwMode="auto">
          <a:xfrm flipV="1">
            <a:off x="7391400" y="2438400"/>
            <a:ext cx="0" cy="2514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48" name="Text Box 20"/>
          <p:cNvSpPr txBox="1">
            <a:spLocks noChangeArrowheads="1"/>
          </p:cNvSpPr>
          <p:nvPr/>
        </p:nvSpPr>
        <p:spPr bwMode="auto">
          <a:xfrm>
            <a:off x="3657600" y="2894013"/>
            <a:ext cx="1290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Application</a:t>
            </a:r>
          </a:p>
        </p:txBody>
      </p:sp>
      <p:sp>
        <p:nvSpPr>
          <p:cNvPr id="483349" name="Text Box 21"/>
          <p:cNvSpPr txBox="1">
            <a:spLocks noChangeArrowheads="1"/>
          </p:cNvSpPr>
          <p:nvPr/>
        </p:nvSpPr>
        <p:spPr bwMode="auto">
          <a:xfrm>
            <a:off x="3810000" y="3656013"/>
            <a:ext cx="1131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Transport</a:t>
            </a:r>
          </a:p>
        </p:txBody>
      </p:sp>
      <p:sp>
        <p:nvSpPr>
          <p:cNvPr id="483350" name="Text Box 22"/>
          <p:cNvSpPr txBox="1">
            <a:spLocks noChangeArrowheads="1"/>
          </p:cNvSpPr>
          <p:nvPr/>
        </p:nvSpPr>
        <p:spPr bwMode="auto">
          <a:xfrm>
            <a:off x="3863975" y="418941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Network</a:t>
            </a:r>
          </a:p>
        </p:txBody>
      </p:sp>
      <p:sp>
        <p:nvSpPr>
          <p:cNvPr id="483351" name="Text Box 23"/>
          <p:cNvSpPr txBox="1">
            <a:spLocks noChangeArrowheads="1"/>
          </p:cNvSpPr>
          <p:nvPr/>
        </p:nvSpPr>
        <p:spPr bwMode="auto">
          <a:xfrm>
            <a:off x="4038600" y="4648200"/>
            <a:ext cx="601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483352" name="Line 24"/>
          <p:cNvSpPr>
            <a:spLocks noChangeShapeType="1"/>
          </p:cNvSpPr>
          <p:nvPr/>
        </p:nvSpPr>
        <p:spPr bwMode="auto">
          <a:xfrm flipV="1">
            <a:off x="2438400" y="3962400"/>
            <a:ext cx="4038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53" name="Line 25"/>
          <p:cNvSpPr>
            <a:spLocks noChangeShapeType="1"/>
          </p:cNvSpPr>
          <p:nvPr/>
        </p:nvSpPr>
        <p:spPr bwMode="auto">
          <a:xfrm flipV="1">
            <a:off x="2438400" y="4572000"/>
            <a:ext cx="4038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54" name="Line 26"/>
          <p:cNvSpPr>
            <a:spLocks noChangeShapeType="1"/>
          </p:cNvSpPr>
          <p:nvPr/>
        </p:nvSpPr>
        <p:spPr bwMode="auto">
          <a:xfrm flipV="1">
            <a:off x="2438400" y="4953000"/>
            <a:ext cx="4038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55" name="Line 27"/>
          <p:cNvSpPr>
            <a:spLocks noChangeShapeType="1"/>
          </p:cNvSpPr>
          <p:nvPr/>
        </p:nvSpPr>
        <p:spPr bwMode="auto">
          <a:xfrm>
            <a:off x="1600200" y="5181600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56" name="Line 28"/>
          <p:cNvSpPr>
            <a:spLocks noChangeShapeType="1"/>
          </p:cNvSpPr>
          <p:nvPr/>
        </p:nvSpPr>
        <p:spPr bwMode="auto">
          <a:xfrm>
            <a:off x="7391400" y="5181600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357" name="Text Box 29"/>
          <p:cNvSpPr txBox="1">
            <a:spLocks noChangeArrowheads="1"/>
          </p:cNvSpPr>
          <p:nvPr/>
        </p:nvSpPr>
        <p:spPr bwMode="auto">
          <a:xfrm>
            <a:off x="1066800" y="20574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FF0000"/>
                </a:solidFill>
                <a:latin typeface="Arial" charset="0"/>
              </a:rPr>
              <a:t>User A</a:t>
            </a:r>
          </a:p>
        </p:txBody>
      </p:sp>
      <p:sp>
        <p:nvSpPr>
          <p:cNvPr id="483358" name="Text Box 30"/>
          <p:cNvSpPr txBox="1">
            <a:spLocks noChangeArrowheads="1"/>
          </p:cNvSpPr>
          <p:nvPr/>
        </p:nvSpPr>
        <p:spPr bwMode="auto">
          <a:xfrm>
            <a:off x="6884988" y="2057400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FF0000"/>
                </a:solidFill>
                <a:latin typeface="Arial" charset="0"/>
              </a:rPr>
              <a:t>User B</a:t>
            </a:r>
          </a:p>
        </p:txBody>
      </p:sp>
      <p:sp>
        <p:nvSpPr>
          <p:cNvPr id="483359" name="Text Box 31"/>
          <p:cNvSpPr txBox="1">
            <a:spLocks noChangeArrowheads="1"/>
          </p:cNvSpPr>
          <p:nvPr/>
        </p:nvSpPr>
        <p:spPr bwMode="auto">
          <a:xfrm>
            <a:off x="1366838" y="5764213"/>
            <a:ext cx="671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0" tIns="45712" rIns="91420" bIns="45712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Layering: technique to simplify complex systems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58B37-0C79-B949-84BF-83439B98B84C}" type="slidenum">
              <a:rPr lang="en-US"/>
              <a:pPr/>
              <a:t>7</a:t>
            </a:fld>
            <a:endParaRPr lang="en-US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Layering Characteristics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layer relies on services from layer below and exports services to layer above</a:t>
            </a:r>
          </a:p>
          <a:p>
            <a:r>
              <a:rPr lang="en-US"/>
              <a:t>Interface defines interaction</a:t>
            </a:r>
          </a:p>
          <a:p>
            <a:r>
              <a:rPr lang="en-US"/>
              <a:t>Hides implementation - layers can change without disturbing other layers (black box)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4B4D-2696-B64F-95A7-E58529CC22C9}" type="slidenum">
              <a:rPr lang="en-US"/>
              <a:pPr/>
              <a:t>8</a:t>
            </a:fld>
            <a:endParaRPr lang="en-US"/>
          </a:p>
        </p:txBody>
      </p:sp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52" tIns="44434" rIns="90452" bIns="44434" anchor="b">
            <a:normAutofit fontScale="90000"/>
          </a:bodyPr>
          <a:lstStyle/>
          <a:p>
            <a:r>
              <a:rPr lang="en-US"/>
              <a:t>The Internet Engineering </a:t>
            </a:r>
            <a:br>
              <a:rPr lang="en-US"/>
            </a:br>
            <a:r>
              <a:rPr lang="en-US"/>
              <a:t>Task Force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52" tIns="44434" rIns="90452" bIns="44434"/>
          <a:lstStyle/>
          <a:p>
            <a:pPr>
              <a:lnSpc>
                <a:spcPct val="79000"/>
              </a:lnSpc>
            </a:pPr>
            <a:r>
              <a:rPr lang="en-US" sz="2400"/>
              <a:t>Standardization is key to network interoperability</a:t>
            </a:r>
          </a:p>
          <a:p>
            <a:pPr lvl="1">
              <a:lnSpc>
                <a:spcPct val="79000"/>
              </a:lnSpc>
            </a:pPr>
            <a:r>
              <a:rPr lang="en-US" sz="2000"/>
              <a:t>The hardware/software of communicating parties are often not built by the same vendor </a:t>
            </a:r>
            <a:r>
              <a:rPr lang="en-US" sz="2000">
                <a:sym typeface="Wingdings" charset="2"/>
              </a:rPr>
              <a:t> y</a:t>
            </a:r>
            <a:r>
              <a:rPr lang="en-US" sz="2000"/>
              <a:t>et they can communicate because they use the same protocol</a:t>
            </a:r>
          </a:p>
          <a:p>
            <a:pPr lvl="2"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2400"/>
              <a:t>Internet Engineering Task Force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Based on working groups that focus on specific issues</a:t>
            </a:r>
          </a:p>
          <a:p>
            <a:pPr lvl="1"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400"/>
              <a:t>Request for Comments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Document that provides information or defines standard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Requests feedback from the community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Can be “promoted” to standard under certain conditions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consensus in the committee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interoperating implementations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Project 1 will look at the Internet Relay Chat (IRC) RFC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C29B-EF14-7F44-9430-585C213CF8D1}" type="slidenum">
              <a:rPr lang="en-US"/>
              <a:pPr/>
              <a:t>9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E.g.: OSI Model: 7 Protocol Layers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97025"/>
            <a:ext cx="8018463" cy="4879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Physical:  how to transmit bits</a:t>
            </a:r>
          </a:p>
          <a:p>
            <a:pPr>
              <a:lnSpc>
                <a:spcPct val="80000"/>
              </a:lnSpc>
            </a:pPr>
            <a:r>
              <a:rPr lang="en-US" sz="2800"/>
              <a:t>Data link: how to transmit frames</a:t>
            </a:r>
          </a:p>
          <a:p>
            <a:pPr>
              <a:lnSpc>
                <a:spcPct val="80000"/>
              </a:lnSpc>
            </a:pPr>
            <a:r>
              <a:rPr lang="en-US" sz="2800"/>
              <a:t>Network: how to route packets</a:t>
            </a:r>
          </a:p>
          <a:p>
            <a:pPr>
              <a:lnSpc>
                <a:spcPct val="80000"/>
              </a:lnSpc>
            </a:pPr>
            <a:r>
              <a:rPr lang="en-US" sz="2800"/>
              <a:t>Transport: how to send packets end2end</a:t>
            </a:r>
          </a:p>
          <a:p>
            <a:pPr>
              <a:lnSpc>
                <a:spcPct val="80000"/>
              </a:lnSpc>
            </a:pPr>
            <a:r>
              <a:rPr lang="en-US" sz="2800"/>
              <a:t>Session: how to tie flows together</a:t>
            </a:r>
          </a:p>
          <a:p>
            <a:pPr>
              <a:lnSpc>
                <a:spcPct val="80000"/>
              </a:lnSpc>
            </a:pPr>
            <a:r>
              <a:rPr lang="en-US" sz="2800"/>
              <a:t>Presentation: byte ordering, security</a:t>
            </a:r>
          </a:p>
          <a:p>
            <a:pPr>
              <a:lnSpc>
                <a:spcPct val="80000"/>
              </a:lnSpc>
            </a:pPr>
            <a:r>
              <a:rPr lang="en-US" sz="2800"/>
              <a:t>Application: everything else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79000"/>
              </a:lnSpc>
            </a:pPr>
            <a:r>
              <a:rPr lang="en-US" sz="2800"/>
              <a:t>TCP/IP has been amazingly successful, and it’s not based on a rigid OSI model. The OSI model has been very successful at shaping thought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7927</TotalTime>
  <Words>1813</Words>
  <Application>Microsoft Office PowerPoint</Application>
  <PresentationFormat>On-screen Show (4:3)</PresentationFormat>
  <Paragraphs>429</Paragraphs>
  <Slides>38</Slides>
  <Notes>15</Notes>
  <HiddenSlides>1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Carnival</vt:lpstr>
      <vt:lpstr>Microsoft ClipArt Gallery</vt:lpstr>
      <vt:lpstr>15-446 Distributed Systems Spring 2009</vt:lpstr>
      <vt:lpstr>Today’s Lecture</vt:lpstr>
      <vt:lpstr>Lots of Functions Needed</vt:lpstr>
      <vt:lpstr>What is Layering?</vt:lpstr>
      <vt:lpstr>Protocols</vt:lpstr>
      <vt:lpstr>Layering</vt:lpstr>
      <vt:lpstr>Layering Characteristics</vt:lpstr>
      <vt:lpstr>The Internet Engineering  Task Force</vt:lpstr>
      <vt:lpstr>E.g.: OSI Model: 7 Protocol Layers</vt:lpstr>
      <vt:lpstr>OSI Layers and Locations</vt:lpstr>
      <vt:lpstr>IP Layering</vt:lpstr>
      <vt:lpstr>The Internet Protocol Suite</vt:lpstr>
      <vt:lpstr>Layer Encapsulation</vt:lpstr>
      <vt:lpstr>Protocol Demultiplexing</vt:lpstr>
      <vt:lpstr>Multiplexing and Demultiplexing</vt:lpstr>
      <vt:lpstr>Is Layering Harmful?</vt:lpstr>
      <vt:lpstr>Today’s Lecture</vt:lpstr>
      <vt:lpstr>Goals [Clark88]</vt:lpstr>
      <vt:lpstr>Priorities</vt:lpstr>
      <vt:lpstr>0. Connecting Existing Networks</vt:lpstr>
      <vt:lpstr>Address Formats</vt:lpstr>
      <vt:lpstr>Different Packet Sizes</vt:lpstr>
      <vt:lpstr>Gateway Alternatives</vt:lpstr>
      <vt:lpstr>1. Survivability</vt:lpstr>
      <vt:lpstr>Fate Sharing</vt:lpstr>
      <vt:lpstr>Soft-State</vt:lpstr>
      <vt:lpstr>End-to-End Argument</vt:lpstr>
      <vt:lpstr>Example: Reliable File Transfer</vt:lpstr>
      <vt:lpstr>E2E Example: File Transfer</vt:lpstr>
      <vt:lpstr>Discussion</vt:lpstr>
      <vt:lpstr>2. Types of Service</vt:lpstr>
      <vt:lpstr>Types of Service</vt:lpstr>
      <vt:lpstr>3. Varieties of Networks</vt:lpstr>
      <vt:lpstr>The “Other” goals</vt:lpstr>
      <vt:lpstr>7. Accountability</vt:lpstr>
      <vt:lpstr>Other IP Design Weaknesses</vt:lpstr>
      <vt:lpstr>Summary: Internet Architecture</vt:lpstr>
      <vt:lpstr>Summary: Minimalist Approach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at the Edge: Problems and Opportunities in Residential Wireless Networks</dc:title>
  <dc:creator>srini</dc:creator>
  <cp:lastModifiedBy>Srinivasan Seshan</cp:lastModifiedBy>
  <cp:revision>67</cp:revision>
  <dcterms:created xsi:type="dcterms:W3CDTF">2009-01-15T15:25:35Z</dcterms:created>
  <dcterms:modified xsi:type="dcterms:W3CDTF">2009-01-15T17:48:49Z</dcterms:modified>
</cp:coreProperties>
</file>