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22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notesSlides/notesSlide9.xml" ContentType="application/vnd.openxmlformats-officedocument.presentationml.notes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notesSlides/notesSlide7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4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7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800" r:id="rId1"/>
  </p:sldMasterIdLst>
  <p:notesMasterIdLst>
    <p:notesMasterId r:id="rId29"/>
  </p:notesMasterIdLst>
  <p:handoutMasterIdLst>
    <p:handoutMasterId r:id="rId30"/>
  </p:handoutMasterIdLst>
  <p:sldIdLst>
    <p:sldId id="410" r:id="rId2"/>
    <p:sldId id="457" r:id="rId3"/>
    <p:sldId id="418" r:id="rId4"/>
    <p:sldId id="419" r:id="rId5"/>
    <p:sldId id="428" r:id="rId6"/>
    <p:sldId id="420" r:id="rId7"/>
    <p:sldId id="429" r:id="rId8"/>
    <p:sldId id="427" r:id="rId9"/>
    <p:sldId id="421" r:id="rId10"/>
    <p:sldId id="422" r:id="rId11"/>
    <p:sldId id="423" r:id="rId12"/>
    <p:sldId id="424" r:id="rId13"/>
    <p:sldId id="425" r:id="rId14"/>
    <p:sldId id="458" r:id="rId15"/>
    <p:sldId id="426" r:id="rId16"/>
    <p:sldId id="430" r:id="rId17"/>
    <p:sldId id="411" r:id="rId18"/>
    <p:sldId id="431" r:id="rId19"/>
    <p:sldId id="432" r:id="rId20"/>
    <p:sldId id="437" r:id="rId21"/>
    <p:sldId id="434" r:id="rId22"/>
    <p:sldId id="462" r:id="rId23"/>
    <p:sldId id="463" r:id="rId24"/>
    <p:sldId id="440" r:id="rId25"/>
    <p:sldId id="441" r:id="rId26"/>
    <p:sldId id="464" r:id="rId27"/>
    <p:sldId id="465" r:id="rId2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4" frameSlides="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86589" autoAdjust="0"/>
  </p:normalViewPr>
  <p:slideViewPr>
    <p:cSldViewPr>
      <p:cViewPr varScale="1">
        <p:scale>
          <a:sx n="92" d="100"/>
          <a:sy n="92" d="100"/>
        </p:scale>
        <p:origin x="-7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5" Type="http://schemas.openxmlformats.org/officeDocument/2006/relationships/tableStyles" Target="tableStyles.xml"/><Relationship Id="rId31" Type="http://schemas.openxmlformats.org/officeDocument/2006/relationships/printerSettings" Target="printerSettings/printerSettings1.bin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presProps" Target="presProp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26" Type="http://schemas.openxmlformats.org/officeDocument/2006/relationships/slide" Target="slides/slide25.xml"/><Relationship Id="rId30" Type="http://schemas.openxmlformats.org/officeDocument/2006/relationships/handoutMaster" Target="handoutMasters/handoutMaster1.xml"/><Relationship Id="rId11" Type="http://schemas.openxmlformats.org/officeDocument/2006/relationships/slide" Target="slides/slide10.xml"/><Relationship Id="rId29" Type="http://schemas.openxmlformats.org/officeDocument/2006/relationships/notesMaster" Target="notesMasters/notesMaster1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CAE16D-20D4-994A-89D4-78326EA686A4}" type="datetimeFigureOut">
              <a:rPr lang="en-US" smtClean="0"/>
              <a:pPr/>
              <a:t>1/14/09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B82246-4201-EA47-9496-F70E23AEAA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4EF078-8C60-4F1F-BF94-84BF097D947E}" type="datetimeFigureOut">
              <a:rPr lang="en-US" smtClean="0"/>
              <a:pPr/>
              <a:t>1/14/09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62AC01-5D10-4856-8121-C9B953CE6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D74CD3-1778-D643-BC4C-BA975D216724}" type="slidenum">
              <a:rPr lang="en-US"/>
              <a:pPr/>
              <a:t>16</a:t>
            </a:fld>
            <a:endParaRPr lang="en-U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0318F8-9A7A-354E-8C44-09C0B0EADE1D}" type="slidenum">
              <a:rPr lang="en-US"/>
              <a:pPr/>
              <a:t>26</a:t>
            </a:fld>
            <a:endParaRPr lang="en-US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64C527-E631-9247-B6DA-879085C5838E}" type="slidenum">
              <a:rPr lang="en-US"/>
              <a:pPr/>
              <a:t>18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BF69F-5539-7940-9E80-09F317CCE0C8}" type="slidenum">
              <a:rPr lang="en-US"/>
              <a:pPr/>
              <a:t>19</a:t>
            </a:fld>
            <a:endParaRPr lang="en-US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0E2F56-9C3C-FC43-A86C-609E4816D387}" type="slidenum">
              <a:rPr lang="en-US"/>
              <a:pPr/>
              <a:t>20</a:t>
            </a:fld>
            <a:endParaRPr lang="en-US"/>
          </a:p>
        </p:txBody>
      </p:sp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676C4D-5C86-3C4D-9E5B-676F586343AE}" type="slidenum">
              <a:rPr lang="en-US"/>
              <a:pPr/>
              <a:t>21</a:t>
            </a:fld>
            <a:endParaRPr lang="en-US"/>
          </a:p>
        </p:txBody>
      </p:sp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F015A0-A0F1-AD40-A60A-12CB6BF35CC2}" type="slidenum">
              <a:rPr lang="en-US"/>
              <a:pPr/>
              <a:t>22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F262A8-ACE6-DB4C-8268-BE4B9461208B}" type="slidenum">
              <a:rPr lang="en-US"/>
              <a:pPr/>
              <a:t>23</a:t>
            </a:fld>
            <a:endParaRPr lang="en-US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8B749C-2193-5F43-A664-8E9EB344C72F}" type="slidenum">
              <a:rPr lang="en-US"/>
              <a:pPr/>
              <a:t>24</a:t>
            </a:fld>
            <a:endParaRPr lang="en-US"/>
          </a:p>
        </p:txBody>
      </p:sp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B54237-976F-C84A-B2E1-CF9FC0CCE867}" type="slidenum">
              <a:rPr lang="en-US"/>
              <a:pPr/>
              <a:t>25</a:t>
            </a:fld>
            <a:endParaRPr lang="en-US"/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457200" y="853440"/>
            <a:ext cx="8229600" cy="3108960"/>
          </a:xfrm>
        </p:spPr>
        <p:txBody>
          <a:bodyPr anchor="t" anchorCtr="0">
            <a:noAutofit/>
          </a:bodyPr>
          <a:lstStyle>
            <a:lvl1pPr algn="ctr">
              <a:lnSpc>
                <a:spcPct val="100000"/>
              </a:lnSpc>
              <a:defRPr lang="en-US" sz="5400" b="1" cap="none" spc="0" dirty="0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457200" y="4282440"/>
            <a:ext cx="8229600" cy="1508760"/>
          </a:xfrm>
        </p:spPr>
        <p:txBody>
          <a:bodyPr anchor="b">
            <a:normAutofit/>
          </a:bodyPr>
          <a:lstStyle>
            <a:lvl1pPr marL="0" indent="0" algn="ctr">
              <a:buNone/>
              <a:defRPr lang="en-US" sz="2200" b="0">
                <a:solidFill>
                  <a:schemeClr val="tx2">
                    <a:shade val="55000"/>
                  </a:schemeClr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r>
              <a:rPr lang="en-US" smtClean="0"/>
              <a:t>8-30-05</a:t>
            </a:r>
            <a:endParaRPr lang="en-US"/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r>
              <a:rPr lang="en-US" smtClean="0"/>
              <a:t>Tanenbaum &amp; Van Steen, Distributed Systems: Principles and Paradigms, 2e, (c) 2007 Prentice-Hall, Inc. All rights reserved. 0-13-239227-5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8-30-05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Tanenbaum &amp; Van Steen, Distributed Systems: Principles and Paradigms, 2e, (c) 2007 Prentice-Hall, Inc. All rights reserved. 0-13-239227-5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8-30-05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Tanenbaum &amp; Van Steen, Distributed Systems: Principles and Paradigms, 2e, (c) 2007 Prentice-Hall, Inc. All rights reserved. 0-13-239227-5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8-30-05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Tanenbaum &amp; Van Steen, Distributed Systems: Principles and Paradigms, 2e, (c) 2007 Prentice-Hall, Inc. All rights reserved. 0-13-239227-5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690563" y="491696"/>
            <a:ext cx="7762875" cy="5874608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77240" y="795996"/>
            <a:ext cx="7589520" cy="3112843"/>
          </a:xfrm>
        </p:spPr>
        <p:txBody>
          <a:bodyPr anchor="b">
            <a:normAutofit/>
          </a:bodyPr>
          <a:lstStyle>
            <a:lvl1pPr algn="ctr">
              <a:buNone/>
              <a:defRPr lang="en-US" sz="6200" b="1" cap="none" spc="0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77240" y="3948552"/>
            <a:ext cx="7589520" cy="1509712"/>
          </a:xfrm>
        </p:spPr>
        <p:txBody>
          <a:bodyPr anchor="t">
            <a:normAutofit/>
          </a:bodyPr>
          <a:lstStyle>
            <a:lvl1pPr indent="0" algn="ctr">
              <a:buNone/>
              <a:defRPr lang="en-US" sz="22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>
          <a:xfrm>
            <a:off x="762000" y="5958840"/>
            <a:ext cx="2133600" cy="365760"/>
          </a:xfrm>
        </p:spPr>
        <p:txBody>
          <a:bodyPr/>
          <a:lstStyle/>
          <a:p>
            <a:r>
              <a:rPr lang="en-US" smtClean="0"/>
              <a:t>8-30-05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5958840"/>
            <a:ext cx="2895600" cy="365760"/>
          </a:xfrm>
        </p:spPr>
        <p:txBody>
          <a:bodyPr/>
          <a:lstStyle/>
          <a:p>
            <a:r>
              <a:rPr lang="en-US" smtClean="0"/>
              <a:t>Tanenbaum &amp; Van Steen, Distributed Systems: Principles and Paradigms, 2e, (c) 2007 Prentice-Hall, Inc. All rights reserved. 0-13-239227-5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>
          <a:xfrm>
            <a:off x="6248400" y="5958840"/>
            <a:ext cx="21336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8-30-05</a:t>
            </a:r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Tanenbaum &amp; Van Steen, Distributed Systems: Principles and Paradigms, 2e, (c) 2007 Prentice-Hall, Inc. All rights reserved. 0-13-239227-5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965960" y="2785402"/>
            <a:ext cx="5760720" cy="914400"/>
          </a:xfrm>
        </p:spPr>
        <p:txBody>
          <a:bodyPr lIns="91440" rIns="91440" anchor="ctr">
            <a:noAutofit/>
          </a:bodyPr>
          <a:lstStyle>
            <a:lvl1pPr algn="ctr">
              <a:defRPr sz="3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1600200" y="547468"/>
            <a:ext cx="3383280" cy="639762"/>
          </a:xfrm>
          <a:prstGeom prst="roundRect">
            <a:avLst>
              <a:gd name="adj" fmla="val 6772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1600200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5128846" y="547468"/>
            <a:ext cx="3383280" cy="639762"/>
          </a:xfrm>
          <a:prstGeom prst="roundRect">
            <a:avLst>
              <a:gd name="adj" fmla="val 5673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5128846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8-30-05</a:t>
            </a:r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Tanenbaum &amp; Van Steen, Distributed Systems: Principles and Paradigms, 2e, (c) 2007 Prentice-Hall, Inc. All rights reserved. 0-13-239227-5</a:t>
            </a:r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>
          <a:xfrm>
            <a:off x="6553200" y="6214404"/>
            <a:ext cx="21336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8-30-05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Tanenbaum &amp; Van Steen, Distributed Systems: Principles and Paradigms, 2e, (c) 2007 Prentice-Hall, Inc. All rights reserved. 0-13-239227-5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8-30-05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Tanenbaum &amp; Van Steen, Distributed Systems: Principles and Paradigms, 2e, (c) 2007 Prentice-Hall, Inc. All rights reserved. 0-13-239227-5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828801" y="2888565"/>
            <a:ext cx="5486400" cy="914400"/>
          </a:xfrm>
        </p:spPr>
        <p:txBody>
          <a:bodyPr anchor="b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l">
              <a:defRPr sz="28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590800" y="602566"/>
            <a:ext cx="5943600" cy="5486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 rot="16200000">
            <a:off x="-859303" y="2888566"/>
            <a:ext cx="5486400" cy="914400"/>
          </a:xfrm>
        </p:spPr>
        <p:txBody>
          <a:bodyPr lIns="91440" rIns="91440"/>
          <a:lstStyle>
            <a:lvl1pPr marL="0" indent="0" algn="l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8-30-05</a:t>
            </a:r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Tanenbaum &amp; Van Steen, Distributed Systems: Principles and Paradigms, 2e, (c) 2007 Prentice-Hall, Inc. All rights reserved. 0-13-239227-5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14404"/>
            <a:ext cx="21336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4740812" y="794822"/>
            <a:ext cx="3960051" cy="5294376"/>
          </a:xfrm>
          <a:prstGeom prst="roundRect">
            <a:avLst>
              <a:gd name="adj" fmla="val 3541"/>
            </a:avLst>
          </a:prstGeom>
          <a:solidFill>
            <a:srgbClr val="FFFFFF">
              <a:alpha val="40000"/>
            </a:srgb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277728" y="3501743"/>
            <a:ext cx="3200400" cy="1143000"/>
          </a:xfrm>
        </p:spPr>
        <p:txBody>
          <a:bodyPr anchor="t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ctr">
              <a:buNone/>
              <a:defRPr sz="26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527537" y="821202"/>
            <a:ext cx="4550899" cy="5215597"/>
          </a:xfrm>
          <a:prstGeom prst="roundRect">
            <a:avLst>
              <a:gd name="adj" fmla="val 622"/>
            </a:avLst>
          </a:prstGeom>
          <a:solidFill>
            <a:schemeClr val="bg1">
              <a:lumMod val="85000"/>
            </a:schemeClr>
          </a:solidFill>
          <a:ln w="101600">
            <a:solidFill>
              <a:srgbClr val="FFFFFF"/>
            </a:solidFill>
            <a:miter lim="800000"/>
          </a:ln>
          <a:effectLst>
            <a:outerShdw blurRad="65000" dist="25000" dir="5400000" algn="t" rotWithShape="0">
              <a:schemeClr val="bg2">
                <a:shade val="30000"/>
                <a:satMod val="250000"/>
                <a:alpha val="85000"/>
              </a:schemeClr>
            </a:outerShdw>
          </a:effectLst>
          <a:scene3d>
            <a:camera prst="orthographicFront"/>
            <a:lightRig rig="soft" dir="t">
              <a:rot lat="0" lon="0" rev="20100000"/>
            </a:lightRig>
          </a:scene3d>
          <a:sp3d contourW="3810">
            <a:bevelT w="95250" h="25400"/>
            <a:contourClr>
              <a:schemeClr val="bg2">
                <a:shade val="45000"/>
                <a:satMod val="145000"/>
              </a:schemeClr>
            </a:contourClr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sz="2000" smtClean="0"/>
              <a:t>Click icon to add picture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277728" y="1600200"/>
            <a:ext cx="3200400" cy="1825343"/>
          </a:xfrm>
        </p:spPr>
        <p:txBody>
          <a:bodyPr bIns="0" anchor="b">
            <a:normAutofit/>
          </a:bodyPr>
          <a:lstStyle>
            <a:lvl1pPr marL="0" marR="0" indent="0" algn="ctr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8-30-05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Tanenbaum &amp; Van Steen, Distributed Systems: Principles and Paradigms, 2e, (c) 2007 Prentice-Hall, Inc. All rights reserved. 0-13-239227-5</a:t>
            </a:r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152400" y="152400"/>
            <a:ext cx="8839200" cy="6553200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1066800"/>
          </a:xfrm>
          <a:prstGeom prst="rect">
            <a:avLst/>
          </a:prstGeom>
        </p:spPr>
        <p:txBody>
          <a:bodyPr anchor="t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304800" y="1447800"/>
            <a:ext cx="8534400" cy="4678363"/>
          </a:xfrm>
          <a:prstGeom prst="rect">
            <a:avLst/>
          </a:prstGeom>
        </p:spPr>
        <p:txBody>
          <a:bodyPr lIns="45720" rIns="45720" anchor="t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14404"/>
            <a:ext cx="2133600" cy="36576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en-US" smtClean="0"/>
              <a:t>8-30-05</a:t>
            </a:r>
            <a:endParaRPr lang="en-US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14404"/>
            <a:ext cx="2895600" cy="36576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en-US" smtClean="0"/>
              <a:t>Tanenbaum &amp; Van Steen, Distributed Systems: Principles and Paradigms, 2e, (c) 2007 Prentice-Hall, Inc. All rights reserved. 0-13-239227-5</a:t>
            </a:r>
            <a:endParaRPr lang="en-US"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14404"/>
            <a:ext cx="2133600" cy="36576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</p:sldLayoutIdLst>
  <p:hf hdr="0" ftr="0" dt="0"/>
  <p:txStyles>
    <p:titleStyle>
      <a:defPPr>
        <a:defRPr sz="4400">
          <a:solidFill>
            <a:schemeClr val="tx2">
              <a:shade val="80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lnSpc>
          <a:spcPts val="4000"/>
        </a:lnSpc>
        <a:buNone/>
        <a:defRPr lang="en-US" sz="44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/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457200" indent="-274320" algn="l" eaLnBrk="1" hangingPunct="1">
        <a:buClr>
          <a:schemeClr val="accent1"/>
        </a:buClr>
        <a:buSzPct val="80000"/>
        <a:buFont typeface="Wingdings 2" pitchFamily="18" charset="2"/>
        <a:buChar char="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758952" indent="-228600" algn="l" eaLnBrk="1" hangingPunct="1">
        <a:buClr>
          <a:schemeClr val="accent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1033272" indent="-228600" algn="l" eaLnBrk="1" hangingPunct="1">
        <a:buClr>
          <a:schemeClr val="accent3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298448" indent="-228600" algn="l" eaLnBrk="1" hangingPunct="1">
        <a:buClr>
          <a:schemeClr val="accent4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554480" indent="-228600" algn="l" eaLnBrk="1" hangingPunct="1">
        <a:buClr>
          <a:schemeClr val="accent5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810512" indent="-228600" algn="l" eaLnBrk="1" hangingPunct="1">
        <a:buClr>
          <a:schemeClr val="accent6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207568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340864" indent="-228600" algn="l" eaLnBrk="1" hangingPunct="1">
        <a:buClr>
          <a:schemeClr val="accent2"/>
        </a:buClr>
        <a:buFont typeface="Wingdings 2" pitchFamily="18" charset="2"/>
        <a:buChar char=""/>
        <a:defRPr sz="1600" baseline="0">
          <a:latin typeface="+mn-lt"/>
        </a:defRPr>
      </a:lvl8pPr>
      <a:lvl9pPr marL="2596896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cmu.edu/~srini/15-441/F05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srini@cmu.edu" TargetMode="External"/><Relationship Id="rId3" Type="http://schemas.openxmlformats.org/officeDocument/2006/relationships/hyperlink" Target="mailto:dongsuh@cs.cmu.ed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sz="4800" dirty="0"/>
              <a:t>15-446 Distributed Systems</a:t>
            </a:r>
            <a:br>
              <a:rPr sz="4800" dirty="0"/>
            </a:br>
            <a:r>
              <a:rPr sz="4800" dirty="0"/>
              <a:t>Spring 2009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sz="2400" dirty="0" smtClean="0"/>
              <a:t>L-1 Introduction</a:t>
            </a:r>
            <a:endParaRPr lang="en-US" dirty="0"/>
          </a:p>
        </p:txBody>
      </p:sp>
      <p:grpSp>
        <p:nvGrpSpPr>
          <p:cNvPr id="51" name="Group 443"/>
          <p:cNvGrpSpPr>
            <a:grpSpLocks/>
          </p:cNvGrpSpPr>
          <p:nvPr/>
        </p:nvGrpSpPr>
        <p:grpSpPr bwMode="auto">
          <a:xfrm>
            <a:off x="3733800" y="3236463"/>
            <a:ext cx="1524000" cy="1481587"/>
            <a:chOff x="3216" y="2448"/>
            <a:chExt cx="1979" cy="1729"/>
          </a:xfrm>
        </p:grpSpPr>
        <p:sp>
          <p:nvSpPr>
            <p:cNvPr id="52" name="Line 444"/>
            <p:cNvSpPr>
              <a:spLocks noChangeShapeType="1"/>
            </p:cNvSpPr>
            <p:nvPr/>
          </p:nvSpPr>
          <p:spPr bwMode="auto">
            <a:xfrm flipV="1">
              <a:off x="3888" y="3360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Freeform 445"/>
            <p:cNvSpPr>
              <a:spLocks/>
            </p:cNvSpPr>
            <p:nvPr/>
          </p:nvSpPr>
          <p:spPr bwMode="auto">
            <a:xfrm>
              <a:off x="3290" y="4065"/>
              <a:ext cx="115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446"/>
            <p:cNvSpPr>
              <a:spLocks/>
            </p:cNvSpPr>
            <p:nvPr/>
          </p:nvSpPr>
          <p:spPr bwMode="auto">
            <a:xfrm>
              <a:off x="3948" y="4065"/>
              <a:ext cx="115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447"/>
            <p:cNvSpPr>
              <a:spLocks/>
            </p:cNvSpPr>
            <p:nvPr/>
          </p:nvSpPr>
          <p:spPr bwMode="auto">
            <a:xfrm>
              <a:off x="4151" y="2448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448"/>
            <p:cNvSpPr>
              <a:spLocks/>
            </p:cNvSpPr>
            <p:nvPr/>
          </p:nvSpPr>
          <p:spPr bwMode="auto">
            <a:xfrm>
              <a:off x="3605" y="2756"/>
              <a:ext cx="114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4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4" y="112"/>
                </a:cxn>
                <a:cxn ang="0">
                  <a:pos x="114" y="112"/>
                </a:cxn>
              </a:cxnLst>
              <a:rect l="0" t="0" r="r" b="b"/>
              <a:pathLst>
                <a:path w="114" h="112">
                  <a:moveTo>
                    <a:pt x="112" y="112"/>
                  </a:moveTo>
                  <a:lnTo>
                    <a:pt x="114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4" y="112"/>
                  </a:lnTo>
                  <a:lnTo>
                    <a:pt x="114" y="112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449"/>
            <p:cNvSpPr>
              <a:spLocks/>
            </p:cNvSpPr>
            <p:nvPr/>
          </p:nvSpPr>
          <p:spPr bwMode="auto">
            <a:xfrm>
              <a:off x="4704" y="2753"/>
              <a:ext cx="114" cy="115"/>
            </a:xfrm>
            <a:custGeom>
              <a:avLst/>
              <a:gdLst/>
              <a:ahLst/>
              <a:cxnLst>
                <a:cxn ang="0">
                  <a:pos x="0" y="112"/>
                </a:cxn>
                <a:cxn ang="0">
                  <a:pos x="114" y="115"/>
                </a:cxn>
                <a:cxn ang="0">
                  <a:pos x="114" y="0"/>
                </a:cxn>
                <a:cxn ang="0">
                  <a:pos x="2" y="0"/>
                </a:cxn>
                <a:cxn ang="0">
                  <a:pos x="2" y="115"/>
                </a:cxn>
                <a:cxn ang="0">
                  <a:pos x="2" y="115"/>
                </a:cxn>
              </a:cxnLst>
              <a:rect l="0" t="0" r="r" b="b"/>
              <a:pathLst>
                <a:path w="114" h="115">
                  <a:moveTo>
                    <a:pt x="0" y="112"/>
                  </a:moveTo>
                  <a:lnTo>
                    <a:pt x="114" y="115"/>
                  </a:lnTo>
                  <a:lnTo>
                    <a:pt x="114" y="0"/>
                  </a:lnTo>
                  <a:lnTo>
                    <a:pt x="2" y="0"/>
                  </a:lnTo>
                  <a:lnTo>
                    <a:pt x="2" y="115"/>
                  </a:lnTo>
                  <a:lnTo>
                    <a:pt x="2" y="115"/>
                  </a:lnTo>
                </a:path>
              </a:pathLst>
            </a:custGeom>
            <a:solidFill>
              <a:srgbClr val="996633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450"/>
            <p:cNvSpPr>
              <a:spLocks/>
            </p:cNvSpPr>
            <p:nvPr/>
          </p:nvSpPr>
          <p:spPr bwMode="auto">
            <a:xfrm>
              <a:off x="5083" y="3333"/>
              <a:ext cx="112" cy="114"/>
            </a:xfrm>
            <a:custGeom>
              <a:avLst/>
              <a:gdLst/>
              <a:ahLst/>
              <a:cxnLst>
                <a:cxn ang="0">
                  <a:pos x="0" y="112"/>
                </a:cxn>
                <a:cxn ang="0">
                  <a:pos x="112" y="114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4"/>
                </a:cxn>
                <a:cxn ang="0">
                  <a:pos x="0" y="114"/>
                </a:cxn>
              </a:cxnLst>
              <a:rect l="0" t="0" r="r" b="b"/>
              <a:pathLst>
                <a:path w="112" h="114">
                  <a:moveTo>
                    <a:pt x="0" y="112"/>
                  </a:moveTo>
                  <a:lnTo>
                    <a:pt x="112" y="114"/>
                  </a:lnTo>
                  <a:lnTo>
                    <a:pt x="112" y="0"/>
                  </a:lnTo>
                  <a:lnTo>
                    <a:pt x="0" y="0"/>
                  </a:lnTo>
                  <a:lnTo>
                    <a:pt x="0" y="114"/>
                  </a:lnTo>
                  <a:lnTo>
                    <a:pt x="0" y="114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451"/>
            <p:cNvSpPr>
              <a:spLocks/>
            </p:cNvSpPr>
            <p:nvPr/>
          </p:nvSpPr>
          <p:spPr bwMode="auto">
            <a:xfrm>
              <a:off x="3216" y="3335"/>
              <a:ext cx="115" cy="112"/>
            </a:xfrm>
            <a:custGeom>
              <a:avLst/>
              <a:gdLst/>
              <a:ahLst/>
              <a:cxnLst>
                <a:cxn ang="0">
                  <a:pos x="115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5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rgbClr val="996633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60" name="Group 452"/>
            <p:cNvGrpSpPr>
              <a:grpSpLocks/>
            </p:cNvGrpSpPr>
            <p:nvPr/>
          </p:nvGrpSpPr>
          <p:grpSpPr bwMode="auto">
            <a:xfrm>
              <a:off x="3891" y="2677"/>
              <a:ext cx="632" cy="470"/>
              <a:chOff x="3891" y="2677"/>
              <a:chExt cx="632" cy="470"/>
            </a:xfrm>
          </p:grpSpPr>
          <p:sp>
            <p:nvSpPr>
              <p:cNvPr id="92" name="Freeform 453"/>
              <p:cNvSpPr>
                <a:spLocks/>
              </p:cNvSpPr>
              <p:nvPr/>
            </p:nvSpPr>
            <p:spPr bwMode="auto">
              <a:xfrm>
                <a:off x="4246" y="2687"/>
                <a:ext cx="277" cy="228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5" y="23"/>
                  </a:cxn>
                  <a:cxn ang="0">
                    <a:pos x="10" y="19"/>
                  </a:cxn>
                  <a:cxn ang="0">
                    <a:pos x="17" y="14"/>
                  </a:cxn>
                  <a:cxn ang="0">
                    <a:pos x="26" y="9"/>
                  </a:cxn>
                  <a:cxn ang="0">
                    <a:pos x="36" y="4"/>
                  </a:cxn>
                  <a:cxn ang="0">
                    <a:pos x="50" y="2"/>
                  </a:cxn>
                  <a:cxn ang="0">
                    <a:pos x="65" y="0"/>
                  </a:cxn>
                  <a:cxn ang="0">
                    <a:pos x="79" y="0"/>
                  </a:cxn>
                  <a:cxn ang="0">
                    <a:pos x="96" y="4"/>
                  </a:cxn>
                  <a:cxn ang="0">
                    <a:pos x="110" y="11"/>
                  </a:cxn>
                  <a:cxn ang="0">
                    <a:pos x="124" y="23"/>
                  </a:cxn>
                  <a:cxn ang="0">
                    <a:pos x="134" y="33"/>
                  </a:cxn>
                  <a:cxn ang="0">
                    <a:pos x="143" y="42"/>
                  </a:cxn>
                  <a:cxn ang="0">
                    <a:pos x="148" y="52"/>
                  </a:cxn>
                  <a:cxn ang="0">
                    <a:pos x="150" y="59"/>
                  </a:cxn>
                  <a:cxn ang="0">
                    <a:pos x="153" y="66"/>
                  </a:cxn>
                  <a:cxn ang="0">
                    <a:pos x="153" y="73"/>
                  </a:cxn>
                  <a:cxn ang="0">
                    <a:pos x="153" y="78"/>
                  </a:cxn>
                  <a:cxn ang="0">
                    <a:pos x="153" y="81"/>
                  </a:cxn>
                  <a:cxn ang="0">
                    <a:pos x="153" y="81"/>
                  </a:cxn>
                  <a:cxn ang="0">
                    <a:pos x="153" y="81"/>
                  </a:cxn>
                  <a:cxn ang="0">
                    <a:pos x="155" y="78"/>
                  </a:cxn>
                  <a:cxn ang="0">
                    <a:pos x="160" y="76"/>
                  </a:cxn>
                  <a:cxn ang="0">
                    <a:pos x="167" y="73"/>
                  </a:cxn>
                  <a:cxn ang="0">
                    <a:pos x="174" y="71"/>
                  </a:cxn>
                  <a:cxn ang="0">
                    <a:pos x="181" y="69"/>
                  </a:cxn>
                  <a:cxn ang="0">
                    <a:pos x="191" y="69"/>
                  </a:cxn>
                  <a:cxn ang="0">
                    <a:pos x="200" y="71"/>
                  </a:cxn>
                  <a:cxn ang="0">
                    <a:pos x="210" y="73"/>
                  </a:cxn>
                  <a:cxn ang="0">
                    <a:pos x="219" y="81"/>
                  </a:cxn>
                  <a:cxn ang="0">
                    <a:pos x="229" y="90"/>
                  </a:cxn>
                  <a:cxn ang="0">
                    <a:pos x="234" y="97"/>
                  </a:cxn>
                  <a:cxn ang="0">
                    <a:pos x="236" y="107"/>
                  </a:cxn>
                  <a:cxn ang="0">
                    <a:pos x="239" y="116"/>
                  </a:cxn>
                  <a:cxn ang="0">
                    <a:pos x="239" y="124"/>
                  </a:cxn>
                  <a:cxn ang="0">
                    <a:pos x="236" y="131"/>
                  </a:cxn>
                  <a:cxn ang="0">
                    <a:pos x="236" y="138"/>
                  </a:cxn>
                  <a:cxn ang="0">
                    <a:pos x="234" y="143"/>
                  </a:cxn>
                  <a:cxn ang="0">
                    <a:pos x="234" y="145"/>
                  </a:cxn>
                  <a:cxn ang="0">
                    <a:pos x="231" y="145"/>
                  </a:cxn>
                  <a:cxn ang="0">
                    <a:pos x="234" y="147"/>
                  </a:cxn>
                  <a:cxn ang="0">
                    <a:pos x="236" y="147"/>
                  </a:cxn>
                  <a:cxn ang="0">
                    <a:pos x="241" y="152"/>
                  </a:cxn>
                  <a:cxn ang="0">
                    <a:pos x="248" y="157"/>
                  </a:cxn>
                  <a:cxn ang="0">
                    <a:pos x="253" y="164"/>
                  </a:cxn>
                  <a:cxn ang="0">
                    <a:pos x="260" y="174"/>
                  </a:cxn>
                  <a:cxn ang="0">
                    <a:pos x="267" y="183"/>
                  </a:cxn>
                  <a:cxn ang="0">
                    <a:pos x="272" y="195"/>
                  </a:cxn>
                  <a:cxn ang="0">
                    <a:pos x="274" y="212"/>
                  </a:cxn>
                  <a:cxn ang="0">
                    <a:pos x="277" y="228"/>
                  </a:cxn>
                </a:cxnLst>
                <a:rect l="0" t="0" r="r" b="b"/>
                <a:pathLst>
                  <a:path w="277" h="228">
                    <a:moveTo>
                      <a:pt x="0" y="23"/>
                    </a:moveTo>
                    <a:lnTo>
                      <a:pt x="5" y="23"/>
                    </a:lnTo>
                    <a:lnTo>
                      <a:pt x="10" y="19"/>
                    </a:lnTo>
                    <a:lnTo>
                      <a:pt x="17" y="14"/>
                    </a:lnTo>
                    <a:lnTo>
                      <a:pt x="26" y="9"/>
                    </a:lnTo>
                    <a:lnTo>
                      <a:pt x="36" y="4"/>
                    </a:lnTo>
                    <a:lnTo>
                      <a:pt x="50" y="2"/>
                    </a:lnTo>
                    <a:lnTo>
                      <a:pt x="65" y="0"/>
                    </a:lnTo>
                    <a:lnTo>
                      <a:pt x="79" y="0"/>
                    </a:lnTo>
                    <a:lnTo>
                      <a:pt x="96" y="4"/>
                    </a:lnTo>
                    <a:lnTo>
                      <a:pt x="110" y="11"/>
                    </a:lnTo>
                    <a:lnTo>
                      <a:pt x="124" y="23"/>
                    </a:lnTo>
                    <a:lnTo>
                      <a:pt x="134" y="33"/>
                    </a:lnTo>
                    <a:lnTo>
                      <a:pt x="143" y="42"/>
                    </a:lnTo>
                    <a:lnTo>
                      <a:pt x="148" y="52"/>
                    </a:lnTo>
                    <a:lnTo>
                      <a:pt x="150" y="59"/>
                    </a:lnTo>
                    <a:lnTo>
                      <a:pt x="153" y="66"/>
                    </a:lnTo>
                    <a:lnTo>
                      <a:pt x="153" y="73"/>
                    </a:lnTo>
                    <a:lnTo>
                      <a:pt x="153" y="78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5" y="78"/>
                    </a:lnTo>
                    <a:lnTo>
                      <a:pt x="160" y="76"/>
                    </a:lnTo>
                    <a:lnTo>
                      <a:pt x="167" y="73"/>
                    </a:lnTo>
                    <a:lnTo>
                      <a:pt x="174" y="71"/>
                    </a:lnTo>
                    <a:lnTo>
                      <a:pt x="181" y="69"/>
                    </a:lnTo>
                    <a:lnTo>
                      <a:pt x="191" y="69"/>
                    </a:lnTo>
                    <a:lnTo>
                      <a:pt x="200" y="71"/>
                    </a:lnTo>
                    <a:lnTo>
                      <a:pt x="210" y="73"/>
                    </a:lnTo>
                    <a:lnTo>
                      <a:pt x="219" y="81"/>
                    </a:lnTo>
                    <a:lnTo>
                      <a:pt x="229" y="90"/>
                    </a:lnTo>
                    <a:lnTo>
                      <a:pt x="234" y="97"/>
                    </a:lnTo>
                    <a:lnTo>
                      <a:pt x="236" y="107"/>
                    </a:lnTo>
                    <a:lnTo>
                      <a:pt x="239" y="116"/>
                    </a:lnTo>
                    <a:lnTo>
                      <a:pt x="239" y="124"/>
                    </a:lnTo>
                    <a:lnTo>
                      <a:pt x="236" y="131"/>
                    </a:lnTo>
                    <a:lnTo>
                      <a:pt x="236" y="138"/>
                    </a:lnTo>
                    <a:lnTo>
                      <a:pt x="234" y="143"/>
                    </a:lnTo>
                    <a:lnTo>
                      <a:pt x="234" y="145"/>
                    </a:lnTo>
                    <a:lnTo>
                      <a:pt x="231" y="145"/>
                    </a:lnTo>
                    <a:lnTo>
                      <a:pt x="234" y="147"/>
                    </a:lnTo>
                    <a:lnTo>
                      <a:pt x="236" y="147"/>
                    </a:lnTo>
                    <a:lnTo>
                      <a:pt x="241" y="152"/>
                    </a:lnTo>
                    <a:lnTo>
                      <a:pt x="248" y="157"/>
                    </a:lnTo>
                    <a:lnTo>
                      <a:pt x="253" y="164"/>
                    </a:lnTo>
                    <a:lnTo>
                      <a:pt x="260" y="174"/>
                    </a:lnTo>
                    <a:lnTo>
                      <a:pt x="267" y="183"/>
                    </a:lnTo>
                    <a:lnTo>
                      <a:pt x="272" y="195"/>
                    </a:lnTo>
                    <a:lnTo>
                      <a:pt x="274" y="212"/>
                    </a:lnTo>
                    <a:lnTo>
                      <a:pt x="277" y="22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Freeform 454"/>
              <p:cNvSpPr>
                <a:spLocks/>
              </p:cNvSpPr>
              <p:nvPr/>
            </p:nvSpPr>
            <p:spPr bwMode="auto">
              <a:xfrm>
                <a:off x="3891" y="2677"/>
                <a:ext cx="358" cy="236"/>
              </a:xfrm>
              <a:custGeom>
                <a:avLst/>
                <a:gdLst/>
                <a:ahLst/>
                <a:cxnLst>
                  <a:cxn ang="0">
                    <a:pos x="2" y="219"/>
                  </a:cxn>
                  <a:cxn ang="0">
                    <a:pos x="9" y="193"/>
                  </a:cxn>
                  <a:cxn ang="0">
                    <a:pos x="21" y="174"/>
                  </a:cxn>
                  <a:cxn ang="0">
                    <a:pos x="33" y="162"/>
                  </a:cxn>
                  <a:cxn ang="0">
                    <a:pos x="43" y="155"/>
                  </a:cxn>
                  <a:cxn ang="0">
                    <a:pos x="43" y="155"/>
                  </a:cxn>
                  <a:cxn ang="0">
                    <a:pos x="40" y="145"/>
                  </a:cxn>
                  <a:cxn ang="0">
                    <a:pos x="38" y="134"/>
                  </a:cxn>
                  <a:cxn ang="0">
                    <a:pos x="38" y="117"/>
                  </a:cxn>
                  <a:cxn ang="0">
                    <a:pos x="48" y="98"/>
                  </a:cxn>
                  <a:cxn ang="0">
                    <a:pos x="67" y="83"/>
                  </a:cxn>
                  <a:cxn ang="0">
                    <a:pos x="83" y="79"/>
                  </a:cxn>
                  <a:cxn ang="0">
                    <a:pos x="102" y="81"/>
                  </a:cxn>
                  <a:cxn ang="0">
                    <a:pos x="114" y="86"/>
                  </a:cxn>
                  <a:cxn ang="0">
                    <a:pos x="121" y="91"/>
                  </a:cxn>
                  <a:cxn ang="0">
                    <a:pos x="124" y="88"/>
                  </a:cxn>
                  <a:cxn ang="0">
                    <a:pos x="121" y="81"/>
                  </a:cxn>
                  <a:cxn ang="0">
                    <a:pos x="124" y="69"/>
                  </a:cxn>
                  <a:cxn ang="0">
                    <a:pos x="133" y="52"/>
                  </a:cxn>
                  <a:cxn ang="0">
                    <a:pos x="152" y="31"/>
                  </a:cxn>
                  <a:cxn ang="0">
                    <a:pos x="181" y="14"/>
                  </a:cxn>
                  <a:cxn ang="0">
                    <a:pos x="212" y="10"/>
                  </a:cxn>
                  <a:cxn ang="0">
                    <a:pos x="238" y="14"/>
                  </a:cxn>
                  <a:cxn ang="0">
                    <a:pos x="260" y="24"/>
                  </a:cxn>
                  <a:cxn ang="0">
                    <a:pos x="272" y="31"/>
                  </a:cxn>
                  <a:cxn ang="0">
                    <a:pos x="274" y="31"/>
                  </a:cxn>
                  <a:cxn ang="0">
                    <a:pos x="274" y="26"/>
                  </a:cxn>
                  <a:cxn ang="0">
                    <a:pos x="279" y="17"/>
                  </a:cxn>
                  <a:cxn ang="0">
                    <a:pos x="288" y="7"/>
                  </a:cxn>
                  <a:cxn ang="0">
                    <a:pos x="305" y="2"/>
                  </a:cxn>
                  <a:cxn ang="0">
                    <a:pos x="327" y="2"/>
                  </a:cxn>
                  <a:cxn ang="0">
                    <a:pos x="343" y="7"/>
                  </a:cxn>
                  <a:cxn ang="0">
                    <a:pos x="350" y="17"/>
                  </a:cxn>
                  <a:cxn ang="0">
                    <a:pos x="355" y="26"/>
                  </a:cxn>
                  <a:cxn ang="0">
                    <a:pos x="358" y="31"/>
                  </a:cxn>
                </a:cxnLst>
                <a:rect l="0" t="0" r="r" b="b"/>
                <a:pathLst>
                  <a:path w="358" h="236">
                    <a:moveTo>
                      <a:pt x="0" y="236"/>
                    </a:moveTo>
                    <a:lnTo>
                      <a:pt x="2" y="219"/>
                    </a:lnTo>
                    <a:lnTo>
                      <a:pt x="5" y="205"/>
                    </a:lnTo>
                    <a:lnTo>
                      <a:pt x="9" y="193"/>
                    </a:lnTo>
                    <a:lnTo>
                      <a:pt x="14" y="181"/>
                    </a:lnTo>
                    <a:lnTo>
                      <a:pt x="21" y="174"/>
                    </a:lnTo>
                    <a:lnTo>
                      <a:pt x="29" y="167"/>
                    </a:lnTo>
                    <a:lnTo>
                      <a:pt x="33" y="162"/>
                    </a:lnTo>
                    <a:lnTo>
                      <a:pt x="38" y="157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0" y="150"/>
                    </a:lnTo>
                    <a:lnTo>
                      <a:pt x="40" y="145"/>
                    </a:lnTo>
                    <a:lnTo>
                      <a:pt x="38" y="141"/>
                    </a:lnTo>
                    <a:lnTo>
                      <a:pt x="38" y="134"/>
                    </a:lnTo>
                    <a:lnTo>
                      <a:pt x="38" y="124"/>
                    </a:lnTo>
                    <a:lnTo>
                      <a:pt x="38" y="117"/>
                    </a:lnTo>
                    <a:lnTo>
                      <a:pt x="43" y="107"/>
                    </a:lnTo>
                    <a:lnTo>
                      <a:pt x="48" y="98"/>
                    </a:lnTo>
                    <a:lnTo>
                      <a:pt x="55" y="91"/>
                    </a:lnTo>
                    <a:lnTo>
                      <a:pt x="67" y="83"/>
                    </a:lnTo>
                    <a:lnTo>
                      <a:pt x="76" y="81"/>
                    </a:lnTo>
                    <a:lnTo>
                      <a:pt x="83" y="79"/>
                    </a:lnTo>
                    <a:lnTo>
                      <a:pt x="93" y="79"/>
                    </a:lnTo>
                    <a:lnTo>
                      <a:pt x="102" y="81"/>
                    </a:lnTo>
                    <a:lnTo>
                      <a:pt x="110" y="83"/>
                    </a:lnTo>
                    <a:lnTo>
                      <a:pt x="114" y="86"/>
                    </a:lnTo>
                    <a:lnTo>
                      <a:pt x="119" y="88"/>
                    </a:lnTo>
                    <a:lnTo>
                      <a:pt x="121" y="91"/>
                    </a:lnTo>
                    <a:lnTo>
                      <a:pt x="124" y="91"/>
                    </a:lnTo>
                    <a:lnTo>
                      <a:pt x="124" y="88"/>
                    </a:lnTo>
                    <a:lnTo>
                      <a:pt x="121" y="86"/>
                    </a:lnTo>
                    <a:lnTo>
                      <a:pt x="121" y="81"/>
                    </a:lnTo>
                    <a:lnTo>
                      <a:pt x="124" y="76"/>
                    </a:lnTo>
                    <a:lnTo>
                      <a:pt x="124" y="69"/>
                    </a:lnTo>
                    <a:lnTo>
                      <a:pt x="129" y="60"/>
                    </a:lnTo>
                    <a:lnTo>
                      <a:pt x="133" y="52"/>
                    </a:lnTo>
                    <a:lnTo>
                      <a:pt x="141" y="43"/>
                    </a:lnTo>
                    <a:lnTo>
                      <a:pt x="152" y="31"/>
                    </a:lnTo>
                    <a:lnTo>
                      <a:pt x="164" y="21"/>
                    </a:lnTo>
                    <a:lnTo>
                      <a:pt x="181" y="14"/>
                    </a:lnTo>
                    <a:lnTo>
                      <a:pt x="195" y="10"/>
                    </a:lnTo>
                    <a:lnTo>
                      <a:pt x="212" y="10"/>
                    </a:lnTo>
                    <a:lnTo>
                      <a:pt x="226" y="10"/>
                    </a:lnTo>
                    <a:lnTo>
                      <a:pt x="238" y="14"/>
                    </a:lnTo>
                    <a:lnTo>
                      <a:pt x="250" y="19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2" y="31"/>
                    </a:lnTo>
                    <a:lnTo>
                      <a:pt x="274" y="33"/>
                    </a:lnTo>
                    <a:lnTo>
                      <a:pt x="274" y="31"/>
                    </a:lnTo>
                    <a:lnTo>
                      <a:pt x="274" y="29"/>
                    </a:lnTo>
                    <a:lnTo>
                      <a:pt x="274" y="26"/>
                    </a:lnTo>
                    <a:lnTo>
                      <a:pt x="276" y="21"/>
                    </a:lnTo>
                    <a:lnTo>
                      <a:pt x="279" y="17"/>
                    </a:lnTo>
                    <a:lnTo>
                      <a:pt x="284" y="12"/>
                    </a:lnTo>
                    <a:lnTo>
                      <a:pt x="288" y="7"/>
                    </a:lnTo>
                    <a:lnTo>
                      <a:pt x="296" y="5"/>
                    </a:lnTo>
                    <a:lnTo>
                      <a:pt x="305" y="2"/>
                    </a:lnTo>
                    <a:lnTo>
                      <a:pt x="315" y="0"/>
                    </a:lnTo>
                    <a:lnTo>
                      <a:pt x="327" y="2"/>
                    </a:lnTo>
                    <a:lnTo>
                      <a:pt x="336" y="5"/>
                    </a:lnTo>
                    <a:lnTo>
                      <a:pt x="343" y="7"/>
                    </a:lnTo>
                    <a:lnTo>
                      <a:pt x="348" y="12"/>
                    </a:lnTo>
                    <a:lnTo>
                      <a:pt x="350" y="17"/>
                    </a:lnTo>
                    <a:lnTo>
                      <a:pt x="355" y="21"/>
                    </a:lnTo>
                    <a:lnTo>
                      <a:pt x="355" y="26"/>
                    </a:lnTo>
                    <a:lnTo>
                      <a:pt x="358" y="29"/>
                    </a:lnTo>
                    <a:lnTo>
                      <a:pt x="358" y="31"/>
                    </a:lnTo>
                    <a:lnTo>
                      <a:pt x="358" y="33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" name="Freeform 455"/>
              <p:cNvSpPr>
                <a:spLocks/>
              </p:cNvSpPr>
              <p:nvPr/>
            </p:nvSpPr>
            <p:spPr bwMode="auto">
              <a:xfrm>
                <a:off x="3891" y="2911"/>
                <a:ext cx="272" cy="229"/>
              </a:xfrm>
              <a:custGeom>
                <a:avLst/>
                <a:gdLst/>
                <a:ahLst/>
                <a:cxnLst>
                  <a:cxn ang="0">
                    <a:pos x="272" y="202"/>
                  </a:cxn>
                  <a:cxn ang="0">
                    <a:pos x="272" y="205"/>
                  </a:cxn>
                  <a:cxn ang="0">
                    <a:pos x="267" y="207"/>
                  </a:cxn>
                  <a:cxn ang="0">
                    <a:pos x="260" y="212"/>
                  </a:cxn>
                  <a:cxn ang="0">
                    <a:pos x="250" y="217"/>
                  </a:cxn>
                  <a:cxn ang="0">
                    <a:pos x="238" y="221"/>
                  </a:cxn>
                  <a:cxn ang="0">
                    <a:pos x="226" y="226"/>
                  </a:cxn>
                  <a:cxn ang="0">
                    <a:pos x="212" y="229"/>
                  </a:cxn>
                  <a:cxn ang="0">
                    <a:pos x="195" y="226"/>
                  </a:cxn>
                  <a:cxn ang="0">
                    <a:pos x="181" y="224"/>
                  </a:cxn>
                  <a:cxn ang="0">
                    <a:pos x="164" y="214"/>
                  </a:cxn>
                  <a:cxn ang="0">
                    <a:pos x="152" y="205"/>
                  </a:cxn>
                  <a:cxn ang="0">
                    <a:pos x="141" y="195"/>
                  </a:cxn>
                  <a:cxn ang="0">
                    <a:pos x="133" y="186"/>
                  </a:cxn>
                  <a:cxn ang="0">
                    <a:pos x="129" y="176"/>
                  </a:cxn>
                  <a:cxn ang="0">
                    <a:pos x="124" y="167"/>
                  </a:cxn>
                  <a:cxn ang="0">
                    <a:pos x="124" y="159"/>
                  </a:cxn>
                  <a:cxn ang="0">
                    <a:pos x="121" y="155"/>
                  </a:cxn>
                  <a:cxn ang="0">
                    <a:pos x="121" y="150"/>
                  </a:cxn>
                  <a:cxn ang="0">
                    <a:pos x="124" y="148"/>
                  </a:cxn>
                  <a:cxn ang="0">
                    <a:pos x="124" y="145"/>
                  </a:cxn>
                  <a:cxn ang="0">
                    <a:pos x="121" y="148"/>
                  </a:cxn>
                  <a:cxn ang="0">
                    <a:pos x="119" y="150"/>
                  </a:cxn>
                  <a:cxn ang="0">
                    <a:pos x="114" y="152"/>
                  </a:cxn>
                  <a:cxn ang="0">
                    <a:pos x="110" y="155"/>
                  </a:cxn>
                  <a:cxn ang="0">
                    <a:pos x="102" y="157"/>
                  </a:cxn>
                  <a:cxn ang="0">
                    <a:pos x="93" y="157"/>
                  </a:cxn>
                  <a:cxn ang="0">
                    <a:pos x="83" y="157"/>
                  </a:cxn>
                  <a:cxn ang="0">
                    <a:pos x="76" y="157"/>
                  </a:cxn>
                  <a:cxn ang="0">
                    <a:pos x="67" y="152"/>
                  </a:cxn>
                  <a:cxn ang="0">
                    <a:pos x="55" y="145"/>
                  </a:cxn>
                  <a:cxn ang="0">
                    <a:pos x="48" y="138"/>
                  </a:cxn>
                  <a:cxn ang="0">
                    <a:pos x="43" y="128"/>
                  </a:cxn>
                  <a:cxn ang="0">
                    <a:pos x="38" y="121"/>
                  </a:cxn>
                  <a:cxn ang="0">
                    <a:pos x="38" y="112"/>
                  </a:cxn>
                  <a:cxn ang="0">
                    <a:pos x="38" y="105"/>
                  </a:cxn>
                  <a:cxn ang="0">
                    <a:pos x="38" y="97"/>
                  </a:cxn>
                  <a:cxn ang="0">
                    <a:pos x="40" y="90"/>
                  </a:cxn>
                  <a:cxn ang="0">
                    <a:pos x="40" y="86"/>
                  </a:cxn>
                  <a:cxn ang="0">
                    <a:pos x="43" y="83"/>
                  </a:cxn>
                  <a:cxn ang="0">
                    <a:pos x="43" y="81"/>
                  </a:cxn>
                  <a:cxn ang="0">
                    <a:pos x="43" y="81"/>
                  </a:cxn>
                  <a:cxn ang="0">
                    <a:pos x="38" y="78"/>
                  </a:cxn>
                  <a:cxn ang="0">
                    <a:pos x="33" y="76"/>
                  </a:cxn>
                  <a:cxn ang="0">
                    <a:pos x="29" y="71"/>
                  </a:cxn>
                  <a:cxn ang="0">
                    <a:pos x="21" y="64"/>
                  </a:cxn>
                  <a:cxn ang="0">
                    <a:pos x="14" y="55"/>
                  </a:cxn>
                  <a:cxn ang="0">
                    <a:pos x="9" y="45"/>
                  </a:cxn>
                  <a:cxn ang="0">
                    <a:pos x="5" y="31"/>
                  </a:cxn>
                  <a:cxn ang="0">
                    <a:pos x="2" y="16"/>
                  </a:cxn>
                  <a:cxn ang="0">
                    <a:pos x="0" y="0"/>
                  </a:cxn>
                </a:cxnLst>
                <a:rect l="0" t="0" r="r" b="b"/>
                <a:pathLst>
                  <a:path w="272" h="229">
                    <a:moveTo>
                      <a:pt x="272" y="202"/>
                    </a:moveTo>
                    <a:lnTo>
                      <a:pt x="272" y="205"/>
                    </a:lnTo>
                    <a:lnTo>
                      <a:pt x="267" y="207"/>
                    </a:lnTo>
                    <a:lnTo>
                      <a:pt x="260" y="212"/>
                    </a:lnTo>
                    <a:lnTo>
                      <a:pt x="250" y="217"/>
                    </a:lnTo>
                    <a:lnTo>
                      <a:pt x="238" y="221"/>
                    </a:lnTo>
                    <a:lnTo>
                      <a:pt x="226" y="226"/>
                    </a:lnTo>
                    <a:lnTo>
                      <a:pt x="212" y="229"/>
                    </a:lnTo>
                    <a:lnTo>
                      <a:pt x="195" y="226"/>
                    </a:lnTo>
                    <a:lnTo>
                      <a:pt x="181" y="224"/>
                    </a:lnTo>
                    <a:lnTo>
                      <a:pt x="164" y="214"/>
                    </a:lnTo>
                    <a:lnTo>
                      <a:pt x="152" y="205"/>
                    </a:lnTo>
                    <a:lnTo>
                      <a:pt x="141" y="195"/>
                    </a:lnTo>
                    <a:lnTo>
                      <a:pt x="133" y="186"/>
                    </a:lnTo>
                    <a:lnTo>
                      <a:pt x="129" y="176"/>
                    </a:lnTo>
                    <a:lnTo>
                      <a:pt x="124" y="167"/>
                    </a:lnTo>
                    <a:lnTo>
                      <a:pt x="124" y="159"/>
                    </a:lnTo>
                    <a:lnTo>
                      <a:pt x="121" y="155"/>
                    </a:lnTo>
                    <a:lnTo>
                      <a:pt x="121" y="150"/>
                    </a:lnTo>
                    <a:lnTo>
                      <a:pt x="124" y="148"/>
                    </a:lnTo>
                    <a:lnTo>
                      <a:pt x="124" y="145"/>
                    </a:lnTo>
                    <a:lnTo>
                      <a:pt x="121" y="148"/>
                    </a:lnTo>
                    <a:lnTo>
                      <a:pt x="119" y="150"/>
                    </a:lnTo>
                    <a:lnTo>
                      <a:pt x="114" y="152"/>
                    </a:lnTo>
                    <a:lnTo>
                      <a:pt x="110" y="155"/>
                    </a:lnTo>
                    <a:lnTo>
                      <a:pt x="102" y="157"/>
                    </a:lnTo>
                    <a:lnTo>
                      <a:pt x="93" y="157"/>
                    </a:lnTo>
                    <a:lnTo>
                      <a:pt x="83" y="157"/>
                    </a:lnTo>
                    <a:lnTo>
                      <a:pt x="76" y="157"/>
                    </a:lnTo>
                    <a:lnTo>
                      <a:pt x="67" y="152"/>
                    </a:lnTo>
                    <a:lnTo>
                      <a:pt x="55" y="145"/>
                    </a:lnTo>
                    <a:lnTo>
                      <a:pt x="48" y="138"/>
                    </a:lnTo>
                    <a:lnTo>
                      <a:pt x="43" y="128"/>
                    </a:lnTo>
                    <a:lnTo>
                      <a:pt x="38" y="121"/>
                    </a:lnTo>
                    <a:lnTo>
                      <a:pt x="38" y="112"/>
                    </a:lnTo>
                    <a:lnTo>
                      <a:pt x="38" y="105"/>
                    </a:lnTo>
                    <a:lnTo>
                      <a:pt x="38" y="97"/>
                    </a:lnTo>
                    <a:lnTo>
                      <a:pt x="40" y="90"/>
                    </a:lnTo>
                    <a:lnTo>
                      <a:pt x="40" y="86"/>
                    </a:lnTo>
                    <a:lnTo>
                      <a:pt x="43" y="83"/>
                    </a:lnTo>
                    <a:lnTo>
                      <a:pt x="43" y="81"/>
                    </a:lnTo>
                    <a:lnTo>
                      <a:pt x="43" y="81"/>
                    </a:lnTo>
                    <a:lnTo>
                      <a:pt x="38" y="78"/>
                    </a:lnTo>
                    <a:lnTo>
                      <a:pt x="33" y="76"/>
                    </a:lnTo>
                    <a:lnTo>
                      <a:pt x="29" y="71"/>
                    </a:lnTo>
                    <a:lnTo>
                      <a:pt x="21" y="64"/>
                    </a:lnTo>
                    <a:lnTo>
                      <a:pt x="14" y="55"/>
                    </a:lnTo>
                    <a:lnTo>
                      <a:pt x="9" y="45"/>
                    </a:lnTo>
                    <a:lnTo>
                      <a:pt x="5" y="31"/>
                    </a:lnTo>
                    <a:lnTo>
                      <a:pt x="2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" name="Freeform 456"/>
              <p:cNvSpPr>
                <a:spLocks/>
              </p:cNvSpPr>
              <p:nvPr/>
            </p:nvSpPr>
            <p:spPr bwMode="auto">
              <a:xfrm>
                <a:off x="4165" y="2911"/>
                <a:ext cx="355" cy="236"/>
              </a:xfrm>
              <a:custGeom>
                <a:avLst/>
                <a:gdLst/>
                <a:ahLst/>
                <a:cxnLst>
                  <a:cxn ang="0">
                    <a:pos x="355" y="16"/>
                  </a:cxn>
                  <a:cxn ang="0">
                    <a:pos x="348" y="45"/>
                  </a:cxn>
                  <a:cxn ang="0">
                    <a:pos x="334" y="64"/>
                  </a:cxn>
                  <a:cxn ang="0">
                    <a:pos x="322" y="76"/>
                  </a:cxn>
                  <a:cxn ang="0">
                    <a:pos x="315" y="81"/>
                  </a:cxn>
                  <a:cxn ang="0">
                    <a:pos x="315" y="83"/>
                  </a:cxn>
                  <a:cxn ang="0">
                    <a:pos x="317" y="90"/>
                  </a:cxn>
                  <a:cxn ang="0">
                    <a:pos x="320" y="105"/>
                  </a:cxn>
                  <a:cxn ang="0">
                    <a:pos x="317" y="121"/>
                  </a:cxn>
                  <a:cxn ang="0">
                    <a:pos x="310" y="138"/>
                  </a:cxn>
                  <a:cxn ang="0">
                    <a:pos x="291" y="152"/>
                  </a:cxn>
                  <a:cxn ang="0">
                    <a:pos x="272" y="159"/>
                  </a:cxn>
                  <a:cxn ang="0">
                    <a:pos x="255" y="157"/>
                  </a:cxn>
                  <a:cxn ang="0">
                    <a:pos x="241" y="152"/>
                  </a:cxn>
                  <a:cxn ang="0">
                    <a:pos x="234" y="148"/>
                  </a:cxn>
                  <a:cxn ang="0">
                    <a:pos x="234" y="148"/>
                  </a:cxn>
                  <a:cxn ang="0">
                    <a:pos x="234" y="155"/>
                  </a:cxn>
                  <a:cxn ang="0">
                    <a:pos x="231" y="169"/>
                  </a:cxn>
                  <a:cxn ang="0">
                    <a:pos x="224" y="186"/>
                  </a:cxn>
                  <a:cxn ang="0">
                    <a:pos x="205" y="205"/>
                  </a:cxn>
                  <a:cxn ang="0">
                    <a:pos x="177" y="224"/>
                  </a:cxn>
                  <a:cxn ang="0">
                    <a:pos x="146" y="229"/>
                  </a:cxn>
                  <a:cxn ang="0">
                    <a:pos x="117" y="224"/>
                  </a:cxn>
                  <a:cxn ang="0">
                    <a:pos x="98" y="214"/>
                  </a:cxn>
                  <a:cxn ang="0">
                    <a:pos x="86" y="205"/>
                  </a:cxn>
                  <a:cxn ang="0">
                    <a:pos x="84" y="205"/>
                  </a:cxn>
                  <a:cxn ang="0">
                    <a:pos x="81" y="212"/>
                  </a:cxn>
                  <a:cxn ang="0">
                    <a:pos x="76" y="219"/>
                  </a:cxn>
                  <a:cxn ang="0">
                    <a:pos x="69" y="229"/>
                  </a:cxn>
                  <a:cxn ang="0">
                    <a:pos x="53" y="236"/>
                  </a:cxn>
                  <a:cxn ang="0">
                    <a:pos x="31" y="236"/>
                  </a:cxn>
                  <a:cxn ang="0">
                    <a:pos x="14" y="229"/>
                  </a:cxn>
                  <a:cxn ang="0">
                    <a:pos x="5" y="219"/>
                  </a:cxn>
                  <a:cxn ang="0">
                    <a:pos x="0" y="212"/>
                  </a:cxn>
                  <a:cxn ang="0">
                    <a:pos x="0" y="205"/>
                  </a:cxn>
                </a:cxnLst>
                <a:rect l="0" t="0" r="r" b="b"/>
                <a:pathLst>
                  <a:path w="355" h="236">
                    <a:moveTo>
                      <a:pt x="355" y="0"/>
                    </a:moveTo>
                    <a:lnTo>
                      <a:pt x="355" y="16"/>
                    </a:lnTo>
                    <a:lnTo>
                      <a:pt x="353" y="33"/>
                    </a:lnTo>
                    <a:lnTo>
                      <a:pt x="348" y="45"/>
                    </a:lnTo>
                    <a:lnTo>
                      <a:pt x="341" y="55"/>
                    </a:lnTo>
                    <a:lnTo>
                      <a:pt x="334" y="64"/>
                    </a:lnTo>
                    <a:lnTo>
                      <a:pt x="329" y="71"/>
                    </a:lnTo>
                    <a:lnTo>
                      <a:pt x="322" y="76"/>
                    </a:lnTo>
                    <a:lnTo>
                      <a:pt x="317" y="78"/>
                    </a:lnTo>
                    <a:lnTo>
                      <a:pt x="315" y="81"/>
                    </a:lnTo>
                    <a:lnTo>
                      <a:pt x="312" y="83"/>
                    </a:lnTo>
                    <a:lnTo>
                      <a:pt x="315" y="83"/>
                    </a:lnTo>
                    <a:lnTo>
                      <a:pt x="315" y="86"/>
                    </a:lnTo>
                    <a:lnTo>
                      <a:pt x="317" y="90"/>
                    </a:lnTo>
                    <a:lnTo>
                      <a:pt x="317" y="97"/>
                    </a:lnTo>
                    <a:lnTo>
                      <a:pt x="320" y="105"/>
                    </a:lnTo>
                    <a:lnTo>
                      <a:pt x="320" y="112"/>
                    </a:lnTo>
                    <a:lnTo>
                      <a:pt x="317" y="121"/>
                    </a:lnTo>
                    <a:lnTo>
                      <a:pt x="315" y="131"/>
                    </a:lnTo>
                    <a:lnTo>
                      <a:pt x="310" y="138"/>
                    </a:lnTo>
                    <a:lnTo>
                      <a:pt x="300" y="148"/>
                    </a:lnTo>
                    <a:lnTo>
                      <a:pt x="291" y="152"/>
                    </a:lnTo>
                    <a:lnTo>
                      <a:pt x="281" y="157"/>
                    </a:lnTo>
                    <a:lnTo>
                      <a:pt x="272" y="159"/>
                    </a:lnTo>
                    <a:lnTo>
                      <a:pt x="262" y="159"/>
                    </a:lnTo>
                    <a:lnTo>
                      <a:pt x="255" y="157"/>
                    </a:lnTo>
                    <a:lnTo>
                      <a:pt x="248" y="155"/>
                    </a:lnTo>
                    <a:lnTo>
                      <a:pt x="241" y="152"/>
                    </a:lnTo>
                    <a:lnTo>
                      <a:pt x="236" y="150"/>
                    </a:lnTo>
                    <a:lnTo>
                      <a:pt x="234" y="148"/>
                    </a:lnTo>
                    <a:lnTo>
                      <a:pt x="234" y="148"/>
                    </a:lnTo>
                    <a:lnTo>
                      <a:pt x="234" y="148"/>
                    </a:lnTo>
                    <a:lnTo>
                      <a:pt x="234" y="150"/>
                    </a:lnTo>
                    <a:lnTo>
                      <a:pt x="234" y="155"/>
                    </a:lnTo>
                    <a:lnTo>
                      <a:pt x="234" y="162"/>
                    </a:lnTo>
                    <a:lnTo>
                      <a:pt x="231" y="169"/>
                    </a:lnTo>
                    <a:lnTo>
                      <a:pt x="229" y="176"/>
                    </a:lnTo>
                    <a:lnTo>
                      <a:pt x="224" y="186"/>
                    </a:lnTo>
                    <a:lnTo>
                      <a:pt x="215" y="195"/>
                    </a:lnTo>
                    <a:lnTo>
                      <a:pt x="205" y="205"/>
                    </a:lnTo>
                    <a:lnTo>
                      <a:pt x="191" y="217"/>
                    </a:lnTo>
                    <a:lnTo>
                      <a:pt x="177" y="224"/>
                    </a:lnTo>
                    <a:lnTo>
                      <a:pt x="160" y="229"/>
                    </a:lnTo>
                    <a:lnTo>
                      <a:pt x="146" y="229"/>
                    </a:lnTo>
                    <a:lnTo>
                      <a:pt x="131" y="226"/>
                    </a:lnTo>
                    <a:lnTo>
                      <a:pt x="117" y="224"/>
                    </a:lnTo>
                    <a:lnTo>
                      <a:pt x="107" y="219"/>
                    </a:lnTo>
                    <a:lnTo>
                      <a:pt x="98" y="214"/>
                    </a:lnTo>
                    <a:lnTo>
                      <a:pt x="91" y="209"/>
                    </a:lnTo>
                    <a:lnTo>
                      <a:pt x="86" y="205"/>
                    </a:lnTo>
                    <a:lnTo>
                      <a:pt x="84" y="205"/>
                    </a:lnTo>
                    <a:lnTo>
                      <a:pt x="84" y="205"/>
                    </a:lnTo>
                    <a:lnTo>
                      <a:pt x="84" y="207"/>
                    </a:lnTo>
                    <a:lnTo>
                      <a:pt x="81" y="212"/>
                    </a:lnTo>
                    <a:lnTo>
                      <a:pt x="81" y="214"/>
                    </a:lnTo>
                    <a:lnTo>
                      <a:pt x="76" y="219"/>
                    </a:lnTo>
                    <a:lnTo>
                      <a:pt x="74" y="224"/>
                    </a:lnTo>
                    <a:lnTo>
                      <a:pt x="69" y="229"/>
                    </a:lnTo>
                    <a:lnTo>
                      <a:pt x="62" y="233"/>
                    </a:lnTo>
                    <a:lnTo>
                      <a:pt x="53" y="236"/>
                    </a:lnTo>
                    <a:lnTo>
                      <a:pt x="41" y="236"/>
                    </a:lnTo>
                    <a:lnTo>
                      <a:pt x="31" y="236"/>
                    </a:lnTo>
                    <a:lnTo>
                      <a:pt x="22" y="233"/>
                    </a:lnTo>
                    <a:lnTo>
                      <a:pt x="14" y="229"/>
                    </a:lnTo>
                    <a:lnTo>
                      <a:pt x="10" y="224"/>
                    </a:lnTo>
                    <a:lnTo>
                      <a:pt x="5" y="219"/>
                    </a:lnTo>
                    <a:lnTo>
                      <a:pt x="2" y="214"/>
                    </a:lnTo>
                    <a:lnTo>
                      <a:pt x="0" y="212"/>
                    </a:lnTo>
                    <a:lnTo>
                      <a:pt x="0" y="207"/>
                    </a:lnTo>
                    <a:lnTo>
                      <a:pt x="0" y="205"/>
                    </a:lnTo>
                    <a:lnTo>
                      <a:pt x="0" y="205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1" name="Group 457"/>
            <p:cNvGrpSpPr>
              <a:grpSpLocks/>
            </p:cNvGrpSpPr>
            <p:nvPr/>
          </p:nvGrpSpPr>
          <p:grpSpPr bwMode="auto">
            <a:xfrm>
              <a:off x="4411" y="3428"/>
              <a:ext cx="631" cy="470"/>
              <a:chOff x="4411" y="3428"/>
              <a:chExt cx="631" cy="470"/>
            </a:xfrm>
          </p:grpSpPr>
          <p:sp>
            <p:nvSpPr>
              <p:cNvPr id="88" name="Freeform 458"/>
              <p:cNvSpPr>
                <a:spLocks/>
              </p:cNvSpPr>
              <p:nvPr/>
            </p:nvSpPr>
            <p:spPr bwMode="auto">
              <a:xfrm>
                <a:off x="4768" y="3438"/>
                <a:ext cx="274" cy="228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3" y="21"/>
                  </a:cxn>
                  <a:cxn ang="0">
                    <a:pos x="7" y="19"/>
                  </a:cxn>
                  <a:cxn ang="0">
                    <a:pos x="15" y="14"/>
                  </a:cxn>
                  <a:cxn ang="0">
                    <a:pos x="24" y="9"/>
                  </a:cxn>
                  <a:cxn ang="0">
                    <a:pos x="36" y="4"/>
                  </a:cxn>
                  <a:cxn ang="0">
                    <a:pos x="48" y="0"/>
                  </a:cxn>
                  <a:cxn ang="0">
                    <a:pos x="62" y="0"/>
                  </a:cxn>
                  <a:cxn ang="0">
                    <a:pos x="77" y="0"/>
                  </a:cxn>
                  <a:cxn ang="0">
                    <a:pos x="93" y="4"/>
                  </a:cxn>
                  <a:cxn ang="0">
                    <a:pos x="108" y="12"/>
                  </a:cxn>
                  <a:cxn ang="0">
                    <a:pos x="122" y="21"/>
                  </a:cxn>
                  <a:cxn ang="0">
                    <a:pos x="134" y="33"/>
                  </a:cxn>
                  <a:cxn ang="0">
                    <a:pos x="141" y="43"/>
                  </a:cxn>
                  <a:cxn ang="0">
                    <a:pos x="146" y="52"/>
                  </a:cxn>
                  <a:cxn ang="0">
                    <a:pos x="148" y="59"/>
                  </a:cxn>
                  <a:cxn ang="0">
                    <a:pos x="151" y="66"/>
                  </a:cxn>
                  <a:cxn ang="0">
                    <a:pos x="151" y="71"/>
                  </a:cxn>
                  <a:cxn ang="0">
                    <a:pos x="151" y="76"/>
                  </a:cxn>
                  <a:cxn ang="0">
                    <a:pos x="151" y="78"/>
                  </a:cxn>
                  <a:cxn ang="0">
                    <a:pos x="151" y="81"/>
                  </a:cxn>
                  <a:cxn ang="0">
                    <a:pos x="151" y="81"/>
                  </a:cxn>
                  <a:cxn ang="0">
                    <a:pos x="155" y="78"/>
                  </a:cxn>
                  <a:cxn ang="0">
                    <a:pos x="160" y="76"/>
                  </a:cxn>
                  <a:cxn ang="0">
                    <a:pos x="165" y="74"/>
                  </a:cxn>
                  <a:cxn ang="0">
                    <a:pos x="172" y="71"/>
                  </a:cxn>
                  <a:cxn ang="0">
                    <a:pos x="182" y="69"/>
                  </a:cxn>
                  <a:cxn ang="0">
                    <a:pos x="189" y="69"/>
                  </a:cxn>
                  <a:cxn ang="0">
                    <a:pos x="198" y="71"/>
                  </a:cxn>
                  <a:cxn ang="0">
                    <a:pos x="208" y="74"/>
                  </a:cxn>
                  <a:cxn ang="0">
                    <a:pos x="217" y="81"/>
                  </a:cxn>
                  <a:cxn ang="0">
                    <a:pos x="227" y="88"/>
                  </a:cxn>
                  <a:cxn ang="0">
                    <a:pos x="232" y="97"/>
                  </a:cxn>
                  <a:cxn ang="0">
                    <a:pos x="234" y="107"/>
                  </a:cxn>
                  <a:cxn ang="0">
                    <a:pos x="236" y="114"/>
                  </a:cxn>
                  <a:cxn ang="0">
                    <a:pos x="236" y="124"/>
                  </a:cxn>
                  <a:cxn ang="0">
                    <a:pos x="236" y="131"/>
                  </a:cxn>
                  <a:cxn ang="0">
                    <a:pos x="234" y="135"/>
                  </a:cxn>
                  <a:cxn ang="0">
                    <a:pos x="232" y="140"/>
                  </a:cxn>
                  <a:cxn ang="0">
                    <a:pos x="232" y="145"/>
                  </a:cxn>
                  <a:cxn ang="0">
                    <a:pos x="232" y="145"/>
                  </a:cxn>
                  <a:cxn ang="0">
                    <a:pos x="232" y="145"/>
                  </a:cxn>
                  <a:cxn ang="0">
                    <a:pos x="236" y="147"/>
                  </a:cxn>
                  <a:cxn ang="0">
                    <a:pos x="241" y="152"/>
                  </a:cxn>
                  <a:cxn ang="0">
                    <a:pos x="246" y="157"/>
                  </a:cxn>
                  <a:cxn ang="0">
                    <a:pos x="253" y="164"/>
                  </a:cxn>
                  <a:cxn ang="0">
                    <a:pos x="258" y="171"/>
                  </a:cxn>
                  <a:cxn ang="0">
                    <a:pos x="265" y="183"/>
                  </a:cxn>
                  <a:cxn ang="0">
                    <a:pos x="270" y="195"/>
                  </a:cxn>
                  <a:cxn ang="0">
                    <a:pos x="272" y="209"/>
                  </a:cxn>
                  <a:cxn ang="0">
                    <a:pos x="274" y="228"/>
                  </a:cxn>
                </a:cxnLst>
                <a:rect l="0" t="0" r="r" b="b"/>
                <a:pathLst>
                  <a:path w="274" h="228">
                    <a:moveTo>
                      <a:pt x="0" y="23"/>
                    </a:moveTo>
                    <a:lnTo>
                      <a:pt x="3" y="21"/>
                    </a:lnTo>
                    <a:lnTo>
                      <a:pt x="7" y="19"/>
                    </a:lnTo>
                    <a:lnTo>
                      <a:pt x="15" y="14"/>
                    </a:lnTo>
                    <a:lnTo>
                      <a:pt x="24" y="9"/>
                    </a:lnTo>
                    <a:lnTo>
                      <a:pt x="36" y="4"/>
                    </a:lnTo>
                    <a:lnTo>
                      <a:pt x="48" y="0"/>
                    </a:lnTo>
                    <a:lnTo>
                      <a:pt x="62" y="0"/>
                    </a:lnTo>
                    <a:lnTo>
                      <a:pt x="77" y="0"/>
                    </a:lnTo>
                    <a:lnTo>
                      <a:pt x="93" y="4"/>
                    </a:lnTo>
                    <a:lnTo>
                      <a:pt x="108" y="12"/>
                    </a:lnTo>
                    <a:lnTo>
                      <a:pt x="122" y="21"/>
                    </a:lnTo>
                    <a:lnTo>
                      <a:pt x="134" y="33"/>
                    </a:lnTo>
                    <a:lnTo>
                      <a:pt x="141" y="43"/>
                    </a:lnTo>
                    <a:lnTo>
                      <a:pt x="146" y="52"/>
                    </a:lnTo>
                    <a:lnTo>
                      <a:pt x="148" y="59"/>
                    </a:lnTo>
                    <a:lnTo>
                      <a:pt x="151" y="66"/>
                    </a:lnTo>
                    <a:lnTo>
                      <a:pt x="151" y="71"/>
                    </a:lnTo>
                    <a:lnTo>
                      <a:pt x="151" y="76"/>
                    </a:lnTo>
                    <a:lnTo>
                      <a:pt x="151" y="78"/>
                    </a:lnTo>
                    <a:lnTo>
                      <a:pt x="151" y="81"/>
                    </a:lnTo>
                    <a:lnTo>
                      <a:pt x="151" y="81"/>
                    </a:lnTo>
                    <a:lnTo>
                      <a:pt x="155" y="78"/>
                    </a:lnTo>
                    <a:lnTo>
                      <a:pt x="160" y="76"/>
                    </a:lnTo>
                    <a:lnTo>
                      <a:pt x="165" y="74"/>
                    </a:lnTo>
                    <a:lnTo>
                      <a:pt x="172" y="71"/>
                    </a:lnTo>
                    <a:lnTo>
                      <a:pt x="182" y="69"/>
                    </a:lnTo>
                    <a:lnTo>
                      <a:pt x="189" y="69"/>
                    </a:lnTo>
                    <a:lnTo>
                      <a:pt x="198" y="71"/>
                    </a:lnTo>
                    <a:lnTo>
                      <a:pt x="208" y="74"/>
                    </a:lnTo>
                    <a:lnTo>
                      <a:pt x="217" y="81"/>
                    </a:lnTo>
                    <a:lnTo>
                      <a:pt x="227" y="88"/>
                    </a:lnTo>
                    <a:lnTo>
                      <a:pt x="232" y="97"/>
                    </a:lnTo>
                    <a:lnTo>
                      <a:pt x="234" y="107"/>
                    </a:lnTo>
                    <a:lnTo>
                      <a:pt x="236" y="114"/>
                    </a:lnTo>
                    <a:lnTo>
                      <a:pt x="236" y="124"/>
                    </a:lnTo>
                    <a:lnTo>
                      <a:pt x="236" y="131"/>
                    </a:lnTo>
                    <a:lnTo>
                      <a:pt x="234" y="135"/>
                    </a:lnTo>
                    <a:lnTo>
                      <a:pt x="232" y="140"/>
                    </a:lnTo>
                    <a:lnTo>
                      <a:pt x="232" y="145"/>
                    </a:lnTo>
                    <a:lnTo>
                      <a:pt x="232" y="145"/>
                    </a:lnTo>
                    <a:lnTo>
                      <a:pt x="232" y="145"/>
                    </a:lnTo>
                    <a:lnTo>
                      <a:pt x="236" y="147"/>
                    </a:lnTo>
                    <a:lnTo>
                      <a:pt x="241" y="152"/>
                    </a:lnTo>
                    <a:lnTo>
                      <a:pt x="246" y="157"/>
                    </a:lnTo>
                    <a:lnTo>
                      <a:pt x="253" y="164"/>
                    </a:lnTo>
                    <a:lnTo>
                      <a:pt x="258" y="171"/>
                    </a:lnTo>
                    <a:lnTo>
                      <a:pt x="265" y="183"/>
                    </a:lnTo>
                    <a:lnTo>
                      <a:pt x="270" y="195"/>
                    </a:lnTo>
                    <a:lnTo>
                      <a:pt x="272" y="209"/>
                    </a:lnTo>
                    <a:lnTo>
                      <a:pt x="274" y="22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Freeform 459"/>
              <p:cNvSpPr>
                <a:spLocks/>
              </p:cNvSpPr>
              <p:nvPr/>
            </p:nvSpPr>
            <p:spPr bwMode="auto">
              <a:xfrm>
                <a:off x="4411" y="3428"/>
                <a:ext cx="357" cy="236"/>
              </a:xfrm>
              <a:custGeom>
                <a:avLst/>
                <a:gdLst/>
                <a:ahLst/>
                <a:cxnLst>
                  <a:cxn ang="0">
                    <a:pos x="2" y="219"/>
                  </a:cxn>
                  <a:cxn ang="0">
                    <a:pos x="9" y="191"/>
                  </a:cxn>
                  <a:cxn ang="0">
                    <a:pos x="21" y="172"/>
                  </a:cxn>
                  <a:cxn ang="0">
                    <a:pos x="33" y="160"/>
                  </a:cxn>
                  <a:cxn ang="0">
                    <a:pos x="43" y="155"/>
                  </a:cxn>
                  <a:cxn ang="0">
                    <a:pos x="43" y="153"/>
                  </a:cxn>
                  <a:cxn ang="0">
                    <a:pos x="40" y="145"/>
                  </a:cxn>
                  <a:cxn ang="0">
                    <a:pos x="38" y="131"/>
                  </a:cxn>
                  <a:cxn ang="0">
                    <a:pos x="40" y="114"/>
                  </a:cxn>
                  <a:cxn ang="0">
                    <a:pos x="47" y="98"/>
                  </a:cxn>
                  <a:cxn ang="0">
                    <a:pos x="66" y="84"/>
                  </a:cxn>
                  <a:cxn ang="0">
                    <a:pos x="85" y="79"/>
                  </a:cxn>
                  <a:cxn ang="0">
                    <a:pos x="102" y="79"/>
                  </a:cxn>
                  <a:cxn ang="0">
                    <a:pos x="114" y="84"/>
                  </a:cxn>
                  <a:cxn ang="0">
                    <a:pos x="124" y="88"/>
                  </a:cxn>
                  <a:cxn ang="0">
                    <a:pos x="124" y="88"/>
                  </a:cxn>
                  <a:cxn ang="0">
                    <a:pos x="124" y="81"/>
                  </a:cxn>
                  <a:cxn ang="0">
                    <a:pos x="126" y="69"/>
                  </a:cxn>
                  <a:cxn ang="0">
                    <a:pos x="133" y="50"/>
                  </a:cxn>
                  <a:cxn ang="0">
                    <a:pos x="152" y="31"/>
                  </a:cxn>
                  <a:cxn ang="0">
                    <a:pos x="181" y="12"/>
                  </a:cxn>
                  <a:cxn ang="0">
                    <a:pos x="212" y="7"/>
                  </a:cxn>
                  <a:cxn ang="0">
                    <a:pos x="238" y="14"/>
                  </a:cxn>
                  <a:cxn ang="0">
                    <a:pos x="260" y="24"/>
                  </a:cxn>
                  <a:cxn ang="0">
                    <a:pos x="271" y="31"/>
                  </a:cxn>
                  <a:cxn ang="0">
                    <a:pos x="274" y="31"/>
                  </a:cxn>
                  <a:cxn ang="0">
                    <a:pos x="274" y="26"/>
                  </a:cxn>
                  <a:cxn ang="0">
                    <a:pos x="279" y="17"/>
                  </a:cxn>
                  <a:cxn ang="0">
                    <a:pos x="288" y="7"/>
                  </a:cxn>
                  <a:cxn ang="0">
                    <a:pos x="305" y="2"/>
                  </a:cxn>
                  <a:cxn ang="0">
                    <a:pos x="326" y="2"/>
                  </a:cxn>
                  <a:cxn ang="0">
                    <a:pos x="343" y="7"/>
                  </a:cxn>
                  <a:cxn ang="0">
                    <a:pos x="353" y="17"/>
                  </a:cxn>
                  <a:cxn ang="0">
                    <a:pos x="357" y="26"/>
                  </a:cxn>
                  <a:cxn ang="0">
                    <a:pos x="357" y="31"/>
                  </a:cxn>
                </a:cxnLst>
                <a:rect l="0" t="0" r="r" b="b"/>
                <a:pathLst>
                  <a:path w="357" h="236">
                    <a:moveTo>
                      <a:pt x="0" y="236"/>
                    </a:moveTo>
                    <a:lnTo>
                      <a:pt x="2" y="219"/>
                    </a:lnTo>
                    <a:lnTo>
                      <a:pt x="4" y="205"/>
                    </a:lnTo>
                    <a:lnTo>
                      <a:pt x="9" y="191"/>
                    </a:lnTo>
                    <a:lnTo>
                      <a:pt x="16" y="181"/>
                    </a:lnTo>
                    <a:lnTo>
                      <a:pt x="21" y="172"/>
                    </a:lnTo>
                    <a:lnTo>
                      <a:pt x="28" y="165"/>
                    </a:lnTo>
                    <a:lnTo>
                      <a:pt x="33" y="160"/>
                    </a:lnTo>
                    <a:lnTo>
                      <a:pt x="38" y="157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3"/>
                    </a:lnTo>
                    <a:lnTo>
                      <a:pt x="43" y="150"/>
                    </a:lnTo>
                    <a:lnTo>
                      <a:pt x="40" y="145"/>
                    </a:lnTo>
                    <a:lnTo>
                      <a:pt x="38" y="138"/>
                    </a:lnTo>
                    <a:lnTo>
                      <a:pt x="38" y="131"/>
                    </a:lnTo>
                    <a:lnTo>
                      <a:pt x="38" y="124"/>
                    </a:lnTo>
                    <a:lnTo>
                      <a:pt x="40" y="114"/>
                    </a:lnTo>
                    <a:lnTo>
                      <a:pt x="43" y="107"/>
                    </a:lnTo>
                    <a:lnTo>
                      <a:pt x="47" y="98"/>
                    </a:lnTo>
                    <a:lnTo>
                      <a:pt x="57" y="91"/>
                    </a:lnTo>
                    <a:lnTo>
                      <a:pt x="66" y="84"/>
                    </a:lnTo>
                    <a:lnTo>
                      <a:pt x="76" y="79"/>
                    </a:lnTo>
                    <a:lnTo>
                      <a:pt x="85" y="79"/>
                    </a:lnTo>
                    <a:lnTo>
                      <a:pt x="93" y="79"/>
                    </a:lnTo>
                    <a:lnTo>
                      <a:pt x="102" y="79"/>
                    </a:lnTo>
                    <a:lnTo>
                      <a:pt x="109" y="81"/>
                    </a:lnTo>
                    <a:lnTo>
                      <a:pt x="114" y="84"/>
                    </a:lnTo>
                    <a:lnTo>
                      <a:pt x="119" y="86"/>
                    </a:lnTo>
                    <a:lnTo>
                      <a:pt x="124" y="88"/>
                    </a:lnTo>
                    <a:lnTo>
                      <a:pt x="124" y="91"/>
                    </a:lnTo>
                    <a:lnTo>
                      <a:pt x="124" y="88"/>
                    </a:lnTo>
                    <a:lnTo>
                      <a:pt x="124" y="86"/>
                    </a:lnTo>
                    <a:lnTo>
                      <a:pt x="124" y="81"/>
                    </a:lnTo>
                    <a:lnTo>
                      <a:pt x="124" y="76"/>
                    </a:lnTo>
                    <a:lnTo>
                      <a:pt x="126" y="69"/>
                    </a:lnTo>
                    <a:lnTo>
                      <a:pt x="128" y="60"/>
                    </a:lnTo>
                    <a:lnTo>
                      <a:pt x="133" y="50"/>
                    </a:lnTo>
                    <a:lnTo>
                      <a:pt x="140" y="41"/>
                    </a:lnTo>
                    <a:lnTo>
                      <a:pt x="152" y="31"/>
                    </a:lnTo>
                    <a:lnTo>
                      <a:pt x="167" y="22"/>
                    </a:lnTo>
                    <a:lnTo>
                      <a:pt x="181" y="12"/>
                    </a:lnTo>
                    <a:lnTo>
                      <a:pt x="198" y="10"/>
                    </a:lnTo>
                    <a:lnTo>
                      <a:pt x="212" y="7"/>
                    </a:lnTo>
                    <a:lnTo>
                      <a:pt x="226" y="10"/>
                    </a:lnTo>
                    <a:lnTo>
                      <a:pt x="238" y="14"/>
                    </a:lnTo>
                    <a:lnTo>
                      <a:pt x="250" y="19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1" y="31"/>
                    </a:lnTo>
                    <a:lnTo>
                      <a:pt x="274" y="33"/>
                    </a:lnTo>
                    <a:lnTo>
                      <a:pt x="274" y="31"/>
                    </a:lnTo>
                    <a:lnTo>
                      <a:pt x="274" y="29"/>
                    </a:lnTo>
                    <a:lnTo>
                      <a:pt x="274" y="26"/>
                    </a:lnTo>
                    <a:lnTo>
                      <a:pt x="276" y="22"/>
                    </a:lnTo>
                    <a:lnTo>
                      <a:pt x="279" y="17"/>
                    </a:lnTo>
                    <a:lnTo>
                      <a:pt x="283" y="12"/>
                    </a:lnTo>
                    <a:lnTo>
                      <a:pt x="288" y="7"/>
                    </a:lnTo>
                    <a:lnTo>
                      <a:pt x="295" y="5"/>
                    </a:lnTo>
                    <a:lnTo>
                      <a:pt x="305" y="2"/>
                    </a:lnTo>
                    <a:lnTo>
                      <a:pt x="317" y="0"/>
                    </a:lnTo>
                    <a:lnTo>
                      <a:pt x="326" y="2"/>
                    </a:lnTo>
                    <a:lnTo>
                      <a:pt x="336" y="5"/>
                    </a:lnTo>
                    <a:lnTo>
                      <a:pt x="343" y="7"/>
                    </a:lnTo>
                    <a:lnTo>
                      <a:pt x="348" y="12"/>
                    </a:lnTo>
                    <a:lnTo>
                      <a:pt x="353" y="17"/>
                    </a:lnTo>
                    <a:lnTo>
                      <a:pt x="355" y="22"/>
                    </a:lnTo>
                    <a:lnTo>
                      <a:pt x="357" y="26"/>
                    </a:lnTo>
                    <a:lnTo>
                      <a:pt x="357" y="29"/>
                    </a:lnTo>
                    <a:lnTo>
                      <a:pt x="357" y="31"/>
                    </a:lnTo>
                    <a:lnTo>
                      <a:pt x="357" y="33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Freeform 460"/>
              <p:cNvSpPr>
                <a:spLocks/>
              </p:cNvSpPr>
              <p:nvPr/>
            </p:nvSpPr>
            <p:spPr bwMode="auto">
              <a:xfrm>
                <a:off x="4411" y="3659"/>
                <a:ext cx="274" cy="229"/>
              </a:xfrm>
              <a:custGeom>
                <a:avLst/>
                <a:gdLst/>
                <a:ahLst/>
                <a:cxnLst>
                  <a:cxn ang="0">
                    <a:pos x="274" y="205"/>
                  </a:cxn>
                  <a:cxn ang="0">
                    <a:pos x="271" y="208"/>
                  </a:cxn>
                  <a:cxn ang="0">
                    <a:pos x="267" y="210"/>
                  </a:cxn>
                  <a:cxn ang="0">
                    <a:pos x="260" y="215"/>
                  </a:cxn>
                  <a:cxn ang="0">
                    <a:pos x="250" y="220"/>
                  </a:cxn>
                  <a:cxn ang="0">
                    <a:pos x="238" y="224"/>
                  </a:cxn>
                  <a:cxn ang="0">
                    <a:pos x="226" y="229"/>
                  </a:cxn>
                  <a:cxn ang="0">
                    <a:pos x="212" y="229"/>
                  </a:cxn>
                  <a:cxn ang="0">
                    <a:pos x="198" y="229"/>
                  </a:cxn>
                  <a:cxn ang="0">
                    <a:pos x="181" y="224"/>
                  </a:cxn>
                  <a:cxn ang="0">
                    <a:pos x="167" y="217"/>
                  </a:cxn>
                  <a:cxn ang="0">
                    <a:pos x="152" y="208"/>
                  </a:cxn>
                  <a:cxn ang="0">
                    <a:pos x="140" y="196"/>
                  </a:cxn>
                  <a:cxn ang="0">
                    <a:pos x="133" y="186"/>
                  </a:cxn>
                  <a:cxn ang="0">
                    <a:pos x="128" y="179"/>
                  </a:cxn>
                  <a:cxn ang="0">
                    <a:pos x="126" y="170"/>
                  </a:cxn>
                  <a:cxn ang="0">
                    <a:pos x="124" y="162"/>
                  </a:cxn>
                  <a:cxn ang="0">
                    <a:pos x="124" y="158"/>
                  </a:cxn>
                  <a:cxn ang="0">
                    <a:pos x="124" y="153"/>
                  </a:cxn>
                  <a:cxn ang="0">
                    <a:pos x="124" y="151"/>
                  </a:cxn>
                  <a:cxn ang="0">
                    <a:pos x="124" y="148"/>
                  </a:cxn>
                  <a:cxn ang="0">
                    <a:pos x="124" y="148"/>
                  </a:cxn>
                  <a:cxn ang="0">
                    <a:pos x="119" y="151"/>
                  </a:cxn>
                  <a:cxn ang="0">
                    <a:pos x="114" y="153"/>
                  </a:cxn>
                  <a:cxn ang="0">
                    <a:pos x="109" y="155"/>
                  </a:cxn>
                  <a:cxn ang="0">
                    <a:pos x="102" y="158"/>
                  </a:cxn>
                  <a:cxn ang="0">
                    <a:pos x="93" y="160"/>
                  </a:cxn>
                  <a:cxn ang="0">
                    <a:pos x="85" y="160"/>
                  </a:cxn>
                  <a:cxn ang="0">
                    <a:pos x="76" y="158"/>
                  </a:cxn>
                  <a:cxn ang="0">
                    <a:pos x="66" y="155"/>
                  </a:cxn>
                  <a:cxn ang="0">
                    <a:pos x="57" y="148"/>
                  </a:cxn>
                  <a:cxn ang="0">
                    <a:pos x="47" y="141"/>
                  </a:cxn>
                  <a:cxn ang="0">
                    <a:pos x="43" y="131"/>
                  </a:cxn>
                  <a:cxn ang="0">
                    <a:pos x="40" y="122"/>
                  </a:cxn>
                  <a:cxn ang="0">
                    <a:pos x="38" y="115"/>
                  </a:cxn>
                  <a:cxn ang="0">
                    <a:pos x="38" y="105"/>
                  </a:cxn>
                  <a:cxn ang="0">
                    <a:pos x="38" y="98"/>
                  </a:cxn>
                  <a:cxn ang="0">
                    <a:pos x="40" y="93"/>
                  </a:cxn>
                  <a:cxn ang="0">
                    <a:pos x="43" y="89"/>
                  </a:cxn>
                  <a:cxn ang="0">
                    <a:pos x="43" y="84"/>
                  </a:cxn>
                  <a:cxn ang="0">
                    <a:pos x="43" y="84"/>
                  </a:cxn>
                  <a:cxn ang="0">
                    <a:pos x="43" y="84"/>
                  </a:cxn>
                  <a:cxn ang="0">
                    <a:pos x="38" y="81"/>
                  </a:cxn>
                  <a:cxn ang="0">
                    <a:pos x="33" y="77"/>
                  </a:cxn>
                  <a:cxn ang="0">
                    <a:pos x="28" y="72"/>
                  </a:cxn>
                  <a:cxn ang="0">
                    <a:pos x="21" y="65"/>
                  </a:cxn>
                  <a:cxn ang="0">
                    <a:pos x="16" y="58"/>
                  </a:cxn>
                  <a:cxn ang="0">
                    <a:pos x="9" y="46"/>
                  </a:cxn>
                  <a:cxn ang="0">
                    <a:pos x="4" y="34"/>
                  </a:cxn>
                  <a:cxn ang="0">
                    <a:pos x="2" y="19"/>
                  </a:cxn>
                  <a:cxn ang="0">
                    <a:pos x="0" y="0"/>
                  </a:cxn>
                </a:cxnLst>
                <a:rect l="0" t="0" r="r" b="b"/>
                <a:pathLst>
                  <a:path w="274" h="229">
                    <a:moveTo>
                      <a:pt x="274" y="205"/>
                    </a:moveTo>
                    <a:lnTo>
                      <a:pt x="271" y="208"/>
                    </a:lnTo>
                    <a:lnTo>
                      <a:pt x="267" y="210"/>
                    </a:lnTo>
                    <a:lnTo>
                      <a:pt x="260" y="215"/>
                    </a:lnTo>
                    <a:lnTo>
                      <a:pt x="250" y="220"/>
                    </a:lnTo>
                    <a:lnTo>
                      <a:pt x="238" y="224"/>
                    </a:lnTo>
                    <a:lnTo>
                      <a:pt x="226" y="229"/>
                    </a:lnTo>
                    <a:lnTo>
                      <a:pt x="212" y="229"/>
                    </a:lnTo>
                    <a:lnTo>
                      <a:pt x="198" y="229"/>
                    </a:lnTo>
                    <a:lnTo>
                      <a:pt x="181" y="224"/>
                    </a:lnTo>
                    <a:lnTo>
                      <a:pt x="167" y="217"/>
                    </a:lnTo>
                    <a:lnTo>
                      <a:pt x="152" y="208"/>
                    </a:lnTo>
                    <a:lnTo>
                      <a:pt x="140" y="196"/>
                    </a:lnTo>
                    <a:lnTo>
                      <a:pt x="133" y="186"/>
                    </a:lnTo>
                    <a:lnTo>
                      <a:pt x="128" y="179"/>
                    </a:lnTo>
                    <a:lnTo>
                      <a:pt x="126" y="170"/>
                    </a:lnTo>
                    <a:lnTo>
                      <a:pt x="124" y="162"/>
                    </a:lnTo>
                    <a:lnTo>
                      <a:pt x="124" y="158"/>
                    </a:lnTo>
                    <a:lnTo>
                      <a:pt x="124" y="153"/>
                    </a:lnTo>
                    <a:lnTo>
                      <a:pt x="124" y="151"/>
                    </a:lnTo>
                    <a:lnTo>
                      <a:pt x="124" y="148"/>
                    </a:lnTo>
                    <a:lnTo>
                      <a:pt x="124" y="148"/>
                    </a:lnTo>
                    <a:lnTo>
                      <a:pt x="119" y="151"/>
                    </a:lnTo>
                    <a:lnTo>
                      <a:pt x="114" y="153"/>
                    </a:lnTo>
                    <a:lnTo>
                      <a:pt x="109" y="155"/>
                    </a:lnTo>
                    <a:lnTo>
                      <a:pt x="102" y="158"/>
                    </a:lnTo>
                    <a:lnTo>
                      <a:pt x="93" y="160"/>
                    </a:lnTo>
                    <a:lnTo>
                      <a:pt x="85" y="160"/>
                    </a:lnTo>
                    <a:lnTo>
                      <a:pt x="76" y="158"/>
                    </a:lnTo>
                    <a:lnTo>
                      <a:pt x="66" y="155"/>
                    </a:lnTo>
                    <a:lnTo>
                      <a:pt x="57" y="148"/>
                    </a:lnTo>
                    <a:lnTo>
                      <a:pt x="47" y="141"/>
                    </a:lnTo>
                    <a:lnTo>
                      <a:pt x="43" y="131"/>
                    </a:lnTo>
                    <a:lnTo>
                      <a:pt x="40" y="122"/>
                    </a:lnTo>
                    <a:lnTo>
                      <a:pt x="38" y="115"/>
                    </a:lnTo>
                    <a:lnTo>
                      <a:pt x="38" y="105"/>
                    </a:lnTo>
                    <a:lnTo>
                      <a:pt x="38" y="98"/>
                    </a:lnTo>
                    <a:lnTo>
                      <a:pt x="40" y="93"/>
                    </a:lnTo>
                    <a:lnTo>
                      <a:pt x="43" y="89"/>
                    </a:lnTo>
                    <a:lnTo>
                      <a:pt x="43" y="84"/>
                    </a:lnTo>
                    <a:lnTo>
                      <a:pt x="43" y="84"/>
                    </a:lnTo>
                    <a:lnTo>
                      <a:pt x="43" y="84"/>
                    </a:lnTo>
                    <a:lnTo>
                      <a:pt x="38" y="81"/>
                    </a:lnTo>
                    <a:lnTo>
                      <a:pt x="33" y="77"/>
                    </a:lnTo>
                    <a:lnTo>
                      <a:pt x="28" y="72"/>
                    </a:lnTo>
                    <a:lnTo>
                      <a:pt x="21" y="65"/>
                    </a:lnTo>
                    <a:lnTo>
                      <a:pt x="16" y="58"/>
                    </a:lnTo>
                    <a:lnTo>
                      <a:pt x="9" y="46"/>
                    </a:lnTo>
                    <a:lnTo>
                      <a:pt x="4" y="34"/>
                    </a:lnTo>
                    <a:lnTo>
                      <a:pt x="2" y="19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" name="Freeform 461"/>
              <p:cNvSpPr>
                <a:spLocks/>
              </p:cNvSpPr>
              <p:nvPr/>
            </p:nvSpPr>
            <p:spPr bwMode="auto">
              <a:xfrm>
                <a:off x="4685" y="3659"/>
                <a:ext cx="355" cy="239"/>
              </a:xfrm>
              <a:custGeom>
                <a:avLst/>
                <a:gdLst/>
                <a:ahLst/>
                <a:cxnLst>
                  <a:cxn ang="0">
                    <a:pos x="355" y="19"/>
                  </a:cxn>
                  <a:cxn ang="0">
                    <a:pos x="348" y="48"/>
                  </a:cxn>
                  <a:cxn ang="0">
                    <a:pos x="336" y="67"/>
                  </a:cxn>
                  <a:cxn ang="0">
                    <a:pos x="324" y="79"/>
                  </a:cxn>
                  <a:cxn ang="0">
                    <a:pos x="315" y="84"/>
                  </a:cxn>
                  <a:cxn ang="0">
                    <a:pos x="315" y="86"/>
                  </a:cxn>
                  <a:cxn ang="0">
                    <a:pos x="317" y="93"/>
                  </a:cxn>
                  <a:cxn ang="0">
                    <a:pos x="319" y="108"/>
                  </a:cxn>
                  <a:cxn ang="0">
                    <a:pos x="317" y="124"/>
                  </a:cxn>
                  <a:cxn ang="0">
                    <a:pos x="310" y="141"/>
                  </a:cxn>
                  <a:cxn ang="0">
                    <a:pos x="291" y="155"/>
                  </a:cxn>
                  <a:cxn ang="0">
                    <a:pos x="272" y="160"/>
                  </a:cxn>
                  <a:cxn ang="0">
                    <a:pos x="255" y="160"/>
                  </a:cxn>
                  <a:cxn ang="0">
                    <a:pos x="243" y="155"/>
                  </a:cxn>
                  <a:cxn ang="0">
                    <a:pos x="234" y="151"/>
                  </a:cxn>
                  <a:cxn ang="0">
                    <a:pos x="234" y="151"/>
                  </a:cxn>
                  <a:cxn ang="0">
                    <a:pos x="234" y="158"/>
                  </a:cxn>
                  <a:cxn ang="0">
                    <a:pos x="231" y="170"/>
                  </a:cxn>
                  <a:cxn ang="0">
                    <a:pos x="224" y="189"/>
                  </a:cxn>
                  <a:cxn ang="0">
                    <a:pos x="205" y="208"/>
                  </a:cxn>
                  <a:cxn ang="0">
                    <a:pos x="176" y="227"/>
                  </a:cxn>
                  <a:cxn ang="0">
                    <a:pos x="145" y="232"/>
                  </a:cxn>
                  <a:cxn ang="0">
                    <a:pos x="119" y="224"/>
                  </a:cxn>
                  <a:cxn ang="0">
                    <a:pos x="98" y="215"/>
                  </a:cxn>
                  <a:cxn ang="0">
                    <a:pos x="86" y="208"/>
                  </a:cxn>
                  <a:cxn ang="0">
                    <a:pos x="83" y="208"/>
                  </a:cxn>
                  <a:cxn ang="0">
                    <a:pos x="83" y="213"/>
                  </a:cxn>
                  <a:cxn ang="0">
                    <a:pos x="79" y="222"/>
                  </a:cxn>
                  <a:cxn ang="0">
                    <a:pos x="69" y="232"/>
                  </a:cxn>
                  <a:cxn ang="0">
                    <a:pos x="52" y="236"/>
                  </a:cxn>
                  <a:cxn ang="0">
                    <a:pos x="31" y="236"/>
                  </a:cxn>
                  <a:cxn ang="0">
                    <a:pos x="14" y="232"/>
                  </a:cxn>
                  <a:cxn ang="0">
                    <a:pos x="5" y="222"/>
                  </a:cxn>
                  <a:cxn ang="0">
                    <a:pos x="0" y="213"/>
                  </a:cxn>
                  <a:cxn ang="0">
                    <a:pos x="0" y="208"/>
                  </a:cxn>
                </a:cxnLst>
                <a:rect l="0" t="0" r="r" b="b"/>
                <a:pathLst>
                  <a:path w="355" h="239">
                    <a:moveTo>
                      <a:pt x="355" y="0"/>
                    </a:moveTo>
                    <a:lnTo>
                      <a:pt x="355" y="19"/>
                    </a:lnTo>
                    <a:lnTo>
                      <a:pt x="353" y="34"/>
                    </a:lnTo>
                    <a:lnTo>
                      <a:pt x="348" y="48"/>
                    </a:lnTo>
                    <a:lnTo>
                      <a:pt x="341" y="58"/>
                    </a:lnTo>
                    <a:lnTo>
                      <a:pt x="336" y="67"/>
                    </a:lnTo>
                    <a:lnTo>
                      <a:pt x="329" y="74"/>
                    </a:lnTo>
                    <a:lnTo>
                      <a:pt x="324" y="79"/>
                    </a:lnTo>
                    <a:lnTo>
                      <a:pt x="319" y="81"/>
                    </a:lnTo>
                    <a:lnTo>
                      <a:pt x="315" y="84"/>
                    </a:lnTo>
                    <a:lnTo>
                      <a:pt x="315" y="84"/>
                    </a:lnTo>
                    <a:lnTo>
                      <a:pt x="315" y="86"/>
                    </a:lnTo>
                    <a:lnTo>
                      <a:pt x="315" y="89"/>
                    </a:lnTo>
                    <a:lnTo>
                      <a:pt x="317" y="93"/>
                    </a:lnTo>
                    <a:lnTo>
                      <a:pt x="319" y="100"/>
                    </a:lnTo>
                    <a:lnTo>
                      <a:pt x="319" y="108"/>
                    </a:lnTo>
                    <a:lnTo>
                      <a:pt x="319" y="115"/>
                    </a:lnTo>
                    <a:lnTo>
                      <a:pt x="317" y="124"/>
                    </a:lnTo>
                    <a:lnTo>
                      <a:pt x="315" y="131"/>
                    </a:lnTo>
                    <a:lnTo>
                      <a:pt x="310" y="141"/>
                    </a:lnTo>
                    <a:lnTo>
                      <a:pt x="300" y="151"/>
                    </a:lnTo>
                    <a:lnTo>
                      <a:pt x="291" y="155"/>
                    </a:lnTo>
                    <a:lnTo>
                      <a:pt x="281" y="160"/>
                    </a:lnTo>
                    <a:lnTo>
                      <a:pt x="272" y="160"/>
                    </a:lnTo>
                    <a:lnTo>
                      <a:pt x="265" y="160"/>
                    </a:lnTo>
                    <a:lnTo>
                      <a:pt x="255" y="160"/>
                    </a:lnTo>
                    <a:lnTo>
                      <a:pt x="248" y="158"/>
                    </a:lnTo>
                    <a:lnTo>
                      <a:pt x="243" y="155"/>
                    </a:lnTo>
                    <a:lnTo>
                      <a:pt x="238" y="153"/>
                    </a:lnTo>
                    <a:lnTo>
                      <a:pt x="234" y="151"/>
                    </a:lnTo>
                    <a:lnTo>
                      <a:pt x="234" y="151"/>
                    </a:lnTo>
                    <a:lnTo>
                      <a:pt x="234" y="151"/>
                    </a:lnTo>
                    <a:lnTo>
                      <a:pt x="234" y="153"/>
                    </a:lnTo>
                    <a:lnTo>
                      <a:pt x="234" y="158"/>
                    </a:lnTo>
                    <a:lnTo>
                      <a:pt x="234" y="162"/>
                    </a:lnTo>
                    <a:lnTo>
                      <a:pt x="231" y="170"/>
                    </a:lnTo>
                    <a:lnTo>
                      <a:pt x="229" y="179"/>
                    </a:lnTo>
                    <a:lnTo>
                      <a:pt x="224" y="189"/>
                    </a:lnTo>
                    <a:lnTo>
                      <a:pt x="217" y="198"/>
                    </a:lnTo>
                    <a:lnTo>
                      <a:pt x="205" y="208"/>
                    </a:lnTo>
                    <a:lnTo>
                      <a:pt x="191" y="217"/>
                    </a:lnTo>
                    <a:lnTo>
                      <a:pt x="176" y="227"/>
                    </a:lnTo>
                    <a:lnTo>
                      <a:pt x="160" y="229"/>
                    </a:lnTo>
                    <a:lnTo>
                      <a:pt x="145" y="232"/>
                    </a:lnTo>
                    <a:lnTo>
                      <a:pt x="131" y="229"/>
                    </a:lnTo>
                    <a:lnTo>
                      <a:pt x="119" y="224"/>
                    </a:lnTo>
                    <a:lnTo>
                      <a:pt x="107" y="220"/>
                    </a:lnTo>
                    <a:lnTo>
                      <a:pt x="98" y="215"/>
                    </a:lnTo>
                    <a:lnTo>
                      <a:pt x="90" y="210"/>
                    </a:lnTo>
                    <a:lnTo>
                      <a:pt x="86" y="208"/>
                    </a:lnTo>
                    <a:lnTo>
                      <a:pt x="83" y="208"/>
                    </a:lnTo>
                    <a:lnTo>
                      <a:pt x="83" y="208"/>
                    </a:lnTo>
                    <a:lnTo>
                      <a:pt x="83" y="210"/>
                    </a:lnTo>
                    <a:lnTo>
                      <a:pt x="83" y="213"/>
                    </a:lnTo>
                    <a:lnTo>
                      <a:pt x="81" y="217"/>
                    </a:lnTo>
                    <a:lnTo>
                      <a:pt x="79" y="222"/>
                    </a:lnTo>
                    <a:lnTo>
                      <a:pt x="74" y="227"/>
                    </a:lnTo>
                    <a:lnTo>
                      <a:pt x="69" y="232"/>
                    </a:lnTo>
                    <a:lnTo>
                      <a:pt x="62" y="234"/>
                    </a:lnTo>
                    <a:lnTo>
                      <a:pt x="52" y="236"/>
                    </a:lnTo>
                    <a:lnTo>
                      <a:pt x="43" y="239"/>
                    </a:lnTo>
                    <a:lnTo>
                      <a:pt x="31" y="236"/>
                    </a:lnTo>
                    <a:lnTo>
                      <a:pt x="21" y="234"/>
                    </a:lnTo>
                    <a:lnTo>
                      <a:pt x="14" y="232"/>
                    </a:lnTo>
                    <a:lnTo>
                      <a:pt x="9" y="227"/>
                    </a:lnTo>
                    <a:lnTo>
                      <a:pt x="5" y="222"/>
                    </a:lnTo>
                    <a:lnTo>
                      <a:pt x="2" y="217"/>
                    </a:lnTo>
                    <a:lnTo>
                      <a:pt x="0" y="213"/>
                    </a:lnTo>
                    <a:lnTo>
                      <a:pt x="0" y="210"/>
                    </a:lnTo>
                    <a:lnTo>
                      <a:pt x="0" y="208"/>
                    </a:lnTo>
                    <a:lnTo>
                      <a:pt x="0" y="20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2" name="Group 462"/>
            <p:cNvGrpSpPr>
              <a:grpSpLocks/>
            </p:cNvGrpSpPr>
            <p:nvPr/>
          </p:nvGrpSpPr>
          <p:grpSpPr bwMode="auto">
            <a:xfrm>
              <a:off x="3366" y="3430"/>
              <a:ext cx="632" cy="470"/>
              <a:chOff x="3366" y="3430"/>
              <a:chExt cx="632" cy="470"/>
            </a:xfrm>
          </p:grpSpPr>
          <p:sp>
            <p:nvSpPr>
              <p:cNvPr id="84" name="Freeform 463"/>
              <p:cNvSpPr>
                <a:spLocks/>
              </p:cNvSpPr>
              <p:nvPr/>
            </p:nvSpPr>
            <p:spPr bwMode="auto">
              <a:xfrm>
                <a:off x="3722" y="3440"/>
                <a:ext cx="276" cy="229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4" y="24"/>
                  </a:cxn>
                  <a:cxn ang="0">
                    <a:pos x="7" y="19"/>
                  </a:cxn>
                  <a:cxn ang="0">
                    <a:pos x="16" y="14"/>
                  </a:cxn>
                  <a:cxn ang="0">
                    <a:pos x="26" y="10"/>
                  </a:cxn>
                  <a:cxn ang="0">
                    <a:pos x="35" y="5"/>
                  </a:cxn>
                  <a:cxn ang="0">
                    <a:pos x="50" y="2"/>
                  </a:cxn>
                  <a:cxn ang="0">
                    <a:pos x="64" y="0"/>
                  </a:cxn>
                  <a:cxn ang="0">
                    <a:pos x="78" y="0"/>
                  </a:cxn>
                  <a:cxn ang="0">
                    <a:pos x="95" y="5"/>
                  </a:cxn>
                  <a:cxn ang="0">
                    <a:pos x="109" y="12"/>
                  </a:cxn>
                  <a:cxn ang="0">
                    <a:pos x="124" y="24"/>
                  </a:cxn>
                  <a:cxn ang="0">
                    <a:pos x="133" y="33"/>
                  </a:cxn>
                  <a:cxn ang="0">
                    <a:pos x="143" y="43"/>
                  </a:cxn>
                  <a:cxn ang="0">
                    <a:pos x="147" y="52"/>
                  </a:cxn>
                  <a:cxn ang="0">
                    <a:pos x="150" y="60"/>
                  </a:cxn>
                  <a:cxn ang="0">
                    <a:pos x="152" y="67"/>
                  </a:cxn>
                  <a:cxn ang="0">
                    <a:pos x="152" y="74"/>
                  </a:cxn>
                  <a:cxn ang="0">
                    <a:pos x="152" y="79"/>
                  </a:cxn>
                  <a:cxn ang="0">
                    <a:pos x="152" y="81"/>
                  </a:cxn>
                  <a:cxn ang="0">
                    <a:pos x="152" y="81"/>
                  </a:cxn>
                  <a:cxn ang="0">
                    <a:pos x="152" y="81"/>
                  </a:cxn>
                  <a:cxn ang="0">
                    <a:pos x="155" y="79"/>
                  </a:cxn>
                  <a:cxn ang="0">
                    <a:pos x="159" y="76"/>
                  </a:cxn>
                  <a:cxn ang="0">
                    <a:pos x="167" y="74"/>
                  </a:cxn>
                  <a:cxn ang="0">
                    <a:pos x="174" y="72"/>
                  </a:cxn>
                  <a:cxn ang="0">
                    <a:pos x="181" y="69"/>
                  </a:cxn>
                  <a:cxn ang="0">
                    <a:pos x="190" y="69"/>
                  </a:cxn>
                  <a:cxn ang="0">
                    <a:pos x="200" y="72"/>
                  </a:cxn>
                  <a:cxn ang="0">
                    <a:pos x="209" y="74"/>
                  </a:cxn>
                  <a:cxn ang="0">
                    <a:pos x="219" y="81"/>
                  </a:cxn>
                  <a:cxn ang="0">
                    <a:pos x="229" y="91"/>
                  </a:cxn>
                  <a:cxn ang="0">
                    <a:pos x="233" y="98"/>
                  </a:cxn>
                  <a:cxn ang="0">
                    <a:pos x="236" y="107"/>
                  </a:cxn>
                  <a:cxn ang="0">
                    <a:pos x="238" y="117"/>
                  </a:cxn>
                  <a:cxn ang="0">
                    <a:pos x="238" y="124"/>
                  </a:cxn>
                  <a:cxn ang="0">
                    <a:pos x="236" y="131"/>
                  </a:cxn>
                  <a:cxn ang="0">
                    <a:pos x="236" y="138"/>
                  </a:cxn>
                  <a:cxn ang="0">
                    <a:pos x="233" y="143"/>
                  </a:cxn>
                  <a:cxn ang="0">
                    <a:pos x="233" y="145"/>
                  </a:cxn>
                  <a:cxn ang="0">
                    <a:pos x="231" y="145"/>
                  </a:cxn>
                  <a:cxn ang="0">
                    <a:pos x="233" y="148"/>
                  </a:cxn>
                  <a:cxn ang="0">
                    <a:pos x="236" y="148"/>
                  </a:cxn>
                  <a:cxn ang="0">
                    <a:pos x="240" y="153"/>
                  </a:cxn>
                  <a:cxn ang="0">
                    <a:pos x="248" y="157"/>
                  </a:cxn>
                  <a:cxn ang="0">
                    <a:pos x="252" y="164"/>
                  </a:cxn>
                  <a:cxn ang="0">
                    <a:pos x="259" y="174"/>
                  </a:cxn>
                  <a:cxn ang="0">
                    <a:pos x="267" y="184"/>
                  </a:cxn>
                  <a:cxn ang="0">
                    <a:pos x="271" y="195"/>
                  </a:cxn>
                  <a:cxn ang="0">
                    <a:pos x="274" y="212"/>
                  </a:cxn>
                  <a:cxn ang="0">
                    <a:pos x="276" y="229"/>
                  </a:cxn>
                </a:cxnLst>
                <a:rect l="0" t="0" r="r" b="b"/>
                <a:pathLst>
                  <a:path w="276" h="229">
                    <a:moveTo>
                      <a:pt x="0" y="24"/>
                    </a:moveTo>
                    <a:lnTo>
                      <a:pt x="4" y="24"/>
                    </a:lnTo>
                    <a:lnTo>
                      <a:pt x="7" y="19"/>
                    </a:lnTo>
                    <a:lnTo>
                      <a:pt x="16" y="14"/>
                    </a:lnTo>
                    <a:lnTo>
                      <a:pt x="26" y="10"/>
                    </a:lnTo>
                    <a:lnTo>
                      <a:pt x="35" y="5"/>
                    </a:lnTo>
                    <a:lnTo>
                      <a:pt x="50" y="2"/>
                    </a:lnTo>
                    <a:lnTo>
                      <a:pt x="64" y="0"/>
                    </a:lnTo>
                    <a:lnTo>
                      <a:pt x="78" y="0"/>
                    </a:lnTo>
                    <a:lnTo>
                      <a:pt x="95" y="5"/>
                    </a:lnTo>
                    <a:lnTo>
                      <a:pt x="109" y="12"/>
                    </a:lnTo>
                    <a:lnTo>
                      <a:pt x="124" y="24"/>
                    </a:lnTo>
                    <a:lnTo>
                      <a:pt x="133" y="33"/>
                    </a:lnTo>
                    <a:lnTo>
                      <a:pt x="143" y="43"/>
                    </a:lnTo>
                    <a:lnTo>
                      <a:pt x="147" y="52"/>
                    </a:lnTo>
                    <a:lnTo>
                      <a:pt x="150" y="60"/>
                    </a:lnTo>
                    <a:lnTo>
                      <a:pt x="152" y="67"/>
                    </a:lnTo>
                    <a:lnTo>
                      <a:pt x="152" y="74"/>
                    </a:lnTo>
                    <a:lnTo>
                      <a:pt x="152" y="79"/>
                    </a:lnTo>
                    <a:lnTo>
                      <a:pt x="152" y="81"/>
                    </a:lnTo>
                    <a:lnTo>
                      <a:pt x="152" y="81"/>
                    </a:lnTo>
                    <a:lnTo>
                      <a:pt x="152" y="81"/>
                    </a:lnTo>
                    <a:lnTo>
                      <a:pt x="155" y="79"/>
                    </a:lnTo>
                    <a:lnTo>
                      <a:pt x="159" y="76"/>
                    </a:lnTo>
                    <a:lnTo>
                      <a:pt x="167" y="74"/>
                    </a:lnTo>
                    <a:lnTo>
                      <a:pt x="174" y="72"/>
                    </a:lnTo>
                    <a:lnTo>
                      <a:pt x="181" y="69"/>
                    </a:lnTo>
                    <a:lnTo>
                      <a:pt x="190" y="69"/>
                    </a:lnTo>
                    <a:lnTo>
                      <a:pt x="200" y="72"/>
                    </a:lnTo>
                    <a:lnTo>
                      <a:pt x="209" y="74"/>
                    </a:lnTo>
                    <a:lnTo>
                      <a:pt x="219" y="81"/>
                    </a:lnTo>
                    <a:lnTo>
                      <a:pt x="229" y="91"/>
                    </a:lnTo>
                    <a:lnTo>
                      <a:pt x="233" y="98"/>
                    </a:lnTo>
                    <a:lnTo>
                      <a:pt x="236" y="107"/>
                    </a:lnTo>
                    <a:lnTo>
                      <a:pt x="238" y="117"/>
                    </a:lnTo>
                    <a:lnTo>
                      <a:pt x="238" y="124"/>
                    </a:lnTo>
                    <a:lnTo>
                      <a:pt x="236" y="131"/>
                    </a:lnTo>
                    <a:lnTo>
                      <a:pt x="236" y="138"/>
                    </a:lnTo>
                    <a:lnTo>
                      <a:pt x="233" y="143"/>
                    </a:lnTo>
                    <a:lnTo>
                      <a:pt x="233" y="145"/>
                    </a:lnTo>
                    <a:lnTo>
                      <a:pt x="231" y="145"/>
                    </a:lnTo>
                    <a:lnTo>
                      <a:pt x="233" y="148"/>
                    </a:lnTo>
                    <a:lnTo>
                      <a:pt x="236" y="148"/>
                    </a:lnTo>
                    <a:lnTo>
                      <a:pt x="240" y="153"/>
                    </a:lnTo>
                    <a:lnTo>
                      <a:pt x="248" y="157"/>
                    </a:lnTo>
                    <a:lnTo>
                      <a:pt x="252" y="164"/>
                    </a:lnTo>
                    <a:lnTo>
                      <a:pt x="259" y="174"/>
                    </a:lnTo>
                    <a:lnTo>
                      <a:pt x="267" y="184"/>
                    </a:lnTo>
                    <a:lnTo>
                      <a:pt x="271" y="195"/>
                    </a:lnTo>
                    <a:lnTo>
                      <a:pt x="274" y="212"/>
                    </a:lnTo>
                    <a:lnTo>
                      <a:pt x="276" y="229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Freeform 464"/>
              <p:cNvSpPr>
                <a:spLocks/>
              </p:cNvSpPr>
              <p:nvPr/>
            </p:nvSpPr>
            <p:spPr bwMode="auto">
              <a:xfrm>
                <a:off x="3366" y="3430"/>
                <a:ext cx="358" cy="236"/>
              </a:xfrm>
              <a:custGeom>
                <a:avLst/>
                <a:gdLst/>
                <a:ahLst/>
                <a:cxnLst>
                  <a:cxn ang="0">
                    <a:pos x="3" y="220"/>
                  </a:cxn>
                  <a:cxn ang="0">
                    <a:pos x="10" y="194"/>
                  </a:cxn>
                  <a:cxn ang="0">
                    <a:pos x="22" y="174"/>
                  </a:cxn>
                  <a:cxn ang="0">
                    <a:pos x="34" y="163"/>
                  </a:cxn>
                  <a:cxn ang="0">
                    <a:pos x="43" y="155"/>
                  </a:cxn>
                  <a:cxn ang="0">
                    <a:pos x="43" y="155"/>
                  </a:cxn>
                  <a:cxn ang="0">
                    <a:pos x="41" y="146"/>
                  </a:cxn>
                  <a:cxn ang="0">
                    <a:pos x="39" y="134"/>
                  </a:cxn>
                  <a:cxn ang="0">
                    <a:pos x="39" y="117"/>
                  </a:cxn>
                  <a:cxn ang="0">
                    <a:pos x="48" y="98"/>
                  </a:cxn>
                  <a:cxn ang="0">
                    <a:pos x="65" y="84"/>
                  </a:cxn>
                  <a:cxn ang="0">
                    <a:pos x="84" y="79"/>
                  </a:cxn>
                  <a:cxn ang="0">
                    <a:pos x="103" y="82"/>
                  </a:cxn>
                  <a:cxn ang="0">
                    <a:pos x="115" y="86"/>
                  </a:cxn>
                  <a:cxn ang="0">
                    <a:pos x="122" y="91"/>
                  </a:cxn>
                  <a:cxn ang="0">
                    <a:pos x="124" y="89"/>
                  </a:cxn>
                  <a:cxn ang="0">
                    <a:pos x="122" y="82"/>
                  </a:cxn>
                  <a:cxn ang="0">
                    <a:pos x="124" y="70"/>
                  </a:cxn>
                  <a:cxn ang="0">
                    <a:pos x="134" y="53"/>
                  </a:cxn>
                  <a:cxn ang="0">
                    <a:pos x="153" y="31"/>
                  </a:cxn>
                  <a:cxn ang="0">
                    <a:pos x="182" y="15"/>
                  </a:cxn>
                  <a:cxn ang="0">
                    <a:pos x="213" y="10"/>
                  </a:cxn>
                  <a:cxn ang="0">
                    <a:pos x="239" y="15"/>
                  </a:cxn>
                  <a:cxn ang="0">
                    <a:pos x="260" y="24"/>
                  </a:cxn>
                  <a:cxn ang="0">
                    <a:pos x="272" y="31"/>
                  </a:cxn>
                  <a:cxn ang="0">
                    <a:pos x="275" y="31"/>
                  </a:cxn>
                  <a:cxn ang="0">
                    <a:pos x="275" y="27"/>
                  </a:cxn>
                  <a:cxn ang="0">
                    <a:pos x="279" y="17"/>
                  </a:cxn>
                  <a:cxn ang="0">
                    <a:pos x="289" y="8"/>
                  </a:cxn>
                  <a:cxn ang="0">
                    <a:pos x="306" y="3"/>
                  </a:cxn>
                  <a:cxn ang="0">
                    <a:pos x="327" y="3"/>
                  </a:cxn>
                  <a:cxn ang="0">
                    <a:pos x="344" y="8"/>
                  </a:cxn>
                  <a:cxn ang="0">
                    <a:pos x="351" y="17"/>
                  </a:cxn>
                  <a:cxn ang="0">
                    <a:pos x="356" y="27"/>
                  </a:cxn>
                  <a:cxn ang="0">
                    <a:pos x="358" y="31"/>
                  </a:cxn>
                </a:cxnLst>
                <a:rect l="0" t="0" r="r" b="b"/>
                <a:pathLst>
                  <a:path w="358" h="236">
                    <a:moveTo>
                      <a:pt x="0" y="236"/>
                    </a:moveTo>
                    <a:lnTo>
                      <a:pt x="3" y="220"/>
                    </a:lnTo>
                    <a:lnTo>
                      <a:pt x="5" y="205"/>
                    </a:lnTo>
                    <a:lnTo>
                      <a:pt x="10" y="194"/>
                    </a:lnTo>
                    <a:lnTo>
                      <a:pt x="15" y="182"/>
                    </a:lnTo>
                    <a:lnTo>
                      <a:pt x="22" y="174"/>
                    </a:lnTo>
                    <a:lnTo>
                      <a:pt x="29" y="167"/>
                    </a:lnTo>
                    <a:lnTo>
                      <a:pt x="34" y="163"/>
                    </a:lnTo>
                    <a:lnTo>
                      <a:pt x="39" y="158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1" y="151"/>
                    </a:lnTo>
                    <a:lnTo>
                      <a:pt x="41" y="146"/>
                    </a:lnTo>
                    <a:lnTo>
                      <a:pt x="39" y="141"/>
                    </a:lnTo>
                    <a:lnTo>
                      <a:pt x="39" y="134"/>
                    </a:lnTo>
                    <a:lnTo>
                      <a:pt x="39" y="124"/>
                    </a:lnTo>
                    <a:lnTo>
                      <a:pt x="39" y="117"/>
                    </a:lnTo>
                    <a:lnTo>
                      <a:pt x="43" y="108"/>
                    </a:lnTo>
                    <a:lnTo>
                      <a:pt x="48" y="98"/>
                    </a:lnTo>
                    <a:lnTo>
                      <a:pt x="55" y="91"/>
                    </a:lnTo>
                    <a:lnTo>
                      <a:pt x="65" y="84"/>
                    </a:lnTo>
                    <a:lnTo>
                      <a:pt x="77" y="82"/>
                    </a:lnTo>
                    <a:lnTo>
                      <a:pt x="84" y="79"/>
                    </a:lnTo>
                    <a:lnTo>
                      <a:pt x="93" y="79"/>
                    </a:lnTo>
                    <a:lnTo>
                      <a:pt x="103" y="82"/>
                    </a:lnTo>
                    <a:lnTo>
                      <a:pt x="110" y="84"/>
                    </a:lnTo>
                    <a:lnTo>
                      <a:pt x="115" y="86"/>
                    </a:lnTo>
                    <a:lnTo>
                      <a:pt x="120" y="89"/>
                    </a:lnTo>
                    <a:lnTo>
                      <a:pt x="122" y="91"/>
                    </a:lnTo>
                    <a:lnTo>
                      <a:pt x="124" y="91"/>
                    </a:lnTo>
                    <a:lnTo>
                      <a:pt x="124" y="89"/>
                    </a:lnTo>
                    <a:lnTo>
                      <a:pt x="122" y="86"/>
                    </a:lnTo>
                    <a:lnTo>
                      <a:pt x="122" y="82"/>
                    </a:lnTo>
                    <a:lnTo>
                      <a:pt x="124" y="77"/>
                    </a:lnTo>
                    <a:lnTo>
                      <a:pt x="124" y="70"/>
                    </a:lnTo>
                    <a:lnTo>
                      <a:pt x="129" y="60"/>
                    </a:lnTo>
                    <a:lnTo>
                      <a:pt x="134" y="53"/>
                    </a:lnTo>
                    <a:lnTo>
                      <a:pt x="141" y="43"/>
                    </a:lnTo>
                    <a:lnTo>
                      <a:pt x="153" y="31"/>
                    </a:lnTo>
                    <a:lnTo>
                      <a:pt x="165" y="22"/>
                    </a:lnTo>
                    <a:lnTo>
                      <a:pt x="182" y="15"/>
                    </a:lnTo>
                    <a:lnTo>
                      <a:pt x="196" y="10"/>
                    </a:lnTo>
                    <a:lnTo>
                      <a:pt x="213" y="10"/>
                    </a:lnTo>
                    <a:lnTo>
                      <a:pt x="227" y="10"/>
                    </a:lnTo>
                    <a:lnTo>
                      <a:pt x="239" y="15"/>
                    </a:lnTo>
                    <a:lnTo>
                      <a:pt x="251" y="20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2" y="31"/>
                    </a:lnTo>
                    <a:lnTo>
                      <a:pt x="275" y="34"/>
                    </a:lnTo>
                    <a:lnTo>
                      <a:pt x="275" y="31"/>
                    </a:lnTo>
                    <a:lnTo>
                      <a:pt x="275" y="29"/>
                    </a:lnTo>
                    <a:lnTo>
                      <a:pt x="275" y="27"/>
                    </a:lnTo>
                    <a:lnTo>
                      <a:pt x="277" y="22"/>
                    </a:lnTo>
                    <a:lnTo>
                      <a:pt x="279" y="17"/>
                    </a:lnTo>
                    <a:lnTo>
                      <a:pt x="284" y="12"/>
                    </a:lnTo>
                    <a:lnTo>
                      <a:pt x="289" y="8"/>
                    </a:lnTo>
                    <a:lnTo>
                      <a:pt x="296" y="5"/>
                    </a:lnTo>
                    <a:lnTo>
                      <a:pt x="306" y="3"/>
                    </a:lnTo>
                    <a:lnTo>
                      <a:pt x="315" y="0"/>
                    </a:lnTo>
                    <a:lnTo>
                      <a:pt x="327" y="3"/>
                    </a:lnTo>
                    <a:lnTo>
                      <a:pt x="337" y="5"/>
                    </a:lnTo>
                    <a:lnTo>
                      <a:pt x="344" y="8"/>
                    </a:lnTo>
                    <a:lnTo>
                      <a:pt x="348" y="12"/>
                    </a:lnTo>
                    <a:lnTo>
                      <a:pt x="351" y="17"/>
                    </a:lnTo>
                    <a:lnTo>
                      <a:pt x="356" y="22"/>
                    </a:lnTo>
                    <a:lnTo>
                      <a:pt x="356" y="27"/>
                    </a:lnTo>
                    <a:lnTo>
                      <a:pt x="358" y="29"/>
                    </a:lnTo>
                    <a:lnTo>
                      <a:pt x="358" y="31"/>
                    </a:lnTo>
                    <a:lnTo>
                      <a:pt x="358" y="34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Freeform 465"/>
              <p:cNvSpPr>
                <a:spLocks/>
              </p:cNvSpPr>
              <p:nvPr/>
            </p:nvSpPr>
            <p:spPr bwMode="auto">
              <a:xfrm>
                <a:off x="3366" y="3664"/>
                <a:ext cx="272" cy="229"/>
              </a:xfrm>
              <a:custGeom>
                <a:avLst/>
                <a:gdLst/>
                <a:ahLst/>
                <a:cxnLst>
                  <a:cxn ang="0">
                    <a:pos x="272" y="203"/>
                  </a:cxn>
                  <a:cxn ang="0">
                    <a:pos x="272" y="205"/>
                  </a:cxn>
                  <a:cxn ang="0">
                    <a:pos x="267" y="208"/>
                  </a:cxn>
                  <a:cxn ang="0">
                    <a:pos x="260" y="212"/>
                  </a:cxn>
                  <a:cxn ang="0">
                    <a:pos x="251" y="217"/>
                  </a:cxn>
                  <a:cxn ang="0">
                    <a:pos x="239" y="222"/>
                  </a:cxn>
                  <a:cxn ang="0">
                    <a:pos x="227" y="227"/>
                  </a:cxn>
                  <a:cxn ang="0">
                    <a:pos x="213" y="229"/>
                  </a:cxn>
                  <a:cxn ang="0">
                    <a:pos x="196" y="227"/>
                  </a:cxn>
                  <a:cxn ang="0">
                    <a:pos x="182" y="224"/>
                  </a:cxn>
                  <a:cxn ang="0">
                    <a:pos x="165" y="215"/>
                  </a:cxn>
                  <a:cxn ang="0">
                    <a:pos x="153" y="205"/>
                  </a:cxn>
                  <a:cxn ang="0">
                    <a:pos x="141" y="196"/>
                  </a:cxn>
                  <a:cxn ang="0">
                    <a:pos x="134" y="186"/>
                  </a:cxn>
                  <a:cxn ang="0">
                    <a:pos x="129" y="177"/>
                  </a:cxn>
                  <a:cxn ang="0">
                    <a:pos x="124" y="167"/>
                  </a:cxn>
                  <a:cxn ang="0">
                    <a:pos x="124" y="160"/>
                  </a:cxn>
                  <a:cxn ang="0">
                    <a:pos x="122" y="155"/>
                  </a:cxn>
                  <a:cxn ang="0">
                    <a:pos x="122" y="150"/>
                  </a:cxn>
                  <a:cxn ang="0">
                    <a:pos x="124" y="148"/>
                  </a:cxn>
                  <a:cxn ang="0">
                    <a:pos x="124" y="146"/>
                  </a:cxn>
                  <a:cxn ang="0">
                    <a:pos x="122" y="148"/>
                  </a:cxn>
                  <a:cxn ang="0">
                    <a:pos x="120" y="150"/>
                  </a:cxn>
                  <a:cxn ang="0">
                    <a:pos x="115" y="153"/>
                  </a:cxn>
                  <a:cxn ang="0">
                    <a:pos x="110" y="155"/>
                  </a:cxn>
                  <a:cxn ang="0">
                    <a:pos x="103" y="157"/>
                  </a:cxn>
                  <a:cxn ang="0">
                    <a:pos x="93" y="157"/>
                  </a:cxn>
                  <a:cxn ang="0">
                    <a:pos x="84" y="157"/>
                  </a:cxn>
                  <a:cxn ang="0">
                    <a:pos x="77" y="157"/>
                  </a:cxn>
                  <a:cxn ang="0">
                    <a:pos x="65" y="153"/>
                  </a:cxn>
                  <a:cxn ang="0">
                    <a:pos x="55" y="146"/>
                  </a:cxn>
                  <a:cxn ang="0">
                    <a:pos x="48" y="138"/>
                  </a:cxn>
                  <a:cxn ang="0">
                    <a:pos x="43" y="129"/>
                  </a:cxn>
                  <a:cxn ang="0">
                    <a:pos x="39" y="122"/>
                  </a:cxn>
                  <a:cxn ang="0">
                    <a:pos x="39" y="112"/>
                  </a:cxn>
                  <a:cxn ang="0">
                    <a:pos x="39" y="105"/>
                  </a:cxn>
                  <a:cxn ang="0">
                    <a:pos x="39" y="98"/>
                  </a:cxn>
                  <a:cxn ang="0">
                    <a:pos x="41" y="91"/>
                  </a:cxn>
                  <a:cxn ang="0">
                    <a:pos x="41" y="86"/>
                  </a:cxn>
                  <a:cxn ang="0">
                    <a:pos x="43" y="84"/>
                  </a:cxn>
                  <a:cxn ang="0">
                    <a:pos x="43" y="81"/>
                  </a:cxn>
                  <a:cxn ang="0">
                    <a:pos x="43" y="81"/>
                  </a:cxn>
                  <a:cxn ang="0">
                    <a:pos x="39" y="79"/>
                  </a:cxn>
                  <a:cxn ang="0">
                    <a:pos x="34" y="76"/>
                  </a:cxn>
                  <a:cxn ang="0">
                    <a:pos x="29" y="72"/>
                  </a:cxn>
                  <a:cxn ang="0">
                    <a:pos x="22" y="64"/>
                  </a:cxn>
                  <a:cxn ang="0">
                    <a:pos x="15" y="55"/>
                  </a:cxn>
                  <a:cxn ang="0">
                    <a:pos x="10" y="45"/>
                  </a:cxn>
                  <a:cxn ang="0">
                    <a:pos x="5" y="31"/>
                  </a:cxn>
                  <a:cxn ang="0">
                    <a:pos x="3" y="17"/>
                  </a:cxn>
                  <a:cxn ang="0">
                    <a:pos x="0" y="0"/>
                  </a:cxn>
                </a:cxnLst>
                <a:rect l="0" t="0" r="r" b="b"/>
                <a:pathLst>
                  <a:path w="272" h="229">
                    <a:moveTo>
                      <a:pt x="272" y="203"/>
                    </a:moveTo>
                    <a:lnTo>
                      <a:pt x="272" y="205"/>
                    </a:lnTo>
                    <a:lnTo>
                      <a:pt x="267" y="208"/>
                    </a:lnTo>
                    <a:lnTo>
                      <a:pt x="260" y="212"/>
                    </a:lnTo>
                    <a:lnTo>
                      <a:pt x="251" y="217"/>
                    </a:lnTo>
                    <a:lnTo>
                      <a:pt x="239" y="222"/>
                    </a:lnTo>
                    <a:lnTo>
                      <a:pt x="227" y="227"/>
                    </a:lnTo>
                    <a:lnTo>
                      <a:pt x="213" y="229"/>
                    </a:lnTo>
                    <a:lnTo>
                      <a:pt x="196" y="227"/>
                    </a:lnTo>
                    <a:lnTo>
                      <a:pt x="182" y="224"/>
                    </a:lnTo>
                    <a:lnTo>
                      <a:pt x="165" y="215"/>
                    </a:lnTo>
                    <a:lnTo>
                      <a:pt x="153" y="205"/>
                    </a:lnTo>
                    <a:lnTo>
                      <a:pt x="141" y="196"/>
                    </a:lnTo>
                    <a:lnTo>
                      <a:pt x="134" y="186"/>
                    </a:lnTo>
                    <a:lnTo>
                      <a:pt x="129" y="177"/>
                    </a:lnTo>
                    <a:lnTo>
                      <a:pt x="124" y="167"/>
                    </a:lnTo>
                    <a:lnTo>
                      <a:pt x="124" y="160"/>
                    </a:lnTo>
                    <a:lnTo>
                      <a:pt x="122" y="155"/>
                    </a:lnTo>
                    <a:lnTo>
                      <a:pt x="122" y="150"/>
                    </a:lnTo>
                    <a:lnTo>
                      <a:pt x="124" y="148"/>
                    </a:lnTo>
                    <a:lnTo>
                      <a:pt x="124" y="146"/>
                    </a:lnTo>
                    <a:lnTo>
                      <a:pt x="122" y="148"/>
                    </a:lnTo>
                    <a:lnTo>
                      <a:pt x="120" y="150"/>
                    </a:lnTo>
                    <a:lnTo>
                      <a:pt x="115" y="153"/>
                    </a:lnTo>
                    <a:lnTo>
                      <a:pt x="110" y="155"/>
                    </a:lnTo>
                    <a:lnTo>
                      <a:pt x="103" y="157"/>
                    </a:lnTo>
                    <a:lnTo>
                      <a:pt x="93" y="157"/>
                    </a:lnTo>
                    <a:lnTo>
                      <a:pt x="84" y="157"/>
                    </a:lnTo>
                    <a:lnTo>
                      <a:pt x="77" y="157"/>
                    </a:lnTo>
                    <a:lnTo>
                      <a:pt x="65" y="153"/>
                    </a:lnTo>
                    <a:lnTo>
                      <a:pt x="55" y="146"/>
                    </a:lnTo>
                    <a:lnTo>
                      <a:pt x="48" y="138"/>
                    </a:lnTo>
                    <a:lnTo>
                      <a:pt x="43" y="129"/>
                    </a:lnTo>
                    <a:lnTo>
                      <a:pt x="39" y="122"/>
                    </a:lnTo>
                    <a:lnTo>
                      <a:pt x="39" y="112"/>
                    </a:lnTo>
                    <a:lnTo>
                      <a:pt x="39" y="105"/>
                    </a:lnTo>
                    <a:lnTo>
                      <a:pt x="39" y="98"/>
                    </a:lnTo>
                    <a:lnTo>
                      <a:pt x="41" y="91"/>
                    </a:lnTo>
                    <a:lnTo>
                      <a:pt x="41" y="86"/>
                    </a:lnTo>
                    <a:lnTo>
                      <a:pt x="43" y="84"/>
                    </a:lnTo>
                    <a:lnTo>
                      <a:pt x="43" y="81"/>
                    </a:lnTo>
                    <a:lnTo>
                      <a:pt x="43" y="81"/>
                    </a:lnTo>
                    <a:lnTo>
                      <a:pt x="39" y="79"/>
                    </a:lnTo>
                    <a:lnTo>
                      <a:pt x="34" y="76"/>
                    </a:lnTo>
                    <a:lnTo>
                      <a:pt x="29" y="72"/>
                    </a:lnTo>
                    <a:lnTo>
                      <a:pt x="22" y="64"/>
                    </a:lnTo>
                    <a:lnTo>
                      <a:pt x="15" y="55"/>
                    </a:lnTo>
                    <a:lnTo>
                      <a:pt x="10" y="45"/>
                    </a:lnTo>
                    <a:lnTo>
                      <a:pt x="5" y="31"/>
                    </a:lnTo>
                    <a:lnTo>
                      <a:pt x="3" y="17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Freeform 466"/>
              <p:cNvSpPr>
                <a:spLocks/>
              </p:cNvSpPr>
              <p:nvPr/>
            </p:nvSpPr>
            <p:spPr bwMode="auto">
              <a:xfrm>
                <a:off x="3638" y="3664"/>
                <a:ext cx="360" cy="236"/>
              </a:xfrm>
              <a:custGeom>
                <a:avLst/>
                <a:gdLst/>
                <a:ahLst/>
                <a:cxnLst>
                  <a:cxn ang="0">
                    <a:pos x="3" y="205"/>
                  </a:cxn>
                  <a:cxn ang="0">
                    <a:pos x="3" y="212"/>
                  </a:cxn>
                  <a:cxn ang="0">
                    <a:pos x="7" y="219"/>
                  </a:cxn>
                  <a:cxn ang="0">
                    <a:pos x="17" y="229"/>
                  </a:cxn>
                  <a:cxn ang="0">
                    <a:pos x="34" y="236"/>
                  </a:cxn>
                  <a:cxn ang="0">
                    <a:pos x="55" y="236"/>
                  </a:cxn>
                  <a:cxn ang="0">
                    <a:pos x="72" y="229"/>
                  </a:cxn>
                  <a:cxn ang="0">
                    <a:pos x="79" y="219"/>
                  </a:cxn>
                  <a:cxn ang="0">
                    <a:pos x="84" y="212"/>
                  </a:cxn>
                  <a:cxn ang="0">
                    <a:pos x="86" y="205"/>
                  </a:cxn>
                  <a:cxn ang="0">
                    <a:pos x="88" y="205"/>
                  </a:cxn>
                  <a:cxn ang="0">
                    <a:pos x="100" y="215"/>
                  </a:cxn>
                  <a:cxn ang="0">
                    <a:pos x="119" y="224"/>
                  </a:cxn>
                  <a:cxn ang="0">
                    <a:pos x="148" y="229"/>
                  </a:cxn>
                  <a:cxn ang="0">
                    <a:pos x="179" y="224"/>
                  </a:cxn>
                  <a:cxn ang="0">
                    <a:pos x="208" y="205"/>
                  </a:cxn>
                  <a:cxn ang="0">
                    <a:pos x="227" y="186"/>
                  </a:cxn>
                  <a:cxn ang="0">
                    <a:pos x="234" y="169"/>
                  </a:cxn>
                  <a:cxn ang="0">
                    <a:pos x="236" y="155"/>
                  </a:cxn>
                  <a:cxn ang="0">
                    <a:pos x="236" y="148"/>
                  </a:cxn>
                  <a:cxn ang="0">
                    <a:pos x="236" y="148"/>
                  </a:cxn>
                  <a:cxn ang="0">
                    <a:pos x="243" y="153"/>
                  </a:cxn>
                  <a:cxn ang="0">
                    <a:pos x="258" y="157"/>
                  </a:cxn>
                  <a:cxn ang="0">
                    <a:pos x="274" y="160"/>
                  </a:cxn>
                  <a:cxn ang="0">
                    <a:pos x="293" y="153"/>
                  </a:cxn>
                  <a:cxn ang="0">
                    <a:pos x="313" y="138"/>
                  </a:cxn>
                  <a:cxn ang="0">
                    <a:pos x="320" y="122"/>
                  </a:cxn>
                  <a:cxn ang="0">
                    <a:pos x="322" y="105"/>
                  </a:cxn>
                  <a:cxn ang="0">
                    <a:pos x="320" y="91"/>
                  </a:cxn>
                  <a:cxn ang="0">
                    <a:pos x="317" y="84"/>
                  </a:cxn>
                  <a:cxn ang="0">
                    <a:pos x="317" y="81"/>
                  </a:cxn>
                  <a:cxn ang="0">
                    <a:pos x="324" y="76"/>
                  </a:cxn>
                  <a:cxn ang="0">
                    <a:pos x="336" y="64"/>
                  </a:cxn>
                  <a:cxn ang="0">
                    <a:pos x="351" y="45"/>
                  </a:cxn>
                  <a:cxn ang="0">
                    <a:pos x="358" y="17"/>
                  </a:cxn>
                </a:cxnLst>
                <a:rect l="0" t="0" r="r" b="b"/>
                <a:pathLst>
                  <a:path w="360" h="236">
                    <a:moveTo>
                      <a:pt x="0" y="203"/>
                    </a:moveTo>
                    <a:lnTo>
                      <a:pt x="3" y="205"/>
                    </a:lnTo>
                    <a:lnTo>
                      <a:pt x="3" y="208"/>
                    </a:lnTo>
                    <a:lnTo>
                      <a:pt x="3" y="212"/>
                    </a:lnTo>
                    <a:lnTo>
                      <a:pt x="5" y="215"/>
                    </a:lnTo>
                    <a:lnTo>
                      <a:pt x="7" y="219"/>
                    </a:lnTo>
                    <a:lnTo>
                      <a:pt x="12" y="224"/>
                    </a:lnTo>
                    <a:lnTo>
                      <a:pt x="17" y="229"/>
                    </a:lnTo>
                    <a:lnTo>
                      <a:pt x="24" y="234"/>
                    </a:lnTo>
                    <a:lnTo>
                      <a:pt x="34" y="236"/>
                    </a:lnTo>
                    <a:lnTo>
                      <a:pt x="43" y="236"/>
                    </a:lnTo>
                    <a:lnTo>
                      <a:pt x="55" y="236"/>
                    </a:lnTo>
                    <a:lnTo>
                      <a:pt x="65" y="234"/>
                    </a:lnTo>
                    <a:lnTo>
                      <a:pt x="72" y="229"/>
                    </a:lnTo>
                    <a:lnTo>
                      <a:pt x="76" y="224"/>
                    </a:lnTo>
                    <a:lnTo>
                      <a:pt x="79" y="219"/>
                    </a:lnTo>
                    <a:lnTo>
                      <a:pt x="84" y="215"/>
                    </a:lnTo>
                    <a:lnTo>
                      <a:pt x="84" y="212"/>
                    </a:lnTo>
                    <a:lnTo>
                      <a:pt x="86" y="208"/>
                    </a:lnTo>
                    <a:lnTo>
                      <a:pt x="86" y="205"/>
                    </a:lnTo>
                    <a:lnTo>
                      <a:pt x="86" y="205"/>
                    </a:lnTo>
                    <a:lnTo>
                      <a:pt x="88" y="205"/>
                    </a:lnTo>
                    <a:lnTo>
                      <a:pt x="91" y="210"/>
                    </a:lnTo>
                    <a:lnTo>
                      <a:pt x="100" y="215"/>
                    </a:lnTo>
                    <a:lnTo>
                      <a:pt x="110" y="219"/>
                    </a:lnTo>
                    <a:lnTo>
                      <a:pt x="119" y="224"/>
                    </a:lnTo>
                    <a:lnTo>
                      <a:pt x="134" y="227"/>
                    </a:lnTo>
                    <a:lnTo>
                      <a:pt x="148" y="229"/>
                    </a:lnTo>
                    <a:lnTo>
                      <a:pt x="162" y="229"/>
                    </a:lnTo>
                    <a:lnTo>
                      <a:pt x="179" y="224"/>
                    </a:lnTo>
                    <a:lnTo>
                      <a:pt x="193" y="217"/>
                    </a:lnTo>
                    <a:lnTo>
                      <a:pt x="208" y="205"/>
                    </a:lnTo>
                    <a:lnTo>
                      <a:pt x="217" y="196"/>
                    </a:lnTo>
                    <a:lnTo>
                      <a:pt x="227" y="186"/>
                    </a:lnTo>
                    <a:lnTo>
                      <a:pt x="231" y="177"/>
                    </a:lnTo>
                    <a:lnTo>
                      <a:pt x="234" y="169"/>
                    </a:lnTo>
                    <a:lnTo>
                      <a:pt x="236" y="162"/>
                    </a:lnTo>
                    <a:lnTo>
                      <a:pt x="236" y="155"/>
                    </a:lnTo>
                    <a:lnTo>
                      <a:pt x="236" y="150"/>
                    </a:lnTo>
                    <a:lnTo>
                      <a:pt x="236" y="148"/>
                    </a:lnTo>
                    <a:lnTo>
                      <a:pt x="236" y="148"/>
                    </a:lnTo>
                    <a:lnTo>
                      <a:pt x="236" y="148"/>
                    </a:lnTo>
                    <a:lnTo>
                      <a:pt x="239" y="150"/>
                    </a:lnTo>
                    <a:lnTo>
                      <a:pt x="243" y="153"/>
                    </a:lnTo>
                    <a:lnTo>
                      <a:pt x="251" y="155"/>
                    </a:lnTo>
                    <a:lnTo>
                      <a:pt x="258" y="157"/>
                    </a:lnTo>
                    <a:lnTo>
                      <a:pt x="265" y="160"/>
                    </a:lnTo>
                    <a:lnTo>
                      <a:pt x="274" y="160"/>
                    </a:lnTo>
                    <a:lnTo>
                      <a:pt x="284" y="157"/>
                    </a:lnTo>
                    <a:lnTo>
                      <a:pt x="293" y="153"/>
                    </a:lnTo>
                    <a:lnTo>
                      <a:pt x="303" y="148"/>
                    </a:lnTo>
                    <a:lnTo>
                      <a:pt x="313" y="138"/>
                    </a:lnTo>
                    <a:lnTo>
                      <a:pt x="317" y="131"/>
                    </a:lnTo>
                    <a:lnTo>
                      <a:pt x="320" y="122"/>
                    </a:lnTo>
                    <a:lnTo>
                      <a:pt x="322" y="112"/>
                    </a:lnTo>
                    <a:lnTo>
                      <a:pt x="322" y="105"/>
                    </a:lnTo>
                    <a:lnTo>
                      <a:pt x="320" y="98"/>
                    </a:lnTo>
                    <a:lnTo>
                      <a:pt x="320" y="91"/>
                    </a:lnTo>
                    <a:lnTo>
                      <a:pt x="317" y="86"/>
                    </a:lnTo>
                    <a:lnTo>
                      <a:pt x="317" y="84"/>
                    </a:lnTo>
                    <a:lnTo>
                      <a:pt x="315" y="84"/>
                    </a:lnTo>
                    <a:lnTo>
                      <a:pt x="317" y="81"/>
                    </a:lnTo>
                    <a:lnTo>
                      <a:pt x="320" y="79"/>
                    </a:lnTo>
                    <a:lnTo>
                      <a:pt x="324" y="76"/>
                    </a:lnTo>
                    <a:lnTo>
                      <a:pt x="332" y="72"/>
                    </a:lnTo>
                    <a:lnTo>
                      <a:pt x="336" y="64"/>
                    </a:lnTo>
                    <a:lnTo>
                      <a:pt x="343" y="55"/>
                    </a:lnTo>
                    <a:lnTo>
                      <a:pt x="351" y="45"/>
                    </a:lnTo>
                    <a:lnTo>
                      <a:pt x="355" y="33"/>
                    </a:lnTo>
                    <a:lnTo>
                      <a:pt x="358" y="17"/>
                    </a:lnTo>
                    <a:lnTo>
                      <a:pt x="36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3" name="Freeform 467"/>
            <p:cNvSpPr>
              <a:spLocks/>
            </p:cNvSpPr>
            <p:nvPr/>
          </p:nvSpPr>
          <p:spPr bwMode="auto">
            <a:xfrm>
              <a:off x="4346" y="4062"/>
              <a:ext cx="115" cy="115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5" y="115"/>
                </a:cxn>
                <a:cxn ang="0">
                  <a:pos x="115" y="115"/>
                </a:cxn>
              </a:cxnLst>
              <a:rect l="0" t="0" r="r" b="b"/>
              <a:pathLst>
                <a:path w="115" h="115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5" y="115"/>
                  </a:lnTo>
                  <a:lnTo>
                    <a:pt x="115" y="11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468"/>
            <p:cNvSpPr>
              <a:spLocks/>
            </p:cNvSpPr>
            <p:nvPr/>
          </p:nvSpPr>
          <p:spPr bwMode="auto">
            <a:xfrm>
              <a:off x="4985" y="4062"/>
              <a:ext cx="112" cy="115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2" y="115"/>
                </a:cxn>
                <a:cxn ang="0">
                  <a:pos x="112" y="115"/>
                </a:cxn>
              </a:cxnLst>
              <a:rect l="0" t="0" r="r" b="b"/>
              <a:pathLst>
                <a:path w="112" h="115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2" y="115"/>
                  </a:lnTo>
                  <a:lnTo>
                    <a:pt x="112" y="115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Line 469"/>
            <p:cNvSpPr>
              <a:spLocks noChangeShapeType="1"/>
            </p:cNvSpPr>
            <p:nvPr/>
          </p:nvSpPr>
          <p:spPr bwMode="auto">
            <a:xfrm>
              <a:off x="4206" y="2558"/>
              <a:ext cx="1" cy="11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Line 470"/>
            <p:cNvSpPr>
              <a:spLocks noChangeShapeType="1"/>
            </p:cNvSpPr>
            <p:nvPr/>
          </p:nvSpPr>
          <p:spPr bwMode="auto">
            <a:xfrm flipH="1" flipV="1">
              <a:off x="3719" y="2813"/>
              <a:ext cx="172" cy="95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Line 471"/>
            <p:cNvSpPr>
              <a:spLocks noChangeShapeType="1"/>
            </p:cNvSpPr>
            <p:nvPr/>
          </p:nvSpPr>
          <p:spPr bwMode="auto">
            <a:xfrm flipV="1">
              <a:off x="4520" y="2811"/>
              <a:ext cx="184" cy="10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Line 472"/>
            <p:cNvSpPr>
              <a:spLocks noChangeShapeType="1"/>
            </p:cNvSpPr>
            <p:nvPr/>
          </p:nvSpPr>
          <p:spPr bwMode="auto">
            <a:xfrm flipH="1">
              <a:off x="3683" y="3049"/>
              <a:ext cx="253" cy="37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473"/>
            <p:cNvSpPr>
              <a:spLocks/>
            </p:cNvSpPr>
            <p:nvPr/>
          </p:nvSpPr>
          <p:spPr bwMode="auto">
            <a:xfrm>
              <a:off x="3745" y="3199"/>
              <a:ext cx="113" cy="115"/>
            </a:xfrm>
            <a:custGeom>
              <a:avLst/>
              <a:gdLst/>
              <a:ahLst/>
              <a:cxnLst>
                <a:cxn ang="0">
                  <a:pos x="113" y="112"/>
                </a:cxn>
                <a:cxn ang="0">
                  <a:pos x="113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3" y="115"/>
                </a:cxn>
                <a:cxn ang="0">
                  <a:pos x="113" y="115"/>
                </a:cxn>
                <a:cxn ang="0">
                  <a:pos x="113" y="112"/>
                </a:cxn>
              </a:cxnLst>
              <a:rect l="0" t="0" r="r" b="b"/>
              <a:pathLst>
                <a:path w="113" h="115">
                  <a:moveTo>
                    <a:pt x="113" y="112"/>
                  </a:moveTo>
                  <a:lnTo>
                    <a:pt x="113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3" y="115"/>
                  </a:lnTo>
                  <a:lnTo>
                    <a:pt x="113" y="115"/>
                  </a:lnTo>
                  <a:lnTo>
                    <a:pt x="113" y="112"/>
                  </a:lnTo>
                  <a:close/>
                </a:path>
              </a:pathLst>
            </a:custGeom>
            <a:solidFill>
              <a:srgbClr val="FFFF66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474"/>
            <p:cNvSpPr>
              <a:spLocks/>
            </p:cNvSpPr>
            <p:nvPr/>
          </p:nvSpPr>
          <p:spPr bwMode="auto">
            <a:xfrm>
              <a:off x="3984" y="3264"/>
              <a:ext cx="113" cy="115"/>
            </a:xfrm>
            <a:custGeom>
              <a:avLst/>
              <a:gdLst/>
              <a:ahLst/>
              <a:cxnLst>
                <a:cxn ang="0">
                  <a:pos x="113" y="112"/>
                </a:cxn>
                <a:cxn ang="0">
                  <a:pos x="113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3" y="115"/>
                </a:cxn>
                <a:cxn ang="0">
                  <a:pos x="113" y="115"/>
                </a:cxn>
              </a:cxnLst>
              <a:rect l="0" t="0" r="r" b="b"/>
              <a:pathLst>
                <a:path w="113" h="115">
                  <a:moveTo>
                    <a:pt x="113" y="112"/>
                  </a:moveTo>
                  <a:lnTo>
                    <a:pt x="113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3" y="115"/>
                  </a:lnTo>
                  <a:lnTo>
                    <a:pt x="113" y="115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Line 475"/>
            <p:cNvSpPr>
              <a:spLocks noChangeShapeType="1"/>
            </p:cNvSpPr>
            <p:nvPr/>
          </p:nvSpPr>
          <p:spPr bwMode="auto">
            <a:xfrm>
              <a:off x="4468" y="3054"/>
              <a:ext cx="260" cy="37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476"/>
            <p:cNvSpPr>
              <a:spLocks/>
            </p:cNvSpPr>
            <p:nvPr/>
          </p:nvSpPr>
          <p:spPr bwMode="auto">
            <a:xfrm>
              <a:off x="4554" y="320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477"/>
            <p:cNvSpPr>
              <a:spLocks/>
            </p:cNvSpPr>
            <p:nvPr/>
          </p:nvSpPr>
          <p:spPr bwMode="auto">
            <a:xfrm>
              <a:off x="4554" y="320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Line 478"/>
            <p:cNvSpPr>
              <a:spLocks noChangeShapeType="1"/>
            </p:cNvSpPr>
            <p:nvPr/>
          </p:nvSpPr>
          <p:spPr bwMode="auto">
            <a:xfrm flipH="1" flipV="1">
              <a:off x="3273" y="3447"/>
              <a:ext cx="141" cy="7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Line 479"/>
            <p:cNvSpPr>
              <a:spLocks noChangeShapeType="1"/>
            </p:cNvSpPr>
            <p:nvPr/>
          </p:nvSpPr>
          <p:spPr bwMode="auto">
            <a:xfrm flipV="1">
              <a:off x="4990" y="3447"/>
              <a:ext cx="148" cy="7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Line 480"/>
            <p:cNvSpPr>
              <a:spLocks noChangeShapeType="1"/>
            </p:cNvSpPr>
            <p:nvPr/>
          </p:nvSpPr>
          <p:spPr bwMode="auto">
            <a:xfrm flipH="1">
              <a:off x="3347" y="3876"/>
              <a:ext cx="181" cy="18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Line 481"/>
            <p:cNvSpPr>
              <a:spLocks noChangeShapeType="1"/>
            </p:cNvSpPr>
            <p:nvPr/>
          </p:nvSpPr>
          <p:spPr bwMode="auto">
            <a:xfrm>
              <a:off x="3822" y="3883"/>
              <a:ext cx="183" cy="18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Line 482"/>
            <p:cNvSpPr>
              <a:spLocks noChangeShapeType="1"/>
            </p:cNvSpPr>
            <p:nvPr/>
          </p:nvSpPr>
          <p:spPr bwMode="auto">
            <a:xfrm flipH="1">
              <a:off x="4404" y="3881"/>
              <a:ext cx="178" cy="18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Line 483"/>
            <p:cNvSpPr>
              <a:spLocks noChangeShapeType="1"/>
            </p:cNvSpPr>
            <p:nvPr/>
          </p:nvSpPr>
          <p:spPr bwMode="auto">
            <a:xfrm>
              <a:off x="4883" y="3872"/>
              <a:ext cx="157" cy="19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Line 484"/>
            <p:cNvSpPr>
              <a:spLocks noChangeShapeType="1"/>
            </p:cNvSpPr>
            <p:nvPr/>
          </p:nvSpPr>
          <p:spPr bwMode="auto">
            <a:xfrm>
              <a:off x="3996" y="3666"/>
              <a:ext cx="415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485"/>
            <p:cNvSpPr>
              <a:spLocks/>
            </p:cNvSpPr>
            <p:nvPr/>
          </p:nvSpPr>
          <p:spPr bwMode="auto">
            <a:xfrm>
              <a:off x="4160" y="361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486"/>
            <p:cNvSpPr>
              <a:spLocks/>
            </p:cNvSpPr>
            <p:nvPr/>
          </p:nvSpPr>
          <p:spPr bwMode="auto">
            <a:xfrm>
              <a:off x="4160" y="361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Line 487"/>
            <p:cNvSpPr>
              <a:spLocks noChangeShapeType="1"/>
            </p:cNvSpPr>
            <p:nvPr/>
          </p:nvSpPr>
          <p:spPr bwMode="auto">
            <a:xfrm flipH="1" flipV="1">
              <a:off x="3984" y="3072"/>
              <a:ext cx="4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" name="Slide Number Placeholder 4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5E07-D719-294B-A8BB-9AA9869D62FF}" type="slidenum">
              <a:rPr lang="en-US"/>
              <a:pPr/>
              <a:t>10</a:t>
            </a:fld>
            <a:endParaRPr lang="en-US"/>
          </a:p>
        </p:txBody>
      </p:sp>
      <p:sp>
        <p:nvSpPr>
          <p:cNvPr id="358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Administrative Stuff</a:t>
            </a:r>
          </a:p>
        </p:txBody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Watch the course web page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hlinkClick r:id="rId2"/>
              </a:rPr>
              <a:t>http://www.cs.cmu.edu/~srini/15-</a:t>
            </a:r>
            <a:r>
              <a:rPr lang="en-US" sz="2400" dirty="0" smtClean="0">
                <a:hlinkClick r:id="rId2"/>
              </a:rPr>
              <a:t>446/S09/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Handouts, readings, ..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Read </a:t>
            </a:r>
            <a:r>
              <a:rPr lang="en-US" sz="2800" dirty="0" err="1"/>
              <a:t>bboards</a:t>
            </a:r>
            <a:endParaRPr lang="en-US" sz="2800" dirty="0"/>
          </a:p>
          <a:p>
            <a:pPr lvl="1">
              <a:lnSpc>
                <a:spcPct val="80000"/>
              </a:lnSpc>
            </a:pPr>
            <a:r>
              <a:rPr lang="en-US" sz="2400" b="1" dirty="0"/>
              <a:t>cyrus.academic.cs.15-441.announce</a:t>
            </a:r>
            <a:r>
              <a:rPr lang="en-US" sz="2400" dirty="0"/>
              <a:t> for official announcements</a:t>
            </a:r>
          </a:p>
          <a:p>
            <a:pPr lvl="1">
              <a:lnSpc>
                <a:spcPct val="80000"/>
              </a:lnSpc>
            </a:pPr>
            <a:r>
              <a:rPr lang="en-US" sz="2400" b="1" dirty="0"/>
              <a:t>cyrus.academic.cs.15-441</a:t>
            </a:r>
            <a:r>
              <a:rPr lang="en-US" sz="2400" dirty="0"/>
              <a:t> for questions/answers</a:t>
            </a: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Course </a:t>
            </a:r>
            <a:r>
              <a:rPr lang="en-US" sz="2800" dirty="0"/>
              <a:t>secretary</a:t>
            </a:r>
            <a:endParaRPr lang="en-US" sz="2800" dirty="0" smtClean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Barbara </a:t>
            </a:r>
            <a:r>
              <a:rPr lang="en-US" sz="2400" dirty="0" err="1" smtClean="0"/>
              <a:t>Grandillo</a:t>
            </a:r>
            <a:r>
              <a:rPr lang="en-US" sz="2400" dirty="0" smtClean="0"/>
              <a:t>, </a:t>
            </a:r>
            <a:r>
              <a:rPr lang="en-US" sz="2400" dirty="0"/>
              <a:t>Wean Hall 8018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297B1-06C2-E34B-B972-4C2AD4A801C6}" type="slidenum">
              <a:rPr lang="en-US"/>
              <a:pPr/>
              <a:t>11</a:t>
            </a:fld>
            <a:endParaRPr lang="en-US"/>
          </a:p>
        </p:txBody>
      </p:sp>
      <p:sp>
        <p:nvSpPr>
          <p:cNvPr id="296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Grading</a:t>
            </a:r>
          </a:p>
        </p:txBody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Roughly equal weight in projects and </a:t>
            </a:r>
            <a:r>
              <a:rPr lang="en-US" sz="2800" dirty="0" smtClean="0"/>
              <a:t>testing</a:t>
            </a:r>
          </a:p>
          <a:p>
            <a:pPr lvl="1"/>
            <a:r>
              <a:rPr lang="en-US" sz="2400" dirty="0" smtClean="0"/>
              <a:t>20% </a:t>
            </a:r>
            <a:r>
              <a:rPr lang="en-US" sz="2400" dirty="0"/>
              <a:t>for Project I </a:t>
            </a:r>
          </a:p>
          <a:p>
            <a:pPr lvl="1"/>
            <a:r>
              <a:rPr lang="en-US" sz="2400" dirty="0" smtClean="0"/>
              <a:t>20% </a:t>
            </a:r>
            <a:r>
              <a:rPr lang="en-US" sz="2400" dirty="0"/>
              <a:t>for Project II </a:t>
            </a:r>
          </a:p>
          <a:p>
            <a:pPr lvl="1"/>
            <a:r>
              <a:rPr lang="en-US" sz="2400" dirty="0"/>
              <a:t>15% for Midterm exam</a:t>
            </a:r>
          </a:p>
          <a:p>
            <a:pPr lvl="1"/>
            <a:r>
              <a:rPr lang="en-US" sz="2400" dirty="0"/>
              <a:t>25% for Final exam </a:t>
            </a:r>
            <a:endParaRPr lang="en-US" sz="2400" dirty="0" smtClean="0"/>
          </a:p>
          <a:p>
            <a:pPr lvl="1"/>
            <a:r>
              <a:rPr lang="en-US" sz="2400" dirty="0" smtClean="0"/>
              <a:t>20% </a:t>
            </a:r>
            <a:r>
              <a:rPr lang="en-US" sz="2400" dirty="0"/>
              <a:t>for Homework</a:t>
            </a:r>
          </a:p>
          <a:p>
            <a:r>
              <a:rPr lang="en-US" sz="2800" dirty="0"/>
              <a:t>You </a:t>
            </a:r>
            <a:r>
              <a:rPr lang="en-US" sz="2800" b="1" dirty="0">
                <a:solidFill>
                  <a:srgbClr val="FF6600"/>
                </a:solidFill>
              </a:rPr>
              <a:t>MUST</a:t>
            </a:r>
            <a:r>
              <a:rPr lang="en-US" sz="2800" dirty="0"/>
              <a:t> demonstrate competence in both projects and tests to pass the course</a:t>
            </a:r>
          </a:p>
          <a:p>
            <a:pPr lvl="1"/>
            <a:r>
              <a:rPr lang="en-US" sz="2400" dirty="0"/>
              <a:t>Fail either and you fail the class!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307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Policy on Collaboration</a:t>
            </a:r>
            <a:endParaRPr lang="en-US"/>
          </a:p>
        </p:txBody>
      </p:sp>
      <p:sp>
        <p:nvSpPr>
          <p:cNvPr id="266243" name="Rectangle 307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Working together is important</a:t>
            </a:r>
          </a:p>
          <a:p>
            <a:pPr lvl="1"/>
            <a:r>
              <a:rPr lang="en-US" dirty="0" smtClean="0"/>
              <a:t>Discuss course material in general terms</a:t>
            </a:r>
          </a:p>
          <a:p>
            <a:pPr lvl="1"/>
            <a:r>
              <a:rPr lang="en-US" dirty="0" smtClean="0"/>
              <a:t>Work together on program debugging, ..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Final submission must be your own work</a:t>
            </a:r>
          </a:p>
          <a:p>
            <a:pPr lvl="1"/>
            <a:r>
              <a:rPr lang="en-US" dirty="0" err="1" smtClean="0"/>
              <a:t>Homeworks</a:t>
            </a:r>
            <a:r>
              <a:rPr lang="en-US" dirty="0" smtClean="0"/>
              <a:t>, midterm, final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Project 1</a:t>
            </a:r>
          </a:p>
          <a:p>
            <a:pPr lvl="1"/>
            <a:r>
              <a:rPr lang="en-US" dirty="0" smtClean="0"/>
              <a:t>Done independently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Project 2</a:t>
            </a:r>
          </a:p>
          <a:p>
            <a:pPr lvl="1"/>
            <a:r>
              <a:rPr lang="en-US" dirty="0" smtClean="0"/>
              <a:t>Teams of three</a:t>
            </a:r>
          </a:p>
          <a:p>
            <a:pPr lvl="1"/>
            <a:r>
              <a:rPr lang="en-US" dirty="0" smtClean="0"/>
              <a:t>Collaboration, group project skills</a:t>
            </a:r>
          </a:p>
          <a:p>
            <a:pPr lvl="1"/>
            <a:r>
              <a:rPr lang="en-US" dirty="0" smtClean="0"/>
              <a:t>All students should understand the entire project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381E-A4C1-C848-A256-21BF24B2176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2A99-15C4-E64D-AAF7-0391A717F2AD}" type="slidenum">
              <a:rPr lang="en-US"/>
              <a:pPr/>
              <a:t>13</a:t>
            </a:fld>
            <a:endParaRPr lang="en-US"/>
          </a:p>
        </p:txBody>
      </p:sp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Late Work and Regrading</a:t>
            </a:r>
          </a:p>
        </p:txBody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79000"/>
              </a:lnSpc>
            </a:pPr>
            <a:r>
              <a:rPr lang="en-US" sz="2400"/>
              <a:t>Late work will receive a 15% penalty/day</a:t>
            </a:r>
          </a:p>
          <a:p>
            <a:pPr lvl="1">
              <a:lnSpc>
                <a:spcPct val="79000"/>
              </a:lnSpc>
            </a:pPr>
            <a:r>
              <a:rPr lang="en-US" sz="2000"/>
              <a:t>No assignment can be more than 2 days late</a:t>
            </a:r>
          </a:p>
          <a:p>
            <a:pPr lvl="1">
              <a:lnSpc>
                <a:spcPct val="79000"/>
              </a:lnSpc>
            </a:pPr>
            <a:r>
              <a:rPr lang="en-US" sz="2000"/>
              <a:t>Only exception is documented illness and family emergencies</a:t>
            </a:r>
          </a:p>
          <a:p>
            <a:pPr lvl="1">
              <a:lnSpc>
                <a:spcPct val="79000"/>
              </a:lnSpc>
            </a:pPr>
            <a:endParaRPr lang="en-US" sz="2000"/>
          </a:p>
          <a:p>
            <a:pPr>
              <a:lnSpc>
                <a:spcPct val="79000"/>
              </a:lnSpc>
            </a:pPr>
            <a:r>
              <a:rPr lang="en-US" sz="2400"/>
              <a:t>Requests for regrading must be submitted in writing to course secretary within 2 weeks.</a:t>
            </a:r>
          </a:p>
          <a:p>
            <a:pPr lvl="1">
              <a:lnSpc>
                <a:spcPct val="79000"/>
              </a:lnSpc>
            </a:pPr>
            <a:r>
              <a:rPr lang="en-US" sz="2000"/>
              <a:t>Regrading will be done by original grader</a:t>
            </a:r>
          </a:p>
          <a:p>
            <a:pPr>
              <a:lnSpc>
                <a:spcPct val="79000"/>
              </a:lnSpc>
            </a:pPr>
            <a:endParaRPr lang="en-US" sz="2400"/>
          </a:p>
          <a:p>
            <a:pPr>
              <a:lnSpc>
                <a:spcPct val="79000"/>
              </a:lnSpc>
            </a:pPr>
            <a:r>
              <a:rPr lang="en-US" sz="2400"/>
              <a:t>No assignments with a “short fuse”</a:t>
            </a:r>
          </a:p>
          <a:p>
            <a:pPr lvl="1">
              <a:lnSpc>
                <a:spcPct val="79000"/>
              </a:lnSpc>
            </a:pPr>
            <a:r>
              <a:rPr lang="en-US" sz="2000"/>
              <a:t>Homeworks: ~1-2 weeks</a:t>
            </a:r>
          </a:p>
          <a:p>
            <a:pPr lvl="1">
              <a:lnSpc>
                <a:spcPct val="79000"/>
              </a:lnSpc>
            </a:pPr>
            <a:r>
              <a:rPr lang="en-US" sz="2000"/>
              <a:t>Projects: ~5 weeks</a:t>
            </a:r>
          </a:p>
          <a:p>
            <a:pPr lvl="1">
              <a:lnSpc>
                <a:spcPct val="79000"/>
              </a:lnSpc>
            </a:pPr>
            <a:r>
              <a:rPr lang="en-US" sz="2000"/>
              <a:t>Start on time!</a:t>
            </a:r>
          </a:p>
          <a:p>
            <a:pPr lvl="1">
              <a:lnSpc>
                <a:spcPct val="79000"/>
              </a:lnSpc>
            </a:pPr>
            <a:r>
              <a:rPr lang="en-US" sz="2000"/>
              <a:t>Every year some students discover that a 5 week project cannot be completed in a week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Today's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Administrivia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Examples topics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b="1" u="sng" dirty="0" smtClean="0"/>
              <a:t>Traditional</a:t>
            </a:r>
          </a:p>
          <a:p>
            <a:endParaRPr lang="en-US" dirty="0" smtClean="0"/>
          </a:p>
          <a:p>
            <a:r>
              <a:rPr lang="en-US" dirty="0" smtClean="0"/>
              <a:t>Networking</a:t>
            </a:r>
          </a:p>
          <a:p>
            <a:r>
              <a:rPr lang="en-US" dirty="0" smtClean="0"/>
              <a:t>Naming</a:t>
            </a:r>
          </a:p>
          <a:p>
            <a:r>
              <a:rPr lang="en-US" dirty="0" smtClean="0"/>
              <a:t>Time synchronization</a:t>
            </a:r>
          </a:p>
          <a:p>
            <a:r>
              <a:rPr lang="en-US" dirty="0" smtClean="0"/>
              <a:t>Replication/Consistency</a:t>
            </a:r>
          </a:p>
          <a:p>
            <a:r>
              <a:rPr lang="en-US" dirty="0" smtClean="0"/>
              <a:t>Security</a:t>
            </a:r>
          </a:p>
          <a:p>
            <a:r>
              <a:rPr lang="en-US" dirty="0" smtClean="0"/>
              <a:t>Transactions</a:t>
            </a:r>
          </a:p>
          <a:p>
            <a:r>
              <a:rPr lang="en-US" dirty="0" smtClean="0"/>
              <a:t>Distributed file systems</a:t>
            </a:r>
          </a:p>
          <a:p>
            <a:r>
              <a:rPr lang="en-US" dirty="0" smtClean="0"/>
              <a:t>Group communication</a:t>
            </a:r>
          </a:p>
          <a:p>
            <a:r>
              <a:rPr lang="en-US" dirty="0" smtClean="0"/>
              <a:t>Cluster computing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b="1" u="sng" dirty="0" err="1" smtClean="0"/>
              <a:t>Ubicomp</a:t>
            </a:r>
            <a:endParaRPr lang="en-US" b="1" u="sng" dirty="0" smtClean="0"/>
          </a:p>
          <a:p>
            <a:endParaRPr lang="en-US" dirty="0" smtClean="0"/>
          </a:p>
          <a:p>
            <a:r>
              <a:rPr lang="en-US" dirty="0" smtClean="0"/>
              <a:t>Wireless networks</a:t>
            </a:r>
          </a:p>
          <a:p>
            <a:r>
              <a:rPr lang="en-US" dirty="0" smtClean="0"/>
              <a:t>Localization</a:t>
            </a:r>
          </a:p>
          <a:p>
            <a:r>
              <a:rPr lang="en-US" dirty="0" smtClean="0"/>
              <a:t>P2P</a:t>
            </a:r>
          </a:p>
          <a:p>
            <a:r>
              <a:rPr lang="en-US" dirty="0" smtClean="0"/>
              <a:t>Sensor networks</a:t>
            </a:r>
          </a:p>
          <a:p>
            <a:r>
              <a:rPr lang="en-US" dirty="0" smtClean="0"/>
              <a:t>Adaptive applications</a:t>
            </a:r>
          </a:p>
          <a:p>
            <a:r>
              <a:rPr lang="en-US" dirty="0" smtClean="0"/>
              <a:t>Social networks</a:t>
            </a:r>
          </a:p>
          <a:p>
            <a:r>
              <a:rPr lang="en-US" dirty="0" smtClean="0"/>
              <a:t>P2P applications</a:t>
            </a:r>
          </a:p>
          <a:p>
            <a:r>
              <a:rPr lang="en-US" dirty="0" smtClean="0"/>
              <a:t>Android APIs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Definition of a Distributed System</a:t>
            </a:r>
            <a:endParaRPr lang="en-US" dirty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distributed system is:</a:t>
            </a:r>
          </a:p>
          <a:p>
            <a:endParaRPr lang="en-US" dirty="0" smtClean="0"/>
          </a:p>
          <a:p>
            <a:r>
              <a:rPr lang="en-US" dirty="0" smtClean="0"/>
              <a:t>A collection of independent computers that appears to its users as a single coherent system</a:t>
            </a:r>
          </a:p>
          <a:p>
            <a:endParaRPr lang="en-US" dirty="0" smtClean="0"/>
          </a:p>
          <a:p>
            <a:r>
              <a:rPr lang="en-US" dirty="0" smtClean="0"/>
              <a:t>"A distributed system is one in which the failure of a computer you didn't even know existed can render your own computer unusable." – Leslie </a:t>
            </a:r>
            <a:r>
              <a:rPr lang="en-US" dirty="0" err="1" smtClean="0"/>
              <a:t>Lamport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9"/>
          <p:cNvGrpSpPr>
            <a:grpSpLocks/>
          </p:cNvGrpSpPr>
          <p:nvPr/>
        </p:nvGrpSpPr>
        <p:grpSpPr bwMode="auto">
          <a:xfrm>
            <a:off x="647700" y="1404939"/>
            <a:ext cx="7683012" cy="4314825"/>
            <a:chOff x="442" y="885"/>
            <a:chExt cx="5243" cy="2718"/>
          </a:xfrm>
        </p:grpSpPr>
        <p:grpSp>
          <p:nvGrpSpPr>
            <p:cNvPr id="3" name="Group 854"/>
            <p:cNvGrpSpPr>
              <a:grpSpLocks/>
            </p:cNvGrpSpPr>
            <p:nvPr/>
          </p:nvGrpSpPr>
          <p:grpSpPr bwMode="auto">
            <a:xfrm>
              <a:off x="442" y="885"/>
              <a:ext cx="5243" cy="2525"/>
              <a:chOff x="442" y="885"/>
              <a:chExt cx="5243" cy="2525"/>
            </a:xfrm>
          </p:grpSpPr>
          <p:sp>
            <p:nvSpPr>
              <p:cNvPr id="12942" name="Freeform 654"/>
              <p:cNvSpPr>
                <a:spLocks/>
              </p:cNvSpPr>
              <p:nvPr/>
            </p:nvSpPr>
            <p:spPr bwMode="auto">
              <a:xfrm>
                <a:off x="470" y="1561"/>
                <a:ext cx="359" cy="207"/>
              </a:xfrm>
              <a:custGeom>
                <a:avLst/>
                <a:gdLst/>
                <a:ahLst/>
                <a:cxnLst>
                  <a:cxn ang="0">
                    <a:pos x="359" y="0"/>
                  </a:cxn>
                  <a:cxn ang="0">
                    <a:pos x="345" y="41"/>
                  </a:cxn>
                  <a:cxn ang="0">
                    <a:pos x="290" y="83"/>
                  </a:cxn>
                  <a:cxn ang="0">
                    <a:pos x="165" y="138"/>
                  </a:cxn>
                  <a:cxn ang="0">
                    <a:pos x="69" y="193"/>
                  </a:cxn>
                  <a:cxn ang="0">
                    <a:pos x="0" y="207"/>
                  </a:cxn>
                </a:cxnLst>
                <a:rect l="0" t="0" r="r" b="b"/>
                <a:pathLst>
                  <a:path w="359" h="207">
                    <a:moveTo>
                      <a:pt x="359" y="0"/>
                    </a:moveTo>
                    <a:lnTo>
                      <a:pt x="345" y="41"/>
                    </a:lnTo>
                    <a:lnTo>
                      <a:pt x="290" y="83"/>
                    </a:lnTo>
                    <a:lnTo>
                      <a:pt x="165" y="138"/>
                    </a:lnTo>
                    <a:lnTo>
                      <a:pt x="69" y="193"/>
                    </a:lnTo>
                    <a:lnTo>
                      <a:pt x="0" y="207"/>
                    </a:lnTo>
                  </a:path>
                </a:pathLst>
              </a:custGeom>
              <a:noFill/>
              <a:ln w="317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43" name="Freeform 655"/>
              <p:cNvSpPr>
                <a:spLocks/>
              </p:cNvSpPr>
              <p:nvPr/>
            </p:nvSpPr>
            <p:spPr bwMode="auto">
              <a:xfrm>
                <a:off x="635" y="1616"/>
                <a:ext cx="235" cy="442"/>
              </a:xfrm>
              <a:custGeom>
                <a:avLst/>
                <a:gdLst/>
                <a:ahLst/>
                <a:cxnLst>
                  <a:cxn ang="0">
                    <a:pos x="235" y="0"/>
                  </a:cxn>
                  <a:cxn ang="0">
                    <a:pos x="194" y="166"/>
                  </a:cxn>
                  <a:cxn ang="0">
                    <a:pos x="111" y="290"/>
                  </a:cxn>
                  <a:cxn ang="0">
                    <a:pos x="42" y="400"/>
                  </a:cxn>
                  <a:cxn ang="0">
                    <a:pos x="28" y="442"/>
                  </a:cxn>
                  <a:cxn ang="0">
                    <a:pos x="0" y="414"/>
                  </a:cxn>
                </a:cxnLst>
                <a:rect l="0" t="0" r="r" b="b"/>
                <a:pathLst>
                  <a:path w="235" h="442">
                    <a:moveTo>
                      <a:pt x="235" y="0"/>
                    </a:moveTo>
                    <a:lnTo>
                      <a:pt x="194" y="166"/>
                    </a:lnTo>
                    <a:lnTo>
                      <a:pt x="111" y="290"/>
                    </a:lnTo>
                    <a:lnTo>
                      <a:pt x="42" y="400"/>
                    </a:lnTo>
                    <a:lnTo>
                      <a:pt x="28" y="442"/>
                    </a:lnTo>
                    <a:lnTo>
                      <a:pt x="0" y="414"/>
                    </a:lnTo>
                  </a:path>
                </a:pathLst>
              </a:custGeom>
              <a:noFill/>
              <a:ln w="317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44" name="Freeform 656"/>
              <p:cNvSpPr>
                <a:spLocks/>
              </p:cNvSpPr>
              <p:nvPr/>
            </p:nvSpPr>
            <p:spPr bwMode="auto">
              <a:xfrm>
                <a:off x="1091" y="1520"/>
                <a:ext cx="69" cy="49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3" y="193"/>
                  </a:cxn>
                  <a:cxn ang="0">
                    <a:pos x="41" y="331"/>
                  </a:cxn>
                  <a:cxn ang="0">
                    <a:pos x="55" y="455"/>
                  </a:cxn>
                  <a:cxn ang="0">
                    <a:pos x="69" y="496"/>
                  </a:cxn>
                  <a:cxn ang="0">
                    <a:pos x="69" y="469"/>
                  </a:cxn>
                </a:cxnLst>
                <a:rect l="0" t="0" r="r" b="b"/>
                <a:pathLst>
                  <a:path w="69" h="496">
                    <a:moveTo>
                      <a:pt x="0" y="0"/>
                    </a:moveTo>
                    <a:lnTo>
                      <a:pt x="13" y="193"/>
                    </a:lnTo>
                    <a:lnTo>
                      <a:pt x="41" y="331"/>
                    </a:lnTo>
                    <a:lnTo>
                      <a:pt x="55" y="455"/>
                    </a:lnTo>
                    <a:lnTo>
                      <a:pt x="69" y="496"/>
                    </a:lnTo>
                    <a:lnTo>
                      <a:pt x="69" y="469"/>
                    </a:lnTo>
                  </a:path>
                </a:pathLst>
              </a:custGeom>
              <a:noFill/>
              <a:ln w="317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45" name="Freeform 657"/>
              <p:cNvSpPr>
                <a:spLocks/>
              </p:cNvSpPr>
              <p:nvPr/>
            </p:nvSpPr>
            <p:spPr bwMode="auto">
              <a:xfrm>
                <a:off x="911" y="1588"/>
                <a:ext cx="97" cy="483"/>
              </a:xfrm>
              <a:custGeom>
                <a:avLst/>
                <a:gdLst/>
                <a:ahLst/>
                <a:cxnLst>
                  <a:cxn ang="0">
                    <a:pos x="97" y="0"/>
                  </a:cxn>
                  <a:cxn ang="0">
                    <a:pos x="69" y="180"/>
                  </a:cxn>
                  <a:cxn ang="0">
                    <a:pos x="42" y="318"/>
                  </a:cxn>
                  <a:cxn ang="0">
                    <a:pos x="14" y="442"/>
                  </a:cxn>
                  <a:cxn ang="0">
                    <a:pos x="14" y="483"/>
                  </a:cxn>
                  <a:cxn ang="0">
                    <a:pos x="0" y="456"/>
                  </a:cxn>
                </a:cxnLst>
                <a:rect l="0" t="0" r="r" b="b"/>
                <a:pathLst>
                  <a:path w="97" h="483">
                    <a:moveTo>
                      <a:pt x="97" y="0"/>
                    </a:moveTo>
                    <a:lnTo>
                      <a:pt x="69" y="180"/>
                    </a:lnTo>
                    <a:lnTo>
                      <a:pt x="42" y="318"/>
                    </a:lnTo>
                    <a:lnTo>
                      <a:pt x="14" y="442"/>
                    </a:lnTo>
                    <a:lnTo>
                      <a:pt x="14" y="483"/>
                    </a:lnTo>
                    <a:lnTo>
                      <a:pt x="0" y="456"/>
                    </a:lnTo>
                  </a:path>
                </a:pathLst>
              </a:custGeom>
              <a:noFill/>
              <a:ln w="317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46" name="Freeform 658"/>
              <p:cNvSpPr>
                <a:spLocks/>
              </p:cNvSpPr>
              <p:nvPr/>
            </p:nvSpPr>
            <p:spPr bwMode="auto">
              <a:xfrm>
                <a:off x="2264" y="1244"/>
                <a:ext cx="165" cy="496"/>
              </a:xfrm>
              <a:custGeom>
                <a:avLst/>
                <a:gdLst/>
                <a:ahLst/>
                <a:cxnLst>
                  <a:cxn ang="0">
                    <a:pos x="165" y="0"/>
                  </a:cxn>
                  <a:cxn ang="0">
                    <a:pos x="137" y="193"/>
                  </a:cxn>
                  <a:cxn ang="0">
                    <a:pos x="82" y="331"/>
                  </a:cxn>
                  <a:cxn ang="0">
                    <a:pos x="27" y="455"/>
                  </a:cxn>
                  <a:cxn ang="0">
                    <a:pos x="13" y="496"/>
                  </a:cxn>
                  <a:cxn ang="0">
                    <a:pos x="0" y="469"/>
                  </a:cxn>
                </a:cxnLst>
                <a:rect l="0" t="0" r="r" b="b"/>
                <a:pathLst>
                  <a:path w="165" h="496">
                    <a:moveTo>
                      <a:pt x="165" y="0"/>
                    </a:moveTo>
                    <a:lnTo>
                      <a:pt x="137" y="193"/>
                    </a:lnTo>
                    <a:lnTo>
                      <a:pt x="82" y="331"/>
                    </a:lnTo>
                    <a:lnTo>
                      <a:pt x="27" y="455"/>
                    </a:lnTo>
                    <a:lnTo>
                      <a:pt x="13" y="496"/>
                    </a:lnTo>
                    <a:lnTo>
                      <a:pt x="0" y="469"/>
                    </a:lnTo>
                  </a:path>
                </a:pathLst>
              </a:custGeom>
              <a:noFill/>
              <a:ln w="317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47" name="Freeform 659"/>
              <p:cNvSpPr>
                <a:spLocks/>
              </p:cNvSpPr>
              <p:nvPr/>
            </p:nvSpPr>
            <p:spPr bwMode="auto">
              <a:xfrm>
                <a:off x="2595" y="1257"/>
                <a:ext cx="165" cy="497"/>
              </a:xfrm>
              <a:custGeom>
                <a:avLst/>
                <a:gdLst/>
                <a:ahLst/>
                <a:cxnLst>
                  <a:cxn ang="0">
                    <a:pos x="165" y="0"/>
                  </a:cxn>
                  <a:cxn ang="0">
                    <a:pos x="138" y="194"/>
                  </a:cxn>
                  <a:cxn ang="0">
                    <a:pos x="82" y="345"/>
                  </a:cxn>
                  <a:cxn ang="0">
                    <a:pos x="27" y="469"/>
                  </a:cxn>
                  <a:cxn ang="0">
                    <a:pos x="13" y="497"/>
                  </a:cxn>
                  <a:cxn ang="0">
                    <a:pos x="0" y="483"/>
                  </a:cxn>
                </a:cxnLst>
                <a:rect l="0" t="0" r="r" b="b"/>
                <a:pathLst>
                  <a:path w="165" h="497">
                    <a:moveTo>
                      <a:pt x="165" y="0"/>
                    </a:moveTo>
                    <a:lnTo>
                      <a:pt x="138" y="194"/>
                    </a:lnTo>
                    <a:lnTo>
                      <a:pt x="82" y="345"/>
                    </a:lnTo>
                    <a:lnTo>
                      <a:pt x="27" y="469"/>
                    </a:lnTo>
                    <a:lnTo>
                      <a:pt x="13" y="497"/>
                    </a:lnTo>
                    <a:lnTo>
                      <a:pt x="0" y="483"/>
                    </a:lnTo>
                  </a:path>
                </a:pathLst>
              </a:custGeom>
              <a:noFill/>
              <a:ln w="317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48" name="Freeform 660"/>
              <p:cNvSpPr>
                <a:spLocks/>
              </p:cNvSpPr>
              <p:nvPr/>
            </p:nvSpPr>
            <p:spPr bwMode="auto">
              <a:xfrm>
                <a:off x="5133" y="2182"/>
                <a:ext cx="373" cy="69"/>
              </a:xfrm>
              <a:custGeom>
                <a:avLst/>
                <a:gdLst/>
                <a:ahLst/>
                <a:cxnLst>
                  <a:cxn ang="0">
                    <a:pos x="373" y="0"/>
                  </a:cxn>
                  <a:cxn ang="0">
                    <a:pos x="290" y="27"/>
                  </a:cxn>
                  <a:cxn ang="0">
                    <a:pos x="152" y="55"/>
                  </a:cxn>
                  <a:cxn ang="0">
                    <a:pos x="56" y="69"/>
                  </a:cxn>
                  <a:cxn ang="0">
                    <a:pos x="0" y="69"/>
                  </a:cxn>
                </a:cxnLst>
                <a:rect l="0" t="0" r="r" b="b"/>
                <a:pathLst>
                  <a:path w="373" h="69">
                    <a:moveTo>
                      <a:pt x="373" y="0"/>
                    </a:moveTo>
                    <a:lnTo>
                      <a:pt x="290" y="27"/>
                    </a:lnTo>
                    <a:lnTo>
                      <a:pt x="152" y="55"/>
                    </a:lnTo>
                    <a:lnTo>
                      <a:pt x="56" y="69"/>
                    </a:lnTo>
                    <a:lnTo>
                      <a:pt x="0" y="69"/>
                    </a:lnTo>
                  </a:path>
                </a:pathLst>
              </a:custGeom>
              <a:noFill/>
              <a:ln w="317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49" name="Freeform 661"/>
              <p:cNvSpPr>
                <a:spLocks/>
              </p:cNvSpPr>
              <p:nvPr/>
            </p:nvSpPr>
            <p:spPr bwMode="auto">
              <a:xfrm>
                <a:off x="5133" y="1864"/>
                <a:ext cx="373" cy="318"/>
              </a:xfrm>
              <a:custGeom>
                <a:avLst/>
                <a:gdLst/>
                <a:ahLst/>
                <a:cxnLst>
                  <a:cxn ang="0">
                    <a:pos x="373" y="0"/>
                  </a:cxn>
                  <a:cxn ang="0">
                    <a:pos x="345" y="56"/>
                  </a:cxn>
                  <a:cxn ang="0">
                    <a:pos x="304" y="125"/>
                  </a:cxn>
                  <a:cxn ang="0">
                    <a:pos x="166" y="207"/>
                  </a:cxn>
                  <a:cxn ang="0">
                    <a:pos x="69" y="290"/>
                  </a:cxn>
                  <a:cxn ang="0">
                    <a:pos x="28" y="318"/>
                  </a:cxn>
                  <a:cxn ang="0">
                    <a:pos x="0" y="304"/>
                  </a:cxn>
                </a:cxnLst>
                <a:rect l="0" t="0" r="r" b="b"/>
                <a:pathLst>
                  <a:path w="373" h="318">
                    <a:moveTo>
                      <a:pt x="373" y="0"/>
                    </a:moveTo>
                    <a:lnTo>
                      <a:pt x="345" y="56"/>
                    </a:lnTo>
                    <a:lnTo>
                      <a:pt x="304" y="125"/>
                    </a:lnTo>
                    <a:lnTo>
                      <a:pt x="166" y="207"/>
                    </a:lnTo>
                    <a:lnTo>
                      <a:pt x="69" y="290"/>
                    </a:lnTo>
                    <a:lnTo>
                      <a:pt x="28" y="318"/>
                    </a:lnTo>
                    <a:lnTo>
                      <a:pt x="0" y="304"/>
                    </a:lnTo>
                  </a:path>
                </a:pathLst>
              </a:custGeom>
              <a:noFill/>
              <a:ln w="317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50" name="Freeform 662"/>
              <p:cNvSpPr>
                <a:spLocks/>
              </p:cNvSpPr>
              <p:nvPr/>
            </p:nvSpPr>
            <p:spPr bwMode="auto">
              <a:xfrm>
                <a:off x="4968" y="1768"/>
                <a:ext cx="165" cy="497"/>
              </a:xfrm>
              <a:custGeom>
                <a:avLst/>
                <a:gdLst/>
                <a:ahLst/>
                <a:cxnLst>
                  <a:cxn ang="0">
                    <a:pos x="165" y="0"/>
                  </a:cxn>
                  <a:cxn ang="0">
                    <a:pos x="138" y="193"/>
                  </a:cxn>
                  <a:cxn ang="0">
                    <a:pos x="83" y="331"/>
                  </a:cxn>
                  <a:cxn ang="0">
                    <a:pos x="28" y="455"/>
                  </a:cxn>
                  <a:cxn ang="0">
                    <a:pos x="14" y="497"/>
                  </a:cxn>
                  <a:cxn ang="0">
                    <a:pos x="0" y="469"/>
                  </a:cxn>
                </a:cxnLst>
                <a:rect l="0" t="0" r="r" b="b"/>
                <a:pathLst>
                  <a:path w="165" h="497">
                    <a:moveTo>
                      <a:pt x="165" y="0"/>
                    </a:moveTo>
                    <a:lnTo>
                      <a:pt x="138" y="193"/>
                    </a:lnTo>
                    <a:lnTo>
                      <a:pt x="83" y="331"/>
                    </a:lnTo>
                    <a:lnTo>
                      <a:pt x="28" y="455"/>
                    </a:lnTo>
                    <a:lnTo>
                      <a:pt x="14" y="497"/>
                    </a:lnTo>
                    <a:lnTo>
                      <a:pt x="0" y="469"/>
                    </a:lnTo>
                  </a:path>
                </a:pathLst>
              </a:custGeom>
              <a:noFill/>
              <a:ln w="317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51" name="Freeform 663"/>
              <p:cNvSpPr>
                <a:spLocks/>
              </p:cNvSpPr>
              <p:nvPr/>
            </p:nvSpPr>
            <p:spPr bwMode="auto">
              <a:xfrm>
                <a:off x="1463" y="1009"/>
                <a:ext cx="663" cy="538"/>
              </a:xfrm>
              <a:custGeom>
                <a:avLst/>
                <a:gdLst/>
                <a:ahLst/>
                <a:cxnLst>
                  <a:cxn ang="0">
                    <a:pos x="28" y="124"/>
                  </a:cxn>
                  <a:cxn ang="0">
                    <a:pos x="28" y="97"/>
                  </a:cxn>
                  <a:cxn ang="0">
                    <a:pos x="69" y="55"/>
                  </a:cxn>
                  <a:cxn ang="0">
                    <a:pos x="111" y="28"/>
                  </a:cxn>
                  <a:cxn ang="0">
                    <a:pos x="138" y="41"/>
                  </a:cxn>
                  <a:cxn ang="0">
                    <a:pos x="152" y="28"/>
                  </a:cxn>
                  <a:cxn ang="0">
                    <a:pos x="193" y="28"/>
                  </a:cxn>
                  <a:cxn ang="0">
                    <a:pos x="249" y="41"/>
                  </a:cxn>
                  <a:cxn ang="0">
                    <a:pos x="304" y="41"/>
                  </a:cxn>
                  <a:cxn ang="0">
                    <a:pos x="345" y="55"/>
                  </a:cxn>
                  <a:cxn ang="0">
                    <a:pos x="373" y="28"/>
                  </a:cxn>
                  <a:cxn ang="0">
                    <a:pos x="400" y="0"/>
                  </a:cxn>
                  <a:cxn ang="0">
                    <a:pos x="442" y="0"/>
                  </a:cxn>
                  <a:cxn ang="0">
                    <a:pos x="469" y="0"/>
                  </a:cxn>
                  <a:cxn ang="0">
                    <a:pos x="511" y="0"/>
                  </a:cxn>
                  <a:cxn ang="0">
                    <a:pos x="538" y="14"/>
                  </a:cxn>
                  <a:cxn ang="0">
                    <a:pos x="552" y="28"/>
                  </a:cxn>
                  <a:cxn ang="0">
                    <a:pos x="580" y="41"/>
                  </a:cxn>
                  <a:cxn ang="0">
                    <a:pos x="607" y="97"/>
                  </a:cxn>
                  <a:cxn ang="0">
                    <a:pos x="649" y="166"/>
                  </a:cxn>
                  <a:cxn ang="0">
                    <a:pos x="663" y="262"/>
                  </a:cxn>
                  <a:cxn ang="0">
                    <a:pos x="663" y="331"/>
                  </a:cxn>
                  <a:cxn ang="0">
                    <a:pos x="649" y="386"/>
                  </a:cxn>
                  <a:cxn ang="0">
                    <a:pos x="635" y="469"/>
                  </a:cxn>
                  <a:cxn ang="0">
                    <a:pos x="607" y="524"/>
                  </a:cxn>
                  <a:cxn ang="0">
                    <a:pos x="552" y="538"/>
                  </a:cxn>
                  <a:cxn ang="0">
                    <a:pos x="511" y="538"/>
                  </a:cxn>
                  <a:cxn ang="0">
                    <a:pos x="456" y="524"/>
                  </a:cxn>
                  <a:cxn ang="0">
                    <a:pos x="414" y="511"/>
                  </a:cxn>
                  <a:cxn ang="0">
                    <a:pos x="373" y="497"/>
                  </a:cxn>
                  <a:cxn ang="0">
                    <a:pos x="331" y="497"/>
                  </a:cxn>
                  <a:cxn ang="0">
                    <a:pos x="290" y="497"/>
                  </a:cxn>
                  <a:cxn ang="0">
                    <a:pos x="262" y="511"/>
                  </a:cxn>
                  <a:cxn ang="0">
                    <a:pos x="221" y="511"/>
                  </a:cxn>
                  <a:cxn ang="0">
                    <a:pos x="193" y="524"/>
                  </a:cxn>
                  <a:cxn ang="0">
                    <a:pos x="166" y="524"/>
                  </a:cxn>
                  <a:cxn ang="0">
                    <a:pos x="124" y="524"/>
                  </a:cxn>
                  <a:cxn ang="0">
                    <a:pos x="97" y="524"/>
                  </a:cxn>
                  <a:cxn ang="0">
                    <a:pos x="83" y="511"/>
                  </a:cxn>
                  <a:cxn ang="0">
                    <a:pos x="55" y="497"/>
                  </a:cxn>
                  <a:cxn ang="0">
                    <a:pos x="55" y="483"/>
                  </a:cxn>
                  <a:cxn ang="0">
                    <a:pos x="42" y="469"/>
                  </a:cxn>
                  <a:cxn ang="0">
                    <a:pos x="28" y="428"/>
                  </a:cxn>
                  <a:cxn ang="0">
                    <a:pos x="14" y="359"/>
                  </a:cxn>
                  <a:cxn ang="0">
                    <a:pos x="0" y="317"/>
                  </a:cxn>
                  <a:cxn ang="0">
                    <a:pos x="0" y="262"/>
                  </a:cxn>
                  <a:cxn ang="0">
                    <a:pos x="14" y="207"/>
                  </a:cxn>
                  <a:cxn ang="0">
                    <a:pos x="14" y="152"/>
                  </a:cxn>
                  <a:cxn ang="0">
                    <a:pos x="28" y="124"/>
                  </a:cxn>
                  <a:cxn ang="0">
                    <a:pos x="28" y="124"/>
                  </a:cxn>
                </a:cxnLst>
                <a:rect l="0" t="0" r="r" b="b"/>
                <a:pathLst>
                  <a:path w="663" h="538">
                    <a:moveTo>
                      <a:pt x="28" y="124"/>
                    </a:moveTo>
                    <a:lnTo>
                      <a:pt x="28" y="97"/>
                    </a:lnTo>
                    <a:lnTo>
                      <a:pt x="69" y="55"/>
                    </a:lnTo>
                    <a:lnTo>
                      <a:pt x="111" y="28"/>
                    </a:lnTo>
                    <a:lnTo>
                      <a:pt x="138" y="41"/>
                    </a:lnTo>
                    <a:lnTo>
                      <a:pt x="152" y="28"/>
                    </a:lnTo>
                    <a:lnTo>
                      <a:pt x="193" y="28"/>
                    </a:lnTo>
                    <a:lnTo>
                      <a:pt x="249" y="41"/>
                    </a:lnTo>
                    <a:lnTo>
                      <a:pt x="304" y="41"/>
                    </a:lnTo>
                    <a:lnTo>
                      <a:pt x="345" y="55"/>
                    </a:lnTo>
                    <a:lnTo>
                      <a:pt x="373" y="28"/>
                    </a:lnTo>
                    <a:lnTo>
                      <a:pt x="400" y="0"/>
                    </a:lnTo>
                    <a:lnTo>
                      <a:pt x="442" y="0"/>
                    </a:lnTo>
                    <a:lnTo>
                      <a:pt x="469" y="0"/>
                    </a:lnTo>
                    <a:lnTo>
                      <a:pt x="511" y="0"/>
                    </a:lnTo>
                    <a:lnTo>
                      <a:pt x="538" y="14"/>
                    </a:lnTo>
                    <a:lnTo>
                      <a:pt x="552" y="28"/>
                    </a:lnTo>
                    <a:lnTo>
                      <a:pt x="580" y="41"/>
                    </a:lnTo>
                    <a:lnTo>
                      <a:pt x="607" y="97"/>
                    </a:lnTo>
                    <a:lnTo>
                      <a:pt x="649" y="166"/>
                    </a:lnTo>
                    <a:lnTo>
                      <a:pt x="663" y="262"/>
                    </a:lnTo>
                    <a:lnTo>
                      <a:pt x="663" y="331"/>
                    </a:lnTo>
                    <a:lnTo>
                      <a:pt x="649" y="386"/>
                    </a:lnTo>
                    <a:lnTo>
                      <a:pt x="635" y="469"/>
                    </a:lnTo>
                    <a:lnTo>
                      <a:pt x="607" y="524"/>
                    </a:lnTo>
                    <a:lnTo>
                      <a:pt x="552" y="538"/>
                    </a:lnTo>
                    <a:lnTo>
                      <a:pt x="511" y="538"/>
                    </a:lnTo>
                    <a:lnTo>
                      <a:pt x="456" y="524"/>
                    </a:lnTo>
                    <a:lnTo>
                      <a:pt x="414" y="511"/>
                    </a:lnTo>
                    <a:lnTo>
                      <a:pt x="373" y="497"/>
                    </a:lnTo>
                    <a:lnTo>
                      <a:pt x="331" y="497"/>
                    </a:lnTo>
                    <a:lnTo>
                      <a:pt x="290" y="497"/>
                    </a:lnTo>
                    <a:lnTo>
                      <a:pt x="262" y="511"/>
                    </a:lnTo>
                    <a:lnTo>
                      <a:pt x="221" y="511"/>
                    </a:lnTo>
                    <a:lnTo>
                      <a:pt x="193" y="524"/>
                    </a:lnTo>
                    <a:lnTo>
                      <a:pt x="166" y="524"/>
                    </a:lnTo>
                    <a:lnTo>
                      <a:pt x="124" y="524"/>
                    </a:lnTo>
                    <a:lnTo>
                      <a:pt x="97" y="524"/>
                    </a:lnTo>
                    <a:lnTo>
                      <a:pt x="83" y="511"/>
                    </a:lnTo>
                    <a:lnTo>
                      <a:pt x="55" y="497"/>
                    </a:lnTo>
                    <a:lnTo>
                      <a:pt x="55" y="483"/>
                    </a:lnTo>
                    <a:lnTo>
                      <a:pt x="42" y="469"/>
                    </a:lnTo>
                    <a:lnTo>
                      <a:pt x="28" y="428"/>
                    </a:lnTo>
                    <a:lnTo>
                      <a:pt x="14" y="359"/>
                    </a:lnTo>
                    <a:lnTo>
                      <a:pt x="0" y="317"/>
                    </a:lnTo>
                    <a:lnTo>
                      <a:pt x="0" y="262"/>
                    </a:lnTo>
                    <a:lnTo>
                      <a:pt x="14" y="207"/>
                    </a:lnTo>
                    <a:lnTo>
                      <a:pt x="14" y="152"/>
                    </a:lnTo>
                    <a:lnTo>
                      <a:pt x="28" y="124"/>
                    </a:lnTo>
                    <a:lnTo>
                      <a:pt x="28" y="124"/>
                    </a:lnTo>
                    <a:close/>
                  </a:path>
                </a:pathLst>
              </a:custGeom>
              <a:solidFill>
                <a:srgbClr val="FFDC99"/>
              </a:solidFill>
              <a:ln w="31750">
                <a:solidFill>
                  <a:srgbClr val="FFDC99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52" name="Rectangle 664"/>
              <p:cNvSpPr>
                <a:spLocks noChangeArrowheads="1"/>
              </p:cNvSpPr>
              <p:nvPr/>
            </p:nvSpPr>
            <p:spPr bwMode="auto">
              <a:xfrm>
                <a:off x="1607" y="1291"/>
                <a:ext cx="411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r>
                  <a:rPr lang="en-GB" sz="1400">
                    <a:solidFill>
                      <a:srgbClr val="000000"/>
                    </a:solidFill>
                    <a:latin typeface="Arial" charset="0"/>
                  </a:rPr>
                  <a:t>intranet</a:t>
                </a:r>
                <a:endParaRPr lang="en-GB"/>
              </a:p>
            </p:txBody>
          </p:sp>
          <p:sp>
            <p:nvSpPr>
              <p:cNvPr id="12953" name="Freeform 665"/>
              <p:cNvSpPr>
                <a:spLocks/>
              </p:cNvSpPr>
              <p:nvPr/>
            </p:nvSpPr>
            <p:spPr bwMode="auto">
              <a:xfrm>
                <a:off x="2070" y="1382"/>
                <a:ext cx="359" cy="358"/>
              </a:xfrm>
              <a:custGeom>
                <a:avLst/>
                <a:gdLst/>
                <a:ahLst/>
                <a:cxnLst>
                  <a:cxn ang="0">
                    <a:pos x="359" y="331"/>
                  </a:cxn>
                  <a:cxn ang="0">
                    <a:pos x="331" y="358"/>
                  </a:cxn>
                  <a:cxn ang="0">
                    <a:pos x="0" y="27"/>
                  </a:cxn>
                  <a:cxn ang="0">
                    <a:pos x="28" y="0"/>
                  </a:cxn>
                  <a:cxn ang="0">
                    <a:pos x="359" y="331"/>
                  </a:cxn>
                </a:cxnLst>
                <a:rect l="0" t="0" r="r" b="b"/>
                <a:pathLst>
                  <a:path w="359" h="358">
                    <a:moveTo>
                      <a:pt x="359" y="331"/>
                    </a:moveTo>
                    <a:lnTo>
                      <a:pt x="331" y="358"/>
                    </a:lnTo>
                    <a:lnTo>
                      <a:pt x="0" y="27"/>
                    </a:lnTo>
                    <a:lnTo>
                      <a:pt x="28" y="0"/>
                    </a:lnTo>
                    <a:lnTo>
                      <a:pt x="359" y="331"/>
                    </a:lnTo>
                    <a:close/>
                  </a:path>
                </a:pathLst>
              </a:custGeom>
              <a:solidFill>
                <a:srgbClr val="FFDC99"/>
              </a:solidFill>
              <a:ln w="31750">
                <a:solidFill>
                  <a:srgbClr val="FFDC99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54" name="Freeform 666"/>
              <p:cNvSpPr>
                <a:spLocks/>
              </p:cNvSpPr>
              <p:nvPr/>
            </p:nvSpPr>
            <p:spPr bwMode="auto">
              <a:xfrm>
                <a:off x="2733" y="1299"/>
                <a:ext cx="2469" cy="2083"/>
              </a:xfrm>
              <a:custGeom>
                <a:avLst/>
                <a:gdLst/>
                <a:ahLst/>
                <a:cxnLst>
                  <a:cxn ang="0">
                    <a:pos x="2428" y="0"/>
                  </a:cxn>
                  <a:cxn ang="0">
                    <a:pos x="2469" y="55"/>
                  </a:cxn>
                  <a:cxn ang="0">
                    <a:pos x="41" y="2083"/>
                  </a:cxn>
                  <a:cxn ang="0">
                    <a:pos x="0" y="2042"/>
                  </a:cxn>
                  <a:cxn ang="0">
                    <a:pos x="2428" y="0"/>
                  </a:cxn>
                </a:cxnLst>
                <a:rect l="0" t="0" r="r" b="b"/>
                <a:pathLst>
                  <a:path w="2469" h="2083">
                    <a:moveTo>
                      <a:pt x="2428" y="0"/>
                    </a:moveTo>
                    <a:lnTo>
                      <a:pt x="2469" y="55"/>
                    </a:lnTo>
                    <a:lnTo>
                      <a:pt x="41" y="2083"/>
                    </a:lnTo>
                    <a:lnTo>
                      <a:pt x="0" y="2042"/>
                    </a:lnTo>
                    <a:lnTo>
                      <a:pt x="2428" y="0"/>
                    </a:lnTo>
                    <a:close/>
                  </a:path>
                </a:pathLst>
              </a:custGeom>
              <a:solidFill>
                <a:srgbClr val="FFDC99"/>
              </a:solidFill>
              <a:ln w="31750">
                <a:solidFill>
                  <a:srgbClr val="FFDC99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55" name="Freeform 667"/>
              <p:cNvSpPr>
                <a:spLocks/>
              </p:cNvSpPr>
              <p:nvPr/>
            </p:nvSpPr>
            <p:spPr bwMode="auto">
              <a:xfrm>
                <a:off x="4030" y="885"/>
                <a:ext cx="855" cy="510"/>
              </a:xfrm>
              <a:custGeom>
                <a:avLst/>
                <a:gdLst/>
                <a:ahLst/>
                <a:cxnLst>
                  <a:cxn ang="0">
                    <a:pos x="27" y="124"/>
                  </a:cxn>
                  <a:cxn ang="0">
                    <a:pos x="41" y="83"/>
                  </a:cxn>
                  <a:cxn ang="0">
                    <a:pos x="82" y="55"/>
                  </a:cxn>
                  <a:cxn ang="0">
                    <a:pos x="138" y="27"/>
                  </a:cxn>
                  <a:cxn ang="0">
                    <a:pos x="179" y="41"/>
                  </a:cxn>
                  <a:cxn ang="0">
                    <a:pos x="207" y="27"/>
                  </a:cxn>
                  <a:cxn ang="0">
                    <a:pos x="262" y="27"/>
                  </a:cxn>
                  <a:cxn ang="0">
                    <a:pos x="317" y="41"/>
                  </a:cxn>
                  <a:cxn ang="0">
                    <a:pos x="386" y="41"/>
                  </a:cxn>
                  <a:cxn ang="0">
                    <a:pos x="455" y="41"/>
                  </a:cxn>
                  <a:cxn ang="0">
                    <a:pos x="483" y="27"/>
                  </a:cxn>
                  <a:cxn ang="0">
                    <a:pos x="510" y="14"/>
                  </a:cxn>
                  <a:cxn ang="0">
                    <a:pos x="565" y="0"/>
                  </a:cxn>
                  <a:cxn ang="0">
                    <a:pos x="607" y="0"/>
                  </a:cxn>
                  <a:cxn ang="0">
                    <a:pos x="648" y="0"/>
                  </a:cxn>
                  <a:cxn ang="0">
                    <a:pos x="690" y="14"/>
                  </a:cxn>
                  <a:cxn ang="0">
                    <a:pos x="703" y="27"/>
                  </a:cxn>
                  <a:cxn ang="0">
                    <a:pos x="745" y="41"/>
                  </a:cxn>
                  <a:cxn ang="0">
                    <a:pos x="786" y="83"/>
                  </a:cxn>
                  <a:cxn ang="0">
                    <a:pos x="841" y="165"/>
                  </a:cxn>
                  <a:cxn ang="0">
                    <a:pos x="855" y="248"/>
                  </a:cxn>
                  <a:cxn ang="0">
                    <a:pos x="855" y="317"/>
                  </a:cxn>
                  <a:cxn ang="0">
                    <a:pos x="841" y="359"/>
                  </a:cxn>
                  <a:cxn ang="0">
                    <a:pos x="828" y="455"/>
                  </a:cxn>
                  <a:cxn ang="0">
                    <a:pos x="772" y="497"/>
                  </a:cxn>
                  <a:cxn ang="0">
                    <a:pos x="717" y="510"/>
                  </a:cxn>
                  <a:cxn ang="0">
                    <a:pos x="662" y="497"/>
                  </a:cxn>
                  <a:cxn ang="0">
                    <a:pos x="593" y="497"/>
                  </a:cxn>
                  <a:cxn ang="0">
                    <a:pos x="538" y="483"/>
                  </a:cxn>
                  <a:cxn ang="0">
                    <a:pos x="483" y="469"/>
                  </a:cxn>
                  <a:cxn ang="0">
                    <a:pos x="427" y="469"/>
                  </a:cxn>
                  <a:cxn ang="0">
                    <a:pos x="372" y="469"/>
                  </a:cxn>
                  <a:cxn ang="0">
                    <a:pos x="331" y="483"/>
                  </a:cxn>
                  <a:cxn ang="0">
                    <a:pos x="289" y="483"/>
                  </a:cxn>
                  <a:cxn ang="0">
                    <a:pos x="248" y="497"/>
                  </a:cxn>
                  <a:cxn ang="0">
                    <a:pos x="207" y="497"/>
                  </a:cxn>
                  <a:cxn ang="0">
                    <a:pos x="165" y="497"/>
                  </a:cxn>
                  <a:cxn ang="0">
                    <a:pos x="138" y="497"/>
                  </a:cxn>
                  <a:cxn ang="0">
                    <a:pos x="96" y="483"/>
                  </a:cxn>
                  <a:cxn ang="0">
                    <a:pos x="82" y="469"/>
                  </a:cxn>
                  <a:cxn ang="0">
                    <a:pos x="69" y="455"/>
                  </a:cxn>
                  <a:cxn ang="0">
                    <a:pos x="55" y="441"/>
                  </a:cxn>
                  <a:cxn ang="0">
                    <a:pos x="41" y="400"/>
                  </a:cxn>
                  <a:cxn ang="0">
                    <a:pos x="13" y="345"/>
                  </a:cxn>
                  <a:cxn ang="0">
                    <a:pos x="13" y="290"/>
                  </a:cxn>
                  <a:cxn ang="0">
                    <a:pos x="0" y="248"/>
                  </a:cxn>
                  <a:cxn ang="0">
                    <a:pos x="13" y="193"/>
                  </a:cxn>
                  <a:cxn ang="0">
                    <a:pos x="13" y="152"/>
                  </a:cxn>
                  <a:cxn ang="0">
                    <a:pos x="27" y="124"/>
                  </a:cxn>
                  <a:cxn ang="0">
                    <a:pos x="27" y="124"/>
                  </a:cxn>
                </a:cxnLst>
                <a:rect l="0" t="0" r="r" b="b"/>
                <a:pathLst>
                  <a:path w="855" h="510">
                    <a:moveTo>
                      <a:pt x="27" y="124"/>
                    </a:moveTo>
                    <a:lnTo>
                      <a:pt x="41" y="83"/>
                    </a:lnTo>
                    <a:lnTo>
                      <a:pt x="82" y="55"/>
                    </a:lnTo>
                    <a:lnTo>
                      <a:pt x="138" y="27"/>
                    </a:lnTo>
                    <a:lnTo>
                      <a:pt x="179" y="41"/>
                    </a:lnTo>
                    <a:lnTo>
                      <a:pt x="207" y="27"/>
                    </a:lnTo>
                    <a:lnTo>
                      <a:pt x="262" y="27"/>
                    </a:lnTo>
                    <a:lnTo>
                      <a:pt x="317" y="41"/>
                    </a:lnTo>
                    <a:lnTo>
                      <a:pt x="386" y="41"/>
                    </a:lnTo>
                    <a:lnTo>
                      <a:pt x="455" y="41"/>
                    </a:lnTo>
                    <a:lnTo>
                      <a:pt x="483" y="27"/>
                    </a:lnTo>
                    <a:lnTo>
                      <a:pt x="510" y="14"/>
                    </a:lnTo>
                    <a:lnTo>
                      <a:pt x="565" y="0"/>
                    </a:lnTo>
                    <a:lnTo>
                      <a:pt x="607" y="0"/>
                    </a:lnTo>
                    <a:lnTo>
                      <a:pt x="648" y="0"/>
                    </a:lnTo>
                    <a:lnTo>
                      <a:pt x="690" y="14"/>
                    </a:lnTo>
                    <a:lnTo>
                      <a:pt x="703" y="27"/>
                    </a:lnTo>
                    <a:lnTo>
                      <a:pt x="745" y="41"/>
                    </a:lnTo>
                    <a:lnTo>
                      <a:pt x="786" y="83"/>
                    </a:lnTo>
                    <a:lnTo>
                      <a:pt x="841" y="165"/>
                    </a:lnTo>
                    <a:lnTo>
                      <a:pt x="855" y="248"/>
                    </a:lnTo>
                    <a:lnTo>
                      <a:pt x="855" y="317"/>
                    </a:lnTo>
                    <a:lnTo>
                      <a:pt x="841" y="359"/>
                    </a:lnTo>
                    <a:lnTo>
                      <a:pt x="828" y="455"/>
                    </a:lnTo>
                    <a:lnTo>
                      <a:pt x="772" y="497"/>
                    </a:lnTo>
                    <a:lnTo>
                      <a:pt x="717" y="510"/>
                    </a:lnTo>
                    <a:lnTo>
                      <a:pt x="662" y="497"/>
                    </a:lnTo>
                    <a:lnTo>
                      <a:pt x="593" y="497"/>
                    </a:lnTo>
                    <a:lnTo>
                      <a:pt x="538" y="483"/>
                    </a:lnTo>
                    <a:lnTo>
                      <a:pt x="483" y="469"/>
                    </a:lnTo>
                    <a:lnTo>
                      <a:pt x="427" y="469"/>
                    </a:lnTo>
                    <a:lnTo>
                      <a:pt x="372" y="469"/>
                    </a:lnTo>
                    <a:lnTo>
                      <a:pt x="331" y="483"/>
                    </a:lnTo>
                    <a:lnTo>
                      <a:pt x="289" y="483"/>
                    </a:lnTo>
                    <a:lnTo>
                      <a:pt x="248" y="497"/>
                    </a:lnTo>
                    <a:lnTo>
                      <a:pt x="207" y="497"/>
                    </a:lnTo>
                    <a:lnTo>
                      <a:pt x="165" y="497"/>
                    </a:lnTo>
                    <a:lnTo>
                      <a:pt x="138" y="497"/>
                    </a:lnTo>
                    <a:lnTo>
                      <a:pt x="96" y="483"/>
                    </a:lnTo>
                    <a:lnTo>
                      <a:pt x="82" y="469"/>
                    </a:lnTo>
                    <a:lnTo>
                      <a:pt x="69" y="455"/>
                    </a:lnTo>
                    <a:lnTo>
                      <a:pt x="55" y="441"/>
                    </a:lnTo>
                    <a:lnTo>
                      <a:pt x="41" y="400"/>
                    </a:lnTo>
                    <a:lnTo>
                      <a:pt x="13" y="345"/>
                    </a:lnTo>
                    <a:lnTo>
                      <a:pt x="13" y="290"/>
                    </a:lnTo>
                    <a:lnTo>
                      <a:pt x="0" y="248"/>
                    </a:lnTo>
                    <a:lnTo>
                      <a:pt x="13" y="193"/>
                    </a:lnTo>
                    <a:lnTo>
                      <a:pt x="13" y="152"/>
                    </a:lnTo>
                    <a:lnTo>
                      <a:pt x="27" y="124"/>
                    </a:lnTo>
                    <a:lnTo>
                      <a:pt x="27" y="124"/>
                    </a:lnTo>
                    <a:close/>
                  </a:path>
                </a:pathLst>
              </a:custGeom>
              <a:solidFill>
                <a:srgbClr val="FFDC99"/>
              </a:solidFill>
              <a:ln w="31750">
                <a:solidFill>
                  <a:srgbClr val="FFDC99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56" name="Freeform 668"/>
              <p:cNvSpPr>
                <a:spLocks/>
              </p:cNvSpPr>
              <p:nvPr/>
            </p:nvSpPr>
            <p:spPr bwMode="auto">
              <a:xfrm>
                <a:off x="2112" y="1561"/>
                <a:ext cx="662" cy="400"/>
              </a:xfrm>
              <a:custGeom>
                <a:avLst/>
                <a:gdLst/>
                <a:ahLst/>
                <a:cxnLst>
                  <a:cxn ang="0">
                    <a:pos x="27" y="96"/>
                  </a:cxn>
                  <a:cxn ang="0">
                    <a:pos x="41" y="69"/>
                  </a:cxn>
                  <a:cxn ang="0">
                    <a:pos x="69" y="41"/>
                  </a:cxn>
                  <a:cxn ang="0">
                    <a:pos x="110" y="27"/>
                  </a:cxn>
                  <a:cxn ang="0">
                    <a:pos x="138" y="27"/>
                  </a:cxn>
                  <a:cxn ang="0">
                    <a:pos x="165" y="27"/>
                  </a:cxn>
                  <a:cxn ang="0">
                    <a:pos x="193" y="27"/>
                  </a:cxn>
                  <a:cxn ang="0">
                    <a:pos x="248" y="41"/>
                  </a:cxn>
                  <a:cxn ang="0">
                    <a:pos x="303" y="41"/>
                  </a:cxn>
                  <a:cxn ang="0">
                    <a:pos x="345" y="41"/>
                  </a:cxn>
                  <a:cxn ang="0">
                    <a:pos x="372" y="27"/>
                  </a:cxn>
                  <a:cxn ang="0">
                    <a:pos x="400" y="14"/>
                  </a:cxn>
                  <a:cxn ang="0">
                    <a:pos x="441" y="0"/>
                  </a:cxn>
                  <a:cxn ang="0">
                    <a:pos x="483" y="0"/>
                  </a:cxn>
                  <a:cxn ang="0">
                    <a:pos x="510" y="14"/>
                  </a:cxn>
                  <a:cxn ang="0">
                    <a:pos x="538" y="14"/>
                  </a:cxn>
                  <a:cxn ang="0">
                    <a:pos x="552" y="27"/>
                  </a:cxn>
                  <a:cxn ang="0">
                    <a:pos x="579" y="41"/>
                  </a:cxn>
                  <a:cxn ang="0">
                    <a:pos x="621" y="69"/>
                  </a:cxn>
                  <a:cxn ang="0">
                    <a:pos x="648" y="124"/>
                  </a:cxn>
                  <a:cxn ang="0">
                    <a:pos x="662" y="207"/>
                  </a:cxn>
                  <a:cxn ang="0">
                    <a:pos x="662" y="248"/>
                  </a:cxn>
                  <a:cxn ang="0">
                    <a:pos x="662" y="290"/>
                  </a:cxn>
                  <a:cxn ang="0">
                    <a:pos x="634" y="359"/>
                  </a:cxn>
                  <a:cxn ang="0">
                    <a:pos x="607" y="386"/>
                  </a:cxn>
                  <a:cxn ang="0">
                    <a:pos x="565" y="400"/>
                  </a:cxn>
                  <a:cxn ang="0">
                    <a:pos x="510" y="400"/>
                  </a:cxn>
                  <a:cxn ang="0">
                    <a:pos x="469" y="386"/>
                  </a:cxn>
                  <a:cxn ang="0">
                    <a:pos x="414" y="386"/>
                  </a:cxn>
                  <a:cxn ang="0">
                    <a:pos x="372" y="372"/>
                  </a:cxn>
                  <a:cxn ang="0">
                    <a:pos x="331" y="372"/>
                  </a:cxn>
                  <a:cxn ang="0">
                    <a:pos x="289" y="372"/>
                  </a:cxn>
                  <a:cxn ang="0">
                    <a:pos x="262" y="372"/>
                  </a:cxn>
                  <a:cxn ang="0">
                    <a:pos x="221" y="386"/>
                  </a:cxn>
                  <a:cxn ang="0">
                    <a:pos x="193" y="386"/>
                  </a:cxn>
                  <a:cxn ang="0">
                    <a:pos x="165" y="386"/>
                  </a:cxn>
                  <a:cxn ang="0">
                    <a:pos x="138" y="386"/>
                  </a:cxn>
                  <a:cxn ang="0">
                    <a:pos x="110" y="386"/>
                  </a:cxn>
                  <a:cxn ang="0">
                    <a:pos x="83" y="386"/>
                  </a:cxn>
                  <a:cxn ang="0">
                    <a:pos x="55" y="372"/>
                  </a:cxn>
                  <a:cxn ang="0">
                    <a:pos x="55" y="359"/>
                  </a:cxn>
                  <a:cxn ang="0">
                    <a:pos x="41" y="345"/>
                  </a:cxn>
                  <a:cxn ang="0">
                    <a:pos x="27" y="317"/>
                  </a:cxn>
                  <a:cxn ang="0">
                    <a:pos x="14" y="276"/>
                  </a:cxn>
                  <a:cxn ang="0">
                    <a:pos x="14" y="234"/>
                  </a:cxn>
                  <a:cxn ang="0">
                    <a:pos x="0" y="193"/>
                  </a:cxn>
                  <a:cxn ang="0">
                    <a:pos x="14" y="165"/>
                  </a:cxn>
                  <a:cxn ang="0">
                    <a:pos x="14" y="124"/>
                  </a:cxn>
                  <a:cxn ang="0">
                    <a:pos x="27" y="96"/>
                  </a:cxn>
                  <a:cxn ang="0">
                    <a:pos x="27" y="96"/>
                  </a:cxn>
                </a:cxnLst>
                <a:rect l="0" t="0" r="r" b="b"/>
                <a:pathLst>
                  <a:path w="662" h="400">
                    <a:moveTo>
                      <a:pt x="27" y="96"/>
                    </a:moveTo>
                    <a:lnTo>
                      <a:pt x="41" y="69"/>
                    </a:lnTo>
                    <a:lnTo>
                      <a:pt x="69" y="41"/>
                    </a:lnTo>
                    <a:lnTo>
                      <a:pt x="110" y="27"/>
                    </a:lnTo>
                    <a:lnTo>
                      <a:pt x="138" y="27"/>
                    </a:lnTo>
                    <a:lnTo>
                      <a:pt x="165" y="27"/>
                    </a:lnTo>
                    <a:lnTo>
                      <a:pt x="193" y="27"/>
                    </a:lnTo>
                    <a:lnTo>
                      <a:pt x="248" y="41"/>
                    </a:lnTo>
                    <a:lnTo>
                      <a:pt x="303" y="41"/>
                    </a:lnTo>
                    <a:lnTo>
                      <a:pt x="345" y="41"/>
                    </a:lnTo>
                    <a:lnTo>
                      <a:pt x="372" y="27"/>
                    </a:lnTo>
                    <a:lnTo>
                      <a:pt x="400" y="14"/>
                    </a:lnTo>
                    <a:lnTo>
                      <a:pt x="441" y="0"/>
                    </a:lnTo>
                    <a:lnTo>
                      <a:pt x="483" y="0"/>
                    </a:lnTo>
                    <a:lnTo>
                      <a:pt x="510" y="14"/>
                    </a:lnTo>
                    <a:lnTo>
                      <a:pt x="538" y="14"/>
                    </a:lnTo>
                    <a:lnTo>
                      <a:pt x="552" y="27"/>
                    </a:lnTo>
                    <a:lnTo>
                      <a:pt x="579" y="41"/>
                    </a:lnTo>
                    <a:lnTo>
                      <a:pt x="621" y="69"/>
                    </a:lnTo>
                    <a:lnTo>
                      <a:pt x="648" y="124"/>
                    </a:lnTo>
                    <a:lnTo>
                      <a:pt x="662" y="207"/>
                    </a:lnTo>
                    <a:lnTo>
                      <a:pt x="662" y="248"/>
                    </a:lnTo>
                    <a:lnTo>
                      <a:pt x="662" y="290"/>
                    </a:lnTo>
                    <a:lnTo>
                      <a:pt x="634" y="359"/>
                    </a:lnTo>
                    <a:lnTo>
                      <a:pt x="607" y="386"/>
                    </a:lnTo>
                    <a:lnTo>
                      <a:pt x="565" y="400"/>
                    </a:lnTo>
                    <a:lnTo>
                      <a:pt x="510" y="400"/>
                    </a:lnTo>
                    <a:lnTo>
                      <a:pt x="469" y="386"/>
                    </a:lnTo>
                    <a:lnTo>
                      <a:pt x="414" y="386"/>
                    </a:lnTo>
                    <a:lnTo>
                      <a:pt x="372" y="372"/>
                    </a:lnTo>
                    <a:lnTo>
                      <a:pt x="331" y="372"/>
                    </a:lnTo>
                    <a:lnTo>
                      <a:pt x="289" y="372"/>
                    </a:lnTo>
                    <a:lnTo>
                      <a:pt x="262" y="372"/>
                    </a:lnTo>
                    <a:lnTo>
                      <a:pt x="221" y="386"/>
                    </a:lnTo>
                    <a:lnTo>
                      <a:pt x="193" y="386"/>
                    </a:lnTo>
                    <a:lnTo>
                      <a:pt x="165" y="386"/>
                    </a:lnTo>
                    <a:lnTo>
                      <a:pt x="138" y="386"/>
                    </a:lnTo>
                    <a:lnTo>
                      <a:pt x="110" y="386"/>
                    </a:lnTo>
                    <a:lnTo>
                      <a:pt x="83" y="386"/>
                    </a:lnTo>
                    <a:lnTo>
                      <a:pt x="55" y="372"/>
                    </a:lnTo>
                    <a:lnTo>
                      <a:pt x="55" y="359"/>
                    </a:lnTo>
                    <a:lnTo>
                      <a:pt x="41" y="345"/>
                    </a:lnTo>
                    <a:lnTo>
                      <a:pt x="27" y="317"/>
                    </a:lnTo>
                    <a:lnTo>
                      <a:pt x="14" y="276"/>
                    </a:lnTo>
                    <a:lnTo>
                      <a:pt x="14" y="234"/>
                    </a:lnTo>
                    <a:lnTo>
                      <a:pt x="0" y="193"/>
                    </a:lnTo>
                    <a:lnTo>
                      <a:pt x="14" y="165"/>
                    </a:lnTo>
                    <a:lnTo>
                      <a:pt x="14" y="124"/>
                    </a:lnTo>
                    <a:lnTo>
                      <a:pt x="27" y="96"/>
                    </a:lnTo>
                    <a:lnTo>
                      <a:pt x="27" y="96"/>
                    </a:lnTo>
                    <a:close/>
                  </a:path>
                </a:pathLst>
              </a:custGeom>
              <a:solidFill>
                <a:srgbClr val="FFDC99"/>
              </a:solidFill>
              <a:ln w="31750">
                <a:solidFill>
                  <a:srgbClr val="FFDC99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57" name="Freeform 669"/>
              <p:cNvSpPr>
                <a:spLocks/>
              </p:cNvSpPr>
              <p:nvPr/>
            </p:nvSpPr>
            <p:spPr bwMode="auto">
              <a:xfrm>
                <a:off x="1463" y="2002"/>
                <a:ext cx="649" cy="401"/>
              </a:xfrm>
              <a:custGeom>
                <a:avLst/>
                <a:gdLst/>
                <a:ahLst/>
                <a:cxnLst>
                  <a:cxn ang="0">
                    <a:pos x="14" y="97"/>
                  </a:cxn>
                  <a:cxn ang="0">
                    <a:pos x="28" y="69"/>
                  </a:cxn>
                  <a:cxn ang="0">
                    <a:pos x="55" y="42"/>
                  </a:cxn>
                  <a:cxn ang="0">
                    <a:pos x="97" y="28"/>
                  </a:cxn>
                  <a:cxn ang="0">
                    <a:pos x="124" y="28"/>
                  </a:cxn>
                  <a:cxn ang="0">
                    <a:pos x="152" y="28"/>
                  </a:cxn>
                  <a:cxn ang="0">
                    <a:pos x="193" y="28"/>
                  </a:cxn>
                  <a:cxn ang="0">
                    <a:pos x="235" y="28"/>
                  </a:cxn>
                  <a:cxn ang="0">
                    <a:pos x="290" y="42"/>
                  </a:cxn>
                  <a:cxn ang="0">
                    <a:pos x="345" y="42"/>
                  </a:cxn>
                  <a:cxn ang="0">
                    <a:pos x="373" y="28"/>
                  </a:cxn>
                  <a:cxn ang="0">
                    <a:pos x="387" y="0"/>
                  </a:cxn>
                  <a:cxn ang="0">
                    <a:pos x="428" y="0"/>
                  </a:cxn>
                  <a:cxn ang="0">
                    <a:pos x="469" y="0"/>
                  </a:cxn>
                  <a:cxn ang="0">
                    <a:pos x="497" y="0"/>
                  </a:cxn>
                  <a:cxn ang="0">
                    <a:pos x="525" y="14"/>
                  </a:cxn>
                  <a:cxn ang="0">
                    <a:pos x="538" y="28"/>
                  </a:cxn>
                  <a:cxn ang="0">
                    <a:pos x="566" y="42"/>
                  </a:cxn>
                  <a:cxn ang="0">
                    <a:pos x="607" y="69"/>
                  </a:cxn>
                  <a:cxn ang="0">
                    <a:pos x="635" y="125"/>
                  </a:cxn>
                  <a:cxn ang="0">
                    <a:pos x="649" y="194"/>
                  </a:cxn>
                  <a:cxn ang="0">
                    <a:pos x="649" y="249"/>
                  </a:cxn>
                  <a:cxn ang="0">
                    <a:pos x="649" y="276"/>
                  </a:cxn>
                  <a:cxn ang="0">
                    <a:pos x="635" y="345"/>
                  </a:cxn>
                  <a:cxn ang="0">
                    <a:pos x="594" y="387"/>
                  </a:cxn>
                  <a:cxn ang="0">
                    <a:pos x="552" y="401"/>
                  </a:cxn>
                  <a:cxn ang="0">
                    <a:pos x="497" y="387"/>
                  </a:cxn>
                  <a:cxn ang="0">
                    <a:pos x="456" y="387"/>
                  </a:cxn>
                  <a:cxn ang="0">
                    <a:pos x="414" y="373"/>
                  </a:cxn>
                  <a:cxn ang="0">
                    <a:pos x="373" y="373"/>
                  </a:cxn>
                  <a:cxn ang="0">
                    <a:pos x="318" y="373"/>
                  </a:cxn>
                  <a:cxn ang="0">
                    <a:pos x="276" y="373"/>
                  </a:cxn>
                  <a:cxn ang="0">
                    <a:pos x="249" y="373"/>
                  </a:cxn>
                  <a:cxn ang="0">
                    <a:pos x="221" y="373"/>
                  </a:cxn>
                  <a:cxn ang="0">
                    <a:pos x="180" y="387"/>
                  </a:cxn>
                  <a:cxn ang="0">
                    <a:pos x="152" y="387"/>
                  </a:cxn>
                  <a:cxn ang="0">
                    <a:pos x="124" y="387"/>
                  </a:cxn>
                  <a:cxn ang="0">
                    <a:pos x="97" y="387"/>
                  </a:cxn>
                  <a:cxn ang="0">
                    <a:pos x="69" y="373"/>
                  </a:cxn>
                  <a:cxn ang="0">
                    <a:pos x="55" y="373"/>
                  </a:cxn>
                  <a:cxn ang="0">
                    <a:pos x="42" y="359"/>
                  </a:cxn>
                  <a:cxn ang="0">
                    <a:pos x="42" y="345"/>
                  </a:cxn>
                  <a:cxn ang="0">
                    <a:pos x="28" y="318"/>
                  </a:cxn>
                  <a:cxn ang="0">
                    <a:pos x="0" y="263"/>
                  </a:cxn>
                  <a:cxn ang="0">
                    <a:pos x="0" y="235"/>
                  </a:cxn>
                  <a:cxn ang="0">
                    <a:pos x="0" y="194"/>
                  </a:cxn>
                  <a:cxn ang="0">
                    <a:pos x="0" y="152"/>
                  </a:cxn>
                  <a:cxn ang="0">
                    <a:pos x="0" y="111"/>
                  </a:cxn>
                  <a:cxn ang="0">
                    <a:pos x="14" y="97"/>
                  </a:cxn>
                  <a:cxn ang="0">
                    <a:pos x="14" y="97"/>
                  </a:cxn>
                </a:cxnLst>
                <a:rect l="0" t="0" r="r" b="b"/>
                <a:pathLst>
                  <a:path w="649" h="401">
                    <a:moveTo>
                      <a:pt x="14" y="97"/>
                    </a:moveTo>
                    <a:lnTo>
                      <a:pt x="28" y="69"/>
                    </a:lnTo>
                    <a:lnTo>
                      <a:pt x="55" y="42"/>
                    </a:lnTo>
                    <a:lnTo>
                      <a:pt x="97" y="28"/>
                    </a:lnTo>
                    <a:lnTo>
                      <a:pt x="124" y="28"/>
                    </a:lnTo>
                    <a:lnTo>
                      <a:pt x="152" y="28"/>
                    </a:lnTo>
                    <a:lnTo>
                      <a:pt x="193" y="28"/>
                    </a:lnTo>
                    <a:lnTo>
                      <a:pt x="235" y="28"/>
                    </a:lnTo>
                    <a:lnTo>
                      <a:pt x="290" y="42"/>
                    </a:lnTo>
                    <a:lnTo>
                      <a:pt x="345" y="42"/>
                    </a:lnTo>
                    <a:lnTo>
                      <a:pt x="373" y="28"/>
                    </a:lnTo>
                    <a:lnTo>
                      <a:pt x="387" y="0"/>
                    </a:lnTo>
                    <a:lnTo>
                      <a:pt x="428" y="0"/>
                    </a:lnTo>
                    <a:lnTo>
                      <a:pt x="469" y="0"/>
                    </a:lnTo>
                    <a:lnTo>
                      <a:pt x="497" y="0"/>
                    </a:lnTo>
                    <a:lnTo>
                      <a:pt x="525" y="14"/>
                    </a:lnTo>
                    <a:lnTo>
                      <a:pt x="538" y="28"/>
                    </a:lnTo>
                    <a:lnTo>
                      <a:pt x="566" y="42"/>
                    </a:lnTo>
                    <a:lnTo>
                      <a:pt x="607" y="69"/>
                    </a:lnTo>
                    <a:lnTo>
                      <a:pt x="635" y="125"/>
                    </a:lnTo>
                    <a:lnTo>
                      <a:pt x="649" y="194"/>
                    </a:lnTo>
                    <a:lnTo>
                      <a:pt x="649" y="249"/>
                    </a:lnTo>
                    <a:lnTo>
                      <a:pt x="649" y="276"/>
                    </a:lnTo>
                    <a:lnTo>
                      <a:pt x="635" y="345"/>
                    </a:lnTo>
                    <a:lnTo>
                      <a:pt x="594" y="387"/>
                    </a:lnTo>
                    <a:lnTo>
                      <a:pt x="552" y="401"/>
                    </a:lnTo>
                    <a:lnTo>
                      <a:pt x="497" y="387"/>
                    </a:lnTo>
                    <a:lnTo>
                      <a:pt x="456" y="387"/>
                    </a:lnTo>
                    <a:lnTo>
                      <a:pt x="414" y="373"/>
                    </a:lnTo>
                    <a:lnTo>
                      <a:pt x="373" y="373"/>
                    </a:lnTo>
                    <a:lnTo>
                      <a:pt x="318" y="373"/>
                    </a:lnTo>
                    <a:lnTo>
                      <a:pt x="276" y="373"/>
                    </a:lnTo>
                    <a:lnTo>
                      <a:pt x="249" y="373"/>
                    </a:lnTo>
                    <a:lnTo>
                      <a:pt x="221" y="373"/>
                    </a:lnTo>
                    <a:lnTo>
                      <a:pt x="180" y="387"/>
                    </a:lnTo>
                    <a:lnTo>
                      <a:pt x="152" y="387"/>
                    </a:lnTo>
                    <a:lnTo>
                      <a:pt x="124" y="387"/>
                    </a:lnTo>
                    <a:lnTo>
                      <a:pt x="97" y="387"/>
                    </a:lnTo>
                    <a:lnTo>
                      <a:pt x="69" y="373"/>
                    </a:lnTo>
                    <a:lnTo>
                      <a:pt x="55" y="373"/>
                    </a:lnTo>
                    <a:lnTo>
                      <a:pt x="42" y="359"/>
                    </a:lnTo>
                    <a:lnTo>
                      <a:pt x="42" y="345"/>
                    </a:lnTo>
                    <a:lnTo>
                      <a:pt x="28" y="318"/>
                    </a:lnTo>
                    <a:lnTo>
                      <a:pt x="0" y="263"/>
                    </a:lnTo>
                    <a:lnTo>
                      <a:pt x="0" y="235"/>
                    </a:lnTo>
                    <a:lnTo>
                      <a:pt x="0" y="194"/>
                    </a:lnTo>
                    <a:lnTo>
                      <a:pt x="0" y="152"/>
                    </a:lnTo>
                    <a:lnTo>
                      <a:pt x="0" y="111"/>
                    </a:lnTo>
                    <a:lnTo>
                      <a:pt x="14" y="97"/>
                    </a:lnTo>
                    <a:lnTo>
                      <a:pt x="14" y="97"/>
                    </a:lnTo>
                    <a:close/>
                  </a:path>
                </a:pathLst>
              </a:custGeom>
              <a:solidFill>
                <a:srgbClr val="FFDC99"/>
              </a:solidFill>
              <a:ln w="31750">
                <a:solidFill>
                  <a:srgbClr val="FFDC99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58" name="Freeform 670"/>
              <p:cNvSpPr>
                <a:spLocks/>
              </p:cNvSpPr>
              <p:nvPr/>
            </p:nvSpPr>
            <p:spPr bwMode="auto">
              <a:xfrm>
                <a:off x="4830" y="2651"/>
                <a:ext cx="855" cy="524"/>
              </a:xfrm>
              <a:custGeom>
                <a:avLst/>
                <a:gdLst/>
                <a:ahLst/>
                <a:cxnLst>
                  <a:cxn ang="0">
                    <a:pos x="28" y="124"/>
                  </a:cxn>
                  <a:cxn ang="0">
                    <a:pos x="41" y="97"/>
                  </a:cxn>
                  <a:cxn ang="0">
                    <a:pos x="97" y="55"/>
                  </a:cxn>
                  <a:cxn ang="0">
                    <a:pos x="138" y="41"/>
                  </a:cxn>
                  <a:cxn ang="0">
                    <a:pos x="179" y="41"/>
                  </a:cxn>
                  <a:cxn ang="0">
                    <a:pos x="207" y="41"/>
                  </a:cxn>
                  <a:cxn ang="0">
                    <a:pos x="262" y="41"/>
                  </a:cxn>
                  <a:cxn ang="0">
                    <a:pos x="317" y="41"/>
                  </a:cxn>
                  <a:cxn ang="0">
                    <a:pos x="386" y="55"/>
                  </a:cxn>
                  <a:cxn ang="0">
                    <a:pos x="455" y="55"/>
                  </a:cxn>
                  <a:cxn ang="0">
                    <a:pos x="483" y="28"/>
                  </a:cxn>
                  <a:cxn ang="0">
                    <a:pos x="510" y="14"/>
                  </a:cxn>
                  <a:cxn ang="0">
                    <a:pos x="566" y="0"/>
                  </a:cxn>
                  <a:cxn ang="0">
                    <a:pos x="621" y="0"/>
                  </a:cxn>
                  <a:cxn ang="0">
                    <a:pos x="648" y="14"/>
                  </a:cxn>
                  <a:cxn ang="0">
                    <a:pos x="690" y="28"/>
                  </a:cxn>
                  <a:cxn ang="0">
                    <a:pos x="704" y="41"/>
                  </a:cxn>
                  <a:cxn ang="0">
                    <a:pos x="745" y="55"/>
                  </a:cxn>
                  <a:cxn ang="0">
                    <a:pos x="786" y="97"/>
                  </a:cxn>
                  <a:cxn ang="0">
                    <a:pos x="842" y="166"/>
                  </a:cxn>
                  <a:cxn ang="0">
                    <a:pos x="855" y="262"/>
                  </a:cxn>
                  <a:cxn ang="0">
                    <a:pos x="855" y="317"/>
                  </a:cxn>
                  <a:cxn ang="0">
                    <a:pos x="842" y="372"/>
                  </a:cxn>
                  <a:cxn ang="0">
                    <a:pos x="828" y="455"/>
                  </a:cxn>
                  <a:cxn ang="0">
                    <a:pos x="773" y="497"/>
                  </a:cxn>
                  <a:cxn ang="0">
                    <a:pos x="717" y="524"/>
                  </a:cxn>
                  <a:cxn ang="0">
                    <a:pos x="662" y="510"/>
                  </a:cxn>
                  <a:cxn ang="0">
                    <a:pos x="593" y="497"/>
                  </a:cxn>
                  <a:cxn ang="0">
                    <a:pos x="538" y="483"/>
                  </a:cxn>
                  <a:cxn ang="0">
                    <a:pos x="483" y="483"/>
                  </a:cxn>
                  <a:cxn ang="0">
                    <a:pos x="428" y="483"/>
                  </a:cxn>
                  <a:cxn ang="0">
                    <a:pos x="372" y="483"/>
                  </a:cxn>
                  <a:cxn ang="0">
                    <a:pos x="331" y="483"/>
                  </a:cxn>
                  <a:cxn ang="0">
                    <a:pos x="290" y="497"/>
                  </a:cxn>
                  <a:cxn ang="0">
                    <a:pos x="248" y="497"/>
                  </a:cxn>
                  <a:cxn ang="0">
                    <a:pos x="207" y="510"/>
                  </a:cxn>
                  <a:cxn ang="0">
                    <a:pos x="166" y="510"/>
                  </a:cxn>
                  <a:cxn ang="0">
                    <a:pos x="138" y="497"/>
                  </a:cxn>
                  <a:cxn ang="0">
                    <a:pos x="110" y="497"/>
                  </a:cxn>
                  <a:cxn ang="0">
                    <a:pos x="83" y="469"/>
                  </a:cxn>
                  <a:cxn ang="0">
                    <a:pos x="69" y="469"/>
                  </a:cxn>
                  <a:cxn ang="0">
                    <a:pos x="55" y="455"/>
                  </a:cxn>
                  <a:cxn ang="0">
                    <a:pos x="41" y="400"/>
                  </a:cxn>
                  <a:cxn ang="0">
                    <a:pos x="14" y="345"/>
                  </a:cxn>
                  <a:cxn ang="0">
                    <a:pos x="14" y="303"/>
                  </a:cxn>
                  <a:cxn ang="0">
                    <a:pos x="0" y="262"/>
                  </a:cxn>
                  <a:cxn ang="0">
                    <a:pos x="14" y="207"/>
                  </a:cxn>
                  <a:cxn ang="0">
                    <a:pos x="14" y="152"/>
                  </a:cxn>
                  <a:cxn ang="0">
                    <a:pos x="28" y="124"/>
                  </a:cxn>
                  <a:cxn ang="0">
                    <a:pos x="28" y="124"/>
                  </a:cxn>
                </a:cxnLst>
                <a:rect l="0" t="0" r="r" b="b"/>
                <a:pathLst>
                  <a:path w="855" h="524">
                    <a:moveTo>
                      <a:pt x="28" y="124"/>
                    </a:moveTo>
                    <a:lnTo>
                      <a:pt x="41" y="97"/>
                    </a:lnTo>
                    <a:lnTo>
                      <a:pt x="97" y="55"/>
                    </a:lnTo>
                    <a:lnTo>
                      <a:pt x="138" y="41"/>
                    </a:lnTo>
                    <a:lnTo>
                      <a:pt x="179" y="41"/>
                    </a:lnTo>
                    <a:lnTo>
                      <a:pt x="207" y="41"/>
                    </a:lnTo>
                    <a:lnTo>
                      <a:pt x="262" y="41"/>
                    </a:lnTo>
                    <a:lnTo>
                      <a:pt x="317" y="41"/>
                    </a:lnTo>
                    <a:lnTo>
                      <a:pt x="386" y="55"/>
                    </a:lnTo>
                    <a:lnTo>
                      <a:pt x="455" y="55"/>
                    </a:lnTo>
                    <a:lnTo>
                      <a:pt x="483" y="28"/>
                    </a:lnTo>
                    <a:lnTo>
                      <a:pt x="510" y="14"/>
                    </a:lnTo>
                    <a:lnTo>
                      <a:pt x="566" y="0"/>
                    </a:lnTo>
                    <a:lnTo>
                      <a:pt x="621" y="0"/>
                    </a:lnTo>
                    <a:lnTo>
                      <a:pt x="648" y="14"/>
                    </a:lnTo>
                    <a:lnTo>
                      <a:pt x="690" y="28"/>
                    </a:lnTo>
                    <a:lnTo>
                      <a:pt x="704" y="41"/>
                    </a:lnTo>
                    <a:lnTo>
                      <a:pt x="745" y="55"/>
                    </a:lnTo>
                    <a:lnTo>
                      <a:pt x="786" y="97"/>
                    </a:lnTo>
                    <a:lnTo>
                      <a:pt x="842" y="166"/>
                    </a:lnTo>
                    <a:lnTo>
                      <a:pt x="855" y="262"/>
                    </a:lnTo>
                    <a:lnTo>
                      <a:pt x="855" y="317"/>
                    </a:lnTo>
                    <a:lnTo>
                      <a:pt x="842" y="372"/>
                    </a:lnTo>
                    <a:lnTo>
                      <a:pt x="828" y="455"/>
                    </a:lnTo>
                    <a:lnTo>
                      <a:pt x="773" y="497"/>
                    </a:lnTo>
                    <a:lnTo>
                      <a:pt x="717" y="524"/>
                    </a:lnTo>
                    <a:lnTo>
                      <a:pt x="662" y="510"/>
                    </a:lnTo>
                    <a:lnTo>
                      <a:pt x="593" y="497"/>
                    </a:lnTo>
                    <a:lnTo>
                      <a:pt x="538" y="483"/>
                    </a:lnTo>
                    <a:lnTo>
                      <a:pt x="483" y="483"/>
                    </a:lnTo>
                    <a:lnTo>
                      <a:pt x="428" y="483"/>
                    </a:lnTo>
                    <a:lnTo>
                      <a:pt x="372" y="483"/>
                    </a:lnTo>
                    <a:lnTo>
                      <a:pt x="331" y="483"/>
                    </a:lnTo>
                    <a:lnTo>
                      <a:pt x="290" y="497"/>
                    </a:lnTo>
                    <a:lnTo>
                      <a:pt x="248" y="497"/>
                    </a:lnTo>
                    <a:lnTo>
                      <a:pt x="207" y="510"/>
                    </a:lnTo>
                    <a:lnTo>
                      <a:pt x="166" y="510"/>
                    </a:lnTo>
                    <a:lnTo>
                      <a:pt x="138" y="497"/>
                    </a:lnTo>
                    <a:lnTo>
                      <a:pt x="110" y="497"/>
                    </a:lnTo>
                    <a:lnTo>
                      <a:pt x="83" y="469"/>
                    </a:lnTo>
                    <a:lnTo>
                      <a:pt x="69" y="469"/>
                    </a:lnTo>
                    <a:lnTo>
                      <a:pt x="55" y="455"/>
                    </a:lnTo>
                    <a:lnTo>
                      <a:pt x="41" y="400"/>
                    </a:lnTo>
                    <a:lnTo>
                      <a:pt x="14" y="345"/>
                    </a:lnTo>
                    <a:lnTo>
                      <a:pt x="14" y="303"/>
                    </a:lnTo>
                    <a:lnTo>
                      <a:pt x="0" y="262"/>
                    </a:lnTo>
                    <a:lnTo>
                      <a:pt x="14" y="207"/>
                    </a:lnTo>
                    <a:lnTo>
                      <a:pt x="14" y="152"/>
                    </a:lnTo>
                    <a:lnTo>
                      <a:pt x="28" y="124"/>
                    </a:lnTo>
                    <a:lnTo>
                      <a:pt x="28" y="124"/>
                    </a:lnTo>
                    <a:close/>
                  </a:path>
                </a:pathLst>
              </a:custGeom>
              <a:solidFill>
                <a:srgbClr val="FFDC99"/>
              </a:solidFill>
              <a:ln w="31750">
                <a:solidFill>
                  <a:srgbClr val="FFDC99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59" name="Freeform 671"/>
              <p:cNvSpPr>
                <a:spLocks/>
              </p:cNvSpPr>
              <p:nvPr/>
            </p:nvSpPr>
            <p:spPr bwMode="auto">
              <a:xfrm>
                <a:off x="4789" y="2058"/>
                <a:ext cx="496" cy="427"/>
              </a:xfrm>
              <a:custGeom>
                <a:avLst/>
                <a:gdLst/>
                <a:ahLst/>
                <a:cxnLst>
                  <a:cxn ang="0">
                    <a:pos x="13" y="96"/>
                  </a:cxn>
                  <a:cxn ang="0">
                    <a:pos x="13" y="82"/>
                  </a:cxn>
                  <a:cxn ang="0">
                    <a:pos x="41" y="41"/>
                  </a:cxn>
                  <a:cxn ang="0">
                    <a:pos x="69" y="27"/>
                  </a:cxn>
                  <a:cxn ang="0">
                    <a:pos x="96" y="27"/>
                  </a:cxn>
                  <a:cxn ang="0">
                    <a:pos x="110" y="27"/>
                  </a:cxn>
                  <a:cxn ang="0">
                    <a:pos x="138" y="27"/>
                  </a:cxn>
                  <a:cxn ang="0">
                    <a:pos x="179" y="41"/>
                  </a:cxn>
                  <a:cxn ang="0">
                    <a:pos x="220" y="41"/>
                  </a:cxn>
                  <a:cxn ang="0">
                    <a:pos x="248" y="41"/>
                  </a:cxn>
                  <a:cxn ang="0">
                    <a:pos x="275" y="27"/>
                  </a:cxn>
                  <a:cxn ang="0">
                    <a:pos x="289" y="13"/>
                  </a:cxn>
                  <a:cxn ang="0">
                    <a:pos x="317" y="0"/>
                  </a:cxn>
                  <a:cxn ang="0">
                    <a:pos x="344" y="0"/>
                  </a:cxn>
                  <a:cxn ang="0">
                    <a:pos x="372" y="0"/>
                  </a:cxn>
                  <a:cxn ang="0">
                    <a:pos x="400" y="13"/>
                  </a:cxn>
                  <a:cxn ang="0">
                    <a:pos x="413" y="27"/>
                  </a:cxn>
                  <a:cxn ang="0">
                    <a:pos x="427" y="41"/>
                  </a:cxn>
                  <a:cxn ang="0">
                    <a:pos x="455" y="82"/>
                  </a:cxn>
                  <a:cxn ang="0">
                    <a:pos x="482" y="138"/>
                  </a:cxn>
                  <a:cxn ang="0">
                    <a:pos x="482" y="220"/>
                  </a:cxn>
                  <a:cxn ang="0">
                    <a:pos x="496" y="262"/>
                  </a:cxn>
                  <a:cxn ang="0">
                    <a:pos x="482" y="303"/>
                  </a:cxn>
                  <a:cxn ang="0">
                    <a:pos x="469" y="372"/>
                  </a:cxn>
                  <a:cxn ang="0">
                    <a:pos x="441" y="414"/>
                  </a:cxn>
                  <a:cxn ang="0">
                    <a:pos x="413" y="427"/>
                  </a:cxn>
                  <a:cxn ang="0">
                    <a:pos x="372" y="427"/>
                  </a:cxn>
                  <a:cxn ang="0">
                    <a:pos x="344" y="414"/>
                  </a:cxn>
                  <a:cxn ang="0">
                    <a:pos x="303" y="400"/>
                  </a:cxn>
                  <a:cxn ang="0">
                    <a:pos x="275" y="400"/>
                  </a:cxn>
                  <a:cxn ang="0">
                    <a:pos x="248" y="400"/>
                  </a:cxn>
                  <a:cxn ang="0">
                    <a:pos x="207" y="400"/>
                  </a:cxn>
                  <a:cxn ang="0">
                    <a:pos x="179" y="400"/>
                  </a:cxn>
                  <a:cxn ang="0">
                    <a:pos x="165" y="414"/>
                  </a:cxn>
                  <a:cxn ang="0">
                    <a:pos x="138" y="414"/>
                  </a:cxn>
                  <a:cxn ang="0">
                    <a:pos x="110" y="414"/>
                  </a:cxn>
                  <a:cxn ang="0">
                    <a:pos x="96" y="414"/>
                  </a:cxn>
                  <a:cxn ang="0">
                    <a:pos x="69" y="414"/>
                  </a:cxn>
                  <a:cxn ang="0">
                    <a:pos x="55" y="414"/>
                  </a:cxn>
                  <a:cxn ang="0">
                    <a:pos x="41" y="400"/>
                  </a:cxn>
                  <a:cxn ang="0">
                    <a:pos x="27" y="386"/>
                  </a:cxn>
                  <a:cxn ang="0">
                    <a:pos x="27" y="372"/>
                  </a:cxn>
                  <a:cxn ang="0">
                    <a:pos x="13" y="345"/>
                  </a:cxn>
                  <a:cxn ang="0">
                    <a:pos x="0" y="289"/>
                  </a:cxn>
                  <a:cxn ang="0">
                    <a:pos x="0" y="248"/>
                  </a:cxn>
                  <a:cxn ang="0">
                    <a:pos x="0" y="207"/>
                  </a:cxn>
                  <a:cxn ang="0">
                    <a:pos x="0" y="165"/>
                  </a:cxn>
                  <a:cxn ang="0">
                    <a:pos x="0" y="124"/>
                  </a:cxn>
                  <a:cxn ang="0">
                    <a:pos x="13" y="96"/>
                  </a:cxn>
                  <a:cxn ang="0">
                    <a:pos x="13" y="96"/>
                  </a:cxn>
                </a:cxnLst>
                <a:rect l="0" t="0" r="r" b="b"/>
                <a:pathLst>
                  <a:path w="496" h="427">
                    <a:moveTo>
                      <a:pt x="13" y="96"/>
                    </a:moveTo>
                    <a:lnTo>
                      <a:pt x="13" y="82"/>
                    </a:lnTo>
                    <a:lnTo>
                      <a:pt x="41" y="41"/>
                    </a:lnTo>
                    <a:lnTo>
                      <a:pt x="69" y="27"/>
                    </a:lnTo>
                    <a:lnTo>
                      <a:pt x="96" y="27"/>
                    </a:lnTo>
                    <a:lnTo>
                      <a:pt x="110" y="27"/>
                    </a:lnTo>
                    <a:lnTo>
                      <a:pt x="138" y="27"/>
                    </a:lnTo>
                    <a:lnTo>
                      <a:pt x="179" y="41"/>
                    </a:lnTo>
                    <a:lnTo>
                      <a:pt x="220" y="41"/>
                    </a:lnTo>
                    <a:lnTo>
                      <a:pt x="248" y="41"/>
                    </a:lnTo>
                    <a:lnTo>
                      <a:pt x="275" y="27"/>
                    </a:lnTo>
                    <a:lnTo>
                      <a:pt x="289" y="13"/>
                    </a:lnTo>
                    <a:lnTo>
                      <a:pt x="317" y="0"/>
                    </a:lnTo>
                    <a:lnTo>
                      <a:pt x="344" y="0"/>
                    </a:lnTo>
                    <a:lnTo>
                      <a:pt x="372" y="0"/>
                    </a:lnTo>
                    <a:lnTo>
                      <a:pt x="400" y="13"/>
                    </a:lnTo>
                    <a:lnTo>
                      <a:pt x="413" y="27"/>
                    </a:lnTo>
                    <a:lnTo>
                      <a:pt x="427" y="41"/>
                    </a:lnTo>
                    <a:lnTo>
                      <a:pt x="455" y="82"/>
                    </a:lnTo>
                    <a:lnTo>
                      <a:pt x="482" y="138"/>
                    </a:lnTo>
                    <a:lnTo>
                      <a:pt x="482" y="220"/>
                    </a:lnTo>
                    <a:lnTo>
                      <a:pt x="496" y="262"/>
                    </a:lnTo>
                    <a:lnTo>
                      <a:pt x="482" y="303"/>
                    </a:lnTo>
                    <a:lnTo>
                      <a:pt x="469" y="372"/>
                    </a:lnTo>
                    <a:lnTo>
                      <a:pt x="441" y="414"/>
                    </a:lnTo>
                    <a:lnTo>
                      <a:pt x="413" y="427"/>
                    </a:lnTo>
                    <a:lnTo>
                      <a:pt x="372" y="427"/>
                    </a:lnTo>
                    <a:lnTo>
                      <a:pt x="344" y="414"/>
                    </a:lnTo>
                    <a:lnTo>
                      <a:pt x="303" y="400"/>
                    </a:lnTo>
                    <a:lnTo>
                      <a:pt x="275" y="400"/>
                    </a:lnTo>
                    <a:lnTo>
                      <a:pt x="248" y="400"/>
                    </a:lnTo>
                    <a:lnTo>
                      <a:pt x="207" y="400"/>
                    </a:lnTo>
                    <a:lnTo>
                      <a:pt x="179" y="400"/>
                    </a:lnTo>
                    <a:lnTo>
                      <a:pt x="165" y="414"/>
                    </a:lnTo>
                    <a:lnTo>
                      <a:pt x="138" y="414"/>
                    </a:lnTo>
                    <a:lnTo>
                      <a:pt x="110" y="414"/>
                    </a:lnTo>
                    <a:lnTo>
                      <a:pt x="96" y="414"/>
                    </a:lnTo>
                    <a:lnTo>
                      <a:pt x="69" y="414"/>
                    </a:lnTo>
                    <a:lnTo>
                      <a:pt x="55" y="414"/>
                    </a:lnTo>
                    <a:lnTo>
                      <a:pt x="41" y="400"/>
                    </a:lnTo>
                    <a:lnTo>
                      <a:pt x="27" y="386"/>
                    </a:lnTo>
                    <a:lnTo>
                      <a:pt x="27" y="372"/>
                    </a:lnTo>
                    <a:lnTo>
                      <a:pt x="13" y="345"/>
                    </a:lnTo>
                    <a:lnTo>
                      <a:pt x="0" y="289"/>
                    </a:lnTo>
                    <a:lnTo>
                      <a:pt x="0" y="248"/>
                    </a:lnTo>
                    <a:lnTo>
                      <a:pt x="0" y="207"/>
                    </a:lnTo>
                    <a:lnTo>
                      <a:pt x="0" y="165"/>
                    </a:lnTo>
                    <a:lnTo>
                      <a:pt x="0" y="124"/>
                    </a:lnTo>
                    <a:lnTo>
                      <a:pt x="13" y="96"/>
                    </a:lnTo>
                    <a:lnTo>
                      <a:pt x="13" y="96"/>
                    </a:lnTo>
                    <a:close/>
                  </a:path>
                </a:pathLst>
              </a:custGeom>
              <a:solidFill>
                <a:srgbClr val="FFDC99"/>
              </a:solidFill>
              <a:ln w="31750">
                <a:solidFill>
                  <a:srgbClr val="FFDC99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60" name="Freeform 672"/>
              <p:cNvSpPr>
                <a:spLocks/>
              </p:cNvSpPr>
              <p:nvPr/>
            </p:nvSpPr>
            <p:spPr bwMode="auto">
              <a:xfrm>
                <a:off x="787" y="1368"/>
                <a:ext cx="386" cy="331"/>
              </a:xfrm>
              <a:custGeom>
                <a:avLst/>
                <a:gdLst/>
                <a:ahLst/>
                <a:cxnLst>
                  <a:cxn ang="0">
                    <a:pos x="0" y="83"/>
                  </a:cxn>
                  <a:cxn ang="0">
                    <a:pos x="14" y="55"/>
                  </a:cxn>
                  <a:cxn ang="0">
                    <a:pos x="28" y="27"/>
                  </a:cxn>
                  <a:cxn ang="0">
                    <a:pos x="55" y="27"/>
                  </a:cxn>
                  <a:cxn ang="0">
                    <a:pos x="69" y="27"/>
                  </a:cxn>
                  <a:cxn ang="0">
                    <a:pos x="83" y="27"/>
                  </a:cxn>
                  <a:cxn ang="0">
                    <a:pos x="111" y="27"/>
                  </a:cxn>
                  <a:cxn ang="0">
                    <a:pos x="138" y="27"/>
                  </a:cxn>
                  <a:cxn ang="0">
                    <a:pos x="166" y="27"/>
                  </a:cxn>
                  <a:cxn ang="0">
                    <a:pos x="193" y="27"/>
                  </a:cxn>
                  <a:cxn ang="0">
                    <a:pos x="207" y="14"/>
                  </a:cxn>
                  <a:cxn ang="0">
                    <a:pos x="221" y="0"/>
                  </a:cxn>
                  <a:cxn ang="0">
                    <a:pos x="249" y="0"/>
                  </a:cxn>
                  <a:cxn ang="0">
                    <a:pos x="276" y="0"/>
                  </a:cxn>
                  <a:cxn ang="0">
                    <a:pos x="290" y="0"/>
                  </a:cxn>
                  <a:cxn ang="0">
                    <a:pos x="304" y="14"/>
                  </a:cxn>
                  <a:cxn ang="0">
                    <a:pos x="317" y="14"/>
                  </a:cxn>
                  <a:cxn ang="0">
                    <a:pos x="331" y="27"/>
                  </a:cxn>
                  <a:cxn ang="0">
                    <a:pos x="359" y="55"/>
                  </a:cxn>
                  <a:cxn ang="0">
                    <a:pos x="373" y="110"/>
                  </a:cxn>
                  <a:cxn ang="0">
                    <a:pos x="386" y="165"/>
                  </a:cxn>
                  <a:cxn ang="0">
                    <a:pos x="386" y="207"/>
                  </a:cxn>
                  <a:cxn ang="0">
                    <a:pos x="373" y="234"/>
                  </a:cxn>
                  <a:cxn ang="0">
                    <a:pos x="373" y="289"/>
                  </a:cxn>
                  <a:cxn ang="0">
                    <a:pos x="345" y="317"/>
                  </a:cxn>
                  <a:cxn ang="0">
                    <a:pos x="317" y="331"/>
                  </a:cxn>
                  <a:cxn ang="0">
                    <a:pos x="290" y="331"/>
                  </a:cxn>
                  <a:cxn ang="0">
                    <a:pos x="262" y="317"/>
                  </a:cxn>
                  <a:cxn ang="0">
                    <a:pos x="235" y="317"/>
                  </a:cxn>
                  <a:cxn ang="0">
                    <a:pos x="207" y="303"/>
                  </a:cxn>
                  <a:cxn ang="0">
                    <a:pos x="193" y="303"/>
                  </a:cxn>
                  <a:cxn ang="0">
                    <a:pos x="166" y="303"/>
                  </a:cxn>
                  <a:cxn ang="0">
                    <a:pos x="138" y="317"/>
                  </a:cxn>
                  <a:cxn ang="0">
                    <a:pos x="124" y="317"/>
                  </a:cxn>
                  <a:cxn ang="0">
                    <a:pos x="111" y="317"/>
                  </a:cxn>
                  <a:cxn ang="0">
                    <a:pos x="83" y="317"/>
                  </a:cxn>
                  <a:cxn ang="0">
                    <a:pos x="69" y="331"/>
                  </a:cxn>
                  <a:cxn ang="0">
                    <a:pos x="55" y="317"/>
                  </a:cxn>
                  <a:cxn ang="0">
                    <a:pos x="42" y="317"/>
                  </a:cxn>
                  <a:cxn ang="0">
                    <a:pos x="28" y="303"/>
                  </a:cxn>
                  <a:cxn ang="0">
                    <a:pos x="28" y="303"/>
                  </a:cxn>
                  <a:cxn ang="0">
                    <a:pos x="14" y="289"/>
                  </a:cxn>
                  <a:cxn ang="0">
                    <a:pos x="14" y="262"/>
                  </a:cxn>
                  <a:cxn ang="0">
                    <a:pos x="0" y="220"/>
                  </a:cxn>
                  <a:cxn ang="0">
                    <a:pos x="0" y="193"/>
                  </a:cxn>
                  <a:cxn ang="0">
                    <a:pos x="0" y="165"/>
                  </a:cxn>
                  <a:cxn ang="0">
                    <a:pos x="0" y="124"/>
                  </a:cxn>
                  <a:cxn ang="0">
                    <a:pos x="0" y="96"/>
                  </a:cxn>
                  <a:cxn ang="0">
                    <a:pos x="0" y="83"/>
                  </a:cxn>
                  <a:cxn ang="0">
                    <a:pos x="0" y="83"/>
                  </a:cxn>
                </a:cxnLst>
                <a:rect l="0" t="0" r="r" b="b"/>
                <a:pathLst>
                  <a:path w="386" h="331">
                    <a:moveTo>
                      <a:pt x="0" y="83"/>
                    </a:moveTo>
                    <a:lnTo>
                      <a:pt x="14" y="55"/>
                    </a:lnTo>
                    <a:lnTo>
                      <a:pt x="28" y="27"/>
                    </a:lnTo>
                    <a:lnTo>
                      <a:pt x="55" y="27"/>
                    </a:lnTo>
                    <a:lnTo>
                      <a:pt x="69" y="27"/>
                    </a:lnTo>
                    <a:lnTo>
                      <a:pt x="83" y="27"/>
                    </a:lnTo>
                    <a:lnTo>
                      <a:pt x="111" y="27"/>
                    </a:lnTo>
                    <a:lnTo>
                      <a:pt x="138" y="27"/>
                    </a:lnTo>
                    <a:lnTo>
                      <a:pt x="166" y="27"/>
                    </a:lnTo>
                    <a:lnTo>
                      <a:pt x="193" y="27"/>
                    </a:lnTo>
                    <a:lnTo>
                      <a:pt x="207" y="14"/>
                    </a:lnTo>
                    <a:lnTo>
                      <a:pt x="221" y="0"/>
                    </a:lnTo>
                    <a:lnTo>
                      <a:pt x="249" y="0"/>
                    </a:lnTo>
                    <a:lnTo>
                      <a:pt x="276" y="0"/>
                    </a:lnTo>
                    <a:lnTo>
                      <a:pt x="290" y="0"/>
                    </a:lnTo>
                    <a:lnTo>
                      <a:pt x="304" y="14"/>
                    </a:lnTo>
                    <a:lnTo>
                      <a:pt x="317" y="14"/>
                    </a:lnTo>
                    <a:lnTo>
                      <a:pt x="331" y="27"/>
                    </a:lnTo>
                    <a:lnTo>
                      <a:pt x="359" y="55"/>
                    </a:lnTo>
                    <a:lnTo>
                      <a:pt x="373" y="110"/>
                    </a:lnTo>
                    <a:lnTo>
                      <a:pt x="386" y="165"/>
                    </a:lnTo>
                    <a:lnTo>
                      <a:pt x="386" y="207"/>
                    </a:lnTo>
                    <a:lnTo>
                      <a:pt x="373" y="234"/>
                    </a:lnTo>
                    <a:lnTo>
                      <a:pt x="373" y="289"/>
                    </a:lnTo>
                    <a:lnTo>
                      <a:pt x="345" y="317"/>
                    </a:lnTo>
                    <a:lnTo>
                      <a:pt x="317" y="331"/>
                    </a:lnTo>
                    <a:lnTo>
                      <a:pt x="290" y="331"/>
                    </a:lnTo>
                    <a:lnTo>
                      <a:pt x="262" y="317"/>
                    </a:lnTo>
                    <a:lnTo>
                      <a:pt x="235" y="317"/>
                    </a:lnTo>
                    <a:lnTo>
                      <a:pt x="207" y="303"/>
                    </a:lnTo>
                    <a:lnTo>
                      <a:pt x="193" y="303"/>
                    </a:lnTo>
                    <a:lnTo>
                      <a:pt x="166" y="303"/>
                    </a:lnTo>
                    <a:lnTo>
                      <a:pt x="138" y="317"/>
                    </a:lnTo>
                    <a:lnTo>
                      <a:pt x="124" y="317"/>
                    </a:lnTo>
                    <a:lnTo>
                      <a:pt x="111" y="317"/>
                    </a:lnTo>
                    <a:lnTo>
                      <a:pt x="83" y="317"/>
                    </a:lnTo>
                    <a:lnTo>
                      <a:pt x="69" y="331"/>
                    </a:lnTo>
                    <a:lnTo>
                      <a:pt x="55" y="317"/>
                    </a:lnTo>
                    <a:lnTo>
                      <a:pt x="42" y="317"/>
                    </a:lnTo>
                    <a:lnTo>
                      <a:pt x="28" y="303"/>
                    </a:lnTo>
                    <a:lnTo>
                      <a:pt x="28" y="303"/>
                    </a:lnTo>
                    <a:lnTo>
                      <a:pt x="14" y="289"/>
                    </a:lnTo>
                    <a:lnTo>
                      <a:pt x="14" y="262"/>
                    </a:lnTo>
                    <a:lnTo>
                      <a:pt x="0" y="220"/>
                    </a:lnTo>
                    <a:lnTo>
                      <a:pt x="0" y="193"/>
                    </a:lnTo>
                    <a:lnTo>
                      <a:pt x="0" y="165"/>
                    </a:lnTo>
                    <a:lnTo>
                      <a:pt x="0" y="124"/>
                    </a:lnTo>
                    <a:lnTo>
                      <a:pt x="0" y="96"/>
                    </a:lnTo>
                    <a:lnTo>
                      <a:pt x="0" y="83"/>
                    </a:lnTo>
                    <a:lnTo>
                      <a:pt x="0" y="83"/>
                    </a:lnTo>
                    <a:close/>
                  </a:path>
                </a:pathLst>
              </a:custGeom>
              <a:solidFill>
                <a:srgbClr val="FFDC99"/>
              </a:solidFill>
              <a:ln w="31750">
                <a:solidFill>
                  <a:srgbClr val="FFDC99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61" name="Rectangle 673"/>
              <p:cNvSpPr>
                <a:spLocks noChangeArrowheads="1"/>
              </p:cNvSpPr>
              <p:nvPr/>
            </p:nvSpPr>
            <p:spPr bwMode="auto">
              <a:xfrm>
                <a:off x="899" y="1498"/>
                <a:ext cx="197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r>
                  <a:rPr lang="en-GB" sz="1400">
                    <a:solidFill>
                      <a:srgbClr val="000000"/>
                    </a:solidFill>
                    <a:latin typeface="Arial" charset="0"/>
                  </a:rPr>
                  <a:t>ISP</a:t>
                </a:r>
                <a:endParaRPr lang="en-GB"/>
              </a:p>
            </p:txBody>
          </p:sp>
          <p:sp>
            <p:nvSpPr>
              <p:cNvPr id="12962" name="Rectangle 674"/>
              <p:cNvSpPr>
                <a:spLocks noChangeArrowheads="1"/>
              </p:cNvSpPr>
              <p:nvPr/>
            </p:nvSpPr>
            <p:spPr bwMode="auto">
              <a:xfrm>
                <a:off x="1725" y="1533"/>
                <a:ext cx="28" cy="594"/>
              </a:xfrm>
              <a:prstGeom prst="rect">
                <a:avLst/>
              </a:prstGeom>
              <a:solidFill>
                <a:srgbClr val="FFDC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63" name="Rectangle 675"/>
              <p:cNvSpPr>
                <a:spLocks noChangeArrowheads="1"/>
              </p:cNvSpPr>
              <p:nvPr/>
            </p:nvSpPr>
            <p:spPr bwMode="auto">
              <a:xfrm>
                <a:off x="1725" y="1533"/>
                <a:ext cx="42" cy="607"/>
              </a:xfrm>
              <a:prstGeom prst="rect">
                <a:avLst/>
              </a:prstGeom>
              <a:noFill/>
              <a:ln w="31750">
                <a:solidFill>
                  <a:srgbClr val="FFDC99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64" name="Freeform 676"/>
              <p:cNvSpPr>
                <a:spLocks/>
              </p:cNvSpPr>
              <p:nvPr/>
            </p:nvSpPr>
            <p:spPr bwMode="auto">
              <a:xfrm>
                <a:off x="3823" y="2458"/>
                <a:ext cx="1021" cy="496"/>
              </a:xfrm>
              <a:custGeom>
                <a:avLst/>
                <a:gdLst/>
                <a:ahLst/>
                <a:cxnLst>
                  <a:cxn ang="0">
                    <a:pos x="1021" y="469"/>
                  </a:cxn>
                  <a:cxn ang="0">
                    <a:pos x="1007" y="496"/>
                  </a:cxn>
                  <a:cxn ang="0">
                    <a:pos x="0" y="27"/>
                  </a:cxn>
                  <a:cxn ang="0">
                    <a:pos x="13" y="0"/>
                  </a:cxn>
                  <a:cxn ang="0">
                    <a:pos x="1021" y="469"/>
                  </a:cxn>
                </a:cxnLst>
                <a:rect l="0" t="0" r="r" b="b"/>
                <a:pathLst>
                  <a:path w="1021" h="496">
                    <a:moveTo>
                      <a:pt x="1021" y="469"/>
                    </a:moveTo>
                    <a:lnTo>
                      <a:pt x="1007" y="496"/>
                    </a:lnTo>
                    <a:lnTo>
                      <a:pt x="0" y="27"/>
                    </a:lnTo>
                    <a:lnTo>
                      <a:pt x="13" y="0"/>
                    </a:lnTo>
                    <a:lnTo>
                      <a:pt x="1021" y="469"/>
                    </a:lnTo>
                    <a:close/>
                  </a:path>
                </a:pathLst>
              </a:custGeom>
              <a:solidFill>
                <a:srgbClr val="FFDC99"/>
              </a:solidFill>
              <a:ln w="31750">
                <a:solidFill>
                  <a:srgbClr val="FFDC99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65" name="Freeform 677"/>
              <p:cNvSpPr>
                <a:spLocks/>
              </p:cNvSpPr>
              <p:nvPr/>
            </p:nvSpPr>
            <p:spPr bwMode="auto">
              <a:xfrm>
                <a:off x="4250" y="2044"/>
                <a:ext cx="663" cy="317"/>
              </a:xfrm>
              <a:custGeom>
                <a:avLst/>
                <a:gdLst/>
                <a:ahLst/>
                <a:cxnLst>
                  <a:cxn ang="0">
                    <a:pos x="663" y="290"/>
                  </a:cxn>
                  <a:cxn ang="0">
                    <a:pos x="649" y="317"/>
                  </a:cxn>
                  <a:cxn ang="0">
                    <a:pos x="0" y="27"/>
                  </a:cxn>
                  <a:cxn ang="0">
                    <a:pos x="28" y="0"/>
                  </a:cxn>
                  <a:cxn ang="0">
                    <a:pos x="663" y="290"/>
                  </a:cxn>
                </a:cxnLst>
                <a:rect l="0" t="0" r="r" b="b"/>
                <a:pathLst>
                  <a:path w="663" h="317">
                    <a:moveTo>
                      <a:pt x="663" y="290"/>
                    </a:moveTo>
                    <a:lnTo>
                      <a:pt x="649" y="317"/>
                    </a:lnTo>
                    <a:lnTo>
                      <a:pt x="0" y="27"/>
                    </a:lnTo>
                    <a:lnTo>
                      <a:pt x="28" y="0"/>
                    </a:lnTo>
                    <a:lnTo>
                      <a:pt x="663" y="290"/>
                    </a:lnTo>
                    <a:close/>
                  </a:path>
                </a:pathLst>
              </a:custGeom>
              <a:solidFill>
                <a:srgbClr val="FFDC99"/>
              </a:solidFill>
              <a:ln w="31750">
                <a:solidFill>
                  <a:srgbClr val="FFDC99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66" name="Freeform 678"/>
              <p:cNvSpPr>
                <a:spLocks/>
              </p:cNvSpPr>
              <p:nvPr/>
            </p:nvSpPr>
            <p:spPr bwMode="auto">
              <a:xfrm>
                <a:off x="1891" y="2223"/>
                <a:ext cx="497" cy="262"/>
              </a:xfrm>
              <a:custGeom>
                <a:avLst/>
                <a:gdLst/>
                <a:ahLst/>
                <a:cxnLst>
                  <a:cxn ang="0">
                    <a:pos x="497" y="235"/>
                  </a:cxn>
                  <a:cxn ang="0">
                    <a:pos x="483" y="262"/>
                  </a:cxn>
                  <a:cxn ang="0">
                    <a:pos x="0" y="28"/>
                  </a:cxn>
                  <a:cxn ang="0">
                    <a:pos x="14" y="0"/>
                  </a:cxn>
                  <a:cxn ang="0">
                    <a:pos x="497" y="235"/>
                  </a:cxn>
                </a:cxnLst>
                <a:rect l="0" t="0" r="r" b="b"/>
                <a:pathLst>
                  <a:path w="497" h="262">
                    <a:moveTo>
                      <a:pt x="497" y="235"/>
                    </a:moveTo>
                    <a:lnTo>
                      <a:pt x="483" y="262"/>
                    </a:lnTo>
                    <a:lnTo>
                      <a:pt x="0" y="28"/>
                    </a:lnTo>
                    <a:lnTo>
                      <a:pt x="14" y="0"/>
                    </a:lnTo>
                    <a:lnTo>
                      <a:pt x="497" y="235"/>
                    </a:lnTo>
                    <a:close/>
                  </a:path>
                </a:pathLst>
              </a:custGeom>
              <a:solidFill>
                <a:srgbClr val="FFDC99"/>
              </a:solidFill>
              <a:ln w="31750">
                <a:solidFill>
                  <a:srgbClr val="FFDC99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67" name="Freeform 679"/>
              <p:cNvSpPr>
                <a:spLocks/>
              </p:cNvSpPr>
              <p:nvPr/>
            </p:nvSpPr>
            <p:spPr bwMode="auto">
              <a:xfrm>
                <a:off x="1118" y="1533"/>
                <a:ext cx="621" cy="318"/>
              </a:xfrm>
              <a:custGeom>
                <a:avLst/>
                <a:gdLst/>
                <a:ahLst/>
                <a:cxnLst>
                  <a:cxn ang="0">
                    <a:pos x="621" y="290"/>
                  </a:cxn>
                  <a:cxn ang="0">
                    <a:pos x="621" y="318"/>
                  </a:cxn>
                  <a:cxn ang="0">
                    <a:pos x="0" y="28"/>
                  </a:cxn>
                  <a:cxn ang="0">
                    <a:pos x="14" y="0"/>
                  </a:cxn>
                  <a:cxn ang="0">
                    <a:pos x="621" y="290"/>
                  </a:cxn>
                </a:cxnLst>
                <a:rect l="0" t="0" r="r" b="b"/>
                <a:pathLst>
                  <a:path w="621" h="318">
                    <a:moveTo>
                      <a:pt x="621" y="290"/>
                    </a:moveTo>
                    <a:lnTo>
                      <a:pt x="621" y="318"/>
                    </a:lnTo>
                    <a:lnTo>
                      <a:pt x="0" y="28"/>
                    </a:lnTo>
                    <a:lnTo>
                      <a:pt x="14" y="0"/>
                    </a:lnTo>
                    <a:lnTo>
                      <a:pt x="621" y="290"/>
                    </a:lnTo>
                    <a:close/>
                  </a:path>
                </a:pathLst>
              </a:custGeom>
              <a:solidFill>
                <a:srgbClr val="FFDC99"/>
              </a:solidFill>
              <a:ln w="31750">
                <a:solidFill>
                  <a:srgbClr val="FFDC99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68" name="Freeform 680"/>
              <p:cNvSpPr>
                <a:spLocks/>
              </p:cNvSpPr>
              <p:nvPr/>
            </p:nvSpPr>
            <p:spPr bwMode="auto">
              <a:xfrm>
                <a:off x="4306" y="1271"/>
                <a:ext cx="248" cy="593"/>
              </a:xfrm>
              <a:custGeom>
                <a:avLst/>
                <a:gdLst/>
                <a:ahLst/>
                <a:cxnLst>
                  <a:cxn ang="0">
                    <a:pos x="248" y="580"/>
                  </a:cxn>
                  <a:cxn ang="0">
                    <a:pos x="220" y="593"/>
                  </a:cxn>
                  <a:cxn ang="0">
                    <a:pos x="0" y="14"/>
                  </a:cxn>
                  <a:cxn ang="0">
                    <a:pos x="27" y="0"/>
                  </a:cxn>
                  <a:cxn ang="0">
                    <a:pos x="248" y="580"/>
                  </a:cxn>
                </a:cxnLst>
                <a:rect l="0" t="0" r="r" b="b"/>
                <a:pathLst>
                  <a:path w="248" h="593">
                    <a:moveTo>
                      <a:pt x="248" y="580"/>
                    </a:moveTo>
                    <a:lnTo>
                      <a:pt x="220" y="593"/>
                    </a:lnTo>
                    <a:lnTo>
                      <a:pt x="0" y="14"/>
                    </a:lnTo>
                    <a:lnTo>
                      <a:pt x="27" y="0"/>
                    </a:lnTo>
                    <a:lnTo>
                      <a:pt x="248" y="580"/>
                    </a:lnTo>
                    <a:close/>
                  </a:path>
                </a:pathLst>
              </a:custGeom>
              <a:solidFill>
                <a:srgbClr val="FFDC99"/>
              </a:solidFill>
              <a:ln w="31750">
                <a:solidFill>
                  <a:srgbClr val="FFDC99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69" name="Rectangle 681"/>
              <p:cNvSpPr>
                <a:spLocks noChangeArrowheads="1"/>
              </p:cNvSpPr>
              <p:nvPr/>
            </p:nvSpPr>
            <p:spPr bwMode="auto">
              <a:xfrm>
                <a:off x="1122" y="3071"/>
                <a:ext cx="1008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r>
                  <a:rPr lang="en-GB" sz="1400">
                    <a:solidFill>
                      <a:srgbClr val="000000"/>
                    </a:solidFill>
                    <a:latin typeface="Arial" charset="0"/>
                  </a:rPr>
                  <a:t>desktop computer:</a:t>
                </a:r>
                <a:endParaRPr lang="en-GB"/>
              </a:p>
            </p:txBody>
          </p:sp>
          <p:sp>
            <p:nvSpPr>
              <p:cNvPr id="12970" name="Freeform 682"/>
              <p:cNvSpPr>
                <a:spLocks/>
              </p:cNvSpPr>
              <p:nvPr/>
            </p:nvSpPr>
            <p:spPr bwMode="auto">
              <a:xfrm>
                <a:off x="553" y="1782"/>
                <a:ext cx="41" cy="6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1" y="13"/>
                  </a:cxn>
                  <a:cxn ang="0">
                    <a:pos x="41" y="69"/>
                  </a:cxn>
                </a:cxnLst>
                <a:rect l="0" t="0" r="r" b="b"/>
                <a:pathLst>
                  <a:path w="41" h="69">
                    <a:moveTo>
                      <a:pt x="0" y="0"/>
                    </a:moveTo>
                    <a:lnTo>
                      <a:pt x="41" y="13"/>
                    </a:lnTo>
                    <a:lnTo>
                      <a:pt x="41" y="69"/>
                    </a:lnTo>
                  </a:path>
                </a:pathLst>
              </a:custGeom>
              <a:noFill/>
              <a:ln w="317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71" name="AutoShape 683"/>
              <p:cNvSpPr>
                <a:spLocks noChangeArrowheads="1"/>
              </p:cNvSpPr>
              <p:nvPr/>
            </p:nvSpPr>
            <p:spPr bwMode="auto">
              <a:xfrm>
                <a:off x="456" y="1685"/>
                <a:ext cx="110" cy="83"/>
              </a:xfrm>
              <a:prstGeom prst="roundRect">
                <a:avLst>
                  <a:gd name="adj" fmla="val 50000"/>
                </a:avLst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72" name="AutoShape 684"/>
              <p:cNvSpPr>
                <a:spLocks noChangeArrowheads="1"/>
              </p:cNvSpPr>
              <p:nvPr/>
            </p:nvSpPr>
            <p:spPr bwMode="auto">
              <a:xfrm>
                <a:off x="442" y="1671"/>
                <a:ext cx="138" cy="111"/>
              </a:xfrm>
              <a:prstGeom prst="roundRect">
                <a:avLst>
                  <a:gd name="adj" fmla="val 40088"/>
                </a:avLst>
              </a:prstGeom>
              <a:noFill/>
              <a:ln w="53975">
                <a:solidFill>
                  <a:srgbClr val="999999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73" name="Rectangle 685"/>
              <p:cNvSpPr>
                <a:spLocks noChangeArrowheads="1"/>
              </p:cNvSpPr>
              <p:nvPr/>
            </p:nvSpPr>
            <p:spPr bwMode="auto">
              <a:xfrm>
                <a:off x="470" y="1713"/>
                <a:ext cx="83" cy="41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74" name="Rectangle 686"/>
              <p:cNvSpPr>
                <a:spLocks noChangeArrowheads="1"/>
              </p:cNvSpPr>
              <p:nvPr/>
            </p:nvSpPr>
            <p:spPr bwMode="auto">
              <a:xfrm>
                <a:off x="470" y="1713"/>
                <a:ext cx="96" cy="55"/>
              </a:xfrm>
              <a:prstGeom prst="rect">
                <a:avLst/>
              </a:prstGeom>
              <a:noFill/>
              <a:ln w="317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75" name="Freeform 687"/>
              <p:cNvSpPr>
                <a:spLocks/>
              </p:cNvSpPr>
              <p:nvPr/>
            </p:nvSpPr>
            <p:spPr bwMode="auto">
              <a:xfrm>
                <a:off x="580" y="1837"/>
                <a:ext cx="28" cy="27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14" y="0"/>
                  </a:cxn>
                  <a:cxn ang="0">
                    <a:pos x="28" y="14"/>
                  </a:cxn>
                  <a:cxn ang="0">
                    <a:pos x="28" y="27"/>
                  </a:cxn>
                  <a:cxn ang="0">
                    <a:pos x="14" y="27"/>
                  </a:cxn>
                  <a:cxn ang="0">
                    <a:pos x="14" y="27"/>
                  </a:cxn>
                  <a:cxn ang="0">
                    <a:pos x="0" y="27"/>
                  </a:cxn>
                  <a:cxn ang="0">
                    <a:pos x="0" y="14"/>
                  </a:cxn>
                  <a:cxn ang="0">
                    <a:pos x="0" y="0"/>
                  </a:cxn>
                  <a:cxn ang="0">
                    <a:pos x="14" y="0"/>
                  </a:cxn>
                </a:cxnLst>
                <a:rect l="0" t="0" r="r" b="b"/>
                <a:pathLst>
                  <a:path w="28" h="27">
                    <a:moveTo>
                      <a:pt x="14" y="0"/>
                    </a:moveTo>
                    <a:lnTo>
                      <a:pt x="14" y="0"/>
                    </a:lnTo>
                    <a:lnTo>
                      <a:pt x="28" y="14"/>
                    </a:lnTo>
                    <a:lnTo>
                      <a:pt x="28" y="27"/>
                    </a:lnTo>
                    <a:lnTo>
                      <a:pt x="14" y="27"/>
                    </a:lnTo>
                    <a:lnTo>
                      <a:pt x="14" y="27"/>
                    </a:lnTo>
                    <a:lnTo>
                      <a:pt x="0" y="27"/>
                    </a:lnTo>
                    <a:lnTo>
                      <a:pt x="0" y="14"/>
                    </a:lnTo>
                    <a:lnTo>
                      <a:pt x="0" y="0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999999"/>
              </a:solidFill>
              <a:ln w="31750">
                <a:solidFill>
                  <a:srgbClr val="999999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pic>
            <p:nvPicPr>
              <p:cNvPr id="12976" name="Picture 688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470" y="1713"/>
                <a:ext cx="83" cy="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2977" name="Freeform 689"/>
              <p:cNvSpPr>
                <a:spLocks/>
              </p:cNvSpPr>
              <p:nvPr/>
            </p:nvSpPr>
            <p:spPr bwMode="auto">
              <a:xfrm>
                <a:off x="594" y="1851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317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78" name="Line 690"/>
              <p:cNvSpPr>
                <a:spLocks noChangeShapeType="1"/>
              </p:cNvSpPr>
              <p:nvPr/>
            </p:nvSpPr>
            <p:spPr bwMode="auto">
              <a:xfrm>
                <a:off x="608" y="1851"/>
                <a:ext cx="1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79" name="Rectangle 691"/>
              <p:cNvSpPr>
                <a:spLocks noChangeArrowheads="1"/>
              </p:cNvSpPr>
              <p:nvPr/>
            </p:nvSpPr>
            <p:spPr bwMode="auto">
              <a:xfrm>
                <a:off x="456" y="1768"/>
                <a:ext cx="97" cy="27"/>
              </a:xfrm>
              <a:prstGeom prst="rect">
                <a:avLst/>
              </a:prstGeom>
              <a:solidFill>
                <a:srgbClr val="D9AA73"/>
              </a:solidFill>
              <a:ln w="31750">
                <a:solidFill>
                  <a:srgbClr val="D9AA73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80" name="Freeform 692"/>
              <p:cNvSpPr>
                <a:spLocks/>
              </p:cNvSpPr>
              <p:nvPr/>
            </p:nvSpPr>
            <p:spPr bwMode="auto">
              <a:xfrm>
                <a:off x="442" y="1795"/>
                <a:ext cx="138" cy="14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0" y="14"/>
                  </a:cxn>
                  <a:cxn ang="0">
                    <a:pos x="138" y="14"/>
                  </a:cxn>
                  <a:cxn ang="0">
                    <a:pos x="124" y="0"/>
                  </a:cxn>
                  <a:cxn ang="0">
                    <a:pos x="14" y="0"/>
                  </a:cxn>
                </a:cxnLst>
                <a:rect l="0" t="0" r="r" b="b"/>
                <a:pathLst>
                  <a:path w="138" h="14">
                    <a:moveTo>
                      <a:pt x="14" y="0"/>
                    </a:moveTo>
                    <a:lnTo>
                      <a:pt x="0" y="14"/>
                    </a:lnTo>
                    <a:lnTo>
                      <a:pt x="138" y="14"/>
                    </a:lnTo>
                    <a:lnTo>
                      <a:pt x="124" y="0"/>
                    </a:lnTo>
                    <a:lnTo>
                      <a:pt x="14" y="0"/>
                    </a:lnTo>
                    <a:close/>
                  </a:path>
                </a:pathLst>
              </a:custGeom>
              <a:noFill/>
              <a:ln w="31750">
                <a:solidFill>
                  <a:srgbClr val="D9AA73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81" name="Line 693"/>
              <p:cNvSpPr>
                <a:spLocks noChangeShapeType="1"/>
              </p:cNvSpPr>
              <p:nvPr/>
            </p:nvSpPr>
            <p:spPr bwMode="auto">
              <a:xfrm>
                <a:off x="456" y="1809"/>
                <a:ext cx="28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82" name="Line 694"/>
              <p:cNvSpPr>
                <a:spLocks noChangeShapeType="1"/>
              </p:cNvSpPr>
              <p:nvPr/>
            </p:nvSpPr>
            <p:spPr bwMode="auto">
              <a:xfrm>
                <a:off x="470" y="1795"/>
                <a:ext cx="83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83" name="Line 695"/>
              <p:cNvSpPr>
                <a:spLocks noChangeShapeType="1"/>
              </p:cNvSpPr>
              <p:nvPr/>
            </p:nvSpPr>
            <p:spPr bwMode="auto">
              <a:xfrm>
                <a:off x="456" y="1795"/>
                <a:ext cx="69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84" name="Line 696"/>
              <p:cNvSpPr>
                <a:spLocks noChangeShapeType="1"/>
              </p:cNvSpPr>
              <p:nvPr/>
            </p:nvSpPr>
            <p:spPr bwMode="auto">
              <a:xfrm>
                <a:off x="484" y="1809"/>
                <a:ext cx="55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85" name="Line 697"/>
              <p:cNvSpPr>
                <a:spLocks noChangeShapeType="1"/>
              </p:cNvSpPr>
              <p:nvPr/>
            </p:nvSpPr>
            <p:spPr bwMode="auto">
              <a:xfrm>
                <a:off x="539" y="1795"/>
                <a:ext cx="27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86" name="Line 698"/>
              <p:cNvSpPr>
                <a:spLocks noChangeShapeType="1"/>
              </p:cNvSpPr>
              <p:nvPr/>
            </p:nvSpPr>
            <p:spPr bwMode="auto">
              <a:xfrm>
                <a:off x="553" y="1809"/>
                <a:ext cx="13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87" name="Rectangle 699"/>
              <p:cNvSpPr>
                <a:spLocks noChangeArrowheads="1"/>
              </p:cNvSpPr>
              <p:nvPr/>
            </p:nvSpPr>
            <p:spPr bwMode="auto">
              <a:xfrm>
                <a:off x="497" y="1699"/>
                <a:ext cx="42" cy="41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88" name="Rectangle 700"/>
              <p:cNvSpPr>
                <a:spLocks noChangeArrowheads="1"/>
              </p:cNvSpPr>
              <p:nvPr/>
            </p:nvSpPr>
            <p:spPr bwMode="auto">
              <a:xfrm>
                <a:off x="497" y="1699"/>
                <a:ext cx="56" cy="55"/>
              </a:xfrm>
              <a:prstGeom prst="rect">
                <a:avLst/>
              </a:prstGeom>
              <a:noFill/>
              <a:ln w="317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89" name="Freeform 701"/>
              <p:cNvSpPr>
                <a:spLocks/>
              </p:cNvSpPr>
              <p:nvPr/>
            </p:nvSpPr>
            <p:spPr bwMode="auto">
              <a:xfrm>
                <a:off x="2043" y="1299"/>
                <a:ext cx="1738" cy="1476"/>
              </a:xfrm>
              <a:custGeom>
                <a:avLst/>
                <a:gdLst/>
                <a:ahLst/>
                <a:cxnLst>
                  <a:cxn ang="0">
                    <a:pos x="1683" y="0"/>
                  </a:cxn>
                  <a:cxn ang="0">
                    <a:pos x="1738" y="55"/>
                  </a:cxn>
                  <a:cxn ang="0">
                    <a:pos x="41" y="1476"/>
                  </a:cxn>
                  <a:cxn ang="0">
                    <a:pos x="0" y="1421"/>
                  </a:cxn>
                  <a:cxn ang="0">
                    <a:pos x="1683" y="0"/>
                  </a:cxn>
                </a:cxnLst>
                <a:rect l="0" t="0" r="r" b="b"/>
                <a:pathLst>
                  <a:path w="1738" h="1476">
                    <a:moveTo>
                      <a:pt x="1683" y="0"/>
                    </a:moveTo>
                    <a:lnTo>
                      <a:pt x="1738" y="55"/>
                    </a:lnTo>
                    <a:lnTo>
                      <a:pt x="41" y="1476"/>
                    </a:lnTo>
                    <a:lnTo>
                      <a:pt x="0" y="1421"/>
                    </a:lnTo>
                    <a:lnTo>
                      <a:pt x="1683" y="0"/>
                    </a:lnTo>
                    <a:close/>
                  </a:path>
                </a:pathLst>
              </a:custGeom>
              <a:solidFill>
                <a:srgbClr val="FFDC99"/>
              </a:solidFill>
              <a:ln w="31750">
                <a:solidFill>
                  <a:srgbClr val="FFDC99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90" name="Freeform 702"/>
              <p:cNvSpPr>
                <a:spLocks/>
              </p:cNvSpPr>
              <p:nvPr/>
            </p:nvSpPr>
            <p:spPr bwMode="auto">
              <a:xfrm>
                <a:off x="2608" y="2237"/>
                <a:ext cx="649" cy="759"/>
              </a:xfrm>
              <a:custGeom>
                <a:avLst/>
                <a:gdLst/>
                <a:ahLst/>
                <a:cxnLst>
                  <a:cxn ang="0">
                    <a:pos x="649" y="717"/>
                  </a:cxn>
                  <a:cxn ang="0">
                    <a:pos x="594" y="759"/>
                  </a:cxn>
                  <a:cxn ang="0">
                    <a:pos x="0" y="41"/>
                  </a:cxn>
                  <a:cxn ang="0">
                    <a:pos x="42" y="0"/>
                  </a:cxn>
                  <a:cxn ang="0">
                    <a:pos x="649" y="717"/>
                  </a:cxn>
                </a:cxnLst>
                <a:rect l="0" t="0" r="r" b="b"/>
                <a:pathLst>
                  <a:path w="649" h="759">
                    <a:moveTo>
                      <a:pt x="649" y="717"/>
                    </a:moveTo>
                    <a:lnTo>
                      <a:pt x="594" y="759"/>
                    </a:lnTo>
                    <a:lnTo>
                      <a:pt x="0" y="41"/>
                    </a:lnTo>
                    <a:lnTo>
                      <a:pt x="42" y="0"/>
                    </a:lnTo>
                    <a:lnTo>
                      <a:pt x="649" y="717"/>
                    </a:lnTo>
                    <a:close/>
                  </a:path>
                </a:pathLst>
              </a:custGeom>
              <a:solidFill>
                <a:srgbClr val="FFDC99"/>
              </a:solidFill>
              <a:ln w="31750">
                <a:solidFill>
                  <a:srgbClr val="FFDC99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91" name="Freeform 703"/>
              <p:cNvSpPr>
                <a:spLocks/>
              </p:cNvSpPr>
              <p:nvPr/>
            </p:nvSpPr>
            <p:spPr bwMode="auto">
              <a:xfrm>
                <a:off x="3091" y="3051"/>
                <a:ext cx="704" cy="359"/>
              </a:xfrm>
              <a:custGeom>
                <a:avLst/>
                <a:gdLst/>
                <a:ahLst/>
                <a:cxnLst>
                  <a:cxn ang="0">
                    <a:pos x="704" y="317"/>
                  </a:cxn>
                  <a:cxn ang="0">
                    <a:pos x="690" y="359"/>
                  </a:cxn>
                  <a:cxn ang="0">
                    <a:pos x="0" y="28"/>
                  </a:cxn>
                  <a:cxn ang="0">
                    <a:pos x="14" y="0"/>
                  </a:cxn>
                  <a:cxn ang="0">
                    <a:pos x="704" y="317"/>
                  </a:cxn>
                </a:cxnLst>
                <a:rect l="0" t="0" r="r" b="b"/>
                <a:pathLst>
                  <a:path w="704" h="359">
                    <a:moveTo>
                      <a:pt x="704" y="317"/>
                    </a:moveTo>
                    <a:lnTo>
                      <a:pt x="690" y="359"/>
                    </a:lnTo>
                    <a:lnTo>
                      <a:pt x="0" y="28"/>
                    </a:lnTo>
                    <a:lnTo>
                      <a:pt x="14" y="0"/>
                    </a:lnTo>
                    <a:lnTo>
                      <a:pt x="704" y="317"/>
                    </a:lnTo>
                    <a:close/>
                  </a:path>
                </a:pathLst>
              </a:custGeom>
              <a:solidFill>
                <a:srgbClr val="FFDC99"/>
              </a:solidFill>
              <a:ln w="31750">
                <a:solidFill>
                  <a:srgbClr val="FFDC99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92" name="Freeform 704"/>
              <p:cNvSpPr>
                <a:spLocks/>
              </p:cNvSpPr>
              <p:nvPr/>
            </p:nvSpPr>
            <p:spPr bwMode="auto">
              <a:xfrm>
                <a:off x="2553" y="1699"/>
                <a:ext cx="359" cy="359"/>
              </a:xfrm>
              <a:custGeom>
                <a:avLst/>
                <a:gdLst/>
                <a:ahLst/>
                <a:cxnLst>
                  <a:cxn ang="0">
                    <a:pos x="359" y="331"/>
                  </a:cxn>
                  <a:cxn ang="0">
                    <a:pos x="331" y="359"/>
                  </a:cxn>
                  <a:cxn ang="0">
                    <a:pos x="0" y="14"/>
                  </a:cxn>
                  <a:cxn ang="0">
                    <a:pos x="14" y="0"/>
                  </a:cxn>
                  <a:cxn ang="0">
                    <a:pos x="359" y="331"/>
                  </a:cxn>
                </a:cxnLst>
                <a:rect l="0" t="0" r="r" b="b"/>
                <a:pathLst>
                  <a:path w="359" h="359">
                    <a:moveTo>
                      <a:pt x="359" y="331"/>
                    </a:moveTo>
                    <a:lnTo>
                      <a:pt x="331" y="359"/>
                    </a:lnTo>
                    <a:lnTo>
                      <a:pt x="0" y="14"/>
                    </a:lnTo>
                    <a:lnTo>
                      <a:pt x="14" y="0"/>
                    </a:lnTo>
                    <a:lnTo>
                      <a:pt x="359" y="331"/>
                    </a:lnTo>
                    <a:close/>
                  </a:path>
                </a:pathLst>
              </a:custGeom>
              <a:solidFill>
                <a:srgbClr val="FFDC99"/>
              </a:solidFill>
              <a:ln w="31750">
                <a:solidFill>
                  <a:srgbClr val="FFDC99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93" name="Freeform 705"/>
              <p:cNvSpPr>
                <a:spLocks/>
              </p:cNvSpPr>
              <p:nvPr/>
            </p:nvSpPr>
            <p:spPr bwMode="auto">
              <a:xfrm>
                <a:off x="704" y="2016"/>
                <a:ext cx="42" cy="6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2" y="14"/>
                  </a:cxn>
                  <a:cxn ang="0">
                    <a:pos x="42" y="69"/>
                  </a:cxn>
                </a:cxnLst>
                <a:rect l="0" t="0" r="r" b="b"/>
                <a:pathLst>
                  <a:path w="42" h="69">
                    <a:moveTo>
                      <a:pt x="0" y="0"/>
                    </a:moveTo>
                    <a:lnTo>
                      <a:pt x="42" y="14"/>
                    </a:lnTo>
                    <a:lnTo>
                      <a:pt x="42" y="69"/>
                    </a:lnTo>
                  </a:path>
                </a:pathLst>
              </a:custGeom>
              <a:noFill/>
              <a:ln w="317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94" name="AutoShape 706"/>
              <p:cNvSpPr>
                <a:spLocks noChangeArrowheads="1"/>
              </p:cNvSpPr>
              <p:nvPr/>
            </p:nvSpPr>
            <p:spPr bwMode="auto">
              <a:xfrm>
                <a:off x="594" y="1933"/>
                <a:ext cx="110" cy="83"/>
              </a:xfrm>
              <a:prstGeom prst="roundRect">
                <a:avLst>
                  <a:gd name="adj" fmla="val 50000"/>
                </a:avLst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95" name="AutoShape 707"/>
              <p:cNvSpPr>
                <a:spLocks noChangeArrowheads="1"/>
              </p:cNvSpPr>
              <p:nvPr/>
            </p:nvSpPr>
            <p:spPr bwMode="auto">
              <a:xfrm>
                <a:off x="580" y="1920"/>
                <a:ext cx="138" cy="110"/>
              </a:xfrm>
              <a:prstGeom prst="roundRect">
                <a:avLst>
                  <a:gd name="adj" fmla="val 40454"/>
                </a:avLst>
              </a:prstGeom>
              <a:noFill/>
              <a:ln w="53975">
                <a:solidFill>
                  <a:srgbClr val="999999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96" name="Rectangle 708"/>
              <p:cNvSpPr>
                <a:spLocks noChangeArrowheads="1"/>
              </p:cNvSpPr>
              <p:nvPr/>
            </p:nvSpPr>
            <p:spPr bwMode="auto">
              <a:xfrm>
                <a:off x="608" y="1947"/>
                <a:ext cx="83" cy="4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97" name="Rectangle 709"/>
              <p:cNvSpPr>
                <a:spLocks noChangeArrowheads="1"/>
              </p:cNvSpPr>
              <p:nvPr/>
            </p:nvSpPr>
            <p:spPr bwMode="auto">
              <a:xfrm>
                <a:off x="608" y="1947"/>
                <a:ext cx="96" cy="55"/>
              </a:xfrm>
              <a:prstGeom prst="rect">
                <a:avLst/>
              </a:prstGeom>
              <a:noFill/>
              <a:ln w="317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98" name="Freeform 710"/>
              <p:cNvSpPr>
                <a:spLocks/>
              </p:cNvSpPr>
              <p:nvPr/>
            </p:nvSpPr>
            <p:spPr bwMode="auto">
              <a:xfrm>
                <a:off x="732" y="2071"/>
                <a:ext cx="28" cy="42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14" y="0"/>
                  </a:cxn>
                  <a:cxn ang="0">
                    <a:pos x="28" y="14"/>
                  </a:cxn>
                  <a:cxn ang="0">
                    <a:pos x="28" y="28"/>
                  </a:cxn>
                  <a:cxn ang="0">
                    <a:pos x="14" y="42"/>
                  </a:cxn>
                  <a:cxn ang="0">
                    <a:pos x="14" y="42"/>
                  </a:cxn>
                  <a:cxn ang="0">
                    <a:pos x="0" y="28"/>
                  </a:cxn>
                  <a:cxn ang="0">
                    <a:pos x="0" y="14"/>
                  </a:cxn>
                  <a:cxn ang="0">
                    <a:pos x="0" y="0"/>
                  </a:cxn>
                  <a:cxn ang="0">
                    <a:pos x="14" y="0"/>
                  </a:cxn>
                </a:cxnLst>
                <a:rect l="0" t="0" r="r" b="b"/>
                <a:pathLst>
                  <a:path w="28" h="42">
                    <a:moveTo>
                      <a:pt x="14" y="0"/>
                    </a:moveTo>
                    <a:lnTo>
                      <a:pt x="14" y="0"/>
                    </a:lnTo>
                    <a:lnTo>
                      <a:pt x="28" y="14"/>
                    </a:lnTo>
                    <a:lnTo>
                      <a:pt x="28" y="28"/>
                    </a:lnTo>
                    <a:lnTo>
                      <a:pt x="14" y="42"/>
                    </a:lnTo>
                    <a:lnTo>
                      <a:pt x="14" y="42"/>
                    </a:lnTo>
                    <a:lnTo>
                      <a:pt x="0" y="28"/>
                    </a:lnTo>
                    <a:lnTo>
                      <a:pt x="0" y="14"/>
                    </a:lnTo>
                    <a:lnTo>
                      <a:pt x="0" y="0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999999"/>
              </a:solidFill>
              <a:ln w="31750">
                <a:solidFill>
                  <a:srgbClr val="999999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pic>
            <p:nvPicPr>
              <p:cNvPr id="12999" name="Picture 711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622" y="1961"/>
                <a:ext cx="69" cy="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3000" name="Line 712"/>
              <p:cNvSpPr>
                <a:spLocks noChangeShapeType="1"/>
              </p:cNvSpPr>
              <p:nvPr/>
            </p:nvSpPr>
            <p:spPr bwMode="auto">
              <a:xfrm>
                <a:off x="732" y="2085"/>
                <a:ext cx="1" cy="14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01" name="Line 713"/>
              <p:cNvSpPr>
                <a:spLocks noChangeShapeType="1"/>
              </p:cNvSpPr>
              <p:nvPr/>
            </p:nvSpPr>
            <p:spPr bwMode="auto">
              <a:xfrm>
                <a:off x="746" y="2085"/>
                <a:ext cx="1" cy="14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02" name="Line 714"/>
              <p:cNvSpPr>
                <a:spLocks noChangeShapeType="1"/>
              </p:cNvSpPr>
              <p:nvPr/>
            </p:nvSpPr>
            <p:spPr bwMode="auto">
              <a:xfrm>
                <a:off x="746" y="2085"/>
                <a:ext cx="1" cy="14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03" name="Rectangle 715"/>
              <p:cNvSpPr>
                <a:spLocks noChangeArrowheads="1"/>
              </p:cNvSpPr>
              <p:nvPr/>
            </p:nvSpPr>
            <p:spPr bwMode="auto">
              <a:xfrm>
                <a:off x="608" y="2016"/>
                <a:ext cx="96" cy="14"/>
              </a:xfrm>
              <a:prstGeom prst="rect">
                <a:avLst/>
              </a:prstGeom>
              <a:solidFill>
                <a:srgbClr val="D9AA73"/>
              </a:solidFill>
              <a:ln w="31750">
                <a:solidFill>
                  <a:srgbClr val="D9AA73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04" name="Freeform 716"/>
              <p:cNvSpPr>
                <a:spLocks/>
              </p:cNvSpPr>
              <p:nvPr/>
            </p:nvSpPr>
            <p:spPr bwMode="auto">
              <a:xfrm>
                <a:off x="594" y="2030"/>
                <a:ext cx="124" cy="28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0" y="28"/>
                  </a:cxn>
                  <a:cxn ang="0">
                    <a:pos x="124" y="28"/>
                  </a:cxn>
                  <a:cxn ang="0">
                    <a:pos x="110" y="0"/>
                  </a:cxn>
                  <a:cxn ang="0">
                    <a:pos x="14" y="0"/>
                  </a:cxn>
                </a:cxnLst>
                <a:rect l="0" t="0" r="r" b="b"/>
                <a:pathLst>
                  <a:path w="124" h="28">
                    <a:moveTo>
                      <a:pt x="14" y="0"/>
                    </a:moveTo>
                    <a:lnTo>
                      <a:pt x="0" y="28"/>
                    </a:lnTo>
                    <a:lnTo>
                      <a:pt x="124" y="28"/>
                    </a:lnTo>
                    <a:lnTo>
                      <a:pt x="110" y="0"/>
                    </a:lnTo>
                    <a:lnTo>
                      <a:pt x="14" y="0"/>
                    </a:lnTo>
                    <a:close/>
                  </a:path>
                </a:pathLst>
              </a:custGeom>
              <a:noFill/>
              <a:ln w="31750">
                <a:solidFill>
                  <a:srgbClr val="D9AA73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05" name="Line 717"/>
              <p:cNvSpPr>
                <a:spLocks noChangeShapeType="1"/>
              </p:cNvSpPr>
              <p:nvPr/>
            </p:nvSpPr>
            <p:spPr bwMode="auto">
              <a:xfrm>
                <a:off x="608" y="2044"/>
                <a:ext cx="14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06" name="Line 718"/>
              <p:cNvSpPr>
                <a:spLocks noChangeShapeType="1"/>
              </p:cNvSpPr>
              <p:nvPr/>
            </p:nvSpPr>
            <p:spPr bwMode="auto">
              <a:xfrm>
                <a:off x="608" y="2030"/>
                <a:ext cx="96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07" name="Line 719"/>
              <p:cNvSpPr>
                <a:spLocks noChangeShapeType="1"/>
              </p:cNvSpPr>
              <p:nvPr/>
            </p:nvSpPr>
            <p:spPr bwMode="auto">
              <a:xfrm>
                <a:off x="608" y="2044"/>
                <a:ext cx="55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08" name="Line 720"/>
              <p:cNvSpPr>
                <a:spLocks noChangeShapeType="1"/>
              </p:cNvSpPr>
              <p:nvPr/>
            </p:nvSpPr>
            <p:spPr bwMode="auto">
              <a:xfrm>
                <a:off x="635" y="2044"/>
                <a:ext cx="56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09" name="Line 721"/>
              <p:cNvSpPr>
                <a:spLocks noChangeShapeType="1"/>
              </p:cNvSpPr>
              <p:nvPr/>
            </p:nvSpPr>
            <p:spPr bwMode="auto">
              <a:xfrm>
                <a:off x="677" y="2044"/>
                <a:ext cx="27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10" name="Line 722"/>
              <p:cNvSpPr>
                <a:spLocks noChangeShapeType="1"/>
              </p:cNvSpPr>
              <p:nvPr/>
            </p:nvSpPr>
            <p:spPr bwMode="auto">
              <a:xfrm>
                <a:off x="691" y="2044"/>
                <a:ext cx="27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11" name="Rectangle 723"/>
              <p:cNvSpPr>
                <a:spLocks noChangeArrowheads="1"/>
              </p:cNvSpPr>
              <p:nvPr/>
            </p:nvSpPr>
            <p:spPr bwMode="auto">
              <a:xfrm>
                <a:off x="649" y="1933"/>
                <a:ext cx="28" cy="4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12" name="Rectangle 724"/>
              <p:cNvSpPr>
                <a:spLocks noChangeArrowheads="1"/>
              </p:cNvSpPr>
              <p:nvPr/>
            </p:nvSpPr>
            <p:spPr bwMode="auto">
              <a:xfrm>
                <a:off x="649" y="1933"/>
                <a:ext cx="42" cy="56"/>
              </a:xfrm>
              <a:prstGeom prst="rect">
                <a:avLst/>
              </a:prstGeom>
              <a:noFill/>
              <a:ln w="317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13" name="Freeform 725"/>
              <p:cNvSpPr>
                <a:spLocks/>
              </p:cNvSpPr>
              <p:nvPr/>
            </p:nvSpPr>
            <p:spPr bwMode="auto">
              <a:xfrm>
                <a:off x="1256" y="1989"/>
                <a:ext cx="42" cy="6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2" y="13"/>
                  </a:cxn>
                  <a:cxn ang="0">
                    <a:pos x="42" y="69"/>
                  </a:cxn>
                </a:cxnLst>
                <a:rect l="0" t="0" r="r" b="b"/>
                <a:pathLst>
                  <a:path w="42" h="69">
                    <a:moveTo>
                      <a:pt x="0" y="0"/>
                    </a:moveTo>
                    <a:lnTo>
                      <a:pt x="42" y="13"/>
                    </a:lnTo>
                    <a:lnTo>
                      <a:pt x="42" y="69"/>
                    </a:lnTo>
                  </a:path>
                </a:pathLst>
              </a:custGeom>
              <a:noFill/>
              <a:ln w="317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14" name="AutoShape 726"/>
              <p:cNvSpPr>
                <a:spLocks noChangeArrowheads="1"/>
              </p:cNvSpPr>
              <p:nvPr/>
            </p:nvSpPr>
            <p:spPr bwMode="auto">
              <a:xfrm>
                <a:off x="1146" y="1906"/>
                <a:ext cx="110" cy="83"/>
              </a:xfrm>
              <a:prstGeom prst="roundRect">
                <a:avLst>
                  <a:gd name="adj" fmla="val 50000"/>
                </a:avLst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15" name="AutoShape 727"/>
              <p:cNvSpPr>
                <a:spLocks noChangeArrowheads="1"/>
              </p:cNvSpPr>
              <p:nvPr/>
            </p:nvSpPr>
            <p:spPr bwMode="auto">
              <a:xfrm>
                <a:off x="1132" y="1892"/>
                <a:ext cx="138" cy="110"/>
              </a:xfrm>
              <a:prstGeom prst="roundRect">
                <a:avLst>
                  <a:gd name="adj" fmla="val 40454"/>
                </a:avLst>
              </a:prstGeom>
              <a:noFill/>
              <a:ln w="53975">
                <a:solidFill>
                  <a:srgbClr val="999999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16" name="Rectangle 728"/>
              <p:cNvSpPr>
                <a:spLocks noChangeArrowheads="1"/>
              </p:cNvSpPr>
              <p:nvPr/>
            </p:nvSpPr>
            <p:spPr bwMode="auto">
              <a:xfrm>
                <a:off x="1160" y="1920"/>
                <a:ext cx="82" cy="41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17" name="Rectangle 729"/>
              <p:cNvSpPr>
                <a:spLocks noChangeArrowheads="1"/>
              </p:cNvSpPr>
              <p:nvPr/>
            </p:nvSpPr>
            <p:spPr bwMode="auto">
              <a:xfrm>
                <a:off x="1160" y="1920"/>
                <a:ext cx="96" cy="55"/>
              </a:xfrm>
              <a:prstGeom prst="rect">
                <a:avLst/>
              </a:prstGeom>
              <a:noFill/>
              <a:ln w="317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18" name="Freeform 730"/>
              <p:cNvSpPr>
                <a:spLocks/>
              </p:cNvSpPr>
              <p:nvPr/>
            </p:nvSpPr>
            <p:spPr bwMode="auto">
              <a:xfrm>
                <a:off x="1284" y="2044"/>
                <a:ext cx="27" cy="41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14" y="0"/>
                  </a:cxn>
                  <a:cxn ang="0">
                    <a:pos x="27" y="14"/>
                  </a:cxn>
                  <a:cxn ang="0">
                    <a:pos x="27" y="27"/>
                  </a:cxn>
                  <a:cxn ang="0">
                    <a:pos x="14" y="41"/>
                  </a:cxn>
                  <a:cxn ang="0">
                    <a:pos x="14" y="41"/>
                  </a:cxn>
                  <a:cxn ang="0">
                    <a:pos x="0" y="27"/>
                  </a:cxn>
                  <a:cxn ang="0">
                    <a:pos x="0" y="14"/>
                  </a:cxn>
                  <a:cxn ang="0">
                    <a:pos x="0" y="0"/>
                  </a:cxn>
                  <a:cxn ang="0">
                    <a:pos x="14" y="0"/>
                  </a:cxn>
                </a:cxnLst>
                <a:rect l="0" t="0" r="r" b="b"/>
                <a:pathLst>
                  <a:path w="27" h="41">
                    <a:moveTo>
                      <a:pt x="14" y="0"/>
                    </a:moveTo>
                    <a:lnTo>
                      <a:pt x="14" y="0"/>
                    </a:lnTo>
                    <a:lnTo>
                      <a:pt x="27" y="14"/>
                    </a:lnTo>
                    <a:lnTo>
                      <a:pt x="27" y="27"/>
                    </a:lnTo>
                    <a:lnTo>
                      <a:pt x="14" y="41"/>
                    </a:lnTo>
                    <a:lnTo>
                      <a:pt x="14" y="41"/>
                    </a:lnTo>
                    <a:lnTo>
                      <a:pt x="0" y="27"/>
                    </a:lnTo>
                    <a:lnTo>
                      <a:pt x="0" y="14"/>
                    </a:lnTo>
                    <a:lnTo>
                      <a:pt x="0" y="0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999999"/>
              </a:solidFill>
              <a:ln w="31750">
                <a:solidFill>
                  <a:srgbClr val="999999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pic>
            <p:nvPicPr>
              <p:cNvPr id="13019" name="Picture 731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1173" y="1933"/>
                <a:ext cx="69" cy="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3020" name="Line 732"/>
              <p:cNvSpPr>
                <a:spLocks noChangeShapeType="1"/>
              </p:cNvSpPr>
              <p:nvPr/>
            </p:nvSpPr>
            <p:spPr bwMode="auto">
              <a:xfrm>
                <a:off x="1284" y="2058"/>
                <a:ext cx="1" cy="13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21" name="Line 733"/>
              <p:cNvSpPr>
                <a:spLocks noChangeShapeType="1"/>
              </p:cNvSpPr>
              <p:nvPr/>
            </p:nvSpPr>
            <p:spPr bwMode="auto">
              <a:xfrm>
                <a:off x="1298" y="2058"/>
                <a:ext cx="1" cy="13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22" name="Line 734"/>
              <p:cNvSpPr>
                <a:spLocks noChangeShapeType="1"/>
              </p:cNvSpPr>
              <p:nvPr/>
            </p:nvSpPr>
            <p:spPr bwMode="auto">
              <a:xfrm>
                <a:off x="1298" y="2058"/>
                <a:ext cx="1" cy="13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23" name="Rectangle 735"/>
              <p:cNvSpPr>
                <a:spLocks noChangeArrowheads="1"/>
              </p:cNvSpPr>
              <p:nvPr/>
            </p:nvSpPr>
            <p:spPr bwMode="auto">
              <a:xfrm>
                <a:off x="1160" y="1989"/>
                <a:ext cx="96" cy="13"/>
              </a:xfrm>
              <a:prstGeom prst="rect">
                <a:avLst/>
              </a:prstGeom>
              <a:solidFill>
                <a:srgbClr val="D9AA73"/>
              </a:solidFill>
              <a:ln w="31750">
                <a:solidFill>
                  <a:srgbClr val="D9AA73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24" name="Freeform 736"/>
              <p:cNvSpPr>
                <a:spLocks/>
              </p:cNvSpPr>
              <p:nvPr/>
            </p:nvSpPr>
            <p:spPr bwMode="auto">
              <a:xfrm>
                <a:off x="1146" y="2002"/>
                <a:ext cx="124" cy="28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0" y="28"/>
                  </a:cxn>
                  <a:cxn ang="0">
                    <a:pos x="124" y="28"/>
                  </a:cxn>
                  <a:cxn ang="0">
                    <a:pos x="110" y="0"/>
                  </a:cxn>
                  <a:cxn ang="0">
                    <a:pos x="14" y="0"/>
                  </a:cxn>
                </a:cxnLst>
                <a:rect l="0" t="0" r="r" b="b"/>
                <a:pathLst>
                  <a:path w="124" h="28">
                    <a:moveTo>
                      <a:pt x="14" y="0"/>
                    </a:moveTo>
                    <a:lnTo>
                      <a:pt x="0" y="28"/>
                    </a:lnTo>
                    <a:lnTo>
                      <a:pt x="124" y="28"/>
                    </a:lnTo>
                    <a:lnTo>
                      <a:pt x="110" y="0"/>
                    </a:lnTo>
                    <a:lnTo>
                      <a:pt x="14" y="0"/>
                    </a:lnTo>
                    <a:close/>
                  </a:path>
                </a:pathLst>
              </a:custGeom>
              <a:noFill/>
              <a:ln w="31750">
                <a:solidFill>
                  <a:srgbClr val="D9AA73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25" name="Line 737"/>
              <p:cNvSpPr>
                <a:spLocks noChangeShapeType="1"/>
              </p:cNvSpPr>
              <p:nvPr/>
            </p:nvSpPr>
            <p:spPr bwMode="auto">
              <a:xfrm>
                <a:off x="1160" y="2016"/>
                <a:ext cx="13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26" name="Line 738"/>
              <p:cNvSpPr>
                <a:spLocks noChangeShapeType="1"/>
              </p:cNvSpPr>
              <p:nvPr/>
            </p:nvSpPr>
            <p:spPr bwMode="auto">
              <a:xfrm>
                <a:off x="1160" y="2002"/>
                <a:ext cx="96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27" name="Line 739"/>
              <p:cNvSpPr>
                <a:spLocks noChangeShapeType="1"/>
              </p:cNvSpPr>
              <p:nvPr/>
            </p:nvSpPr>
            <p:spPr bwMode="auto">
              <a:xfrm>
                <a:off x="1160" y="2016"/>
                <a:ext cx="55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28" name="Line 740"/>
              <p:cNvSpPr>
                <a:spLocks noChangeShapeType="1"/>
              </p:cNvSpPr>
              <p:nvPr/>
            </p:nvSpPr>
            <p:spPr bwMode="auto">
              <a:xfrm>
                <a:off x="1187" y="2016"/>
                <a:ext cx="55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29" name="Line 741"/>
              <p:cNvSpPr>
                <a:spLocks noChangeShapeType="1"/>
              </p:cNvSpPr>
              <p:nvPr/>
            </p:nvSpPr>
            <p:spPr bwMode="auto">
              <a:xfrm>
                <a:off x="1229" y="2016"/>
                <a:ext cx="27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30" name="Line 742"/>
              <p:cNvSpPr>
                <a:spLocks noChangeShapeType="1"/>
              </p:cNvSpPr>
              <p:nvPr/>
            </p:nvSpPr>
            <p:spPr bwMode="auto">
              <a:xfrm>
                <a:off x="1242" y="2016"/>
                <a:ext cx="28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31" name="Rectangle 743"/>
              <p:cNvSpPr>
                <a:spLocks noChangeArrowheads="1"/>
              </p:cNvSpPr>
              <p:nvPr/>
            </p:nvSpPr>
            <p:spPr bwMode="auto">
              <a:xfrm>
                <a:off x="1201" y="1906"/>
                <a:ext cx="28" cy="41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32" name="Rectangle 744"/>
              <p:cNvSpPr>
                <a:spLocks noChangeArrowheads="1"/>
              </p:cNvSpPr>
              <p:nvPr/>
            </p:nvSpPr>
            <p:spPr bwMode="auto">
              <a:xfrm>
                <a:off x="1201" y="1906"/>
                <a:ext cx="41" cy="55"/>
              </a:xfrm>
              <a:prstGeom prst="rect">
                <a:avLst/>
              </a:prstGeom>
              <a:noFill/>
              <a:ln w="317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33" name="Freeform 745"/>
              <p:cNvSpPr>
                <a:spLocks/>
              </p:cNvSpPr>
              <p:nvPr/>
            </p:nvSpPr>
            <p:spPr bwMode="auto">
              <a:xfrm>
                <a:off x="980" y="2071"/>
                <a:ext cx="56" cy="6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2" y="14"/>
                  </a:cxn>
                  <a:cxn ang="0">
                    <a:pos x="56" y="69"/>
                  </a:cxn>
                </a:cxnLst>
                <a:rect l="0" t="0" r="r" b="b"/>
                <a:pathLst>
                  <a:path w="56" h="69">
                    <a:moveTo>
                      <a:pt x="0" y="0"/>
                    </a:moveTo>
                    <a:lnTo>
                      <a:pt x="42" y="14"/>
                    </a:lnTo>
                    <a:lnTo>
                      <a:pt x="56" y="69"/>
                    </a:lnTo>
                  </a:path>
                </a:pathLst>
              </a:custGeom>
              <a:noFill/>
              <a:ln w="317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34" name="AutoShape 746"/>
              <p:cNvSpPr>
                <a:spLocks noChangeArrowheads="1"/>
              </p:cNvSpPr>
              <p:nvPr/>
            </p:nvSpPr>
            <p:spPr bwMode="auto">
              <a:xfrm>
                <a:off x="884" y="1989"/>
                <a:ext cx="110" cy="82"/>
              </a:xfrm>
              <a:prstGeom prst="roundRect">
                <a:avLst>
                  <a:gd name="adj" fmla="val 50000"/>
                </a:avLst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35" name="AutoShape 747"/>
              <p:cNvSpPr>
                <a:spLocks noChangeArrowheads="1"/>
              </p:cNvSpPr>
              <p:nvPr/>
            </p:nvSpPr>
            <p:spPr bwMode="auto">
              <a:xfrm>
                <a:off x="870" y="1975"/>
                <a:ext cx="138" cy="110"/>
              </a:xfrm>
              <a:prstGeom prst="roundRect">
                <a:avLst>
                  <a:gd name="adj" fmla="val 40454"/>
                </a:avLst>
              </a:prstGeom>
              <a:noFill/>
              <a:ln w="53975">
                <a:solidFill>
                  <a:srgbClr val="999999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36" name="Rectangle 748"/>
              <p:cNvSpPr>
                <a:spLocks noChangeArrowheads="1"/>
              </p:cNvSpPr>
              <p:nvPr/>
            </p:nvSpPr>
            <p:spPr bwMode="auto">
              <a:xfrm>
                <a:off x="898" y="2002"/>
                <a:ext cx="82" cy="4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37" name="Rectangle 749"/>
              <p:cNvSpPr>
                <a:spLocks noChangeArrowheads="1"/>
              </p:cNvSpPr>
              <p:nvPr/>
            </p:nvSpPr>
            <p:spPr bwMode="auto">
              <a:xfrm>
                <a:off x="898" y="2002"/>
                <a:ext cx="96" cy="56"/>
              </a:xfrm>
              <a:prstGeom prst="rect">
                <a:avLst/>
              </a:prstGeom>
              <a:noFill/>
              <a:ln w="317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38" name="Freeform 750"/>
              <p:cNvSpPr>
                <a:spLocks/>
              </p:cNvSpPr>
              <p:nvPr/>
            </p:nvSpPr>
            <p:spPr bwMode="auto">
              <a:xfrm>
                <a:off x="1022" y="2127"/>
                <a:ext cx="14" cy="4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" y="0"/>
                  </a:cxn>
                  <a:cxn ang="0">
                    <a:pos x="14" y="13"/>
                  </a:cxn>
                  <a:cxn ang="0">
                    <a:pos x="14" y="27"/>
                  </a:cxn>
                  <a:cxn ang="0">
                    <a:pos x="14" y="41"/>
                  </a:cxn>
                  <a:cxn ang="0">
                    <a:pos x="0" y="41"/>
                  </a:cxn>
                  <a:cxn ang="0">
                    <a:pos x="0" y="27"/>
                  </a:cxn>
                  <a:cxn ang="0">
                    <a:pos x="0" y="1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4" h="41">
                    <a:moveTo>
                      <a:pt x="0" y="0"/>
                    </a:moveTo>
                    <a:lnTo>
                      <a:pt x="14" y="0"/>
                    </a:lnTo>
                    <a:lnTo>
                      <a:pt x="14" y="13"/>
                    </a:lnTo>
                    <a:lnTo>
                      <a:pt x="14" y="27"/>
                    </a:lnTo>
                    <a:lnTo>
                      <a:pt x="14" y="41"/>
                    </a:lnTo>
                    <a:lnTo>
                      <a:pt x="0" y="41"/>
                    </a:lnTo>
                    <a:lnTo>
                      <a:pt x="0" y="27"/>
                    </a:lnTo>
                    <a:lnTo>
                      <a:pt x="0" y="1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9999"/>
              </a:solidFill>
              <a:ln w="31750">
                <a:solidFill>
                  <a:srgbClr val="999999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pic>
            <p:nvPicPr>
              <p:cNvPr id="13039" name="Picture 751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911" y="2016"/>
                <a:ext cx="69" cy="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3040" name="Line 752"/>
              <p:cNvSpPr>
                <a:spLocks noChangeShapeType="1"/>
              </p:cNvSpPr>
              <p:nvPr/>
            </p:nvSpPr>
            <p:spPr bwMode="auto">
              <a:xfrm>
                <a:off x="1022" y="2140"/>
                <a:ext cx="1" cy="14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41" name="Line 753"/>
              <p:cNvSpPr>
                <a:spLocks noChangeShapeType="1"/>
              </p:cNvSpPr>
              <p:nvPr/>
            </p:nvSpPr>
            <p:spPr bwMode="auto">
              <a:xfrm>
                <a:off x="1022" y="2140"/>
                <a:ext cx="1" cy="14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42" name="Line 754"/>
              <p:cNvSpPr>
                <a:spLocks noChangeShapeType="1"/>
              </p:cNvSpPr>
              <p:nvPr/>
            </p:nvSpPr>
            <p:spPr bwMode="auto">
              <a:xfrm>
                <a:off x="1036" y="2140"/>
                <a:ext cx="1" cy="14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43" name="Rectangle 755"/>
              <p:cNvSpPr>
                <a:spLocks noChangeArrowheads="1"/>
              </p:cNvSpPr>
              <p:nvPr/>
            </p:nvSpPr>
            <p:spPr bwMode="auto">
              <a:xfrm>
                <a:off x="884" y="2071"/>
                <a:ext cx="110" cy="14"/>
              </a:xfrm>
              <a:prstGeom prst="rect">
                <a:avLst/>
              </a:prstGeom>
              <a:solidFill>
                <a:srgbClr val="D9AA73"/>
              </a:solidFill>
              <a:ln w="31750">
                <a:solidFill>
                  <a:srgbClr val="D9AA73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44" name="Freeform 756"/>
              <p:cNvSpPr>
                <a:spLocks/>
              </p:cNvSpPr>
              <p:nvPr/>
            </p:nvSpPr>
            <p:spPr bwMode="auto">
              <a:xfrm>
                <a:off x="870" y="2085"/>
                <a:ext cx="138" cy="28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0" y="28"/>
                  </a:cxn>
                  <a:cxn ang="0">
                    <a:pos x="138" y="28"/>
                  </a:cxn>
                  <a:cxn ang="0">
                    <a:pos x="124" y="0"/>
                  </a:cxn>
                  <a:cxn ang="0">
                    <a:pos x="14" y="0"/>
                  </a:cxn>
                </a:cxnLst>
                <a:rect l="0" t="0" r="r" b="b"/>
                <a:pathLst>
                  <a:path w="138" h="28">
                    <a:moveTo>
                      <a:pt x="14" y="0"/>
                    </a:moveTo>
                    <a:lnTo>
                      <a:pt x="0" y="28"/>
                    </a:lnTo>
                    <a:lnTo>
                      <a:pt x="138" y="28"/>
                    </a:lnTo>
                    <a:lnTo>
                      <a:pt x="124" y="0"/>
                    </a:lnTo>
                    <a:lnTo>
                      <a:pt x="14" y="0"/>
                    </a:lnTo>
                    <a:close/>
                  </a:path>
                </a:pathLst>
              </a:custGeom>
              <a:noFill/>
              <a:ln w="31750">
                <a:solidFill>
                  <a:srgbClr val="D9AA73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45" name="Line 757"/>
              <p:cNvSpPr>
                <a:spLocks noChangeShapeType="1"/>
              </p:cNvSpPr>
              <p:nvPr/>
            </p:nvSpPr>
            <p:spPr bwMode="auto">
              <a:xfrm>
                <a:off x="884" y="2099"/>
                <a:ext cx="27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46" name="Line 758"/>
              <p:cNvSpPr>
                <a:spLocks noChangeShapeType="1"/>
              </p:cNvSpPr>
              <p:nvPr/>
            </p:nvSpPr>
            <p:spPr bwMode="auto">
              <a:xfrm>
                <a:off x="898" y="2085"/>
                <a:ext cx="82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47" name="Line 759"/>
              <p:cNvSpPr>
                <a:spLocks noChangeShapeType="1"/>
              </p:cNvSpPr>
              <p:nvPr/>
            </p:nvSpPr>
            <p:spPr bwMode="auto">
              <a:xfrm>
                <a:off x="884" y="2099"/>
                <a:ext cx="69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48" name="Freeform 760"/>
              <p:cNvSpPr>
                <a:spLocks/>
              </p:cNvSpPr>
              <p:nvPr/>
            </p:nvSpPr>
            <p:spPr bwMode="auto">
              <a:xfrm>
                <a:off x="925" y="2099"/>
                <a:ext cx="69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2" y="0"/>
                  </a:cxn>
                  <a:cxn ang="0">
                    <a:pos x="69" y="0"/>
                  </a:cxn>
                </a:cxnLst>
                <a:rect l="0" t="0" r="r" b="b"/>
                <a:pathLst>
                  <a:path w="69">
                    <a:moveTo>
                      <a:pt x="0" y="0"/>
                    </a:moveTo>
                    <a:lnTo>
                      <a:pt x="42" y="0"/>
                    </a:lnTo>
                    <a:lnTo>
                      <a:pt x="69" y="0"/>
                    </a:lnTo>
                  </a:path>
                </a:pathLst>
              </a:custGeom>
              <a:noFill/>
              <a:ln w="317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49" name="Line 761"/>
              <p:cNvSpPr>
                <a:spLocks noChangeShapeType="1"/>
              </p:cNvSpPr>
              <p:nvPr/>
            </p:nvSpPr>
            <p:spPr bwMode="auto">
              <a:xfrm>
                <a:off x="980" y="2099"/>
                <a:ext cx="14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50" name="Rectangle 762"/>
              <p:cNvSpPr>
                <a:spLocks noChangeArrowheads="1"/>
              </p:cNvSpPr>
              <p:nvPr/>
            </p:nvSpPr>
            <p:spPr bwMode="auto">
              <a:xfrm>
                <a:off x="939" y="1989"/>
                <a:ext cx="28" cy="41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51" name="Rectangle 763"/>
              <p:cNvSpPr>
                <a:spLocks noChangeArrowheads="1"/>
              </p:cNvSpPr>
              <p:nvPr/>
            </p:nvSpPr>
            <p:spPr bwMode="auto">
              <a:xfrm>
                <a:off x="939" y="1989"/>
                <a:ext cx="41" cy="55"/>
              </a:xfrm>
              <a:prstGeom prst="rect">
                <a:avLst/>
              </a:prstGeom>
              <a:noFill/>
              <a:ln w="317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52" name="Freeform 764"/>
              <p:cNvSpPr>
                <a:spLocks/>
              </p:cNvSpPr>
              <p:nvPr/>
            </p:nvSpPr>
            <p:spPr bwMode="auto">
              <a:xfrm>
                <a:off x="2484" y="1244"/>
                <a:ext cx="42" cy="5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2" y="0"/>
                  </a:cxn>
                  <a:cxn ang="0">
                    <a:pos x="42" y="55"/>
                  </a:cxn>
                </a:cxnLst>
                <a:rect l="0" t="0" r="r" b="b"/>
                <a:pathLst>
                  <a:path w="42" h="55">
                    <a:moveTo>
                      <a:pt x="0" y="0"/>
                    </a:moveTo>
                    <a:lnTo>
                      <a:pt x="42" y="0"/>
                    </a:lnTo>
                    <a:lnTo>
                      <a:pt x="42" y="55"/>
                    </a:lnTo>
                  </a:path>
                </a:pathLst>
              </a:custGeom>
              <a:noFill/>
              <a:ln w="317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53" name="AutoShape 765"/>
              <p:cNvSpPr>
                <a:spLocks noChangeArrowheads="1"/>
              </p:cNvSpPr>
              <p:nvPr/>
            </p:nvSpPr>
            <p:spPr bwMode="auto">
              <a:xfrm>
                <a:off x="2388" y="1147"/>
                <a:ext cx="110" cy="83"/>
              </a:xfrm>
              <a:prstGeom prst="roundRect">
                <a:avLst>
                  <a:gd name="adj" fmla="val 50000"/>
                </a:avLst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54" name="AutoShape 766"/>
              <p:cNvSpPr>
                <a:spLocks noChangeArrowheads="1"/>
              </p:cNvSpPr>
              <p:nvPr/>
            </p:nvSpPr>
            <p:spPr bwMode="auto">
              <a:xfrm>
                <a:off x="2374" y="1133"/>
                <a:ext cx="138" cy="111"/>
              </a:xfrm>
              <a:prstGeom prst="roundRect">
                <a:avLst>
                  <a:gd name="adj" fmla="val 40088"/>
                </a:avLst>
              </a:prstGeom>
              <a:noFill/>
              <a:ln w="53975">
                <a:solidFill>
                  <a:srgbClr val="999999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55" name="Rectangle 767"/>
              <p:cNvSpPr>
                <a:spLocks noChangeArrowheads="1"/>
              </p:cNvSpPr>
              <p:nvPr/>
            </p:nvSpPr>
            <p:spPr bwMode="auto">
              <a:xfrm>
                <a:off x="2401" y="1175"/>
                <a:ext cx="83" cy="41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56" name="Rectangle 768"/>
              <p:cNvSpPr>
                <a:spLocks noChangeArrowheads="1"/>
              </p:cNvSpPr>
              <p:nvPr/>
            </p:nvSpPr>
            <p:spPr bwMode="auto">
              <a:xfrm>
                <a:off x="2401" y="1175"/>
                <a:ext cx="97" cy="55"/>
              </a:xfrm>
              <a:prstGeom prst="rect">
                <a:avLst/>
              </a:prstGeom>
              <a:noFill/>
              <a:ln w="317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57" name="Freeform 769"/>
              <p:cNvSpPr>
                <a:spLocks/>
              </p:cNvSpPr>
              <p:nvPr/>
            </p:nvSpPr>
            <p:spPr bwMode="auto">
              <a:xfrm>
                <a:off x="2512" y="1299"/>
                <a:ext cx="27" cy="27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14" y="0"/>
                  </a:cxn>
                  <a:cxn ang="0">
                    <a:pos x="27" y="0"/>
                  </a:cxn>
                  <a:cxn ang="0">
                    <a:pos x="27" y="14"/>
                  </a:cxn>
                  <a:cxn ang="0">
                    <a:pos x="14" y="27"/>
                  </a:cxn>
                  <a:cxn ang="0">
                    <a:pos x="14" y="27"/>
                  </a:cxn>
                  <a:cxn ang="0">
                    <a:pos x="0" y="14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4" y="0"/>
                  </a:cxn>
                </a:cxnLst>
                <a:rect l="0" t="0" r="r" b="b"/>
                <a:pathLst>
                  <a:path w="27" h="27">
                    <a:moveTo>
                      <a:pt x="14" y="0"/>
                    </a:moveTo>
                    <a:lnTo>
                      <a:pt x="14" y="0"/>
                    </a:lnTo>
                    <a:lnTo>
                      <a:pt x="27" y="0"/>
                    </a:lnTo>
                    <a:lnTo>
                      <a:pt x="27" y="14"/>
                    </a:lnTo>
                    <a:lnTo>
                      <a:pt x="14" y="27"/>
                    </a:lnTo>
                    <a:lnTo>
                      <a:pt x="14" y="27"/>
                    </a:lnTo>
                    <a:lnTo>
                      <a:pt x="0" y="14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999999"/>
              </a:solidFill>
              <a:ln w="31750">
                <a:solidFill>
                  <a:srgbClr val="999999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pic>
            <p:nvPicPr>
              <p:cNvPr id="13058" name="Picture 770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401" y="1175"/>
                <a:ext cx="83" cy="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3059" name="Line 771"/>
              <p:cNvSpPr>
                <a:spLocks noChangeShapeType="1"/>
              </p:cNvSpPr>
              <p:nvPr/>
            </p:nvSpPr>
            <p:spPr bwMode="auto">
              <a:xfrm>
                <a:off x="2526" y="1299"/>
                <a:ext cx="1" cy="14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60" name="Line 772"/>
              <p:cNvSpPr>
                <a:spLocks noChangeShapeType="1"/>
              </p:cNvSpPr>
              <p:nvPr/>
            </p:nvSpPr>
            <p:spPr bwMode="auto">
              <a:xfrm>
                <a:off x="2526" y="1299"/>
                <a:ext cx="1" cy="14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61" name="Line 773"/>
              <p:cNvSpPr>
                <a:spLocks noChangeShapeType="1"/>
              </p:cNvSpPr>
              <p:nvPr/>
            </p:nvSpPr>
            <p:spPr bwMode="auto">
              <a:xfrm>
                <a:off x="2539" y="1299"/>
                <a:ext cx="1" cy="14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62" name="Rectangle 774"/>
              <p:cNvSpPr>
                <a:spLocks noChangeArrowheads="1"/>
              </p:cNvSpPr>
              <p:nvPr/>
            </p:nvSpPr>
            <p:spPr bwMode="auto">
              <a:xfrm>
                <a:off x="2388" y="1230"/>
                <a:ext cx="96" cy="14"/>
              </a:xfrm>
              <a:prstGeom prst="rect">
                <a:avLst/>
              </a:prstGeom>
              <a:solidFill>
                <a:srgbClr val="D9AA73"/>
              </a:solidFill>
              <a:ln w="31750">
                <a:solidFill>
                  <a:srgbClr val="D9AA73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63" name="Freeform 775"/>
              <p:cNvSpPr>
                <a:spLocks/>
              </p:cNvSpPr>
              <p:nvPr/>
            </p:nvSpPr>
            <p:spPr bwMode="auto">
              <a:xfrm>
                <a:off x="2374" y="1244"/>
                <a:ext cx="138" cy="27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0" y="27"/>
                  </a:cxn>
                  <a:cxn ang="0">
                    <a:pos x="138" y="27"/>
                  </a:cxn>
                  <a:cxn ang="0">
                    <a:pos x="124" y="0"/>
                  </a:cxn>
                  <a:cxn ang="0">
                    <a:pos x="14" y="0"/>
                  </a:cxn>
                </a:cxnLst>
                <a:rect l="0" t="0" r="r" b="b"/>
                <a:pathLst>
                  <a:path w="138" h="27">
                    <a:moveTo>
                      <a:pt x="14" y="0"/>
                    </a:moveTo>
                    <a:lnTo>
                      <a:pt x="0" y="27"/>
                    </a:lnTo>
                    <a:lnTo>
                      <a:pt x="138" y="27"/>
                    </a:lnTo>
                    <a:lnTo>
                      <a:pt x="124" y="0"/>
                    </a:lnTo>
                    <a:lnTo>
                      <a:pt x="14" y="0"/>
                    </a:lnTo>
                    <a:close/>
                  </a:path>
                </a:pathLst>
              </a:custGeom>
              <a:noFill/>
              <a:ln w="31750">
                <a:solidFill>
                  <a:srgbClr val="D9AA73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64" name="Line 776"/>
              <p:cNvSpPr>
                <a:spLocks noChangeShapeType="1"/>
              </p:cNvSpPr>
              <p:nvPr/>
            </p:nvSpPr>
            <p:spPr bwMode="auto">
              <a:xfrm>
                <a:off x="2388" y="1271"/>
                <a:ext cx="27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65" name="Line 777"/>
              <p:cNvSpPr>
                <a:spLocks noChangeShapeType="1"/>
              </p:cNvSpPr>
              <p:nvPr/>
            </p:nvSpPr>
            <p:spPr bwMode="auto">
              <a:xfrm>
                <a:off x="2401" y="1257"/>
                <a:ext cx="83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66" name="Line 778"/>
              <p:cNvSpPr>
                <a:spLocks noChangeShapeType="1"/>
              </p:cNvSpPr>
              <p:nvPr/>
            </p:nvSpPr>
            <p:spPr bwMode="auto">
              <a:xfrm>
                <a:off x="2388" y="1257"/>
                <a:ext cx="69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67" name="Freeform 779"/>
              <p:cNvSpPr>
                <a:spLocks/>
              </p:cNvSpPr>
              <p:nvPr/>
            </p:nvSpPr>
            <p:spPr bwMode="auto">
              <a:xfrm>
                <a:off x="2415" y="1257"/>
                <a:ext cx="83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5" y="0"/>
                  </a:cxn>
                  <a:cxn ang="0">
                    <a:pos x="83" y="0"/>
                  </a:cxn>
                </a:cxnLst>
                <a:rect l="0" t="0" r="r" b="b"/>
                <a:pathLst>
                  <a:path w="83">
                    <a:moveTo>
                      <a:pt x="0" y="0"/>
                    </a:moveTo>
                    <a:lnTo>
                      <a:pt x="55" y="0"/>
                    </a:lnTo>
                    <a:lnTo>
                      <a:pt x="83" y="0"/>
                    </a:lnTo>
                  </a:path>
                </a:pathLst>
              </a:custGeom>
              <a:noFill/>
              <a:ln w="317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68" name="Line 780"/>
              <p:cNvSpPr>
                <a:spLocks noChangeShapeType="1"/>
              </p:cNvSpPr>
              <p:nvPr/>
            </p:nvSpPr>
            <p:spPr bwMode="auto">
              <a:xfrm>
                <a:off x="2484" y="1257"/>
                <a:ext cx="14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69" name="Rectangle 781"/>
              <p:cNvSpPr>
                <a:spLocks noChangeArrowheads="1"/>
              </p:cNvSpPr>
              <p:nvPr/>
            </p:nvSpPr>
            <p:spPr bwMode="auto">
              <a:xfrm>
                <a:off x="2429" y="1161"/>
                <a:ext cx="41" cy="27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70" name="Rectangle 782"/>
              <p:cNvSpPr>
                <a:spLocks noChangeArrowheads="1"/>
              </p:cNvSpPr>
              <p:nvPr/>
            </p:nvSpPr>
            <p:spPr bwMode="auto">
              <a:xfrm>
                <a:off x="2429" y="1161"/>
                <a:ext cx="55" cy="41"/>
              </a:xfrm>
              <a:prstGeom prst="rect">
                <a:avLst/>
              </a:prstGeom>
              <a:noFill/>
              <a:ln w="317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71" name="Freeform 783"/>
              <p:cNvSpPr>
                <a:spLocks/>
              </p:cNvSpPr>
              <p:nvPr/>
            </p:nvSpPr>
            <p:spPr bwMode="auto">
              <a:xfrm>
                <a:off x="2815" y="1313"/>
                <a:ext cx="42" cy="6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2" y="13"/>
                  </a:cxn>
                  <a:cxn ang="0">
                    <a:pos x="42" y="69"/>
                  </a:cxn>
                </a:cxnLst>
                <a:rect l="0" t="0" r="r" b="b"/>
                <a:pathLst>
                  <a:path w="42" h="69">
                    <a:moveTo>
                      <a:pt x="0" y="0"/>
                    </a:moveTo>
                    <a:lnTo>
                      <a:pt x="42" y="13"/>
                    </a:lnTo>
                    <a:lnTo>
                      <a:pt x="42" y="69"/>
                    </a:lnTo>
                  </a:path>
                </a:pathLst>
              </a:custGeom>
              <a:noFill/>
              <a:ln w="317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72" name="AutoShape 784"/>
              <p:cNvSpPr>
                <a:spLocks noChangeArrowheads="1"/>
              </p:cNvSpPr>
              <p:nvPr/>
            </p:nvSpPr>
            <p:spPr bwMode="auto">
              <a:xfrm>
                <a:off x="2719" y="1216"/>
                <a:ext cx="110" cy="83"/>
              </a:xfrm>
              <a:prstGeom prst="roundRect">
                <a:avLst>
                  <a:gd name="adj" fmla="val 50000"/>
                </a:avLst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73" name="AutoShape 785"/>
              <p:cNvSpPr>
                <a:spLocks noChangeArrowheads="1"/>
              </p:cNvSpPr>
              <p:nvPr/>
            </p:nvSpPr>
            <p:spPr bwMode="auto">
              <a:xfrm>
                <a:off x="2705" y="1202"/>
                <a:ext cx="138" cy="111"/>
              </a:xfrm>
              <a:prstGeom prst="roundRect">
                <a:avLst>
                  <a:gd name="adj" fmla="val 40088"/>
                </a:avLst>
              </a:prstGeom>
              <a:noFill/>
              <a:ln w="53975">
                <a:solidFill>
                  <a:srgbClr val="999999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74" name="Rectangle 786"/>
              <p:cNvSpPr>
                <a:spLocks noChangeArrowheads="1"/>
              </p:cNvSpPr>
              <p:nvPr/>
            </p:nvSpPr>
            <p:spPr bwMode="auto">
              <a:xfrm>
                <a:off x="2733" y="1244"/>
                <a:ext cx="82" cy="41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75" name="Rectangle 787"/>
              <p:cNvSpPr>
                <a:spLocks noChangeArrowheads="1"/>
              </p:cNvSpPr>
              <p:nvPr/>
            </p:nvSpPr>
            <p:spPr bwMode="auto">
              <a:xfrm>
                <a:off x="2733" y="1244"/>
                <a:ext cx="96" cy="55"/>
              </a:xfrm>
              <a:prstGeom prst="rect">
                <a:avLst/>
              </a:prstGeom>
              <a:noFill/>
              <a:ln w="317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76" name="Freeform 788"/>
              <p:cNvSpPr>
                <a:spLocks/>
              </p:cNvSpPr>
              <p:nvPr/>
            </p:nvSpPr>
            <p:spPr bwMode="auto">
              <a:xfrm>
                <a:off x="2843" y="1368"/>
                <a:ext cx="28" cy="27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14" y="0"/>
                  </a:cxn>
                  <a:cxn ang="0">
                    <a:pos x="28" y="14"/>
                  </a:cxn>
                  <a:cxn ang="0">
                    <a:pos x="28" y="27"/>
                  </a:cxn>
                  <a:cxn ang="0">
                    <a:pos x="14" y="27"/>
                  </a:cxn>
                  <a:cxn ang="0">
                    <a:pos x="14" y="27"/>
                  </a:cxn>
                  <a:cxn ang="0">
                    <a:pos x="0" y="27"/>
                  </a:cxn>
                  <a:cxn ang="0">
                    <a:pos x="0" y="14"/>
                  </a:cxn>
                  <a:cxn ang="0">
                    <a:pos x="0" y="0"/>
                  </a:cxn>
                  <a:cxn ang="0">
                    <a:pos x="14" y="0"/>
                  </a:cxn>
                </a:cxnLst>
                <a:rect l="0" t="0" r="r" b="b"/>
                <a:pathLst>
                  <a:path w="28" h="27">
                    <a:moveTo>
                      <a:pt x="14" y="0"/>
                    </a:moveTo>
                    <a:lnTo>
                      <a:pt x="14" y="0"/>
                    </a:lnTo>
                    <a:lnTo>
                      <a:pt x="28" y="14"/>
                    </a:lnTo>
                    <a:lnTo>
                      <a:pt x="28" y="27"/>
                    </a:lnTo>
                    <a:lnTo>
                      <a:pt x="14" y="27"/>
                    </a:lnTo>
                    <a:lnTo>
                      <a:pt x="14" y="27"/>
                    </a:lnTo>
                    <a:lnTo>
                      <a:pt x="0" y="27"/>
                    </a:lnTo>
                    <a:lnTo>
                      <a:pt x="0" y="14"/>
                    </a:lnTo>
                    <a:lnTo>
                      <a:pt x="0" y="0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999999"/>
              </a:solidFill>
              <a:ln w="31750">
                <a:solidFill>
                  <a:srgbClr val="999999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pic>
            <p:nvPicPr>
              <p:cNvPr id="13077" name="Picture 789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733" y="1244"/>
                <a:ext cx="82" cy="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3078" name="Freeform 790"/>
              <p:cNvSpPr>
                <a:spLocks/>
              </p:cNvSpPr>
              <p:nvPr/>
            </p:nvSpPr>
            <p:spPr bwMode="auto">
              <a:xfrm>
                <a:off x="2857" y="1382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317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79" name="Line 791"/>
              <p:cNvSpPr>
                <a:spLocks noChangeShapeType="1"/>
              </p:cNvSpPr>
              <p:nvPr/>
            </p:nvSpPr>
            <p:spPr bwMode="auto">
              <a:xfrm>
                <a:off x="2871" y="1382"/>
                <a:ext cx="1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80" name="Rectangle 792"/>
              <p:cNvSpPr>
                <a:spLocks noChangeArrowheads="1"/>
              </p:cNvSpPr>
              <p:nvPr/>
            </p:nvSpPr>
            <p:spPr bwMode="auto">
              <a:xfrm>
                <a:off x="2719" y="1299"/>
                <a:ext cx="96" cy="27"/>
              </a:xfrm>
              <a:prstGeom prst="rect">
                <a:avLst/>
              </a:prstGeom>
              <a:solidFill>
                <a:srgbClr val="D9AA73"/>
              </a:solidFill>
              <a:ln w="31750">
                <a:solidFill>
                  <a:srgbClr val="D9AA73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81" name="Freeform 793"/>
              <p:cNvSpPr>
                <a:spLocks/>
              </p:cNvSpPr>
              <p:nvPr/>
            </p:nvSpPr>
            <p:spPr bwMode="auto">
              <a:xfrm>
                <a:off x="2705" y="1326"/>
                <a:ext cx="138" cy="14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0" y="14"/>
                  </a:cxn>
                  <a:cxn ang="0">
                    <a:pos x="138" y="14"/>
                  </a:cxn>
                  <a:cxn ang="0">
                    <a:pos x="124" y="0"/>
                  </a:cxn>
                  <a:cxn ang="0">
                    <a:pos x="14" y="0"/>
                  </a:cxn>
                </a:cxnLst>
                <a:rect l="0" t="0" r="r" b="b"/>
                <a:pathLst>
                  <a:path w="138" h="14">
                    <a:moveTo>
                      <a:pt x="14" y="0"/>
                    </a:moveTo>
                    <a:lnTo>
                      <a:pt x="0" y="14"/>
                    </a:lnTo>
                    <a:lnTo>
                      <a:pt x="138" y="14"/>
                    </a:lnTo>
                    <a:lnTo>
                      <a:pt x="124" y="0"/>
                    </a:lnTo>
                    <a:lnTo>
                      <a:pt x="14" y="0"/>
                    </a:lnTo>
                    <a:close/>
                  </a:path>
                </a:pathLst>
              </a:custGeom>
              <a:noFill/>
              <a:ln w="31750">
                <a:solidFill>
                  <a:srgbClr val="D9AA73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82" name="Line 794"/>
              <p:cNvSpPr>
                <a:spLocks noChangeShapeType="1"/>
              </p:cNvSpPr>
              <p:nvPr/>
            </p:nvSpPr>
            <p:spPr bwMode="auto">
              <a:xfrm>
                <a:off x="2719" y="1340"/>
                <a:ext cx="27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83" name="Line 795"/>
              <p:cNvSpPr>
                <a:spLocks noChangeShapeType="1"/>
              </p:cNvSpPr>
              <p:nvPr/>
            </p:nvSpPr>
            <p:spPr bwMode="auto">
              <a:xfrm>
                <a:off x="2733" y="1326"/>
                <a:ext cx="82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84" name="Line 796"/>
              <p:cNvSpPr>
                <a:spLocks noChangeShapeType="1"/>
              </p:cNvSpPr>
              <p:nvPr/>
            </p:nvSpPr>
            <p:spPr bwMode="auto">
              <a:xfrm>
                <a:off x="2719" y="1326"/>
                <a:ext cx="69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85" name="Line 797"/>
              <p:cNvSpPr>
                <a:spLocks noChangeShapeType="1"/>
              </p:cNvSpPr>
              <p:nvPr/>
            </p:nvSpPr>
            <p:spPr bwMode="auto">
              <a:xfrm>
                <a:off x="2746" y="1340"/>
                <a:ext cx="56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86" name="Line 798"/>
              <p:cNvSpPr>
                <a:spLocks noChangeShapeType="1"/>
              </p:cNvSpPr>
              <p:nvPr/>
            </p:nvSpPr>
            <p:spPr bwMode="auto">
              <a:xfrm>
                <a:off x="2802" y="1326"/>
                <a:ext cx="27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87" name="Line 799"/>
              <p:cNvSpPr>
                <a:spLocks noChangeShapeType="1"/>
              </p:cNvSpPr>
              <p:nvPr/>
            </p:nvSpPr>
            <p:spPr bwMode="auto">
              <a:xfrm>
                <a:off x="2815" y="1340"/>
                <a:ext cx="14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88" name="Rectangle 800"/>
              <p:cNvSpPr>
                <a:spLocks noChangeArrowheads="1"/>
              </p:cNvSpPr>
              <p:nvPr/>
            </p:nvSpPr>
            <p:spPr bwMode="auto">
              <a:xfrm>
                <a:off x="2760" y="1230"/>
                <a:ext cx="42" cy="41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89" name="Rectangle 801"/>
              <p:cNvSpPr>
                <a:spLocks noChangeArrowheads="1"/>
              </p:cNvSpPr>
              <p:nvPr/>
            </p:nvSpPr>
            <p:spPr bwMode="auto">
              <a:xfrm>
                <a:off x="2760" y="1230"/>
                <a:ext cx="55" cy="55"/>
              </a:xfrm>
              <a:prstGeom prst="rect">
                <a:avLst/>
              </a:prstGeom>
              <a:noFill/>
              <a:ln w="317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90" name="Rectangle 802"/>
              <p:cNvSpPr>
                <a:spLocks noChangeArrowheads="1"/>
              </p:cNvSpPr>
              <p:nvPr/>
            </p:nvSpPr>
            <p:spPr bwMode="auto">
              <a:xfrm>
                <a:off x="3153" y="2229"/>
                <a:ext cx="531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r>
                  <a:rPr lang="en-GB" sz="1400">
                    <a:solidFill>
                      <a:srgbClr val="000000"/>
                    </a:solidFill>
                    <a:latin typeface="Arial" charset="0"/>
                  </a:rPr>
                  <a:t>backbone</a:t>
                </a:r>
                <a:endParaRPr lang="en-GB"/>
              </a:p>
            </p:txBody>
          </p:sp>
          <p:sp>
            <p:nvSpPr>
              <p:cNvPr id="13091" name="Rectangle 803"/>
              <p:cNvSpPr>
                <a:spLocks noChangeArrowheads="1"/>
              </p:cNvSpPr>
              <p:nvPr/>
            </p:nvSpPr>
            <p:spPr bwMode="auto">
              <a:xfrm>
                <a:off x="2363" y="2809"/>
                <a:ext cx="639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r>
                  <a:rPr lang="en-GB" sz="1400">
                    <a:solidFill>
                      <a:srgbClr val="000000"/>
                    </a:solidFill>
                    <a:latin typeface="Arial" charset="0"/>
                  </a:rPr>
                  <a:t>satellite link</a:t>
                </a:r>
                <a:endParaRPr lang="en-GB"/>
              </a:p>
            </p:txBody>
          </p:sp>
          <p:sp>
            <p:nvSpPr>
              <p:cNvPr id="13092" name="Rectangle 804"/>
              <p:cNvSpPr>
                <a:spLocks noChangeArrowheads="1"/>
              </p:cNvSpPr>
              <p:nvPr/>
            </p:nvSpPr>
            <p:spPr bwMode="auto">
              <a:xfrm>
                <a:off x="2264" y="1671"/>
                <a:ext cx="82" cy="69"/>
              </a:xfrm>
              <a:prstGeom prst="rect">
                <a:avLst/>
              </a:prstGeom>
              <a:solidFill>
                <a:srgbClr val="CF924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93" name="Rectangle 805"/>
              <p:cNvSpPr>
                <a:spLocks noChangeArrowheads="1"/>
              </p:cNvSpPr>
              <p:nvPr/>
            </p:nvSpPr>
            <p:spPr bwMode="auto">
              <a:xfrm>
                <a:off x="2264" y="1671"/>
                <a:ext cx="96" cy="83"/>
              </a:xfrm>
              <a:prstGeom prst="rect">
                <a:avLst/>
              </a:prstGeom>
              <a:noFill/>
              <a:ln w="31750">
                <a:solidFill>
                  <a:srgbClr val="CF924C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94" name="Rectangle 806"/>
              <p:cNvSpPr>
                <a:spLocks noChangeArrowheads="1"/>
              </p:cNvSpPr>
              <p:nvPr/>
            </p:nvSpPr>
            <p:spPr bwMode="auto">
              <a:xfrm>
                <a:off x="2567" y="1795"/>
                <a:ext cx="83" cy="83"/>
              </a:xfrm>
              <a:prstGeom prst="rect">
                <a:avLst/>
              </a:prstGeom>
              <a:solidFill>
                <a:srgbClr val="CF924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95" name="Rectangle 807"/>
              <p:cNvSpPr>
                <a:spLocks noChangeArrowheads="1"/>
              </p:cNvSpPr>
              <p:nvPr/>
            </p:nvSpPr>
            <p:spPr bwMode="auto">
              <a:xfrm>
                <a:off x="2567" y="1795"/>
                <a:ext cx="97" cy="97"/>
              </a:xfrm>
              <a:prstGeom prst="rect">
                <a:avLst/>
              </a:prstGeom>
              <a:noFill/>
              <a:ln w="31750">
                <a:solidFill>
                  <a:srgbClr val="CF924C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96" name="Rectangle 808"/>
              <p:cNvSpPr>
                <a:spLocks noChangeArrowheads="1"/>
              </p:cNvSpPr>
              <p:nvPr/>
            </p:nvSpPr>
            <p:spPr bwMode="auto">
              <a:xfrm>
                <a:off x="2319" y="1795"/>
                <a:ext cx="82" cy="83"/>
              </a:xfrm>
              <a:prstGeom prst="rect">
                <a:avLst/>
              </a:prstGeom>
              <a:solidFill>
                <a:srgbClr val="CF924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97" name="Rectangle 809"/>
              <p:cNvSpPr>
                <a:spLocks noChangeArrowheads="1"/>
              </p:cNvSpPr>
              <p:nvPr/>
            </p:nvSpPr>
            <p:spPr bwMode="auto">
              <a:xfrm>
                <a:off x="2319" y="1795"/>
                <a:ext cx="96" cy="97"/>
              </a:xfrm>
              <a:prstGeom prst="rect">
                <a:avLst/>
              </a:prstGeom>
              <a:noFill/>
              <a:ln w="31750">
                <a:solidFill>
                  <a:srgbClr val="CF924C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98" name="Rectangle 810"/>
              <p:cNvSpPr>
                <a:spLocks noChangeArrowheads="1"/>
              </p:cNvSpPr>
              <p:nvPr/>
            </p:nvSpPr>
            <p:spPr bwMode="auto">
              <a:xfrm>
                <a:off x="1587" y="1409"/>
                <a:ext cx="83" cy="69"/>
              </a:xfrm>
              <a:prstGeom prst="rect">
                <a:avLst/>
              </a:prstGeom>
              <a:solidFill>
                <a:srgbClr val="CF924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99" name="Rectangle 811"/>
              <p:cNvSpPr>
                <a:spLocks noChangeArrowheads="1"/>
              </p:cNvSpPr>
              <p:nvPr/>
            </p:nvSpPr>
            <p:spPr bwMode="auto">
              <a:xfrm>
                <a:off x="1587" y="1409"/>
                <a:ext cx="97" cy="83"/>
              </a:xfrm>
              <a:prstGeom prst="rect">
                <a:avLst/>
              </a:prstGeom>
              <a:noFill/>
              <a:ln w="31750">
                <a:solidFill>
                  <a:srgbClr val="CF924C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00" name="Rectangle 812"/>
              <p:cNvSpPr>
                <a:spLocks noChangeArrowheads="1"/>
              </p:cNvSpPr>
              <p:nvPr/>
            </p:nvSpPr>
            <p:spPr bwMode="auto">
              <a:xfrm>
                <a:off x="1905" y="1409"/>
                <a:ext cx="83" cy="69"/>
              </a:xfrm>
              <a:prstGeom prst="rect">
                <a:avLst/>
              </a:prstGeom>
              <a:solidFill>
                <a:srgbClr val="CF924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01" name="Rectangle 813"/>
              <p:cNvSpPr>
                <a:spLocks noChangeArrowheads="1"/>
              </p:cNvSpPr>
              <p:nvPr/>
            </p:nvSpPr>
            <p:spPr bwMode="auto">
              <a:xfrm>
                <a:off x="1905" y="1409"/>
                <a:ext cx="96" cy="83"/>
              </a:xfrm>
              <a:prstGeom prst="rect">
                <a:avLst/>
              </a:prstGeom>
              <a:noFill/>
              <a:ln w="31750">
                <a:solidFill>
                  <a:srgbClr val="CF924C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02" name="Freeform 814"/>
              <p:cNvSpPr>
                <a:spLocks/>
              </p:cNvSpPr>
              <p:nvPr/>
            </p:nvSpPr>
            <p:spPr bwMode="auto">
              <a:xfrm>
                <a:off x="5202" y="1754"/>
                <a:ext cx="56" cy="6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2" y="14"/>
                  </a:cxn>
                  <a:cxn ang="0">
                    <a:pos x="56" y="69"/>
                  </a:cxn>
                </a:cxnLst>
                <a:rect l="0" t="0" r="r" b="b"/>
                <a:pathLst>
                  <a:path w="56" h="69">
                    <a:moveTo>
                      <a:pt x="0" y="0"/>
                    </a:moveTo>
                    <a:lnTo>
                      <a:pt x="42" y="14"/>
                    </a:lnTo>
                    <a:lnTo>
                      <a:pt x="56" y="69"/>
                    </a:lnTo>
                  </a:path>
                </a:pathLst>
              </a:custGeom>
              <a:noFill/>
              <a:ln w="317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03" name="AutoShape 815"/>
              <p:cNvSpPr>
                <a:spLocks noChangeArrowheads="1"/>
              </p:cNvSpPr>
              <p:nvPr/>
            </p:nvSpPr>
            <p:spPr bwMode="auto">
              <a:xfrm>
                <a:off x="5106" y="1657"/>
                <a:ext cx="110" cy="83"/>
              </a:xfrm>
              <a:prstGeom prst="roundRect">
                <a:avLst>
                  <a:gd name="adj" fmla="val 50000"/>
                </a:avLst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04" name="AutoShape 816"/>
              <p:cNvSpPr>
                <a:spLocks noChangeArrowheads="1"/>
              </p:cNvSpPr>
              <p:nvPr/>
            </p:nvSpPr>
            <p:spPr bwMode="auto">
              <a:xfrm>
                <a:off x="5092" y="1644"/>
                <a:ext cx="138" cy="110"/>
              </a:xfrm>
              <a:prstGeom prst="roundRect">
                <a:avLst>
                  <a:gd name="adj" fmla="val 40454"/>
                </a:avLst>
              </a:prstGeom>
              <a:noFill/>
              <a:ln w="53975">
                <a:solidFill>
                  <a:srgbClr val="999999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05" name="Rectangle 817"/>
              <p:cNvSpPr>
                <a:spLocks noChangeArrowheads="1"/>
              </p:cNvSpPr>
              <p:nvPr/>
            </p:nvSpPr>
            <p:spPr bwMode="auto">
              <a:xfrm>
                <a:off x="5120" y="1685"/>
                <a:ext cx="82" cy="41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06" name="Rectangle 818"/>
              <p:cNvSpPr>
                <a:spLocks noChangeArrowheads="1"/>
              </p:cNvSpPr>
              <p:nvPr/>
            </p:nvSpPr>
            <p:spPr bwMode="auto">
              <a:xfrm>
                <a:off x="5120" y="1685"/>
                <a:ext cx="96" cy="55"/>
              </a:xfrm>
              <a:prstGeom prst="rect">
                <a:avLst/>
              </a:prstGeom>
              <a:noFill/>
              <a:ln w="317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07" name="Freeform 819"/>
              <p:cNvSpPr>
                <a:spLocks/>
              </p:cNvSpPr>
              <p:nvPr/>
            </p:nvSpPr>
            <p:spPr bwMode="auto">
              <a:xfrm>
                <a:off x="5244" y="1809"/>
                <a:ext cx="14" cy="2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" y="0"/>
                  </a:cxn>
                  <a:cxn ang="0">
                    <a:pos x="14" y="14"/>
                  </a:cxn>
                  <a:cxn ang="0">
                    <a:pos x="14" y="28"/>
                  </a:cxn>
                  <a:cxn ang="0">
                    <a:pos x="14" y="28"/>
                  </a:cxn>
                  <a:cxn ang="0">
                    <a:pos x="0" y="28"/>
                  </a:cxn>
                  <a:cxn ang="0">
                    <a:pos x="0" y="28"/>
                  </a:cxn>
                  <a:cxn ang="0">
                    <a:pos x="0" y="14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4" h="28">
                    <a:moveTo>
                      <a:pt x="0" y="0"/>
                    </a:moveTo>
                    <a:lnTo>
                      <a:pt x="14" y="0"/>
                    </a:lnTo>
                    <a:lnTo>
                      <a:pt x="14" y="14"/>
                    </a:lnTo>
                    <a:lnTo>
                      <a:pt x="14" y="28"/>
                    </a:lnTo>
                    <a:lnTo>
                      <a:pt x="14" y="28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0" y="14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9999"/>
              </a:solidFill>
              <a:ln w="31750">
                <a:solidFill>
                  <a:srgbClr val="999999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pic>
            <p:nvPicPr>
              <p:cNvPr id="13108" name="Picture 820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5133" y="1685"/>
                <a:ext cx="69" cy="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3109" name="Freeform 821"/>
              <p:cNvSpPr>
                <a:spLocks/>
              </p:cNvSpPr>
              <p:nvPr/>
            </p:nvSpPr>
            <p:spPr bwMode="auto">
              <a:xfrm>
                <a:off x="5244" y="1823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317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10" name="Line 822"/>
              <p:cNvSpPr>
                <a:spLocks noChangeShapeType="1"/>
              </p:cNvSpPr>
              <p:nvPr/>
            </p:nvSpPr>
            <p:spPr bwMode="auto">
              <a:xfrm>
                <a:off x="5258" y="1823"/>
                <a:ext cx="1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11" name="Rectangle 823"/>
              <p:cNvSpPr>
                <a:spLocks noChangeArrowheads="1"/>
              </p:cNvSpPr>
              <p:nvPr/>
            </p:nvSpPr>
            <p:spPr bwMode="auto">
              <a:xfrm>
                <a:off x="5106" y="1740"/>
                <a:ext cx="110" cy="28"/>
              </a:xfrm>
              <a:prstGeom prst="rect">
                <a:avLst/>
              </a:prstGeom>
              <a:solidFill>
                <a:srgbClr val="D9AA73"/>
              </a:solidFill>
              <a:ln w="31750">
                <a:solidFill>
                  <a:srgbClr val="D9AA73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12" name="Freeform 824"/>
              <p:cNvSpPr>
                <a:spLocks/>
              </p:cNvSpPr>
              <p:nvPr/>
            </p:nvSpPr>
            <p:spPr bwMode="auto">
              <a:xfrm>
                <a:off x="5092" y="1768"/>
                <a:ext cx="138" cy="14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0" y="14"/>
                  </a:cxn>
                  <a:cxn ang="0">
                    <a:pos x="138" y="14"/>
                  </a:cxn>
                  <a:cxn ang="0">
                    <a:pos x="124" y="0"/>
                  </a:cxn>
                  <a:cxn ang="0">
                    <a:pos x="14" y="0"/>
                  </a:cxn>
                </a:cxnLst>
                <a:rect l="0" t="0" r="r" b="b"/>
                <a:pathLst>
                  <a:path w="138" h="14">
                    <a:moveTo>
                      <a:pt x="14" y="0"/>
                    </a:moveTo>
                    <a:lnTo>
                      <a:pt x="0" y="14"/>
                    </a:lnTo>
                    <a:lnTo>
                      <a:pt x="138" y="14"/>
                    </a:lnTo>
                    <a:lnTo>
                      <a:pt x="124" y="0"/>
                    </a:lnTo>
                    <a:lnTo>
                      <a:pt x="14" y="0"/>
                    </a:lnTo>
                    <a:close/>
                  </a:path>
                </a:pathLst>
              </a:custGeom>
              <a:noFill/>
              <a:ln w="31750">
                <a:solidFill>
                  <a:srgbClr val="D9AA73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13" name="Line 825"/>
              <p:cNvSpPr>
                <a:spLocks noChangeShapeType="1"/>
              </p:cNvSpPr>
              <p:nvPr/>
            </p:nvSpPr>
            <p:spPr bwMode="auto">
              <a:xfrm>
                <a:off x="5106" y="1782"/>
                <a:ext cx="27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14" name="Line 826"/>
              <p:cNvSpPr>
                <a:spLocks noChangeShapeType="1"/>
              </p:cNvSpPr>
              <p:nvPr/>
            </p:nvSpPr>
            <p:spPr bwMode="auto">
              <a:xfrm>
                <a:off x="5120" y="1768"/>
                <a:ext cx="82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15" name="Line 827"/>
              <p:cNvSpPr>
                <a:spLocks noChangeShapeType="1"/>
              </p:cNvSpPr>
              <p:nvPr/>
            </p:nvSpPr>
            <p:spPr bwMode="auto">
              <a:xfrm>
                <a:off x="5106" y="1768"/>
                <a:ext cx="69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16" name="Line 828"/>
              <p:cNvSpPr>
                <a:spLocks noChangeShapeType="1"/>
              </p:cNvSpPr>
              <p:nvPr/>
            </p:nvSpPr>
            <p:spPr bwMode="auto">
              <a:xfrm>
                <a:off x="5147" y="1782"/>
                <a:ext cx="42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17" name="Line 829"/>
              <p:cNvSpPr>
                <a:spLocks noChangeShapeType="1"/>
              </p:cNvSpPr>
              <p:nvPr/>
            </p:nvSpPr>
            <p:spPr bwMode="auto">
              <a:xfrm>
                <a:off x="5189" y="1768"/>
                <a:ext cx="27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18" name="Line 830"/>
              <p:cNvSpPr>
                <a:spLocks noChangeShapeType="1"/>
              </p:cNvSpPr>
              <p:nvPr/>
            </p:nvSpPr>
            <p:spPr bwMode="auto">
              <a:xfrm>
                <a:off x="5202" y="1782"/>
                <a:ext cx="14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19" name="Rectangle 831"/>
              <p:cNvSpPr>
                <a:spLocks noChangeArrowheads="1"/>
              </p:cNvSpPr>
              <p:nvPr/>
            </p:nvSpPr>
            <p:spPr bwMode="auto">
              <a:xfrm>
                <a:off x="5161" y="1671"/>
                <a:ext cx="28" cy="4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20" name="Rectangle 832"/>
              <p:cNvSpPr>
                <a:spLocks noChangeArrowheads="1"/>
              </p:cNvSpPr>
              <p:nvPr/>
            </p:nvSpPr>
            <p:spPr bwMode="auto">
              <a:xfrm>
                <a:off x="5161" y="1671"/>
                <a:ext cx="41" cy="55"/>
              </a:xfrm>
              <a:prstGeom prst="rect">
                <a:avLst/>
              </a:prstGeom>
              <a:noFill/>
              <a:ln w="317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21" name="Freeform 833"/>
              <p:cNvSpPr>
                <a:spLocks/>
              </p:cNvSpPr>
              <p:nvPr/>
            </p:nvSpPr>
            <p:spPr bwMode="auto">
              <a:xfrm>
                <a:off x="5589" y="1878"/>
                <a:ext cx="41" cy="6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1" y="14"/>
                  </a:cxn>
                  <a:cxn ang="0">
                    <a:pos x="41" y="69"/>
                  </a:cxn>
                </a:cxnLst>
                <a:rect l="0" t="0" r="r" b="b"/>
                <a:pathLst>
                  <a:path w="41" h="69">
                    <a:moveTo>
                      <a:pt x="0" y="0"/>
                    </a:moveTo>
                    <a:lnTo>
                      <a:pt x="41" y="14"/>
                    </a:lnTo>
                    <a:lnTo>
                      <a:pt x="41" y="69"/>
                    </a:lnTo>
                  </a:path>
                </a:pathLst>
              </a:custGeom>
              <a:noFill/>
              <a:ln w="317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22" name="AutoShape 834"/>
              <p:cNvSpPr>
                <a:spLocks noChangeArrowheads="1"/>
              </p:cNvSpPr>
              <p:nvPr/>
            </p:nvSpPr>
            <p:spPr bwMode="auto">
              <a:xfrm>
                <a:off x="5478" y="1795"/>
                <a:ext cx="111" cy="83"/>
              </a:xfrm>
              <a:prstGeom prst="roundRect">
                <a:avLst>
                  <a:gd name="adj" fmla="val 50000"/>
                </a:avLst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23" name="AutoShape 835"/>
              <p:cNvSpPr>
                <a:spLocks noChangeArrowheads="1"/>
              </p:cNvSpPr>
              <p:nvPr/>
            </p:nvSpPr>
            <p:spPr bwMode="auto">
              <a:xfrm>
                <a:off x="5465" y="1782"/>
                <a:ext cx="138" cy="110"/>
              </a:xfrm>
              <a:prstGeom prst="roundRect">
                <a:avLst>
                  <a:gd name="adj" fmla="val 40454"/>
                </a:avLst>
              </a:prstGeom>
              <a:noFill/>
              <a:ln w="53975">
                <a:solidFill>
                  <a:srgbClr val="999999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24" name="Rectangle 836"/>
              <p:cNvSpPr>
                <a:spLocks noChangeArrowheads="1"/>
              </p:cNvSpPr>
              <p:nvPr/>
            </p:nvSpPr>
            <p:spPr bwMode="auto">
              <a:xfrm>
                <a:off x="5492" y="1809"/>
                <a:ext cx="83" cy="4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25" name="Rectangle 837"/>
              <p:cNvSpPr>
                <a:spLocks noChangeArrowheads="1"/>
              </p:cNvSpPr>
              <p:nvPr/>
            </p:nvSpPr>
            <p:spPr bwMode="auto">
              <a:xfrm>
                <a:off x="5492" y="1809"/>
                <a:ext cx="97" cy="55"/>
              </a:xfrm>
              <a:prstGeom prst="rect">
                <a:avLst/>
              </a:prstGeom>
              <a:noFill/>
              <a:ln w="317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26" name="Freeform 838"/>
              <p:cNvSpPr>
                <a:spLocks/>
              </p:cNvSpPr>
              <p:nvPr/>
            </p:nvSpPr>
            <p:spPr bwMode="auto">
              <a:xfrm>
                <a:off x="5616" y="1933"/>
                <a:ext cx="28" cy="42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14" y="0"/>
                  </a:cxn>
                  <a:cxn ang="0">
                    <a:pos x="28" y="14"/>
                  </a:cxn>
                  <a:cxn ang="0">
                    <a:pos x="28" y="28"/>
                  </a:cxn>
                  <a:cxn ang="0">
                    <a:pos x="14" y="42"/>
                  </a:cxn>
                  <a:cxn ang="0">
                    <a:pos x="14" y="42"/>
                  </a:cxn>
                  <a:cxn ang="0">
                    <a:pos x="0" y="28"/>
                  </a:cxn>
                  <a:cxn ang="0">
                    <a:pos x="0" y="14"/>
                  </a:cxn>
                  <a:cxn ang="0">
                    <a:pos x="0" y="0"/>
                  </a:cxn>
                  <a:cxn ang="0">
                    <a:pos x="14" y="0"/>
                  </a:cxn>
                </a:cxnLst>
                <a:rect l="0" t="0" r="r" b="b"/>
                <a:pathLst>
                  <a:path w="28" h="42">
                    <a:moveTo>
                      <a:pt x="14" y="0"/>
                    </a:moveTo>
                    <a:lnTo>
                      <a:pt x="14" y="0"/>
                    </a:lnTo>
                    <a:lnTo>
                      <a:pt x="28" y="14"/>
                    </a:lnTo>
                    <a:lnTo>
                      <a:pt x="28" y="28"/>
                    </a:lnTo>
                    <a:lnTo>
                      <a:pt x="14" y="42"/>
                    </a:lnTo>
                    <a:lnTo>
                      <a:pt x="14" y="42"/>
                    </a:lnTo>
                    <a:lnTo>
                      <a:pt x="0" y="28"/>
                    </a:lnTo>
                    <a:lnTo>
                      <a:pt x="0" y="14"/>
                    </a:lnTo>
                    <a:lnTo>
                      <a:pt x="0" y="0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999999"/>
              </a:solidFill>
              <a:ln w="31750">
                <a:solidFill>
                  <a:srgbClr val="999999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pic>
            <p:nvPicPr>
              <p:cNvPr id="13127" name="Picture 839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5506" y="1823"/>
                <a:ext cx="69" cy="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3128" name="Line 840"/>
              <p:cNvSpPr>
                <a:spLocks noChangeShapeType="1"/>
              </p:cNvSpPr>
              <p:nvPr/>
            </p:nvSpPr>
            <p:spPr bwMode="auto">
              <a:xfrm>
                <a:off x="5616" y="1947"/>
                <a:ext cx="1" cy="14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29" name="Line 841"/>
              <p:cNvSpPr>
                <a:spLocks noChangeShapeType="1"/>
              </p:cNvSpPr>
              <p:nvPr/>
            </p:nvSpPr>
            <p:spPr bwMode="auto">
              <a:xfrm>
                <a:off x="5630" y="1947"/>
                <a:ext cx="1" cy="14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30" name="Line 842"/>
              <p:cNvSpPr>
                <a:spLocks noChangeShapeType="1"/>
              </p:cNvSpPr>
              <p:nvPr/>
            </p:nvSpPr>
            <p:spPr bwMode="auto">
              <a:xfrm>
                <a:off x="5630" y="1947"/>
                <a:ext cx="1" cy="14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31" name="Rectangle 843"/>
              <p:cNvSpPr>
                <a:spLocks noChangeArrowheads="1"/>
              </p:cNvSpPr>
              <p:nvPr/>
            </p:nvSpPr>
            <p:spPr bwMode="auto">
              <a:xfrm>
                <a:off x="5492" y="1878"/>
                <a:ext cx="97" cy="14"/>
              </a:xfrm>
              <a:prstGeom prst="rect">
                <a:avLst/>
              </a:prstGeom>
              <a:solidFill>
                <a:srgbClr val="D9AA73"/>
              </a:solidFill>
              <a:ln w="31750">
                <a:solidFill>
                  <a:srgbClr val="D9AA73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32" name="Freeform 844"/>
              <p:cNvSpPr>
                <a:spLocks/>
              </p:cNvSpPr>
              <p:nvPr/>
            </p:nvSpPr>
            <p:spPr bwMode="auto">
              <a:xfrm>
                <a:off x="5478" y="1892"/>
                <a:ext cx="125" cy="28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0" y="28"/>
                  </a:cxn>
                  <a:cxn ang="0">
                    <a:pos x="125" y="28"/>
                  </a:cxn>
                  <a:cxn ang="0">
                    <a:pos x="111" y="0"/>
                  </a:cxn>
                  <a:cxn ang="0">
                    <a:pos x="14" y="0"/>
                  </a:cxn>
                </a:cxnLst>
                <a:rect l="0" t="0" r="r" b="b"/>
                <a:pathLst>
                  <a:path w="125" h="28">
                    <a:moveTo>
                      <a:pt x="14" y="0"/>
                    </a:moveTo>
                    <a:lnTo>
                      <a:pt x="0" y="28"/>
                    </a:lnTo>
                    <a:lnTo>
                      <a:pt x="125" y="28"/>
                    </a:lnTo>
                    <a:lnTo>
                      <a:pt x="111" y="0"/>
                    </a:lnTo>
                    <a:lnTo>
                      <a:pt x="14" y="0"/>
                    </a:lnTo>
                    <a:close/>
                  </a:path>
                </a:pathLst>
              </a:custGeom>
              <a:noFill/>
              <a:ln w="31750">
                <a:solidFill>
                  <a:srgbClr val="D9AA73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33" name="Line 845"/>
              <p:cNvSpPr>
                <a:spLocks noChangeShapeType="1"/>
              </p:cNvSpPr>
              <p:nvPr/>
            </p:nvSpPr>
            <p:spPr bwMode="auto">
              <a:xfrm>
                <a:off x="5492" y="1906"/>
                <a:ext cx="14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34" name="Line 846"/>
              <p:cNvSpPr>
                <a:spLocks noChangeShapeType="1"/>
              </p:cNvSpPr>
              <p:nvPr/>
            </p:nvSpPr>
            <p:spPr bwMode="auto">
              <a:xfrm>
                <a:off x="5492" y="1892"/>
                <a:ext cx="97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35" name="Line 847"/>
              <p:cNvSpPr>
                <a:spLocks noChangeShapeType="1"/>
              </p:cNvSpPr>
              <p:nvPr/>
            </p:nvSpPr>
            <p:spPr bwMode="auto">
              <a:xfrm>
                <a:off x="5492" y="1906"/>
                <a:ext cx="55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36" name="Line 848"/>
              <p:cNvSpPr>
                <a:spLocks noChangeShapeType="1"/>
              </p:cNvSpPr>
              <p:nvPr/>
            </p:nvSpPr>
            <p:spPr bwMode="auto">
              <a:xfrm>
                <a:off x="5520" y="1906"/>
                <a:ext cx="55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37" name="Line 849"/>
              <p:cNvSpPr>
                <a:spLocks noChangeShapeType="1"/>
              </p:cNvSpPr>
              <p:nvPr/>
            </p:nvSpPr>
            <p:spPr bwMode="auto">
              <a:xfrm>
                <a:off x="5561" y="1906"/>
                <a:ext cx="28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38" name="Line 850"/>
              <p:cNvSpPr>
                <a:spLocks noChangeShapeType="1"/>
              </p:cNvSpPr>
              <p:nvPr/>
            </p:nvSpPr>
            <p:spPr bwMode="auto">
              <a:xfrm>
                <a:off x="5575" y="1906"/>
                <a:ext cx="28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39" name="Rectangle 851"/>
              <p:cNvSpPr>
                <a:spLocks noChangeArrowheads="1"/>
              </p:cNvSpPr>
              <p:nvPr/>
            </p:nvSpPr>
            <p:spPr bwMode="auto">
              <a:xfrm>
                <a:off x="5534" y="1795"/>
                <a:ext cx="27" cy="4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40" name="Rectangle 852"/>
              <p:cNvSpPr>
                <a:spLocks noChangeArrowheads="1"/>
              </p:cNvSpPr>
              <p:nvPr/>
            </p:nvSpPr>
            <p:spPr bwMode="auto">
              <a:xfrm>
                <a:off x="5534" y="1795"/>
                <a:ext cx="41" cy="56"/>
              </a:xfrm>
              <a:prstGeom prst="rect">
                <a:avLst/>
              </a:prstGeom>
              <a:noFill/>
              <a:ln w="317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41" name="Freeform 853"/>
              <p:cNvSpPr>
                <a:spLocks/>
              </p:cNvSpPr>
              <p:nvPr/>
            </p:nvSpPr>
            <p:spPr bwMode="auto">
              <a:xfrm>
                <a:off x="5547" y="2237"/>
                <a:ext cx="42" cy="5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2" y="0"/>
                  </a:cxn>
                  <a:cxn ang="0">
                    <a:pos x="42" y="55"/>
                  </a:cxn>
                </a:cxnLst>
                <a:rect l="0" t="0" r="r" b="b"/>
                <a:pathLst>
                  <a:path w="42" h="55">
                    <a:moveTo>
                      <a:pt x="0" y="0"/>
                    </a:moveTo>
                    <a:lnTo>
                      <a:pt x="42" y="0"/>
                    </a:lnTo>
                    <a:lnTo>
                      <a:pt x="42" y="55"/>
                    </a:lnTo>
                  </a:path>
                </a:pathLst>
              </a:custGeom>
              <a:noFill/>
              <a:ln w="317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3143" name="AutoShape 855"/>
            <p:cNvSpPr>
              <a:spLocks noChangeArrowheads="1"/>
            </p:cNvSpPr>
            <p:nvPr/>
          </p:nvSpPr>
          <p:spPr bwMode="auto">
            <a:xfrm>
              <a:off x="5451" y="2140"/>
              <a:ext cx="110" cy="83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44" name="AutoShape 856"/>
            <p:cNvSpPr>
              <a:spLocks noChangeArrowheads="1"/>
            </p:cNvSpPr>
            <p:nvPr/>
          </p:nvSpPr>
          <p:spPr bwMode="auto">
            <a:xfrm>
              <a:off x="5437" y="2127"/>
              <a:ext cx="138" cy="110"/>
            </a:xfrm>
            <a:prstGeom prst="roundRect">
              <a:avLst>
                <a:gd name="adj" fmla="val 40454"/>
              </a:avLst>
            </a:prstGeom>
            <a:noFill/>
            <a:ln w="53975">
              <a:solidFill>
                <a:srgbClr val="999999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45" name="Rectangle 857"/>
            <p:cNvSpPr>
              <a:spLocks noChangeArrowheads="1"/>
            </p:cNvSpPr>
            <p:nvPr/>
          </p:nvSpPr>
          <p:spPr bwMode="auto">
            <a:xfrm>
              <a:off x="5465" y="2168"/>
              <a:ext cx="82" cy="4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46" name="Rectangle 858"/>
            <p:cNvSpPr>
              <a:spLocks noChangeArrowheads="1"/>
            </p:cNvSpPr>
            <p:nvPr/>
          </p:nvSpPr>
          <p:spPr bwMode="auto">
            <a:xfrm>
              <a:off x="5465" y="2168"/>
              <a:ext cx="96" cy="55"/>
            </a:xfrm>
            <a:prstGeom prst="rect">
              <a:avLst/>
            </a:prstGeom>
            <a:noFill/>
            <a:ln w="31750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47" name="Freeform 859"/>
            <p:cNvSpPr>
              <a:spLocks/>
            </p:cNvSpPr>
            <p:nvPr/>
          </p:nvSpPr>
          <p:spPr bwMode="auto">
            <a:xfrm>
              <a:off x="5575" y="2292"/>
              <a:ext cx="28" cy="2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0"/>
                </a:cxn>
                <a:cxn ang="0">
                  <a:pos x="28" y="0"/>
                </a:cxn>
                <a:cxn ang="0">
                  <a:pos x="28" y="14"/>
                </a:cxn>
                <a:cxn ang="0">
                  <a:pos x="14" y="28"/>
                </a:cxn>
                <a:cxn ang="0">
                  <a:pos x="14" y="28"/>
                </a:cxn>
                <a:cxn ang="0">
                  <a:pos x="0" y="1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4" y="0"/>
                </a:cxn>
              </a:cxnLst>
              <a:rect l="0" t="0" r="r" b="b"/>
              <a:pathLst>
                <a:path w="28" h="28">
                  <a:moveTo>
                    <a:pt x="14" y="0"/>
                  </a:moveTo>
                  <a:lnTo>
                    <a:pt x="14" y="0"/>
                  </a:lnTo>
                  <a:lnTo>
                    <a:pt x="28" y="0"/>
                  </a:lnTo>
                  <a:lnTo>
                    <a:pt x="28" y="14"/>
                  </a:lnTo>
                  <a:lnTo>
                    <a:pt x="14" y="28"/>
                  </a:lnTo>
                  <a:lnTo>
                    <a:pt x="14" y="28"/>
                  </a:lnTo>
                  <a:lnTo>
                    <a:pt x="0" y="14"/>
                  </a:lnTo>
                  <a:lnTo>
                    <a:pt x="0" y="0"/>
                  </a:lnTo>
                  <a:lnTo>
                    <a:pt x="0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999999"/>
            </a:solidFill>
            <a:ln w="31750">
              <a:solidFill>
                <a:srgbClr val="999999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3148" name="Picture 86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465" y="2168"/>
              <a:ext cx="82" cy="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149" name="Line 861"/>
            <p:cNvSpPr>
              <a:spLocks noChangeShapeType="1"/>
            </p:cNvSpPr>
            <p:nvPr/>
          </p:nvSpPr>
          <p:spPr bwMode="auto">
            <a:xfrm>
              <a:off x="5589" y="2292"/>
              <a:ext cx="1" cy="14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50" name="Line 862"/>
            <p:cNvSpPr>
              <a:spLocks noChangeShapeType="1"/>
            </p:cNvSpPr>
            <p:nvPr/>
          </p:nvSpPr>
          <p:spPr bwMode="auto">
            <a:xfrm>
              <a:off x="5589" y="2292"/>
              <a:ext cx="1" cy="14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51" name="Line 863"/>
            <p:cNvSpPr>
              <a:spLocks noChangeShapeType="1"/>
            </p:cNvSpPr>
            <p:nvPr/>
          </p:nvSpPr>
          <p:spPr bwMode="auto">
            <a:xfrm>
              <a:off x="5603" y="2292"/>
              <a:ext cx="1" cy="14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52" name="Rectangle 864"/>
            <p:cNvSpPr>
              <a:spLocks noChangeArrowheads="1"/>
            </p:cNvSpPr>
            <p:nvPr/>
          </p:nvSpPr>
          <p:spPr bwMode="auto">
            <a:xfrm>
              <a:off x="5451" y="2223"/>
              <a:ext cx="96" cy="14"/>
            </a:xfrm>
            <a:prstGeom prst="rect">
              <a:avLst/>
            </a:prstGeom>
            <a:solidFill>
              <a:srgbClr val="D9AA73"/>
            </a:solidFill>
            <a:ln w="31750">
              <a:solidFill>
                <a:srgbClr val="D9AA73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53" name="Freeform 865"/>
            <p:cNvSpPr>
              <a:spLocks/>
            </p:cNvSpPr>
            <p:nvPr/>
          </p:nvSpPr>
          <p:spPr bwMode="auto">
            <a:xfrm>
              <a:off x="5437" y="2237"/>
              <a:ext cx="138" cy="2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28"/>
                </a:cxn>
                <a:cxn ang="0">
                  <a:pos x="138" y="28"/>
                </a:cxn>
                <a:cxn ang="0">
                  <a:pos x="124" y="0"/>
                </a:cxn>
                <a:cxn ang="0">
                  <a:pos x="14" y="0"/>
                </a:cxn>
              </a:cxnLst>
              <a:rect l="0" t="0" r="r" b="b"/>
              <a:pathLst>
                <a:path w="138" h="28">
                  <a:moveTo>
                    <a:pt x="14" y="0"/>
                  </a:moveTo>
                  <a:lnTo>
                    <a:pt x="0" y="28"/>
                  </a:lnTo>
                  <a:lnTo>
                    <a:pt x="138" y="28"/>
                  </a:lnTo>
                  <a:lnTo>
                    <a:pt x="124" y="0"/>
                  </a:lnTo>
                  <a:lnTo>
                    <a:pt x="14" y="0"/>
                  </a:lnTo>
                  <a:close/>
                </a:path>
              </a:pathLst>
            </a:custGeom>
            <a:noFill/>
            <a:ln w="31750">
              <a:solidFill>
                <a:srgbClr val="D9AA73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54" name="Line 866"/>
            <p:cNvSpPr>
              <a:spLocks noChangeShapeType="1"/>
            </p:cNvSpPr>
            <p:nvPr/>
          </p:nvSpPr>
          <p:spPr bwMode="auto">
            <a:xfrm>
              <a:off x="5451" y="2265"/>
              <a:ext cx="27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55" name="Line 867"/>
            <p:cNvSpPr>
              <a:spLocks noChangeShapeType="1"/>
            </p:cNvSpPr>
            <p:nvPr/>
          </p:nvSpPr>
          <p:spPr bwMode="auto">
            <a:xfrm>
              <a:off x="5465" y="2251"/>
              <a:ext cx="82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56" name="Line 868"/>
            <p:cNvSpPr>
              <a:spLocks noChangeShapeType="1"/>
            </p:cNvSpPr>
            <p:nvPr/>
          </p:nvSpPr>
          <p:spPr bwMode="auto">
            <a:xfrm>
              <a:off x="5451" y="2251"/>
              <a:ext cx="69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57" name="Freeform 869"/>
            <p:cNvSpPr>
              <a:spLocks/>
            </p:cNvSpPr>
            <p:nvPr/>
          </p:nvSpPr>
          <p:spPr bwMode="auto">
            <a:xfrm>
              <a:off x="5478" y="2251"/>
              <a:ext cx="8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6" y="0"/>
                </a:cxn>
                <a:cxn ang="0">
                  <a:pos x="83" y="0"/>
                </a:cxn>
              </a:cxnLst>
              <a:rect l="0" t="0" r="r" b="b"/>
              <a:pathLst>
                <a:path w="83">
                  <a:moveTo>
                    <a:pt x="0" y="0"/>
                  </a:moveTo>
                  <a:lnTo>
                    <a:pt x="56" y="0"/>
                  </a:lnTo>
                  <a:lnTo>
                    <a:pt x="83" y="0"/>
                  </a:lnTo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58" name="Line 870"/>
            <p:cNvSpPr>
              <a:spLocks noChangeShapeType="1"/>
            </p:cNvSpPr>
            <p:nvPr/>
          </p:nvSpPr>
          <p:spPr bwMode="auto">
            <a:xfrm>
              <a:off x="5547" y="2251"/>
              <a:ext cx="14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59" name="Rectangle 871"/>
            <p:cNvSpPr>
              <a:spLocks noChangeArrowheads="1"/>
            </p:cNvSpPr>
            <p:nvPr/>
          </p:nvSpPr>
          <p:spPr bwMode="auto">
            <a:xfrm>
              <a:off x="5492" y="2154"/>
              <a:ext cx="42" cy="2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60" name="Rectangle 872"/>
            <p:cNvSpPr>
              <a:spLocks noChangeArrowheads="1"/>
            </p:cNvSpPr>
            <p:nvPr/>
          </p:nvSpPr>
          <p:spPr bwMode="auto">
            <a:xfrm>
              <a:off x="5492" y="2154"/>
              <a:ext cx="55" cy="42"/>
            </a:xfrm>
            <a:prstGeom prst="rect">
              <a:avLst/>
            </a:prstGeom>
            <a:noFill/>
            <a:ln w="31750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61" name="Rectangle 873"/>
            <p:cNvSpPr>
              <a:spLocks noChangeArrowheads="1"/>
            </p:cNvSpPr>
            <p:nvPr/>
          </p:nvSpPr>
          <p:spPr bwMode="auto">
            <a:xfrm>
              <a:off x="4195" y="1188"/>
              <a:ext cx="83" cy="83"/>
            </a:xfrm>
            <a:prstGeom prst="rect">
              <a:avLst/>
            </a:prstGeom>
            <a:solidFill>
              <a:srgbClr val="CF924C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62" name="Rectangle 874"/>
            <p:cNvSpPr>
              <a:spLocks noChangeArrowheads="1"/>
            </p:cNvSpPr>
            <p:nvPr/>
          </p:nvSpPr>
          <p:spPr bwMode="auto">
            <a:xfrm>
              <a:off x="4195" y="1188"/>
              <a:ext cx="97" cy="97"/>
            </a:xfrm>
            <a:prstGeom prst="rect">
              <a:avLst/>
            </a:prstGeom>
            <a:noFill/>
            <a:ln w="31750">
              <a:solidFill>
                <a:srgbClr val="CF924C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63" name="Rectangle 875"/>
            <p:cNvSpPr>
              <a:spLocks noChangeArrowheads="1"/>
            </p:cNvSpPr>
            <p:nvPr/>
          </p:nvSpPr>
          <p:spPr bwMode="auto">
            <a:xfrm>
              <a:off x="4402" y="1216"/>
              <a:ext cx="83" cy="69"/>
            </a:xfrm>
            <a:prstGeom prst="rect">
              <a:avLst/>
            </a:prstGeom>
            <a:solidFill>
              <a:srgbClr val="CF924C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64" name="Rectangle 876"/>
            <p:cNvSpPr>
              <a:spLocks noChangeArrowheads="1"/>
            </p:cNvSpPr>
            <p:nvPr/>
          </p:nvSpPr>
          <p:spPr bwMode="auto">
            <a:xfrm>
              <a:off x="4402" y="1216"/>
              <a:ext cx="97" cy="83"/>
            </a:xfrm>
            <a:prstGeom prst="rect">
              <a:avLst/>
            </a:prstGeom>
            <a:noFill/>
            <a:ln w="31750">
              <a:solidFill>
                <a:srgbClr val="CF924C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65" name="Rectangle 877"/>
            <p:cNvSpPr>
              <a:spLocks noChangeArrowheads="1"/>
            </p:cNvSpPr>
            <p:nvPr/>
          </p:nvSpPr>
          <p:spPr bwMode="auto">
            <a:xfrm>
              <a:off x="4609" y="1230"/>
              <a:ext cx="83" cy="69"/>
            </a:xfrm>
            <a:prstGeom prst="rect">
              <a:avLst/>
            </a:prstGeom>
            <a:solidFill>
              <a:srgbClr val="CF924C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66" name="Rectangle 878"/>
            <p:cNvSpPr>
              <a:spLocks noChangeArrowheads="1"/>
            </p:cNvSpPr>
            <p:nvPr/>
          </p:nvSpPr>
          <p:spPr bwMode="auto">
            <a:xfrm>
              <a:off x="4609" y="1230"/>
              <a:ext cx="97" cy="83"/>
            </a:xfrm>
            <a:prstGeom prst="rect">
              <a:avLst/>
            </a:prstGeom>
            <a:noFill/>
            <a:ln w="31750">
              <a:solidFill>
                <a:srgbClr val="CF924C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67" name="Rectangle 879"/>
            <p:cNvSpPr>
              <a:spLocks noChangeArrowheads="1"/>
            </p:cNvSpPr>
            <p:nvPr/>
          </p:nvSpPr>
          <p:spPr bwMode="auto">
            <a:xfrm>
              <a:off x="4899" y="2265"/>
              <a:ext cx="83" cy="69"/>
            </a:xfrm>
            <a:prstGeom prst="rect">
              <a:avLst/>
            </a:prstGeom>
            <a:solidFill>
              <a:srgbClr val="CF924C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68" name="Rectangle 880"/>
            <p:cNvSpPr>
              <a:spLocks noChangeArrowheads="1"/>
            </p:cNvSpPr>
            <p:nvPr/>
          </p:nvSpPr>
          <p:spPr bwMode="auto">
            <a:xfrm>
              <a:off x="4899" y="2265"/>
              <a:ext cx="97" cy="82"/>
            </a:xfrm>
            <a:prstGeom prst="rect">
              <a:avLst/>
            </a:prstGeom>
            <a:noFill/>
            <a:ln w="31750">
              <a:solidFill>
                <a:srgbClr val="CF924C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69" name="Rectangle 881"/>
            <p:cNvSpPr>
              <a:spLocks noChangeArrowheads="1"/>
            </p:cNvSpPr>
            <p:nvPr/>
          </p:nvSpPr>
          <p:spPr bwMode="auto">
            <a:xfrm>
              <a:off x="5064" y="2265"/>
              <a:ext cx="83" cy="82"/>
            </a:xfrm>
            <a:prstGeom prst="rect">
              <a:avLst/>
            </a:prstGeom>
            <a:solidFill>
              <a:srgbClr val="CF924C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70" name="Rectangle 882"/>
            <p:cNvSpPr>
              <a:spLocks noChangeArrowheads="1"/>
            </p:cNvSpPr>
            <p:nvPr/>
          </p:nvSpPr>
          <p:spPr bwMode="auto">
            <a:xfrm>
              <a:off x="5064" y="2265"/>
              <a:ext cx="97" cy="96"/>
            </a:xfrm>
            <a:prstGeom prst="rect">
              <a:avLst/>
            </a:prstGeom>
            <a:noFill/>
            <a:ln w="31750">
              <a:solidFill>
                <a:srgbClr val="CF924C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71" name="Rectangle 883"/>
            <p:cNvSpPr>
              <a:spLocks noChangeArrowheads="1"/>
            </p:cNvSpPr>
            <p:nvPr/>
          </p:nvSpPr>
          <p:spPr bwMode="auto">
            <a:xfrm>
              <a:off x="5285" y="3010"/>
              <a:ext cx="83" cy="69"/>
            </a:xfrm>
            <a:prstGeom prst="rect">
              <a:avLst/>
            </a:prstGeom>
            <a:solidFill>
              <a:srgbClr val="CF924C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72" name="Rectangle 884"/>
            <p:cNvSpPr>
              <a:spLocks noChangeArrowheads="1"/>
            </p:cNvSpPr>
            <p:nvPr/>
          </p:nvSpPr>
          <p:spPr bwMode="auto">
            <a:xfrm>
              <a:off x="5285" y="3010"/>
              <a:ext cx="97" cy="82"/>
            </a:xfrm>
            <a:prstGeom prst="rect">
              <a:avLst/>
            </a:prstGeom>
            <a:noFill/>
            <a:ln w="31750">
              <a:solidFill>
                <a:srgbClr val="CF924C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73" name="Rectangle 885"/>
            <p:cNvSpPr>
              <a:spLocks noChangeArrowheads="1"/>
            </p:cNvSpPr>
            <p:nvPr/>
          </p:nvSpPr>
          <p:spPr bwMode="auto">
            <a:xfrm>
              <a:off x="5009" y="2982"/>
              <a:ext cx="83" cy="83"/>
            </a:xfrm>
            <a:prstGeom prst="rect">
              <a:avLst/>
            </a:prstGeom>
            <a:solidFill>
              <a:srgbClr val="CF924C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74" name="Rectangle 886"/>
            <p:cNvSpPr>
              <a:spLocks noChangeArrowheads="1"/>
            </p:cNvSpPr>
            <p:nvPr/>
          </p:nvSpPr>
          <p:spPr bwMode="auto">
            <a:xfrm>
              <a:off x="5009" y="2982"/>
              <a:ext cx="97" cy="97"/>
            </a:xfrm>
            <a:prstGeom prst="rect">
              <a:avLst/>
            </a:prstGeom>
            <a:noFill/>
            <a:ln w="31750">
              <a:solidFill>
                <a:srgbClr val="CF924C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75" name="Rectangle 887"/>
            <p:cNvSpPr>
              <a:spLocks noChangeArrowheads="1"/>
            </p:cNvSpPr>
            <p:nvPr/>
          </p:nvSpPr>
          <p:spPr bwMode="auto">
            <a:xfrm>
              <a:off x="5147" y="2954"/>
              <a:ext cx="83" cy="69"/>
            </a:xfrm>
            <a:prstGeom prst="rect">
              <a:avLst/>
            </a:prstGeom>
            <a:solidFill>
              <a:srgbClr val="CF924C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76" name="Rectangle 888"/>
            <p:cNvSpPr>
              <a:spLocks noChangeArrowheads="1"/>
            </p:cNvSpPr>
            <p:nvPr/>
          </p:nvSpPr>
          <p:spPr bwMode="auto">
            <a:xfrm>
              <a:off x="5147" y="2954"/>
              <a:ext cx="97" cy="83"/>
            </a:xfrm>
            <a:prstGeom prst="rect">
              <a:avLst/>
            </a:prstGeom>
            <a:noFill/>
            <a:ln w="31750">
              <a:solidFill>
                <a:srgbClr val="CF924C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77" name="Rectangle 889"/>
            <p:cNvSpPr>
              <a:spLocks noChangeArrowheads="1"/>
            </p:cNvSpPr>
            <p:nvPr/>
          </p:nvSpPr>
          <p:spPr bwMode="auto">
            <a:xfrm>
              <a:off x="5478" y="2982"/>
              <a:ext cx="83" cy="83"/>
            </a:xfrm>
            <a:prstGeom prst="rect">
              <a:avLst/>
            </a:prstGeom>
            <a:solidFill>
              <a:srgbClr val="CF924C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78" name="Rectangle 890"/>
            <p:cNvSpPr>
              <a:spLocks noChangeArrowheads="1"/>
            </p:cNvSpPr>
            <p:nvPr/>
          </p:nvSpPr>
          <p:spPr bwMode="auto">
            <a:xfrm>
              <a:off x="5478" y="2982"/>
              <a:ext cx="97" cy="97"/>
            </a:xfrm>
            <a:prstGeom prst="rect">
              <a:avLst/>
            </a:prstGeom>
            <a:noFill/>
            <a:ln w="31750">
              <a:solidFill>
                <a:srgbClr val="CF924C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79" name="Rectangle 891"/>
            <p:cNvSpPr>
              <a:spLocks noChangeArrowheads="1"/>
            </p:cNvSpPr>
            <p:nvPr/>
          </p:nvSpPr>
          <p:spPr bwMode="auto">
            <a:xfrm>
              <a:off x="1693" y="3250"/>
              <a:ext cx="374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400">
                  <a:solidFill>
                    <a:srgbClr val="000000"/>
                  </a:solidFill>
                  <a:latin typeface="Arial" charset="0"/>
                </a:rPr>
                <a:t>server:</a:t>
              </a:r>
              <a:endParaRPr lang="en-GB"/>
            </a:p>
          </p:txBody>
        </p:sp>
        <p:sp>
          <p:nvSpPr>
            <p:cNvPr id="13180" name="Freeform 892"/>
            <p:cNvSpPr>
              <a:spLocks/>
            </p:cNvSpPr>
            <p:nvPr/>
          </p:nvSpPr>
          <p:spPr bwMode="auto">
            <a:xfrm>
              <a:off x="2167" y="3120"/>
              <a:ext cx="41" cy="6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" y="14"/>
                </a:cxn>
                <a:cxn ang="0">
                  <a:pos x="41" y="69"/>
                </a:cxn>
              </a:cxnLst>
              <a:rect l="0" t="0" r="r" b="b"/>
              <a:pathLst>
                <a:path w="41" h="69">
                  <a:moveTo>
                    <a:pt x="0" y="0"/>
                  </a:moveTo>
                  <a:lnTo>
                    <a:pt x="41" y="14"/>
                  </a:lnTo>
                  <a:lnTo>
                    <a:pt x="41" y="69"/>
                  </a:lnTo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81" name="AutoShape 893"/>
            <p:cNvSpPr>
              <a:spLocks noChangeArrowheads="1"/>
            </p:cNvSpPr>
            <p:nvPr/>
          </p:nvSpPr>
          <p:spPr bwMode="auto">
            <a:xfrm>
              <a:off x="2070" y="3037"/>
              <a:ext cx="111" cy="83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82" name="AutoShape 894"/>
            <p:cNvSpPr>
              <a:spLocks noChangeArrowheads="1"/>
            </p:cNvSpPr>
            <p:nvPr/>
          </p:nvSpPr>
          <p:spPr bwMode="auto">
            <a:xfrm>
              <a:off x="2057" y="3023"/>
              <a:ext cx="138" cy="111"/>
            </a:xfrm>
            <a:prstGeom prst="roundRect">
              <a:avLst>
                <a:gd name="adj" fmla="val 40088"/>
              </a:avLst>
            </a:prstGeom>
            <a:noFill/>
            <a:ln w="53975">
              <a:solidFill>
                <a:srgbClr val="999999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83" name="Rectangle 895"/>
            <p:cNvSpPr>
              <a:spLocks noChangeArrowheads="1"/>
            </p:cNvSpPr>
            <p:nvPr/>
          </p:nvSpPr>
          <p:spPr bwMode="auto">
            <a:xfrm>
              <a:off x="2084" y="3051"/>
              <a:ext cx="83" cy="4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84" name="Rectangle 896"/>
            <p:cNvSpPr>
              <a:spLocks noChangeArrowheads="1"/>
            </p:cNvSpPr>
            <p:nvPr/>
          </p:nvSpPr>
          <p:spPr bwMode="auto">
            <a:xfrm>
              <a:off x="2084" y="3051"/>
              <a:ext cx="97" cy="55"/>
            </a:xfrm>
            <a:prstGeom prst="rect">
              <a:avLst/>
            </a:prstGeom>
            <a:noFill/>
            <a:ln w="31750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85" name="Freeform 897"/>
            <p:cNvSpPr>
              <a:spLocks/>
            </p:cNvSpPr>
            <p:nvPr/>
          </p:nvSpPr>
          <p:spPr bwMode="auto">
            <a:xfrm>
              <a:off x="2195" y="3189"/>
              <a:ext cx="27" cy="28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27" y="14"/>
                </a:cxn>
                <a:cxn ang="0">
                  <a:pos x="27" y="28"/>
                </a:cxn>
                <a:cxn ang="0">
                  <a:pos x="13" y="28"/>
                </a:cxn>
                <a:cxn ang="0">
                  <a:pos x="0" y="1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" y="0"/>
                </a:cxn>
              </a:cxnLst>
              <a:rect l="0" t="0" r="r" b="b"/>
              <a:pathLst>
                <a:path w="27" h="28">
                  <a:moveTo>
                    <a:pt x="13" y="0"/>
                  </a:moveTo>
                  <a:lnTo>
                    <a:pt x="27" y="0"/>
                  </a:lnTo>
                  <a:lnTo>
                    <a:pt x="27" y="0"/>
                  </a:lnTo>
                  <a:lnTo>
                    <a:pt x="27" y="14"/>
                  </a:lnTo>
                  <a:lnTo>
                    <a:pt x="27" y="28"/>
                  </a:lnTo>
                  <a:lnTo>
                    <a:pt x="13" y="28"/>
                  </a:lnTo>
                  <a:lnTo>
                    <a:pt x="0" y="14"/>
                  </a:lnTo>
                  <a:lnTo>
                    <a:pt x="0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999999"/>
            </a:solidFill>
            <a:ln w="31750">
              <a:solidFill>
                <a:srgbClr val="999999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3186" name="Picture 898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084" y="3065"/>
              <a:ext cx="83" cy="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187" name="Line 899"/>
            <p:cNvSpPr>
              <a:spLocks noChangeShapeType="1"/>
            </p:cNvSpPr>
            <p:nvPr/>
          </p:nvSpPr>
          <p:spPr bwMode="auto">
            <a:xfrm>
              <a:off x="2208" y="3189"/>
              <a:ext cx="1" cy="14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88" name="Line 900"/>
            <p:cNvSpPr>
              <a:spLocks noChangeShapeType="1"/>
            </p:cNvSpPr>
            <p:nvPr/>
          </p:nvSpPr>
          <p:spPr bwMode="auto">
            <a:xfrm>
              <a:off x="2208" y="3189"/>
              <a:ext cx="1" cy="14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89" name="Line 901"/>
            <p:cNvSpPr>
              <a:spLocks noChangeShapeType="1"/>
            </p:cNvSpPr>
            <p:nvPr/>
          </p:nvSpPr>
          <p:spPr bwMode="auto">
            <a:xfrm>
              <a:off x="2222" y="3189"/>
              <a:ext cx="1" cy="14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90" name="Rectangle 902"/>
            <p:cNvSpPr>
              <a:spLocks noChangeArrowheads="1"/>
            </p:cNvSpPr>
            <p:nvPr/>
          </p:nvSpPr>
          <p:spPr bwMode="auto">
            <a:xfrm>
              <a:off x="2070" y="3120"/>
              <a:ext cx="97" cy="14"/>
            </a:xfrm>
            <a:prstGeom prst="rect">
              <a:avLst/>
            </a:prstGeom>
            <a:solidFill>
              <a:srgbClr val="D9AA73"/>
            </a:solidFill>
            <a:ln w="31750">
              <a:solidFill>
                <a:srgbClr val="D9AA73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91" name="Freeform 903"/>
            <p:cNvSpPr>
              <a:spLocks/>
            </p:cNvSpPr>
            <p:nvPr/>
          </p:nvSpPr>
          <p:spPr bwMode="auto">
            <a:xfrm>
              <a:off x="2057" y="3134"/>
              <a:ext cx="138" cy="27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0" y="27"/>
                </a:cxn>
                <a:cxn ang="0">
                  <a:pos x="138" y="27"/>
                </a:cxn>
                <a:cxn ang="0">
                  <a:pos x="124" y="0"/>
                </a:cxn>
                <a:cxn ang="0">
                  <a:pos x="13" y="0"/>
                </a:cxn>
              </a:cxnLst>
              <a:rect l="0" t="0" r="r" b="b"/>
              <a:pathLst>
                <a:path w="138" h="27">
                  <a:moveTo>
                    <a:pt x="13" y="0"/>
                  </a:moveTo>
                  <a:lnTo>
                    <a:pt x="0" y="27"/>
                  </a:lnTo>
                  <a:lnTo>
                    <a:pt x="138" y="27"/>
                  </a:lnTo>
                  <a:lnTo>
                    <a:pt x="124" y="0"/>
                  </a:lnTo>
                  <a:lnTo>
                    <a:pt x="13" y="0"/>
                  </a:lnTo>
                  <a:close/>
                </a:path>
              </a:pathLst>
            </a:custGeom>
            <a:noFill/>
            <a:ln w="31750">
              <a:solidFill>
                <a:srgbClr val="D9AA73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92" name="Line 904"/>
            <p:cNvSpPr>
              <a:spLocks noChangeShapeType="1"/>
            </p:cNvSpPr>
            <p:nvPr/>
          </p:nvSpPr>
          <p:spPr bwMode="auto">
            <a:xfrm>
              <a:off x="2070" y="3148"/>
              <a:ext cx="28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93" name="Line 905"/>
            <p:cNvSpPr>
              <a:spLocks noChangeShapeType="1"/>
            </p:cNvSpPr>
            <p:nvPr/>
          </p:nvSpPr>
          <p:spPr bwMode="auto">
            <a:xfrm>
              <a:off x="2084" y="3134"/>
              <a:ext cx="83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94" name="Line 906"/>
            <p:cNvSpPr>
              <a:spLocks noChangeShapeType="1"/>
            </p:cNvSpPr>
            <p:nvPr/>
          </p:nvSpPr>
          <p:spPr bwMode="auto">
            <a:xfrm>
              <a:off x="2070" y="3148"/>
              <a:ext cx="69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95" name="Freeform 907"/>
            <p:cNvSpPr>
              <a:spLocks/>
            </p:cNvSpPr>
            <p:nvPr/>
          </p:nvSpPr>
          <p:spPr bwMode="auto">
            <a:xfrm>
              <a:off x="2098" y="3148"/>
              <a:ext cx="8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5" y="0"/>
                </a:cxn>
                <a:cxn ang="0">
                  <a:pos x="83" y="0"/>
                </a:cxn>
              </a:cxnLst>
              <a:rect l="0" t="0" r="r" b="b"/>
              <a:pathLst>
                <a:path w="83">
                  <a:moveTo>
                    <a:pt x="0" y="0"/>
                  </a:moveTo>
                  <a:lnTo>
                    <a:pt x="55" y="0"/>
                  </a:lnTo>
                  <a:lnTo>
                    <a:pt x="83" y="0"/>
                  </a:lnTo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96" name="Line 908"/>
            <p:cNvSpPr>
              <a:spLocks noChangeShapeType="1"/>
            </p:cNvSpPr>
            <p:nvPr/>
          </p:nvSpPr>
          <p:spPr bwMode="auto">
            <a:xfrm>
              <a:off x="2167" y="3148"/>
              <a:ext cx="14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97" name="Rectangle 909"/>
            <p:cNvSpPr>
              <a:spLocks noChangeArrowheads="1"/>
            </p:cNvSpPr>
            <p:nvPr/>
          </p:nvSpPr>
          <p:spPr bwMode="auto">
            <a:xfrm>
              <a:off x="2126" y="3037"/>
              <a:ext cx="27" cy="4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98" name="Rectangle 910"/>
            <p:cNvSpPr>
              <a:spLocks noChangeArrowheads="1"/>
            </p:cNvSpPr>
            <p:nvPr/>
          </p:nvSpPr>
          <p:spPr bwMode="auto">
            <a:xfrm>
              <a:off x="2126" y="3037"/>
              <a:ext cx="41" cy="55"/>
            </a:xfrm>
            <a:prstGeom prst="rect">
              <a:avLst/>
            </a:prstGeom>
            <a:noFill/>
            <a:ln w="31750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99" name="Rectangle 911"/>
            <p:cNvSpPr>
              <a:spLocks noChangeArrowheads="1"/>
            </p:cNvSpPr>
            <p:nvPr/>
          </p:nvSpPr>
          <p:spPr bwMode="auto">
            <a:xfrm>
              <a:off x="1919" y="2265"/>
              <a:ext cx="82" cy="82"/>
            </a:xfrm>
            <a:prstGeom prst="rect">
              <a:avLst/>
            </a:prstGeom>
            <a:solidFill>
              <a:srgbClr val="CF924C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00" name="Rectangle 912"/>
            <p:cNvSpPr>
              <a:spLocks noChangeArrowheads="1"/>
            </p:cNvSpPr>
            <p:nvPr/>
          </p:nvSpPr>
          <p:spPr bwMode="auto">
            <a:xfrm>
              <a:off x="1919" y="2265"/>
              <a:ext cx="96" cy="96"/>
            </a:xfrm>
            <a:prstGeom prst="rect">
              <a:avLst/>
            </a:prstGeom>
            <a:noFill/>
            <a:ln w="31750">
              <a:solidFill>
                <a:srgbClr val="CF924C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01" name="Rectangle 913"/>
            <p:cNvSpPr>
              <a:spLocks noChangeArrowheads="1"/>
            </p:cNvSpPr>
            <p:nvPr/>
          </p:nvSpPr>
          <p:spPr bwMode="auto">
            <a:xfrm>
              <a:off x="1560" y="2278"/>
              <a:ext cx="83" cy="69"/>
            </a:xfrm>
            <a:prstGeom prst="rect">
              <a:avLst/>
            </a:prstGeom>
            <a:solidFill>
              <a:srgbClr val="CF924C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02" name="Rectangle 914"/>
            <p:cNvSpPr>
              <a:spLocks noChangeArrowheads="1"/>
            </p:cNvSpPr>
            <p:nvPr/>
          </p:nvSpPr>
          <p:spPr bwMode="auto">
            <a:xfrm>
              <a:off x="1560" y="2278"/>
              <a:ext cx="96" cy="83"/>
            </a:xfrm>
            <a:prstGeom prst="rect">
              <a:avLst/>
            </a:prstGeom>
            <a:noFill/>
            <a:ln w="31750">
              <a:solidFill>
                <a:srgbClr val="CF924C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03" name="Rectangle 915"/>
            <p:cNvSpPr>
              <a:spLocks noChangeArrowheads="1"/>
            </p:cNvSpPr>
            <p:nvPr/>
          </p:nvSpPr>
          <p:spPr bwMode="auto">
            <a:xfrm>
              <a:off x="2070" y="3244"/>
              <a:ext cx="83" cy="83"/>
            </a:xfrm>
            <a:prstGeom prst="rect">
              <a:avLst/>
            </a:prstGeom>
            <a:solidFill>
              <a:srgbClr val="CF924C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04" name="Rectangle 916"/>
            <p:cNvSpPr>
              <a:spLocks noChangeArrowheads="1"/>
            </p:cNvSpPr>
            <p:nvPr/>
          </p:nvSpPr>
          <p:spPr bwMode="auto">
            <a:xfrm>
              <a:off x="2070" y="3244"/>
              <a:ext cx="97" cy="97"/>
            </a:xfrm>
            <a:prstGeom prst="rect">
              <a:avLst/>
            </a:prstGeom>
            <a:noFill/>
            <a:ln w="31750">
              <a:solidFill>
                <a:srgbClr val="CF924C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10" name="Rectangle 922"/>
            <p:cNvSpPr>
              <a:spLocks noChangeArrowheads="1"/>
            </p:cNvSpPr>
            <p:nvPr/>
          </p:nvSpPr>
          <p:spPr bwMode="auto">
            <a:xfrm>
              <a:off x="2612" y="1416"/>
              <a:ext cx="96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400">
                  <a:solidFill>
                    <a:srgbClr val="000000"/>
                  </a:solidFill>
                  <a:latin typeface="Zapf Dingbats" charset="2"/>
                </a:rPr>
                <a:t>%</a:t>
              </a:r>
              <a:endParaRPr lang="en-GB">
                <a:latin typeface="Zapf Dingbats" charset="2"/>
              </a:endParaRPr>
            </a:p>
          </p:txBody>
        </p:sp>
        <p:sp>
          <p:nvSpPr>
            <p:cNvPr id="13211" name="Rectangle 923"/>
            <p:cNvSpPr>
              <a:spLocks noChangeArrowheads="1"/>
            </p:cNvSpPr>
            <p:nvPr/>
          </p:nvSpPr>
          <p:spPr bwMode="auto">
            <a:xfrm>
              <a:off x="1036" y="2996"/>
              <a:ext cx="1365" cy="607"/>
            </a:xfrm>
            <a:prstGeom prst="rect">
              <a:avLst/>
            </a:prstGeom>
            <a:noFill/>
            <a:ln w="31750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12" name="Freeform 924"/>
            <p:cNvSpPr>
              <a:spLocks/>
            </p:cNvSpPr>
            <p:nvPr/>
          </p:nvSpPr>
          <p:spPr bwMode="auto">
            <a:xfrm>
              <a:off x="2650" y="1713"/>
              <a:ext cx="55" cy="5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" y="13"/>
                </a:cxn>
                <a:cxn ang="0">
                  <a:pos x="55" y="55"/>
                </a:cxn>
              </a:cxnLst>
              <a:rect l="0" t="0" r="r" b="b"/>
              <a:pathLst>
                <a:path w="55" h="55">
                  <a:moveTo>
                    <a:pt x="0" y="0"/>
                  </a:moveTo>
                  <a:lnTo>
                    <a:pt x="41" y="13"/>
                  </a:lnTo>
                  <a:lnTo>
                    <a:pt x="55" y="55"/>
                  </a:lnTo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13" name="AutoShape 925"/>
            <p:cNvSpPr>
              <a:spLocks noChangeArrowheads="1"/>
            </p:cNvSpPr>
            <p:nvPr/>
          </p:nvSpPr>
          <p:spPr bwMode="auto">
            <a:xfrm>
              <a:off x="2553" y="1616"/>
              <a:ext cx="111" cy="83"/>
            </a:xfrm>
            <a:prstGeom prst="roundRect">
              <a:avLst>
                <a:gd name="adj" fmla="val 50000"/>
              </a:avLst>
            </a:prstGeom>
            <a:solidFill>
              <a:srgbClr val="CF924C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14" name="AutoShape 926"/>
            <p:cNvSpPr>
              <a:spLocks noChangeArrowheads="1"/>
            </p:cNvSpPr>
            <p:nvPr/>
          </p:nvSpPr>
          <p:spPr bwMode="auto">
            <a:xfrm>
              <a:off x="2539" y="1602"/>
              <a:ext cx="138" cy="111"/>
            </a:xfrm>
            <a:prstGeom prst="roundRect">
              <a:avLst>
                <a:gd name="adj" fmla="val 40088"/>
              </a:avLst>
            </a:prstGeom>
            <a:noFill/>
            <a:ln w="53975">
              <a:solidFill>
                <a:srgbClr val="CF924C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15" name="Rectangle 927"/>
            <p:cNvSpPr>
              <a:spLocks noChangeArrowheads="1"/>
            </p:cNvSpPr>
            <p:nvPr/>
          </p:nvSpPr>
          <p:spPr bwMode="auto">
            <a:xfrm>
              <a:off x="2567" y="1644"/>
              <a:ext cx="83" cy="4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16" name="Rectangle 928"/>
            <p:cNvSpPr>
              <a:spLocks noChangeArrowheads="1"/>
            </p:cNvSpPr>
            <p:nvPr/>
          </p:nvSpPr>
          <p:spPr bwMode="auto">
            <a:xfrm>
              <a:off x="2567" y="1644"/>
              <a:ext cx="97" cy="55"/>
            </a:xfrm>
            <a:prstGeom prst="rect">
              <a:avLst/>
            </a:prstGeom>
            <a:noFill/>
            <a:ln w="31750">
              <a:solidFill>
                <a:srgbClr val="CF924C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17" name="Freeform 929"/>
            <p:cNvSpPr>
              <a:spLocks/>
            </p:cNvSpPr>
            <p:nvPr/>
          </p:nvSpPr>
          <p:spPr bwMode="auto">
            <a:xfrm>
              <a:off x="2691" y="1768"/>
              <a:ext cx="14" cy="2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14" y="14"/>
                </a:cxn>
                <a:cxn ang="0">
                  <a:pos x="14" y="27"/>
                </a:cxn>
                <a:cxn ang="0">
                  <a:pos x="0" y="27"/>
                </a:cxn>
                <a:cxn ang="0">
                  <a:pos x="0" y="1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4" h="27">
                  <a:moveTo>
                    <a:pt x="0" y="0"/>
                  </a:moveTo>
                  <a:lnTo>
                    <a:pt x="14" y="0"/>
                  </a:lnTo>
                  <a:lnTo>
                    <a:pt x="14" y="0"/>
                  </a:lnTo>
                  <a:lnTo>
                    <a:pt x="14" y="14"/>
                  </a:lnTo>
                  <a:lnTo>
                    <a:pt x="14" y="27"/>
                  </a:lnTo>
                  <a:lnTo>
                    <a:pt x="0" y="27"/>
                  </a:lnTo>
                  <a:lnTo>
                    <a:pt x="0" y="1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F924C"/>
            </a:solidFill>
            <a:ln w="31750">
              <a:solidFill>
                <a:srgbClr val="CF924C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3218" name="Picture 93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581" y="1644"/>
              <a:ext cx="69" cy="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219" name="Line 931"/>
            <p:cNvSpPr>
              <a:spLocks noChangeShapeType="1"/>
            </p:cNvSpPr>
            <p:nvPr/>
          </p:nvSpPr>
          <p:spPr bwMode="auto">
            <a:xfrm>
              <a:off x="2691" y="1768"/>
              <a:ext cx="1" cy="14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0" name="Line 932"/>
            <p:cNvSpPr>
              <a:spLocks noChangeShapeType="1"/>
            </p:cNvSpPr>
            <p:nvPr/>
          </p:nvSpPr>
          <p:spPr bwMode="auto">
            <a:xfrm>
              <a:off x="2691" y="1768"/>
              <a:ext cx="1" cy="14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1" name="Line 933"/>
            <p:cNvSpPr>
              <a:spLocks noChangeShapeType="1"/>
            </p:cNvSpPr>
            <p:nvPr/>
          </p:nvSpPr>
          <p:spPr bwMode="auto">
            <a:xfrm>
              <a:off x="2705" y="1768"/>
              <a:ext cx="1" cy="14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2" name="Rectangle 934"/>
            <p:cNvSpPr>
              <a:spLocks noChangeArrowheads="1"/>
            </p:cNvSpPr>
            <p:nvPr/>
          </p:nvSpPr>
          <p:spPr bwMode="auto">
            <a:xfrm>
              <a:off x="2553" y="1699"/>
              <a:ext cx="111" cy="14"/>
            </a:xfrm>
            <a:prstGeom prst="rect">
              <a:avLst/>
            </a:prstGeom>
            <a:solidFill>
              <a:srgbClr val="CF924C"/>
            </a:solidFill>
            <a:ln w="31750">
              <a:solidFill>
                <a:srgbClr val="CF924C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3" name="Freeform 935"/>
            <p:cNvSpPr>
              <a:spLocks/>
            </p:cNvSpPr>
            <p:nvPr/>
          </p:nvSpPr>
          <p:spPr bwMode="auto">
            <a:xfrm>
              <a:off x="2539" y="1726"/>
              <a:ext cx="138" cy="14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14"/>
                </a:cxn>
                <a:cxn ang="0">
                  <a:pos x="138" y="14"/>
                </a:cxn>
                <a:cxn ang="0">
                  <a:pos x="125" y="0"/>
                </a:cxn>
                <a:cxn ang="0">
                  <a:pos x="14" y="0"/>
                </a:cxn>
              </a:cxnLst>
              <a:rect l="0" t="0" r="r" b="b"/>
              <a:pathLst>
                <a:path w="138" h="14">
                  <a:moveTo>
                    <a:pt x="14" y="0"/>
                  </a:moveTo>
                  <a:lnTo>
                    <a:pt x="0" y="14"/>
                  </a:lnTo>
                  <a:lnTo>
                    <a:pt x="138" y="14"/>
                  </a:lnTo>
                  <a:lnTo>
                    <a:pt x="125" y="0"/>
                  </a:lnTo>
                  <a:lnTo>
                    <a:pt x="14" y="0"/>
                  </a:lnTo>
                  <a:close/>
                </a:path>
              </a:pathLst>
            </a:custGeom>
            <a:noFill/>
            <a:ln w="31750">
              <a:solidFill>
                <a:srgbClr val="D9AA73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4" name="Line 936"/>
            <p:cNvSpPr>
              <a:spLocks noChangeShapeType="1"/>
            </p:cNvSpPr>
            <p:nvPr/>
          </p:nvSpPr>
          <p:spPr bwMode="auto">
            <a:xfrm>
              <a:off x="2553" y="1740"/>
              <a:ext cx="28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5" name="Line 937"/>
            <p:cNvSpPr>
              <a:spLocks noChangeShapeType="1"/>
            </p:cNvSpPr>
            <p:nvPr/>
          </p:nvSpPr>
          <p:spPr bwMode="auto">
            <a:xfrm>
              <a:off x="2567" y="1726"/>
              <a:ext cx="83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6" name="Line 938"/>
            <p:cNvSpPr>
              <a:spLocks noChangeShapeType="1"/>
            </p:cNvSpPr>
            <p:nvPr/>
          </p:nvSpPr>
          <p:spPr bwMode="auto">
            <a:xfrm>
              <a:off x="2553" y="1726"/>
              <a:ext cx="69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7" name="Line 939"/>
            <p:cNvSpPr>
              <a:spLocks noChangeShapeType="1"/>
            </p:cNvSpPr>
            <p:nvPr/>
          </p:nvSpPr>
          <p:spPr bwMode="auto">
            <a:xfrm>
              <a:off x="2595" y="1740"/>
              <a:ext cx="41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8" name="Line 940"/>
            <p:cNvSpPr>
              <a:spLocks noChangeShapeType="1"/>
            </p:cNvSpPr>
            <p:nvPr/>
          </p:nvSpPr>
          <p:spPr bwMode="auto">
            <a:xfrm>
              <a:off x="2636" y="1726"/>
              <a:ext cx="28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9" name="Line 941"/>
            <p:cNvSpPr>
              <a:spLocks noChangeShapeType="1"/>
            </p:cNvSpPr>
            <p:nvPr/>
          </p:nvSpPr>
          <p:spPr bwMode="auto">
            <a:xfrm>
              <a:off x="2650" y="1740"/>
              <a:ext cx="14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30" name="Rectangle 942"/>
            <p:cNvSpPr>
              <a:spLocks noChangeArrowheads="1"/>
            </p:cNvSpPr>
            <p:nvPr/>
          </p:nvSpPr>
          <p:spPr bwMode="auto">
            <a:xfrm>
              <a:off x="2608" y="1630"/>
              <a:ext cx="28" cy="2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31" name="Rectangle 943"/>
            <p:cNvSpPr>
              <a:spLocks noChangeArrowheads="1"/>
            </p:cNvSpPr>
            <p:nvPr/>
          </p:nvSpPr>
          <p:spPr bwMode="auto">
            <a:xfrm>
              <a:off x="2608" y="1630"/>
              <a:ext cx="42" cy="41"/>
            </a:xfrm>
            <a:prstGeom prst="rect">
              <a:avLst/>
            </a:prstGeom>
            <a:noFill/>
            <a:ln w="31750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32" name="Freeform 944"/>
            <p:cNvSpPr>
              <a:spLocks/>
            </p:cNvSpPr>
            <p:nvPr/>
          </p:nvSpPr>
          <p:spPr bwMode="auto">
            <a:xfrm>
              <a:off x="1656" y="1175"/>
              <a:ext cx="42" cy="6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2" y="13"/>
                </a:cxn>
                <a:cxn ang="0">
                  <a:pos x="42" y="69"/>
                </a:cxn>
              </a:cxnLst>
              <a:rect l="0" t="0" r="r" b="b"/>
              <a:pathLst>
                <a:path w="42" h="69">
                  <a:moveTo>
                    <a:pt x="0" y="0"/>
                  </a:moveTo>
                  <a:lnTo>
                    <a:pt x="42" y="13"/>
                  </a:lnTo>
                  <a:lnTo>
                    <a:pt x="42" y="69"/>
                  </a:lnTo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33" name="AutoShape 945"/>
            <p:cNvSpPr>
              <a:spLocks noChangeArrowheads="1"/>
            </p:cNvSpPr>
            <p:nvPr/>
          </p:nvSpPr>
          <p:spPr bwMode="auto">
            <a:xfrm>
              <a:off x="1546" y="1092"/>
              <a:ext cx="124" cy="69"/>
            </a:xfrm>
            <a:prstGeom prst="roundRect">
              <a:avLst>
                <a:gd name="adj" fmla="val 50000"/>
              </a:avLst>
            </a:prstGeom>
            <a:solidFill>
              <a:srgbClr val="CF924C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34" name="AutoShape 946"/>
            <p:cNvSpPr>
              <a:spLocks noChangeArrowheads="1"/>
            </p:cNvSpPr>
            <p:nvPr/>
          </p:nvSpPr>
          <p:spPr bwMode="auto">
            <a:xfrm>
              <a:off x="1532" y="1078"/>
              <a:ext cx="152" cy="97"/>
            </a:xfrm>
            <a:prstGeom prst="roundRect">
              <a:avLst>
                <a:gd name="adj" fmla="val 38662"/>
              </a:avLst>
            </a:prstGeom>
            <a:noFill/>
            <a:ln w="53975">
              <a:solidFill>
                <a:srgbClr val="CF924C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35" name="Rectangle 947"/>
            <p:cNvSpPr>
              <a:spLocks noChangeArrowheads="1"/>
            </p:cNvSpPr>
            <p:nvPr/>
          </p:nvSpPr>
          <p:spPr bwMode="auto">
            <a:xfrm>
              <a:off x="1574" y="1106"/>
              <a:ext cx="82" cy="4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36" name="Rectangle 948"/>
            <p:cNvSpPr>
              <a:spLocks noChangeArrowheads="1"/>
            </p:cNvSpPr>
            <p:nvPr/>
          </p:nvSpPr>
          <p:spPr bwMode="auto">
            <a:xfrm>
              <a:off x="1574" y="1106"/>
              <a:ext cx="96" cy="55"/>
            </a:xfrm>
            <a:prstGeom prst="rect">
              <a:avLst/>
            </a:prstGeom>
            <a:noFill/>
            <a:ln w="31750">
              <a:solidFill>
                <a:srgbClr val="CF924C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37" name="Freeform 949"/>
            <p:cNvSpPr>
              <a:spLocks/>
            </p:cNvSpPr>
            <p:nvPr/>
          </p:nvSpPr>
          <p:spPr bwMode="auto">
            <a:xfrm>
              <a:off x="1684" y="1230"/>
              <a:ext cx="28" cy="41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0"/>
                </a:cxn>
                <a:cxn ang="0">
                  <a:pos x="28" y="14"/>
                </a:cxn>
                <a:cxn ang="0">
                  <a:pos x="28" y="27"/>
                </a:cxn>
                <a:cxn ang="0">
                  <a:pos x="14" y="41"/>
                </a:cxn>
                <a:cxn ang="0">
                  <a:pos x="14" y="41"/>
                </a:cxn>
                <a:cxn ang="0">
                  <a:pos x="0" y="27"/>
                </a:cxn>
                <a:cxn ang="0">
                  <a:pos x="0" y="14"/>
                </a:cxn>
                <a:cxn ang="0">
                  <a:pos x="0" y="0"/>
                </a:cxn>
                <a:cxn ang="0">
                  <a:pos x="14" y="0"/>
                </a:cxn>
              </a:cxnLst>
              <a:rect l="0" t="0" r="r" b="b"/>
              <a:pathLst>
                <a:path w="28" h="41">
                  <a:moveTo>
                    <a:pt x="14" y="0"/>
                  </a:moveTo>
                  <a:lnTo>
                    <a:pt x="14" y="0"/>
                  </a:lnTo>
                  <a:lnTo>
                    <a:pt x="28" y="14"/>
                  </a:lnTo>
                  <a:lnTo>
                    <a:pt x="28" y="27"/>
                  </a:lnTo>
                  <a:lnTo>
                    <a:pt x="14" y="41"/>
                  </a:lnTo>
                  <a:lnTo>
                    <a:pt x="14" y="41"/>
                  </a:lnTo>
                  <a:lnTo>
                    <a:pt x="0" y="27"/>
                  </a:lnTo>
                  <a:lnTo>
                    <a:pt x="0" y="14"/>
                  </a:lnTo>
                  <a:lnTo>
                    <a:pt x="0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CF924C"/>
            </a:solidFill>
            <a:ln w="31750">
              <a:solidFill>
                <a:srgbClr val="CF924C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3238" name="Picture 95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574" y="1106"/>
              <a:ext cx="69" cy="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239" name="Line 951"/>
            <p:cNvSpPr>
              <a:spLocks noChangeShapeType="1"/>
            </p:cNvSpPr>
            <p:nvPr/>
          </p:nvSpPr>
          <p:spPr bwMode="auto">
            <a:xfrm>
              <a:off x="1684" y="1244"/>
              <a:ext cx="1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40" name="Freeform 952"/>
            <p:cNvSpPr>
              <a:spLocks/>
            </p:cNvSpPr>
            <p:nvPr/>
          </p:nvSpPr>
          <p:spPr bwMode="auto">
            <a:xfrm>
              <a:off x="1698" y="1244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41" name="Rectangle 953"/>
            <p:cNvSpPr>
              <a:spLocks noChangeArrowheads="1"/>
            </p:cNvSpPr>
            <p:nvPr/>
          </p:nvSpPr>
          <p:spPr bwMode="auto">
            <a:xfrm>
              <a:off x="1560" y="1161"/>
              <a:ext cx="96" cy="27"/>
            </a:xfrm>
            <a:prstGeom prst="rect">
              <a:avLst/>
            </a:prstGeom>
            <a:solidFill>
              <a:srgbClr val="CF924C"/>
            </a:solidFill>
            <a:ln w="31750">
              <a:solidFill>
                <a:srgbClr val="CF924C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42" name="Freeform 954"/>
            <p:cNvSpPr>
              <a:spLocks/>
            </p:cNvSpPr>
            <p:nvPr/>
          </p:nvSpPr>
          <p:spPr bwMode="auto">
            <a:xfrm>
              <a:off x="1546" y="1188"/>
              <a:ext cx="124" cy="2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28"/>
                </a:cxn>
                <a:cxn ang="0">
                  <a:pos x="124" y="28"/>
                </a:cxn>
                <a:cxn ang="0">
                  <a:pos x="124" y="0"/>
                </a:cxn>
                <a:cxn ang="0">
                  <a:pos x="14" y="0"/>
                </a:cxn>
              </a:cxnLst>
              <a:rect l="0" t="0" r="r" b="b"/>
              <a:pathLst>
                <a:path w="124" h="28">
                  <a:moveTo>
                    <a:pt x="14" y="0"/>
                  </a:moveTo>
                  <a:lnTo>
                    <a:pt x="0" y="28"/>
                  </a:lnTo>
                  <a:lnTo>
                    <a:pt x="124" y="28"/>
                  </a:lnTo>
                  <a:lnTo>
                    <a:pt x="124" y="0"/>
                  </a:lnTo>
                  <a:lnTo>
                    <a:pt x="14" y="0"/>
                  </a:lnTo>
                  <a:close/>
                </a:path>
              </a:pathLst>
            </a:custGeom>
            <a:noFill/>
            <a:ln w="31750">
              <a:solidFill>
                <a:srgbClr val="D9AA73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43" name="Line 955"/>
            <p:cNvSpPr>
              <a:spLocks noChangeShapeType="1"/>
            </p:cNvSpPr>
            <p:nvPr/>
          </p:nvSpPr>
          <p:spPr bwMode="auto">
            <a:xfrm>
              <a:off x="1560" y="1202"/>
              <a:ext cx="14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44" name="Line 956"/>
            <p:cNvSpPr>
              <a:spLocks noChangeShapeType="1"/>
            </p:cNvSpPr>
            <p:nvPr/>
          </p:nvSpPr>
          <p:spPr bwMode="auto">
            <a:xfrm>
              <a:off x="1574" y="1188"/>
              <a:ext cx="82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45" name="Line 957"/>
            <p:cNvSpPr>
              <a:spLocks noChangeShapeType="1"/>
            </p:cNvSpPr>
            <p:nvPr/>
          </p:nvSpPr>
          <p:spPr bwMode="auto">
            <a:xfrm>
              <a:off x="1560" y="1202"/>
              <a:ext cx="69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46" name="Line 958"/>
            <p:cNvSpPr>
              <a:spLocks noChangeShapeType="1"/>
            </p:cNvSpPr>
            <p:nvPr/>
          </p:nvSpPr>
          <p:spPr bwMode="auto">
            <a:xfrm>
              <a:off x="1587" y="1202"/>
              <a:ext cx="56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47" name="Freeform 959"/>
            <p:cNvSpPr>
              <a:spLocks/>
            </p:cNvSpPr>
            <p:nvPr/>
          </p:nvSpPr>
          <p:spPr bwMode="auto">
            <a:xfrm>
              <a:off x="1629" y="1202"/>
              <a:ext cx="4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" y="0"/>
                </a:cxn>
                <a:cxn ang="0">
                  <a:pos x="41" y="0"/>
                </a:cxn>
              </a:cxnLst>
              <a:rect l="0" t="0" r="r" b="b"/>
              <a:pathLst>
                <a:path w="41">
                  <a:moveTo>
                    <a:pt x="0" y="0"/>
                  </a:moveTo>
                  <a:lnTo>
                    <a:pt x="27" y="0"/>
                  </a:lnTo>
                  <a:lnTo>
                    <a:pt x="41" y="0"/>
                  </a:lnTo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48" name="Rectangle 960"/>
            <p:cNvSpPr>
              <a:spLocks noChangeArrowheads="1"/>
            </p:cNvSpPr>
            <p:nvPr/>
          </p:nvSpPr>
          <p:spPr bwMode="auto">
            <a:xfrm>
              <a:off x="1601" y="1092"/>
              <a:ext cx="28" cy="4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49" name="Rectangle 961"/>
            <p:cNvSpPr>
              <a:spLocks noChangeArrowheads="1"/>
            </p:cNvSpPr>
            <p:nvPr/>
          </p:nvSpPr>
          <p:spPr bwMode="auto">
            <a:xfrm>
              <a:off x="1601" y="1092"/>
              <a:ext cx="42" cy="55"/>
            </a:xfrm>
            <a:prstGeom prst="rect">
              <a:avLst/>
            </a:prstGeom>
            <a:noFill/>
            <a:ln w="31750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50" name="Freeform 962"/>
            <p:cNvSpPr>
              <a:spLocks/>
            </p:cNvSpPr>
            <p:nvPr/>
          </p:nvSpPr>
          <p:spPr bwMode="auto">
            <a:xfrm>
              <a:off x="1836" y="1175"/>
              <a:ext cx="41" cy="6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" y="13"/>
                </a:cxn>
                <a:cxn ang="0">
                  <a:pos x="41" y="69"/>
                </a:cxn>
              </a:cxnLst>
              <a:rect l="0" t="0" r="r" b="b"/>
              <a:pathLst>
                <a:path w="41" h="69">
                  <a:moveTo>
                    <a:pt x="0" y="0"/>
                  </a:moveTo>
                  <a:lnTo>
                    <a:pt x="41" y="13"/>
                  </a:lnTo>
                  <a:lnTo>
                    <a:pt x="41" y="69"/>
                  </a:lnTo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51" name="AutoShape 963"/>
            <p:cNvSpPr>
              <a:spLocks noChangeArrowheads="1"/>
            </p:cNvSpPr>
            <p:nvPr/>
          </p:nvSpPr>
          <p:spPr bwMode="auto">
            <a:xfrm>
              <a:off x="1725" y="1092"/>
              <a:ext cx="125" cy="69"/>
            </a:xfrm>
            <a:prstGeom prst="roundRect">
              <a:avLst>
                <a:gd name="adj" fmla="val 50000"/>
              </a:avLst>
            </a:prstGeom>
            <a:solidFill>
              <a:srgbClr val="CF924C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52" name="AutoShape 964"/>
            <p:cNvSpPr>
              <a:spLocks noChangeArrowheads="1"/>
            </p:cNvSpPr>
            <p:nvPr/>
          </p:nvSpPr>
          <p:spPr bwMode="auto">
            <a:xfrm>
              <a:off x="1712" y="1078"/>
              <a:ext cx="151" cy="97"/>
            </a:xfrm>
            <a:prstGeom prst="roundRect">
              <a:avLst>
                <a:gd name="adj" fmla="val 38662"/>
              </a:avLst>
            </a:prstGeom>
            <a:noFill/>
            <a:ln w="53975">
              <a:solidFill>
                <a:srgbClr val="CF924C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53" name="Rectangle 965"/>
            <p:cNvSpPr>
              <a:spLocks noChangeArrowheads="1"/>
            </p:cNvSpPr>
            <p:nvPr/>
          </p:nvSpPr>
          <p:spPr bwMode="auto">
            <a:xfrm>
              <a:off x="1753" y="1106"/>
              <a:ext cx="83" cy="4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54" name="Rectangle 966"/>
            <p:cNvSpPr>
              <a:spLocks noChangeArrowheads="1"/>
            </p:cNvSpPr>
            <p:nvPr/>
          </p:nvSpPr>
          <p:spPr bwMode="auto">
            <a:xfrm>
              <a:off x="1753" y="1106"/>
              <a:ext cx="97" cy="55"/>
            </a:xfrm>
            <a:prstGeom prst="rect">
              <a:avLst/>
            </a:prstGeom>
            <a:noFill/>
            <a:ln w="31750">
              <a:solidFill>
                <a:srgbClr val="CF924C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55" name="Freeform 967"/>
            <p:cNvSpPr>
              <a:spLocks/>
            </p:cNvSpPr>
            <p:nvPr/>
          </p:nvSpPr>
          <p:spPr bwMode="auto">
            <a:xfrm>
              <a:off x="1863" y="1230"/>
              <a:ext cx="28" cy="41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0"/>
                </a:cxn>
                <a:cxn ang="0">
                  <a:pos x="28" y="14"/>
                </a:cxn>
                <a:cxn ang="0">
                  <a:pos x="28" y="27"/>
                </a:cxn>
                <a:cxn ang="0">
                  <a:pos x="14" y="41"/>
                </a:cxn>
                <a:cxn ang="0">
                  <a:pos x="14" y="41"/>
                </a:cxn>
                <a:cxn ang="0">
                  <a:pos x="0" y="27"/>
                </a:cxn>
                <a:cxn ang="0">
                  <a:pos x="0" y="14"/>
                </a:cxn>
                <a:cxn ang="0">
                  <a:pos x="0" y="0"/>
                </a:cxn>
                <a:cxn ang="0">
                  <a:pos x="14" y="0"/>
                </a:cxn>
              </a:cxnLst>
              <a:rect l="0" t="0" r="r" b="b"/>
              <a:pathLst>
                <a:path w="28" h="41">
                  <a:moveTo>
                    <a:pt x="14" y="0"/>
                  </a:moveTo>
                  <a:lnTo>
                    <a:pt x="14" y="0"/>
                  </a:lnTo>
                  <a:lnTo>
                    <a:pt x="28" y="14"/>
                  </a:lnTo>
                  <a:lnTo>
                    <a:pt x="28" y="27"/>
                  </a:lnTo>
                  <a:lnTo>
                    <a:pt x="14" y="41"/>
                  </a:lnTo>
                  <a:lnTo>
                    <a:pt x="14" y="41"/>
                  </a:lnTo>
                  <a:lnTo>
                    <a:pt x="0" y="27"/>
                  </a:lnTo>
                  <a:lnTo>
                    <a:pt x="0" y="14"/>
                  </a:lnTo>
                  <a:lnTo>
                    <a:pt x="0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CF924C"/>
            </a:solidFill>
            <a:ln w="31750">
              <a:solidFill>
                <a:srgbClr val="CF924C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3256" name="Picture 968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753" y="1106"/>
              <a:ext cx="69" cy="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257" name="Line 969"/>
            <p:cNvSpPr>
              <a:spLocks noChangeShapeType="1"/>
            </p:cNvSpPr>
            <p:nvPr/>
          </p:nvSpPr>
          <p:spPr bwMode="auto">
            <a:xfrm>
              <a:off x="1863" y="1244"/>
              <a:ext cx="1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58" name="Freeform 970"/>
            <p:cNvSpPr>
              <a:spLocks/>
            </p:cNvSpPr>
            <p:nvPr/>
          </p:nvSpPr>
          <p:spPr bwMode="auto">
            <a:xfrm>
              <a:off x="1877" y="1244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59" name="Rectangle 971"/>
            <p:cNvSpPr>
              <a:spLocks noChangeArrowheads="1"/>
            </p:cNvSpPr>
            <p:nvPr/>
          </p:nvSpPr>
          <p:spPr bwMode="auto">
            <a:xfrm>
              <a:off x="1739" y="1161"/>
              <a:ext cx="97" cy="27"/>
            </a:xfrm>
            <a:prstGeom prst="rect">
              <a:avLst/>
            </a:prstGeom>
            <a:solidFill>
              <a:srgbClr val="CF924C"/>
            </a:solidFill>
            <a:ln w="31750">
              <a:solidFill>
                <a:srgbClr val="CF924C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60" name="Freeform 972"/>
            <p:cNvSpPr>
              <a:spLocks/>
            </p:cNvSpPr>
            <p:nvPr/>
          </p:nvSpPr>
          <p:spPr bwMode="auto">
            <a:xfrm>
              <a:off x="1725" y="1188"/>
              <a:ext cx="125" cy="2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28"/>
                </a:cxn>
                <a:cxn ang="0">
                  <a:pos x="125" y="28"/>
                </a:cxn>
                <a:cxn ang="0">
                  <a:pos x="125" y="0"/>
                </a:cxn>
                <a:cxn ang="0">
                  <a:pos x="14" y="0"/>
                </a:cxn>
              </a:cxnLst>
              <a:rect l="0" t="0" r="r" b="b"/>
              <a:pathLst>
                <a:path w="125" h="28">
                  <a:moveTo>
                    <a:pt x="14" y="0"/>
                  </a:moveTo>
                  <a:lnTo>
                    <a:pt x="0" y="28"/>
                  </a:lnTo>
                  <a:lnTo>
                    <a:pt x="125" y="28"/>
                  </a:lnTo>
                  <a:lnTo>
                    <a:pt x="125" y="0"/>
                  </a:lnTo>
                  <a:lnTo>
                    <a:pt x="14" y="0"/>
                  </a:lnTo>
                  <a:close/>
                </a:path>
              </a:pathLst>
            </a:custGeom>
            <a:noFill/>
            <a:ln w="31750">
              <a:solidFill>
                <a:srgbClr val="D9AA73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61" name="Line 973"/>
            <p:cNvSpPr>
              <a:spLocks noChangeShapeType="1"/>
            </p:cNvSpPr>
            <p:nvPr/>
          </p:nvSpPr>
          <p:spPr bwMode="auto">
            <a:xfrm>
              <a:off x="1739" y="1202"/>
              <a:ext cx="14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62" name="Line 974"/>
            <p:cNvSpPr>
              <a:spLocks noChangeShapeType="1"/>
            </p:cNvSpPr>
            <p:nvPr/>
          </p:nvSpPr>
          <p:spPr bwMode="auto">
            <a:xfrm>
              <a:off x="1753" y="1188"/>
              <a:ext cx="83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63" name="Line 975"/>
            <p:cNvSpPr>
              <a:spLocks noChangeShapeType="1"/>
            </p:cNvSpPr>
            <p:nvPr/>
          </p:nvSpPr>
          <p:spPr bwMode="auto">
            <a:xfrm>
              <a:off x="1739" y="1202"/>
              <a:ext cx="69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64" name="Line 976"/>
            <p:cNvSpPr>
              <a:spLocks noChangeShapeType="1"/>
            </p:cNvSpPr>
            <p:nvPr/>
          </p:nvSpPr>
          <p:spPr bwMode="auto">
            <a:xfrm>
              <a:off x="1767" y="1202"/>
              <a:ext cx="55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65" name="Freeform 977"/>
            <p:cNvSpPr>
              <a:spLocks/>
            </p:cNvSpPr>
            <p:nvPr/>
          </p:nvSpPr>
          <p:spPr bwMode="auto">
            <a:xfrm>
              <a:off x="1808" y="1202"/>
              <a:ext cx="4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8" y="0"/>
                </a:cxn>
                <a:cxn ang="0">
                  <a:pos x="42" y="0"/>
                </a:cxn>
              </a:cxnLst>
              <a:rect l="0" t="0" r="r" b="b"/>
              <a:pathLst>
                <a:path w="42">
                  <a:moveTo>
                    <a:pt x="0" y="0"/>
                  </a:moveTo>
                  <a:lnTo>
                    <a:pt x="28" y="0"/>
                  </a:lnTo>
                  <a:lnTo>
                    <a:pt x="42" y="0"/>
                  </a:lnTo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66" name="Rectangle 978"/>
            <p:cNvSpPr>
              <a:spLocks noChangeArrowheads="1"/>
            </p:cNvSpPr>
            <p:nvPr/>
          </p:nvSpPr>
          <p:spPr bwMode="auto">
            <a:xfrm>
              <a:off x="1781" y="1092"/>
              <a:ext cx="27" cy="4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67" name="Rectangle 979"/>
            <p:cNvSpPr>
              <a:spLocks noChangeArrowheads="1"/>
            </p:cNvSpPr>
            <p:nvPr/>
          </p:nvSpPr>
          <p:spPr bwMode="auto">
            <a:xfrm>
              <a:off x="1781" y="1092"/>
              <a:ext cx="41" cy="55"/>
            </a:xfrm>
            <a:prstGeom prst="rect">
              <a:avLst/>
            </a:prstGeom>
            <a:noFill/>
            <a:ln w="31750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68" name="Freeform 980"/>
            <p:cNvSpPr>
              <a:spLocks/>
            </p:cNvSpPr>
            <p:nvPr/>
          </p:nvSpPr>
          <p:spPr bwMode="auto">
            <a:xfrm>
              <a:off x="2015" y="1175"/>
              <a:ext cx="42" cy="6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2" y="13"/>
                </a:cxn>
                <a:cxn ang="0">
                  <a:pos x="42" y="69"/>
                </a:cxn>
              </a:cxnLst>
              <a:rect l="0" t="0" r="r" b="b"/>
              <a:pathLst>
                <a:path w="42" h="69">
                  <a:moveTo>
                    <a:pt x="0" y="0"/>
                  </a:moveTo>
                  <a:lnTo>
                    <a:pt x="42" y="13"/>
                  </a:lnTo>
                  <a:lnTo>
                    <a:pt x="42" y="69"/>
                  </a:lnTo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69" name="AutoShape 981"/>
            <p:cNvSpPr>
              <a:spLocks noChangeArrowheads="1"/>
            </p:cNvSpPr>
            <p:nvPr/>
          </p:nvSpPr>
          <p:spPr bwMode="auto">
            <a:xfrm>
              <a:off x="1905" y="1092"/>
              <a:ext cx="124" cy="69"/>
            </a:xfrm>
            <a:prstGeom prst="roundRect">
              <a:avLst>
                <a:gd name="adj" fmla="val 50000"/>
              </a:avLst>
            </a:prstGeom>
            <a:solidFill>
              <a:srgbClr val="CF924C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70" name="AutoShape 982"/>
            <p:cNvSpPr>
              <a:spLocks noChangeArrowheads="1"/>
            </p:cNvSpPr>
            <p:nvPr/>
          </p:nvSpPr>
          <p:spPr bwMode="auto">
            <a:xfrm>
              <a:off x="1891" y="1078"/>
              <a:ext cx="152" cy="97"/>
            </a:xfrm>
            <a:prstGeom prst="roundRect">
              <a:avLst>
                <a:gd name="adj" fmla="val 38662"/>
              </a:avLst>
            </a:prstGeom>
            <a:noFill/>
            <a:ln w="53975">
              <a:solidFill>
                <a:srgbClr val="CF924C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71" name="Rectangle 983"/>
            <p:cNvSpPr>
              <a:spLocks noChangeArrowheads="1"/>
            </p:cNvSpPr>
            <p:nvPr/>
          </p:nvSpPr>
          <p:spPr bwMode="auto">
            <a:xfrm>
              <a:off x="1932" y="1106"/>
              <a:ext cx="83" cy="4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72" name="Rectangle 984"/>
            <p:cNvSpPr>
              <a:spLocks noChangeArrowheads="1"/>
            </p:cNvSpPr>
            <p:nvPr/>
          </p:nvSpPr>
          <p:spPr bwMode="auto">
            <a:xfrm>
              <a:off x="1932" y="1106"/>
              <a:ext cx="97" cy="55"/>
            </a:xfrm>
            <a:prstGeom prst="rect">
              <a:avLst/>
            </a:prstGeom>
            <a:noFill/>
            <a:ln w="31750">
              <a:solidFill>
                <a:srgbClr val="CF924C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73" name="Freeform 985"/>
            <p:cNvSpPr>
              <a:spLocks/>
            </p:cNvSpPr>
            <p:nvPr/>
          </p:nvSpPr>
          <p:spPr bwMode="auto">
            <a:xfrm>
              <a:off x="2043" y="1230"/>
              <a:ext cx="27" cy="41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0"/>
                </a:cxn>
                <a:cxn ang="0">
                  <a:pos x="27" y="14"/>
                </a:cxn>
                <a:cxn ang="0">
                  <a:pos x="27" y="27"/>
                </a:cxn>
                <a:cxn ang="0">
                  <a:pos x="14" y="41"/>
                </a:cxn>
                <a:cxn ang="0">
                  <a:pos x="14" y="41"/>
                </a:cxn>
                <a:cxn ang="0">
                  <a:pos x="0" y="27"/>
                </a:cxn>
                <a:cxn ang="0">
                  <a:pos x="0" y="14"/>
                </a:cxn>
                <a:cxn ang="0">
                  <a:pos x="0" y="0"/>
                </a:cxn>
                <a:cxn ang="0">
                  <a:pos x="14" y="0"/>
                </a:cxn>
              </a:cxnLst>
              <a:rect l="0" t="0" r="r" b="b"/>
              <a:pathLst>
                <a:path w="27" h="41">
                  <a:moveTo>
                    <a:pt x="14" y="0"/>
                  </a:moveTo>
                  <a:lnTo>
                    <a:pt x="14" y="0"/>
                  </a:lnTo>
                  <a:lnTo>
                    <a:pt x="27" y="14"/>
                  </a:lnTo>
                  <a:lnTo>
                    <a:pt x="27" y="27"/>
                  </a:lnTo>
                  <a:lnTo>
                    <a:pt x="14" y="41"/>
                  </a:lnTo>
                  <a:lnTo>
                    <a:pt x="14" y="41"/>
                  </a:lnTo>
                  <a:lnTo>
                    <a:pt x="0" y="27"/>
                  </a:lnTo>
                  <a:lnTo>
                    <a:pt x="0" y="14"/>
                  </a:lnTo>
                  <a:lnTo>
                    <a:pt x="0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CF924C"/>
            </a:solidFill>
            <a:ln w="31750">
              <a:solidFill>
                <a:srgbClr val="CF924C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3274" name="Picture 986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932" y="1106"/>
              <a:ext cx="69" cy="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275" name="Line 987"/>
            <p:cNvSpPr>
              <a:spLocks noChangeShapeType="1"/>
            </p:cNvSpPr>
            <p:nvPr/>
          </p:nvSpPr>
          <p:spPr bwMode="auto">
            <a:xfrm>
              <a:off x="2043" y="1244"/>
              <a:ext cx="1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76" name="Freeform 988"/>
            <p:cNvSpPr>
              <a:spLocks/>
            </p:cNvSpPr>
            <p:nvPr/>
          </p:nvSpPr>
          <p:spPr bwMode="auto">
            <a:xfrm>
              <a:off x="2057" y="1244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77" name="Rectangle 989"/>
            <p:cNvSpPr>
              <a:spLocks noChangeArrowheads="1"/>
            </p:cNvSpPr>
            <p:nvPr/>
          </p:nvSpPr>
          <p:spPr bwMode="auto">
            <a:xfrm>
              <a:off x="1919" y="1161"/>
              <a:ext cx="96" cy="27"/>
            </a:xfrm>
            <a:prstGeom prst="rect">
              <a:avLst/>
            </a:prstGeom>
            <a:solidFill>
              <a:srgbClr val="CF924C"/>
            </a:solidFill>
            <a:ln w="31750">
              <a:solidFill>
                <a:srgbClr val="CF924C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78" name="Freeform 990"/>
            <p:cNvSpPr>
              <a:spLocks/>
            </p:cNvSpPr>
            <p:nvPr/>
          </p:nvSpPr>
          <p:spPr bwMode="auto">
            <a:xfrm>
              <a:off x="1905" y="1188"/>
              <a:ext cx="124" cy="2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28"/>
                </a:cxn>
                <a:cxn ang="0">
                  <a:pos x="124" y="28"/>
                </a:cxn>
                <a:cxn ang="0">
                  <a:pos x="124" y="0"/>
                </a:cxn>
                <a:cxn ang="0">
                  <a:pos x="14" y="0"/>
                </a:cxn>
              </a:cxnLst>
              <a:rect l="0" t="0" r="r" b="b"/>
              <a:pathLst>
                <a:path w="124" h="28">
                  <a:moveTo>
                    <a:pt x="14" y="0"/>
                  </a:moveTo>
                  <a:lnTo>
                    <a:pt x="0" y="28"/>
                  </a:lnTo>
                  <a:lnTo>
                    <a:pt x="124" y="28"/>
                  </a:lnTo>
                  <a:lnTo>
                    <a:pt x="124" y="0"/>
                  </a:lnTo>
                  <a:lnTo>
                    <a:pt x="14" y="0"/>
                  </a:lnTo>
                  <a:close/>
                </a:path>
              </a:pathLst>
            </a:custGeom>
            <a:noFill/>
            <a:ln w="31750">
              <a:solidFill>
                <a:srgbClr val="D9AA73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79" name="Line 991"/>
            <p:cNvSpPr>
              <a:spLocks noChangeShapeType="1"/>
            </p:cNvSpPr>
            <p:nvPr/>
          </p:nvSpPr>
          <p:spPr bwMode="auto">
            <a:xfrm>
              <a:off x="1919" y="1202"/>
              <a:ext cx="13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80" name="Line 992"/>
            <p:cNvSpPr>
              <a:spLocks noChangeShapeType="1"/>
            </p:cNvSpPr>
            <p:nvPr/>
          </p:nvSpPr>
          <p:spPr bwMode="auto">
            <a:xfrm>
              <a:off x="1932" y="1188"/>
              <a:ext cx="83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81" name="Line 993"/>
            <p:cNvSpPr>
              <a:spLocks noChangeShapeType="1"/>
            </p:cNvSpPr>
            <p:nvPr/>
          </p:nvSpPr>
          <p:spPr bwMode="auto">
            <a:xfrm>
              <a:off x="1919" y="1202"/>
              <a:ext cx="69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82" name="Line 994"/>
            <p:cNvSpPr>
              <a:spLocks noChangeShapeType="1"/>
            </p:cNvSpPr>
            <p:nvPr/>
          </p:nvSpPr>
          <p:spPr bwMode="auto">
            <a:xfrm>
              <a:off x="1946" y="1202"/>
              <a:ext cx="55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83" name="Freeform 995"/>
            <p:cNvSpPr>
              <a:spLocks/>
            </p:cNvSpPr>
            <p:nvPr/>
          </p:nvSpPr>
          <p:spPr bwMode="auto">
            <a:xfrm>
              <a:off x="1988" y="1202"/>
              <a:ext cx="4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" y="0"/>
                </a:cxn>
                <a:cxn ang="0">
                  <a:pos x="41" y="0"/>
                </a:cxn>
              </a:cxnLst>
              <a:rect l="0" t="0" r="r" b="b"/>
              <a:pathLst>
                <a:path w="41">
                  <a:moveTo>
                    <a:pt x="0" y="0"/>
                  </a:moveTo>
                  <a:lnTo>
                    <a:pt x="27" y="0"/>
                  </a:lnTo>
                  <a:lnTo>
                    <a:pt x="41" y="0"/>
                  </a:lnTo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84" name="Rectangle 996"/>
            <p:cNvSpPr>
              <a:spLocks noChangeArrowheads="1"/>
            </p:cNvSpPr>
            <p:nvPr/>
          </p:nvSpPr>
          <p:spPr bwMode="auto">
            <a:xfrm>
              <a:off x="1960" y="1092"/>
              <a:ext cx="28" cy="4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85" name="Rectangle 997"/>
            <p:cNvSpPr>
              <a:spLocks noChangeArrowheads="1"/>
            </p:cNvSpPr>
            <p:nvPr/>
          </p:nvSpPr>
          <p:spPr bwMode="auto">
            <a:xfrm>
              <a:off x="1960" y="1092"/>
              <a:ext cx="41" cy="55"/>
            </a:xfrm>
            <a:prstGeom prst="rect">
              <a:avLst/>
            </a:prstGeom>
            <a:noFill/>
            <a:ln w="31750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86" name="Freeform 998"/>
            <p:cNvSpPr>
              <a:spLocks/>
            </p:cNvSpPr>
            <p:nvPr/>
          </p:nvSpPr>
          <p:spPr bwMode="auto">
            <a:xfrm>
              <a:off x="1629" y="2168"/>
              <a:ext cx="41" cy="5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" y="14"/>
                </a:cxn>
                <a:cxn ang="0">
                  <a:pos x="41" y="55"/>
                </a:cxn>
              </a:cxnLst>
              <a:rect l="0" t="0" r="r" b="b"/>
              <a:pathLst>
                <a:path w="41" h="55">
                  <a:moveTo>
                    <a:pt x="0" y="0"/>
                  </a:moveTo>
                  <a:lnTo>
                    <a:pt x="41" y="14"/>
                  </a:lnTo>
                  <a:lnTo>
                    <a:pt x="41" y="55"/>
                  </a:lnTo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87" name="AutoShape 999"/>
            <p:cNvSpPr>
              <a:spLocks noChangeArrowheads="1"/>
            </p:cNvSpPr>
            <p:nvPr/>
          </p:nvSpPr>
          <p:spPr bwMode="auto">
            <a:xfrm>
              <a:off x="1518" y="2071"/>
              <a:ext cx="125" cy="83"/>
            </a:xfrm>
            <a:prstGeom prst="roundRect">
              <a:avLst>
                <a:gd name="adj" fmla="val 50000"/>
              </a:avLst>
            </a:prstGeom>
            <a:solidFill>
              <a:srgbClr val="CF924C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88" name="AutoShape 1000"/>
            <p:cNvSpPr>
              <a:spLocks noChangeArrowheads="1"/>
            </p:cNvSpPr>
            <p:nvPr/>
          </p:nvSpPr>
          <p:spPr bwMode="auto">
            <a:xfrm>
              <a:off x="1505" y="2058"/>
              <a:ext cx="151" cy="110"/>
            </a:xfrm>
            <a:prstGeom prst="roundRect">
              <a:avLst>
                <a:gd name="adj" fmla="val 40454"/>
              </a:avLst>
            </a:prstGeom>
            <a:noFill/>
            <a:ln w="53975">
              <a:solidFill>
                <a:srgbClr val="CF924C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89" name="Rectangle 1001"/>
            <p:cNvSpPr>
              <a:spLocks noChangeArrowheads="1"/>
            </p:cNvSpPr>
            <p:nvPr/>
          </p:nvSpPr>
          <p:spPr bwMode="auto">
            <a:xfrm>
              <a:off x="1546" y="2099"/>
              <a:ext cx="83" cy="4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90" name="Rectangle 1002"/>
            <p:cNvSpPr>
              <a:spLocks noChangeArrowheads="1"/>
            </p:cNvSpPr>
            <p:nvPr/>
          </p:nvSpPr>
          <p:spPr bwMode="auto">
            <a:xfrm>
              <a:off x="1546" y="2099"/>
              <a:ext cx="97" cy="55"/>
            </a:xfrm>
            <a:prstGeom prst="rect">
              <a:avLst/>
            </a:prstGeom>
            <a:noFill/>
            <a:ln w="31750">
              <a:solidFill>
                <a:srgbClr val="CF924C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91" name="Freeform 1003"/>
            <p:cNvSpPr>
              <a:spLocks/>
            </p:cNvSpPr>
            <p:nvPr/>
          </p:nvSpPr>
          <p:spPr bwMode="auto">
            <a:xfrm>
              <a:off x="1656" y="2223"/>
              <a:ext cx="28" cy="2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0"/>
                </a:cxn>
                <a:cxn ang="0">
                  <a:pos x="28" y="0"/>
                </a:cxn>
                <a:cxn ang="0">
                  <a:pos x="28" y="14"/>
                </a:cxn>
                <a:cxn ang="0">
                  <a:pos x="14" y="28"/>
                </a:cxn>
                <a:cxn ang="0">
                  <a:pos x="14" y="28"/>
                </a:cxn>
                <a:cxn ang="0">
                  <a:pos x="0" y="1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4" y="0"/>
                </a:cxn>
              </a:cxnLst>
              <a:rect l="0" t="0" r="r" b="b"/>
              <a:pathLst>
                <a:path w="28" h="28">
                  <a:moveTo>
                    <a:pt x="14" y="0"/>
                  </a:moveTo>
                  <a:lnTo>
                    <a:pt x="14" y="0"/>
                  </a:lnTo>
                  <a:lnTo>
                    <a:pt x="28" y="0"/>
                  </a:lnTo>
                  <a:lnTo>
                    <a:pt x="28" y="14"/>
                  </a:lnTo>
                  <a:lnTo>
                    <a:pt x="14" y="28"/>
                  </a:lnTo>
                  <a:lnTo>
                    <a:pt x="14" y="28"/>
                  </a:lnTo>
                  <a:lnTo>
                    <a:pt x="0" y="14"/>
                  </a:lnTo>
                  <a:lnTo>
                    <a:pt x="0" y="0"/>
                  </a:lnTo>
                  <a:lnTo>
                    <a:pt x="0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CF924C"/>
            </a:solidFill>
            <a:ln w="31750">
              <a:solidFill>
                <a:srgbClr val="CF924C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3292" name="Picture 100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546" y="2099"/>
              <a:ext cx="69" cy="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293" name="Line 1005"/>
            <p:cNvSpPr>
              <a:spLocks noChangeShapeType="1"/>
            </p:cNvSpPr>
            <p:nvPr/>
          </p:nvSpPr>
          <p:spPr bwMode="auto">
            <a:xfrm>
              <a:off x="1656" y="2223"/>
              <a:ext cx="1" cy="14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94" name="Line 1006"/>
            <p:cNvSpPr>
              <a:spLocks noChangeShapeType="1"/>
            </p:cNvSpPr>
            <p:nvPr/>
          </p:nvSpPr>
          <p:spPr bwMode="auto">
            <a:xfrm>
              <a:off x="1670" y="2223"/>
              <a:ext cx="1" cy="14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95" name="Line 1007"/>
            <p:cNvSpPr>
              <a:spLocks noChangeShapeType="1"/>
            </p:cNvSpPr>
            <p:nvPr/>
          </p:nvSpPr>
          <p:spPr bwMode="auto">
            <a:xfrm>
              <a:off x="1670" y="2223"/>
              <a:ext cx="1" cy="14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96" name="Rectangle 1008"/>
            <p:cNvSpPr>
              <a:spLocks noChangeArrowheads="1"/>
            </p:cNvSpPr>
            <p:nvPr/>
          </p:nvSpPr>
          <p:spPr bwMode="auto">
            <a:xfrm>
              <a:off x="1532" y="2154"/>
              <a:ext cx="97" cy="14"/>
            </a:xfrm>
            <a:prstGeom prst="rect">
              <a:avLst/>
            </a:prstGeom>
            <a:solidFill>
              <a:srgbClr val="CF924C"/>
            </a:solidFill>
            <a:ln w="31750">
              <a:solidFill>
                <a:srgbClr val="CF924C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97" name="Freeform 1009"/>
            <p:cNvSpPr>
              <a:spLocks/>
            </p:cNvSpPr>
            <p:nvPr/>
          </p:nvSpPr>
          <p:spPr bwMode="auto">
            <a:xfrm>
              <a:off x="1518" y="2182"/>
              <a:ext cx="125" cy="14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14"/>
                </a:cxn>
                <a:cxn ang="0">
                  <a:pos x="125" y="14"/>
                </a:cxn>
                <a:cxn ang="0">
                  <a:pos x="125" y="0"/>
                </a:cxn>
                <a:cxn ang="0">
                  <a:pos x="14" y="0"/>
                </a:cxn>
              </a:cxnLst>
              <a:rect l="0" t="0" r="r" b="b"/>
              <a:pathLst>
                <a:path w="125" h="14">
                  <a:moveTo>
                    <a:pt x="14" y="0"/>
                  </a:moveTo>
                  <a:lnTo>
                    <a:pt x="0" y="14"/>
                  </a:lnTo>
                  <a:lnTo>
                    <a:pt x="125" y="14"/>
                  </a:lnTo>
                  <a:lnTo>
                    <a:pt x="125" y="0"/>
                  </a:lnTo>
                  <a:lnTo>
                    <a:pt x="14" y="0"/>
                  </a:lnTo>
                  <a:close/>
                </a:path>
              </a:pathLst>
            </a:custGeom>
            <a:noFill/>
            <a:ln w="31750">
              <a:solidFill>
                <a:srgbClr val="D9AA73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98" name="Line 1010"/>
            <p:cNvSpPr>
              <a:spLocks noChangeShapeType="1"/>
            </p:cNvSpPr>
            <p:nvPr/>
          </p:nvSpPr>
          <p:spPr bwMode="auto">
            <a:xfrm>
              <a:off x="1532" y="2196"/>
              <a:ext cx="14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99" name="Line 1011"/>
            <p:cNvSpPr>
              <a:spLocks noChangeShapeType="1"/>
            </p:cNvSpPr>
            <p:nvPr/>
          </p:nvSpPr>
          <p:spPr bwMode="auto">
            <a:xfrm>
              <a:off x="1546" y="2182"/>
              <a:ext cx="83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00" name="Line 1012"/>
            <p:cNvSpPr>
              <a:spLocks noChangeShapeType="1"/>
            </p:cNvSpPr>
            <p:nvPr/>
          </p:nvSpPr>
          <p:spPr bwMode="auto">
            <a:xfrm>
              <a:off x="1532" y="2182"/>
              <a:ext cx="69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01" name="Line 1013"/>
            <p:cNvSpPr>
              <a:spLocks noChangeShapeType="1"/>
            </p:cNvSpPr>
            <p:nvPr/>
          </p:nvSpPr>
          <p:spPr bwMode="auto">
            <a:xfrm>
              <a:off x="1560" y="2196"/>
              <a:ext cx="55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02" name="Line 1014"/>
            <p:cNvSpPr>
              <a:spLocks noChangeShapeType="1"/>
            </p:cNvSpPr>
            <p:nvPr/>
          </p:nvSpPr>
          <p:spPr bwMode="auto">
            <a:xfrm>
              <a:off x="1601" y="2182"/>
              <a:ext cx="28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03" name="Line 1015"/>
            <p:cNvSpPr>
              <a:spLocks noChangeShapeType="1"/>
            </p:cNvSpPr>
            <p:nvPr/>
          </p:nvSpPr>
          <p:spPr bwMode="auto">
            <a:xfrm>
              <a:off x="1629" y="2196"/>
              <a:ext cx="14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04" name="Rectangle 1016"/>
            <p:cNvSpPr>
              <a:spLocks noChangeArrowheads="1"/>
            </p:cNvSpPr>
            <p:nvPr/>
          </p:nvSpPr>
          <p:spPr bwMode="auto">
            <a:xfrm>
              <a:off x="1574" y="2085"/>
              <a:ext cx="27" cy="2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05" name="Rectangle 1017"/>
            <p:cNvSpPr>
              <a:spLocks noChangeArrowheads="1"/>
            </p:cNvSpPr>
            <p:nvPr/>
          </p:nvSpPr>
          <p:spPr bwMode="auto">
            <a:xfrm>
              <a:off x="1574" y="2085"/>
              <a:ext cx="41" cy="42"/>
            </a:xfrm>
            <a:prstGeom prst="rect">
              <a:avLst/>
            </a:prstGeom>
            <a:noFill/>
            <a:ln w="31750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06" name="Freeform 1018"/>
            <p:cNvSpPr>
              <a:spLocks/>
            </p:cNvSpPr>
            <p:nvPr/>
          </p:nvSpPr>
          <p:spPr bwMode="auto">
            <a:xfrm>
              <a:off x="1808" y="2168"/>
              <a:ext cx="42" cy="5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2" y="14"/>
                </a:cxn>
                <a:cxn ang="0">
                  <a:pos x="42" y="55"/>
                </a:cxn>
              </a:cxnLst>
              <a:rect l="0" t="0" r="r" b="b"/>
              <a:pathLst>
                <a:path w="42" h="55">
                  <a:moveTo>
                    <a:pt x="0" y="0"/>
                  </a:moveTo>
                  <a:lnTo>
                    <a:pt x="42" y="14"/>
                  </a:lnTo>
                  <a:lnTo>
                    <a:pt x="42" y="55"/>
                  </a:lnTo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07" name="AutoShape 1019"/>
            <p:cNvSpPr>
              <a:spLocks noChangeArrowheads="1"/>
            </p:cNvSpPr>
            <p:nvPr/>
          </p:nvSpPr>
          <p:spPr bwMode="auto">
            <a:xfrm>
              <a:off x="1698" y="2071"/>
              <a:ext cx="124" cy="83"/>
            </a:xfrm>
            <a:prstGeom prst="roundRect">
              <a:avLst>
                <a:gd name="adj" fmla="val 50000"/>
              </a:avLst>
            </a:prstGeom>
            <a:solidFill>
              <a:srgbClr val="CF924C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08" name="AutoShape 1020"/>
            <p:cNvSpPr>
              <a:spLocks noChangeArrowheads="1"/>
            </p:cNvSpPr>
            <p:nvPr/>
          </p:nvSpPr>
          <p:spPr bwMode="auto">
            <a:xfrm>
              <a:off x="1684" y="2058"/>
              <a:ext cx="152" cy="110"/>
            </a:xfrm>
            <a:prstGeom prst="roundRect">
              <a:avLst>
                <a:gd name="adj" fmla="val 40454"/>
              </a:avLst>
            </a:prstGeom>
            <a:noFill/>
            <a:ln w="53975">
              <a:solidFill>
                <a:srgbClr val="CF924C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09" name="Rectangle 1021"/>
            <p:cNvSpPr>
              <a:spLocks noChangeArrowheads="1"/>
            </p:cNvSpPr>
            <p:nvPr/>
          </p:nvSpPr>
          <p:spPr bwMode="auto">
            <a:xfrm>
              <a:off x="1725" y="2099"/>
              <a:ext cx="83" cy="4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10" name="Rectangle 1022"/>
            <p:cNvSpPr>
              <a:spLocks noChangeArrowheads="1"/>
            </p:cNvSpPr>
            <p:nvPr/>
          </p:nvSpPr>
          <p:spPr bwMode="auto">
            <a:xfrm>
              <a:off x="1725" y="2099"/>
              <a:ext cx="97" cy="55"/>
            </a:xfrm>
            <a:prstGeom prst="rect">
              <a:avLst/>
            </a:prstGeom>
            <a:noFill/>
            <a:ln w="31750">
              <a:solidFill>
                <a:srgbClr val="CF924C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11" name="Freeform 1023"/>
            <p:cNvSpPr>
              <a:spLocks/>
            </p:cNvSpPr>
            <p:nvPr/>
          </p:nvSpPr>
          <p:spPr bwMode="auto">
            <a:xfrm>
              <a:off x="1836" y="2223"/>
              <a:ext cx="27" cy="2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0"/>
                </a:cxn>
                <a:cxn ang="0">
                  <a:pos x="27" y="0"/>
                </a:cxn>
                <a:cxn ang="0">
                  <a:pos x="27" y="14"/>
                </a:cxn>
                <a:cxn ang="0">
                  <a:pos x="14" y="28"/>
                </a:cxn>
                <a:cxn ang="0">
                  <a:pos x="14" y="28"/>
                </a:cxn>
                <a:cxn ang="0">
                  <a:pos x="0" y="1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4" y="0"/>
                </a:cxn>
              </a:cxnLst>
              <a:rect l="0" t="0" r="r" b="b"/>
              <a:pathLst>
                <a:path w="27" h="28">
                  <a:moveTo>
                    <a:pt x="14" y="0"/>
                  </a:moveTo>
                  <a:lnTo>
                    <a:pt x="14" y="0"/>
                  </a:lnTo>
                  <a:lnTo>
                    <a:pt x="27" y="0"/>
                  </a:lnTo>
                  <a:lnTo>
                    <a:pt x="27" y="14"/>
                  </a:lnTo>
                  <a:lnTo>
                    <a:pt x="14" y="28"/>
                  </a:lnTo>
                  <a:lnTo>
                    <a:pt x="14" y="28"/>
                  </a:lnTo>
                  <a:lnTo>
                    <a:pt x="0" y="14"/>
                  </a:lnTo>
                  <a:lnTo>
                    <a:pt x="0" y="0"/>
                  </a:lnTo>
                  <a:lnTo>
                    <a:pt x="0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CF924C"/>
            </a:solidFill>
            <a:ln w="31750">
              <a:solidFill>
                <a:srgbClr val="CF924C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31744" name="Picture 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725" y="2099"/>
              <a:ext cx="69" cy="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745" name="Line 1"/>
            <p:cNvSpPr>
              <a:spLocks noChangeShapeType="1"/>
            </p:cNvSpPr>
            <p:nvPr/>
          </p:nvSpPr>
          <p:spPr bwMode="auto">
            <a:xfrm>
              <a:off x="1836" y="2223"/>
              <a:ext cx="1" cy="14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46" name="Line 2"/>
            <p:cNvSpPr>
              <a:spLocks noChangeShapeType="1"/>
            </p:cNvSpPr>
            <p:nvPr/>
          </p:nvSpPr>
          <p:spPr bwMode="auto">
            <a:xfrm>
              <a:off x="1850" y="2223"/>
              <a:ext cx="1" cy="14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47" name="Line 3"/>
            <p:cNvSpPr>
              <a:spLocks noChangeShapeType="1"/>
            </p:cNvSpPr>
            <p:nvPr/>
          </p:nvSpPr>
          <p:spPr bwMode="auto">
            <a:xfrm>
              <a:off x="1850" y="2223"/>
              <a:ext cx="1" cy="14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48" name="Rectangle 4"/>
            <p:cNvSpPr>
              <a:spLocks noChangeArrowheads="1"/>
            </p:cNvSpPr>
            <p:nvPr/>
          </p:nvSpPr>
          <p:spPr bwMode="auto">
            <a:xfrm>
              <a:off x="1712" y="2154"/>
              <a:ext cx="96" cy="14"/>
            </a:xfrm>
            <a:prstGeom prst="rect">
              <a:avLst/>
            </a:prstGeom>
            <a:solidFill>
              <a:srgbClr val="CF924C"/>
            </a:solidFill>
            <a:ln w="31750">
              <a:solidFill>
                <a:srgbClr val="CF924C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49" name="Freeform 5"/>
            <p:cNvSpPr>
              <a:spLocks/>
            </p:cNvSpPr>
            <p:nvPr/>
          </p:nvSpPr>
          <p:spPr bwMode="auto">
            <a:xfrm>
              <a:off x="1698" y="2182"/>
              <a:ext cx="124" cy="14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14"/>
                </a:cxn>
                <a:cxn ang="0">
                  <a:pos x="124" y="14"/>
                </a:cxn>
                <a:cxn ang="0">
                  <a:pos x="124" y="0"/>
                </a:cxn>
                <a:cxn ang="0">
                  <a:pos x="14" y="0"/>
                </a:cxn>
              </a:cxnLst>
              <a:rect l="0" t="0" r="r" b="b"/>
              <a:pathLst>
                <a:path w="124" h="14">
                  <a:moveTo>
                    <a:pt x="14" y="0"/>
                  </a:moveTo>
                  <a:lnTo>
                    <a:pt x="0" y="14"/>
                  </a:lnTo>
                  <a:lnTo>
                    <a:pt x="124" y="14"/>
                  </a:lnTo>
                  <a:lnTo>
                    <a:pt x="124" y="0"/>
                  </a:lnTo>
                  <a:lnTo>
                    <a:pt x="14" y="0"/>
                  </a:lnTo>
                  <a:close/>
                </a:path>
              </a:pathLst>
            </a:custGeom>
            <a:noFill/>
            <a:ln w="31750">
              <a:solidFill>
                <a:srgbClr val="D9AA73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50" name="Line 6"/>
            <p:cNvSpPr>
              <a:spLocks noChangeShapeType="1"/>
            </p:cNvSpPr>
            <p:nvPr/>
          </p:nvSpPr>
          <p:spPr bwMode="auto">
            <a:xfrm>
              <a:off x="1712" y="2196"/>
              <a:ext cx="13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51" name="Line 7"/>
            <p:cNvSpPr>
              <a:spLocks noChangeShapeType="1"/>
            </p:cNvSpPr>
            <p:nvPr/>
          </p:nvSpPr>
          <p:spPr bwMode="auto">
            <a:xfrm>
              <a:off x="1725" y="2182"/>
              <a:ext cx="83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52" name="Line 8"/>
            <p:cNvSpPr>
              <a:spLocks noChangeShapeType="1"/>
            </p:cNvSpPr>
            <p:nvPr/>
          </p:nvSpPr>
          <p:spPr bwMode="auto">
            <a:xfrm>
              <a:off x="1712" y="2182"/>
              <a:ext cx="69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53" name="Line 9"/>
            <p:cNvSpPr>
              <a:spLocks noChangeShapeType="1"/>
            </p:cNvSpPr>
            <p:nvPr/>
          </p:nvSpPr>
          <p:spPr bwMode="auto">
            <a:xfrm>
              <a:off x="1739" y="2196"/>
              <a:ext cx="55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54" name="Line 10"/>
            <p:cNvSpPr>
              <a:spLocks noChangeShapeType="1"/>
            </p:cNvSpPr>
            <p:nvPr/>
          </p:nvSpPr>
          <p:spPr bwMode="auto">
            <a:xfrm>
              <a:off x="1781" y="2182"/>
              <a:ext cx="27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55" name="Line 11"/>
            <p:cNvSpPr>
              <a:spLocks noChangeShapeType="1"/>
            </p:cNvSpPr>
            <p:nvPr/>
          </p:nvSpPr>
          <p:spPr bwMode="auto">
            <a:xfrm>
              <a:off x="1808" y="2196"/>
              <a:ext cx="14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56" name="Rectangle 12"/>
            <p:cNvSpPr>
              <a:spLocks noChangeArrowheads="1"/>
            </p:cNvSpPr>
            <p:nvPr/>
          </p:nvSpPr>
          <p:spPr bwMode="auto">
            <a:xfrm>
              <a:off x="1753" y="2085"/>
              <a:ext cx="28" cy="2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57" name="Rectangle 13"/>
            <p:cNvSpPr>
              <a:spLocks noChangeArrowheads="1"/>
            </p:cNvSpPr>
            <p:nvPr/>
          </p:nvSpPr>
          <p:spPr bwMode="auto">
            <a:xfrm>
              <a:off x="1753" y="2085"/>
              <a:ext cx="41" cy="42"/>
            </a:xfrm>
            <a:prstGeom prst="rect">
              <a:avLst/>
            </a:prstGeom>
            <a:noFill/>
            <a:ln w="31750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58" name="Freeform 14"/>
            <p:cNvSpPr>
              <a:spLocks/>
            </p:cNvSpPr>
            <p:nvPr/>
          </p:nvSpPr>
          <p:spPr bwMode="auto">
            <a:xfrm>
              <a:off x="1988" y="2168"/>
              <a:ext cx="41" cy="5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" y="14"/>
                </a:cxn>
                <a:cxn ang="0">
                  <a:pos x="41" y="55"/>
                </a:cxn>
              </a:cxnLst>
              <a:rect l="0" t="0" r="r" b="b"/>
              <a:pathLst>
                <a:path w="41" h="55">
                  <a:moveTo>
                    <a:pt x="0" y="0"/>
                  </a:moveTo>
                  <a:lnTo>
                    <a:pt x="41" y="14"/>
                  </a:lnTo>
                  <a:lnTo>
                    <a:pt x="41" y="55"/>
                  </a:lnTo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59" name="AutoShape 15"/>
            <p:cNvSpPr>
              <a:spLocks noChangeArrowheads="1"/>
            </p:cNvSpPr>
            <p:nvPr/>
          </p:nvSpPr>
          <p:spPr bwMode="auto">
            <a:xfrm>
              <a:off x="1877" y="2071"/>
              <a:ext cx="124" cy="83"/>
            </a:xfrm>
            <a:prstGeom prst="roundRect">
              <a:avLst>
                <a:gd name="adj" fmla="val 50000"/>
              </a:avLst>
            </a:prstGeom>
            <a:solidFill>
              <a:srgbClr val="CF924C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60" name="AutoShape 16"/>
            <p:cNvSpPr>
              <a:spLocks noChangeArrowheads="1"/>
            </p:cNvSpPr>
            <p:nvPr/>
          </p:nvSpPr>
          <p:spPr bwMode="auto">
            <a:xfrm>
              <a:off x="1863" y="2058"/>
              <a:ext cx="152" cy="110"/>
            </a:xfrm>
            <a:prstGeom prst="roundRect">
              <a:avLst>
                <a:gd name="adj" fmla="val 40454"/>
              </a:avLst>
            </a:prstGeom>
            <a:noFill/>
            <a:ln w="53975">
              <a:solidFill>
                <a:srgbClr val="CF924C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61" name="Rectangle 17"/>
            <p:cNvSpPr>
              <a:spLocks noChangeArrowheads="1"/>
            </p:cNvSpPr>
            <p:nvPr/>
          </p:nvSpPr>
          <p:spPr bwMode="auto">
            <a:xfrm>
              <a:off x="1905" y="2099"/>
              <a:ext cx="83" cy="4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62" name="Rectangle 18"/>
            <p:cNvSpPr>
              <a:spLocks noChangeArrowheads="1"/>
            </p:cNvSpPr>
            <p:nvPr/>
          </p:nvSpPr>
          <p:spPr bwMode="auto">
            <a:xfrm>
              <a:off x="1905" y="2099"/>
              <a:ext cx="96" cy="55"/>
            </a:xfrm>
            <a:prstGeom prst="rect">
              <a:avLst/>
            </a:prstGeom>
            <a:noFill/>
            <a:ln w="31750">
              <a:solidFill>
                <a:srgbClr val="CF924C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63" name="Freeform 19"/>
            <p:cNvSpPr>
              <a:spLocks/>
            </p:cNvSpPr>
            <p:nvPr/>
          </p:nvSpPr>
          <p:spPr bwMode="auto">
            <a:xfrm>
              <a:off x="2015" y="2223"/>
              <a:ext cx="28" cy="2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0"/>
                </a:cxn>
                <a:cxn ang="0">
                  <a:pos x="28" y="0"/>
                </a:cxn>
                <a:cxn ang="0">
                  <a:pos x="28" y="14"/>
                </a:cxn>
                <a:cxn ang="0">
                  <a:pos x="14" y="28"/>
                </a:cxn>
                <a:cxn ang="0">
                  <a:pos x="14" y="28"/>
                </a:cxn>
                <a:cxn ang="0">
                  <a:pos x="0" y="1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4" y="0"/>
                </a:cxn>
              </a:cxnLst>
              <a:rect l="0" t="0" r="r" b="b"/>
              <a:pathLst>
                <a:path w="28" h="28">
                  <a:moveTo>
                    <a:pt x="14" y="0"/>
                  </a:moveTo>
                  <a:lnTo>
                    <a:pt x="14" y="0"/>
                  </a:lnTo>
                  <a:lnTo>
                    <a:pt x="28" y="0"/>
                  </a:lnTo>
                  <a:lnTo>
                    <a:pt x="28" y="14"/>
                  </a:lnTo>
                  <a:lnTo>
                    <a:pt x="14" y="28"/>
                  </a:lnTo>
                  <a:lnTo>
                    <a:pt x="14" y="28"/>
                  </a:lnTo>
                  <a:lnTo>
                    <a:pt x="0" y="14"/>
                  </a:lnTo>
                  <a:lnTo>
                    <a:pt x="0" y="0"/>
                  </a:lnTo>
                  <a:lnTo>
                    <a:pt x="0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CF924C"/>
            </a:solidFill>
            <a:ln w="31750">
              <a:solidFill>
                <a:srgbClr val="CF924C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31764" name="Picture 2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905" y="2099"/>
              <a:ext cx="69" cy="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765" name="Line 21"/>
            <p:cNvSpPr>
              <a:spLocks noChangeShapeType="1"/>
            </p:cNvSpPr>
            <p:nvPr/>
          </p:nvSpPr>
          <p:spPr bwMode="auto">
            <a:xfrm>
              <a:off x="2015" y="2223"/>
              <a:ext cx="1" cy="14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66" name="Line 22"/>
            <p:cNvSpPr>
              <a:spLocks noChangeShapeType="1"/>
            </p:cNvSpPr>
            <p:nvPr/>
          </p:nvSpPr>
          <p:spPr bwMode="auto">
            <a:xfrm>
              <a:off x="2029" y="2223"/>
              <a:ext cx="1" cy="14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67" name="Line 23"/>
            <p:cNvSpPr>
              <a:spLocks noChangeShapeType="1"/>
            </p:cNvSpPr>
            <p:nvPr/>
          </p:nvSpPr>
          <p:spPr bwMode="auto">
            <a:xfrm>
              <a:off x="2029" y="2223"/>
              <a:ext cx="1" cy="14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68" name="Rectangle 24"/>
            <p:cNvSpPr>
              <a:spLocks noChangeArrowheads="1"/>
            </p:cNvSpPr>
            <p:nvPr/>
          </p:nvSpPr>
          <p:spPr bwMode="auto">
            <a:xfrm>
              <a:off x="1891" y="2154"/>
              <a:ext cx="97" cy="14"/>
            </a:xfrm>
            <a:prstGeom prst="rect">
              <a:avLst/>
            </a:prstGeom>
            <a:solidFill>
              <a:srgbClr val="CF924C"/>
            </a:solidFill>
            <a:ln w="31750">
              <a:solidFill>
                <a:srgbClr val="CF924C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69" name="Freeform 25"/>
            <p:cNvSpPr>
              <a:spLocks/>
            </p:cNvSpPr>
            <p:nvPr/>
          </p:nvSpPr>
          <p:spPr bwMode="auto">
            <a:xfrm>
              <a:off x="1877" y="2182"/>
              <a:ext cx="124" cy="14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14"/>
                </a:cxn>
                <a:cxn ang="0">
                  <a:pos x="124" y="14"/>
                </a:cxn>
                <a:cxn ang="0">
                  <a:pos x="124" y="0"/>
                </a:cxn>
                <a:cxn ang="0">
                  <a:pos x="14" y="0"/>
                </a:cxn>
              </a:cxnLst>
              <a:rect l="0" t="0" r="r" b="b"/>
              <a:pathLst>
                <a:path w="124" h="14">
                  <a:moveTo>
                    <a:pt x="14" y="0"/>
                  </a:moveTo>
                  <a:lnTo>
                    <a:pt x="0" y="14"/>
                  </a:lnTo>
                  <a:lnTo>
                    <a:pt x="124" y="14"/>
                  </a:lnTo>
                  <a:lnTo>
                    <a:pt x="124" y="0"/>
                  </a:lnTo>
                  <a:lnTo>
                    <a:pt x="14" y="0"/>
                  </a:lnTo>
                  <a:close/>
                </a:path>
              </a:pathLst>
            </a:custGeom>
            <a:noFill/>
            <a:ln w="31750">
              <a:solidFill>
                <a:srgbClr val="D9AA73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70" name="Line 26"/>
            <p:cNvSpPr>
              <a:spLocks noChangeShapeType="1"/>
            </p:cNvSpPr>
            <p:nvPr/>
          </p:nvSpPr>
          <p:spPr bwMode="auto">
            <a:xfrm>
              <a:off x="1891" y="2196"/>
              <a:ext cx="14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71" name="Line 27"/>
            <p:cNvSpPr>
              <a:spLocks noChangeShapeType="1"/>
            </p:cNvSpPr>
            <p:nvPr/>
          </p:nvSpPr>
          <p:spPr bwMode="auto">
            <a:xfrm>
              <a:off x="1905" y="2182"/>
              <a:ext cx="83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72" name="Line 28"/>
            <p:cNvSpPr>
              <a:spLocks noChangeShapeType="1"/>
            </p:cNvSpPr>
            <p:nvPr/>
          </p:nvSpPr>
          <p:spPr bwMode="auto">
            <a:xfrm>
              <a:off x="1891" y="2182"/>
              <a:ext cx="69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73" name="Line 29"/>
            <p:cNvSpPr>
              <a:spLocks noChangeShapeType="1"/>
            </p:cNvSpPr>
            <p:nvPr/>
          </p:nvSpPr>
          <p:spPr bwMode="auto">
            <a:xfrm>
              <a:off x="1919" y="2196"/>
              <a:ext cx="55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74" name="Line 30"/>
            <p:cNvSpPr>
              <a:spLocks noChangeShapeType="1"/>
            </p:cNvSpPr>
            <p:nvPr/>
          </p:nvSpPr>
          <p:spPr bwMode="auto">
            <a:xfrm>
              <a:off x="1960" y="2182"/>
              <a:ext cx="28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76" name="Line 32"/>
            <p:cNvSpPr>
              <a:spLocks noChangeShapeType="1"/>
            </p:cNvSpPr>
            <p:nvPr/>
          </p:nvSpPr>
          <p:spPr bwMode="auto">
            <a:xfrm>
              <a:off x="1988" y="2196"/>
              <a:ext cx="13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77" name="Rectangle 33"/>
            <p:cNvSpPr>
              <a:spLocks noChangeArrowheads="1"/>
            </p:cNvSpPr>
            <p:nvPr/>
          </p:nvSpPr>
          <p:spPr bwMode="auto">
            <a:xfrm>
              <a:off x="1932" y="2085"/>
              <a:ext cx="28" cy="2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78" name="Rectangle 34"/>
            <p:cNvSpPr>
              <a:spLocks noChangeArrowheads="1"/>
            </p:cNvSpPr>
            <p:nvPr/>
          </p:nvSpPr>
          <p:spPr bwMode="auto">
            <a:xfrm>
              <a:off x="1932" y="2085"/>
              <a:ext cx="42" cy="42"/>
            </a:xfrm>
            <a:prstGeom prst="rect">
              <a:avLst/>
            </a:prstGeom>
            <a:noFill/>
            <a:ln w="31750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79" name="Freeform 35"/>
            <p:cNvSpPr>
              <a:spLocks/>
            </p:cNvSpPr>
            <p:nvPr/>
          </p:nvSpPr>
          <p:spPr bwMode="auto">
            <a:xfrm>
              <a:off x="5120" y="2830"/>
              <a:ext cx="41" cy="6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" y="14"/>
                </a:cxn>
                <a:cxn ang="0">
                  <a:pos x="41" y="69"/>
                </a:cxn>
              </a:cxnLst>
              <a:rect l="0" t="0" r="r" b="b"/>
              <a:pathLst>
                <a:path w="41" h="69">
                  <a:moveTo>
                    <a:pt x="0" y="0"/>
                  </a:moveTo>
                  <a:lnTo>
                    <a:pt x="41" y="14"/>
                  </a:lnTo>
                  <a:lnTo>
                    <a:pt x="41" y="69"/>
                  </a:lnTo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80" name="AutoShape 36"/>
            <p:cNvSpPr>
              <a:spLocks noChangeArrowheads="1"/>
            </p:cNvSpPr>
            <p:nvPr/>
          </p:nvSpPr>
          <p:spPr bwMode="auto">
            <a:xfrm>
              <a:off x="5009" y="2748"/>
              <a:ext cx="124" cy="69"/>
            </a:xfrm>
            <a:prstGeom prst="roundRect">
              <a:avLst>
                <a:gd name="adj" fmla="val 50000"/>
              </a:avLst>
            </a:prstGeom>
            <a:solidFill>
              <a:srgbClr val="CF924C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81" name="AutoShape 37"/>
            <p:cNvSpPr>
              <a:spLocks noChangeArrowheads="1"/>
            </p:cNvSpPr>
            <p:nvPr/>
          </p:nvSpPr>
          <p:spPr bwMode="auto">
            <a:xfrm>
              <a:off x="4996" y="2734"/>
              <a:ext cx="151" cy="96"/>
            </a:xfrm>
            <a:prstGeom prst="roundRect">
              <a:avLst>
                <a:gd name="adj" fmla="val 39065"/>
              </a:avLst>
            </a:prstGeom>
            <a:noFill/>
            <a:ln w="53975">
              <a:solidFill>
                <a:srgbClr val="CF924C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82" name="Rectangle 38"/>
            <p:cNvSpPr>
              <a:spLocks noChangeArrowheads="1"/>
            </p:cNvSpPr>
            <p:nvPr/>
          </p:nvSpPr>
          <p:spPr bwMode="auto">
            <a:xfrm>
              <a:off x="5037" y="2761"/>
              <a:ext cx="83" cy="4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83" name="Rectangle 39"/>
            <p:cNvSpPr>
              <a:spLocks noChangeArrowheads="1"/>
            </p:cNvSpPr>
            <p:nvPr/>
          </p:nvSpPr>
          <p:spPr bwMode="auto">
            <a:xfrm>
              <a:off x="5037" y="2761"/>
              <a:ext cx="96" cy="56"/>
            </a:xfrm>
            <a:prstGeom prst="rect">
              <a:avLst/>
            </a:prstGeom>
            <a:noFill/>
            <a:ln w="31750">
              <a:solidFill>
                <a:srgbClr val="CF924C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84" name="Freeform 40"/>
            <p:cNvSpPr>
              <a:spLocks/>
            </p:cNvSpPr>
            <p:nvPr/>
          </p:nvSpPr>
          <p:spPr bwMode="auto">
            <a:xfrm>
              <a:off x="5147" y="2886"/>
              <a:ext cx="28" cy="41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0"/>
                </a:cxn>
                <a:cxn ang="0">
                  <a:pos x="28" y="13"/>
                </a:cxn>
                <a:cxn ang="0">
                  <a:pos x="28" y="27"/>
                </a:cxn>
                <a:cxn ang="0">
                  <a:pos x="14" y="41"/>
                </a:cxn>
                <a:cxn ang="0">
                  <a:pos x="14" y="41"/>
                </a:cxn>
                <a:cxn ang="0">
                  <a:pos x="0" y="27"/>
                </a:cxn>
                <a:cxn ang="0">
                  <a:pos x="0" y="13"/>
                </a:cxn>
                <a:cxn ang="0">
                  <a:pos x="0" y="0"/>
                </a:cxn>
                <a:cxn ang="0">
                  <a:pos x="14" y="0"/>
                </a:cxn>
              </a:cxnLst>
              <a:rect l="0" t="0" r="r" b="b"/>
              <a:pathLst>
                <a:path w="28" h="41">
                  <a:moveTo>
                    <a:pt x="14" y="0"/>
                  </a:moveTo>
                  <a:lnTo>
                    <a:pt x="14" y="0"/>
                  </a:lnTo>
                  <a:lnTo>
                    <a:pt x="28" y="13"/>
                  </a:lnTo>
                  <a:lnTo>
                    <a:pt x="28" y="27"/>
                  </a:lnTo>
                  <a:lnTo>
                    <a:pt x="14" y="41"/>
                  </a:lnTo>
                  <a:lnTo>
                    <a:pt x="14" y="41"/>
                  </a:lnTo>
                  <a:lnTo>
                    <a:pt x="0" y="27"/>
                  </a:lnTo>
                  <a:lnTo>
                    <a:pt x="0" y="13"/>
                  </a:lnTo>
                  <a:lnTo>
                    <a:pt x="0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CF924C"/>
            </a:solidFill>
            <a:ln w="31750">
              <a:solidFill>
                <a:srgbClr val="CF924C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31785" name="Picture 4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037" y="2761"/>
              <a:ext cx="69" cy="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786" name="Line 42"/>
            <p:cNvSpPr>
              <a:spLocks noChangeShapeType="1"/>
            </p:cNvSpPr>
            <p:nvPr/>
          </p:nvSpPr>
          <p:spPr bwMode="auto">
            <a:xfrm>
              <a:off x="5147" y="2899"/>
              <a:ext cx="1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87" name="Freeform 43"/>
            <p:cNvSpPr>
              <a:spLocks/>
            </p:cNvSpPr>
            <p:nvPr/>
          </p:nvSpPr>
          <p:spPr bwMode="auto">
            <a:xfrm>
              <a:off x="5161" y="2899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88" name="Rectangle 44"/>
            <p:cNvSpPr>
              <a:spLocks noChangeArrowheads="1"/>
            </p:cNvSpPr>
            <p:nvPr/>
          </p:nvSpPr>
          <p:spPr bwMode="auto">
            <a:xfrm>
              <a:off x="5023" y="2817"/>
              <a:ext cx="97" cy="27"/>
            </a:xfrm>
            <a:prstGeom prst="rect">
              <a:avLst/>
            </a:prstGeom>
            <a:solidFill>
              <a:srgbClr val="CF924C"/>
            </a:solidFill>
            <a:ln w="31750">
              <a:solidFill>
                <a:srgbClr val="CF924C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89" name="Freeform 45"/>
            <p:cNvSpPr>
              <a:spLocks/>
            </p:cNvSpPr>
            <p:nvPr/>
          </p:nvSpPr>
          <p:spPr bwMode="auto">
            <a:xfrm>
              <a:off x="5009" y="2844"/>
              <a:ext cx="124" cy="2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28"/>
                </a:cxn>
                <a:cxn ang="0">
                  <a:pos x="124" y="28"/>
                </a:cxn>
                <a:cxn ang="0">
                  <a:pos x="124" y="0"/>
                </a:cxn>
                <a:cxn ang="0">
                  <a:pos x="14" y="0"/>
                </a:cxn>
              </a:cxnLst>
              <a:rect l="0" t="0" r="r" b="b"/>
              <a:pathLst>
                <a:path w="124" h="28">
                  <a:moveTo>
                    <a:pt x="14" y="0"/>
                  </a:moveTo>
                  <a:lnTo>
                    <a:pt x="0" y="28"/>
                  </a:lnTo>
                  <a:lnTo>
                    <a:pt x="124" y="28"/>
                  </a:lnTo>
                  <a:lnTo>
                    <a:pt x="124" y="0"/>
                  </a:lnTo>
                  <a:lnTo>
                    <a:pt x="14" y="0"/>
                  </a:lnTo>
                  <a:close/>
                </a:path>
              </a:pathLst>
            </a:custGeom>
            <a:noFill/>
            <a:ln w="31750">
              <a:solidFill>
                <a:srgbClr val="D9AA73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90" name="Line 46"/>
            <p:cNvSpPr>
              <a:spLocks noChangeShapeType="1"/>
            </p:cNvSpPr>
            <p:nvPr/>
          </p:nvSpPr>
          <p:spPr bwMode="auto">
            <a:xfrm>
              <a:off x="5023" y="2858"/>
              <a:ext cx="14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91" name="Line 47"/>
            <p:cNvSpPr>
              <a:spLocks noChangeShapeType="1"/>
            </p:cNvSpPr>
            <p:nvPr/>
          </p:nvSpPr>
          <p:spPr bwMode="auto">
            <a:xfrm>
              <a:off x="5037" y="2844"/>
              <a:ext cx="83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92" name="Line 48"/>
            <p:cNvSpPr>
              <a:spLocks noChangeShapeType="1"/>
            </p:cNvSpPr>
            <p:nvPr/>
          </p:nvSpPr>
          <p:spPr bwMode="auto">
            <a:xfrm>
              <a:off x="5023" y="2858"/>
              <a:ext cx="69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93" name="Line 49"/>
            <p:cNvSpPr>
              <a:spLocks noChangeShapeType="1"/>
            </p:cNvSpPr>
            <p:nvPr/>
          </p:nvSpPr>
          <p:spPr bwMode="auto">
            <a:xfrm>
              <a:off x="5051" y="2858"/>
              <a:ext cx="55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94" name="Freeform 50"/>
            <p:cNvSpPr>
              <a:spLocks/>
            </p:cNvSpPr>
            <p:nvPr/>
          </p:nvSpPr>
          <p:spPr bwMode="auto">
            <a:xfrm>
              <a:off x="5092" y="2858"/>
              <a:ext cx="4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8" y="0"/>
                </a:cxn>
                <a:cxn ang="0">
                  <a:pos x="41" y="0"/>
                </a:cxn>
              </a:cxnLst>
              <a:rect l="0" t="0" r="r" b="b"/>
              <a:pathLst>
                <a:path w="41">
                  <a:moveTo>
                    <a:pt x="0" y="0"/>
                  </a:moveTo>
                  <a:lnTo>
                    <a:pt x="28" y="0"/>
                  </a:lnTo>
                  <a:lnTo>
                    <a:pt x="41" y="0"/>
                  </a:lnTo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95" name="Rectangle 51"/>
            <p:cNvSpPr>
              <a:spLocks noChangeArrowheads="1"/>
            </p:cNvSpPr>
            <p:nvPr/>
          </p:nvSpPr>
          <p:spPr bwMode="auto">
            <a:xfrm>
              <a:off x="5064" y="2748"/>
              <a:ext cx="28" cy="4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96" name="Rectangle 52"/>
            <p:cNvSpPr>
              <a:spLocks noChangeArrowheads="1"/>
            </p:cNvSpPr>
            <p:nvPr/>
          </p:nvSpPr>
          <p:spPr bwMode="auto">
            <a:xfrm>
              <a:off x="5064" y="2748"/>
              <a:ext cx="42" cy="55"/>
            </a:xfrm>
            <a:prstGeom prst="rect">
              <a:avLst/>
            </a:prstGeom>
            <a:noFill/>
            <a:ln w="31750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97" name="Freeform 53"/>
            <p:cNvSpPr>
              <a:spLocks/>
            </p:cNvSpPr>
            <p:nvPr/>
          </p:nvSpPr>
          <p:spPr bwMode="auto">
            <a:xfrm>
              <a:off x="5299" y="2830"/>
              <a:ext cx="41" cy="6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" y="14"/>
                </a:cxn>
                <a:cxn ang="0">
                  <a:pos x="41" y="69"/>
                </a:cxn>
              </a:cxnLst>
              <a:rect l="0" t="0" r="r" b="b"/>
              <a:pathLst>
                <a:path w="41" h="69">
                  <a:moveTo>
                    <a:pt x="0" y="0"/>
                  </a:moveTo>
                  <a:lnTo>
                    <a:pt x="41" y="14"/>
                  </a:lnTo>
                  <a:lnTo>
                    <a:pt x="41" y="69"/>
                  </a:lnTo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98" name="AutoShape 54"/>
            <p:cNvSpPr>
              <a:spLocks noChangeArrowheads="1"/>
            </p:cNvSpPr>
            <p:nvPr/>
          </p:nvSpPr>
          <p:spPr bwMode="auto">
            <a:xfrm>
              <a:off x="5189" y="2748"/>
              <a:ext cx="124" cy="69"/>
            </a:xfrm>
            <a:prstGeom prst="roundRect">
              <a:avLst>
                <a:gd name="adj" fmla="val 50000"/>
              </a:avLst>
            </a:prstGeom>
            <a:solidFill>
              <a:srgbClr val="CF924C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99" name="AutoShape 55"/>
            <p:cNvSpPr>
              <a:spLocks noChangeArrowheads="1"/>
            </p:cNvSpPr>
            <p:nvPr/>
          </p:nvSpPr>
          <p:spPr bwMode="auto">
            <a:xfrm>
              <a:off x="5175" y="2734"/>
              <a:ext cx="152" cy="96"/>
            </a:xfrm>
            <a:prstGeom prst="roundRect">
              <a:avLst>
                <a:gd name="adj" fmla="val 39065"/>
              </a:avLst>
            </a:prstGeom>
            <a:noFill/>
            <a:ln w="53975">
              <a:solidFill>
                <a:srgbClr val="CF924C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00" name="Rectangle 56"/>
            <p:cNvSpPr>
              <a:spLocks noChangeArrowheads="1"/>
            </p:cNvSpPr>
            <p:nvPr/>
          </p:nvSpPr>
          <p:spPr bwMode="auto">
            <a:xfrm>
              <a:off x="5216" y="2761"/>
              <a:ext cx="83" cy="4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01" name="Rectangle 57"/>
            <p:cNvSpPr>
              <a:spLocks noChangeArrowheads="1"/>
            </p:cNvSpPr>
            <p:nvPr/>
          </p:nvSpPr>
          <p:spPr bwMode="auto">
            <a:xfrm>
              <a:off x="5216" y="2761"/>
              <a:ext cx="97" cy="56"/>
            </a:xfrm>
            <a:prstGeom prst="rect">
              <a:avLst/>
            </a:prstGeom>
            <a:noFill/>
            <a:ln w="31750">
              <a:solidFill>
                <a:srgbClr val="CF924C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02" name="Freeform 58"/>
            <p:cNvSpPr>
              <a:spLocks/>
            </p:cNvSpPr>
            <p:nvPr/>
          </p:nvSpPr>
          <p:spPr bwMode="auto">
            <a:xfrm>
              <a:off x="5327" y="2886"/>
              <a:ext cx="27" cy="41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3" y="0"/>
                </a:cxn>
                <a:cxn ang="0">
                  <a:pos x="27" y="13"/>
                </a:cxn>
                <a:cxn ang="0">
                  <a:pos x="27" y="27"/>
                </a:cxn>
                <a:cxn ang="0">
                  <a:pos x="13" y="41"/>
                </a:cxn>
                <a:cxn ang="0">
                  <a:pos x="13" y="41"/>
                </a:cxn>
                <a:cxn ang="0">
                  <a:pos x="0" y="27"/>
                </a:cxn>
                <a:cxn ang="0">
                  <a:pos x="0" y="13"/>
                </a:cxn>
                <a:cxn ang="0">
                  <a:pos x="0" y="0"/>
                </a:cxn>
                <a:cxn ang="0">
                  <a:pos x="13" y="0"/>
                </a:cxn>
              </a:cxnLst>
              <a:rect l="0" t="0" r="r" b="b"/>
              <a:pathLst>
                <a:path w="27" h="41">
                  <a:moveTo>
                    <a:pt x="13" y="0"/>
                  </a:moveTo>
                  <a:lnTo>
                    <a:pt x="13" y="0"/>
                  </a:lnTo>
                  <a:lnTo>
                    <a:pt x="27" y="13"/>
                  </a:lnTo>
                  <a:lnTo>
                    <a:pt x="27" y="27"/>
                  </a:lnTo>
                  <a:lnTo>
                    <a:pt x="13" y="41"/>
                  </a:lnTo>
                  <a:lnTo>
                    <a:pt x="13" y="41"/>
                  </a:lnTo>
                  <a:lnTo>
                    <a:pt x="0" y="27"/>
                  </a:lnTo>
                  <a:lnTo>
                    <a:pt x="0" y="13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CF924C"/>
            </a:solidFill>
            <a:ln w="31750">
              <a:solidFill>
                <a:srgbClr val="CF924C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31803" name="Picture 59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216" y="2761"/>
              <a:ext cx="69" cy="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804" name="Line 60"/>
            <p:cNvSpPr>
              <a:spLocks noChangeShapeType="1"/>
            </p:cNvSpPr>
            <p:nvPr/>
          </p:nvSpPr>
          <p:spPr bwMode="auto">
            <a:xfrm>
              <a:off x="5327" y="2899"/>
              <a:ext cx="1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05" name="Freeform 61"/>
            <p:cNvSpPr>
              <a:spLocks/>
            </p:cNvSpPr>
            <p:nvPr/>
          </p:nvSpPr>
          <p:spPr bwMode="auto">
            <a:xfrm>
              <a:off x="5340" y="2899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06" name="Rectangle 62"/>
            <p:cNvSpPr>
              <a:spLocks noChangeArrowheads="1"/>
            </p:cNvSpPr>
            <p:nvPr/>
          </p:nvSpPr>
          <p:spPr bwMode="auto">
            <a:xfrm>
              <a:off x="5202" y="2817"/>
              <a:ext cx="97" cy="27"/>
            </a:xfrm>
            <a:prstGeom prst="rect">
              <a:avLst/>
            </a:prstGeom>
            <a:solidFill>
              <a:srgbClr val="CF924C"/>
            </a:solidFill>
            <a:ln w="31750">
              <a:solidFill>
                <a:srgbClr val="CF924C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07" name="Freeform 63"/>
            <p:cNvSpPr>
              <a:spLocks/>
            </p:cNvSpPr>
            <p:nvPr/>
          </p:nvSpPr>
          <p:spPr bwMode="auto">
            <a:xfrm>
              <a:off x="5189" y="2844"/>
              <a:ext cx="124" cy="28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0" y="28"/>
                </a:cxn>
                <a:cxn ang="0">
                  <a:pos x="124" y="28"/>
                </a:cxn>
                <a:cxn ang="0">
                  <a:pos x="124" y="0"/>
                </a:cxn>
                <a:cxn ang="0">
                  <a:pos x="13" y="0"/>
                </a:cxn>
              </a:cxnLst>
              <a:rect l="0" t="0" r="r" b="b"/>
              <a:pathLst>
                <a:path w="124" h="28">
                  <a:moveTo>
                    <a:pt x="13" y="0"/>
                  </a:moveTo>
                  <a:lnTo>
                    <a:pt x="0" y="28"/>
                  </a:lnTo>
                  <a:lnTo>
                    <a:pt x="124" y="28"/>
                  </a:lnTo>
                  <a:lnTo>
                    <a:pt x="124" y="0"/>
                  </a:lnTo>
                  <a:lnTo>
                    <a:pt x="13" y="0"/>
                  </a:lnTo>
                  <a:close/>
                </a:path>
              </a:pathLst>
            </a:custGeom>
            <a:noFill/>
            <a:ln w="31750">
              <a:solidFill>
                <a:srgbClr val="D9AA73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08" name="Line 64"/>
            <p:cNvSpPr>
              <a:spLocks noChangeShapeType="1"/>
            </p:cNvSpPr>
            <p:nvPr/>
          </p:nvSpPr>
          <p:spPr bwMode="auto">
            <a:xfrm>
              <a:off x="5202" y="2858"/>
              <a:ext cx="14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09" name="Line 65"/>
            <p:cNvSpPr>
              <a:spLocks noChangeShapeType="1"/>
            </p:cNvSpPr>
            <p:nvPr/>
          </p:nvSpPr>
          <p:spPr bwMode="auto">
            <a:xfrm>
              <a:off x="5216" y="2844"/>
              <a:ext cx="83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10" name="Line 66"/>
            <p:cNvSpPr>
              <a:spLocks noChangeShapeType="1"/>
            </p:cNvSpPr>
            <p:nvPr/>
          </p:nvSpPr>
          <p:spPr bwMode="auto">
            <a:xfrm>
              <a:off x="5202" y="2858"/>
              <a:ext cx="69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11" name="Line 67"/>
            <p:cNvSpPr>
              <a:spLocks noChangeShapeType="1"/>
            </p:cNvSpPr>
            <p:nvPr/>
          </p:nvSpPr>
          <p:spPr bwMode="auto">
            <a:xfrm>
              <a:off x="5230" y="2858"/>
              <a:ext cx="55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12" name="Freeform 68"/>
            <p:cNvSpPr>
              <a:spLocks/>
            </p:cNvSpPr>
            <p:nvPr/>
          </p:nvSpPr>
          <p:spPr bwMode="auto">
            <a:xfrm>
              <a:off x="5271" y="2858"/>
              <a:ext cx="4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8" y="0"/>
                </a:cxn>
                <a:cxn ang="0">
                  <a:pos x="42" y="0"/>
                </a:cxn>
              </a:cxnLst>
              <a:rect l="0" t="0" r="r" b="b"/>
              <a:pathLst>
                <a:path w="42">
                  <a:moveTo>
                    <a:pt x="0" y="0"/>
                  </a:moveTo>
                  <a:lnTo>
                    <a:pt x="28" y="0"/>
                  </a:lnTo>
                  <a:lnTo>
                    <a:pt x="42" y="0"/>
                  </a:lnTo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13" name="Rectangle 69"/>
            <p:cNvSpPr>
              <a:spLocks noChangeArrowheads="1"/>
            </p:cNvSpPr>
            <p:nvPr/>
          </p:nvSpPr>
          <p:spPr bwMode="auto">
            <a:xfrm>
              <a:off x="5244" y="2748"/>
              <a:ext cx="27" cy="4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14" name="Rectangle 70"/>
            <p:cNvSpPr>
              <a:spLocks noChangeArrowheads="1"/>
            </p:cNvSpPr>
            <p:nvPr/>
          </p:nvSpPr>
          <p:spPr bwMode="auto">
            <a:xfrm>
              <a:off x="5244" y="2748"/>
              <a:ext cx="41" cy="55"/>
            </a:xfrm>
            <a:prstGeom prst="rect">
              <a:avLst/>
            </a:prstGeom>
            <a:noFill/>
            <a:ln w="31750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15" name="Freeform 71"/>
            <p:cNvSpPr>
              <a:spLocks/>
            </p:cNvSpPr>
            <p:nvPr/>
          </p:nvSpPr>
          <p:spPr bwMode="auto">
            <a:xfrm>
              <a:off x="5478" y="2830"/>
              <a:ext cx="42" cy="6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2" y="14"/>
                </a:cxn>
                <a:cxn ang="0">
                  <a:pos x="42" y="69"/>
                </a:cxn>
              </a:cxnLst>
              <a:rect l="0" t="0" r="r" b="b"/>
              <a:pathLst>
                <a:path w="42" h="69">
                  <a:moveTo>
                    <a:pt x="0" y="0"/>
                  </a:moveTo>
                  <a:lnTo>
                    <a:pt x="42" y="14"/>
                  </a:lnTo>
                  <a:lnTo>
                    <a:pt x="42" y="69"/>
                  </a:lnTo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16" name="AutoShape 72"/>
            <p:cNvSpPr>
              <a:spLocks noChangeArrowheads="1"/>
            </p:cNvSpPr>
            <p:nvPr/>
          </p:nvSpPr>
          <p:spPr bwMode="auto">
            <a:xfrm>
              <a:off x="5368" y="2748"/>
              <a:ext cx="124" cy="69"/>
            </a:xfrm>
            <a:prstGeom prst="roundRect">
              <a:avLst>
                <a:gd name="adj" fmla="val 50000"/>
              </a:avLst>
            </a:prstGeom>
            <a:solidFill>
              <a:srgbClr val="CF924C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17" name="AutoShape 73"/>
            <p:cNvSpPr>
              <a:spLocks noChangeArrowheads="1"/>
            </p:cNvSpPr>
            <p:nvPr/>
          </p:nvSpPr>
          <p:spPr bwMode="auto">
            <a:xfrm>
              <a:off x="5354" y="2734"/>
              <a:ext cx="152" cy="96"/>
            </a:xfrm>
            <a:prstGeom prst="roundRect">
              <a:avLst>
                <a:gd name="adj" fmla="val 39065"/>
              </a:avLst>
            </a:prstGeom>
            <a:noFill/>
            <a:ln w="53975">
              <a:solidFill>
                <a:srgbClr val="CF924C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18" name="Rectangle 74"/>
            <p:cNvSpPr>
              <a:spLocks noChangeArrowheads="1"/>
            </p:cNvSpPr>
            <p:nvPr/>
          </p:nvSpPr>
          <p:spPr bwMode="auto">
            <a:xfrm>
              <a:off x="5396" y="2761"/>
              <a:ext cx="82" cy="4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19" name="Rectangle 75"/>
            <p:cNvSpPr>
              <a:spLocks noChangeArrowheads="1"/>
            </p:cNvSpPr>
            <p:nvPr/>
          </p:nvSpPr>
          <p:spPr bwMode="auto">
            <a:xfrm>
              <a:off x="5396" y="2761"/>
              <a:ext cx="96" cy="56"/>
            </a:xfrm>
            <a:prstGeom prst="rect">
              <a:avLst/>
            </a:prstGeom>
            <a:noFill/>
            <a:ln w="31750">
              <a:solidFill>
                <a:srgbClr val="CF924C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20" name="Freeform 76"/>
            <p:cNvSpPr>
              <a:spLocks/>
            </p:cNvSpPr>
            <p:nvPr/>
          </p:nvSpPr>
          <p:spPr bwMode="auto">
            <a:xfrm>
              <a:off x="5506" y="2886"/>
              <a:ext cx="28" cy="41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0"/>
                </a:cxn>
                <a:cxn ang="0">
                  <a:pos x="28" y="13"/>
                </a:cxn>
                <a:cxn ang="0">
                  <a:pos x="28" y="27"/>
                </a:cxn>
                <a:cxn ang="0">
                  <a:pos x="14" y="41"/>
                </a:cxn>
                <a:cxn ang="0">
                  <a:pos x="14" y="41"/>
                </a:cxn>
                <a:cxn ang="0">
                  <a:pos x="0" y="27"/>
                </a:cxn>
                <a:cxn ang="0">
                  <a:pos x="0" y="13"/>
                </a:cxn>
                <a:cxn ang="0">
                  <a:pos x="0" y="0"/>
                </a:cxn>
                <a:cxn ang="0">
                  <a:pos x="14" y="0"/>
                </a:cxn>
              </a:cxnLst>
              <a:rect l="0" t="0" r="r" b="b"/>
              <a:pathLst>
                <a:path w="28" h="41">
                  <a:moveTo>
                    <a:pt x="14" y="0"/>
                  </a:moveTo>
                  <a:lnTo>
                    <a:pt x="14" y="0"/>
                  </a:lnTo>
                  <a:lnTo>
                    <a:pt x="28" y="13"/>
                  </a:lnTo>
                  <a:lnTo>
                    <a:pt x="28" y="27"/>
                  </a:lnTo>
                  <a:lnTo>
                    <a:pt x="14" y="41"/>
                  </a:lnTo>
                  <a:lnTo>
                    <a:pt x="14" y="41"/>
                  </a:lnTo>
                  <a:lnTo>
                    <a:pt x="0" y="27"/>
                  </a:lnTo>
                  <a:lnTo>
                    <a:pt x="0" y="13"/>
                  </a:lnTo>
                  <a:lnTo>
                    <a:pt x="0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CF924C"/>
            </a:solidFill>
            <a:ln w="31750">
              <a:solidFill>
                <a:srgbClr val="CF924C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31821" name="Picture 77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96" y="2761"/>
              <a:ext cx="69" cy="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822" name="Line 78"/>
            <p:cNvSpPr>
              <a:spLocks noChangeShapeType="1"/>
            </p:cNvSpPr>
            <p:nvPr/>
          </p:nvSpPr>
          <p:spPr bwMode="auto">
            <a:xfrm>
              <a:off x="5506" y="2899"/>
              <a:ext cx="1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23" name="Freeform 79"/>
            <p:cNvSpPr>
              <a:spLocks/>
            </p:cNvSpPr>
            <p:nvPr/>
          </p:nvSpPr>
          <p:spPr bwMode="auto">
            <a:xfrm>
              <a:off x="5520" y="2899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24" name="Rectangle 80"/>
            <p:cNvSpPr>
              <a:spLocks noChangeArrowheads="1"/>
            </p:cNvSpPr>
            <p:nvPr/>
          </p:nvSpPr>
          <p:spPr bwMode="auto">
            <a:xfrm>
              <a:off x="5382" y="2817"/>
              <a:ext cx="96" cy="27"/>
            </a:xfrm>
            <a:prstGeom prst="rect">
              <a:avLst/>
            </a:prstGeom>
            <a:solidFill>
              <a:srgbClr val="CF924C"/>
            </a:solidFill>
            <a:ln w="31750">
              <a:solidFill>
                <a:srgbClr val="CF924C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25" name="Freeform 81"/>
            <p:cNvSpPr>
              <a:spLocks/>
            </p:cNvSpPr>
            <p:nvPr/>
          </p:nvSpPr>
          <p:spPr bwMode="auto">
            <a:xfrm>
              <a:off x="5368" y="2844"/>
              <a:ext cx="124" cy="2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28"/>
                </a:cxn>
                <a:cxn ang="0">
                  <a:pos x="124" y="28"/>
                </a:cxn>
                <a:cxn ang="0">
                  <a:pos x="124" y="0"/>
                </a:cxn>
                <a:cxn ang="0">
                  <a:pos x="14" y="0"/>
                </a:cxn>
              </a:cxnLst>
              <a:rect l="0" t="0" r="r" b="b"/>
              <a:pathLst>
                <a:path w="124" h="28">
                  <a:moveTo>
                    <a:pt x="14" y="0"/>
                  </a:moveTo>
                  <a:lnTo>
                    <a:pt x="0" y="28"/>
                  </a:lnTo>
                  <a:lnTo>
                    <a:pt x="124" y="28"/>
                  </a:lnTo>
                  <a:lnTo>
                    <a:pt x="124" y="0"/>
                  </a:lnTo>
                  <a:lnTo>
                    <a:pt x="14" y="0"/>
                  </a:lnTo>
                  <a:close/>
                </a:path>
              </a:pathLst>
            </a:custGeom>
            <a:noFill/>
            <a:ln w="31750">
              <a:solidFill>
                <a:srgbClr val="D9AA73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26" name="Line 82"/>
            <p:cNvSpPr>
              <a:spLocks noChangeShapeType="1"/>
            </p:cNvSpPr>
            <p:nvPr/>
          </p:nvSpPr>
          <p:spPr bwMode="auto">
            <a:xfrm>
              <a:off x="5382" y="2858"/>
              <a:ext cx="14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27" name="Line 83"/>
            <p:cNvSpPr>
              <a:spLocks noChangeShapeType="1"/>
            </p:cNvSpPr>
            <p:nvPr/>
          </p:nvSpPr>
          <p:spPr bwMode="auto">
            <a:xfrm>
              <a:off x="5396" y="2844"/>
              <a:ext cx="82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28" name="Line 84"/>
            <p:cNvSpPr>
              <a:spLocks noChangeShapeType="1"/>
            </p:cNvSpPr>
            <p:nvPr/>
          </p:nvSpPr>
          <p:spPr bwMode="auto">
            <a:xfrm>
              <a:off x="5382" y="2858"/>
              <a:ext cx="69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29" name="Line 85"/>
            <p:cNvSpPr>
              <a:spLocks noChangeShapeType="1"/>
            </p:cNvSpPr>
            <p:nvPr/>
          </p:nvSpPr>
          <p:spPr bwMode="auto">
            <a:xfrm>
              <a:off x="5409" y="2858"/>
              <a:ext cx="56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30" name="Freeform 86"/>
            <p:cNvSpPr>
              <a:spLocks/>
            </p:cNvSpPr>
            <p:nvPr/>
          </p:nvSpPr>
          <p:spPr bwMode="auto">
            <a:xfrm>
              <a:off x="5451" y="2858"/>
              <a:ext cx="4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" y="0"/>
                </a:cxn>
                <a:cxn ang="0">
                  <a:pos x="41" y="0"/>
                </a:cxn>
              </a:cxnLst>
              <a:rect l="0" t="0" r="r" b="b"/>
              <a:pathLst>
                <a:path w="41">
                  <a:moveTo>
                    <a:pt x="0" y="0"/>
                  </a:moveTo>
                  <a:lnTo>
                    <a:pt x="27" y="0"/>
                  </a:lnTo>
                  <a:lnTo>
                    <a:pt x="41" y="0"/>
                  </a:lnTo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31" name="Rectangle 87"/>
            <p:cNvSpPr>
              <a:spLocks noChangeArrowheads="1"/>
            </p:cNvSpPr>
            <p:nvPr/>
          </p:nvSpPr>
          <p:spPr bwMode="auto">
            <a:xfrm>
              <a:off x="5423" y="2748"/>
              <a:ext cx="28" cy="4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32" name="Rectangle 88"/>
            <p:cNvSpPr>
              <a:spLocks noChangeArrowheads="1"/>
            </p:cNvSpPr>
            <p:nvPr/>
          </p:nvSpPr>
          <p:spPr bwMode="auto">
            <a:xfrm>
              <a:off x="5423" y="2748"/>
              <a:ext cx="42" cy="55"/>
            </a:xfrm>
            <a:prstGeom prst="rect">
              <a:avLst/>
            </a:prstGeom>
            <a:noFill/>
            <a:ln w="31750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33" name="Freeform 89"/>
            <p:cNvSpPr>
              <a:spLocks/>
            </p:cNvSpPr>
            <p:nvPr/>
          </p:nvSpPr>
          <p:spPr bwMode="auto">
            <a:xfrm>
              <a:off x="4319" y="1064"/>
              <a:ext cx="42" cy="6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2" y="14"/>
                </a:cxn>
                <a:cxn ang="0">
                  <a:pos x="42" y="69"/>
                </a:cxn>
              </a:cxnLst>
              <a:rect l="0" t="0" r="r" b="b"/>
              <a:pathLst>
                <a:path w="42" h="69">
                  <a:moveTo>
                    <a:pt x="0" y="0"/>
                  </a:moveTo>
                  <a:lnTo>
                    <a:pt x="42" y="14"/>
                  </a:lnTo>
                  <a:lnTo>
                    <a:pt x="42" y="69"/>
                  </a:lnTo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34" name="AutoShape 90"/>
            <p:cNvSpPr>
              <a:spLocks noChangeArrowheads="1"/>
            </p:cNvSpPr>
            <p:nvPr/>
          </p:nvSpPr>
          <p:spPr bwMode="auto">
            <a:xfrm>
              <a:off x="4209" y="981"/>
              <a:ext cx="124" cy="69"/>
            </a:xfrm>
            <a:prstGeom prst="roundRect">
              <a:avLst>
                <a:gd name="adj" fmla="val 50000"/>
              </a:avLst>
            </a:prstGeom>
            <a:solidFill>
              <a:srgbClr val="CF924C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35" name="AutoShape 91"/>
            <p:cNvSpPr>
              <a:spLocks noChangeArrowheads="1"/>
            </p:cNvSpPr>
            <p:nvPr/>
          </p:nvSpPr>
          <p:spPr bwMode="auto">
            <a:xfrm>
              <a:off x="4195" y="968"/>
              <a:ext cx="152" cy="96"/>
            </a:xfrm>
            <a:prstGeom prst="roundRect">
              <a:avLst>
                <a:gd name="adj" fmla="val 39065"/>
              </a:avLst>
            </a:prstGeom>
            <a:noFill/>
            <a:ln w="53975">
              <a:solidFill>
                <a:srgbClr val="CF924C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36" name="Rectangle 92"/>
            <p:cNvSpPr>
              <a:spLocks noChangeArrowheads="1"/>
            </p:cNvSpPr>
            <p:nvPr/>
          </p:nvSpPr>
          <p:spPr bwMode="auto">
            <a:xfrm>
              <a:off x="4237" y="995"/>
              <a:ext cx="82" cy="4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37" name="Rectangle 93"/>
            <p:cNvSpPr>
              <a:spLocks noChangeArrowheads="1"/>
            </p:cNvSpPr>
            <p:nvPr/>
          </p:nvSpPr>
          <p:spPr bwMode="auto">
            <a:xfrm>
              <a:off x="4237" y="995"/>
              <a:ext cx="96" cy="55"/>
            </a:xfrm>
            <a:prstGeom prst="rect">
              <a:avLst/>
            </a:prstGeom>
            <a:noFill/>
            <a:ln w="31750">
              <a:solidFill>
                <a:srgbClr val="CF924C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38" name="Freeform 94"/>
            <p:cNvSpPr>
              <a:spLocks/>
            </p:cNvSpPr>
            <p:nvPr/>
          </p:nvSpPr>
          <p:spPr bwMode="auto">
            <a:xfrm>
              <a:off x="4347" y="1119"/>
              <a:ext cx="28" cy="42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0"/>
                </a:cxn>
                <a:cxn ang="0">
                  <a:pos x="28" y="14"/>
                </a:cxn>
                <a:cxn ang="0">
                  <a:pos x="28" y="28"/>
                </a:cxn>
                <a:cxn ang="0">
                  <a:pos x="14" y="42"/>
                </a:cxn>
                <a:cxn ang="0">
                  <a:pos x="14" y="42"/>
                </a:cxn>
                <a:cxn ang="0">
                  <a:pos x="0" y="28"/>
                </a:cxn>
                <a:cxn ang="0">
                  <a:pos x="0" y="14"/>
                </a:cxn>
                <a:cxn ang="0">
                  <a:pos x="0" y="0"/>
                </a:cxn>
                <a:cxn ang="0">
                  <a:pos x="14" y="0"/>
                </a:cxn>
              </a:cxnLst>
              <a:rect l="0" t="0" r="r" b="b"/>
              <a:pathLst>
                <a:path w="28" h="42">
                  <a:moveTo>
                    <a:pt x="14" y="0"/>
                  </a:moveTo>
                  <a:lnTo>
                    <a:pt x="14" y="0"/>
                  </a:lnTo>
                  <a:lnTo>
                    <a:pt x="28" y="14"/>
                  </a:lnTo>
                  <a:lnTo>
                    <a:pt x="28" y="28"/>
                  </a:lnTo>
                  <a:lnTo>
                    <a:pt x="14" y="42"/>
                  </a:lnTo>
                  <a:lnTo>
                    <a:pt x="14" y="42"/>
                  </a:lnTo>
                  <a:lnTo>
                    <a:pt x="0" y="28"/>
                  </a:lnTo>
                  <a:lnTo>
                    <a:pt x="0" y="14"/>
                  </a:lnTo>
                  <a:lnTo>
                    <a:pt x="0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CF924C"/>
            </a:solidFill>
            <a:ln w="31750">
              <a:solidFill>
                <a:srgbClr val="CF924C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31839" name="Picture 9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237" y="995"/>
              <a:ext cx="69" cy="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840" name="Line 96"/>
            <p:cNvSpPr>
              <a:spLocks noChangeShapeType="1"/>
            </p:cNvSpPr>
            <p:nvPr/>
          </p:nvSpPr>
          <p:spPr bwMode="auto">
            <a:xfrm>
              <a:off x="4347" y="1133"/>
              <a:ext cx="1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41" name="Freeform 97"/>
            <p:cNvSpPr>
              <a:spLocks/>
            </p:cNvSpPr>
            <p:nvPr/>
          </p:nvSpPr>
          <p:spPr bwMode="auto">
            <a:xfrm>
              <a:off x="4361" y="1133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42" name="Rectangle 98"/>
            <p:cNvSpPr>
              <a:spLocks noChangeArrowheads="1"/>
            </p:cNvSpPr>
            <p:nvPr/>
          </p:nvSpPr>
          <p:spPr bwMode="auto">
            <a:xfrm>
              <a:off x="4223" y="1050"/>
              <a:ext cx="96" cy="28"/>
            </a:xfrm>
            <a:prstGeom prst="rect">
              <a:avLst/>
            </a:prstGeom>
            <a:solidFill>
              <a:srgbClr val="CF924C"/>
            </a:solidFill>
            <a:ln w="31750">
              <a:solidFill>
                <a:srgbClr val="CF924C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43" name="Freeform 99"/>
            <p:cNvSpPr>
              <a:spLocks/>
            </p:cNvSpPr>
            <p:nvPr/>
          </p:nvSpPr>
          <p:spPr bwMode="auto">
            <a:xfrm>
              <a:off x="4209" y="1078"/>
              <a:ext cx="124" cy="2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28"/>
                </a:cxn>
                <a:cxn ang="0">
                  <a:pos x="124" y="28"/>
                </a:cxn>
                <a:cxn ang="0">
                  <a:pos x="124" y="0"/>
                </a:cxn>
                <a:cxn ang="0">
                  <a:pos x="14" y="0"/>
                </a:cxn>
              </a:cxnLst>
              <a:rect l="0" t="0" r="r" b="b"/>
              <a:pathLst>
                <a:path w="124" h="28">
                  <a:moveTo>
                    <a:pt x="14" y="0"/>
                  </a:moveTo>
                  <a:lnTo>
                    <a:pt x="0" y="28"/>
                  </a:lnTo>
                  <a:lnTo>
                    <a:pt x="124" y="28"/>
                  </a:lnTo>
                  <a:lnTo>
                    <a:pt x="124" y="0"/>
                  </a:lnTo>
                  <a:lnTo>
                    <a:pt x="14" y="0"/>
                  </a:lnTo>
                  <a:close/>
                </a:path>
              </a:pathLst>
            </a:custGeom>
            <a:noFill/>
            <a:ln w="31750">
              <a:solidFill>
                <a:srgbClr val="D9AA73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44" name="Line 100"/>
            <p:cNvSpPr>
              <a:spLocks noChangeShapeType="1"/>
            </p:cNvSpPr>
            <p:nvPr/>
          </p:nvSpPr>
          <p:spPr bwMode="auto">
            <a:xfrm>
              <a:off x="4223" y="1092"/>
              <a:ext cx="14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45" name="Line 101"/>
            <p:cNvSpPr>
              <a:spLocks noChangeShapeType="1"/>
            </p:cNvSpPr>
            <p:nvPr/>
          </p:nvSpPr>
          <p:spPr bwMode="auto">
            <a:xfrm>
              <a:off x="4237" y="1078"/>
              <a:ext cx="82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46" name="Line 102"/>
            <p:cNvSpPr>
              <a:spLocks noChangeShapeType="1"/>
            </p:cNvSpPr>
            <p:nvPr/>
          </p:nvSpPr>
          <p:spPr bwMode="auto">
            <a:xfrm>
              <a:off x="4223" y="1092"/>
              <a:ext cx="69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47" name="Line 103"/>
            <p:cNvSpPr>
              <a:spLocks noChangeShapeType="1"/>
            </p:cNvSpPr>
            <p:nvPr/>
          </p:nvSpPr>
          <p:spPr bwMode="auto">
            <a:xfrm>
              <a:off x="4250" y="1092"/>
              <a:ext cx="56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48" name="Freeform 104"/>
            <p:cNvSpPr>
              <a:spLocks/>
            </p:cNvSpPr>
            <p:nvPr/>
          </p:nvSpPr>
          <p:spPr bwMode="auto">
            <a:xfrm>
              <a:off x="4292" y="1092"/>
              <a:ext cx="4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" y="0"/>
                </a:cxn>
                <a:cxn ang="0">
                  <a:pos x="41" y="0"/>
                </a:cxn>
              </a:cxnLst>
              <a:rect l="0" t="0" r="r" b="b"/>
              <a:pathLst>
                <a:path w="41">
                  <a:moveTo>
                    <a:pt x="0" y="0"/>
                  </a:moveTo>
                  <a:lnTo>
                    <a:pt x="27" y="0"/>
                  </a:lnTo>
                  <a:lnTo>
                    <a:pt x="41" y="0"/>
                  </a:lnTo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49" name="Rectangle 105"/>
            <p:cNvSpPr>
              <a:spLocks noChangeArrowheads="1"/>
            </p:cNvSpPr>
            <p:nvPr/>
          </p:nvSpPr>
          <p:spPr bwMode="auto">
            <a:xfrm>
              <a:off x="4264" y="981"/>
              <a:ext cx="28" cy="4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50" name="Rectangle 106"/>
            <p:cNvSpPr>
              <a:spLocks noChangeArrowheads="1"/>
            </p:cNvSpPr>
            <p:nvPr/>
          </p:nvSpPr>
          <p:spPr bwMode="auto">
            <a:xfrm>
              <a:off x="4264" y="981"/>
              <a:ext cx="42" cy="56"/>
            </a:xfrm>
            <a:prstGeom prst="rect">
              <a:avLst/>
            </a:prstGeom>
            <a:noFill/>
            <a:ln w="31750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51" name="Freeform 107"/>
            <p:cNvSpPr>
              <a:spLocks/>
            </p:cNvSpPr>
            <p:nvPr/>
          </p:nvSpPr>
          <p:spPr bwMode="auto">
            <a:xfrm>
              <a:off x="4678" y="1064"/>
              <a:ext cx="42" cy="6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2" y="14"/>
                </a:cxn>
                <a:cxn ang="0">
                  <a:pos x="42" y="69"/>
                </a:cxn>
              </a:cxnLst>
              <a:rect l="0" t="0" r="r" b="b"/>
              <a:pathLst>
                <a:path w="42" h="69">
                  <a:moveTo>
                    <a:pt x="0" y="0"/>
                  </a:moveTo>
                  <a:lnTo>
                    <a:pt x="42" y="14"/>
                  </a:lnTo>
                  <a:lnTo>
                    <a:pt x="42" y="69"/>
                  </a:lnTo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52" name="AutoShape 108"/>
            <p:cNvSpPr>
              <a:spLocks noChangeArrowheads="1"/>
            </p:cNvSpPr>
            <p:nvPr/>
          </p:nvSpPr>
          <p:spPr bwMode="auto">
            <a:xfrm>
              <a:off x="4568" y="981"/>
              <a:ext cx="124" cy="69"/>
            </a:xfrm>
            <a:prstGeom prst="roundRect">
              <a:avLst>
                <a:gd name="adj" fmla="val 50000"/>
              </a:avLst>
            </a:prstGeom>
            <a:solidFill>
              <a:srgbClr val="CF924C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53" name="AutoShape 109"/>
            <p:cNvSpPr>
              <a:spLocks noChangeArrowheads="1"/>
            </p:cNvSpPr>
            <p:nvPr/>
          </p:nvSpPr>
          <p:spPr bwMode="auto">
            <a:xfrm>
              <a:off x="4554" y="968"/>
              <a:ext cx="152" cy="96"/>
            </a:xfrm>
            <a:prstGeom prst="roundRect">
              <a:avLst>
                <a:gd name="adj" fmla="val 39065"/>
              </a:avLst>
            </a:prstGeom>
            <a:noFill/>
            <a:ln w="53975">
              <a:solidFill>
                <a:srgbClr val="CF924C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54" name="Rectangle 110"/>
            <p:cNvSpPr>
              <a:spLocks noChangeArrowheads="1"/>
            </p:cNvSpPr>
            <p:nvPr/>
          </p:nvSpPr>
          <p:spPr bwMode="auto">
            <a:xfrm>
              <a:off x="4595" y="995"/>
              <a:ext cx="83" cy="4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55" name="Rectangle 111"/>
            <p:cNvSpPr>
              <a:spLocks noChangeArrowheads="1"/>
            </p:cNvSpPr>
            <p:nvPr/>
          </p:nvSpPr>
          <p:spPr bwMode="auto">
            <a:xfrm>
              <a:off x="4595" y="995"/>
              <a:ext cx="97" cy="55"/>
            </a:xfrm>
            <a:prstGeom prst="rect">
              <a:avLst/>
            </a:prstGeom>
            <a:noFill/>
            <a:ln w="31750">
              <a:solidFill>
                <a:srgbClr val="CF924C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56" name="Freeform 112"/>
            <p:cNvSpPr>
              <a:spLocks/>
            </p:cNvSpPr>
            <p:nvPr/>
          </p:nvSpPr>
          <p:spPr bwMode="auto">
            <a:xfrm>
              <a:off x="4706" y="1119"/>
              <a:ext cx="27" cy="42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0"/>
                </a:cxn>
                <a:cxn ang="0">
                  <a:pos x="27" y="14"/>
                </a:cxn>
                <a:cxn ang="0">
                  <a:pos x="27" y="28"/>
                </a:cxn>
                <a:cxn ang="0">
                  <a:pos x="14" y="42"/>
                </a:cxn>
                <a:cxn ang="0">
                  <a:pos x="14" y="42"/>
                </a:cxn>
                <a:cxn ang="0">
                  <a:pos x="0" y="28"/>
                </a:cxn>
                <a:cxn ang="0">
                  <a:pos x="0" y="14"/>
                </a:cxn>
                <a:cxn ang="0">
                  <a:pos x="0" y="0"/>
                </a:cxn>
                <a:cxn ang="0">
                  <a:pos x="14" y="0"/>
                </a:cxn>
              </a:cxnLst>
              <a:rect l="0" t="0" r="r" b="b"/>
              <a:pathLst>
                <a:path w="27" h="42">
                  <a:moveTo>
                    <a:pt x="14" y="0"/>
                  </a:moveTo>
                  <a:lnTo>
                    <a:pt x="14" y="0"/>
                  </a:lnTo>
                  <a:lnTo>
                    <a:pt x="27" y="14"/>
                  </a:lnTo>
                  <a:lnTo>
                    <a:pt x="27" y="28"/>
                  </a:lnTo>
                  <a:lnTo>
                    <a:pt x="14" y="42"/>
                  </a:lnTo>
                  <a:lnTo>
                    <a:pt x="14" y="42"/>
                  </a:lnTo>
                  <a:lnTo>
                    <a:pt x="0" y="28"/>
                  </a:lnTo>
                  <a:lnTo>
                    <a:pt x="0" y="14"/>
                  </a:lnTo>
                  <a:lnTo>
                    <a:pt x="0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CF924C"/>
            </a:solidFill>
            <a:ln w="31750">
              <a:solidFill>
                <a:srgbClr val="CF924C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31857" name="Picture 11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595" y="995"/>
              <a:ext cx="69" cy="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858" name="Line 114"/>
            <p:cNvSpPr>
              <a:spLocks noChangeShapeType="1"/>
            </p:cNvSpPr>
            <p:nvPr/>
          </p:nvSpPr>
          <p:spPr bwMode="auto">
            <a:xfrm>
              <a:off x="4706" y="1133"/>
              <a:ext cx="1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59" name="Freeform 115"/>
            <p:cNvSpPr>
              <a:spLocks/>
            </p:cNvSpPr>
            <p:nvPr/>
          </p:nvSpPr>
          <p:spPr bwMode="auto">
            <a:xfrm>
              <a:off x="4720" y="1133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60" name="Rectangle 116"/>
            <p:cNvSpPr>
              <a:spLocks noChangeArrowheads="1"/>
            </p:cNvSpPr>
            <p:nvPr/>
          </p:nvSpPr>
          <p:spPr bwMode="auto">
            <a:xfrm>
              <a:off x="4582" y="1050"/>
              <a:ext cx="96" cy="28"/>
            </a:xfrm>
            <a:prstGeom prst="rect">
              <a:avLst/>
            </a:prstGeom>
            <a:solidFill>
              <a:srgbClr val="CF924C"/>
            </a:solidFill>
            <a:ln w="31750">
              <a:solidFill>
                <a:srgbClr val="CF924C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61" name="Freeform 117"/>
            <p:cNvSpPr>
              <a:spLocks/>
            </p:cNvSpPr>
            <p:nvPr/>
          </p:nvSpPr>
          <p:spPr bwMode="auto">
            <a:xfrm>
              <a:off x="4568" y="1078"/>
              <a:ext cx="124" cy="2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28"/>
                </a:cxn>
                <a:cxn ang="0">
                  <a:pos x="124" y="28"/>
                </a:cxn>
                <a:cxn ang="0">
                  <a:pos x="124" y="0"/>
                </a:cxn>
                <a:cxn ang="0">
                  <a:pos x="14" y="0"/>
                </a:cxn>
              </a:cxnLst>
              <a:rect l="0" t="0" r="r" b="b"/>
              <a:pathLst>
                <a:path w="124" h="28">
                  <a:moveTo>
                    <a:pt x="14" y="0"/>
                  </a:moveTo>
                  <a:lnTo>
                    <a:pt x="0" y="28"/>
                  </a:lnTo>
                  <a:lnTo>
                    <a:pt x="124" y="28"/>
                  </a:lnTo>
                  <a:lnTo>
                    <a:pt x="124" y="0"/>
                  </a:lnTo>
                  <a:lnTo>
                    <a:pt x="14" y="0"/>
                  </a:lnTo>
                  <a:close/>
                </a:path>
              </a:pathLst>
            </a:custGeom>
            <a:noFill/>
            <a:ln w="31750">
              <a:solidFill>
                <a:srgbClr val="D9AA73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62" name="Line 118"/>
            <p:cNvSpPr>
              <a:spLocks noChangeShapeType="1"/>
            </p:cNvSpPr>
            <p:nvPr/>
          </p:nvSpPr>
          <p:spPr bwMode="auto">
            <a:xfrm>
              <a:off x="4582" y="1092"/>
              <a:ext cx="13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63" name="Line 119"/>
            <p:cNvSpPr>
              <a:spLocks noChangeShapeType="1"/>
            </p:cNvSpPr>
            <p:nvPr/>
          </p:nvSpPr>
          <p:spPr bwMode="auto">
            <a:xfrm>
              <a:off x="4595" y="1078"/>
              <a:ext cx="83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64" name="Line 120"/>
            <p:cNvSpPr>
              <a:spLocks noChangeShapeType="1"/>
            </p:cNvSpPr>
            <p:nvPr/>
          </p:nvSpPr>
          <p:spPr bwMode="auto">
            <a:xfrm>
              <a:off x="4582" y="1092"/>
              <a:ext cx="69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65" name="Line 121"/>
            <p:cNvSpPr>
              <a:spLocks noChangeShapeType="1"/>
            </p:cNvSpPr>
            <p:nvPr/>
          </p:nvSpPr>
          <p:spPr bwMode="auto">
            <a:xfrm>
              <a:off x="4609" y="1092"/>
              <a:ext cx="55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66" name="Freeform 122"/>
            <p:cNvSpPr>
              <a:spLocks/>
            </p:cNvSpPr>
            <p:nvPr/>
          </p:nvSpPr>
          <p:spPr bwMode="auto">
            <a:xfrm>
              <a:off x="4651" y="1092"/>
              <a:ext cx="4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" y="0"/>
                </a:cxn>
                <a:cxn ang="0">
                  <a:pos x="41" y="0"/>
                </a:cxn>
              </a:cxnLst>
              <a:rect l="0" t="0" r="r" b="b"/>
              <a:pathLst>
                <a:path w="41">
                  <a:moveTo>
                    <a:pt x="0" y="0"/>
                  </a:moveTo>
                  <a:lnTo>
                    <a:pt x="27" y="0"/>
                  </a:lnTo>
                  <a:lnTo>
                    <a:pt x="41" y="0"/>
                  </a:lnTo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67" name="Rectangle 123"/>
            <p:cNvSpPr>
              <a:spLocks noChangeArrowheads="1"/>
            </p:cNvSpPr>
            <p:nvPr/>
          </p:nvSpPr>
          <p:spPr bwMode="auto">
            <a:xfrm>
              <a:off x="4623" y="981"/>
              <a:ext cx="28" cy="4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68" name="Rectangle 124"/>
            <p:cNvSpPr>
              <a:spLocks noChangeArrowheads="1"/>
            </p:cNvSpPr>
            <p:nvPr/>
          </p:nvSpPr>
          <p:spPr bwMode="auto">
            <a:xfrm>
              <a:off x="4623" y="981"/>
              <a:ext cx="41" cy="56"/>
            </a:xfrm>
            <a:prstGeom prst="rect">
              <a:avLst/>
            </a:prstGeom>
            <a:noFill/>
            <a:ln w="31750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69" name="Rectangle 125"/>
            <p:cNvSpPr>
              <a:spLocks noChangeArrowheads="1"/>
            </p:cNvSpPr>
            <p:nvPr/>
          </p:nvSpPr>
          <p:spPr bwMode="auto">
            <a:xfrm>
              <a:off x="1417" y="3416"/>
              <a:ext cx="681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400">
                  <a:solidFill>
                    <a:srgbClr val="000000"/>
                  </a:solidFill>
                  <a:latin typeface="Arial" charset="0"/>
                </a:rPr>
                <a:t>network link:</a:t>
              </a:r>
              <a:endParaRPr lang="en-GB"/>
            </a:p>
          </p:txBody>
        </p:sp>
        <p:sp>
          <p:nvSpPr>
            <p:cNvPr id="31870" name="Rectangle 126"/>
            <p:cNvSpPr>
              <a:spLocks noChangeArrowheads="1"/>
            </p:cNvSpPr>
            <p:nvPr/>
          </p:nvSpPr>
          <p:spPr bwMode="auto">
            <a:xfrm>
              <a:off x="2070" y="3451"/>
              <a:ext cx="249" cy="28"/>
            </a:xfrm>
            <a:prstGeom prst="rect">
              <a:avLst/>
            </a:prstGeom>
            <a:solidFill>
              <a:srgbClr val="FFDC99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71" name="Rectangle 127"/>
            <p:cNvSpPr>
              <a:spLocks noChangeArrowheads="1"/>
            </p:cNvSpPr>
            <p:nvPr/>
          </p:nvSpPr>
          <p:spPr bwMode="auto">
            <a:xfrm>
              <a:off x="2070" y="3451"/>
              <a:ext cx="263" cy="42"/>
            </a:xfrm>
            <a:prstGeom prst="rect">
              <a:avLst/>
            </a:prstGeom>
            <a:noFill/>
            <a:ln w="31750">
              <a:solidFill>
                <a:srgbClr val="FFDC99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72" name="Freeform 128"/>
            <p:cNvSpPr>
              <a:spLocks/>
            </p:cNvSpPr>
            <p:nvPr/>
          </p:nvSpPr>
          <p:spPr bwMode="auto">
            <a:xfrm>
              <a:off x="3188" y="1837"/>
              <a:ext cx="69" cy="83"/>
            </a:xfrm>
            <a:custGeom>
              <a:avLst/>
              <a:gdLst/>
              <a:ahLst/>
              <a:cxnLst>
                <a:cxn ang="0">
                  <a:pos x="28" y="69"/>
                </a:cxn>
                <a:cxn ang="0">
                  <a:pos x="0" y="83"/>
                </a:cxn>
                <a:cxn ang="0">
                  <a:pos x="0" y="0"/>
                </a:cxn>
                <a:cxn ang="0">
                  <a:pos x="69" y="55"/>
                </a:cxn>
                <a:cxn ang="0">
                  <a:pos x="28" y="69"/>
                </a:cxn>
              </a:cxnLst>
              <a:rect l="0" t="0" r="r" b="b"/>
              <a:pathLst>
                <a:path w="69" h="83">
                  <a:moveTo>
                    <a:pt x="28" y="69"/>
                  </a:moveTo>
                  <a:lnTo>
                    <a:pt x="0" y="83"/>
                  </a:lnTo>
                  <a:lnTo>
                    <a:pt x="0" y="0"/>
                  </a:lnTo>
                  <a:lnTo>
                    <a:pt x="69" y="55"/>
                  </a:lnTo>
                  <a:lnTo>
                    <a:pt x="28" y="69"/>
                  </a:lnTo>
                  <a:close/>
                </a:path>
              </a:pathLst>
            </a:custGeom>
            <a:solidFill>
              <a:srgbClr val="000000"/>
            </a:solidFill>
            <a:ln w="317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73" name="Line 129"/>
            <p:cNvSpPr>
              <a:spLocks noChangeShapeType="1"/>
            </p:cNvSpPr>
            <p:nvPr/>
          </p:nvSpPr>
          <p:spPr bwMode="auto">
            <a:xfrm flipH="1" flipV="1">
              <a:off x="3216" y="1906"/>
              <a:ext cx="110" cy="262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74" name="Freeform 130"/>
            <p:cNvSpPr>
              <a:spLocks/>
            </p:cNvSpPr>
            <p:nvPr/>
          </p:nvSpPr>
          <p:spPr bwMode="auto">
            <a:xfrm>
              <a:off x="3519" y="2527"/>
              <a:ext cx="69" cy="83"/>
            </a:xfrm>
            <a:custGeom>
              <a:avLst/>
              <a:gdLst/>
              <a:ahLst/>
              <a:cxnLst>
                <a:cxn ang="0">
                  <a:pos x="42" y="27"/>
                </a:cxn>
                <a:cxn ang="0">
                  <a:pos x="69" y="0"/>
                </a:cxn>
                <a:cxn ang="0">
                  <a:pos x="69" y="83"/>
                </a:cxn>
                <a:cxn ang="0">
                  <a:pos x="0" y="41"/>
                </a:cxn>
                <a:cxn ang="0">
                  <a:pos x="42" y="27"/>
                </a:cxn>
              </a:cxnLst>
              <a:rect l="0" t="0" r="r" b="b"/>
              <a:pathLst>
                <a:path w="69" h="83">
                  <a:moveTo>
                    <a:pt x="42" y="27"/>
                  </a:moveTo>
                  <a:lnTo>
                    <a:pt x="69" y="0"/>
                  </a:lnTo>
                  <a:lnTo>
                    <a:pt x="69" y="83"/>
                  </a:lnTo>
                  <a:lnTo>
                    <a:pt x="0" y="41"/>
                  </a:lnTo>
                  <a:lnTo>
                    <a:pt x="42" y="27"/>
                  </a:lnTo>
                  <a:close/>
                </a:path>
              </a:pathLst>
            </a:custGeom>
            <a:solidFill>
              <a:srgbClr val="000000"/>
            </a:solidFill>
            <a:ln w="317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75" name="Line 131"/>
            <p:cNvSpPr>
              <a:spLocks noChangeShapeType="1"/>
            </p:cNvSpPr>
            <p:nvPr/>
          </p:nvSpPr>
          <p:spPr bwMode="auto">
            <a:xfrm>
              <a:off x="3423" y="2361"/>
              <a:ext cx="124" cy="180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76" name="Freeform 132"/>
            <p:cNvSpPr>
              <a:spLocks/>
            </p:cNvSpPr>
            <p:nvPr/>
          </p:nvSpPr>
          <p:spPr bwMode="auto">
            <a:xfrm>
              <a:off x="2953" y="2485"/>
              <a:ext cx="69" cy="69"/>
            </a:xfrm>
            <a:custGeom>
              <a:avLst/>
              <a:gdLst/>
              <a:ahLst/>
              <a:cxnLst>
                <a:cxn ang="0">
                  <a:pos x="42" y="28"/>
                </a:cxn>
                <a:cxn ang="0">
                  <a:pos x="69" y="56"/>
                </a:cxn>
                <a:cxn ang="0">
                  <a:pos x="0" y="69"/>
                </a:cxn>
                <a:cxn ang="0">
                  <a:pos x="28" y="0"/>
                </a:cxn>
                <a:cxn ang="0">
                  <a:pos x="42" y="28"/>
                </a:cxn>
              </a:cxnLst>
              <a:rect l="0" t="0" r="r" b="b"/>
              <a:pathLst>
                <a:path w="69" h="69">
                  <a:moveTo>
                    <a:pt x="42" y="28"/>
                  </a:moveTo>
                  <a:lnTo>
                    <a:pt x="69" y="56"/>
                  </a:lnTo>
                  <a:lnTo>
                    <a:pt x="0" y="69"/>
                  </a:lnTo>
                  <a:lnTo>
                    <a:pt x="28" y="0"/>
                  </a:lnTo>
                  <a:lnTo>
                    <a:pt x="42" y="28"/>
                  </a:lnTo>
                  <a:close/>
                </a:path>
              </a:pathLst>
            </a:custGeom>
            <a:solidFill>
              <a:srgbClr val="000000"/>
            </a:solidFill>
            <a:ln w="317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77" name="Line 133"/>
            <p:cNvSpPr>
              <a:spLocks noChangeShapeType="1"/>
            </p:cNvSpPr>
            <p:nvPr/>
          </p:nvSpPr>
          <p:spPr bwMode="auto">
            <a:xfrm flipH="1">
              <a:off x="3009" y="2347"/>
              <a:ext cx="179" cy="152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78" name="Freeform 134"/>
            <p:cNvSpPr>
              <a:spLocks/>
            </p:cNvSpPr>
            <p:nvPr/>
          </p:nvSpPr>
          <p:spPr bwMode="auto">
            <a:xfrm>
              <a:off x="2746" y="2513"/>
              <a:ext cx="69" cy="83"/>
            </a:xfrm>
            <a:custGeom>
              <a:avLst/>
              <a:gdLst/>
              <a:ahLst/>
              <a:cxnLst>
                <a:cxn ang="0">
                  <a:pos x="42" y="55"/>
                </a:cxn>
                <a:cxn ang="0">
                  <a:pos x="0" y="41"/>
                </a:cxn>
                <a:cxn ang="0">
                  <a:pos x="69" y="0"/>
                </a:cxn>
                <a:cxn ang="0">
                  <a:pos x="69" y="83"/>
                </a:cxn>
                <a:cxn ang="0">
                  <a:pos x="42" y="55"/>
                </a:cxn>
              </a:cxnLst>
              <a:rect l="0" t="0" r="r" b="b"/>
              <a:pathLst>
                <a:path w="69" h="83">
                  <a:moveTo>
                    <a:pt x="42" y="55"/>
                  </a:moveTo>
                  <a:lnTo>
                    <a:pt x="0" y="41"/>
                  </a:lnTo>
                  <a:lnTo>
                    <a:pt x="69" y="0"/>
                  </a:lnTo>
                  <a:lnTo>
                    <a:pt x="69" y="83"/>
                  </a:lnTo>
                  <a:lnTo>
                    <a:pt x="42" y="55"/>
                  </a:lnTo>
                  <a:close/>
                </a:path>
              </a:pathLst>
            </a:custGeom>
            <a:solidFill>
              <a:srgbClr val="000000"/>
            </a:solidFill>
            <a:ln w="317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79" name="Line 135"/>
            <p:cNvSpPr>
              <a:spLocks noChangeShapeType="1"/>
            </p:cNvSpPr>
            <p:nvPr/>
          </p:nvSpPr>
          <p:spPr bwMode="auto">
            <a:xfrm flipV="1">
              <a:off x="2664" y="2582"/>
              <a:ext cx="110" cy="22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80" name="Rectangle 136"/>
            <p:cNvSpPr>
              <a:spLocks noChangeArrowheads="1"/>
            </p:cNvSpPr>
            <p:nvPr/>
          </p:nvSpPr>
          <p:spPr bwMode="auto">
            <a:xfrm>
              <a:off x="2286" y="1333"/>
              <a:ext cx="96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400">
                  <a:solidFill>
                    <a:srgbClr val="000000"/>
                  </a:solidFill>
                  <a:latin typeface="Zapf Dingbats" charset="2"/>
                </a:rPr>
                <a:t>%</a:t>
              </a:r>
              <a:endParaRPr lang="en-GB">
                <a:latin typeface="Zapf Dingbats" charset="2"/>
              </a:endParaRPr>
            </a:p>
          </p:txBody>
        </p:sp>
        <p:sp>
          <p:nvSpPr>
            <p:cNvPr id="31881" name="Rectangle 137"/>
            <p:cNvSpPr>
              <a:spLocks noChangeArrowheads="1"/>
            </p:cNvSpPr>
            <p:nvPr/>
          </p:nvSpPr>
          <p:spPr bwMode="auto">
            <a:xfrm>
              <a:off x="696" y="1754"/>
              <a:ext cx="96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400">
                  <a:solidFill>
                    <a:srgbClr val="000000"/>
                  </a:solidFill>
                  <a:latin typeface="Zapf Dingbats" charset="2"/>
                </a:rPr>
                <a:t>%</a:t>
              </a:r>
              <a:endParaRPr lang="en-GB">
                <a:latin typeface="Zapf Dingbats" charset="2"/>
              </a:endParaRPr>
            </a:p>
          </p:txBody>
        </p:sp>
        <p:sp>
          <p:nvSpPr>
            <p:cNvPr id="31882" name="Rectangle 138"/>
            <p:cNvSpPr>
              <a:spLocks noChangeArrowheads="1"/>
            </p:cNvSpPr>
            <p:nvPr/>
          </p:nvSpPr>
          <p:spPr bwMode="auto">
            <a:xfrm>
              <a:off x="592" y="1534"/>
              <a:ext cx="96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400">
                  <a:solidFill>
                    <a:srgbClr val="000000"/>
                  </a:solidFill>
                  <a:latin typeface="Zapf Dingbats" charset="2"/>
                </a:rPr>
                <a:t>%</a:t>
              </a:r>
              <a:endParaRPr lang="en-GB">
                <a:latin typeface="Zapf Dingbats" charset="2"/>
              </a:endParaRPr>
            </a:p>
          </p:txBody>
        </p:sp>
      </p:grpSp>
      <p:sp>
        <p:nvSpPr>
          <p:cNvPr id="31884" name="Rectangle 140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Figure 1.1</a:t>
            </a:r>
            <a:br>
              <a:rPr lang="en-GB"/>
            </a:br>
            <a:r>
              <a:rPr lang="en-GB"/>
              <a:t>A typical portion of the Internet </a:t>
            </a:r>
          </a:p>
        </p:txBody>
      </p:sp>
      <p:sp>
        <p:nvSpPr>
          <p:cNvPr id="509" name="Slide Number Placeholder 50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Middleware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304800" y="5181600"/>
            <a:ext cx="8534400" cy="944563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latin typeface="Arial" charset="0"/>
              </a:rPr>
              <a:t>The middleware layer extends over multiple machines, and offers each  application the same interface.</a:t>
            </a:r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81926" name="Picture 6" descr="01-0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2150" y="1749425"/>
            <a:ext cx="7893050" cy="3292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Transparency in a Distributed System</a:t>
            </a:r>
          </a:p>
        </p:txBody>
      </p:sp>
      <p:pic>
        <p:nvPicPr>
          <p:cNvPr id="84005" name="Picture 3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9550" y="1963738"/>
            <a:ext cx="8863013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Today's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Administrivia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Example topics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Pitfalls when Developing </a:t>
            </a:r>
            <a:br>
              <a:rPr lang="en-US" smtClean="0"/>
            </a:br>
            <a:r>
              <a:rPr lang="en-US" smtClean="0"/>
              <a:t>Distributed Systems</a:t>
            </a:r>
            <a:endParaRPr lang="en-US"/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False assumptions made by first time developer:</a:t>
            </a:r>
          </a:p>
          <a:p>
            <a:endParaRPr lang="en-US" dirty="0" smtClean="0"/>
          </a:p>
          <a:p>
            <a:r>
              <a:rPr lang="en-US" dirty="0" smtClean="0"/>
              <a:t>The network is reliable.</a:t>
            </a:r>
          </a:p>
          <a:p>
            <a:r>
              <a:rPr lang="en-US" dirty="0" smtClean="0"/>
              <a:t>The network is secure.</a:t>
            </a:r>
          </a:p>
          <a:p>
            <a:r>
              <a:rPr lang="en-US" dirty="0" smtClean="0"/>
              <a:t>The network is homogeneous.</a:t>
            </a:r>
          </a:p>
          <a:p>
            <a:r>
              <a:rPr lang="en-US" dirty="0" smtClean="0"/>
              <a:t>The topology does not change.</a:t>
            </a:r>
          </a:p>
          <a:p>
            <a:r>
              <a:rPr lang="en-US" dirty="0" smtClean="0"/>
              <a:t>Latency is zero.</a:t>
            </a:r>
          </a:p>
          <a:p>
            <a:r>
              <a:rPr lang="en-US" dirty="0" smtClean="0"/>
              <a:t>Bandwidth is infinite.</a:t>
            </a:r>
          </a:p>
          <a:p>
            <a:r>
              <a:rPr lang="en-US" dirty="0" smtClean="0"/>
              <a:t>Transport cost is zero.</a:t>
            </a:r>
          </a:p>
          <a:p>
            <a:r>
              <a:rPr lang="en-US" dirty="0" smtClean="0"/>
              <a:t>There is one administrator.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Scalability Problems</a:t>
            </a:r>
            <a:endParaRPr lang="en-US"/>
          </a:p>
        </p:txBody>
      </p:sp>
      <p:sp>
        <p:nvSpPr>
          <p:cNvPr id="147462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Characteristics of decentralized algorithms:</a:t>
            </a:r>
          </a:p>
          <a:p>
            <a:endParaRPr lang="en-US" dirty="0" smtClean="0"/>
          </a:p>
          <a:p>
            <a:r>
              <a:rPr lang="en-US" dirty="0" smtClean="0"/>
              <a:t>No machine has complete information about the system state.</a:t>
            </a:r>
          </a:p>
          <a:p>
            <a:r>
              <a:rPr lang="en-US" dirty="0" smtClean="0"/>
              <a:t>Machines make decisions based only on local information.</a:t>
            </a:r>
          </a:p>
          <a:p>
            <a:r>
              <a:rPr lang="en-US" dirty="0" smtClean="0"/>
              <a:t>Failure of one machine does not ruin the algorithm.</a:t>
            </a:r>
          </a:p>
          <a:p>
            <a:r>
              <a:rPr lang="en-US" dirty="0" smtClean="0"/>
              <a:t>There is no implicit assumption that a global clock exists.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Reasons for Replication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3788" y="1604963"/>
            <a:ext cx="7696200" cy="4916487"/>
          </a:xfrm>
        </p:spPr>
        <p:txBody>
          <a:bodyPr/>
          <a:lstStyle/>
          <a:p>
            <a:pPr algn="l">
              <a:lnSpc>
                <a:spcPct val="90000"/>
              </a:lnSpc>
              <a:buFontTx/>
              <a:buChar char="•"/>
            </a:pPr>
            <a:r>
              <a:rPr lang="en-US" sz="3200"/>
              <a:t>Data are replicated to increase the reliability of a system.</a:t>
            </a:r>
          </a:p>
          <a:p>
            <a:pPr algn="l">
              <a:lnSpc>
                <a:spcPct val="90000"/>
              </a:lnSpc>
              <a:buFontTx/>
              <a:buChar char="•"/>
            </a:pPr>
            <a:r>
              <a:rPr lang="en-US" sz="3200"/>
              <a:t>Replication for performance</a:t>
            </a:r>
          </a:p>
          <a:p>
            <a:pPr lvl="1">
              <a:lnSpc>
                <a:spcPct val="90000"/>
              </a:lnSpc>
              <a:buSzPct val="70000"/>
              <a:buFont typeface="Wingdings" charset="2"/>
              <a:buChar char="§"/>
            </a:pPr>
            <a:r>
              <a:rPr lang="en-US" sz="2800">
                <a:latin typeface="Arial" charset="0"/>
              </a:rPr>
              <a:t>Scaling in numbers</a:t>
            </a:r>
          </a:p>
          <a:p>
            <a:pPr lvl="1">
              <a:lnSpc>
                <a:spcPct val="90000"/>
              </a:lnSpc>
              <a:buSzPct val="70000"/>
              <a:buFont typeface="Wingdings" charset="2"/>
              <a:buChar char="§"/>
            </a:pPr>
            <a:r>
              <a:rPr lang="en-US" sz="2800">
                <a:latin typeface="Arial" charset="0"/>
              </a:rPr>
              <a:t>Scaling in geographical area</a:t>
            </a:r>
          </a:p>
          <a:p>
            <a:pPr algn="l">
              <a:lnSpc>
                <a:spcPct val="90000"/>
              </a:lnSpc>
              <a:buSzPct val="70000"/>
              <a:buFont typeface="Wingdings" charset="2"/>
              <a:buChar char="§"/>
            </a:pPr>
            <a:r>
              <a:rPr lang="en-US" sz="3200"/>
              <a:t>Caveat</a:t>
            </a:r>
          </a:p>
          <a:p>
            <a:pPr lvl="1">
              <a:lnSpc>
                <a:spcPct val="90000"/>
              </a:lnSpc>
              <a:buSzPct val="70000"/>
              <a:buFont typeface="Wingdings" charset="2"/>
              <a:buChar char="§"/>
            </a:pPr>
            <a:r>
              <a:rPr lang="en-US" sz="2800">
                <a:latin typeface="Arial" charset="0"/>
              </a:rPr>
              <a:t>Gain in performance</a:t>
            </a:r>
          </a:p>
          <a:p>
            <a:pPr lvl="1">
              <a:lnSpc>
                <a:spcPct val="90000"/>
              </a:lnSpc>
              <a:buSzPct val="70000"/>
              <a:buFont typeface="Wingdings" charset="2"/>
              <a:buChar char="§"/>
            </a:pPr>
            <a:r>
              <a:rPr lang="en-US" sz="2800">
                <a:latin typeface="Arial" charset="0"/>
              </a:rPr>
              <a:t>Cost of increased bandwidth for maintaining replication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Continuous Consistency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80900" name="Picture 4" descr="07-0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r="53111" b="10667"/>
          <a:stretch>
            <a:fillRect/>
          </a:stretch>
        </p:blipFill>
        <p:spPr bwMode="auto">
          <a:xfrm>
            <a:off x="931863" y="1130300"/>
            <a:ext cx="7199312" cy="3975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Transaction Processing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154628" name="Picture 4" descr="01-08T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4650" y="2076450"/>
            <a:ext cx="8375650" cy="25431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Transaction Processing Systems</a:t>
            </a:r>
            <a:endParaRPr lang="en-US" dirty="0"/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b="1" u="sng" dirty="0" smtClean="0"/>
              <a:t>ACID</a:t>
            </a:r>
            <a:r>
              <a:rPr lang="en-US" dirty="0" smtClean="0"/>
              <a:t> properties of transactions:</a:t>
            </a:r>
          </a:p>
          <a:p>
            <a:endParaRPr lang="en-US" dirty="0" smtClean="0"/>
          </a:p>
          <a:p>
            <a:r>
              <a:rPr lang="en-US" b="1" u="sng" dirty="0" smtClean="0"/>
              <a:t>A</a:t>
            </a:r>
            <a:r>
              <a:rPr lang="en-US" b="1" dirty="0" smtClean="0"/>
              <a:t>tomic</a:t>
            </a:r>
            <a:r>
              <a:rPr lang="en-US" dirty="0" smtClean="0"/>
              <a:t>: To the outside world, the transaction happens indivisibly.</a:t>
            </a:r>
          </a:p>
          <a:p>
            <a:r>
              <a:rPr lang="en-US" b="1" u="sng" dirty="0" smtClean="0"/>
              <a:t>C</a:t>
            </a:r>
            <a:r>
              <a:rPr lang="en-US" b="1" dirty="0" smtClean="0"/>
              <a:t>onsistent</a:t>
            </a:r>
            <a:r>
              <a:rPr lang="en-US" dirty="0" smtClean="0"/>
              <a:t>: The transaction does not violate system invariants.</a:t>
            </a:r>
          </a:p>
          <a:p>
            <a:r>
              <a:rPr lang="en-US" b="1" u="sng" dirty="0" smtClean="0"/>
              <a:t>I</a:t>
            </a:r>
            <a:r>
              <a:rPr lang="en-US" b="1" dirty="0" smtClean="0"/>
              <a:t>solated</a:t>
            </a:r>
            <a:r>
              <a:rPr lang="en-US" dirty="0" smtClean="0"/>
              <a:t>: Concurrent transactions do not interfere with each other.</a:t>
            </a:r>
          </a:p>
          <a:p>
            <a:r>
              <a:rPr lang="en-US" b="1" u="sng" dirty="0" smtClean="0"/>
              <a:t>D</a:t>
            </a:r>
            <a:r>
              <a:rPr lang="en-US" b="1" dirty="0" smtClean="0"/>
              <a:t>urable</a:t>
            </a:r>
            <a:r>
              <a:rPr lang="en-US" dirty="0" smtClean="0"/>
              <a:t>: Once a transaction commits, the changes are permanent.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Failure Models</a:t>
            </a:r>
            <a:endParaRPr lang="en-US"/>
          </a:p>
        </p:txBody>
      </p:sp>
      <p:pic>
        <p:nvPicPr>
          <p:cNvPr id="77828" name="Picture 4" descr="08-01T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1788" y="1674813"/>
            <a:ext cx="8574087" cy="3321050"/>
          </a:xfrm>
          <a:prstGeom prst="rect">
            <a:avLst/>
          </a:prstGeom>
          <a:noFill/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Next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Networking intro</a:t>
            </a:r>
          </a:p>
          <a:p>
            <a:r>
              <a:rPr lang="en-US" dirty="0" smtClean="0"/>
              <a:t>Read “End-to-End Arguments” paper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D859-5E88-2F4E-A0AF-DA1202C78266}" type="slidenum">
              <a:rPr lang="en-US"/>
              <a:pPr/>
              <a:t>3</a:t>
            </a:fld>
            <a:endParaRPr lang="en-US"/>
          </a:p>
        </p:txBody>
      </p:sp>
      <p:sp>
        <p:nvSpPr>
          <p:cNvPr id="35533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Instructors</a:t>
            </a:r>
          </a:p>
        </p:txBody>
      </p:sp>
      <p:sp>
        <p:nvSpPr>
          <p:cNvPr id="35533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Instructor</a:t>
            </a:r>
          </a:p>
          <a:p>
            <a:pPr lvl="1"/>
            <a:r>
              <a:rPr lang="en-US" dirty="0" err="1"/>
              <a:t>Srini</a:t>
            </a:r>
            <a:r>
              <a:rPr lang="en-US" dirty="0"/>
              <a:t> Seshan</a:t>
            </a:r>
          </a:p>
          <a:p>
            <a:pPr lvl="1"/>
            <a:r>
              <a:rPr lang="en-US" dirty="0">
                <a:hlinkClick r:id="rId2"/>
              </a:rPr>
              <a:t>srini@cmu.edu</a:t>
            </a:r>
            <a:r>
              <a:rPr lang="en-US" dirty="0"/>
              <a:t>,  Wean Hall </a:t>
            </a:r>
            <a:r>
              <a:rPr lang="en-US" dirty="0" smtClean="0"/>
              <a:t>8113</a:t>
            </a:r>
          </a:p>
          <a:p>
            <a:pPr lvl="1"/>
            <a:r>
              <a:rPr lang="en-US" dirty="0" smtClean="0"/>
              <a:t>Office hours: Thursday 1-2pm</a:t>
            </a:r>
          </a:p>
          <a:p>
            <a:pPr lvl="1"/>
            <a:endParaRPr lang="en-US" dirty="0" smtClean="0"/>
          </a:p>
          <a:p>
            <a:r>
              <a:rPr lang="en-US" dirty="0"/>
              <a:t>Teaching </a:t>
            </a:r>
            <a:r>
              <a:rPr lang="en-US" dirty="0" smtClean="0"/>
              <a:t>assistant</a:t>
            </a:r>
          </a:p>
          <a:p>
            <a:pPr lvl="1"/>
            <a:r>
              <a:rPr lang="en-US" dirty="0" err="1" smtClean="0"/>
              <a:t>Dongsu</a:t>
            </a:r>
            <a:r>
              <a:rPr lang="en-US" dirty="0" smtClean="0"/>
              <a:t> Han</a:t>
            </a:r>
          </a:p>
          <a:p>
            <a:pPr lvl="1"/>
            <a:r>
              <a:rPr lang="en-US" dirty="0" smtClean="0">
                <a:hlinkClick r:id="rId3"/>
              </a:rPr>
              <a:t>dongsuh@cs.cmu.edu</a:t>
            </a:r>
            <a:r>
              <a:rPr lang="en-US" dirty="0" smtClean="0"/>
              <a:t>, Wean 8218</a:t>
            </a:r>
          </a:p>
          <a:p>
            <a:pPr lvl="1"/>
            <a:r>
              <a:rPr lang="en-US" dirty="0" smtClean="0"/>
              <a:t>Office hours: Mon 1:30-2:30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37699-E641-DC45-B1F0-BA34C769B289}" type="slidenum">
              <a:rPr lang="en-US"/>
              <a:pPr/>
              <a:t>4</a:t>
            </a:fld>
            <a:endParaRPr lang="en-US"/>
          </a:p>
        </p:txBody>
      </p:sp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Course Goals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0825"/>
            <a:ext cx="8475663" cy="4727575"/>
          </a:xfrm>
        </p:spPr>
        <p:txBody>
          <a:bodyPr/>
          <a:lstStyle/>
          <a:p>
            <a:r>
              <a:rPr lang="en-US" dirty="0"/>
              <a:t>Become familiar with the principles and practice of</a:t>
            </a:r>
            <a:r>
              <a:rPr lang="en-US" dirty="0" smtClean="0"/>
              <a:t> distributed systems</a:t>
            </a:r>
          </a:p>
          <a:p>
            <a:pPr lvl="1"/>
            <a:r>
              <a:rPr lang="en-US" dirty="0" smtClean="0"/>
              <a:t>algorithms, APIs, </a:t>
            </a:r>
            <a:r>
              <a:rPr lang="en-US" dirty="0"/>
              <a:t>...</a:t>
            </a:r>
          </a:p>
          <a:p>
            <a:r>
              <a:rPr lang="en-US" dirty="0"/>
              <a:t>Learn how to write</a:t>
            </a:r>
            <a:r>
              <a:rPr lang="en-US" dirty="0" smtClean="0"/>
              <a:t> distributed applications </a:t>
            </a:r>
            <a:r>
              <a:rPr lang="en-US" dirty="0"/>
              <a:t>that use the network</a:t>
            </a:r>
          </a:p>
          <a:p>
            <a:pPr lvl="1"/>
            <a:r>
              <a:rPr lang="en-US" dirty="0"/>
              <a:t>How does a</a:t>
            </a:r>
            <a:r>
              <a:rPr lang="en-US" dirty="0" smtClean="0"/>
              <a:t> distributed file system work</a:t>
            </a:r>
            <a:r>
              <a:rPr lang="en-US" dirty="0"/>
              <a:t>?</a:t>
            </a:r>
            <a:endParaRPr lang="en-US" dirty="0" smtClean="0"/>
          </a:p>
          <a:p>
            <a:r>
              <a:rPr lang="en-US" dirty="0" smtClean="0"/>
              <a:t>Mobile/Ubiquitous computing focus</a:t>
            </a:r>
          </a:p>
          <a:p>
            <a:pPr lvl="1"/>
            <a:r>
              <a:rPr lang="en-US" dirty="0" smtClean="0"/>
              <a:t>Projects and programming done using Android platform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Android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Dramatically updated class focus</a:t>
            </a:r>
          </a:p>
          <a:p>
            <a:pPr lvl="1"/>
            <a:r>
              <a:rPr lang="en-US" dirty="0" smtClean="0"/>
              <a:t>Distributed systems + mobile/ubiquitous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New projects</a:t>
            </a:r>
          </a:p>
          <a:p>
            <a:pPr lvl="1"/>
            <a:r>
              <a:rPr lang="en-US" dirty="0" smtClean="0"/>
              <a:t>Project 1</a:t>
            </a:r>
          </a:p>
          <a:p>
            <a:pPr lvl="2"/>
            <a:r>
              <a:rPr lang="en-US" dirty="0" smtClean="0"/>
              <a:t>Part A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discovery protocol for mobile phones</a:t>
            </a:r>
          </a:p>
          <a:p>
            <a:pPr lvl="2"/>
            <a:r>
              <a:rPr lang="en-US" dirty="0" smtClean="0">
                <a:sym typeface="Wingdings"/>
              </a:rPr>
              <a:t>Part B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distributed file updates with eventual consistency</a:t>
            </a:r>
          </a:p>
          <a:p>
            <a:pPr lvl="2"/>
            <a:endParaRPr lang="en-US" dirty="0" smtClean="0">
              <a:sym typeface="Wingdings"/>
            </a:endParaRPr>
          </a:p>
          <a:p>
            <a:pPr lvl="1"/>
            <a:r>
              <a:rPr lang="en-US" dirty="0" smtClean="0">
                <a:sym typeface="Wingdings"/>
              </a:rPr>
              <a:t>Project 2</a:t>
            </a:r>
          </a:p>
          <a:p>
            <a:pPr lvl="2"/>
            <a:r>
              <a:rPr lang="en-US" dirty="0" smtClean="0">
                <a:sym typeface="Wingdings"/>
              </a:rPr>
              <a:t>Self-defined</a:t>
            </a:r>
          </a:p>
          <a:p>
            <a:pPr lvl="2"/>
            <a:r>
              <a:rPr lang="en-US" dirty="0" smtClean="0">
                <a:sym typeface="Wingdings"/>
              </a:rPr>
              <a:t>3-person groups</a:t>
            </a:r>
          </a:p>
          <a:p>
            <a:pPr lvl="2"/>
            <a:r>
              <a:rPr lang="en-US" dirty="0" smtClean="0">
                <a:sym typeface="Wingdings"/>
              </a:rPr>
              <a:t>We’ll provide some ideas, but you can make up your own</a:t>
            </a:r>
          </a:p>
          <a:p>
            <a:pPr lvl="2"/>
            <a:endParaRPr lang="en-US" dirty="0" smtClean="0">
              <a:sym typeface="Wingdings"/>
            </a:endParaRP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540E-1339-2943-B234-186E128C56A3}" type="slidenum">
              <a:rPr lang="en-US"/>
              <a:pPr/>
              <a:t>6</a:t>
            </a:fld>
            <a:endParaRPr lang="en-US"/>
          </a:p>
        </p:txBody>
      </p:sp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Course Format</a:t>
            </a:r>
          </a:p>
        </p:txBody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475663" cy="5022850"/>
          </a:xfrm>
        </p:spPr>
        <p:txBody>
          <a:bodyPr/>
          <a:lstStyle/>
          <a:p>
            <a:pPr>
              <a:lnSpc>
                <a:spcPct val="79000"/>
              </a:lnSpc>
            </a:pPr>
            <a:r>
              <a:rPr lang="en-US" sz="2800" dirty="0"/>
              <a:t>~30 lectures</a:t>
            </a:r>
          </a:p>
          <a:p>
            <a:pPr lvl="1">
              <a:lnSpc>
                <a:spcPct val="79000"/>
              </a:lnSpc>
            </a:pPr>
            <a:r>
              <a:rPr lang="en-US" sz="2400" dirty="0"/>
              <a:t>Cover the “principles and practice”</a:t>
            </a:r>
          </a:p>
          <a:p>
            <a:pPr lvl="1">
              <a:lnSpc>
                <a:spcPct val="79000"/>
              </a:lnSpc>
            </a:pPr>
            <a:r>
              <a:rPr lang="en-US" sz="2400" dirty="0"/>
              <a:t>Complete readings before lecture</a:t>
            </a:r>
          </a:p>
          <a:p>
            <a:pPr>
              <a:lnSpc>
                <a:spcPct val="79000"/>
              </a:lnSpc>
            </a:pPr>
            <a:r>
              <a:rPr lang="en-US" sz="2800" dirty="0"/>
              <a:t>4 paper/lab homework assignments</a:t>
            </a:r>
          </a:p>
          <a:p>
            <a:pPr lvl="1">
              <a:lnSpc>
                <a:spcPct val="79000"/>
              </a:lnSpc>
            </a:pPr>
            <a:r>
              <a:rPr lang="en-US" sz="2400" dirty="0"/>
              <a:t>Loosely tied to lecture materials</a:t>
            </a:r>
          </a:p>
          <a:p>
            <a:pPr lvl="1">
              <a:lnSpc>
                <a:spcPct val="79000"/>
              </a:lnSpc>
            </a:pPr>
            <a:r>
              <a:rPr lang="en-US" sz="2400" dirty="0"/>
              <a:t>Teach networking concepts/tools</a:t>
            </a:r>
          </a:p>
          <a:p>
            <a:pPr>
              <a:lnSpc>
                <a:spcPct val="79000"/>
              </a:lnSpc>
            </a:pPr>
            <a:r>
              <a:rPr lang="en-US" sz="2800" dirty="0" smtClean="0"/>
              <a:t>2.5 </a:t>
            </a:r>
            <a:r>
              <a:rPr lang="en-US" sz="2800" dirty="0"/>
              <a:t>programming projects</a:t>
            </a:r>
          </a:p>
          <a:p>
            <a:pPr lvl="1">
              <a:lnSpc>
                <a:spcPct val="79000"/>
              </a:lnSpc>
            </a:pPr>
            <a:r>
              <a:rPr lang="en-US" sz="2400" dirty="0"/>
              <a:t>How to use and build networks / networked applications</a:t>
            </a:r>
          </a:p>
          <a:p>
            <a:pPr lvl="1">
              <a:lnSpc>
                <a:spcPct val="79000"/>
              </a:lnSpc>
            </a:pPr>
            <a:r>
              <a:rPr lang="en-US" sz="2400" dirty="0"/>
              <a:t>Application-layer programming</a:t>
            </a:r>
          </a:p>
          <a:p>
            <a:pPr lvl="1">
              <a:lnSpc>
                <a:spcPct val="79000"/>
              </a:lnSpc>
            </a:pPr>
            <a:r>
              <a:rPr lang="en-US" sz="2400" dirty="0"/>
              <a:t>Larger, open-ended</a:t>
            </a:r>
            <a:r>
              <a:rPr lang="en-US" sz="2400" dirty="0" smtClean="0"/>
              <a:t> projects</a:t>
            </a:r>
            <a:r>
              <a:rPr lang="en-US" sz="2400" dirty="0"/>
              <a:t>.  </a:t>
            </a:r>
            <a:r>
              <a:rPr lang="en-US" sz="2400" i="1" dirty="0">
                <a:solidFill>
                  <a:srgbClr val="0000FF"/>
                </a:solidFill>
              </a:rPr>
              <a:t>Start early!</a:t>
            </a:r>
          </a:p>
          <a:p>
            <a:pPr lvl="1">
              <a:lnSpc>
                <a:spcPct val="79000"/>
              </a:lnSpc>
            </a:pPr>
            <a:endParaRPr lang="en-US" sz="2400" i="1" dirty="0">
              <a:solidFill>
                <a:srgbClr val="0000FF"/>
              </a:solidFill>
            </a:endParaRPr>
          </a:p>
          <a:p>
            <a:pPr>
              <a:lnSpc>
                <a:spcPct val="79000"/>
              </a:lnSpc>
            </a:pPr>
            <a:r>
              <a:rPr lang="en-US" sz="2800" dirty="0"/>
              <a:t>Midterm and final</a:t>
            </a:r>
          </a:p>
          <a:p>
            <a:pPr lvl="1">
              <a:lnSpc>
                <a:spcPct val="79000"/>
              </a:lnSpc>
            </a:pPr>
            <a:r>
              <a:rPr lang="en-US" sz="2400" dirty="0"/>
              <a:t>Covers each of the above 3 parts of class</a:t>
            </a:r>
          </a:p>
          <a:p>
            <a:pPr>
              <a:lnSpc>
                <a:spcPct val="79000"/>
              </a:lnSpc>
              <a:buFontTx/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Lecture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Syllabus online</a:t>
            </a:r>
          </a:p>
          <a:p>
            <a:endParaRPr lang="en-US" dirty="0" smtClean="0"/>
          </a:p>
          <a:p>
            <a:r>
              <a:rPr lang="en-US" dirty="0" smtClean="0"/>
              <a:t>Lectures Tue/Thu 10:30-11:50</a:t>
            </a:r>
          </a:p>
          <a:p>
            <a:endParaRPr lang="en-US" dirty="0" smtClean="0"/>
          </a:p>
          <a:p>
            <a:r>
              <a:rPr lang="en-US" dirty="0" smtClean="0"/>
              <a:t>Recitations Wed 3:30-4:20</a:t>
            </a:r>
          </a:p>
          <a:p>
            <a:pPr lvl="1"/>
            <a:r>
              <a:rPr lang="en-US" dirty="0" smtClean="0"/>
              <a:t>Used for:</a:t>
            </a:r>
          </a:p>
          <a:p>
            <a:pPr lvl="2"/>
            <a:r>
              <a:rPr lang="en-US" dirty="0" smtClean="0"/>
              <a:t>Project/programming related lectures</a:t>
            </a:r>
          </a:p>
          <a:p>
            <a:pPr lvl="2"/>
            <a:r>
              <a:rPr lang="en-US" dirty="0" smtClean="0"/>
              <a:t>Exam reviews</a:t>
            </a:r>
          </a:p>
          <a:p>
            <a:pPr lvl="2"/>
            <a:r>
              <a:rPr lang="en-US" dirty="0" smtClean="0"/>
              <a:t>Makeup lectures</a:t>
            </a:r>
          </a:p>
          <a:p>
            <a:pPr lvl="1"/>
            <a:r>
              <a:rPr lang="en-US" dirty="0" smtClean="0"/>
              <a:t>Not taught every week – keep an eye on syllabus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Recommended textbooks</a:t>
            </a:r>
          </a:p>
          <a:p>
            <a:pPr lvl="1"/>
            <a:r>
              <a:rPr lang="en-US" dirty="0" smtClean="0"/>
              <a:t>Distributed Systems: Concepts and Design, </a:t>
            </a:r>
            <a:r>
              <a:rPr lang="en-US" dirty="0" err="1" smtClean="0"/>
              <a:t>4rd</a:t>
            </a:r>
            <a:r>
              <a:rPr lang="en-US" dirty="0" smtClean="0"/>
              <a:t> </a:t>
            </a:r>
            <a:r>
              <a:rPr lang="en-US" dirty="0" err="1" smtClean="0"/>
              <a:t>ed</a:t>
            </a:r>
            <a:r>
              <a:rPr lang="en-US" dirty="0" smtClean="0"/>
              <a:t> by </a:t>
            </a:r>
            <a:r>
              <a:rPr lang="en-US" dirty="0" err="1" smtClean="0"/>
              <a:t>Coulouris</a:t>
            </a:r>
            <a:r>
              <a:rPr lang="en-US" dirty="0" smtClean="0"/>
              <a:t>, G, </a:t>
            </a:r>
            <a:r>
              <a:rPr lang="en-US" dirty="0" err="1" smtClean="0"/>
              <a:t>Dollimore</a:t>
            </a:r>
            <a:r>
              <a:rPr lang="en-US" dirty="0" smtClean="0"/>
              <a:t>, J., and </a:t>
            </a:r>
            <a:r>
              <a:rPr lang="en-US" dirty="0" err="1" smtClean="0"/>
              <a:t>Kindberg</a:t>
            </a:r>
            <a:r>
              <a:rPr lang="en-US" dirty="0" smtClean="0"/>
              <a:t>, T., Addison-Wesley, 2006. ISBN: 0321263545</a:t>
            </a:r>
          </a:p>
          <a:p>
            <a:pPr lvl="1"/>
            <a:r>
              <a:rPr lang="en-US" dirty="0" smtClean="0"/>
              <a:t>Distributed Systems: Principles and Paradigms, 2nd </a:t>
            </a:r>
            <a:r>
              <a:rPr lang="en-US" dirty="0" err="1" smtClean="0"/>
              <a:t>ed</a:t>
            </a:r>
            <a:r>
              <a:rPr lang="en-US" dirty="0" smtClean="0"/>
              <a:t> by </a:t>
            </a:r>
            <a:r>
              <a:rPr lang="en-US" dirty="0" err="1" smtClean="0"/>
              <a:t>Tanenbaum</a:t>
            </a:r>
            <a:r>
              <a:rPr lang="en-US" dirty="0" smtClean="0"/>
              <a:t>, A. and van Steen, M., Prentice Hall, 2007. ISBN: 0132392275</a:t>
            </a:r>
          </a:p>
          <a:p>
            <a:pPr lvl="1"/>
            <a:r>
              <a:rPr lang="en-US" dirty="0" smtClean="0"/>
              <a:t>Either is fine, will post readings on Web page for both</a:t>
            </a:r>
          </a:p>
          <a:p>
            <a:pPr lvl="2"/>
            <a:r>
              <a:rPr lang="en-US" dirty="0" smtClean="0"/>
              <a:t>Both will be placed on reserve in library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Paper readings</a:t>
            </a:r>
          </a:p>
          <a:p>
            <a:pPr lvl="1"/>
            <a:r>
              <a:rPr lang="en-US" dirty="0" smtClean="0"/>
              <a:t>Classic academic papers on different topics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AB0A7-E042-4A4A-988F-84B866FF8199}" type="slidenum">
              <a:rPr lang="en-US"/>
              <a:pPr/>
              <a:t>9</a:t>
            </a:fld>
            <a:endParaRPr lang="en-US"/>
          </a:p>
        </p:txBody>
      </p:sp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Sounds Great!</a:t>
            </a:r>
            <a:br>
              <a:rPr lang="en-US"/>
            </a:br>
            <a:r>
              <a:rPr lang="en-US"/>
              <a:t>How Do I Get In?</a:t>
            </a:r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79000"/>
              </a:lnSpc>
            </a:pPr>
            <a:endParaRPr lang="en-US" dirty="0"/>
          </a:p>
          <a:p>
            <a:pPr>
              <a:lnSpc>
                <a:spcPct val="79000"/>
              </a:lnSpc>
            </a:pPr>
            <a:r>
              <a:rPr lang="en-US" dirty="0"/>
              <a:t>Currently</a:t>
            </a:r>
            <a:r>
              <a:rPr lang="en-US" dirty="0" smtClean="0"/>
              <a:t> 17 people </a:t>
            </a:r>
            <a:r>
              <a:rPr lang="en-US" dirty="0"/>
              <a:t>are enrolled, and</a:t>
            </a:r>
            <a:r>
              <a:rPr lang="en-US" dirty="0" smtClean="0"/>
              <a:t> 13 </a:t>
            </a:r>
            <a:r>
              <a:rPr lang="en-US" dirty="0"/>
              <a:t>people are on the waiting list.</a:t>
            </a:r>
            <a:endParaRPr lang="en-US" dirty="0" smtClean="0"/>
          </a:p>
          <a:p>
            <a:pPr lvl="1">
              <a:lnSpc>
                <a:spcPct val="79000"/>
              </a:lnSpc>
            </a:pPr>
            <a:r>
              <a:rPr lang="en-US" dirty="0" smtClean="0"/>
              <a:t>Limited </a:t>
            </a:r>
            <a:r>
              <a:rPr lang="en-US" dirty="0"/>
              <a:t>to about</a:t>
            </a:r>
            <a:r>
              <a:rPr lang="en-US" dirty="0" smtClean="0"/>
              <a:t> 20 </a:t>
            </a:r>
            <a:r>
              <a:rPr lang="en-US" dirty="0" err="1">
                <a:sym typeface="Wingdings" charset="2"/>
              </a:rPr>
              <a:t></a:t>
            </a:r>
            <a:endParaRPr lang="en-US" dirty="0"/>
          </a:p>
          <a:p>
            <a:pPr lvl="1">
              <a:lnSpc>
                <a:spcPct val="79000"/>
              </a:lnSpc>
            </a:pPr>
            <a:r>
              <a:rPr lang="en-US" dirty="0"/>
              <a:t>If you do not plan to take the course, please drop it ASAP so somebody else can take your place!</a:t>
            </a:r>
          </a:p>
          <a:p>
            <a:pPr lvl="1">
              <a:lnSpc>
                <a:spcPct val="79000"/>
              </a:lnSpc>
            </a:pPr>
            <a:endParaRPr lang="en-US" dirty="0" smtClean="0"/>
          </a:p>
          <a:p>
            <a:pPr>
              <a:lnSpc>
                <a:spcPct val="79000"/>
              </a:lnSpc>
            </a:pPr>
            <a:r>
              <a:rPr lang="en-US" dirty="0" smtClean="0"/>
              <a:t>Preference will not be based on online waitlist order</a:t>
            </a:r>
          </a:p>
          <a:p>
            <a:pPr lvl="1">
              <a:lnSpc>
                <a:spcPct val="79000"/>
              </a:lnSpc>
            </a:pPr>
            <a:r>
              <a:rPr lang="en-US" dirty="0" smtClean="0"/>
              <a:t>We </a:t>
            </a:r>
            <a:r>
              <a:rPr lang="en-US" dirty="0"/>
              <a:t>give preference to students attending class.</a:t>
            </a:r>
          </a:p>
          <a:p>
            <a:pPr lvl="2">
              <a:lnSpc>
                <a:spcPct val="79000"/>
              </a:lnSpc>
            </a:pPr>
            <a:r>
              <a:rPr lang="en-US" dirty="0"/>
              <a:t>Sign in </a:t>
            </a:r>
            <a:r>
              <a:rPr lang="en-US" dirty="0" smtClean="0"/>
              <a:t>sheet</a:t>
            </a:r>
          </a:p>
          <a:p>
            <a:pPr lvl="1">
              <a:lnSpc>
                <a:spcPct val="79000"/>
              </a:lnSpc>
            </a:pPr>
            <a:r>
              <a:rPr lang="en-US" dirty="0" smtClean="0"/>
              <a:t>Preference given to undergraduates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nival">
  <a:themeElements>
    <a:clrScheme name="Carnival">
      <a:dk1>
        <a:sysClr val="windowText" lastClr="000000"/>
      </a:dk1>
      <a:lt1>
        <a:sysClr val="window" lastClr="FFFFFF"/>
      </a:lt1>
      <a:dk2>
        <a:srgbClr val="2A2D6C"/>
      </a:dk2>
      <a:lt2>
        <a:srgbClr val="FCED90"/>
      </a:lt2>
      <a:accent1>
        <a:srgbClr val="E0B602"/>
      </a:accent1>
      <a:accent2>
        <a:srgbClr val="C77D00"/>
      </a:accent2>
      <a:accent3>
        <a:srgbClr val="C43D1F"/>
      </a:accent3>
      <a:accent4>
        <a:srgbClr val="B42469"/>
      </a:accent4>
      <a:accent5>
        <a:srgbClr val="7B309B"/>
      </a:accent5>
      <a:accent6>
        <a:srgbClr val="4560AD"/>
      </a:accent6>
      <a:hlink>
        <a:srgbClr val="118FBF"/>
      </a:hlink>
      <a:folHlink>
        <a:srgbClr val="0CA15F"/>
      </a:folHlink>
    </a:clrScheme>
    <a:fontScheme name="Carnival">
      <a:majorFont>
        <a:latin typeface="Bodoni MT"/>
        <a:ea typeface=""/>
        <a:cs typeface=""/>
        <a:font script="Cyrl" typeface="Times New Roman"/>
        <a:font script="Grek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Verdana"/>
        <a:ea typeface=""/>
        <a:cs typeface=""/>
        <a:font script="Jpan" typeface="ＭＳ Ｐゴシック"/>
        <a:font script="Hang" typeface="맑은 고딕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arnival">
      <a: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tint val="75000"/>
                <a:satMod val="170000"/>
              </a:schemeClr>
            </a:gs>
            <a:gs pos="37000">
              <a:schemeClr val="phClr">
                <a:tint val="50000"/>
                <a:satMod val="180000"/>
              </a:schemeClr>
            </a:gs>
            <a:gs pos="50000">
              <a:schemeClr val="phClr">
                <a:tint val="46000"/>
                <a:satMod val="180000"/>
              </a:schemeClr>
            </a:gs>
            <a:gs pos="64000">
              <a:schemeClr val="phClr">
                <a:tint val="50000"/>
                <a:satMod val="180000"/>
              </a:schemeClr>
            </a:gs>
            <a:gs pos="100000">
              <a:schemeClr val="phClr">
                <a:tint val="75000"/>
                <a:satMod val="17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hade val="35000"/>
                <a:satMod val="190000"/>
              </a:schemeClr>
            </a:gs>
            <a:gs pos="30000">
              <a:schemeClr val="phClr">
                <a:shade val="64000"/>
                <a:satMod val="165000"/>
              </a:schemeClr>
            </a:gs>
            <a:gs pos="46000">
              <a:schemeClr val="phClr">
                <a:shade val="74000"/>
                <a:satMod val="165000"/>
              </a:schemeClr>
            </a:gs>
            <a:gs pos="56000">
              <a:schemeClr val="phClr">
                <a:shade val="74000"/>
                <a:satMod val="165000"/>
              </a:schemeClr>
            </a:gs>
            <a:gs pos="70000">
              <a:schemeClr val="phClr">
                <a:shade val="64000"/>
                <a:satMod val="165000"/>
              </a:schemeClr>
            </a:gs>
            <a:gs pos="100000">
              <a:schemeClr val="phClr">
                <a:shade val="35000"/>
                <a:satMod val="190000"/>
              </a:schemeClr>
            </a:gs>
          </a:gsLst>
          <a:lin ang="5400000" scaled="0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54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000" dir="54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000" dir="540000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contrasting" dir="tr">
              <a:rot lat="0" lon="0" rev="7000000"/>
            </a:lightRig>
          </a:scene3d>
          <a:sp3d prstMaterial="powder">
            <a:bevelT w="110000" h="50000"/>
          </a:sp3d>
        </a:effectStyle>
      </a:effectStyleLst>
      <a:bg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shade val="68000"/>
                <a:satMod val="150000"/>
              </a:schemeClr>
            </a:gs>
            <a:gs pos="40000">
              <a:schemeClr val="phClr">
                <a:tint val="90000"/>
                <a:satMod val="220000"/>
              </a:schemeClr>
            </a:gs>
            <a:gs pos="50000">
              <a:schemeClr val="phClr">
                <a:tint val="86500"/>
                <a:satMod val="255000"/>
              </a:schemeClr>
            </a:gs>
            <a:gs pos="53000">
              <a:schemeClr val="phClr">
                <a:tint val="86500"/>
                <a:satMod val="255000"/>
              </a:schemeClr>
            </a:gs>
            <a:gs pos="62000">
              <a:schemeClr val="phClr">
                <a:tint val="90000"/>
                <a:satMod val="220000"/>
              </a:schemeClr>
            </a:gs>
            <a:gs pos="100000">
              <a:schemeClr val="phClr">
                <a:shade val="68000"/>
                <a:satMod val="15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190000"/>
              </a:schemeClr>
              <a:schemeClr val="phClr">
                <a:shade val="78000"/>
                <a:satMod val="18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Carnival</Template>
  <TotalTime>7571</TotalTime>
  <Words>1107</Words>
  <Application>Microsoft Office PowerPoint</Application>
  <PresentationFormat>On-screen Show (4:3)</PresentationFormat>
  <Paragraphs>249</Paragraphs>
  <Slides>27</Slides>
  <Notes>10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Carnival</vt:lpstr>
      <vt:lpstr>15-446 Distributed Systems Spring 2009</vt:lpstr>
      <vt:lpstr>Today's Lecture</vt:lpstr>
      <vt:lpstr>Instructors</vt:lpstr>
      <vt:lpstr>Course Goals</vt:lpstr>
      <vt:lpstr>Android</vt:lpstr>
      <vt:lpstr>Course Format</vt:lpstr>
      <vt:lpstr>Lecture Schedule</vt:lpstr>
      <vt:lpstr>Reading</vt:lpstr>
      <vt:lpstr>Sounds Great! How Do I Get In?</vt:lpstr>
      <vt:lpstr>Administrative Stuff</vt:lpstr>
      <vt:lpstr>Grading</vt:lpstr>
      <vt:lpstr>Policy on Collaboration</vt:lpstr>
      <vt:lpstr>Late Work and Regrading</vt:lpstr>
      <vt:lpstr>Today's Lecture</vt:lpstr>
      <vt:lpstr>Topics</vt:lpstr>
      <vt:lpstr>Definition of a Distributed System</vt:lpstr>
      <vt:lpstr>Figure 1.1 A typical portion of the Internet </vt:lpstr>
      <vt:lpstr>Middleware</vt:lpstr>
      <vt:lpstr>Transparency in a Distributed System</vt:lpstr>
      <vt:lpstr>Pitfalls when Developing  Distributed Systems</vt:lpstr>
      <vt:lpstr>Scalability Problems</vt:lpstr>
      <vt:lpstr>Reasons for Replication</vt:lpstr>
      <vt:lpstr>Continuous Consistency</vt:lpstr>
      <vt:lpstr>Transaction Processing Systems</vt:lpstr>
      <vt:lpstr>Transaction Processing Systems</vt:lpstr>
      <vt:lpstr>Failure Models</vt:lpstr>
      <vt:lpstr>Next Lecture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Networks at the Edge: Problems and Opportunities in Residential Wireless Networks</dc:title>
  <dc:creator>srini</dc:creator>
  <cp:lastModifiedBy>Srinivasan Seshan</cp:lastModifiedBy>
  <cp:revision>73</cp:revision>
  <cp:lastPrinted>2009-01-15T02:44:56Z</cp:lastPrinted>
  <dcterms:created xsi:type="dcterms:W3CDTF">2009-01-15T02:37:37Z</dcterms:created>
  <dcterms:modified xsi:type="dcterms:W3CDTF">2009-01-15T02:45:07Z</dcterms:modified>
</cp:coreProperties>
</file>