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8" r:id="rId4"/>
    <p:sldId id="259" r:id="rId5"/>
    <p:sldId id="267" r:id="rId6"/>
    <p:sldId id="269" r:id="rId7"/>
    <p:sldId id="260" r:id="rId8"/>
    <p:sldId id="262" r:id="rId9"/>
    <p:sldId id="263" r:id="rId10"/>
    <p:sldId id="264" r:id="rId11"/>
    <p:sldId id="265" r:id="rId12"/>
    <p:sldId id="266" r:id="rId13"/>
    <p:sldId id="261" r:id="rId14"/>
    <p:sldId id="270" r:id="rId15"/>
    <p:sldId id="258" r:id="rId16"/>
    <p:sldId id="271" r:id="rId17"/>
    <p:sldId id="272" r:id="rId18"/>
    <p:sldId id="273" r:id="rId19"/>
    <p:sldId id="276" r:id="rId20"/>
    <p:sldId id="277" r:id="rId21"/>
    <p:sldId id="278" r:id="rId22"/>
    <p:sldId id="279" r:id="rId23"/>
    <p:sldId id="274" r:id="rId24"/>
    <p:sldId id="281" r:id="rId25"/>
    <p:sldId id="275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3BAD5CD6-BF61-4E4E-8A55-1CC90785FC89}" type="datetimeFigureOut">
              <a:rPr lang="en-US" smtClean="0"/>
              <a:pPr/>
              <a:t>9/5/2007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6FB7B642-1DDE-4E45-AEBD-216B1AF7A2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5400" smtClean="0"/>
              <a:t>Software Engineering Fundamentals and SVN</a:t>
            </a:r>
            <a:br>
              <a:rPr sz="5400" smtClean="0"/>
            </a:br>
            <a:r>
              <a:rPr sz="3600" smtClean="0"/>
              <a:t>Recitation One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smtClean="0"/>
              <a:t>Daniel Spangenberger</a:t>
            </a:r>
          </a:p>
          <a:p>
            <a:r>
              <a:rPr sz="2400" smtClean="0"/>
              <a:t>15-441 Computer Networks, Fall 2007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Make it work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out if it is slow before you optimize</a:t>
            </a:r>
          </a:p>
          <a:p>
            <a:pPr lvl="1"/>
            <a:r>
              <a:rPr lang="en-US" dirty="0" smtClean="0"/>
              <a:t>Difficult to know the bottlenecks before you actually test</a:t>
            </a:r>
          </a:p>
          <a:p>
            <a:r>
              <a:rPr lang="en-US" dirty="0" smtClean="0"/>
              <a:t>Keep it simple to begin with</a:t>
            </a:r>
          </a:p>
          <a:p>
            <a:pPr lvl="1"/>
            <a:r>
              <a:rPr lang="en-US" dirty="0" smtClean="0"/>
              <a:t>Easier to write</a:t>
            </a:r>
          </a:p>
          <a:p>
            <a:pPr lvl="1"/>
            <a:r>
              <a:rPr lang="en-US" dirty="0" smtClean="0"/>
              <a:t>Easier to understand</a:t>
            </a:r>
          </a:p>
          <a:p>
            <a:pPr lvl="1"/>
            <a:r>
              <a:rPr lang="en-US" dirty="0" smtClean="0"/>
              <a:t>Easier to debug</a:t>
            </a:r>
          </a:p>
          <a:p>
            <a:pPr lvl="1"/>
            <a:r>
              <a:rPr lang="en-US" dirty="0" smtClean="0"/>
              <a:t>Be mindful that the most readable code is sometimes the most efficient</a:t>
            </a:r>
          </a:p>
          <a:p>
            <a:r>
              <a:rPr lang="en-US" dirty="0" smtClean="0"/>
              <a:t>But make it easy to change implementations</a:t>
            </a:r>
          </a:p>
          <a:p>
            <a:pPr lvl="1"/>
            <a:r>
              <a:rPr lang="en-US" dirty="0" smtClean="0"/>
              <a:t>Modularity!</a:t>
            </a:r>
          </a:p>
          <a:p>
            <a:r>
              <a:rPr lang="en-US" dirty="0" smtClean="0"/>
              <a:t>Optimize only after analysis and profiling</a:t>
            </a:r>
          </a:p>
          <a:p>
            <a:pPr lvl="1"/>
            <a:r>
              <a:rPr lang="en-US" dirty="0" smtClean="0"/>
              <a:t>Are you </a:t>
            </a:r>
            <a:r>
              <a:rPr lang="en-US" b="1" dirty="0" smtClean="0"/>
              <a:t>sure</a:t>
            </a:r>
            <a:r>
              <a:rPr lang="en-US" dirty="0" smtClean="0"/>
              <a:t> </a:t>
            </a:r>
            <a:r>
              <a:rPr lang="en-US" i="1" dirty="0" smtClean="0"/>
              <a:t>that</a:t>
            </a:r>
            <a:r>
              <a:rPr lang="en-US" dirty="0" smtClean="0"/>
              <a:t> part of the code is slow?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Make it Modular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is better?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133600"/>
            <a:ext cx="8458200" cy="206210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llist_insert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user_list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user_struct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llist_t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*l = &amp;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user_list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send_buf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[512];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send_buf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“User %s has logged in”,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user_struct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uname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while (l)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write(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llist_data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(l)-&gt;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clientfd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send_buf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send_buf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l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llist_next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(l);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4343400"/>
            <a:ext cx="8458200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add_user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user_struct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add_user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user_t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*user)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while (l) {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send_msg_to_user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llist_data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(l),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send_buf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l =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llist_next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(l);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Make it Orthogonal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network code shouldn’t know about channels</a:t>
            </a:r>
          </a:p>
          <a:p>
            <a:pPr lvl="1"/>
            <a:r>
              <a:rPr lang="en-US" dirty="0" smtClean="0"/>
              <a:t>Shouldn’t really know about users either</a:t>
            </a:r>
          </a:p>
          <a:p>
            <a:pPr lvl="1"/>
            <a:r>
              <a:rPr lang="en-US" dirty="0" smtClean="0"/>
              <a:t>Let the IRC logic take care of this</a:t>
            </a:r>
          </a:p>
          <a:p>
            <a:r>
              <a:rPr lang="en-US" dirty="0" smtClean="0"/>
              <a:t>General principal</a:t>
            </a:r>
          </a:p>
          <a:p>
            <a:pPr lvl="1"/>
            <a:r>
              <a:rPr lang="en-US" dirty="0" smtClean="0"/>
              <a:t>If the implementation must change in the future y0u should only have to change little “glue” code</a:t>
            </a:r>
          </a:p>
          <a:p>
            <a:pPr lvl="1"/>
            <a:r>
              <a:rPr lang="en-US" dirty="0" smtClean="0"/>
              <a:t>If replacing the users list with a users hash table requires changing 200 lines of code you’ve factored wrong</a:t>
            </a:r>
          </a:p>
          <a:p>
            <a:r>
              <a:rPr lang="en-US" dirty="0" smtClean="0"/>
              <a:t>Practically…</a:t>
            </a:r>
          </a:p>
          <a:p>
            <a:pPr lvl="1"/>
            <a:r>
              <a:rPr lang="en-US" dirty="0" smtClean="0"/>
              <a:t>Keep network logic separate from application logic</a:t>
            </a:r>
          </a:p>
          <a:p>
            <a:pPr lvl="2"/>
            <a:r>
              <a:rPr lang="en-US" dirty="0" smtClean="0"/>
              <a:t>IRC application code should </a:t>
            </a:r>
            <a:r>
              <a:rPr lang="en-US" b="1" dirty="0" smtClean="0"/>
              <a:t>not</a:t>
            </a:r>
            <a:r>
              <a:rPr lang="en-US" dirty="0" smtClean="0"/>
              <a:t> issues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read()</a:t>
            </a:r>
            <a:r>
              <a:rPr lang="en-US" dirty="0" smtClean="0"/>
              <a:t>’s or 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write()</a:t>
            </a:r>
            <a:r>
              <a:rPr lang="en-US" dirty="0" smtClean="0"/>
              <a:t>’s or worry about buffering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Want more?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great books out there…</a:t>
            </a:r>
          </a:p>
          <a:p>
            <a:pPr lvl="1"/>
            <a:r>
              <a:rPr lang="en-US" dirty="0" smtClean="0"/>
              <a:t>The Pragmatic Programmer</a:t>
            </a:r>
          </a:p>
          <a:p>
            <a:pPr lvl="1"/>
            <a:r>
              <a:rPr lang="en-US" dirty="0" smtClean="0"/>
              <a:t>The Practice of Programming</a:t>
            </a:r>
          </a:p>
          <a:p>
            <a:pPr lvl="1"/>
            <a:r>
              <a:rPr lang="en-US" dirty="0" smtClean="0"/>
              <a:t>Beautiful Code</a:t>
            </a:r>
          </a:p>
          <a:p>
            <a:r>
              <a:rPr lang="en-US" dirty="0" smtClean="0"/>
              <a:t>And some others (maybe later, too much for 441)</a:t>
            </a:r>
          </a:p>
          <a:p>
            <a:pPr lvl="1"/>
            <a:r>
              <a:rPr lang="en-US" dirty="0" smtClean="0"/>
              <a:t>Programming Pearls</a:t>
            </a:r>
          </a:p>
          <a:p>
            <a:pPr lvl="1"/>
            <a:r>
              <a:rPr lang="en-US" dirty="0" smtClean="0"/>
              <a:t>Mythical Man-Month</a:t>
            </a:r>
          </a:p>
          <a:p>
            <a:pPr lvl="1"/>
            <a:r>
              <a:rPr lang="en-US" dirty="0" smtClean="0"/>
              <a:t>Design Patterns</a:t>
            </a:r>
          </a:p>
          <a:p>
            <a:pPr lvl="1"/>
            <a:r>
              <a:rPr lang="en-US" dirty="0" smtClean="0"/>
              <a:t>Code Complete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Mechanics of all this jazz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Recitations are </a:t>
            </a:r>
            <a:r>
              <a:rPr lang="en-US" i="1" dirty="0" smtClean="0"/>
              <a:t>yours</a:t>
            </a:r>
            <a:endParaRPr lang="en-US" dirty="0" smtClean="0"/>
          </a:p>
          <a:p>
            <a:pPr lvl="1"/>
            <a:r>
              <a:rPr lang="en-US" dirty="0" smtClean="0"/>
              <a:t>We have a schedule, but it is </a:t>
            </a:r>
            <a:r>
              <a:rPr lang="en-US" i="1" dirty="0" smtClean="0"/>
              <a:t>flexible</a:t>
            </a:r>
            <a:endParaRPr lang="en-US" dirty="0" smtClean="0"/>
          </a:p>
          <a:p>
            <a:pPr lvl="1"/>
            <a:r>
              <a:rPr lang="en-US" dirty="0" smtClean="0"/>
              <a:t>Have a question about what were talking about?  </a:t>
            </a:r>
            <a:r>
              <a:rPr lang="en-US" b="1" dirty="0" smtClean="0"/>
              <a:t>Great!</a:t>
            </a:r>
          </a:p>
          <a:p>
            <a:pPr lvl="1"/>
            <a:r>
              <a:rPr lang="en-US" dirty="0" smtClean="0"/>
              <a:t>Have a question about the project?  </a:t>
            </a:r>
            <a:r>
              <a:rPr lang="en-US" b="1" dirty="0" smtClean="0"/>
              <a:t>Fantastic!</a:t>
            </a:r>
          </a:p>
          <a:p>
            <a:pPr lvl="1"/>
            <a:r>
              <a:rPr lang="en-US" sz="1800" dirty="0" smtClean="0"/>
              <a:t>Have a question about this awesomely amazing new research topic (in networking) that you just read about and what to know how it will change the world?  </a:t>
            </a:r>
            <a:r>
              <a:rPr lang="en-US" b="1" dirty="0" smtClean="0"/>
              <a:t>Great!  </a:t>
            </a:r>
            <a:r>
              <a:rPr lang="en-US" dirty="0" smtClean="0"/>
              <a:t>Maybe in office hours though…</a:t>
            </a:r>
          </a:p>
          <a:p>
            <a:r>
              <a:rPr lang="en-US" dirty="0" smtClean="0"/>
              <a:t>Our answers aren’t final</a:t>
            </a:r>
          </a:p>
          <a:p>
            <a:pPr lvl="1"/>
            <a:r>
              <a:rPr lang="en-US" dirty="0" smtClean="0"/>
              <a:t>Culled from experience, faculty, industry, books, etc</a:t>
            </a:r>
          </a:p>
          <a:p>
            <a:pPr lvl="1"/>
            <a:r>
              <a:rPr lang="en-US" dirty="0" smtClean="0"/>
              <a:t>Were always looking for more!  Have a solution you think is better?  </a:t>
            </a:r>
            <a:r>
              <a:rPr lang="en-US" b="1" dirty="0" smtClean="0"/>
              <a:t>Tell us!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Subversion: What is it good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Code Control System</a:t>
            </a:r>
          </a:p>
          <a:p>
            <a:pPr lvl="1"/>
            <a:r>
              <a:rPr lang="en-US" dirty="0" smtClean="0"/>
              <a:t>A repository of all versions of your code</a:t>
            </a:r>
          </a:p>
          <a:p>
            <a:pPr lvl="1"/>
            <a:r>
              <a:rPr lang="en-US" dirty="0" smtClean="0"/>
              <a:t>A way to track changes (with user meta-data!)</a:t>
            </a:r>
          </a:p>
          <a:p>
            <a:pPr lvl="1"/>
            <a:r>
              <a:rPr lang="en-US" dirty="0" smtClean="0"/>
              <a:t>A strict transactional approach to code storage</a:t>
            </a:r>
          </a:p>
          <a:p>
            <a:pPr lvl="2"/>
            <a:r>
              <a:rPr lang="en-US" dirty="0" smtClean="0"/>
              <a:t>You first “check-out” the repository locally</a:t>
            </a:r>
          </a:p>
          <a:p>
            <a:pPr lvl="2"/>
            <a:r>
              <a:rPr lang="en-US" dirty="0" smtClean="0"/>
              <a:t>When you are satisfied with your changes you “commit” to the repository</a:t>
            </a:r>
          </a:p>
          <a:p>
            <a:pPr lvl="1"/>
            <a:r>
              <a:rPr lang="en-US" dirty="0" smtClean="0"/>
              <a:t>Start from the beginning of the project (if possible!)</a:t>
            </a:r>
          </a:p>
          <a:p>
            <a:pPr lvl="1"/>
            <a:r>
              <a:rPr lang="en-US" dirty="0" smtClean="0"/>
              <a:t>Prevents the following</a:t>
            </a:r>
          </a:p>
          <a:p>
            <a:pPr lvl="2"/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cp –R 441p1 ../saves/09-22-07-0434-omgibetternotneed</a:t>
            </a:r>
            <a:br>
              <a:rPr lang="en-US" sz="18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thisversionlikeever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Why do I want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Like a “super-undo”</a:t>
            </a:r>
          </a:p>
          <a:p>
            <a:pPr lvl="1"/>
            <a:r>
              <a:rPr lang="en-US" dirty="0" smtClean="0"/>
              <a:t>Accidental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441p1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We can fix it!  (checkout a new copy)</a:t>
            </a:r>
          </a:p>
          <a:p>
            <a:r>
              <a:rPr lang="en-US" dirty="0" smtClean="0"/>
              <a:t>Tracks changes</a:t>
            </a:r>
          </a:p>
          <a:p>
            <a:pPr lvl="1"/>
            <a:r>
              <a:rPr lang="en-US" dirty="0" smtClean="0"/>
              <a:t>“What changes did I make since I checked out that could make it break…”</a:t>
            </a:r>
          </a:p>
          <a:p>
            <a:r>
              <a:rPr lang="en-US" dirty="0" smtClean="0"/>
              <a:t>Easily supports concurrent development</a:t>
            </a:r>
          </a:p>
          <a:p>
            <a:pPr lvl="1"/>
            <a:r>
              <a:rPr lang="en-US" dirty="0" smtClean="0"/>
              <a:t>No more manual diff on merge!</a:t>
            </a:r>
          </a:p>
          <a:p>
            <a:r>
              <a:rPr lang="en-US" dirty="0" smtClean="0"/>
              <a:t>Snapshot support</a:t>
            </a:r>
          </a:p>
          <a:p>
            <a:pPr lvl="1"/>
            <a:r>
              <a:rPr lang="en-US" dirty="0" smtClean="0"/>
              <a:t>Copy your tree for checkpoint 2 into  a snapshot (a tag) at any point—we’ll grade that</a:t>
            </a:r>
          </a:p>
          <a:p>
            <a:pPr lvl="1"/>
            <a:r>
              <a:rPr lang="en-US" dirty="0" smtClean="0"/>
              <a:t>You can continue working on your main code (trunk) afterwards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6600" smtClean="0"/>
              <a:t>This sounds great! </a:t>
            </a:r>
            <a:r>
              <a:rPr smtClean="0"/>
              <a:t/>
            </a:r>
            <a:br>
              <a:rPr smtClean="0"/>
            </a:br>
            <a:r>
              <a:rPr sz="4800" smtClean="0"/>
              <a:t>Now how do I use it?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Some fundamentals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repository</a:t>
            </a:r>
          </a:p>
          <a:p>
            <a:pPr lvl="1"/>
            <a:r>
              <a:rPr lang="en-US" dirty="0" smtClean="0"/>
              <a:t>The “master” copy of the code</a:t>
            </a:r>
          </a:p>
          <a:p>
            <a:pPr lvl="1"/>
            <a:r>
              <a:rPr lang="en-US" dirty="0" smtClean="0"/>
              <a:t>You never directly edit it</a:t>
            </a:r>
          </a:p>
          <a:p>
            <a:pPr lvl="1"/>
            <a:r>
              <a:rPr lang="en-US" dirty="0" smtClean="0"/>
              <a:t>Just “commit” changes against it</a:t>
            </a:r>
          </a:p>
          <a:p>
            <a:r>
              <a:rPr lang="en-US" dirty="0" smtClean="0"/>
              <a:t>The sandbox(</a:t>
            </a:r>
            <a:r>
              <a:rPr lang="en-US" dirty="0" err="1" smtClean="0"/>
              <a:t>es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 “checkout” from the repository</a:t>
            </a:r>
          </a:p>
          <a:p>
            <a:pPr lvl="1"/>
            <a:r>
              <a:rPr lang="en-US" dirty="0" smtClean="0"/>
              <a:t>A local place for making and testing changes</a:t>
            </a:r>
          </a:p>
          <a:p>
            <a:pPr lvl="1"/>
            <a:r>
              <a:rPr lang="en-US" dirty="0" smtClean="0"/>
              <a:t>When you’re satisfied, “commit”</a:t>
            </a:r>
          </a:p>
          <a:p>
            <a:pPr lvl="1"/>
            <a:r>
              <a:rPr lang="en-US" dirty="0" smtClean="0"/>
              <a:t>“Update” to get changes from repository (partner commits)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What can you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Check out a repository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svn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co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repository_address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Update a sandbox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svn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up </a:t>
            </a:r>
            <a:r>
              <a:rPr lang="en-US" dirty="0" smtClean="0">
                <a:cs typeface="Courier New" pitchFamily="49" charset="0"/>
              </a:rPr>
              <a:t>(from the sandbox directory)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See what has changed since last commit</a:t>
            </a:r>
          </a:p>
          <a:p>
            <a:pPr lvl="1"/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svn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diff</a:t>
            </a:r>
            <a:endParaRPr lang="en-US" dirty="0" smtClean="0"/>
          </a:p>
          <a:p>
            <a:r>
              <a:rPr lang="en-US" dirty="0" smtClean="0"/>
              <a:t>Access every revision made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svn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co –r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rev_number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Access to logs and file changes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svn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info</a:t>
            </a:r>
          </a:p>
          <a:p>
            <a:r>
              <a:rPr lang="en-US" dirty="0" smtClean="0"/>
              <a:t>See who wrote each line of a file</a:t>
            </a:r>
          </a:p>
          <a:p>
            <a:pPr lvl="1"/>
            <a:r>
              <a:rPr lang="en-US" sz="2000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svn</a:t>
            </a:r>
            <a:r>
              <a:rPr lang="en-US" sz="20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blame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What are we here for?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“Support group” for getting through 441</a:t>
            </a:r>
          </a:p>
          <a:p>
            <a:pPr lvl="1"/>
            <a:r>
              <a:rPr lang="en-US" dirty="0" smtClean="0"/>
              <a:t>Software Engineering tools</a:t>
            </a:r>
          </a:p>
          <a:p>
            <a:pPr lvl="1"/>
            <a:r>
              <a:rPr lang="en-US" dirty="0" smtClean="0"/>
              <a:t>Skills</a:t>
            </a:r>
          </a:p>
          <a:p>
            <a:pPr lvl="1"/>
            <a:r>
              <a:rPr lang="en-US" dirty="0" smtClean="0"/>
              <a:t>Project tips</a:t>
            </a:r>
          </a:p>
          <a:p>
            <a:r>
              <a:rPr lang="en-US" dirty="0" smtClean="0"/>
              <a:t>Our beliefs</a:t>
            </a:r>
          </a:p>
          <a:p>
            <a:pPr lvl="1"/>
            <a:r>
              <a:rPr lang="en-US" dirty="0" smtClean="0"/>
              <a:t>Some things are fun</a:t>
            </a:r>
          </a:p>
          <a:p>
            <a:pPr lvl="2"/>
            <a:r>
              <a:rPr lang="en-US" dirty="0" smtClean="0"/>
              <a:t>Design</a:t>
            </a:r>
          </a:p>
          <a:p>
            <a:pPr lvl="2"/>
            <a:r>
              <a:rPr lang="en-US" dirty="0" smtClean="0"/>
              <a:t>Initial coding/working project</a:t>
            </a:r>
          </a:p>
          <a:p>
            <a:pPr lvl="1"/>
            <a:r>
              <a:rPr lang="en-US" dirty="0" smtClean="0"/>
              <a:t>Some things are not so fun</a:t>
            </a:r>
          </a:p>
          <a:p>
            <a:pPr lvl="2"/>
            <a:r>
              <a:rPr lang="en-US" dirty="0" smtClean="0"/>
              <a:t>“$@#$@%%!! Am I ever </a:t>
            </a:r>
            <a:r>
              <a:rPr lang="en-US" dirty="0" err="1" smtClean="0"/>
              <a:t>goona</a:t>
            </a:r>
            <a:r>
              <a:rPr lang="en-US" dirty="0" smtClean="0"/>
              <a:t> fix this bug???!!!??” …at 4am…</a:t>
            </a:r>
          </a:p>
          <a:p>
            <a:pPr lvl="1"/>
            <a:r>
              <a:rPr lang="en-US" dirty="0" smtClean="0"/>
              <a:t>Your time is valuable</a:t>
            </a:r>
          </a:p>
          <a:p>
            <a:pPr lvl="2"/>
            <a:r>
              <a:rPr lang="en-US" dirty="0" smtClean="0"/>
              <a:t>Let’s minimize the time on the bad parts and maximize time on the good parts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Concurrent Development Model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16002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(repository r1)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27432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(sandbox r1)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324600" y="27432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(sandbox r1)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" y="45720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(edited)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24600" y="45720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(edited)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1"/>
            <a:endCxn id="5" idx="0"/>
          </p:cNvCxnSpPr>
          <p:nvPr/>
        </p:nvCxnSpPr>
        <p:spPr>
          <a:xfrm rot="10800000" flipV="1">
            <a:off x="1409700" y="1866900"/>
            <a:ext cx="19431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6" idx="0"/>
          </p:cNvCxnSpPr>
          <p:nvPr/>
        </p:nvCxnSpPr>
        <p:spPr>
          <a:xfrm>
            <a:off x="5410200" y="1866900"/>
            <a:ext cx="19431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95600" y="2286000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They both checkout the file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1371600"/>
            <a:ext cx="32766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Dan needs to release pj1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Albert needs to tie his shoe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0" y="2057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58000" y="2057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Albert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733800" y="3581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They both edit the file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525780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Dan commits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81000" y="57150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(repository r2)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324600" y="57150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(merged)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467600" y="5257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Albert updates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629400" y="6248400"/>
            <a:ext cx="2362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Merge Successful!</a:t>
            </a:r>
            <a:endParaRPr lang="en-US" sz="1600" dirty="0"/>
          </a:p>
        </p:txBody>
      </p:sp>
      <p:cxnSp>
        <p:nvCxnSpPr>
          <p:cNvPr id="29" name="Straight Arrow Connector 28"/>
          <p:cNvCxnSpPr>
            <a:stCxn id="5" idx="2"/>
            <a:endCxn id="7" idx="0"/>
          </p:cNvCxnSpPr>
          <p:nvPr/>
        </p:nvCxnSpPr>
        <p:spPr>
          <a:xfrm rot="5400000">
            <a:off x="762000" y="39243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8600" y="3657600"/>
            <a:ext cx="32766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Dan is awesome!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Albert needs to tie his shoe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1" name="Straight Arrow Connector 30"/>
          <p:cNvCxnSpPr>
            <a:stCxn id="7" idx="2"/>
            <a:endCxn id="24" idx="0"/>
          </p:cNvCxnSpPr>
          <p:nvPr/>
        </p:nvCxnSpPr>
        <p:spPr>
          <a:xfrm rot="5400000">
            <a:off x="1104900" y="5410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352800" y="57150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(repository r3)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6" idx="2"/>
            <a:endCxn id="8" idx="0"/>
          </p:cNvCxnSpPr>
          <p:nvPr/>
        </p:nvCxnSpPr>
        <p:spPr>
          <a:xfrm rot="5400000">
            <a:off x="6705600" y="39243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2"/>
            <a:endCxn id="25" idx="0"/>
          </p:cNvCxnSpPr>
          <p:nvPr/>
        </p:nvCxnSpPr>
        <p:spPr>
          <a:xfrm rot="5400000">
            <a:off x="7048500" y="5410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5" idx="1"/>
            <a:endCxn id="32" idx="3"/>
          </p:cNvCxnSpPr>
          <p:nvPr/>
        </p:nvCxnSpPr>
        <p:spPr>
          <a:xfrm rot="10800000">
            <a:off x="5410200" y="59817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105400" y="6248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Albert commits</a:t>
            </a:r>
            <a:endParaRPr lang="en-US" dirty="0"/>
          </a:p>
        </p:txBody>
      </p:sp>
      <p:cxnSp>
        <p:nvCxnSpPr>
          <p:cNvPr id="41" name="Shape 40"/>
          <p:cNvCxnSpPr>
            <a:stCxn id="24" idx="1"/>
            <a:endCxn id="25" idx="3"/>
          </p:cNvCxnSpPr>
          <p:nvPr/>
        </p:nvCxnSpPr>
        <p:spPr>
          <a:xfrm rot="10800000" flipH="1">
            <a:off x="381000" y="5981700"/>
            <a:ext cx="8001000" cy="1588"/>
          </a:xfrm>
          <a:prstGeom prst="bentConnector5">
            <a:avLst>
              <a:gd name="adj1" fmla="val -2857"/>
              <a:gd name="adj2" fmla="val -43986160"/>
              <a:gd name="adj3" fmla="val 10507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10200" y="3657600"/>
            <a:ext cx="32766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Dan needs to release pj1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+Albert is awesome!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mtClean="0"/>
              <a:t>Conflicts!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16002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(repository r1)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27432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(sandbox r1)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324600" y="27432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(sandbox r1)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" y="45720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(edited)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24600" y="45720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(edited)</a:t>
            </a:r>
            <a:endParaRPr lang="en-US" dirty="0"/>
          </a:p>
        </p:txBody>
      </p:sp>
      <p:cxnSp>
        <p:nvCxnSpPr>
          <p:cNvPr id="10" name="Straight Arrow Connector 9"/>
          <p:cNvCxnSpPr>
            <a:stCxn id="4" idx="1"/>
            <a:endCxn id="5" idx="0"/>
          </p:cNvCxnSpPr>
          <p:nvPr/>
        </p:nvCxnSpPr>
        <p:spPr>
          <a:xfrm rot="10800000" flipV="1">
            <a:off x="1409700" y="1866900"/>
            <a:ext cx="19431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3"/>
            <a:endCxn id="6" idx="0"/>
          </p:cNvCxnSpPr>
          <p:nvPr/>
        </p:nvCxnSpPr>
        <p:spPr>
          <a:xfrm>
            <a:off x="5410200" y="1866900"/>
            <a:ext cx="1943100" cy="876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895600" y="2286000"/>
            <a:ext cx="289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They both checkout the file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1371600"/>
            <a:ext cx="32766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Dan needs to release pj1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Albert needs to tie his shoe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24000" y="2057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Dan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58000" y="20574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Albert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733800" y="3581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They both edit the file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0" y="5257800"/>
            <a:ext cx="152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Dan commits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81000" y="57150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(repository r2)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324600" y="57150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</a:t>
            </a:r>
            <a:r>
              <a:rPr lang="en-US" dirty="0" smtClean="0">
                <a:solidFill>
                  <a:srgbClr val="FF0000"/>
                </a:solidFill>
              </a:rPr>
              <a:t>conflict!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467600" y="5257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Albert updates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5" idx="2"/>
            <a:endCxn id="7" idx="0"/>
          </p:cNvCxnSpPr>
          <p:nvPr/>
        </p:nvCxnSpPr>
        <p:spPr>
          <a:xfrm rot="5400000">
            <a:off x="762000" y="39243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28600" y="3657600"/>
            <a:ext cx="32766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Dan is awesome!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Albert needs to tie his shoe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1" name="Straight Arrow Connector 30"/>
          <p:cNvCxnSpPr>
            <a:stCxn id="7" idx="2"/>
            <a:endCxn id="24" idx="0"/>
          </p:cNvCxnSpPr>
          <p:nvPr/>
        </p:nvCxnSpPr>
        <p:spPr>
          <a:xfrm rot="5400000">
            <a:off x="1104900" y="5410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352800" y="57150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(resolved)</a:t>
            </a:r>
            <a:endParaRPr lang="en-US" dirty="0"/>
          </a:p>
        </p:txBody>
      </p:sp>
      <p:cxnSp>
        <p:nvCxnSpPr>
          <p:cNvPr id="34" name="Straight Arrow Connector 33"/>
          <p:cNvCxnSpPr>
            <a:stCxn id="6" idx="2"/>
            <a:endCxn id="8" idx="0"/>
          </p:cNvCxnSpPr>
          <p:nvPr/>
        </p:nvCxnSpPr>
        <p:spPr>
          <a:xfrm rot="5400000">
            <a:off x="6705600" y="3924300"/>
            <a:ext cx="1295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8" idx="2"/>
            <a:endCxn id="25" idx="0"/>
          </p:cNvCxnSpPr>
          <p:nvPr/>
        </p:nvCxnSpPr>
        <p:spPr>
          <a:xfrm rot="5400000">
            <a:off x="7048500" y="5410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5" idx="1"/>
            <a:endCxn id="32" idx="3"/>
          </p:cNvCxnSpPr>
          <p:nvPr/>
        </p:nvCxnSpPr>
        <p:spPr>
          <a:xfrm rot="10800000">
            <a:off x="5410200" y="59817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105400" y="6248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Albert fixes the conflict</a:t>
            </a:r>
            <a:endParaRPr lang="en-US" dirty="0"/>
          </a:p>
        </p:txBody>
      </p:sp>
      <p:cxnSp>
        <p:nvCxnSpPr>
          <p:cNvPr id="41" name="Shape 40"/>
          <p:cNvCxnSpPr>
            <a:stCxn id="24" idx="1"/>
            <a:endCxn id="25" idx="3"/>
          </p:cNvCxnSpPr>
          <p:nvPr/>
        </p:nvCxnSpPr>
        <p:spPr>
          <a:xfrm rot="10800000" flipH="1">
            <a:off x="381000" y="5981700"/>
            <a:ext cx="8001000" cy="1588"/>
          </a:xfrm>
          <a:prstGeom prst="bentConnector5">
            <a:avLst>
              <a:gd name="adj1" fmla="val -2857"/>
              <a:gd name="adj2" fmla="val -43986160"/>
              <a:gd name="adj3" fmla="val 10507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10200" y="3657600"/>
            <a:ext cx="327660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+Dan needs a burger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+Albert is awesome!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352800" y="4572000"/>
            <a:ext cx="2057400" cy="533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 (resolved)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32" idx="0"/>
            <a:endCxn id="30" idx="2"/>
          </p:cNvCxnSpPr>
          <p:nvPr/>
        </p:nvCxnSpPr>
        <p:spPr>
          <a:xfrm rot="5400000" flipH="1" flipV="1">
            <a:off x="4076700" y="54102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495800" y="5257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Albert commits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Conflicts!  Generally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 when two users edit the same line of a file</a:t>
            </a:r>
          </a:p>
          <a:p>
            <a:r>
              <a:rPr lang="en-US" dirty="0" smtClean="0"/>
              <a:t>Must be </a:t>
            </a:r>
            <a:r>
              <a:rPr lang="en-US" b="1" dirty="0" smtClean="0"/>
              <a:t>manually</a:t>
            </a:r>
            <a:r>
              <a:rPr lang="en-US" dirty="0" smtClean="0"/>
              <a:t> resolved</a:t>
            </a:r>
          </a:p>
          <a:p>
            <a:pPr lvl="1"/>
            <a:r>
              <a:rPr lang="en-US" dirty="0" smtClean="0"/>
              <a:t>Don’t worry, Subversion is a crutch; won’t let you commit until you resolve the conflict!</a:t>
            </a:r>
          </a:p>
          <a:p>
            <a:r>
              <a:rPr lang="en-US" dirty="0" smtClean="0"/>
              <a:t>Subversion gives you three files</a:t>
            </a:r>
          </a:p>
          <a:p>
            <a:pPr lvl="1"/>
            <a:r>
              <a:rPr lang="en-US" dirty="0" smtClean="0"/>
              <a:t>The original with conflict markers</a:t>
            </a:r>
          </a:p>
          <a:p>
            <a:pPr lvl="1"/>
            <a:r>
              <a:rPr lang="en-US" dirty="0" smtClean="0"/>
              <a:t>Your local version (.working)</a:t>
            </a:r>
          </a:p>
          <a:p>
            <a:pPr lvl="1"/>
            <a:r>
              <a:rPr lang="en-US" dirty="0" smtClean="0"/>
              <a:t>The latest in the repository (.r&lt;</a:t>
            </a:r>
            <a:r>
              <a:rPr lang="en-US" dirty="0" err="1" smtClean="0"/>
              <a:t>rev_number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You can</a:t>
            </a:r>
          </a:p>
          <a:p>
            <a:pPr lvl="1"/>
            <a:r>
              <a:rPr lang="en-US" dirty="0" smtClean="0"/>
              <a:t>Keep your changes, discarding others (</a:t>
            </a:r>
            <a:r>
              <a:rPr lang="en-US" dirty="0" err="1" smtClean="0"/>
              <a:t>mv</a:t>
            </a:r>
            <a:r>
              <a:rPr lang="en-US" dirty="0" smtClean="0"/>
              <a:t> .working to </a:t>
            </a:r>
            <a:r>
              <a:rPr lang="en-US" dirty="0" err="1" smtClean="0"/>
              <a:t>fname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Toss your changes (</a:t>
            </a:r>
            <a:r>
              <a:rPr lang="en-US" dirty="0" err="1" smtClean="0"/>
              <a:t>mv</a:t>
            </a:r>
            <a:r>
              <a:rPr lang="en-US" dirty="0" smtClean="0"/>
              <a:t> .r&lt;</a:t>
            </a:r>
            <a:r>
              <a:rPr lang="en-US" dirty="0" err="1" smtClean="0"/>
              <a:t>rev_number</a:t>
            </a:r>
            <a:r>
              <a:rPr lang="en-US" dirty="0" smtClean="0"/>
              <a:t>&gt; to </a:t>
            </a:r>
            <a:r>
              <a:rPr lang="en-US" dirty="0" err="1" smtClean="0"/>
              <a:t>fname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Resolve line by 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Branches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multiple “branches” of development</a:t>
            </a:r>
          </a:p>
          <a:p>
            <a:pPr lvl="1"/>
            <a:r>
              <a:rPr lang="en-US" dirty="0" smtClean="0"/>
              <a:t>Branch-1.0 only gets security patches</a:t>
            </a:r>
          </a:p>
          <a:p>
            <a:pPr lvl="1"/>
            <a:r>
              <a:rPr lang="en-US" dirty="0" smtClean="0"/>
              <a:t>Trunk (or mainline) gets everything</a:t>
            </a:r>
          </a:p>
          <a:p>
            <a:r>
              <a:rPr lang="en-US" dirty="0" smtClean="0"/>
              <a:t>Tags</a:t>
            </a:r>
          </a:p>
          <a:p>
            <a:pPr lvl="1"/>
            <a:r>
              <a:rPr lang="en-US" dirty="0" smtClean="0"/>
              <a:t>“Snapshots” at a point in time—generally never committed against!</a:t>
            </a:r>
          </a:p>
          <a:p>
            <a:pPr lvl="1"/>
            <a:r>
              <a:rPr lang="en-US" dirty="0" smtClean="0"/>
              <a:t>1.0.a release</a:t>
            </a:r>
          </a:p>
          <a:p>
            <a:pPr lvl="1"/>
            <a:r>
              <a:rPr lang="en-US" dirty="0" smtClean="0"/>
              <a:t>Checkpoint1</a:t>
            </a:r>
          </a:p>
          <a:p>
            <a:r>
              <a:rPr lang="en-US" dirty="0" smtClean="0"/>
              <a:t>Merging branches into trunk?</a:t>
            </a:r>
          </a:p>
          <a:p>
            <a:pPr lvl="1"/>
            <a:r>
              <a:rPr lang="en-US" dirty="0" smtClean="0"/>
              <a:t>Read about it in the Subversion book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One other thing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Structure of an SVN repository</a:t>
            </a:r>
          </a:p>
          <a:p>
            <a:pPr lvl="1"/>
            <a:r>
              <a:rPr lang="en-US" dirty="0" smtClean="0"/>
              <a:t>/trunk – main development here</a:t>
            </a:r>
          </a:p>
          <a:p>
            <a:pPr lvl="1"/>
            <a:r>
              <a:rPr lang="en-US" dirty="0" smtClean="0"/>
              <a:t>/tags – where all the snapshots go</a:t>
            </a:r>
          </a:p>
          <a:p>
            <a:pPr lvl="1"/>
            <a:r>
              <a:rPr lang="en-US" dirty="0" smtClean="0"/>
              <a:t>/branches – branches (duh)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Suggestions for Revision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First update, make, </a:t>
            </a:r>
            <a:r>
              <a:rPr lang="en-US" b="1" i="1" dirty="0" smtClean="0"/>
              <a:t>then test</a:t>
            </a:r>
            <a:r>
              <a:rPr lang="en-US" dirty="0" smtClean="0"/>
              <a:t>, code review, commit</a:t>
            </a:r>
          </a:p>
          <a:p>
            <a:r>
              <a:rPr lang="en-US" dirty="0" smtClean="0"/>
              <a:t>Update out of habit before you write any code</a:t>
            </a:r>
          </a:p>
          <a:p>
            <a:r>
              <a:rPr lang="en-US" dirty="0" smtClean="0"/>
              <a:t>Commit on logical units of work</a:t>
            </a:r>
          </a:p>
          <a:p>
            <a:pPr lvl="1"/>
            <a:r>
              <a:rPr lang="en-US" dirty="0" smtClean="0"/>
              <a:t>Finish a feature?  Code review and commit! </a:t>
            </a:r>
          </a:p>
          <a:p>
            <a:pPr lvl="1"/>
            <a:r>
              <a:rPr lang="en-US" dirty="0" smtClean="0"/>
              <a:t>Maybe </a:t>
            </a:r>
            <a:r>
              <a:rPr lang="en-US" dirty="0" err="1" smtClean="0"/>
              <a:t>ya</a:t>
            </a:r>
            <a:r>
              <a:rPr lang="en-US" dirty="0" smtClean="0"/>
              <a:t> want to commit a test for that feature?  Good idea…</a:t>
            </a:r>
          </a:p>
          <a:p>
            <a:pPr lvl="1"/>
            <a:r>
              <a:rPr lang="en-US" dirty="0" smtClean="0"/>
              <a:t>This should help the merging issue…</a:t>
            </a:r>
          </a:p>
          <a:p>
            <a:r>
              <a:rPr lang="en-US" dirty="0" smtClean="0"/>
              <a:t>Never commit code that is broken</a:t>
            </a:r>
          </a:p>
          <a:p>
            <a:pPr lvl="1"/>
            <a:r>
              <a:rPr lang="en-US" dirty="0" smtClean="0"/>
              <a:t>Doesn’t compile</a:t>
            </a:r>
          </a:p>
          <a:p>
            <a:pPr lvl="1"/>
            <a:r>
              <a:rPr lang="en-US" dirty="0" smtClean="0"/>
              <a:t>Breaks tests</a:t>
            </a:r>
          </a:p>
          <a:p>
            <a:pPr lvl="1"/>
            <a:r>
              <a:rPr lang="en-US" dirty="0" smtClean="0"/>
              <a:t>Cores</a:t>
            </a:r>
          </a:p>
          <a:p>
            <a:r>
              <a:rPr lang="en-US" dirty="0" smtClean="0"/>
              <a:t>Check the </a:t>
            </a:r>
            <a:r>
              <a:rPr lang="en-US" dirty="0" err="1" smtClean="0"/>
              <a:t>diffs</a:t>
            </a:r>
            <a:r>
              <a:rPr lang="en-US" dirty="0" smtClean="0"/>
              <a:t> before a commit</a:t>
            </a:r>
          </a:p>
          <a:p>
            <a:pPr lvl="1"/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svn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diff</a:t>
            </a:r>
          </a:p>
          <a:p>
            <a:pPr lvl="1"/>
            <a:r>
              <a:rPr lang="en-US" dirty="0" smtClean="0"/>
              <a:t>Great for code reviews (and reminding yourself what you were doing!)</a:t>
            </a:r>
          </a:p>
          <a:p>
            <a:r>
              <a:rPr lang="en-US" dirty="0" smtClean="0"/>
              <a:t>Don’t use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svn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lock</a:t>
            </a:r>
          </a:p>
          <a:p>
            <a:r>
              <a:rPr lang="en-US" dirty="0" smtClean="0">
                <a:cs typeface="Courier New" pitchFamily="49" charset="0"/>
              </a:rPr>
              <a:t>Good design prevents significant conflicts</a:t>
            </a:r>
            <a:endParaRPr lang="en-US" dirty="0"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Go forth (and revise!)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Revision controls saves untold pain</a:t>
            </a:r>
          </a:p>
          <a:p>
            <a:pPr lvl="1"/>
            <a:r>
              <a:rPr lang="en-US" dirty="0" smtClean="0"/>
              <a:t>I’ve cleared a source tree</a:t>
            </a:r>
          </a:p>
          <a:p>
            <a:pPr lvl="1"/>
            <a:r>
              <a:rPr lang="en-US" dirty="0" smtClean="0"/>
              <a:t>Most people I know have deleted part of a source tree</a:t>
            </a:r>
          </a:p>
          <a:p>
            <a:pPr lvl="1"/>
            <a:r>
              <a:rPr lang="en-US" dirty="0" smtClean="0"/>
              <a:t>This summer someone deleted the entire source tree </a:t>
            </a:r>
            <a:r>
              <a:rPr lang="en-US" i="1" dirty="0" smtClean="0"/>
              <a:t>on commit</a:t>
            </a:r>
            <a:endParaRPr lang="en-US" dirty="0" smtClean="0"/>
          </a:p>
          <a:p>
            <a:r>
              <a:rPr lang="en-US" dirty="0" smtClean="0"/>
              <a:t>Simple to learn with little overhead</a:t>
            </a:r>
          </a:p>
          <a:p>
            <a:r>
              <a:rPr lang="en-US" dirty="0" smtClean="0"/>
              <a:t>Please read the SVN book online (very practical!)</a:t>
            </a:r>
          </a:p>
          <a:p>
            <a:r>
              <a:rPr lang="en-US" dirty="0" smtClean="0"/>
              <a:t>Feeling graphical?</a:t>
            </a:r>
          </a:p>
          <a:p>
            <a:pPr lvl="1"/>
            <a:r>
              <a:rPr lang="en-US" dirty="0" err="1" smtClean="0"/>
              <a:t>Kdesvn</a:t>
            </a:r>
            <a:r>
              <a:rPr lang="en-US" dirty="0" smtClean="0"/>
              <a:t> is an option</a:t>
            </a:r>
          </a:p>
          <a:p>
            <a:pPr lvl="1"/>
            <a:r>
              <a:rPr lang="en-US" dirty="0" smtClean="0"/>
              <a:t>Eclipse has a great SVN client and great C/C++ tools</a:t>
            </a:r>
          </a:p>
          <a:p>
            <a:pPr lvl="1"/>
            <a:r>
              <a:rPr lang="en-US" dirty="0" smtClean="0"/>
              <a:t>These all include visual diff utilities (great for code reviews!  and gut checks…)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What are we writing here again?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Systems Software</a:t>
            </a:r>
          </a:p>
          <a:p>
            <a:pPr lvl="1"/>
            <a:r>
              <a:rPr lang="en-US" dirty="0" smtClean="0"/>
              <a:t>Designed to run forever</a:t>
            </a:r>
          </a:p>
          <a:p>
            <a:pPr lvl="1"/>
            <a:r>
              <a:rPr lang="en-US" dirty="0" smtClean="0"/>
              <a:t>Handles all possible error conditions</a:t>
            </a:r>
          </a:p>
          <a:p>
            <a:pPr lvl="1"/>
            <a:r>
              <a:rPr lang="en-US" dirty="0" smtClean="0"/>
              <a:t>Manages resources appropriately</a:t>
            </a:r>
          </a:p>
          <a:p>
            <a:pPr lvl="2"/>
            <a:r>
              <a:rPr lang="en-US" dirty="0" smtClean="0"/>
              <a:t>It’s own direct resources</a:t>
            </a:r>
          </a:p>
          <a:p>
            <a:pPr lvl="2"/>
            <a:r>
              <a:rPr lang="en-US" dirty="0" smtClean="0"/>
              <a:t>It’s clients’ allocated resources</a:t>
            </a:r>
          </a:p>
          <a:p>
            <a:pPr lvl="1"/>
            <a:r>
              <a:rPr lang="en-US" dirty="0" smtClean="0"/>
              <a:t>Security is paramount</a:t>
            </a:r>
          </a:p>
          <a:p>
            <a:pPr lvl="2"/>
            <a:r>
              <a:rPr lang="en-US" dirty="0" smtClean="0"/>
              <a:t>Anybody remember Code Red?</a:t>
            </a:r>
          </a:p>
          <a:p>
            <a:pPr lvl="2"/>
            <a:r>
              <a:rPr lang="en-US" dirty="0" smtClean="0"/>
              <a:t>Don’t re-write IIS from NT 4, </a:t>
            </a:r>
            <a:r>
              <a:rPr lang="en-US" b="1" dirty="0" smtClean="0"/>
              <a:t>please</a:t>
            </a:r>
          </a:p>
          <a:p>
            <a:pPr lvl="1"/>
            <a:r>
              <a:rPr lang="en-US" dirty="0" smtClean="0"/>
              <a:t>Generally based upon documented protocols</a:t>
            </a:r>
          </a:p>
          <a:p>
            <a:pPr lvl="2"/>
            <a:r>
              <a:rPr lang="en-US" dirty="0" smtClean="0"/>
              <a:t>Released as RFCs (Request for Comments) by the IETF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This is a lot different from 213!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size</a:t>
            </a:r>
          </a:p>
          <a:p>
            <a:pPr lvl="1"/>
            <a:r>
              <a:rPr lang="en-US" dirty="0" smtClean="0"/>
              <a:t>~5,000 lines of code compared to maybe 500 lines of code</a:t>
            </a:r>
          </a:p>
          <a:p>
            <a:r>
              <a:rPr lang="en-US" dirty="0" smtClean="0"/>
              <a:t>Project duration</a:t>
            </a:r>
          </a:p>
          <a:p>
            <a:pPr lvl="1"/>
            <a:r>
              <a:rPr lang="en-US" dirty="0" smtClean="0"/>
              <a:t>2x3 weeks, 1x6 weeks</a:t>
            </a:r>
          </a:p>
          <a:p>
            <a:r>
              <a:rPr lang="en-US" dirty="0" smtClean="0"/>
              <a:t>Pair Programming</a:t>
            </a:r>
          </a:p>
          <a:p>
            <a:pPr lvl="1"/>
            <a:r>
              <a:rPr lang="en-US" dirty="0" smtClean="0"/>
              <a:t>No lone-gunning allowed here!</a:t>
            </a:r>
          </a:p>
          <a:p>
            <a:r>
              <a:rPr lang="en-US" dirty="0" smtClean="0"/>
              <a:t>So in reality…</a:t>
            </a:r>
          </a:p>
          <a:p>
            <a:pPr lvl="1"/>
            <a:r>
              <a:rPr lang="en-US" dirty="0" smtClean="0"/>
              <a:t>Scope is much larger</a:t>
            </a:r>
          </a:p>
          <a:p>
            <a:pPr lvl="2"/>
            <a:r>
              <a:rPr lang="en-US" dirty="0" smtClean="0"/>
              <a:t>You </a:t>
            </a:r>
            <a:r>
              <a:rPr lang="en-US" b="1" dirty="0" smtClean="0"/>
              <a:t>can’t</a:t>
            </a:r>
            <a:r>
              <a:rPr lang="en-US" dirty="0" smtClean="0"/>
              <a:t> fit everything for project 1 in your head!</a:t>
            </a:r>
          </a:p>
          <a:p>
            <a:pPr lvl="1"/>
            <a:r>
              <a:rPr lang="en-US" dirty="0" smtClean="0"/>
              <a:t>Requires more care during development</a:t>
            </a:r>
          </a:p>
          <a:p>
            <a:pPr lvl="2"/>
            <a:r>
              <a:rPr lang="en-US" dirty="0" smtClean="0"/>
              <a:t>If you haven’t tested it, you </a:t>
            </a:r>
            <a:r>
              <a:rPr lang="en-US" b="1" dirty="0" smtClean="0"/>
              <a:t>can’t </a:t>
            </a:r>
            <a:r>
              <a:rPr lang="en-US" dirty="0" smtClean="0"/>
              <a:t>know that it works</a:t>
            </a:r>
          </a:p>
          <a:p>
            <a:pPr lvl="2"/>
            <a:r>
              <a:rPr lang="en-US" dirty="0" smtClean="0"/>
              <a:t>Testing manually could take an hour </a:t>
            </a:r>
            <a:r>
              <a:rPr lang="en-US" b="1" dirty="0" smtClean="0"/>
              <a:t>each time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smtClean="0"/>
              <a:t>So in what context will this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Optimized for projects utilizing &lt;5 developers</a:t>
            </a:r>
          </a:p>
          <a:p>
            <a:pPr lvl="1"/>
            <a:r>
              <a:rPr lang="en-US" dirty="0" smtClean="0"/>
              <a:t>Easy for a tight-knit group to utilize, more formal approaches needed for more</a:t>
            </a:r>
          </a:p>
          <a:p>
            <a:r>
              <a:rPr lang="en-US" dirty="0" smtClean="0"/>
              <a:t>Adaptable beyond systems software</a:t>
            </a:r>
          </a:p>
          <a:p>
            <a:pPr lvl="1"/>
            <a:r>
              <a:rPr lang="en-US" dirty="0" smtClean="0"/>
              <a:t>Expandable beyond the context of C and systems land but…</a:t>
            </a:r>
          </a:p>
          <a:p>
            <a:pPr lvl="1"/>
            <a:r>
              <a:rPr lang="en-US" dirty="0" smtClean="0"/>
              <a:t>Maybe you don’t have to use </a:t>
            </a:r>
            <a:r>
              <a:rPr lang="en-US" dirty="0" err="1" smtClean="0"/>
              <a:t>Valgrind</a:t>
            </a:r>
            <a:r>
              <a:rPr lang="en-US" dirty="0" smtClean="0"/>
              <a:t> for your small Java project…</a:t>
            </a:r>
          </a:p>
          <a:p>
            <a:r>
              <a:rPr lang="en-US" dirty="0" smtClean="0"/>
              <a:t>Very low overhead and start-up cost</a:t>
            </a:r>
          </a:p>
          <a:p>
            <a:pPr lvl="1"/>
            <a:r>
              <a:rPr lang="en-US" dirty="0" smtClean="0"/>
              <a:t>Little “extra” to do</a:t>
            </a:r>
          </a:p>
          <a:p>
            <a:pPr lvl="1"/>
            <a:r>
              <a:rPr lang="en-US" dirty="0" smtClean="0"/>
              <a:t>Still takes less than a few hours to start up a new project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Some things are easy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Techniques take a bit of time to learn</a:t>
            </a:r>
          </a:p>
          <a:p>
            <a:pPr lvl="1"/>
            <a:r>
              <a:rPr lang="en-US" dirty="0" smtClean="0"/>
              <a:t>Revision control (today!)</a:t>
            </a:r>
          </a:p>
          <a:p>
            <a:pPr lvl="1"/>
            <a:r>
              <a:rPr lang="en-US" dirty="0" err="1" smtClean="0"/>
              <a:t>Makefiles</a:t>
            </a:r>
            <a:r>
              <a:rPr lang="en-US" dirty="0" smtClean="0"/>
              <a:t> (soon)</a:t>
            </a:r>
          </a:p>
          <a:p>
            <a:pPr lvl="1"/>
            <a:r>
              <a:rPr lang="en-US" dirty="0" smtClean="0"/>
              <a:t>Pays off dearly in the end</a:t>
            </a:r>
          </a:p>
          <a:p>
            <a:r>
              <a:rPr lang="en-US" dirty="0" smtClean="0"/>
              <a:t>Some take more up-front time</a:t>
            </a:r>
          </a:p>
          <a:p>
            <a:pPr lvl="1"/>
            <a:r>
              <a:rPr lang="en-US" dirty="0" smtClean="0"/>
              <a:t>A good logging infrastructure</a:t>
            </a:r>
          </a:p>
          <a:p>
            <a:pPr lvl="1"/>
            <a:r>
              <a:rPr lang="en-US" dirty="0" smtClean="0"/>
              <a:t>Good design (possibly many iterations!)</a:t>
            </a:r>
          </a:p>
          <a:p>
            <a:pPr lvl="1"/>
            <a:r>
              <a:rPr lang="en-US" dirty="0" smtClean="0"/>
              <a:t>Good debugging skills (years even!, you’ll get there)</a:t>
            </a:r>
          </a:p>
          <a:p>
            <a:pPr lvl="1"/>
            <a:r>
              <a:rPr lang="en-US" dirty="0" smtClean="0"/>
              <a:t>While the above takes a good investment, they make the project better through</a:t>
            </a:r>
          </a:p>
          <a:p>
            <a:pPr lvl="2"/>
            <a:r>
              <a:rPr lang="en-US" dirty="0" smtClean="0"/>
              <a:t>More predictable completion</a:t>
            </a:r>
          </a:p>
          <a:p>
            <a:pPr lvl="2"/>
            <a:r>
              <a:rPr lang="en-US" dirty="0" smtClean="0"/>
              <a:t>Easier debugging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Some principles to go by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1"/>
            <a:ext cx="8229600" cy="2362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“Don’t write it twice”</a:t>
            </a:r>
          </a:p>
          <a:p>
            <a:pPr>
              <a:buNone/>
            </a:pPr>
            <a:r>
              <a:rPr lang="en-US" sz="3600" dirty="0" smtClean="0"/>
              <a:t>“Have I seen this before?”</a:t>
            </a:r>
          </a:p>
          <a:p>
            <a:pPr>
              <a:buNone/>
            </a:pPr>
            <a:r>
              <a:rPr lang="en-US" sz="3600" dirty="0" smtClean="0"/>
              <a:t>“Get it to work first”</a:t>
            </a:r>
          </a:p>
          <a:p>
            <a:pPr>
              <a:buNone/>
            </a:pPr>
            <a:r>
              <a:rPr lang="en-US" sz="3600" dirty="0" smtClean="0"/>
              <a:t>“Make it modular, make it orthogonal”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Don't write it twice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Consider algorithms needed:</a:t>
            </a:r>
          </a:p>
          <a:p>
            <a:pPr lvl="1"/>
            <a:r>
              <a:rPr lang="en-US" dirty="0" smtClean="0"/>
              <a:t>Linked lists</a:t>
            </a:r>
          </a:p>
          <a:p>
            <a:pPr lvl="1"/>
            <a:r>
              <a:rPr lang="en-US" dirty="0" smtClean="0"/>
              <a:t>Hash tables</a:t>
            </a:r>
          </a:p>
          <a:p>
            <a:r>
              <a:rPr lang="en-US" dirty="0" smtClean="0"/>
              <a:t>Why write them twice?  Why write them at all?</a:t>
            </a:r>
          </a:p>
          <a:p>
            <a:pPr lvl="1"/>
            <a:r>
              <a:rPr lang="en-US" dirty="0" smtClean="0"/>
              <a:t>Use implementations from The Practice of Programming</a:t>
            </a:r>
          </a:p>
          <a:p>
            <a:pPr lvl="1"/>
            <a:r>
              <a:rPr lang="en-US" dirty="0" smtClean="0"/>
              <a:t>Or use the ones suggested in the handout</a:t>
            </a:r>
          </a:p>
          <a:p>
            <a:r>
              <a:rPr lang="en-US" dirty="0" smtClean="0"/>
              <a:t>Consider sending a message to a single client…</a:t>
            </a:r>
          </a:p>
          <a:p>
            <a:pPr lvl="1"/>
            <a:r>
              <a:rPr lang="en-US" dirty="0" smtClean="0"/>
              <a:t>Should this be a five-liner every time it needs to be done?</a:t>
            </a:r>
          </a:p>
          <a:p>
            <a:pPr lvl="1"/>
            <a:r>
              <a:rPr lang="en-US" dirty="0" smtClean="0"/>
              <a:t>In how many places?</a:t>
            </a:r>
          </a:p>
          <a:p>
            <a:pPr lvl="1"/>
            <a:r>
              <a:rPr lang="en-US" dirty="0" smtClean="0"/>
              <a:t>Re-factor this out into a separate method</a:t>
            </a:r>
          </a:p>
          <a:p>
            <a:r>
              <a:rPr lang="en-US" dirty="0" smtClean="0"/>
              <a:t>General Principle</a:t>
            </a:r>
          </a:p>
          <a:p>
            <a:pPr lvl="1"/>
            <a:r>
              <a:rPr lang="en-US" dirty="0" smtClean="0"/>
              <a:t>If you see two lines of code next to one another more than once, re-factor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Have I seen this before?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debugging question yourself</a:t>
            </a:r>
          </a:p>
          <a:p>
            <a:pPr lvl="1"/>
            <a:r>
              <a:rPr lang="en-US" dirty="0" smtClean="0"/>
              <a:t>“Have I seen this bug before?”</a:t>
            </a:r>
          </a:p>
          <a:p>
            <a:r>
              <a:rPr lang="en-US" dirty="0" smtClean="0"/>
              <a:t>If so</a:t>
            </a:r>
          </a:p>
          <a:p>
            <a:pPr lvl="1"/>
            <a:r>
              <a:rPr lang="en-US" dirty="0" smtClean="0"/>
              <a:t>“What did I do to fix it?”</a:t>
            </a:r>
          </a:p>
          <a:p>
            <a:pPr lvl="1"/>
            <a:r>
              <a:rPr lang="en-US" dirty="0" smtClean="0"/>
              <a:t>“How will I prevent it from occurring again in the future?”</a:t>
            </a:r>
          </a:p>
          <a:p>
            <a:r>
              <a:rPr lang="en-US" dirty="0" smtClean="0"/>
              <a:t>If not</a:t>
            </a:r>
          </a:p>
          <a:p>
            <a:pPr lvl="1"/>
            <a:r>
              <a:rPr lang="en-US" dirty="0" smtClean="0"/>
              <a:t>“How did this happen?”</a:t>
            </a:r>
          </a:p>
          <a:p>
            <a:pPr lvl="1"/>
            <a:r>
              <a:rPr lang="en-US" dirty="0" smtClean="0"/>
              <a:t>“How will I prevent it from occurring in the future?”</a:t>
            </a:r>
          </a:p>
          <a:p>
            <a:r>
              <a:rPr lang="en-US" dirty="0" smtClean="0"/>
              <a:t>If it keeps cropping up…</a:t>
            </a:r>
          </a:p>
          <a:p>
            <a:pPr lvl="1"/>
            <a:r>
              <a:rPr lang="en-US" dirty="0" smtClean="0"/>
              <a:t>Maybe you should write a test for it…(a later recitation)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  <a:tileRect/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1496</TotalTime>
  <Words>1785</Words>
  <Application>Microsoft Office PowerPoint</Application>
  <PresentationFormat>On-screen Show (4:3)</PresentationFormat>
  <Paragraphs>297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Human</vt:lpstr>
      <vt:lpstr>Software Engineering Fundamentals and SVN Recitation One</vt:lpstr>
      <vt:lpstr>What are we here for?</vt:lpstr>
      <vt:lpstr>What are we writing here again?</vt:lpstr>
      <vt:lpstr>This is a lot different from 213!</vt:lpstr>
      <vt:lpstr>So in what context will this help?</vt:lpstr>
      <vt:lpstr>Some things are easy…</vt:lpstr>
      <vt:lpstr>Some principles to go by…</vt:lpstr>
      <vt:lpstr>Don't write it twice</vt:lpstr>
      <vt:lpstr>Have I seen this before?</vt:lpstr>
      <vt:lpstr>Make it work first</vt:lpstr>
      <vt:lpstr>Make it Modular</vt:lpstr>
      <vt:lpstr>Make it Orthogonal</vt:lpstr>
      <vt:lpstr>Want more?</vt:lpstr>
      <vt:lpstr>Mechanics of all this jazz</vt:lpstr>
      <vt:lpstr>Subversion: What is it good for?</vt:lpstr>
      <vt:lpstr>Why do I want it</vt:lpstr>
      <vt:lpstr>This sounds great!  Now how do I use it?</vt:lpstr>
      <vt:lpstr>Some fundamentals…</vt:lpstr>
      <vt:lpstr>What can you do?</vt:lpstr>
      <vt:lpstr>Concurrent Development Model</vt:lpstr>
      <vt:lpstr>Conflicts!</vt:lpstr>
      <vt:lpstr>Conflicts!  Generally…</vt:lpstr>
      <vt:lpstr>Branches</vt:lpstr>
      <vt:lpstr>One other thing…</vt:lpstr>
      <vt:lpstr>Suggestions for Revision Control</vt:lpstr>
      <vt:lpstr>Go forth (and revise!)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Fundamentals and SVN Recitation One</dc:title>
  <dc:creator>Daniel Spangenberger</dc:creator>
  <cp:lastModifiedBy>Daniel Spangenberger</cp:lastModifiedBy>
  <cp:revision>5</cp:revision>
  <dcterms:created xsi:type="dcterms:W3CDTF">2007-09-04T14:52:57Z</dcterms:created>
  <dcterms:modified xsi:type="dcterms:W3CDTF">2007-09-05T17:19:48Z</dcterms:modified>
</cp:coreProperties>
</file>