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40"/>
  </p:notesMasterIdLst>
  <p:handoutMasterIdLst>
    <p:handoutMasterId r:id="rId41"/>
  </p:handoutMasterIdLst>
  <p:sldIdLst>
    <p:sldId id="265" r:id="rId2"/>
    <p:sldId id="423" r:id="rId3"/>
    <p:sldId id="422" r:id="rId4"/>
    <p:sldId id="397" r:id="rId5"/>
    <p:sldId id="402" r:id="rId6"/>
    <p:sldId id="398" r:id="rId7"/>
    <p:sldId id="399" r:id="rId8"/>
    <p:sldId id="400" r:id="rId9"/>
    <p:sldId id="404" r:id="rId10"/>
    <p:sldId id="419" r:id="rId11"/>
    <p:sldId id="420" r:id="rId12"/>
    <p:sldId id="401" r:id="rId13"/>
    <p:sldId id="405" r:id="rId14"/>
    <p:sldId id="389" r:id="rId15"/>
    <p:sldId id="383" r:id="rId16"/>
    <p:sldId id="384" r:id="rId17"/>
    <p:sldId id="386" r:id="rId18"/>
    <p:sldId id="385" r:id="rId19"/>
    <p:sldId id="375" r:id="rId20"/>
    <p:sldId id="374" r:id="rId21"/>
    <p:sldId id="376" r:id="rId22"/>
    <p:sldId id="314" r:id="rId23"/>
    <p:sldId id="391" r:id="rId24"/>
    <p:sldId id="315" r:id="rId25"/>
    <p:sldId id="403" r:id="rId26"/>
    <p:sldId id="409" r:id="rId27"/>
    <p:sldId id="410" r:id="rId28"/>
    <p:sldId id="318" r:id="rId29"/>
    <p:sldId id="319" r:id="rId30"/>
    <p:sldId id="415" r:id="rId31"/>
    <p:sldId id="325" r:id="rId32"/>
    <p:sldId id="326" r:id="rId33"/>
    <p:sldId id="327" r:id="rId34"/>
    <p:sldId id="414" r:id="rId35"/>
    <p:sldId id="416" r:id="rId36"/>
    <p:sldId id="417" r:id="rId37"/>
    <p:sldId id="418" r:id="rId38"/>
    <p:sldId id="380" r:id="rId39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6F6FFF"/>
    <a:srgbClr val="3333FF"/>
    <a:srgbClr val="00CC00"/>
    <a:srgbClr val="00CC99"/>
    <a:srgbClr val="993300"/>
    <a:srgbClr val="3366FF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951" autoAdjust="0"/>
    <p:restoredTop sz="82832" autoAdjust="0"/>
  </p:normalViewPr>
  <p:slideViewPr>
    <p:cSldViewPr>
      <p:cViewPr varScale="1">
        <p:scale>
          <a:sx n="64" d="100"/>
          <a:sy n="64" d="100"/>
        </p:scale>
        <p:origin x="-10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7" d="100"/>
        <a:sy n="97" d="100"/>
      </p:scale>
      <p:origin x="0" y="660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3.xml"/><Relationship Id="rId2" Type="http://schemas.openxmlformats.org/officeDocument/2006/relationships/slide" Target="slides/slide19.xml"/><Relationship Id="rId1" Type="http://schemas.openxmlformats.org/officeDocument/2006/relationships/slide" Target="slides/slide4.xml"/><Relationship Id="rId5" Type="http://schemas.openxmlformats.org/officeDocument/2006/relationships/slide" Target="slides/slide30.xml"/><Relationship Id="rId4" Type="http://schemas.openxmlformats.org/officeDocument/2006/relationships/slide" Target="slides/slide2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rini\Documents\cmu\15-441F07\grade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4"/>
  <c:chart>
    <c:plotArea>
      <c:layout>
        <c:manualLayout>
          <c:layoutTarget val="inner"/>
          <c:xMode val="edge"/>
          <c:yMode val="edge"/>
          <c:x val="5.3571490852272696E-2"/>
          <c:y val="6.6810344827586243E-2"/>
          <c:w val="0.92976298568055438"/>
          <c:h val="0.71120689655172431"/>
        </c:manualLayout>
      </c:layout>
      <c:barChart>
        <c:barDir val="col"/>
        <c:grouping val="clustered"/>
        <c:ser>
          <c:idx val="0"/>
          <c:order val="0"/>
          <c:cat>
            <c:strRef>
              <c:f>histograms!$J$13:$J$25</c:f>
              <c:strCache>
                <c:ptCount val="13"/>
                <c:pt idx="0">
                  <c:v>36-40</c:v>
                </c:pt>
                <c:pt idx="1">
                  <c:v>41-45</c:v>
                </c:pt>
                <c:pt idx="2">
                  <c:v>46-50</c:v>
                </c:pt>
                <c:pt idx="3">
                  <c:v>51-55</c:v>
                </c:pt>
                <c:pt idx="4">
                  <c:v>56-60</c:v>
                </c:pt>
                <c:pt idx="5">
                  <c:v>61-65</c:v>
                </c:pt>
                <c:pt idx="6">
                  <c:v>66-70</c:v>
                </c:pt>
                <c:pt idx="7">
                  <c:v>71-75</c:v>
                </c:pt>
                <c:pt idx="8">
                  <c:v>76-80</c:v>
                </c:pt>
                <c:pt idx="9">
                  <c:v>81-85</c:v>
                </c:pt>
                <c:pt idx="10">
                  <c:v>86-90</c:v>
                </c:pt>
                <c:pt idx="11">
                  <c:v>91-95</c:v>
                </c:pt>
                <c:pt idx="12">
                  <c:v>96-100</c:v>
                </c:pt>
              </c:strCache>
            </c:strRef>
          </c:cat>
          <c:val>
            <c:numRef>
              <c:f>histograms!$K$13:$K$25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4</c:v>
                </c:pt>
                <c:pt idx="4">
                  <c:v>4</c:v>
                </c:pt>
                <c:pt idx="5">
                  <c:v>9</c:v>
                </c:pt>
                <c:pt idx="6">
                  <c:v>14</c:v>
                </c:pt>
                <c:pt idx="7">
                  <c:v>6</c:v>
                </c:pt>
                <c:pt idx="8">
                  <c:v>5</c:v>
                </c:pt>
                <c:pt idx="9">
                  <c:v>5</c:v>
                </c:pt>
                <c:pt idx="10">
                  <c:v>7</c:v>
                </c:pt>
                <c:pt idx="11">
                  <c:v>7</c:v>
                </c:pt>
                <c:pt idx="12">
                  <c:v>1</c:v>
                </c:pt>
              </c:numCache>
            </c:numRef>
          </c:val>
        </c:ser>
        <c:axId val="41680896"/>
        <c:axId val="41683200"/>
      </c:barChart>
      <c:catAx>
        <c:axId val="41680896"/>
        <c:scaling>
          <c:orientation val="minMax"/>
        </c:scaling>
        <c:axPos val="b"/>
        <c:numFmt formatCode="General" sourceLinked="1"/>
        <c:tickLblPos val="low"/>
        <c:txPr>
          <a:bodyPr rot="-2700000" vert="horz"/>
          <a:lstStyle/>
          <a:p>
            <a:pPr>
              <a:defRPr/>
            </a:pPr>
            <a:endParaRPr lang="en-US"/>
          </a:p>
        </c:txPr>
        <c:crossAx val="41683200"/>
        <c:crossesAt val="0"/>
        <c:auto val="1"/>
        <c:lblAlgn val="ctr"/>
        <c:lblOffset val="100"/>
        <c:tickLblSkip val="1"/>
        <c:tickMarkSkip val="1"/>
      </c:catAx>
      <c:valAx>
        <c:axId val="41683200"/>
        <c:scaling>
          <c:orientation val="minMax"/>
        </c:scaling>
        <c:axPos val="l"/>
        <c:majorGridlines/>
        <c:numFmt formatCode="General" sourceLinked="0"/>
        <c:tickLblPos val="low"/>
        <c:txPr>
          <a:bodyPr rot="0" vert="horz"/>
          <a:lstStyle/>
          <a:p>
            <a:pPr>
              <a:defRPr/>
            </a:pPr>
            <a:endParaRPr lang="en-US"/>
          </a:p>
        </c:txPr>
        <c:crossAx val="41680896"/>
        <c:crosses val="autoZero"/>
        <c:crossBetween val="between"/>
      </c:valAx>
    </c:plotArea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5" rIns="96653" bIns="48325" numCol="1" anchor="t" anchorCtr="0" compatLnSpc="1">
            <a:prstTxWarp prst="textNoShape">
              <a:avLst/>
            </a:prstTxWarp>
          </a:bodyPr>
          <a:lstStyle>
            <a:lvl1pPr defTabSz="966764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4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5" rIns="96653" bIns="48325" numCol="1" anchor="t" anchorCtr="0" compatLnSpc="1">
            <a:prstTxWarp prst="textNoShape">
              <a:avLst/>
            </a:prstTxWarp>
          </a:bodyPr>
          <a:lstStyle>
            <a:lvl1pPr algn="r" defTabSz="966764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6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5" rIns="96653" bIns="48325" numCol="1" anchor="b" anchorCtr="0" compatLnSpc="1">
            <a:prstTxWarp prst="textNoShape">
              <a:avLst/>
            </a:prstTxWarp>
          </a:bodyPr>
          <a:lstStyle>
            <a:lvl1pPr defTabSz="966764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4" y="6950076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5" rIns="96653" bIns="48325" numCol="1" anchor="b" anchorCtr="0" compatLnSpc="1">
            <a:prstTxWarp prst="textNoShape">
              <a:avLst/>
            </a:prstTxWarp>
          </a:bodyPr>
          <a:lstStyle>
            <a:lvl1pPr algn="r" defTabSz="966764">
              <a:defRPr sz="1400" smtClean="0"/>
            </a:lvl1pPr>
          </a:lstStyle>
          <a:p>
            <a:pPr>
              <a:defRPr/>
            </a:pPr>
            <a:fld id="{82AB6B9A-4814-4996-9821-50F97A21BA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5" rIns="96653" bIns="48325" numCol="1" anchor="t" anchorCtr="0" compatLnSpc="1">
            <a:prstTxWarp prst="textNoShape">
              <a:avLst/>
            </a:prstTxWarp>
          </a:bodyPr>
          <a:lstStyle>
            <a:lvl1pPr defTabSz="966764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4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5" rIns="96653" bIns="48325" numCol="1" anchor="t" anchorCtr="0" compatLnSpc="1">
            <a:prstTxWarp prst="textNoShape">
              <a:avLst/>
            </a:prstTxWarp>
          </a:bodyPr>
          <a:lstStyle>
            <a:lvl1pPr algn="r" defTabSz="966764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6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5" rIns="96653" bIns="483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6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5" rIns="96653" bIns="48325" numCol="1" anchor="b" anchorCtr="0" compatLnSpc="1">
            <a:prstTxWarp prst="textNoShape">
              <a:avLst/>
            </a:prstTxWarp>
          </a:bodyPr>
          <a:lstStyle>
            <a:lvl1pPr defTabSz="966764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4" y="6950076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5" rIns="96653" bIns="48325" numCol="1" anchor="b" anchorCtr="0" compatLnSpc="1">
            <a:prstTxWarp prst="textNoShape">
              <a:avLst/>
            </a:prstTxWarp>
          </a:bodyPr>
          <a:lstStyle>
            <a:lvl1pPr algn="r" defTabSz="966764">
              <a:defRPr sz="1400" smtClean="0"/>
            </a:lvl1pPr>
          </a:lstStyle>
          <a:p>
            <a:pPr>
              <a:defRPr/>
            </a:pPr>
            <a:fld id="{3D45C548-C29D-4BAE-8988-A0F621711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225AA8-D942-415C-9902-6E363D20D594}" type="slidenum">
              <a:rPr lang="en-US"/>
              <a:pPr/>
              <a:t>1</a:t>
            </a:fld>
            <a:endParaRPr lang="en-US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6BE953-EC61-4234-98E6-B6F9F4939575}" type="slidenum">
              <a:rPr lang="en-US"/>
              <a:pPr/>
              <a:t>12</a:t>
            </a:fld>
            <a:endParaRPr lang="en-US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7685E7-EC0F-4F57-BDDE-83CE410B75C9}" type="slidenum">
              <a:rPr lang="en-US"/>
              <a:pPr/>
              <a:t>13</a:t>
            </a:fld>
            <a:endParaRPr lang="en-US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18D24E-D68B-4740-9F2C-DFD52B2A8514}" type="slidenum">
              <a:rPr lang="en-US"/>
              <a:pPr/>
              <a:t>14</a:t>
            </a:fld>
            <a:endParaRPr lang="en-US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479D60-EFAC-46C0-A9CB-643CC5A2CDD9}" type="slidenum">
              <a:rPr lang="en-US"/>
              <a:pPr/>
              <a:t>15</a:t>
            </a:fld>
            <a:endParaRPr lang="en-US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5F9E90-C8F8-4BAE-BFDE-81773912A23A}" type="slidenum">
              <a:rPr lang="en-US"/>
              <a:pPr/>
              <a:t>16</a:t>
            </a:fld>
            <a:endParaRPr lang="en-US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7AC850-E73B-4EB1-A90F-B72DF8C79DA3}" type="slidenum">
              <a:rPr lang="en-US"/>
              <a:pPr/>
              <a:t>17</a:t>
            </a:fld>
            <a:endParaRPr lang="en-US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2ECA27-B734-48FE-8011-777BE0A94FD4}" type="slidenum">
              <a:rPr lang="en-US"/>
              <a:pPr/>
              <a:t>18</a:t>
            </a:fld>
            <a:endParaRPr lang="en-US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56E156-DD72-4E9C-AE7D-B69BA6F8D1D3}" type="slidenum">
              <a:rPr lang="en-US"/>
              <a:pPr/>
              <a:t>19</a:t>
            </a:fld>
            <a:endParaRPr lang="en-US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1E43CA-C952-43B0-98C0-EA38AAE713AB}" type="slidenum">
              <a:rPr lang="en-US"/>
              <a:pPr/>
              <a:t>20</a:t>
            </a:fld>
            <a:endParaRPr lang="en-US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4580C5-37B8-4196-96F6-DFF4F9929DBF}" type="slidenum">
              <a:rPr lang="en-US"/>
              <a:pPr/>
              <a:t>21</a:t>
            </a:fld>
            <a:endParaRPr lang="en-US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DA1FE-AC57-41B3-837A-A4E753746DB5}" type="slidenum">
              <a:rPr lang="en-US"/>
              <a:pPr/>
              <a:t>4</a:t>
            </a:fld>
            <a:endParaRPr lang="en-US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433BD6-6017-4F96-85A9-D870A1686CCC}" type="slidenum">
              <a:rPr lang="en-US"/>
              <a:pPr/>
              <a:t>22</a:t>
            </a:fld>
            <a:endParaRPr lang="en-US"/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D177EF-7069-45E7-AEFF-82F3F806A178}" type="slidenum">
              <a:rPr lang="en-US"/>
              <a:pPr/>
              <a:t>23</a:t>
            </a:fld>
            <a:endParaRPr lang="en-US"/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DC0AFD-1D1A-4154-8693-195A7BCA297A}" type="slidenum">
              <a:rPr lang="en-US"/>
              <a:pPr/>
              <a:t>24</a:t>
            </a:fld>
            <a:endParaRPr lang="en-US"/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5BD6A2-FEF2-4C1A-9952-F15614E3AFD6}" type="slidenum">
              <a:rPr lang="en-US"/>
              <a:pPr/>
              <a:t>25</a:t>
            </a:fld>
            <a:endParaRPr lang="en-US"/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6E7F91-0608-43E0-861E-F7EC683558AB}" type="slidenum">
              <a:rPr lang="en-US"/>
              <a:pPr/>
              <a:t>26</a:t>
            </a:fld>
            <a:endParaRPr lang="en-US"/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1959EF-F0C8-4AD8-8C6F-0AACBF7E0C42}" type="slidenum">
              <a:rPr lang="en-US"/>
              <a:pPr/>
              <a:t>27</a:t>
            </a:fld>
            <a:endParaRPr lang="en-US"/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DB261B-75E7-4813-9F0B-907D8EA2B68B}" type="slidenum">
              <a:rPr lang="en-US"/>
              <a:pPr/>
              <a:t>28</a:t>
            </a:fld>
            <a:endParaRPr lang="en-US"/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9D83BE-4781-412C-8ED3-DF3017457739}" type="slidenum">
              <a:rPr lang="en-US"/>
              <a:pPr/>
              <a:t>29</a:t>
            </a:fld>
            <a:endParaRPr lang="en-US"/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F31612-CEAA-42E4-940B-7018DF0CF114}" type="slidenum">
              <a:rPr lang="en-US"/>
              <a:pPr/>
              <a:t>30</a:t>
            </a:fld>
            <a:endParaRPr lang="en-US"/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7BF51F-BF78-48DC-A359-2EFBCF837E29}" type="slidenum">
              <a:rPr lang="en-US"/>
              <a:pPr/>
              <a:t>31</a:t>
            </a:fld>
            <a:endParaRPr lang="en-US"/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1E3263-0C96-45FD-A467-A493CA6534A7}" type="slidenum">
              <a:rPr lang="en-US"/>
              <a:pPr/>
              <a:t>5</a:t>
            </a:fld>
            <a:endParaRPr lang="en-US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AE0AC5-1F1C-4EB2-BD4A-B50663DAFDFC}" type="slidenum">
              <a:rPr lang="en-US"/>
              <a:pPr/>
              <a:t>32</a:t>
            </a:fld>
            <a:endParaRPr lang="en-US"/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67E98A-7B22-4C5C-94C6-0589B37FB778}" type="slidenum">
              <a:rPr lang="en-US"/>
              <a:pPr/>
              <a:t>33</a:t>
            </a:fld>
            <a:endParaRPr lang="en-US"/>
          </a:p>
        </p:txBody>
      </p:sp>
      <p:sp>
        <p:nvSpPr>
          <p:cNvPr id="727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196A14-FB90-49C8-83A1-1E989CCDA8F1}" type="slidenum">
              <a:rPr lang="en-US"/>
              <a:pPr/>
              <a:t>34</a:t>
            </a:fld>
            <a:endParaRPr lang="en-US"/>
          </a:p>
        </p:txBody>
      </p:sp>
      <p:sp>
        <p:nvSpPr>
          <p:cNvPr id="737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FEF95-1C82-4713-9062-67FDABD0B756}" type="slidenum">
              <a:rPr lang="en-US"/>
              <a:pPr/>
              <a:t>35</a:t>
            </a:fld>
            <a:endParaRPr lang="en-US"/>
          </a:p>
        </p:txBody>
      </p:sp>
      <p:sp>
        <p:nvSpPr>
          <p:cNvPr id="747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F12801-9508-4AF1-B6A8-294A6786AAC6}" type="slidenum">
              <a:rPr lang="en-US"/>
              <a:pPr/>
              <a:t>36</a:t>
            </a:fld>
            <a:endParaRPr lang="en-US"/>
          </a:p>
        </p:txBody>
      </p:sp>
      <p:sp>
        <p:nvSpPr>
          <p:cNvPr id="757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60A958-3B30-415E-A3F7-B2F989615063}" type="slidenum">
              <a:rPr lang="en-US"/>
              <a:pPr/>
              <a:t>37</a:t>
            </a:fld>
            <a:endParaRPr lang="en-US"/>
          </a:p>
        </p:txBody>
      </p:sp>
      <p:sp>
        <p:nvSpPr>
          <p:cNvPr id="768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="1" smtClean="0"/>
              <a:t>Full SOA record…</a:t>
            </a:r>
          </a:p>
          <a:p>
            <a:pPr>
              <a:spcBef>
                <a:spcPct val="0"/>
              </a:spcBef>
            </a:pPr>
            <a:endParaRPr lang="en-US" b="1" smtClean="0"/>
          </a:p>
          <a:p>
            <a:pPr>
              <a:spcBef>
                <a:spcPct val="0"/>
              </a:spcBef>
            </a:pPr>
            <a:r>
              <a:rPr lang="en-US" b="1" smtClean="0"/>
              <a:t>cs.cmu.edu.             300     IN      SOA     QUASAR.FAC.cs.cmu.edu. GRIPE.cs.cmu.edu. 2004021352 3600 1800 604800 300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9FE969-481A-4ADC-801F-742CDA80A01D}" type="slidenum">
              <a:rPr lang="en-US"/>
              <a:pPr/>
              <a:t>38</a:t>
            </a:fld>
            <a:endParaRPr lang="en-US"/>
          </a:p>
        </p:txBody>
      </p:sp>
      <p:sp>
        <p:nvSpPr>
          <p:cNvPr id="778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3FDD73-F60E-4F5E-8147-4215D9B06BE9}" type="slidenum">
              <a:rPr lang="en-US"/>
              <a:pPr/>
              <a:t>6</a:t>
            </a:fld>
            <a:endParaRPr lang="en-US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D521D2-62AF-4068-97F7-5841ADA86D65}" type="slidenum">
              <a:rPr lang="en-US"/>
              <a:pPr/>
              <a:t>7</a:t>
            </a:fld>
            <a:endParaRPr lang="en-US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4DE659-3266-49CE-BC2E-C53833D91054}" type="slidenum">
              <a:rPr lang="en-US"/>
              <a:pPr/>
              <a:t>8</a:t>
            </a:fld>
            <a:endParaRPr lang="en-US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ACID</a:t>
            </a:r>
          </a:p>
          <a:p>
            <a:pPr eaLnBrk="1" hangingPunct="1"/>
            <a:r>
              <a:rPr lang="en-US" smtClean="0"/>
              <a:t>Atomic</a:t>
            </a:r>
          </a:p>
          <a:p>
            <a:pPr eaLnBrk="1" hangingPunct="1"/>
            <a:r>
              <a:rPr lang="en-US" smtClean="0"/>
              <a:t>Consistent</a:t>
            </a:r>
          </a:p>
          <a:p>
            <a:pPr eaLnBrk="1" hangingPunct="1"/>
            <a:r>
              <a:rPr lang="en-US" smtClean="0"/>
              <a:t>Isolated</a:t>
            </a:r>
          </a:p>
          <a:p>
            <a:pPr eaLnBrk="1" hangingPunct="1"/>
            <a:r>
              <a:rPr lang="en-US" smtClean="0"/>
              <a:t>Durable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B2257C-3D9B-4D89-ADFE-CA48BDC6BC3D}" type="slidenum">
              <a:rPr lang="en-US"/>
              <a:pPr/>
              <a:t>9</a:t>
            </a:fld>
            <a:endParaRPr lang="en-US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AAB9C4-F9BC-43EB-81A4-1376F59DBDFD}" type="slidenum">
              <a:rPr lang="en-US"/>
              <a:pPr/>
              <a:t>10</a:t>
            </a:fld>
            <a:endParaRPr lang="en-US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DAFF2B-F4AD-4AF9-A52A-FDF7361DF8F2}" type="slidenum">
              <a:rPr lang="en-US"/>
              <a:pPr/>
              <a:t>11</a:t>
            </a:fld>
            <a:endParaRPr lang="en-US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7"/>
          <p:cNvSpPr>
            <a:spLocks noChangeArrowheads="1"/>
          </p:cNvSpPr>
          <p:nvPr/>
        </p:nvSpPr>
        <p:spPr bwMode="auto">
          <a:xfrm>
            <a:off x="1143000" y="1752600"/>
            <a:ext cx="7580313" cy="14859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028"/>
          <p:cNvGrpSpPr>
            <a:grpSpLocks/>
          </p:cNvGrpSpPr>
          <p:nvPr/>
        </p:nvGrpSpPr>
        <p:grpSpPr bwMode="auto">
          <a:xfrm>
            <a:off x="0" y="68263"/>
            <a:ext cx="990600" cy="6713537"/>
            <a:chOff x="0" y="43"/>
            <a:chExt cx="624" cy="4229"/>
          </a:xfrm>
        </p:grpSpPr>
        <p:sp>
          <p:nvSpPr>
            <p:cNvPr id="6" name="Line 1029"/>
            <p:cNvSpPr>
              <a:spLocks noChangeShapeType="1"/>
            </p:cNvSpPr>
            <p:nvPr userDrawn="1"/>
          </p:nvSpPr>
          <p:spPr bwMode="auto">
            <a:xfrm>
              <a:off x="0" y="4203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Line 1030"/>
            <p:cNvSpPr>
              <a:spLocks noChangeShapeType="1"/>
            </p:cNvSpPr>
            <p:nvPr userDrawn="1"/>
          </p:nvSpPr>
          <p:spPr bwMode="auto">
            <a:xfrm>
              <a:off x="0" y="4239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Line 1031"/>
            <p:cNvSpPr>
              <a:spLocks noChangeShapeType="1"/>
            </p:cNvSpPr>
            <p:nvPr userDrawn="1"/>
          </p:nvSpPr>
          <p:spPr bwMode="auto">
            <a:xfrm>
              <a:off x="0" y="4272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Line 1032"/>
            <p:cNvSpPr>
              <a:spLocks noChangeShapeType="1"/>
            </p:cNvSpPr>
            <p:nvPr userDrawn="1"/>
          </p:nvSpPr>
          <p:spPr bwMode="auto">
            <a:xfrm>
              <a:off x="0" y="4113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Line 1033"/>
            <p:cNvSpPr>
              <a:spLocks noChangeShapeType="1"/>
            </p:cNvSpPr>
            <p:nvPr userDrawn="1"/>
          </p:nvSpPr>
          <p:spPr bwMode="auto">
            <a:xfrm>
              <a:off x="0" y="4065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Line 1034"/>
            <p:cNvSpPr>
              <a:spLocks noChangeShapeType="1"/>
            </p:cNvSpPr>
            <p:nvPr userDrawn="1"/>
          </p:nvSpPr>
          <p:spPr bwMode="auto">
            <a:xfrm>
              <a:off x="0" y="4158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Line 1035"/>
            <p:cNvSpPr>
              <a:spLocks noChangeShapeType="1"/>
            </p:cNvSpPr>
            <p:nvPr userDrawn="1"/>
          </p:nvSpPr>
          <p:spPr bwMode="auto">
            <a:xfrm>
              <a:off x="0" y="3666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Line 1036"/>
            <p:cNvSpPr>
              <a:spLocks noChangeShapeType="1"/>
            </p:cNvSpPr>
            <p:nvPr userDrawn="1"/>
          </p:nvSpPr>
          <p:spPr bwMode="auto">
            <a:xfrm>
              <a:off x="0" y="3639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Line 1037"/>
            <p:cNvSpPr>
              <a:spLocks noChangeShapeType="1"/>
            </p:cNvSpPr>
            <p:nvPr userDrawn="1"/>
          </p:nvSpPr>
          <p:spPr bwMode="auto">
            <a:xfrm>
              <a:off x="0" y="4020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Line 1038"/>
            <p:cNvSpPr>
              <a:spLocks noChangeShapeType="1"/>
            </p:cNvSpPr>
            <p:nvPr userDrawn="1"/>
          </p:nvSpPr>
          <p:spPr bwMode="auto">
            <a:xfrm>
              <a:off x="0" y="3894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Line 1039"/>
            <p:cNvSpPr>
              <a:spLocks noChangeShapeType="1"/>
            </p:cNvSpPr>
            <p:nvPr userDrawn="1"/>
          </p:nvSpPr>
          <p:spPr bwMode="auto">
            <a:xfrm>
              <a:off x="0" y="3813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Line 1040"/>
            <p:cNvSpPr>
              <a:spLocks noChangeShapeType="1"/>
            </p:cNvSpPr>
            <p:nvPr userDrawn="1"/>
          </p:nvSpPr>
          <p:spPr bwMode="auto">
            <a:xfrm>
              <a:off x="0" y="3999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Line 1041"/>
            <p:cNvSpPr>
              <a:spLocks noChangeShapeType="1"/>
            </p:cNvSpPr>
            <p:nvPr userDrawn="1"/>
          </p:nvSpPr>
          <p:spPr bwMode="auto">
            <a:xfrm>
              <a:off x="0" y="3687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Line 1042"/>
            <p:cNvSpPr>
              <a:spLocks noChangeShapeType="1"/>
            </p:cNvSpPr>
            <p:nvPr userDrawn="1"/>
          </p:nvSpPr>
          <p:spPr bwMode="auto">
            <a:xfrm>
              <a:off x="0" y="3741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Line 1043"/>
            <p:cNvSpPr>
              <a:spLocks noChangeShapeType="1"/>
            </p:cNvSpPr>
            <p:nvPr userDrawn="1"/>
          </p:nvSpPr>
          <p:spPr bwMode="auto">
            <a:xfrm>
              <a:off x="0" y="393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Line 1044"/>
            <p:cNvSpPr>
              <a:spLocks noChangeShapeType="1"/>
            </p:cNvSpPr>
            <p:nvPr userDrawn="1"/>
          </p:nvSpPr>
          <p:spPr bwMode="auto">
            <a:xfrm>
              <a:off x="0" y="3918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Line 1045"/>
            <p:cNvSpPr>
              <a:spLocks noChangeShapeType="1"/>
            </p:cNvSpPr>
            <p:nvPr userDrawn="1"/>
          </p:nvSpPr>
          <p:spPr bwMode="auto">
            <a:xfrm>
              <a:off x="0" y="3510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Line 1046"/>
            <p:cNvSpPr>
              <a:spLocks noChangeShapeType="1"/>
            </p:cNvSpPr>
            <p:nvPr userDrawn="1"/>
          </p:nvSpPr>
          <p:spPr bwMode="auto">
            <a:xfrm>
              <a:off x="0" y="3546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Line 1047"/>
            <p:cNvSpPr>
              <a:spLocks noChangeShapeType="1"/>
            </p:cNvSpPr>
            <p:nvPr userDrawn="1"/>
          </p:nvSpPr>
          <p:spPr bwMode="auto">
            <a:xfrm>
              <a:off x="0" y="357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Line 1048"/>
            <p:cNvSpPr>
              <a:spLocks noChangeShapeType="1"/>
            </p:cNvSpPr>
            <p:nvPr userDrawn="1"/>
          </p:nvSpPr>
          <p:spPr bwMode="auto">
            <a:xfrm>
              <a:off x="0" y="3420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Line 1049"/>
            <p:cNvSpPr>
              <a:spLocks noChangeShapeType="1"/>
            </p:cNvSpPr>
            <p:nvPr userDrawn="1"/>
          </p:nvSpPr>
          <p:spPr bwMode="auto">
            <a:xfrm>
              <a:off x="0" y="3372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Line 1050"/>
            <p:cNvSpPr>
              <a:spLocks noChangeShapeType="1"/>
            </p:cNvSpPr>
            <p:nvPr userDrawn="1"/>
          </p:nvSpPr>
          <p:spPr bwMode="auto">
            <a:xfrm>
              <a:off x="0" y="3465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Line 1051"/>
            <p:cNvSpPr>
              <a:spLocks noChangeShapeType="1"/>
            </p:cNvSpPr>
            <p:nvPr userDrawn="1"/>
          </p:nvSpPr>
          <p:spPr bwMode="auto">
            <a:xfrm>
              <a:off x="0" y="2973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Line 1052"/>
            <p:cNvSpPr>
              <a:spLocks noChangeShapeType="1"/>
            </p:cNvSpPr>
            <p:nvPr userDrawn="1"/>
          </p:nvSpPr>
          <p:spPr bwMode="auto">
            <a:xfrm>
              <a:off x="0" y="2946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Line 1053"/>
            <p:cNvSpPr>
              <a:spLocks noChangeShapeType="1"/>
            </p:cNvSpPr>
            <p:nvPr userDrawn="1"/>
          </p:nvSpPr>
          <p:spPr bwMode="auto">
            <a:xfrm>
              <a:off x="0" y="3327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Line 1054"/>
            <p:cNvSpPr>
              <a:spLocks noChangeShapeType="1"/>
            </p:cNvSpPr>
            <p:nvPr userDrawn="1"/>
          </p:nvSpPr>
          <p:spPr bwMode="auto">
            <a:xfrm>
              <a:off x="0" y="3201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Line 1055"/>
            <p:cNvSpPr>
              <a:spLocks noChangeShapeType="1"/>
            </p:cNvSpPr>
            <p:nvPr userDrawn="1"/>
          </p:nvSpPr>
          <p:spPr bwMode="auto">
            <a:xfrm>
              <a:off x="0" y="3120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Line 1056"/>
            <p:cNvSpPr>
              <a:spLocks noChangeShapeType="1"/>
            </p:cNvSpPr>
            <p:nvPr userDrawn="1"/>
          </p:nvSpPr>
          <p:spPr bwMode="auto">
            <a:xfrm>
              <a:off x="0" y="3306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Line 1057"/>
            <p:cNvSpPr>
              <a:spLocks noChangeShapeType="1"/>
            </p:cNvSpPr>
            <p:nvPr userDrawn="1"/>
          </p:nvSpPr>
          <p:spPr bwMode="auto">
            <a:xfrm>
              <a:off x="0" y="2994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Line 1058"/>
            <p:cNvSpPr>
              <a:spLocks noChangeShapeType="1"/>
            </p:cNvSpPr>
            <p:nvPr userDrawn="1"/>
          </p:nvSpPr>
          <p:spPr bwMode="auto">
            <a:xfrm>
              <a:off x="0" y="3048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Line 1059"/>
            <p:cNvSpPr>
              <a:spLocks noChangeShapeType="1"/>
            </p:cNvSpPr>
            <p:nvPr userDrawn="1"/>
          </p:nvSpPr>
          <p:spPr bwMode="auto">
            <a:xfrm>
              <a:off x="0" y="3246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Line 1060"/>
            <p:cNvSpPr>
              <a:spLocks noChangeShapeType="1"/>
            </p:cNvSpPr>
            <p:nvPr userDrawn="1"/>
          </p:nvSpPr>
          <p:spPr bwMode="auto">
            <a:xfrm>
              <a:off x="0" y="3225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Line 1061"/>
            <p:cNvSpPr>
              <a:spLocks noChangeShapeType="1"/>
            </p:cNvSpPr>
            <p:nvPr userDrawn="1"/>
          </p:nvSpPr>
          <p:spPr bwMode="auto">
            <a:xfrm>
              <a:off x="0" y="2831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Line 1062"/>
            <p:cNvSpPr>
              <a:spLocks noChangeShapeType="1"/>
            </p:cNvSpPr>
            <p:nvPr userDrawn="1"/>
          </p:nvSpPr>
          <p:spPr bwMode="auto">
            <a:xfrm>
              <a:off x="0" y="2750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Line 1063"/>
            <p:cNvSpPr>
              <a:spLocks noChangeShapeType="1"/>
            </p:cNvSpPr>
            <p:nvPr userDrawn="1"/>
          </p:nvSpPr>
          <p:spPr bwMode="auto">
            <a:xfrm>
              <a:off x="0" y="2678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" name="Line 1064"/>
            <p:cNvSpPr>
              <a:spLocks noChangeShapeType="1"/>
            </p:cNvSpPr>
            <p:nvPr userDrawn="1"/>
          </p:nvSpPr>
          <p:spPr bwMode="auto">
            <a:xfrm>
              <a:off x="0" y="2876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" name="Line 1065"/>
            <p:cNvSpPr>
              <a:spLocks noChangeShapeType="1"/>
            </p:cNvSpPr>
            <p:nvPr userDrawn="1"/>
          </p:nvSpPr>
          <p:spPr bwMode="auto">
            <a:xfrm>
              <a:off x="0" y="2855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Line 1066"/>
            <p:cNvSpPr>
              <a:spLocks noChangeShapeType="1"/>
            </p:cNvSpPr>
            <p:nvPr userDrawn="1"/>
          </p:nvSpPr>
          <p:spPr bwMode="auto">
            <a:xfrm>
              <a:off x="0" y="2554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" name="Line 1067"/>
            <p:cNvSpPr>
              <a:spLocks noChangeShapeType="1"/>
            </p:cNvSpPr>
            <p:nvPr userDrawn="1"/>
          </p:nvSpPr>
          <p:spPr bwMode="auto">
            <a:xfrm>
              <a:off x="0" y="2590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" name="Line 1068"/>
            <p:cNvSpPr>
              <a:spLocks noChangeShapeType="1"/>
            </p:cNvSpPr>
            <p:nvPr userDrawn="1"/>
          </p:nvSpPr>
          <p:spPr bwMode="auto">
            <a:xfrm>
              <a:off x="0" y="2623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" name="Line 1069"/>
            <p:cNvSpPr>
              <a:spLocks noChangeShapeType="1"/>
            </p:cNvSpPr>
            <p:nvPr userDrawn="1"/>
          </p:nvSpPr>
          <p:spPr bwMode="auto">
            <a:xfrm>
              <a:off x="0" y="2464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" name="Line 1070"/>
            <p:cNvSpPr>
              <a:spLocks noChangeShapeType="1"/>
            </p:cNvSpPr>
            <p:nvPr userDrawn="1"/>
          </p:nvSpPr>
          <p:spPr bwMode="auto">
            <a:xfrm>
              <a:off x="0" y="2416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" name="Line 1071"/>
            <p:cNvSpPr>
              <a:spLocks noChangeShapeType="1"/>
            </p:cNvSpPr>
            <p:nvPr userDrawn="1"/>
          </p:nvSpPr>
          <p:spPr bwMode="auto">
            <a:xfrm>
              <a:off x="0" y="250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Line 1072"/>
            <p:cNvSpPr>
              <a:spLocks noChangeShapeType="1"/>
            </p:cNvSpPr>
            <p:nvPr userDrawn="1"/>
          </p:nvSpPr>
          <p:spPr bwMode="auto">
            <a:xfrm>
              <a:off x="0" y="2371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" name="Line 1073"/>
            <p:cNvSpPr>
              <a:spLocks noChangeShapeType="1"/>
            </p:cNvSpPr>
            <p:nvPr userDrawn="1"/>
          </p:nvSpPr>
          <p:spPr bwMode="auto">
            <a:xfrm>
              <a:off x="0" y="2245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" name="Line 1074"/>
            <p:cNvSpPr>
              <a:spLocks noChangeShapeType="1"/>
            </p:cNvSpPr>
            <p:nvPr userDrawn="1"/>
          </p:nvSpPr>
          <p:spPr bwMode="auto">
            <a:xfrm>
              <a:off x="0" y="2350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Line 1075"/>
            <p:cNvSpPr>
              <a:spLocks noChangeShapeType="1"/>
            </p:cNvSpPr>
            <p:nvPr userDrawn="1"/>
          </p:nvSpPr>
          <p:spPr bwMode="auto">
            <a:xfrm>
              <a:off x="0" y="2290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" name="Line 1076"/>
            <p:cNvSpPr>
              <a:spLocks noChangeShapeType="1"/>
            </p:cNvSpPr>
            <p:nvPr userDrawn="1"/>
          </p:nvSpPr>
          <p:spPr bwMode="auto">
            <a:xfrm>
              <a:off x="0" y="2269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" name="Line 1077"/>
            <p:cNvSpPr>
              <a:spLocks noChangeShapeType="1"/>
            </p:cNvSpPr>
            <p:nvPr userDrawn="1"/>
          </p:nvSpPr>
          <p:spPr bwMode="auto">
            <a:xfrm>
              <a:off x="0" y="2130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" name="Line 1078"/>
            <p:cNvSpPr>
              <a:spLocks noChangeShapeType="1"/>
            </p:cNvSpPr>
            <p:nvPr userDrawn="1"/>
          </p:nvSpPr>
          <p:spPr bwMode="auto">
            <a:xfrm>
              <a:off x="0" y="2166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6" name="Line 1079"/>
            <p:cNvSpPr>
              <a:spLocks noChangeShapeType="1"/>
            </p:cNvSpPr>
            <p:nvPr userDrawn="1"/>
          </p:nvSpPr>
          <p:spPr bwMode="auto">
            <a:xfrm>
              <a:off x="0" y="219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" name="Line 1080"/>
            <p:cNvSpPr>
              <a:spLocks noChangeShapeType="1"/>
            </p:cNvSpPr>
            <p:nvPr userDrawn="1"/>
          </p:nvSpPr>
          <p:spPr bwMode="auto">
            <a:xfrm>
              <a:off x="0" y="2040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" name="Line 1081"/>
            <p:cNvSpPr>
              <a:spLocks noChangeShapeType="1"/>
            </p:cNvSpPr>
            <p:nvPr userDrawn="1"/>
          </p:nvSpPr>
          <p:spPr bwMode="auto">
            <a:xfrm>
              <a:off x="0" y="1992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9" name="Line 1082"/>
            <p:cNvSpPr>
              <a:spLocks noChangeShapeType="1"/>
            </p:cNvSpPr>
            <p:nvPr userDrawn="1"/>
          </p:nvSpPr>
          <p:spPr bwMode="auto">
            <a:xfrm>
              <a:off x="0" y="2085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" name="Line 1083"/>
            <p:cNvSpPr>
              <a:spLocks noChangeShapeType="1"/>
            </p:cNvSpPr>
            <p:nvPr userDrawn="1"/>
          </p:nvSpPr>
          <p:spPr bwMode="auto">
            <a:xfrm>
              <a:off x="0" y="1593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Line 1084"/>
            <p:cNvSpPr>
              <a:spLocks noChangeShapeType="1"/>
            </p:cNvSpPr>
            <p:nvPr userDrawn="1"/>
          </p:nvSpPr>
          <p:spPr bwMode="auto">
            <a:xfrm>
              <a:off x="0" y="1566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" name="Line 1085"/>
            <p:cNvSpPr>
              <a:spLocks noChangeShapeType="1"/>
            </p:cNvSpPr>
            <p:nvPr userDrawn="1"/>
          </p:nvSpPr>
          <p:spPr bwMode="auto">
            <a:xfrm>
              <a:off x="0" y="1947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" name="Line 1086"/>
            <p:cNvSpPr>
              <a:spLocks noChangeShapeType="1"/>
            </p:cNvSpPr>
            <p:nvPr userDrawn="1"/>
          </p:nvSpPr>
          <p:spPr bwMode="auto">
            <a:xfrm>
              <a:off x="0" y="1821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" name="Line 1087"/>
            <p:cNvSpPr>
              <a:spLocks noChangeShapeType="1"/>
            </p:cNvSpPr>
            <p:nvPr userDrawn="1"/>
          </p:nvSpPr>
          <p:spPr bwMode="auto">
            <a:xfrm>
              <a:off x="0" y="1740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" name="Line 1088"/>
            <p:cNvSpPr>
              <a:spLocks noChangeShapeType="1"/>
            </p:cNvSpPr>
            <p:nvPr userDrawn="1"/>
          </p:nvSpPr>
          <p:spPr bwMode="auto">
            <a:xfrm>
              <a:off x="0" y="1926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" name="Line 1089"/>
            <p:cNvSpPr>
              <a:spLocks noChangeShapeType="1"/>
            </p:cNvSpPr>
            <p:nvPr userDrawn="1"/>
          </p:nvSpPr>
          <p:spPr bwMode="auto">
            <a:xfrm>
              <a:off x="0" y="1614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7" name="Line 1090"/>
            <p:cNvSpPr>
              <a:spLocks noChangeShapeType="1"/>
            </p:cNvSpPr>
            <p:nvPr userDrawn="1"/>
          </p:nvSpPr>
          <p:spPr bwMode="auto">
            <a:xfrm>
              <a:off x="0" y="1668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8" name="Line 1091"/>
            <p:cNvSpPr>
              <a:spLocks noChangeShapeType="1"/>
            </p:cNvSpPr>
            <p:nvPr userDrawn="1"/>
          </p:nvSpPr>
          <p:spPr bwMode="auto">
            <a:xfrm>
              <a:off x="0" y="1866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" name="Line 1092"/>
            <p:cNvSpPr>
              <a:spLocks noChangeShapeType="1"/>
            </p:cNvSpPr>
            <p:nvPr userDrawn="1"/>
          </p:nvSpPr>
          <p:spPr bwMode="auto">
            <a:xfrm>
              <a:off x="0" y="1845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" name="Line 1093"/>
            <p:cNvSpPr>
              <a:spLocks noChangeShapeType="1"/>
            </p:cNvSpPr>
            <p:nvPr userDrawn="1"/>
          </p:nvSpPr>
          <p:spPr bwMode="auto">
            <a:xfrm>
              <a:off x="0" y="1437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" name="Line 1094"/>
            <p:cNvSpPr>
              <a:spLocks noChangeShapeType="1"/>
            </p:cNvSpPr>
            <p:nvPr userDrawn="1"/>
          </p:nvSpPr>
          <p:spPr bwMode="auto">
            <a:xfrm>
              <a:off x="0" y="1473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" name="Line 1095"/>
            <p:cNvSpPr>
              <a:spLocks noChangeShapeType="1"/>
            </p:cNvSpPr>
            <p:nvPr userDrawn="1"/>
          </p:nvSpPr>
          <p:spPr bwMode="auto">
            <a:xfrm>
              <a:off x="0" y="1506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" name="Line 1096"/>
            <p:cNvSpPr>
              <a:spLocks noChangeShapeType="1"/>
            </p:cNvSpPr>
            <p:nvPr userDrawn="1"/>
          </p:nvSpPr>
          <p:spPr bwMode="auto">
            <a:xfrm>
              <a:off x="0" y="1347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" name="Line 1097"/>
            <p:cNvSpPr>
              <a:spLocks noChangeShapeType="1"/>
            </p:cNvSpPr>
            <p:nvPr userDrawn="1"/>
          </p:nvSpPr>
          <p:spPr bwMode="auto">
            <a:xfrm>
              <a:off x="0" y="1392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5" name="Line 1098"/>
            <p:cNvSpPr>
              <a:spLocks noChangeShapeType="1"/>
            </p:cNvSpPr>
            <p:nvPr userDrawn="1"/>
          </p:nvSpPr>
          <p:spPr bwMode="auto">
            <a:xfrm>
              <a:off x="0" y="1016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6" name="Line 1099"/>
            <p:cNvSpPr>
              <a:spLocks noChangeShapeType="1"/>
            </p:cNvSpPr>
            <p:nvPr userDrawn="1"/>
          </p:nvSpPr>
          <p:spPr bwMode="auto">
            <a:xfrm>
              <a:off x="0" y="989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" name="Line 1100"/>
            <p:cNvSpPr>
              <a:spLocks noChangeShapeType="1"/>
            </p:cNvSpPr>
            <p:nvPr userDrawn="1"/>
          </p:nvSpPr>
          <p:spPr bwMode="auto">
            <a:xfrm>
              <a:off x="0" y="1244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8" name="Line 1101"/>
            <p:cNvSpPr>
              <a:spLocks noChangeShapeType="1"/>
            </p:cNvSpPr>
            <p:nvPr userDrawn="1"/>
          </p:nvSpPr>
          <p:spPr bwMode="auto">
            <a:xfrm>
              <a:off x="0" y="1163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" name="Line 1102"/>
            <p:cNvSpPr>
              <a:spLocks noChangeShapeType="1"/>
            </p:cNvSpPr>
            <p:nvPr userDrawn="1"/>
          </p:nvSpPr>
          <p:spPr bwMode="auto">
            <a:xfrm>
              <a:off x="0" y="1037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0" name="Line 1103"/>
            <p:cNvSpPr>
              <a:spLocks noChangeShapeType="1"/>
            </p:cNvSpPr>
            <p:nvPr userDrawn="1"/>
          </p:nvSpPr>
          <p:spPr bwMode="auto">
            <a:xfrm>
              <a:off x="0" y="1091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" name="Line 1104"/>
            <p:cNvSpPr>
              <a:spLocks noChangeShapeType="1"/>
            </p:cNvSpPr>
            <p:nvPr userDrawn="1"/>
          </p:nvSpPr>
          <p:spPr bwMode="auto">
            <a:xfrm>
              <a:off x="0" y="128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" name="Line 1105"/>
            <p:cNvSpPr>
              <a:spLocks noChangeShapeType="1"/>
            </p:cNvSpPr>
            <p:nvPr userDrawn="1"/>
          </p:nvSpPr>
          <p:spPr bwMode="auto">
            <a:xfrm>
              <a:off x="0" y="1268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3" name="Line 1106"/>
            <p:cNvSpPr>
              <a:spLocks noChangeShapeType="1"/>
            </p:cNvSpPr>
            <p:nvPr userDrawn="1"/>
          </p:nvSpPr>
          <p:spPr bwMode="auto">
            <a:xfrm>
              <a:off x="0" y="860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" name="Line 1107"/>
            <p:cNvSpPr>
              <a:spLocks noChangeShapeType="1"/>
            </p:cNvSpPr>
            <p:nvPr userDrawn="1"/>
          </p:nvSpPr>
          <p:spPr bwMode="auto">
            <a:xfrm>
              <a:off x="0" y="896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5" name="Line 1108"/>
            <p:cNvSpPr>
              <a:spLocks noChangeShapeType="1"/>
            </p:cNvSpPr>
            <p:nvPr userDrawn="1"/>
          </p:nvSpPr>
          <p:spPr bwMode="auto">
            <a:xfrm>
              <a:off x="0" y="92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6" name="Line 1109"/>
            <p:cNvSpPr>
              <a:spLocks noChangeShapeType="1"/>
            </p:cNvSpPr>
            <p:nvPr userDrawn="1"/>
          </p:nvSpPr>
          <p:spPr bwMode="auto">
            <a:xfrm>
              <a:off x="0" y="770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7" name="Line 1110"/>
            <p:cNvSpPr>
              <a:spLocks noChangeShapeType="1"/>
            </p:cNvSpPr>
            <p:nvPr userDrawn="1"/>
          </p:nvSpPr>
          <p:spPr bwMode="auto">
            <a:xfrm>
              <a:off x="0" y="815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8" name="Line 1111"/>
            <p:cNvSpPr>
              <a:spLocks noChangeShapeType="1"/>
            </p:cNvSpPr>
            <p:nvPr userDrawn="1"/>
          </p:nvSpPr>
          <p:spPr bwMode="auto">
            <a:xfrm>
              <a:off x="0" y="718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9" name="Line 1112"/>
            <p:cNvSpPr>
              <a:spLocks noChangeShapeType="1"/>
            </p:cNvSpPr>
            <p:nvPr userDrawn="1"/>
          </p:nvSpPr>
          <p:spPr bwMode="auto">
            <a:xfrm>
              <a:off x="0" y="646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" name="Line 1113"/>
            <p:cNvSpPr>
              <a:spLocks noChangeShapeType="1"/>
            </p:cNvSpPr>
            <p:nvPr userDrawn="1"/>
          </p:nvSpPr>
          <p:spPr bwMode="auto">
            <a:xfrm>
              <a:off x="0" y="522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" name="Line 1114"/>
            <p:cNvSpPr>
              <a:spLocks noChangeShapeType="1"/>
            </p:cNvSpPr>
            <p:nvPr userDrawn="1"/>
          </p:nvSpPr>
          <p:spPr bwMode="auto">
            <a:xfrm>
              <a:off x="0" y="558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" name="Line 1115"/>
            <p:cNvSpPr>
              <a:spLocks noChangeShapeType="1"/>
            </p:cNvSpPr>
            <p:nvPr userDrawn="1"/>
          </p:nvSpPr>
          <p:spPr bwMode="auto">
            <a:xfrm>
              <a:off x="0" y="591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3" name="Line 1116"/>
            <p:cNvSpPr>
              <a:spLocks noChangeShapeType="1"/>
            </p:cNvSpPr>
            <p:nvPr userDrawn="1"/>
          </p:nvSpPr>
          <p:spPr bwMode="auto">
            <a:xfrm>
              <a:off x="0" y="432"/>
              <a:ext cx="62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4" name="Line 1117"/>
            <p:cNvSpPr>
              <a:spLocks noChangeShapeType="1"/>
            </p:cNvSpPr>
            <p:nvPr userDrawn="1"/>
          </p:nvSpPr>
          <p:spPr bwMode="auto">
            <a:xfrm>
              <a:off x="0" y="384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5" name="Line 1118"/>
            <p:cNvSpPr>
              <a:spLocks noChangeShapeType="1"/>
            </p:cNvSpPr>
            <p:nvPr userDrawn="1"/>
          </p:nvSpPr>
          <p:spPr bwMode="auto">
            <a:xfrm>
              <a:off x="0" y="477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6" name="Line 1119"/>
            <p:cNvSpPr>
              <a:spLocks noChangeShapeType="1"/>
            </p:cNvSpPr>
            <p:nvPr userDrawn="1"/>
          </p:nvSpPr>
          <p:spPr bwMode="auto">
            <a:xfrm>
              <a:off x="0" y="339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" name="Line 1120"/>
            <p:cNvSpPr>
              <a:spLocks noChangeShapeType="1"/>
            </p:cNvSpPr>
            <p:nvPr userDrawn="1"/>
          </p:nvSpPr>
          <p:spPr bwMode="auto">
            <a:xfrm>
              <a:off x="0" y="318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8" name="Line 1121"/>
            <p:cNvSpPr>
              <a:spLocks noChangeShapeType="1"/>
            </p:cNvSpPr>
            <p:nvPr userDrawn="1"/>
          </p:nvSpPr>
          <p:spPr bwMode="auto">
            <a:xfrm>
              <a:off x="0" y="258"/>
              <a:ext cx="624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9" name="Line 1122"/>
            <p:cNvSpPr>
              <a:spLocks noChangeShapeType="1"/>
            </p:cNvSpPr>
            <p:nvPr userDrawn="1"/>
          </p:nvSpPr>
          <p:spPr bwMode="auto">
            <a:xfrm>
              <a:off x="0" y="70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" name="Line 1123"/>
            <p:cNvSpPr>
              <a:spLocks noChangeShapeType="1"/>
            </p:cNvSpPr>
            <p:nvPr userDrawn="1"/>
          </p:nvSpPr>
          <p:spPr bwMode="auto">
            <a:xfrm>
              <a:off x="0" y="43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1" name="Line 1124"/>
            <p:cNvSpPr>
              <a:spLocks noChangeShapeType="1"/>
            </p:cNvSpPr>
            <p:nvPr userDrawn="1"/>
          </p:nvSpPr>
          <p:spPr bwMode="auto">
            <a:xfrm>
              <a:off x="0" y="91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" name="Line 1125"/>
            <p:cNvSpPr>
              <a:spLocks noChangeShapeType="1"/>
            </p:cNvSpPr>
            <p:nvPr userDrawn="1"/>
          </p:nvSpPr>
          <p:spPr bwMode="auto">
            <a:xfrm>
              <a:off x="0" y="145"/>
              <a:ext cx="62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" name="Line 1126"/>
            <p:cNvSpPr>
              <a:spLocks noChangeShapeType="1"/>
            </p:cNvSpPr>
            <p:nvPr userDrawn="1"/>
          </p:nvSpPr>
          <p:spPr bwMode="auto">
            <a:xfrm>
              <a:off x="0" y="202"/>
              <a:ext cx="6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4" name="Rectangle 1132"/>
          <p:cNvSpPr>
            <a:spLocks noChangeArrowheads="1"/>
          </p:cNvSpPr>
          <p:nvPr/>
        </p:nvSpPr>
        <p:spPr bwMode="auto">
          <a:xfrm>
            <a:off x="3017838" y="3122613"/>
            <a:ext cx="5662612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105" name="Rectangle 1133"/>
          <p:cNvSpPr>
            <a:spLocks noChangeArrowheads="1"/>
          </p:cNvSpPr>
          <p:nvPr/>
        </p:nvSpPr>
        <p:spPr bwMode="auto">
          <a:xfrm>
            <a:off x="1098550" y="1863725"/>
            <a:ext cx="5662613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>
              <a:latin typeface="Arial" charset="0"/>
            </a:endParaRPr>
          </a:p>
        </p:txBody>
      </p:sp>
      <p:grpSp>
        <p:nvGrpSpPr>
          <p:cNvPr id="106" name="Group 1149"/>
          <p:cNvGrpSpPr>
            <a:grpSpLocks/>
          </p:cNvGrpSpPr>
          <p:nvPr userDrawn="1"/>
        </p:nvGrpSpPr>
        <p:grpSpPr bwMode="auto">
          <a:xfrm>
            <a:off x="1295400" y="2133600"/>
            <a:ext cx="1066800" cy="838200"/>
            <a:chOff x="912" y="1344"/>
            <a:chExt cx="672" cy="528"/>
          </a:xfrm>
        </p:grpSpPr>
        <p:sp>
          <p:nvSpPr>
            <p:cNvPr id="107" name="Rectangle 1147"/>
            <p:cNvSpPr>
              <a:spLocks noChangeArrowheads="1"/>
            </p:cNvSpPr>
            <p:nvPr userDrawn="1"/>
          </p:nvSpPr>
          <p:spPr bwMode="auto">
            <a:xfrm>
              <a:off x="912" y="1344"/>
              <a:ext cx="672" cy="5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" name="Rectangle 1135"/>
            <p:cNvSpPr>
              <a:spLocks noChangeArrowheads="1"/>
            </p:cNvSpPr>
            <p:nvPr userDrawn="1"/>
          </p:nvSpPr>
          <p:spPr bwMode="auto">
            <a:xfrm>
              <a:off x="1478" y="1721"/>
              <a:ext cx="71" cy="76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9" name="Group 1136"/>
            <p:cNvGrpSpPr>
              <a:grpSpLocks/>
            </p:cNvGrpSpPr>
            <p:nvPr userDrawn="1"/>
          </p:nvGrpSpPr>
          <p:grpSpPr bwMode="auto">
            <a:xfrm>
              <a:off x="948" y="1420"/>
              <a:ext cx="567" cy="380"/>
              <a:chOff x="1920" y="96"/>
              <a:chExt cx="768" cy="480"/>
            </a:xfrm>
          </p:grpSpPr>
          <p:sp>
            <p:nvSpPr>
              <p:cNvPr id="114" name="Oval 1137"/>
              <p:cNvSpPr>
                <a:spLocks noChangeArrowheads="1"/>
              </p:cNvSpPr>
              <p:nvPr userDrawn="1"/>
            </p:nvSpPr>
            <p:spPr bwMode="auto">
              <a:xfrm>
                <a:off x="1920" y="192"/>
                <a:ext cx="576" cy="239"/>
              </a:xfrm>
              <a:prstGeom prst="ellipse">
                <a:avLst/>
              </a:prstGeom>
              <a:solidFill>
                <a:srgbClr val="6F6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5" name="Oval 1138"/>
              <p:cNvSpPr>
                <a:spLocks noChangeArrowheads="1"/>
              </p:cNvSpPr>
              <p:nvPr userDrawn="1"/>
            </p:nvSpPr>
            <p:spPr bwMode="auto">
              <a:xfrm>
                <a:off x="2016" y="96"/>
                <a:ext cx="576" cy="241"/>
              </a:xfrm>
              <a:prstGeom prst="ellipse">
                <a:avLst/>
              </a:prstGeom>
              <a:solidFill>
                <a:srgbClr val="6F6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" name="Oval 1139"/>
              <p:cNvSpPr>
                <a:spLocks noChangeArrowheads="1"/>
              </p:cNvSpPr>
              <p:nvPr userDrawn="1"/>
            </p:nvSpPr>
            <p:spPr bwMode="auto">
              <a:xfrm>
                <a:off x="2016" y="337"/>
                <a:ext cx="336" cy="239"/>
              </a:xfrm>
              <a:prstGeom prst="ellipse">
                <a:avLst/>
              </a:prstGeom>
              <a:solidFill>
                <a:srgbClr val="6F6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7" name="Oval 1140"/>
              <p:cNvSpPr>
                <a:spLocks noChangeArrowheads="1"/>
              </p:cNvSpPr>
              <p:nvPr userDrawn="1"/>
            </p:nvSpPr>
            <p:spPr bwMode="auto">
              <a:xfrm>
                <a:off x="2256" y="337"/>
                <a:ext cx="336" cy="239"/>
              </a:xfrm>
              <a:prstGeom prst="ellipse">
                <a:avLst/>
              </a:prstGeom>
              <a:solidFill>
                <a:srgbClr val="6F6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8" name="Oval 1141"/>
              <p:cNvSpPr>
                <a:spLocks noChangeArrowheads="1"/>
              </p:cNvSpPr>
              <p:nvPr userDrawn="1"/>
            </p:nvSpPr>
            <p:spPr bwMode="auto">
              <a:xfrm>
                <a:off x="2256" y="240"/>
                <a:ext cx="336" cy="239"/>
              </a:xfrm>
              <a:prstGeom prst="ellipse">
                <a:avLst/>
              </a:prstGeom>
              <a:solidFill>
                <a:srgbClr val="6F6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9" name="Oval 1142"/>
              <p:cNvSpPr>
                <a:spLocks noChangeArrowheads="1"/>
              </p:cNvSpPr>
              <p:nvPr userDrawn="1"/>
            </p:nvSpPr>
            <p:spPr bwMode="auto">
              <a:xfrm>
                <a:off x="2352" y="240"/>
                <a:ext cx="336" cy="239"/>
              </a:xfrm>
              <a:prstGeom prst="ellipse">
                <a:avLst/>
              </a:prstGeom>
              <a:solidFill>
                <a:srgbClr val="6F6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0" name="Rectangle 1143"/>
            <p:cNvSpPr>
              <a:spLocks noChangeArrowheads="1"/>
            </p:cNvSpPr>
            <p:nvPr userDrawn="1"/>
          </p:nvSpPr>
          <p:spPr bwMode="auto">
            <a:xfrm>
              <a:off x="947" y="1382"/>
              <a:ext cx="71" cy="7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" name="Rectangle 1144"/>
            <p:cNvSpPr>
              <a:spLocks noChangeArrowheads="1"/>
            </p:cNvSpPr>
            <p:nvPr userDrawn="1"/>
          </p:nvSpPr>
          <p:spPr bwMode="auto">
            <a:xfrm>
              <a:off x="983" y="1419"/>
              <a:ext cx="70" cy="76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" name="Rectangle 1145"/>
            <p:cNvSpPr>
              <a:spLocks noChangeArrowheads="1"/>
            </p:cNvSpPr>
            <p:nvPr userDrawn="1"/>
          </p:nvSpPr>
          <p:spPr bwMode="auto">
            <a:xfrm>
              <a:off x="1443" y="1683"/>
              <a:ext cx="70" cy="76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13" name="AutoShape 1146"/>
            <p:cNvCxnSpPr>
              <a:cxnSpLocks noChangeShapeType="1"/>
            </p:cNvCxnSpPr>
            <p:nvPr userDrawn="1"/>
          </p:nvCxnSpPr>
          <p:spPr bwMode="auto">
            <a:xfrm>
              <a:off x="1053" y="1457"/>
              <a:ext cx="390" cy="264"/>
            </a:xfrm>
            <a:prstGeom prst="curvedConnector3">
              <a:avLst>
                <a:gd name="adj1" fmla="val 50000"/>
              </a:avLst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</p:cxnSp>
      </p:grpSp>
      <p:sp>
        <p:nvSpPr>
          <p:cNvPr id="42091" name="Rectangle 1131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3429000"/>
            <a:ext cx="6662737" cy="225901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2114" name="Rectangle 1154"/>
          <p:cNvSpPr>
            <a:spLocks noGrp="1" noChangeArrowheads="1"/>
          </p:cNvSpPr>
          <p:nvPr>
            <p:ph type="ctrTitle" sz="quarter"/>
          </p:nvPr>
        </p:nvSpPr>
        <p:spPr>
          <a:xfrm>
            <a:off x="1981200" y="1981200"/>
            <a:ext cx="69342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15-441: Computer Networking</a:t>
            </a:r>
          </a:p>
        </p:txBody>
      </p:sp>
      <p:sp>
        <p:nvSpPr>
          <p:cNvPr id="120" name="Rectangle 1127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/>
              <a:t>10/18/07</a:t>
            </a:r>
          </a:p>
        </p:txBody>
      </p:sp>
      <p:sp>
        <p:nvSpPr>
          <p:cNvPr id="121" name="Rectangle 1128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122" name="Rectangle 112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EC00B812-AD00-4829-B078-FF00C8D2D3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 autoUpdateAnimBg="0"/>
      <p:bldP spid="105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10/18/07</a:t>
            </a:r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78E0A-B7A6-4325-AAE2-79E4BD105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5138" y="152400"/>
            <a:ext cx="2117725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20553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10/18/07</a:t>
            </a:r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A74B7-F59D-402B-991B-AB39480AC2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10/18/07</a:t>
            </a:r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28600-24FA-458C-BBB1-1C7F4DF2E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10/18/07</a:t>
            </a:r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00D13-C354-4FC2-99D1-62CA690A51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160838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0438" y="1524000"/>
            <a:ext cx="4162425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10/18/07</a:t>
            </a:r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1A8C1-3B76-4DA2-B429-1B67F1A5B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10/18/07</a:t>
            </a:r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6B909-59B7-4668-BA14-D2D9DB6E4B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10/18/07</a:t>
            </a:r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4CFFD-F81D-4D96-903C-8E5020FDE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10/18/07</a:t>
            </a:r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EBDC0-4C2E-4DB9-A156-D4C786725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10/18/07</a:t>
            </a:r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DB911-0D8D-48F7-B3BD-04B9629A6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10/18/07</a:t>
            </a:r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93ADF-7BBB-43C1-A651-D051E2089C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3"/>
          <p:cNvGrpSpPr>
            <a:grpSpLocks/>
          </p:cNvGrpSpPr>
          <p:nvPr/>
        </p:nvGrpSpPr>
        <p:grpSpPr bwMode="auto">
          <a:xfrm>
            <a:off x="0" y="68263"/>
            <a:ext cx="457200" cy="6713537"/>
            <a:chOff x="0" y="43"/>
            <a:chExt cx="5760" cy="4229"/>
          </a:xfrm>
        </p:grpSpPr>
        <p:sp>
          <p:nvSpPr>
            <p:cNvPr id="40964" name="Line 4"/>
            <p:cNvSpPr>
              <a:spLocks noChangeShapeType="1"/>
            </p:cNvSpPr>
            <p:nvPr userDrawn="1"/>
          </p:nvSpPr>
          <p:spPr bwMode="auto">
            <a:xfrm>
              <a:off x="0" y="4203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65" name="Line 5"/>
            <p:cNvSpPr>
              <a:spLocks noChangeShapeType="1"/>
            </p:cNvSpPr>
            <p:nvPr userDrawn="1"/>
          </p:nvSpPr>
          <p:spPr bwMode="auto">
            <a:xfrm>
              <a:off x="0" y="4239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66" name="Line 6"/>
            <p:cNvSpPr>
              <a:spLocks noChangeShapeType="1"/>
            </p:cNvSpPr>
            <p:nvPr userDrawn="1"/>
          </p:nvSpPr>
          <p:spPr bwMode="auto">
            <a:xfrm>
              <a:off x="0" y="4272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67" name="Line 7"/>
            <p:cNvSpPr>
              <a:spLocks noChangeShapeType="1"/>
            </p:cNvSpPr>
            <p:nvPr userDrawn="1"/>
          </p:nvSpPr>
          <p:spPr bwMode="auto">
            <a:xfrm>
              <a:off x="0" y="4113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68" name="Line 8"/>
            <p:cNvSpPr>
              <a:spLocks noChangeShapeType="1"/>
            </p:cNvSpPr>
            <p:nvPr userDrawn="1"/>
          </p:nvSpPr>
          <p:spPr bwMode="auto">
            <a:xfrm>
              <a:off x="0" y="4065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69" name="Line 9"/>
            <p:cNvSpPr>
              <a:spLocks noChangeShapeType="1"/>
            </p:cNvSpPr>
            <p:nvPr userDrawn="1"/>
          </p:nvSpPr>
          <p:spPr bwMode="auto">
            <a:xfrm>
              <a:off x="0" y="4158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70" name="Line 10"/>
            <p:cNvSpPr>
              <a:spLocks noChangeShapeType="1"/>
            </p:cNvSpPr>
            <p:nvPr userDrawn="1"/>
          </p:nvSpPr>
          <p:spPr bwMode="auto">
            <a:xfrm>
              <a:off x="0" y="3666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71" name="Line 11"/>
            <p:cNvSpPr>
              <a:spLocks noChangeShapeType="1"/>
            </p:cNvSpPr>
            <p:nvPr userDrawn="1"/>
          </p:nvSpPr>
          <p:spPr bwMode="auto">
            <a:xfrm>
              <a:off x="0" y="3639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72" name="Line 12"/>
            <p:cNvSpPr>
              <a:spLocks noChangeShapeType="1"/>
            </p:cNvSpPr>
            <p:nvPr userDrawn="1"/>
          </p:nvSpPr>
          <p:spPr bwMode="auto">
            <a:xfrm>
              <a:off x="0" y="4020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73" name="Line 13"/>
            <p:cNvSpPr>
              <a:spLocks noChangeShapeType="1"/>
            </p:cNvSpPr>
            <p:nvPr userDrawn="1"/>
          </p:nvSpPr>
          <p:spPr bwMode="auto">
            <a:xfrm>
              <a:off x="0" y="3894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74" name="Line 14"/>
            <p:cNvSpPr>
              <a:spLocks noChangeShapeType="1"/>
            </p:cNvSpPr>
            <p:nvPr userDrawn="1"/>
          </p:nvSpPr>
          <p:spPr bwMode="auto">
            <a:xfrm>
              <a:off x="0" y="3813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75" name="Line 15"/>
            <p:cNvSpPr>
              <a:spLocks noChangeShapeType="1"/>
            </p:cNvSpPr>
            <p:nvPr userDrawn="1"/>
          </p:nvSpPr>
          <p:spPr bwMode="auto">
            <a:xfrm>
              <a:off x="0" y="3999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76" name="Line 16"/>
            <p:cNvSpPr>
              <a:spLocks noChangeShapeType="1"/>
            </p:cNvSpPr>
            <p:nvPr userDrawn="1"/>
          </p:nvSpPr>
          <p:spPr bwMode="auto">
            <a:xfrm>
              <a:off x="0" y="3687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77" name="Line 17"/>
            <p:cNvSpPr>
              <a:spLocks noChangeShapeType="1"/>
            </p:cNvSpPr>
            <p:nvPr userDrawn="1"/>
          </p:nvSpPr>
          <p:spPr bwMode="auto">
            <a:xfrm>
              <a:off x="0" y="3741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78" name="Line 18"/>
            <p:cNvSpPr>
              <a:spLocks noChangeShapeType="1"/>
            </p:cNvSpPr>
            <p:nvPr userDrawn="1"/>
          </p:nvSpPr>
          <p:spPr bwMode="auto">
            <a:xfrm>
              <a:off x="0" y="3939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79" name="Line 19"/>
            <p:cNvSpPr>
              <a:spLocks noChangeShapeType="1"/>
            </p:cNvSpPr>
            <p:nvPr userDrawn="1"/>
          </p:nvSpPr>
          <p:spPr bwMode="auto">
            <a:xfrm>
              <a:off x="0" y="3918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80" name="Line 20"/>
            <p:cNvSpPr>
              <a:spLocks noChangeShapeType="1"/>
            </p:cNvSpPr>
            <p:nvPr userDrawn="1"/>
          </p:nvSpPr>
          <p:spPr bwMode="auto">
            <a:xfrm>
              <a:off x="0" y="3510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81" name="Line 21"/>
            <p:cNvSpPr>
              <a:spLocks noChangeShapeType="1"/>
            </p:cNvSpPr>
            <p:nvPr userDrawn="1"/>
          </p:nvSpPr>
          <p:spPr bwMode="auto">
            <a:xfrm>
              <a:off x="0" y="3546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82" name="Line 22"/>
            <p:cNvSpPr>
              <a:spLocks noChangeShapeType="1"/>
            </p:cNvSpPr>
            <p:nvPr userDrawn="1"/>
          </p:nvSpPr>
          <p:spPr bwMode="auto">
            <a:xfrm>
              <a:off x="0" y="3579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83" name="Line 23"/>
            <p:cNvSpPr>
              <a:spLocks noChangeShapeType="1"/>
            </p:cNvSpPr>
            <p:nvPr userDrawn="1"/>
          </p:nvSpPr>
          <p:spPr bwMode="auto">
            <a:xfrm>
              <a:off x="0" y="3420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84" name="Line 24"/>
            <p:cNvSpPr>
              <a:spLocks noChangeShapeType="1"/>
            </p:cNvSpPr>
            <p:nvPr userDrawn="1"/>
          </p:nvSpPr>
          <p:spPr bwMode="auto">
            <a:xfrm>
              <a:off x="0" y="3372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85" name="Line 25"/>
            <p:cNvSpPr>
              <a:spLocks noChangeShapeType="1"/>
            </p:cNvSpPr>
            <p:nvPr userDrawn="1"/>
          </p:nvSpPr>
          <p:spPr bwMode="auto">
            <a:xfrm>
              <a:off x="0" y="3465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86" name="Line 26"/>
            <p:cNvSpPr>
              <a:spLocks noChangeShapeType="1"/>
            </p:cNvSpPr>
            <p:nvPr userDrawn="1"/>
          </p:nvSpPr>
          <p:spPr bwMode="auto">
            <a:xfrm>
              <a:off x="0" y="2973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87" name="Line 27"/>
            <p:cNvSpPr>
              <a:spLocks noChangeShapeType="1"/>
            </p:cNvSpPr>
            <p:nvPr userDrawn="1"/>
          </p:nvSpPr>
          <p:spPr bwMode="auto">
            <a:xfrm>
              <a:off x="0" y="2946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88" name="Line 28"/>
            <p:cNvSpPr>
              <a:spLocks noChangeShapeType="1"/>
            </p:cNvSpPr>
            <p:nvPr userDrawn="1"/>
          </p:nvSpPr>
          <p:spPr bwMode="auto">
            <a:xfrm>
              <a:off x="0" y="3327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89" name="Line 29"/>
            <p:cNvSpPr>
              <a:spLocks noChangeShapeType="1"/>
            </p:cNvSpPr>
            <p:nvPr userDrawn="1"/>
          </p:nvSpPr>
          <p:spPr bwMode="auto">
            <a:xfrm>
              <a:off x="0" y="3201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90" name="Line 30"/>
            <p:cNvSpPr>
              <a:spLocks noChangeShapeType="1"/>
            </p:cNvSpPr>
            <p:nvPr userDrawn="1"/>
          </p:nvSpPr>
          <p:spPr bwMode="auto">
            <a:xfrm>
              <a:off x="0" y="3120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91" name="Line 31"/>
            <p:cNvSpPr>
              <a:spLocks noChangeShapeType="1"/>
            </p:cNvSpPr>
            <p:nvPr userDrawn="1"/>
          </p:nvSpPr>
          <p:spPr bwMode="auto">
            <a:xfrm>
              <a:off x="0" y="3306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92" name="Line 32"/>
            <p:cNvSpPr>
              <a:spLocks noChangeShapeType="1"/>
            </p:cNvSpPr>
            <p:nvPr userDrawn="1"/>
          </p:nvSpPr>
          <p:spPr bwMode="auto">
            <a:xfrm>
              <a:off x="0" y="2994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93" name="Line 33"/>
            <p:cNvSpPr>
              <a:spLocks noChangeShapeType="1"/>
            </p:cNvSpPr>
            <p:nvPr userDrawn="1"/>
          </p:nvSpPr>
          <p:spPr bwMode="auto">
            <a:xfrm>
              <a:off x="0" y="3048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94" name="Line 34"/>
            <p:cNvSpPr>
              <a:spLocks noChangeShapeType="1"/>
            </p:cNvSpPr>
            <p:nvPr userDrawn="1"/>
          </p:nvSpPr>
          <p:spPr bwMode="auto">
            <a:xfrm>
              <a:off x="0" y="3246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95" name="Line 35"/>
            <p:cNvSpPr>
              <a:spLocks noChangeShapeType="1"/>
            </p:cNvSpPr>
            <p:nvPr userDrawn="1"/>
          </p:nvSpPr>
          <p:spPr bwMode="auto">
            <a:xfrm>
              <a:off x="0" y="3225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96" name="Line 36"/>
            <p:cNvSpPr>
              <a:spLocks noChangeShapeType="1"/>
            </p:cNvSpPr>
            <p:nvPr userDrawn="1"/>
          </p:nvSpPr>
          <p:spPr bwMode="auto">
            <a:xfrm>
              <a:off x="0" y="2831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97" name="Line 37"/>
            <p:cNvSpPr>
              <a:spLocks noChangeShapeType="1"/>
            </p:cNvSpPr>
            <p:nvPr userDrawn="1"/>
          </p:nvSpPr>
          <p:spPr bwMode="auto">
            <a:xfrm>
              <a:off x="0" y="2750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98" name="Line 38"/>
            <p:cNvSpPr>
              <a:spLocks noChangeShapeType="1"/>
            </p:cNvSpPr>
            <p:nvPr userDrawn="1"/>
          </p:nvSpPr>
          <p:spPr bwMode="auto">
            <a:xfrm>
              <a:off x="0" y="2678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999" name="Line 39"/>
            <p:cNvSpPr>
              <a:spLocks noChangeShapeType="1"/>
            </p:cNvSpPr>
            <p:nvPr userDrawn="1"/>
          </p:nvSpPr>
          <p:spPr bwMode="auto">
            <a:xfrm>
              <a:off x="0" y="2876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0" name="Line 40"/>
            <p:cNvSpPr>
              <a:spLocks noChangeShapeType="1"/>
            </p:cNvSpPr>
            <p:nvPr userDrawn="1"/>
          </p:nvSpPr>
          <p:spPr bwMode="auto">
            <a:xfrm>
              <a:off x="0" y="2855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1" name="Line 41"/>
            <p:cNvSpPr>
              <a:spLocks noChangeShapeType="1"/>
            </p:cNvSpPr>
            <p:nvPr userDrawn="1"/>
          </p:nvSpPr>
          <p:spPr bwMode="auto">
            <a:xfrm>
              <a:off x="0" y="2554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2" name="Line 42"/>
            <p:cNvSpPr>
              <a:spLocks noChangeShapeType="1"/>
            </p:cNvSpPr>
            <p:nvPr userDrawn="1"/>
          </p:nvSpPr>
          <p:spPr bwMode="auto">
            <a:xfrm>
              <a:off x="0" y="2590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3" name="Line 43"/>
            <p:cNvSpPr>
              <a:spLocks noChangeShapeType="1"/>
            </p:cNvSpPr>
            <p:nvPr userDrawn="1"/>
          </p:nvSpPr>
          <p:spPr bwMode="auto">
            <a:xfrm>
              <a:off x="0" y="2623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4" name="Line 44"/>
            <p:cNvSpPr>
              <a:spLocks noChangeShapeType="1"/>
            </p:cNvSpPr>
            <p:nvPr userDrawn="1"/>
          </p:nvSpPr>
          <p:spPr bwMode="auto">
            <a:xfrm>
              <a:off x="0" y="2464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5" name="Line 45"/>
            <p:cNvSpPr>
              <a:spLocks noChangeShapeType="1"/>
            </p:cNvSpPr>
            <p:nvPr userDrawn="1"/>
          </p:nvSpPr>
          <p:spPr bwMode="auto">
            <a:xfrm>
              <a:off x="0" y="2416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6" name="Line 46"/>
            <p:cNvSpPr>
              <a:spLocks noChangeShapeType="1"/>
            </p:cNvSpPr>
            <p:nvPr userDrawn="1"/>
          </p:nvSpPr>
          <p:spPr bwMode="auto">
            <a:xfrm>
              <a:off x="0" y="2509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7" name="Line 47"/>
            <p:cNvSpPr>
              <a:spLocks noChangeShapeType="1"/>
            </p:cNvSpPr>
            <p:nvPr userDrawn="1"/>
          </p:nvSpPr>
          <p:spPr bwMode="auto">
            <a:xfrm>
              <a:off x="0" y="2371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8" name="Line 48"/>
            <p:cNvSpPr>
              <a:spLocks noChangeShapeType="1"/>
            </p:cNvSpPr>
            <p:nvPr userDrawn="1"/>
          </p:nvSpPr>
          <p:spPr bwMode="auto">
            <a:xfrm>
              <a:off x="0" y="2245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9" name="Line 49"/>
            <p:cNvSpPr>
              <a:spLocks noChangeShapeType="1"/>
            </p:cNvSpPr>
            <p:nvPr userDrawn="1"/>
          </p:nvSpPr>
          <p:spPr bwMode="auto">
            <a:xfrm>
              <a:off x="0" y="2350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0" name="Line 50"/>
            <p:cNvSpPr>
              <a:spLocks noChangeShapeType="1"/>
            </p:cNvSpPr>
            <p:nvPr userDrawn="1"/>
          </p:nvSpPr>
          <p:spPr bwMode="auto">
            <a:xfrm>
              <a:off x="0" y="2290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1" name="Line 51"/>
            <p:cNvSpPr>
              <a:spLocks noChangeShapeType="1"/>
            </p:cNvSpPr>
            <p:nvPr userDrawn="1"/>
          </p:nvSpPr>
          <p:spPr bwMode="auto">
            <a:xfrm>
              <a:off x="0" y="2269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2" name="Line 52"/>
            <p:cNvSpPr>
              <a:spLocks noChangeShapeType="1"/>
            </p:cNvSpPr>
            <p:nvPr userDrawn="1"/>
          </p:nvSpPr>
          <p:spPr bwMode="auto">
            <a:xfrm>
              <a:off x="0" y="2130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3" name="Line 53"/>
            <p:cNvSpPr>
              <a:spLocks noChangeShapeType="1"/>
            </p:cNvSpPr>
            <p:nvPr userDrawn="1"/>
          </p:nvSpPr>
          <p:spPr bwMode="auto">
            <a:xfrm>
              <a:off x="0" y="2166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4" name="Line 54"/>
            <p:cNvSpPr>
              <a:spLocks noChangeShapeType="1"/>
            </p:cNvSpPr>
            <p:nvPr userDrawn="1"/>
          </p:nvSpPr>
          <p:spPr bwMode="auto">
            <a:xfrm>
              <a:off x="0" y="2199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5" name="Line 55"/>
            <p:cNvSpPr>
              <a:spLocks noChangeShapeType="1"/>
            </p:cNvSpPr>
            <p:nvPr userDrawn="1"/>
          </p:nvSpPr>
          <p:spPr bwMode="auto">
            <a:xfrm>
              <a:off x="0" y="2040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6" name="Line 56"/>
            <p:cNvSpPr>
              <a:spLocks noChangeShapeType="1"/>
            </p:cNvSpPr>
            <p:nvPr userDrawn="1"/>
          </p:nvSpPr>
          <p:spPr bwMode="auto">
            <a:xfrm>
              <a:off x="0" y="1992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7" name="Line 57"/>
            <p:cNvSpPr>
              <a:spLocks noChangeShapeType="1"/>
            </p:cNvSpPr>
            <p:nvPr userDrawn="1"/>
          </p:nvSpPr>
          <p:spPr bwMode="auto">
            <a:xfrm>
              <a:off x="0" y="2085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8" name="Line 58"/>
            <p:cNvSpPr>
              <a:spLocks noChangeShapeType="1"/>
            </p:cNvSpPr>
            <p:nvPr userDrawn="1"/>
          </p:nvSpPr>
          <p:spPr bwMode="auto">
            <a:xfrm>
              <a:off x="0" y="1593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9" name="Line 59"/>
            <p:cNvSpPr>
              <a:spLocks noChangeShapeType="1"/>
            </p:cNvSpPr>
            <p:nvPr userDrawn="1"/>
          </p:nvSpPr>
          <p:spPr bwMode="auto">
            <a:xfrm>
              <a:off x="0" y="1566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0" name="Line 60"/>
            <p:cNvSpPr>
              <a:spLocks noChangeShapeType="1"/>
            </p:cNvSpPr>
            <p:nvPr userDrawn="1"/>
          </p:nvSpPr>
          <p:spPr bwMode="auto">
            <a:xfrm>
              <a:off x="0" y="1947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1" name="Line 61"/>
            <p:cNvSpPr>
              <a:spLocks noChangeShapeType="1"/>
            </p:cNvSpPr>
            <p:nvPr userDrawn="1"/>
          </p:nvSpPr>
          <p:spPr bwMode="auto">
            <a:xfrm>
              <a:off x="0" y="1821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2" name="Line 62"/>
            <p:cNvSpPr>
              <a:spLocks noChangeShapeType="1"/>
            </p:cNvSpPr>
            <p:nvPr userDrawn="1"/>
          </p:nvSpPr>
          <p:spPr bwMode="auto">
            <a:xfrm>
              <a:off x="0" y="1740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3" name="Line 63"/>
            <p:cNvSpPr>
              <a:spLocks noChangeShapeType="1"/>
            </p:cNvSpPr>
            <p:nvPr userDrawn="1"/>
          </p:nvSpPr>
          <p:spPr bwMode="auto">
            <a:xfrm>
              <a:off x="0" y="1926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4" name="Line 64"/>
            <p:cNvSpPr>
              <a:spLocks noChangeShapeType="1"/>
            </p:cNvSpPr>
            <p:nvPr userDrawn="1"/>
          </p:nvSpPr>
          <p:spPr bwMode="auto">
            <a:xfrm>
              <a:off x="0" y="1614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5" name="Line 65"/>
            <p:cNvSpPr>
              <a:spLocks noChangeShapeType="1"/>
            </p:cNvSpPr>
            <p:nvPr userDrawn="1"/>
          </p:nvSpPr>
          <p:spPr bwMode="auto">
            <a:xfrm>
              <a:off x="0" y="1668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6" name="Line 66"/>
            <p:cNvSpPr>
              <a:spLocks noChangeShapeType="1"/>
            </p:cNvSpPr>
            <p:nvPr userDrawn="1"/>
          </p:nvSpPr>
          <p:spPr bwMode="auto">
            <a:xfrm>
              <a:off x="0" y="1866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7" name="Line 67"/>
            <p:cNvSpPr>
              <a:spLocks noChangeShapeType="1"/>
            </p:cNvSpPr>
            <p:nvPr userDrawn="1"/>
          </p:nvSpPr>
          <p:spPr bwMode="auto">
            <a:xfrm>
              <a:off x="0" y="1845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8" name="Line 68"/>
            <p:cNvSpPr>
              <a:spLocks noChangeShapeType="1"/>
            </p:cNvSpPr>
            <p:nvPr userDrawn="1"/>
          </p:nvSpPr>
          <p:spPr bwMode="auto">
            <a:xfrm>
              <a:off x="0" y="1437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9" name="Line 69"/>
            <p:cNvSpPr>
              <a:spLocks noChangeShapeType="1"/>
            </p:cNvSpPr>
            <p:nvPr userDrawn="1"/>
          </p:nvSpPr>
          <p:spPr bwMode="auto">
            <a:xfrm>
              <a:off x="0" y="1473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30" name="Line 70"/>
            <p:cNvSpPr>
              <a:spLocks noChangeShapeType="1"/>
            </p:cNvSpPr>
            <p:nvPr userDrawn="1"/>
          </p:nvSpPr>
          <p:spPr bwMode="auto">
            <a:xfrm>
              <a:off x="0" y="1506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31" name="Line 71"/>
            <p:cNvSpPr>
              <a:spLocks noChangeShapeType="1"/>
            </p:cNvSpPr>
            <p:nvPr userDrawn="1"/>
          </p:nvSpPr>
          <p:spPr bwMode="auto">
            <a:xfrm>
              <a:off x="0" y="1347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32" name="Line 72"/>
            <p:cNvSpPr>
              <a:spLocks noChangeShapeType="1"/>
            </p:cNvSpPr>
            <p:nvPr userDrawn="1"/>
          </p:nvSpPr>
          <p:spPr bwMode="auto">
            <a:xfrm>
              <a:off x="0" y="1392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33" name="Line 73"/>
            <p:cNvSpPr>
              <a:spLocks noChangeShapeType="1"/>
            </p:cNvSpPr>
            <p:nvPr userDrawn="1"/>
          </p:nvSpPr>
          <p:spPr bwMode="auto">
            <a:xfrm>
              <a:off x="0" y="1016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34" name="Line 74"/>
            <p:cNvSpPr>
              <a:spLocks noChangeShapeType="1"/>
            </p:cNvSpPr>
            <p:nvPr userDrawn="1"/>
          </p:nvSpPr>
          <p:spPr bwMode="auto">
            <a:xfrm>
              <a:off x="0" y="989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35" name="Line 75"/>
            <p:cNvSpPr>
              <a:spLocks noChangeShapeType="1"/>
            </p:cNvSpPr>
            <p:nvPr userDrawn="1"/>
          </p:nvSpPr>
          <p:spPr bwMode="auto">
            <a:xfrm>
              <a:off x="0" y="1244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36" name="Line 76"/>
            <p:cNvSpPr>
              <a:spLocks noChangeShapeType="1"/>
            </p:cNvSpPr>
            <p:nvPr userDrawn="1"/>
          </p:nvSpPr>
          <p:spPr bwMode="auto">
            <a:xfrm>
              <a:off x="0" y="1163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37" name="Line 77"/>
            <p:cNvSpPr>
              <a:spLocks noChangeShapeType="1"/>
            </p:cNvSpPr>
            <p:nvPr userDrawn="1"/>
          </p:nvSpPr>
          <p:spPr bwMode="auto">
            <a:xfrm>
              <a:off x="0" y="1037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38" name="Line 78"/>
            <p:cNvSpPr>
              <a:spLocks noChangeShapeType="1"/>
            </p:cNvSpPr>
            <p:nvPr userDrawn="1"/>
          </p:nvSpPr>
          <p:spPr bwMode="auto">
            <a:xfrm>
              <a:off x="0" y="1091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39" name="Line 79"/>
            <p:cNvSpPr>
              <a:spLocks noChangeShapeType="1"/>
            </p:cNvSpPr>
            <p:nvPr userDrawn="1"/>
          </p:nvSpPr>
          <p:spPr bwMode="auto">
            <a:xfrm>
              <a:off x="0" y="1289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40" name="Line 80"/>
            <p:cNvSpPr>
              <a:spLocks noChangeShapeType="1"/>
            </p:cNvSpPr>
            <p:nvPr userDrawn="1"/>
          </p:nvSpPr>
          <p:spPr bwMode="auto">
            <a:xfrm>
              <a:off x="0" y="1268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41" name="Line 81"/>
            <p:cNvSpPr>
              <a:spLocks noChangeShapeType="1"/>
            </p:cNvSpPr>
            <p:nvPr userDrawn="1"/>
          </p:nvSpPr>
          <p:spPr bwMode="auto">
            <a:xfrm>
              <a:off x="0" y="860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42" name="Line 82"/>
            <p:cNvSpPr>
              <a:spLocks noChangeShapeType="1"/>
            </p:cNvSpPr>
            <p:nvPr userDrawn="1"/>
          </p:nvSpPr>
          <p:spPr bwMode="auto">
            <a:xfrm>
              <a:off x="0" y="896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43" name="Line 83"/>
            <p:cNvSpPr>
              <a:spLocks noChangeShapeType="1"/>
            </p:cNvSpPr>
            <p:nvPr userDrawn="1"/>
          </p:nvSpPr>
          <p:spPr bwMode="auto">
            <a:xfrm>
              <a:off x="0" y="929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44" name="Line 84"/>
            <p:cNvSpPr>
              <a:spLocks noChangeShapeType="1"/>
            </p:cNvSpPr>
            <p:nvPr userDrawn="1"/>
          </p:nvSpPr>
          <p:spPr bwMode="auto">
            <a:xfrm>
              <a:off x="0" y="770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45" name="Line 85"/>
            <p:cNvSpPr>
              <a:spLocks noChangeShapeType="1"/>
            </p:cNvSpPr>
            <p:nvPr userDrawn="1"/>
          </p:nvSpPr>
          <p:spPr bwMode="auto">
            <a:xfrm>
              <a:off x="0" y="815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46" name="Line 86"/>
            <p:cNvSpPr>
              <a:spLocks noChangeShapeType="1"/>
            </p:cNvSpPr>
            <p:nvPr userDrawn="1"/>
          </p:nvSpPr>
          <p:spPr bwMode="auto">
            <a:xfrm>
              <a:off x="0" y="718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47" name="Line 87"/>
            <p:cNvSpPr>
              <a:spLocks noChangeShapeType="1"/>
            </p:cNvSpPr>
            <p:nvPr userDrawn="1"/>
          </p:nvSpPr>
          <p:spPr bwMode="auto">
            <a:xfrm>
              <a:off x="0" y="646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48" name="Line 88"/>
            <p:cNvSpPr>
              <a:spLocks noChangeShapeType="1"/>
            </p:cNvSpPr>
            <p:nvPr userDrawn="1"/>
          </p:nvSpPr>
          <p:spPr bwMode="auto">
            <a:xfrm>
              <a:off x="0" y="522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49" name="Line 89"/>
            <p:cNvSpPr>
              <a:spLocks noChangeShapeType="1"/>
            </p:cNvSpPr>
            <p:nvPr userDrawn="1"/>
          </p:nvSpPr>
          <p:spPr bwMode="auto">
            <a:xfrm>
              <a:off x="0" y="558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0" name="Line 90"/>
            <p:cNvSpPr>
              <a:spLocks noChangeShapeType="1"/>
            </p:cNvSpPr>
            <p:nvPr userDrawn="1"/>
          </p:nvSpPr>
          <p:spPr bwMode="auto">
            <a:xfrm>
              <a:off x="0" y="591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1" name="Line 91"/>
            <p:cNvSpPr>
              <a:spLocks noChangeShapeType="1"/>
            </p:cNvSpPr>
            <p:nvPr userDrawn="1"/>
          </p:nvSpPr>
          <p:spPr bwMode="auto">
            <a:xfrm>
              <a:off x="0" y="432"/>
              <a:ext cx="5760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2" name="Line 92"/>
            <p:cNvSpPr>
              <a:spLocks noChangeShapeType="1"/>
            </p:cNvSpPr>
            <p:nvPr userDrawn="1"/>
          </p:nvSpPr>
          <p:spPr bwMode="auto">
            <a:xfrm>
              <a:off x="0" y="384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3" name="Line 93"/>
            <p:cNvSpPr>
              <a:spLocks noChangeShapeType="1"/>
            </p:cNvSpPr>
            <p:nvPr userDrawn="1"/>
          </p:nvSpPr>
          <p:spPr bwMode="auto">
            <a:xfrm>
              <a:off x="0" y="477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4" name="Line 94"/>
            <p:cNvSpPr>
              <a:spLocks noChangeShapeType="1"/>
            </p:cNvSpPr>
            <p:nvPr userDrawn="1"/>
          </p:nvSpPr>
          <p:spPr bwMode="auto">
            <a:xfrm>
              <a:off x="0" y="339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5" name="Line 95"/>
            <p:cNvSpPr>
              <a:spLocks noChangeShapeType="1"/>
            </p:cNvSpPr>
            <p:nvPr userDrawn="1"/>
          </p:nvSpPr>
          <p:spPr bwMode="auto">
            <a:xfrm>
              <a:off x="0" y="318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6" name="Line 96"/>
            <p:cNvSpPr>
              <a:spLocks noChangeShapeType="1"/>
            </p:cNvSpPr>
            <p:nvPr userDrawn="1"/>
          </p:nvSpPr>
          <p:spPr bwMode="auto">
            <a:xfrm>
              <a:off x="0" y="258"/>
              <a:ext cx="57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7" name="Line 97"/>
            <p:cNvSpPr>
              <a:spLocks noChangeShapeType="1"/>
            </p:cNvSpPr>
            <p:nvPr userDrawn="1"/>
          </p:nvSpPr>
          <p:spPr bwMode="auto">
            <a:xfrm>
              <a:off x="0" y="70"/>
              <a:ext cx="576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8" name="Line 98"/>
            <p:cNvSpPr>
              <a:spLocks noChangeShapeType="1"/>
            </p:cNvSpPr>
            <p:nvPr userDrawn="1"/>
          </p:nvSpPr>
          <p:spPr bwMode="auto">
            <a:xfrm>
              <a:off x="0" y="43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9" name="Line 99"/>
            <p:cNvSpPr>
              <a:spLocks noChangeShapeType="1"/>
            </p:cNvSpPr>
            <p:nvPr userDrawn="1"/>
          </p:nvSpPr>
          <p:spPr bwMode="auto">
            <a:xfrm>
              <a:off x="0" y="91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60" name="Line 100"/>
            <p:cNvSpPr>
              <a:spLocks noChangeShapeType="1"/>
            </p:cNvSpPr>
            <p:nvPr userDrawn="1"/>
          </p:nvSpPr>
          <p:spPr bwMode="auto">
            <a:xfrm>
              <a:off x="0" y="145"/>
              <a:ext cx="57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61" name="Line 101"/>
            <p:cNvSpPr>
              <a:spLocks noChangeShapeType="1"/>
            </p:cNvSpPr>
            <p:nvPr userDrawn="1"/>
          </p:nvSpPr>
          <p:spPr bwMode="auto">
            <a:xfrm>
              <a:off x="0" y="202"/>
              <a:ext cx="576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063" name="Rectangle 103"/>
          <p:cNvSpPr>
            <a:spLocks noChangeArrowheads="1"/>
          </p:cNvSpPr>
          <p:nvPr/>
        </p:nvSpPr>
        <p:spPr bwMode="auto">
          <a:xfrm>
            <a:off x="76200" y="76200"/>
            <a:ext cx="304800" cy="14509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64" name="Rectangle 104"/>
          <p:cNvSpPr>
            <a:spLocks noChangeArrowheads="1"/>
          </p:cNvSpPr>
          <p:nvPr/>
        </p:nvSpPr>
        <p:spPr bwMode="auto">
          <a:xfrm>
            <a:off x="204788" y="150813"/>
            <a:ext cx="5662612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65" name="Rectangle 105"/>
          <p:cNvSpPr>
            <a:spLocks noChangeArrowheads="1"/>
          </p:cNvSpPr>
          <p:nvPr/>
        </p:nvSpPr>
        <p:spPr bwMode="auto">
          <a:xfrm>
            <a:off x="7300913" y="1185863"/>
            <a:ext cx="1474787" cy="33813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66" name="Rectangle 106"/>
          <p:cNvSpPr>
            <a:spLocks noChangeArrowheads="1"/>
          </p:cNvSpPr>
          <p:nvPr/>
        </p:nvSpPr>
        <p:spPr bwMode="auto">
          <a:xfrm>
            <a:off x="3252788" y="1338263"/>
            <a:ext cx="5662612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5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475663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68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folHlink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10/18/07</a:t>
            </a:r>
          </a:p>
        </p:txBody>
      </p:sp>
      <p:sp>
        <p:nvSpPr>
          <p:cNvPr id="41069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chemeClr val="folHlink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41070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folHlink"/>
                </a:solidFill>
                <a:latin typeface="+mn-lt"/>
              </a:defRPr>
            </a:lvl1pPr>
          </a:lstStyle>
          <a:p>
            <a:pPr>
              <a:defRPr/>
            </a:pPr>
            <a:fld id="{135BF9CC-DEBC-4BD3-8E15-8119E3E11E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9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2060" name="Group 126"/>
          <p:cNvGrpSpPr>
            <a:grpSpLocks/>
          </p:cNvGrpSpPr>
          <p:nvPr userDrawn="1"/>
        </p:nvGrpSpPr>
        <p:grpSpPr bwMode="auto">
          <a:xfrm>
            <a:off x="7620000" y="228600"/>
            <a:ext cx="1066800" cy="838200"/>
            <a:chOff x="912" y="1344"/>
            <a:chExt cx="672" cy="528"/>
          </a:xfrm>
        </p:grpSpPr>
        <p:sp>
          <p:nvSpPr>
            <p:cNvPr id="41087" name="Rectangle 127"/>
            <p:cNvSpPr>
              <a:spLocks noChangeArrowheads="1"/>
            </p:cNvSpPr>
            <p:nvPr userDrawn="1"/>
          </p:nvSpPr>
          <p:spPr bwMode="auto">
            <a:xfrm>
              <a:off x="912" y="1344"/>
              <a:ext cx="672" cy="5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88" name="Rectangle 128"/>
            <p:cNvSpPr>
              <a:spLocks noChangeArrowheads="1"/>
            </p:cNvSpPr>
            <p:nvPr userDrawn="1"/>
          </p:nvSpPr>
          <p:spPr bwMode="auto">
            <a:xfrm>
              <a:off x="1478" y="1721"/>
              <a:ext cx="71" cy="76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63" name="Group 129"/>
            <p:cNvGrpSpPr>
              <a:grpSpLocks/>
            </p:cNvGrpSpPr>
            <p:nvPr userDrawn="1"/>
          </p:nvGrpSpPr>
          <p:grpSpPr bwMode="auto">
            <a:xfrm>
              <a:off x="947" y="1419"/>
              <a:ext cx="566" cy="378"/>
              <a:chOff x="1920" y="96"/>
              <a:chExt cx="768" cy="480"/>
            </a:xfrm>
          </p:grpSpPr>
          <p:sp>
            <p:nvSpPr>
              <p:cNvPr id="41090" name="Oval 130"/>
              <p:cNvSpPr>
                <a:spLocks noChangeArrowheads="1"/>
              </p:cNvSpPr>
              <p:nvPr userDrawn="1"/>
            </p:nvSpPr>
            <p:spPr bwMode="auto">
              <a:xfrm>
                <a:off x="1920" y="193"/>
                <a:ext cx="577" cy="240"/>
              </a:xfrm>
              <a:prstGeom prst="ellipse">
                <a:avLst/>
              </a:prstGeom>
              <a:solidFill>
                <a:srgbClr val="6F6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91" name="Oval 131"/>
              <p:cNvSpPr>
                <a:spLocks noChangeArrowheads="1"/>
              </p:cNvSpPr>
              <p:nvPr userDrawn="1"/>
            </p:nvSpPr>
            <p:spPr bwMode="auto">
              <a:xfrm>
                <a:off x="2016" y="96"/>
                <a:ext cx="575" cy="240"/>
              </a:xfrm>
              <a:prstGeom prst="ellipse">
                <a:avLst/>
              </a:prstGeom>
              <a:solidFill>
                <a:srgbClr val="6F6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92" name="Oval 132"/>
              <p:cNvSpPr>
                <a:spLocks noChangeArrowheads="1"/>
              </p:cNvSpPr>
              <p:nvPr userDrawn="1"/>
            </p:nvSpPr>
            <p:spPr bwMode="auto">
              <a:xfrm>
                <a:off x="2016" y="336"/>
                <a:ext cx="335" cy="240"/>
              </a:xfrm>
              <a:prstGeom prst="ellipse">
                <a:avLst/>
              </a:prstGeom>
              <a:solidFill>
                <a:srgbClr val="6F6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93" name="Oval 133"/>
              <p:cNvSpPr>
                <a:spLocks noChangeArrowheads="1"/>
              </p:cNvSpPr>
              <p:nvPr userDrawn="1"/>
            </p:nvSpPr>
            <p:spPr bwMode="auto">
              <a:xfrm>
                <a:off x="2257" y="336"/>
                <a:ext cx="335" cy="240"/>
              </a:xfrm>
              <a:prstGeom prst="ellipse">
                <a:avLst/>
              </a:prstGeom>
              <a:solidFill>
                <a:srgbClr val="6F6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94" name="Oval 134"/>
              <p:cNvSpPr>
                <a:spLocks noChangeArrowheads="1"/>
              </p:cNvSpPr>
              <p:nvPr userDrawn="1"/>
            </p:nvSpPr>
            <p:spPr bwMode="auto">
              <a:xfrm>
                <a:off x="2257" y="239"/>
                <a:ext cx="335" cy="240"/>
              </a:xfrm>
              <a:prstGeom prst="ellipse">
                <a:avLst/>
              </a:prstGeom>
              <a:solidFill>
                <a:srgbClr val="6F6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95" name="Oval 135"/>
              <p:cNvSpPr>
                <a:spLocks noChangeArrowheads="1"/>
              </p:cNvSpPr>
              <p:nvPr userDrawn="1"/>
            </p:nvSpPr>
            <p:spPr bwMode="auto">
              <a:xfrm>
                <a:off x="2351" y="239"/>
                <a:ext cx="337" cy="240"/>
              </a:xfrm>
              <a:prstGeom prst="ellipse">
                <a:avLst/>
              </a:prstGeom>
              <a:solidFill>
                <a:srgbClr val="6F6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41096" name="Rectangle 136"/>
            <p:cNvSpPr>
              <a:spLocks noChangeArrowheads="1"/>
            </p:cNvSpPr>
            <p:nvPr userDrawn="1"/>
          </p:nvSpPr>
          <p:spPr bwMode="auto">
            <a:xfrm>
              <a:off x="947" y="1382"/>
              <a:ext cx="71" cy="7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97" name="Rectangle 137"/>
            <p:cNvSpPr>
              <a:spLocks noChangeArrowheads="1"/>
            </p:cNvSpPr>
            <p:nvPr userDrawn="1"/>
          </p:nvSpPr>
          <p:spPr bwMode="auto">
            <a:xfrm>
              <a:off x="983" y="1419"/>
              <a:ext cx="70" cy="76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98" name="Rectangle 138"/>
            <p:cNvSpPr>
              <a:spLocks noChangeArrowheads="1"/>
            </p:cNvSpPr>
            <p:nvPr userDrawn="1"/>
          </p:nvSpPr>
          <p:spPr bwMode="auto">
            <a:xfrm>
              <a:off x="1443" y="1683"/>
              <a:ext cx="70" cy="76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2067" name="AutoShape 139"/>
            <p:cNvCxnSpPr>
              <a:cxnSpLocks noChangeShapeType="1"/>
              <a:stCxn id="41097" idx="3"/>
              <a:endCxn id="41098" idx="1"/>
            </p:cNvCxnSpPr>
            <p:nvPr userDrawn="1"/>
          </p:nvCxnSpPr>
          <p:spPr bwMode="auto">
            <a:xfrm>
              <a:off x="1053" y="1457"/>
              <a:ext cx="390" cy="264"/>
            </a:xfrm>
            <a:prstGeom prst="curvedConnector3">
              <a:avLst>
                <a:gd name="adj1" fmla="val 50000"/>
              </a:avLst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folHlink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ot-servers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u.edu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15-441 Computer Networking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13 – DNS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CCE39A-18A9-43D5-91E7-356E69A2E1D4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DNS Message Format</a:t>
            </a: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2362200" y="1600200"/>
            <a:ext cx="6553200" cy="464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270" name="Rectangle 4"/>
          <p:cNvSpPr>
            <a:spLocks noChangeArrowheads="1"/>
          </p:cNvSpPr>
          <p:nvPr/>
        </p:nvSpPr>
        <p:spPr bwMode="auto">
          <a:xfrm>
            <a:off x="2362200" y="1600200"/>
            <a:ext cx="3276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Identification</a:t>
            </a:r>
          </a:p>
        </p:txBody>
      </p:sp>
      <p:sp>
        <p:nvSpPr>
          <p:cNvPr id="11271" name="Rectangle 5"/>
          <p:cNvSpPr>
            <a:spLocks noChangeArrowheads="1"/>
          </p:cNvSpPr>
          <p:nvPr/>
        </p:nvSpPr>
        <p:spPr bwMode="auto">
          <a:xfrm>
            <a:off x="2362200" y="2133600"/>
            <a:ext cx="3276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No. of Questions</a:t>
            </a:r>
          </a:p>
        </p:txBody>
      </p:sp>
      <p:sp>
        <p:nvSpPr>
          <p:cNvPr id="11272" name="Rectangle 6"/>
          <p:cNvSpPr>
            <a:spLocks noChangeArrowheads="1"/>
          </p:cNvSpPr>
          <p:nvPr/>
        </p:nvSpPr>
        <p:spPr bwMode="auto">
          <a:xfrm>
            <a:off x="2362200" y="2667000"/>
            <a:ext cx="3276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No. of Authority RRs</a:t>
            </a:r>
          </a:p>
        </p:txBody>
      </p:sp>
      <p:sp>
        <p:nvSpPr>
          <p:cNvPr id="11273" name="Rectangle 7"/>
          <p:cNvSpPr>
            <a:spLocks noChangeArrowheads="1"/>
          </p:cNvSpPr>
          <p:nvPr/>
        </p:nvSpPr>
        <p:spPr bwMode="auto">
          <a:xfrm>
            <a:off x="2362200" y="3200400"/>
            <a:ext cx="6553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Questions (variable number of answers)</a:t>
            </a:r>
          </a:p>
        </p:txBody>
      </p:sp>
      <p:sp>
        <p:nvSpPr>
          <p:cNvPr id="11274" name="Rectangle 8"/>
          <p:cNvSpPr>
            <a:spLocks noChangeArrowheads="1"/>
          </p:cNvSpPr>
          <p:nvPr/>
        </p:nvSpPr>
        <p:spPr bwMode="auto">
          <a:xfrm>
            <a:off x="2362200" y="3962400"/>
            <a:ext cx="6553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Answers (variable number of resource records)</a:t>
            </a:r>
          </a:p>
        </p:txBody>
      </p:sp>
      <p:sp>
        <p:nvSpPr>
          <p:cNvPr id="11275" name="Rectangle 9"/>
          <p:cNvSpPr>
            <a:spLocks noChangeArrowheads="1"/>
          </p:cNvSpPr>
          <p:nvPr/>
        </p:nvSpPr>
        <p:spPr bwMode="auto">
          <a:xfrm>
            <a:off x="2362200" y="4724400"/>
            <a:ext cx="6553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Authority (variable number of resource records)</a:t>
            </a:r>
          </a:p>
        </p:txBody>
      </p:sp>
      <p:sp>
        <p:nvSpPr>
          <p:cNvPr id="11276" name="Rectangle 10"/>
          <p:cNvSpPr>
            <a:spLocks noChangeArrowheads="1"/>
          </p:cNvSpPr>
          <p:nvPr/>
        </p:nvSpPr>
        <p:spPr bwMode="auto">
          <a:xfrm>
            <a:off x="2362200" y="5486400"/>
            <a:ext cx="6553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Additional Info (variable number of resource records)</a:t>
            </a:r>
          </a:p>
        </p:txBody>
      </p:sp>
      <p:sp>
        <p:nvSpPr>
          <p:cNvPr id="11277" name="Rectangle 11"/>
          <p:cNvSpPr>
            <a:spLocks noChangeArrowheads="1"/>
          </p:cNvSpPr>
          <p:nvPr/>
        </p:nvSpPr>
        <p:spPr bwMode="auto">
          <a:xfrm>
            <a:off x="5638800" y="1600200"/>
            <a:ext cx="3276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Flags</a:t>
            </a:r>
          </a:p>
        </p:txBody>
      </p:sp>
      <p:sp>
        <p:nvSpPr>
          <p:cNvPr id="11278" name="Rectangle 12"/>
          <p:cNvSpPr>
            <a:spLocks noChangeArrowheads="1"/>
          </p:cNvSpPr>
          <p:nvPr/>
        </p:nvSpPr>
        <p:spPr bwMode="auto">
          <a:xfrm>
            <a:off x="5638800" y="2133600"/>
            <a:ext cx="3276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No. of Answer RRs</a:t>
            </a:r>
          </a:p>
        </p:txBody>
      </p:sp>
      <p:sp>
        <p:nvSpPr>
          <p:cNvPr id="11279" name="Rectangle 13"/>
          <p:cNvSpPr>
            <a:spLocks noChangeArrowheads="1"/>
          </p:cNvSpPr>
          <p:nvPr/>
        </p:nvSpPr>
        <p:spPr bwMode="auto">
          <a:xfrm>
            <a:off x="5638800" y="2667000"/>
            <a:ext cx="3276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No. of Additional RRs</a:t>
            </a:r>
          </a:p>
        </p:txBody>
      </p:sp>
      <p:sp>
        <p:nvSpPr>
          <p:cNvPr id="11280" name="Text Box 14"/>
          <p:cNvSpPr txBox="1">
            <a:spLocks noChangeArrowheads="1"/>
          </p:cNvSpPr>
          <p:nvPr/>
        </p:nvSpPr>
        <p:spPr bwMode="auto">
          <a:xfrm>
            <a:off x="381000" y="3190875"/>
            <a:ext cx="1981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chemeClr val="folHlink"/>
                </a:solidFill>
                <a:latin typeface="Arial" charset="0"/>
              </a:rPr>
              <a:t>Name, type fields for a query</a:t>
            </a:r>
          </a:p>
        </p:txBody>
      </p:sp>
      <p:sp>
        <p:nvSpPr>
          <p:cNvPr id="11281" name="Text Box 15"/>
          <p:cNvSpPr txBox="1">
            <a:spLocks noChangeArrowheads="1"/>
          </p:cNvSpPr>
          <p:nvPr/>
        </p:nvSpPr>
        <p:spPr bwMode="auto">
          <a:xfrm>
            <a:off x="381000" y="4029075"/>
            <a:ext cx="1981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chemeClr val="folHlink"/>
                </a:solidFill>
                <a:latin typeface="Arial" charset="0"/>
              </a:rPr>
              <a:t>RRs in response to query</a:t>
            </a:r>
          </a:p>
        </p:txBody>
      </p:sp>
      <p:sp>
        <p:nvSpPr>
          <p:cNvPr id="11282" name="Text Box 16"/>
          <p:cNvSpPr txBox="1">
            <a:spLocks noChangeArrowheads="1"/>
          </p:cNvSpPr>
          <p:nvPr/>
        </p:nvSpPr>
        <p:spPr bwMode="auto">
          <a:xfrm>
            <a:off x="381000" y="4800600"/>
            <a:ext cx="19812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chemeClr val="folHlink"/>
                </a:solidFill>
                <a:latin typeface="Arial" charset="0"/>
              </a:rPr>
              <a:t>Records for authoritative servers</a:t>
            </a:r>
          </a:p>
        </p:txBody>
      </p:sp>
      <p:sp>
        <p:nvSpPr>
          <p:cNvPr id="11283" name="Text Box 17"/>
          <p:cNvSpPr txBox="1">
            <a:spLocks noChangeArrowheads="1"/>
          </p:cNvSpPr>
          <p:nvPr/>
        </p:nvSpPr>
        <p:spPr bwMode="auto">
          <a:xfrm>
            <a:off x="381000" y="5713413"/>
            <a:ext cx="19812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chemeClr val="folHlink"/>
                </a:solidFill>
                <a:latin typeface="Arial" charset="0"/>
              </a:rPr>
              <a:t>Additional “helpful info that may be used</a:t>
            </a:r>
          </a:p>
        </p:txBody>
      </p:sp>
      <p:sp>
        <p:nvSpPr>
          <p:cNvPr id="11284" name="Line 18"/>
          <p:cNvSpPr>
            <a:spLocks noChangeShapeType="1"/>
          </p:cNvSpPr>
          <p:nvPr/>
        </p:nvSpPr>
        <p:spPr bwMode="auto">
          <a:xfrm>
            <a:off x="1828800" y="44196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1285" name="Line 19"/>
          <p:cNvSpPr>
            <a:spLocks noChangeShapeType="1"/>
          </p:cNvSpPr>
          <p:nvPr/>
        </p:nvSpPr>
        <p:spPr bwMode="auto">
          <a:xfrm>
            <a:off x="1828800" y="35814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1286" name="Line 20"/>
          <p:cNvSpPr>
            <a:spLocks noChangeShapeType="1"/>
          </p:cNvSpPr>
          <p:nvPr/>
        </p:nvSpPr>
        <p:spPr bwMode="auto">
          <a:xfrm>
            <a:off x="1828800" y="5105400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1287" name="Line 21"/>
          <p:cNvSpPr>
            <a:spLocks noChangeShapeType="1"/>
          </p:cNvSpPr>
          <p:nvPr/>
        </p:nvSpPr>
        <p:spPr bwMode="auto">
          <a:xfrm>
            <a:off x="2209800" y="5867400"/>
            <a:ext cx="45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1288" name="Line 22"/>
          <p:cNvSpPr>
            <a:spLocks noChangeShapeType="1"/>
          </p:cNvSpPr>
          <p:nvPr/>
        </p:nvSpPr>
        <p:spPr bwMode="auto">
          <a:xfrm>
            <a:off x="1905000" y="1600200"/>
            <a:ext cx="0" cy="1524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1289" name="Text Box 23"/>
          <p:cNvSpPr txBox="1">
            <a:spLocks noChangeArrowheads="1"/>
          </p:cNvSpPr>
          <p:nvPr/>
        </p:nvSpPr>
        <p:spPr bwMode="auto">
          <a:xfrm>
            <a:off x="1143000" y="2209800"/>
            <a:ext cx="11430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chemeClr val="folHlink"/>
                </a:solidFill>
                <a:latin typeface="Arial" charset="0"/>
              </a:rPr>
              <a:t>12 bytes</a:t>
            </a:r>
          </a:p>
        </p:txBody>
      </p:sp>
      <p:sp>
        <p:nvSpPr>
          <p:cNvPr id="26" name="Date Placeholder 2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7A1EBB-647D-4C2B-9994-E0C395A08DC6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DNS Header Fields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Identification</a:t>
            </a:r>
          </a:p>
          <a:p>
            <a:pPr lvl="1" eaLnBrk="1" hangingPunct="1"/>
            <a:r>
              <a:rPr lang="en-US" smtClean="0"/>
              <a:t>Used to match up request/response</a:t>
            </a:r>
          </a:p>
          <a:p>
            <a:pPr eaLnBrk="1" hangingPunct="1"/>
            <a:r>
              <a:rPr lang="en-US" smtClean="0"/>
              <a:t>Flags</a:t>
            </a:r>
          </a:p>
          <a:p>
            <a:pPr lvl="1" eaLnBrk="1" hangingPunct="1"/>
            <a:r>
              <a:rPr lang="en-US" smtClean="0"/>
              <a:t>1-bit to mark query or response</a:t>
            </a:r>
          </a:p>
          <a:p>
            <a:pPr lvl="1" eaLnBrk="1" hangingPunct="1"/>
            <a:r>
              <a:rPr lang="en-US" smtClean="0"/>
              <a:t>1-bit to mark authoritative or not</a:t>
            </a:r>
          </a:p>
          <a:p>
            <a:pPr lvl="1" eaLnBrk="1" hangingPunct="1"/>
            <a:r>
              <a:rPr lang="en-US" smtClean="0"/>
              <a:t>1-bit to request recursive resolution</a:t>
            </a:r>
          </a:p>
          <a:p>
            <a:pPr lvl="1" eaLnBrk="1" hangingPunct="1"/>
            <a:r>
              <a:rPr lang="en-US" smtClean="0"/>
              <a:t>1-bit to indicate support for recursive resolution</a:t>
            </a:r>
          </a:p>
          <a:p>
            <a:pPr eaLnBrk="1" hangingPunct="1"/>
            <a:endParaRPr lang="en-US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89BA13-F455-4BBC-8FE6-D2B99C26F3D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3316" name="Rectangle 2"/>
          <p:cNvSpPr>
            <a:spLocks noChangeArrowheads="1"/>
          </p:cNvSpPr>
          <p:nvPr/>
        </p:nvSpPr>
        <p:spPr bwMode="auto">
          <a:xfrm>
            <a:off x="609600" y="3124200"/>
            <a:ext cx="8382000" cy="3352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DNS Records</a:t>
            </a:r>
            <a:endParaRPr lang="en-US" sz="3600" smtClean="0"/>
          </a:p>
        </p:txBody>
      </p:sp>
      <p:grpSp>
        <p:nvGrpSpPr>
          <p:cNvPr id="13318" name="Group 4"/>
          <p:cNvGrpSpPr>
            <a:grpSpLocks/>
          </p:cNvGrpSpPr>
          <p:nvPr/>
        </p:nvGrpSpPr>
        <p:grpSpPr bwMode="auto">
          <a:xfrm>
            <a:off x="1524000" y="1524000"/>
            <a:ext cx="6172200" cy="571500"/>
            <a:chOff x="1407" y="1206"/>
            <a:chExt cx="3379" cy="360"/>
          </a:xfrm>
        </p:grpSpPr>
        <p:sp>
          <p:nvSpPr>
            <p:cNvPr id="13324" name="Text Box 5"/>
            <p:cNvSpPr txBox="1">
              <a:spLocks noChangeArrowheads="1"/>
            </p:cNvSpPr>
            <p:nvPr/>
          </p:nvSpPr>
          <p:spPr bwMode="auto">
            <a:xfrm>
              <a:off x="1407" y="1214"/>
              <a:ext cx="33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>
                  <a:latin typeface="Arial" charset="0"/>
                </a:rPr>
                <a:t>RR format: </a:t>
              </a:r>
              <a:r>
                <a:rPr lang="en-US" sz="1800" b="1">
                  <a:latin typeface="Arial" charset="0"/>
                </a:rPr>
                <a:t>(class, name, value, type, ttl)</a:t>
              </a:r>
              <a:endParaRPr lang="en-US">
                <a:latin typeface="Arial" charset="0"/>
              </a:endParaRPr>
            </a:p>
          </p:txBody>
        </p:sp>
        <p:sp>
          <p:nvSpPr>
            <p:cNvPr id="13325" name="Rectangle 6"/>
            <p:cNvSpPr>
              <a:spLocks noChangeArrowheads="1"/>
            </p:cNvSpPr>
            <p:nvPr/>
          </p:nvSpPr>
          <p:spPr bwMode="auto">
            <a:xfrm>
              <a:off x="1458" y="1206"/>
              <a:ext cx="3318" cy="360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2000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457200" y="2133600"/>
            <a:ext cx="8382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1800">
                <a:latin typeface="Arial" charset="0"/>
              </a:rPr>
              <a:t>DB contains tuples called resource records (RRs)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1600">
                <a:latin typeface="Arial" charset="0"/>
              </a:rPr>
              <a:t>Classes = Internet (IN), Chaosnet (CH), etc.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1600">
                <a:latin typeface="Arial" charset="0"/>
              </a:rPr>
              <a:t>Each class defines value associated with type</a:t>
            </a: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3581400" y="3371850"/>
            <a:ext cx="2028825" cy="51435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b="1" u="sng" smtClean="0">
                <a:solidFill>
                  <a:srgbClr val="FF0000"/>
                </a:solidFill>
              </a:rPr>
              <a:t>FOR IN class:</a:t>
            </a:r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925513" y="3851275"/>
            <a:ext cx="4265612" cy="2324100"/>
          </a:xfrm>
          <a:noFill/>
        </p:spPr>
        <p:txBody>
          <a:bodyPr/>
          <a:lstStyle/>
          <a:p>
            <a:pPr eaLnBrk="1" hangingPunct="1"/>
            <a:r>
              <a:rPr lang="en-US" sz="1800" smtClean="0"/>
              <a:t>Type=A</a:t>
            </a:r>
          </a:p>
          <a:p>
            <a:pPr lvl="1" eaLnBrk="1" hangingPunct="1"/>
            <a:r>
              <a:rPr lang="en-US" sz="1600" b="1" smtClean="0"/>
              <a:t>name</a:t>
            </a:r>
            <a:r>
              <a:rPr lang="en-US" sz="1600" smtClean="0"/>
              <a:t> is hostname</a:t>
            </a:r>
          </a:p>
          <a:p>
            <a:pPr lvl="1" eaLnBrk="1" hangingPunct="1"/>
            <a:r>
              <a:rPr lang="en-US" sz="1600" b="1" smtClean="0"/>
              <a:t>value</a:t>
            </a:r>
            <a:r>
              <a:rPr lang="en-US" sz="1600" smtClean="0"/>
              <a:t> is IP address</a:t>
            </a:r>
          </a:p>
          <a:p>
            <a:pPr eaLnBrk="1" hangingPunct="1"/>
            <a:r>
              <a:rPr lang="en-US" sz="1800" smtClean="0"/>
              <a:t>Type=NS</a:t>
            </a:r>
          </a:p>
          <a:p>
            <a:pPr lvl="1" eaLnBrk="1" hangingPunct="1"/>
            <a:r>
              <a:rPr lang="en-US" sz="1600" b="1" smtClean="0"/>
              <a:t>name</a:t>
            </a:r>
            <a:r>
              <a:rPr lang="en-US" sz="1600" smtClean="0"/>
              <a:t> is domain (e.g. foo.com)</a:t>
            </a:r>
          </a:p>
          <a:p>
            <a:pPr lvl="1" eaLnBrk="1" hangingPunct="1"/>
            <a:r>
              <a:rPr lang="en-US" sz="1600" b="1" smtClean="0"/>
              <a:t>value</a:t>
            </a:r>
            <a:r>
              <a:rPr lang="en-US" sz="1600" smtClean="0"/>
              <a:t> is name of authoritative name server for this domain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5029200" y="3848100"/>
            <a:ext cx="3895725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1800">
                <a:latin typeface="Arial" charset="0"/>
              </a:rPr>
              <a:t>Type=CNAME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1600" b="1">
                <a:latin typeface="Arial" charset="0"/>
              </a:rPr>
              <a:t>name</a:t>
            </a:r>
            <a:r>
              <a:rPr lang="en-US" sz="1600">
                <a:latin typeface="Arial" charset="0"/>
              </a:rPr>
              <a:t> is an alias name for some “canonical” (the real) name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1600" b="1">
                <a:latin typeface="Arial" charset="0"/>
              </a:rPr>
              <a:t>value</a:t>
            </a:r>
            <a:r>
              <a:rPr lang="en-US" sz="1600">
                <a:latin typeface="Arial" charset="0"/>
              </a:rPr>
              <a:t> is canonical name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1800">
                <a:latin typeface="Arial" charset="0"/>
              </a:rPr>
              <a:t>Type=MX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1600" b="1">
                <a:latin typeface="Arial" charset="0"/>
              </a:rPr>
              <a:t>value</a:t>
            </a:r>
            <a:r>
              <a:rPr lang="en-US" sz="1600">
                <a:latin typeface="Arial" charset="0"/>
              </a:rPr>
              <a:t> is hostname of mailserver associated with </a:t>
            </a:r>
            <a:r>
              <a:rPr lang="en-US" sz="1600" b="1">
                <a:latin typeface="Arial" charset="0"/>
              </a:rPr>
              <a:t>name</a:t>
            </a:r>
            <a:endParaRPr lang="en-US" sz="1600"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endParaRPr lang="en-US">
              <a:latin typeface="Arial" charset="0"/>
            </a:endParaRPr>
          </a:p>
        </p:txBody>
      </p:sp>
      <p:sp>
        <p:nvSpPr>
          <p:cNvPr id="13" name="Date Placeholder 1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54D4FE-C17B-447B-BCFE-191CCFD20E6A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589838" cy="573087"/>
          </a:xfrm>
        </p:spPr>
        <p:txBody>
          <a:bodyPr/>
          <a:lstStyle/>
          <a:p>
            <a:pPr eaLnBrk="1" hangingPunct="1"/>
            <a:r>
              <a:rPr lang="en-US" smtClean="0"/>
              <a:t>Properties of DNS Host Entries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96288" cy="5181600"/>
          </a:xfrm>
        </p:spPr>
        <p:txBody>
          <a:bodyPr/>
          <a:lstStyle/>
          <a:p>
            <a:pPr eaLnBrk="1" hangingPunct="1"/>
            <a:r>
              <a:rPr lang="en-US" smtClean="0"/>
              <a:t>Different kinds of mappings are possible:</a:t>
            </a:r>
          </a:p>
          <a:p>
            <a:pPr lvl="1" eaLnBrk="1" hangingPunct="1"/>
            <a:r>
              <a:rPr lang="en-US" smtClean="0"/>
              <a:t>Simple case: 1-1 mapping between domain name and IP addr:</a:t>
            </a:r>
          </a:p>
          <a:p>
            <a:pPr lvl="2" eaLnBrk="1" hangingPunct="1"/>
            <a:r>
              <a:rPr lang="en-US" smtClean="0">
                <a:latin typeface="Courier New" pitchFamily="49" charset="0"/>
              </a:rPr>
              <a:t>kittyhawk.cmcl.cs.cmu.edu </a:t>
            </a:r>
            <a:r>
              <a:rPr lang="en-US" smtClean="0"/>
              <a:t>maps to </a:t>
            </a:r>
            <a:r>
              <a:rPr lang="en-US" smtClean="0">
                <a:latin typeface="Courier New" pitchFamily="49" charset="0"/>
              </a:rPr>
              <a:t>128.2.194.242</a:t>
            </a:r>
            <a:endParaRPr lang="en-US" smtClean="0"/>
          </a:p>
          <a:p>
            <a:pPr lvl="1" eaLnBrk="1" hangingPunct="1"/>
            <a:r>
              <a:rPr lang="en-US" smtClean="0"/>
              <a:t>Multiple domain names maps to the same IP address:</a:t>
            </a:r>
          </a:p>
          <a:p>
            <a:pPr lvl="2" eaLnBrk="1" hangingPunct="1"/>
            <a:r>
              <a:rPr lang="en-US" smtClean="0">
                <a:latin typeface="Courier New" pitchFamily="49" charset="0"/>
              </a:rPr>
              <a:t>eecs.mit.edu </a:t>
            </a:r>
            <a:r>
              <a:rPr lang="en-US" smtClean="0"/>
              <a:t>and</a:t>
            </a:r>
            <a:r>
              <a:rPr lang="en-US" smtClean="0">
                <a:latin typeface="Courier New" pitchFamily="49" charset="0"/>
              </a:rPr>
              <a:t> cs.mit.edu </a:t>
            </a:r>
            <a:r>
              <a:rPr lang="en-US" smtClean="0"/>
              <a:t>both map to</a:t>
            </a:r>
            <a:r>
              <a:rPr lang="en-US" smtClean="0">
                <a:latin typeface="Courier New" pitchFamily="49" charset="0"/>
              </a:rPr>
              <a:t> 18.62.1.6</a:t>
            </a:r>
          </a:p>
          <a:p>
            <a:pPr lvl="1" eaLnBrk="1" hangingPunct="1"/>
            <a:r>
              <a:rPr lang="en-US" smtClean="0"/>
              <a:t>Single domain name maps to multiple IP addresses:</a:t>
            </a:r>
          </a:p>
          <a:p>
            <a:pPr lvl="2" eaLnBrk="1" hangingPunct="1"/>
            <a:r>
              <a:rPr lang="en-US" smtClean="0">
                <a:latin typeface="Courier New" pitchFamily="49" charset="0"/>
              </a:rPr>
              <a:t>aol.com </a:t>
            </a:r>
            <a:r>
              <a:rPr lang="en-US" smtClean="0"/>
              <a:t>and</a:t>
            </a:r>
            <a:r>
              <a:rPr lang="en-US" smtClean="0">
                <a:latin typeface="Courier New" pitchFamily="49" charset="0"/>
              </a:rPr>
              <a:t> www.aol.com </a:t>
            </a:r>
            <a:r>
              <a:rPr lang="en-US" smtClean="0"/>
              <a:t>map to multiple IP addrs.</a:t>
            </a:r>
          </a:p>
          <a:p>
            <a:pPr lvl="1" eaLnBrk="1" hangingPunct="1"/>
            <a:r>
              <a:rPr lang="en-US" smtClean="0"/>
              <a:t>Some valid domain names don’t map to any IP address:</a:t>
            </a:r>
          </a:p>
          <a:p>
            <a:pPr lvl="2" eaLnBrk="1" hangingPunct="1"/>
            <a:r>
              <a:rPr lang="en-US" smtClean="0"/>
              <a:t>for example: </a:t>
            </a:r>
            <a:r>
              <a:rPr lang="en-US" smtClean="0">
                <a:latin typeface="Courier New" pitchFamily="49" charset="0"/>
              </a:rPr>
              <a:t>cmcl.cs.cmu.edu</a:t>
            </a:r>
          </a:p>
          <a:p>
            <a:pPr lvl="2" eaLnBrk="1" hangingPunct="1"/>
            <a:endParaRPr lang="en-US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A0CC3-FDCE-410A-A1FF-73CE258352B5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DNS Design: Hierarchy Definitions</a:t>
            </a:r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2638425" y="2438400"/>
            <a:ext cx="67786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root</a:t>
            </a: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2349500" y="3048000"/>
            <a:ext cx="6365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edu</a:t>
            </a:r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1277938" y="3048000"/>
            <a:ext cx="5651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net</a:t>
            </a:r>
          </a:p>
        </p:txBody>
      </p:sp>
      <p:sp>
        <p:nvSpPr>
          <p:cNvPr id="15368" name="Text Box 6"/>
          <p:cNvSpPr txBox="1">
            <a:spLocks noChangeArrowheads="1"/>
          </p:cNvSpPr>
          <p:nvPr/>
        </p:nvSpPr>
        <p:spPr bwMode="auto">
          <a:xfrm>
            <a:off x="800100" y="2743200"/>
            <a:ext cx="5937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org</a:t>
            </a:r>
          </a:p>
        </p:txBody>
      </p:sp>
      <p:sp>
        <p:nvSpPr>
          <p:cNvPr id="15369" name="Text Box 7"/>
          <p:cNvSpPr txBox="1">
            <a:spLocks noChangeArrowheads="1"/>
          </p:cNvSpPr>
          <p:nvPr/>
        </p:nvSpPr>
        <p:spPr bwMode="auto">
          <a:xfrm>
            <a:off x="3800475" y="3032125"/>
            <a:ext cx="48101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uk</a:t>
            </a:r>
          </a:p>
        </p:txBody>
      </p:sp>
      <p:sp>
        <p:nvSpPr>
          <p:cNvPr id="15370" name="Text Box 8"/>
          <p:cNvSpPr txBox="1">
            <a:spLocks noChangeArrowheads="1"/>
          </p:cNvSpPr>
          <p:nvPr/>
        </p:nvSpPr>
        <p:spPr bwMode="auto">
          <a:xfrm>
            <a:off x="3049588" y="3032125"/>
            <a:ext cx="706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com</a:t>
            </a:r>
          </a:p>
        </p:txBody>
      </p:sp>
      <p:sp>
        <p:nvSpPr>
          <p:cNvPr id="15371" name="Text Box 10"/>
          <p:cNvSpPr txBox="1">
            <a:spLocks noChangeArrowheads="1"/>
          </p:cNvSpPr>
          <p:nvPr/>
        </p:nvSpPr>
        <p:spPr bwMode="auto">
          <a:xfrm>
            <a:off x="623888" y="3810000"/>
            <a:ext cx="6921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gwu</a:t>
            </a:r>
          </a:p>
        </p:txBody>
      </p:sp>
      <p:sp>
        <p:nvSpPr>
          <p:cNvPr id="15372" name="Text Box 11"/>
          <p:cNvSpPr txBox="1">
            <a:spLocks noChangeArrowheads="1"/>
          </p:cNvSpPr>
          <p:nvPr/>
        </p:nvSpPr>
        <p:spPr bwMode="auto">
          <a:xfrm>
            <a:off x="1290638" y="3810000"/>
            <a:ext cx="6365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ucb</a:t>
            </a:r>
          </a:p>
        </p:txBody>
      </p:sp>
      <p:sp>
        <p:nvSpPr>
          <p:cNvPr id="15373" name="Text Box 12"/>
          <p:cNvSpPr txBox="1">
            <a:spLocks noChangeArrowheads="1"/>
          </p:cNvSpPr>
          <p:nvPr/>
        </p:nvSpPr>
        <p:spPr bwMode="auto">
          <a:xfrm>
            <a:off x="2287588" y="3810000"/>
            <a:ext cx="706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cmu</a:t>
            </a:r>
          </a:p>
        </p:txBody>
      </p:sp>
      <p:sp>
        <p:nvSpPr>
          <p:cNvPr id="15374" name="Text Box 13"/>
          <p:cNvSpPr txBox="1">
            <a:spLocks noChangeArrowheads="1"/>
          </p:cNvSpPr>
          <p:nvPr/>
        </p:nvSpPr>
        <p:spPr bwMode="auto">
          <a:xfrm>
            <a:off x="3109913" y="3810000"/>
            <a:ext cx="4953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bu</a:t>
            </a:r>
          </a:p>
        </p:txBody>
      </p:sp>
      <p:sp>
        <p:nvSpPr>
          <p:cNvPr id="15375" name="Line 14"/>
          <p:cNvSpPr>
            <a:spLocks noChangeShapeType="1"/>
          </p:cNvSpPr>
          <p:nvPr/>
        </p:nvSpPr>
        <p:spPr bwMode="auto">
          <a:xfrm flipH="1">
            <a:off x="1447800" y="2778125"/>
            <a:ext cx="1268413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Line 15"/>
          <p:cNvSpPr>
            <a:spLocks noChangeShapeType="1"/>
          </p:cNvSpPr>
          <p:nvPr/>
        </p:nvSpPr>
        <p:spPr bwMode="auto">
          <a:xfrm flipH="1">
            <a:off x="1752600" y="2778125"/>
            <a:ext cx="1022350" cy="422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Line 16"/>
          <p:cNvSpPr>
            <a:spLocks noChangeShapeType="1"/>
          </p:cNvSpPr>
          <p:nvPr/>
        </p:nvSpPr>
        <p:spPr bwMode="auto">
          <a:xfrm>
            <a:off x="3140075" y="2754313"/>
            <a:ext cx="288925" cy="369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7"/>
          <p:cNvSpPr>
            <a:spLocks noChangeShapeType="1"/>
          </p:cNvSpPr>
          <p:nvPr/>
        </p:nvSpPr>
        <p:spPr bwMode="auto">
          <a:xfrm>
            <a:off x="3257550" y="2765425"/>
            <a:ext cx="704850" cy="358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 flipH="1">
            <a:off x="990600" y="3429000"/>
            <a:ext cx="1676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 flipH="1">
            <a:off x="1828800" y="34290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2657475" y="3429000"/>
            <a:ext cx="9525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2668588" y="3429000"/>
            <a:ext cx="608012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3636963" y="3794125"/>
            <a:ext cx="563562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mit</a:t>
            </a:r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2667000" y="3429000"/>
            <a:ext cx="1219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2058988" y="4322763"/>
            <a:ext cx="4667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cs</a:t>
            </a: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2676525" y="4343400"/>
            <a:ext cx="60801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ece</a:t>
            </a:r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 flipH="1">
            <a:off x="2286000" y="41910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>
            <a:off x="2590800" y="41910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>
            <a:off x="2273300" y="4678363"/>
            <a:ext cx="12700" cy="198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1924050" y="4784725"/>
            <a:ext cx="7620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cmcl</a:t>
            </a:r>
          </a:p>
        </p:txBody>
      </p:sp>
      <p:sp>
        <p:nvSpPr>
          <p:cNvPr id="15391" name="Line 31"/>
          <p:cNvSpPr>
            <a:spLocks noChangeShapeType="1"/>
          </p:cNvSpPr>
          <p:nvPr/>
        </p:nvSpPr>
        <p:spPr bwMode="auto">
          <a:xfrm flipH="1">
            <a:off x="2743200" y="28194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392" name="Rectangle 32"/>
          <p:cNvSpPr>
            <a:spLocks noChangeArrowheads="1"/>
          </p:cNvSpPr>
          <p:nvPr/>
        </p:nvSpPr>
        <p:spPr bwMode="auto">
          <a:xfrm>
            <a:off x="533400" y="5486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endParaRPr lang="en-US" sz="2800">
              <a:latin typeface="Arial" charset="0"/>
            </a:endParaRPr>
          </a:p>
        </p:txBody>
      </p:sp>
      <p:sp>
        <p:nvSpPr>
          <p:cNvPr id="15393" name="Text Box 43"/>
          <p:cNvSpPr txBox="1">
            <a:spLocks noChangeArrowheads="1"/>
          </p:cNvSpPr>
          <p:nvPr/>
        </p:nvSpPr>
        <p:spPr bwMode="auto">
          <a:xfrm>
            <a:off x="4648200" y="1524000"/>
            <a:ext cx="42672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buFontTx/>
              <a:buChar char="•"/>
            </a:pPr>
            <a:r>
              <a:rPr lang="en-US">
                <a:latin typeface="Arial" charset="0"/>
              </a:rPr>
              <a:t>Each node in hierarchy stores a list of names that end with same suffix</a:t>
            </a:r>
          </a:p>
          <a:p>
            <a:pPr marL="682625" lvl="1" indent="-225425">
              <a:buFontTx/>
              <a:buChar char="•"/>
            </a:pPr>
            <a:r>
              <a:rPr lang="en-US">
                <a:latin typeface="Arial" charset="0"/>
              </a:rPr>
              <a:t>Suffix = path up tree</a:t>
            </a:r>
          </a:p>
          <a:p>
            <a:pPr marL="231775" indent="-231775">
              <a:buFontTx/>
              <a:buChar char="•"/>
            </a:pPr>
            <a:r>
              <a:rPr lang="en-US">
                <a:latin typeface="Arial" charset="0"/>
              </a:rPr>
              <a:t>E.g., given this tree, where would following be stored:</a:t>
            </a:r>
          </a:p>
          <a:p>
            <a:pPr marL="682625" lvl="1" indent="-225425">
              <a:buFontTx/>
              <a:buChar char="•"/>
            </a:pPr>
            <a:r>
              <a:rPr lang="en-US">
                <a:latin typeface="Arial" charset="0"/>
              </a:rPr>
              <a:t>Fred.com</a:t>
            </a:r>
          </a:p>
          <a:p>
            <a:pPr marL="682625" lvl="1" indent="-225425">
              <a:buFontTx/>
              <a:buChar char="•"/>
            </a:pPr>
            <a:r>
              <a:rPr lang="en-US">
                <a:latin typeface="Arial" charset="0"/>
              </a:rPr>
              <a:t>Fred.edu</a:t>
            </a:r>
          </a:p>
          <a:p>
            <a:pPr marL="682625" lvl="1" indent="-225425">
              <a:buFontTx/>
              <a:buChar char="•"/>
            </a:pPr>
            <a:r>
              <a:rPr lang="en-US">
                <a:latin typeface="Arial" charset="0"/>
              </a:rPr>
              <a:t>Fred.cmu.edu</a:t>
            </a:r>
          </a:p>
          <a:p>
            <a:pPr marL="682625" lvl="1" indent="-225425">
              <a:buFontTx/>
              <a:buChar char="•"/>
            </a:pPr>
            <a:r>
              <a:rPr lang="en-US">
                <a:latin typeface="Arial" charset="0"/>
              </a:rPr>
              <a:t>Fred.cmcl.cs.cmu.edu</a:t>
            </a:r>
          </a:p>
          <a:p>
            <a:pPr marL="682625" lvl="1" indent="-225425">
              <a:buFontTx/>
              <a:buChar char="•"/>
            </a:pPr>
            <a:r>
              <a:rPr lang="en-US">
                <a:latin typeface="Arial" charset="0"/>
              </a:rPr>
              <a:t>Fred.cs.mit.edu</a:t>
            </a:r>
          </a:p>
        </p:txBody>
      </p:sp>
      <p:sp>
        <p:nvSpPr>
          <p:cNvPr id="34" name="Date Placeholder 3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E01D1-1023-4B2A-AEA1-D9558C752D0A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DNS Design: Zone Definitions</a:t>
            </a: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2638425" y="2438400"/>
            <a:ext cx="67786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root</a:t>
            </a: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2349500" y="3048000"/>
            <a:ext cx="6365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edu</a:t>
            </a: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1277938" y="3048000"/>
            <a:ext cx="5651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net</a:t>
            </a: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800100" y="2743200"/>
            <a:ext cx="5937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org</a:t>
            </a: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3800475" y="3032125"/>
            <a:ext cx="48101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uk</a:t>
            </a:r>
          </a:p>
        </p:txBody>
      </p:sp>
      <p:sp>
        <p:nvSpPr>
          <p:cNvPr id="16394" name="Text Box 8"/>
          <p:cNvSpPr txBox="1">
            <a:spLocks noChangeArrowheads="1"/>
          </p:cNvSpPr>
          <p:nvPr/>
        </p:nvSpPr>
        <p:spPr bwMode="auto">
          <a:xfrm>
            <a:off x="3049588" y="3032125"/>
            <a:ext cx="706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com</a:t>
            </a:r>
          </a:p>
        </p:txBody>
      </p:sp>
      <p:sp>
        <p:nvSpPr>
          <p:cNvPr id="16395" name="Text Box 9"/>
          <p:cNvSpPr txBox="1">
            <a:spLocks noChangeArrowheads="1"/>
          </p:cNvSpPr>
          <p:nvPr/>
        </p:nvSpPr>
        <p:spPr bwMode="auto">
          <a:xfrm>
            <a:off x="4341813" y="2803525"/>
            <a:ext cx="4667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ca</a:t>
            </a:r>
          </a:p>
        </p:txBody>
      </p:sp>
      <p:sp>
        <p:nvSpPr>
          <p:cNvPr id="16396" name="Text Box 10"/>
          <p:cNvSpPr txBox="1">
            <a:spLocks noChangeArrowheads="1"/>
          </p:cNvSpPr>
          <p:nvPr/>
        </p:nvSpPr>
        <p:spPr bwMode="auto">
          <a:xfrm>
            <a:off x="623888" y="3810000"/>
            <a:ext cx="6921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gwu</a:t>
            </a:r>
          </a:p>
        </p:txBody>
      </p:sp>
      <p:sp>
        <p:nvSpPr>
          <p:cNvPr id="16397" name="Text Box 11"/>
          <p:cNvSpPr txBox="1">
            <a:spLocks noChangeArrowheads="1"/>
          </p:cNvSpPr>
          <p:nvPr/>
        </p:nvSpPr>
        <p:spPr bwMode="auto">
          <a:xfrm>
            <a:off x="1290638" y="3810000"/>
            <a:ext cx="6365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ucb</a:t>
            </a:r>
          </a:p>
        </p:txBody>
      </p:sp>
      <p:sp>
        <p:nvSpPr>
          <p:cNvPr id="16398" name="Text Box 12"/>
          <p:cNvSpPr txBox="1">
            <a:spLocks noChangeArrowheads="1"/>
          </p:cNvSpPr>
          <p:nvPr/>
        </p:nvSpPr>
        <p:spPr bwMode="auto">
          <a:xfrm>
            <a:off x="2287588" y="3810000"/>
            <a:ext cx="706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cmu</a:t>
            </a:r>
          </a:p>
        </p:txBody>
      </p:sp>
      <p:sp>
        <p:nvSpPr>
          <p:cNvPr id="16399" name="Text Box 13"/>
          <p:cNvSpPr txBox="1">
            <a:spLocks noChangeArrowheads="1"/>
          </p:cNvSpPr>
          <p:nvPr/>
        </p:nvSpPr>
        <p:spPr bwMode="auto">
          <a:xfrm>
            <a:off x="3109913" y="3810000"/>
            <a:ext cx="4953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bu</a:t>
            </a:r>
          </a:p>
        </p:txBody>
      </p:sp>
      <p:sp>
        <p:nvSpPr>
          <p:cNvPr id="16400" name="Line 14"/>
          <p:cNvSpPr>
            <a:spLocks noChangeShapeType="1"/>
          </p:cNvSpPr>
          <p:nvPr/>
        </p:nvSpPr>
        <p:spPr bwMode="auto">
          <a:xfrm flipH="1">
            <a:off x="1447800" y="2778125"/>
            <a:ext cx="1268413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5"/>
          <p:cNvSpPr>
            <a:spLocks noChangeShapeType="1"/>
          </p:cNvSpPr>
          <p:nvPr/>
        </p:nvSpPr>
        <p:spPr bwMode="auto">
          <a:xfrm flipH="1">
            <a:off x="1752600" y="2778125"/>
            <a:ext cx="1022350" cy="422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6"/>
          <p:cNvSpPr>
            <a:spLocks noChangeShapeType="1"/>
          </p:cNvSpPr>
          <p:nvPr/>
        </p:nvSpPr>
        <p:spPr bwMode="auto">
          <a:xfrm>
            <a:off x="3140075" y="2754313"/>
            <a:ext cx="288925" cy="369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Line 17"/>
          <p:cNvSpPr>
            <a:spLocks noChangeShapeType="1"/>
          </p:cNvSpPr>
          <p:nvPr/>
        </p:nvSpPr>
        <p:spPr bwMode="auto">
          <a:xfrm>
            <a:off x="3257550" y="2765425"/>
            <a:ext cx="704850" cy="358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Line 18"/>
          <p:cNvSpPr>
            <a:spLocks noChangeShapeType="1"/>
          </p:cNvSpPr>
          <p:nvPr/>
        </p:nvSpPr>
        <p:spPr bwMode="auto">
          <a:xfrm>
            <a:off x="3257550" y="2730500"/>
            <a:ext cx="1162050" cy="24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5" name="Line 19"/>
          <p:cNvSpPr>
            <a:spLocks noChangeShapeType="1"/>
          </p:cNvSpPr>
          <p:nvPr/>
        </p:nvSpPr>
        <p:spPr bwMode="auto">
          <a:xfrm flipH="1">
            <a:off x="990600" y="3429000"/>
            <a:ext cx="1676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6" name="Line 20"/>
          <p:cNvSpPr>
            <a:spLocks noChangeShapeType="1"/>
          </p:cNvSpPr>
          <p:nvPr/>
        </p:nvSpPr>
        <p:spPr bwMode="auto">
          <a:xfrm flipH="1">
            <a:off x="1828800" y="34290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7" name="Line 21"/>
          <p:cNvSpPr>
            <a:spLocks noChangeShapeType="1"/>
          </p:cNvSpPr>
          <p:nvPr/>
        </p:nvSpPr>
        <p:spPr bwMode="auto">
          <a:xfrm>
            <a:off x="2657475" y="3429000"/>
            <a:ext cx="9525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8" name="Line 22"/>
          <p:cNvSpPr>
            <a:spLocks noChangeShapeType="1"/>
          </p:cNvSpPr>
          <p:nvPr/>
        </p:nvSpPr>
        <p:spPr bwMode="auto">
          <a:xfrm>
            <a:off x="2668588" y="3429000"/>
            <a:ext cx="608012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9" name="Text Box 23"/>
          <p:cNvSpPr txBox="1">
            <a:spLocks noChangeArrowheads="1"/>
          </p:cNvSpPr>
          <p:nvPr/>
        </p:nvSpPr>
        <p:spPr bwMode="auto">
          <a:xfrm>
            <a:off x="3636963" y="3794125"/>
            <a:ext cx="563562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mit</a:t>
            </a:r>
          </a:p>
        </p:txBody>
      </p:sp>
      <p:sp>
        <p:nvSpPr>
          <p:cNvPr id="16410" name="Line 24"/>
          <p:cNvSpPr>
            <a:spLocks noChangeShapeType="1"/>
          </p:cNvSpPr>
          <p:nvPr/>
        </p:nvSpPr>
        <p:spPr bwMode="auto">
          <a:xfrm>
            <a:off x="2667000" y="3429000"/>
            <a:ext cx="1219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1" name="Text Box 25"/>
          <p:cNvSpPr txBox="1">
            <a:spLocks noChangeArrowheads="1"/>
          </p:cNvSpPr>
          <p:nvPr/>
        </p:nvSpPr>
        <p:spPr bwMode="auto">
          <a:xfrm>
            <a:off x="2058988" y="4322763"/>
            <a:ext cx="4667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cs</a:t>
            </a:r>
          </a:p>
        </p:txBody>
      </p:sp>
      <p:sp>
        <p:nvSpPr>
          <p:cNvPr id="16412" name="Text Box 26"/>
          <p:cNvSpPr txBox="1">
            <a:spLocks noChangeArrowheads="1"/>
          </p:cNvSpPr>
          <p:nvPr/>
        </p:nvSpPr>
        <p:spPr bwMode="auto">
          <a:xfrm>
            <a:off x="2676525" y="4343400"/>
            <a:ext cx="60801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ece</a:t>
            </a:r>
          </a:p>
        </p:txBody>
      </p:sp>
      <p:sp>
        <p:nvSpPr>
          <p:cNvPr id="16413" name="Line 27"/>
          <p:cNvSpPr>
            <a:spLocks noChangeShapeType="1"/>
          </p:cNvSpPr>
          <p:nvPr/>
        </p:nvSpPr>
        <p:spPr bwMode="auto">
          <a:xfrm flipH="1">
            <a:off x="2286000" y="41910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4" name="Line 28"/>
          <p:cNvSpPr>
            <a:spLocks noChangeShapeType="1"/>
          </p:cNvSpPr>
          <p:nvPr/>
        </p:nvSpPr>
        <p:spPr bwMode="auto">
          <a:xfrm>
            <a:off x="2590800" y="41910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5" name="Line 29"/>
          <p:cNvSpPr>
            <a:spLocks noChangeShapeType="1"/>
          </p:cNvSpPr>
          <p:nvPr/>
        </p:nvSpPr>
        <p:spPr bwMode="auto">
          <a:xfrm>
            <a:off x="2273300" y="4678363"/>
            <a:ext cx="12700" cy="198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416" name="Text Box 30"/>
          <p:cNvSpPr txBox="1">
            <a:spLocks noChangeArrowheads="1"/>
          </p:cNvSpPr>
          <p:nvPr/>
        </p:nvSpPr>
        <p:spPr bwMode="auto">
          <a:xfrm>
            <a:off x="1924050" y="4784725"/>
            <a:ext cx="7620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cmcl</a:t>
            </a:r>
          </a:p>
        </p:txBody>
      </p:sp>
      <p:sp>
        <p:nvSpPr>
          <p:cNvPr id="16417" name="Line 33"/>
          <p:cNvSpPr>
            <a:spLocks noChangeShapeType="1"/>
          </p:cNvSpPr>
          <p:nvPr/>
        </p:nvSpPr>
        <p:spPr bwMode="auto">
          <a:xfrm flipH="1">
            <a:off x="2743200" y="28194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418" name="Rectangle 34"/>
          <p:cNvSpPr>
            <a:spLocks noChangeArrowheads="1"/>
          </p:cNvSpPr>
          <p:nvPr/>
        </p:nvSpPr>
        <p:spPr bwMode="auto">
          <a:xfrm>
            <a:off x="533400" y="5486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endParaRPr lang="en-US" sz="2800">
              <a:latin typeface="Arial" charset="0"/>
            </a:endParaRPr>
          </a:p>
        </p:txBody>
      </p:sp>
      <p:sp>
        <p:nvSpPr>
          <p:cNvPr id="16419" name="Oval 35"/>
          <p:cNvSpPr>
            <a:spLocks noChangeArrowheads="1"/>
          </p:cNvSpPr>
          <p:nvPr/>
        </p:nvSpPr>
        <p:spPr bwMode="auto">
          <a:xfrm>
            <a:off x="1371600" y="4800600"/>
            <a:ext cx="17526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0" name="Line 36"/>
          <p:cNvSpPr>
            <a:spLocks noChangeShapeType="1"/>
          </p:cNvSpPr>
          <p:nvPr/>
        </p:nvSpPr>
        <p:spPr bwMode="auto">
          <a:xfrm>
            <a:off x="3124200" y="5029200"/>
            <a:ext cx="2362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5486400" y="48006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</a:rPr>
              <a:t>Single node</a:t>
            </a:r>
          </a:p>
        </p:txBody>
      </p:sp>
      <p:sp>
        <p:nvSpPr>
          <p:cNvPr id="16422" name="Oval 38"/>
          <p:cNvSpPr>
            <a:spLocks noChangeArrowheads="1"/>
          </p:cNvSpPr>
          <p:nvPr/>
        </p:nvSpPr>
        <p:spPr bwMode="auto">
          <a:xfrm>
            <a:off x="1981200" y="3810000"/>
            <a:ext cx="1295400" cy="990600"/>
          </a:xfrm>
          <a:prstGeom prst="ellips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3333FF"/>
              </a:solidFill>
            </a:endParaRPr>
          </a:p>
        </p:txBody>
      </p:sp>
      <p:sp>
        <p:nvSpPr>
          <p:cNvPr id="16423" name="Line 39"/>
          <p:cNvSpPr>
            <a:spLocks noChangeShapeType="1"/>
          </p:cNvSpPr>
          <p:nvPr/>
        </p:nvSpPr>
        <p:spPr bwMode="auto">
          <a:xfrm>
            <a:off x="3124200" y="4648200"/>
            <a:ext cx="3048000" cy="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6096000" y="44196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FF"/>
                </a:solidFill>
                <a:latin typeface="Arial" charset="0"/>
              </a:rPr>
              <a:t>Subtree</a:t>
            </a:r>
          </a:p>
        </p:txBody>
      </p:sp>
      <p:sp>
        <p:nvSpPr>
          <p:cNvPr id="16425" name="Oval 41"/>
          <p:cNvSpPr>
            <a:spLocks noChangeArrowheads="1"/>
          </p:cNvSpPr>
          <p:nvPr/>
        </p:nvSpPr>
        <p:spPr bwMode="auto">
          <a:xfrm>
            <a:off x="457200" y="1524000"/>
            <a:ext cx="4419600" cy="4572000"/>
          </a:xfrm>
          <a:prstGeom prst="ellips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>
            <a:off x="3962400" y="5638800"/>
            <a:ext cx="18288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427" name="Text Box 43"/>
          <p:cNvSpPr txBox="1">
            <a:spLocks noChangeArrowheads="1"/>
          </p:cNvSpPr>
          <p:nvPr/>
        </p:nvSpPr>
        <p:spPr bwMode="auto">
          <a:xfrm>
            <a:off x="5867400" y="5410200"/>
            <a:ext cx="1828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  <a:latin typeface="Arial" charset="0"/>
              </a:rPr>
              <a:t>Complete Tree</a:t>
            </a:r>
          </a:p>
        </p:txBody>
      </p:sp>
      <p:sp>
        <p:nvSpPr>
          <p:cNvPr id="16428" name="Text Box 44"/>
          <p:cNvSpPr txBox="1">
            <a:spLocks noChangeArrowheads="1"/>
          </p:cNvSpPr>
          <p:nvPr/>
        </p:nvSpPr>
        <p:spPr bwMode="auto">
          <a:xfrm>
            <a:off x="4876800" y="1524000"/>
            <a:ext cx="419100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buFontTx/>
              <a:buChar char="•"/>
            </a:pPr>
            <a:r>
              <a:rPr lang="en-US">
                <a:latin typeface="Arial" charset="0"/>
              </a:rPr>
              <a:t>Zone = contiguous section of name space</a:t>
            </a:r>
          </a:p>
          <a:p>
            <a:pPr marL="682625" lvl="1" indent="-225425">
              <a:buFontTx/>
              <a:buChar char="•"/>
            </a:pPr>
            <a:r>
              <a:rPr lang="en-US" sz="2000">
                <a:latin typeface="Arial" charset="0"/>
              </a:rPr>
              <a:t>E.g., Complete tree, single node or subtree</a:t>
            </a:r>
          </a:p>
          <a:p>
            <a:pPr marL="231775" indent="-231775">
              <a:buFontTx/>
              <a:buChar char="•"/>
            </a:pPr>
            <a:r>
              <a:rPr lang="en-US">
                <a:latin typeface="Arial" charset="0"/>
              </a:rPr>
              <a:t>A zone has an associated set of name servers</a:t>
            </a:r>
          </a:p>
          <a:p>
            <a:pPr marL="682625" lvl="1" indent="-225425">
              <a:buFontTx/>
              <a:buChar char="•"/>
            </a:pPr>
            <a:r>
              <a:rPr lang="en-US" sz="2000">
                <a:latin typeface="Arial" charset="0"/>
              </a:rPr>
              <a:t>Must store list of names and tree links</a:t>
            </a:r>
          </a:p>
        </p:txBody>
      </p:sp>
      <p:sp>
        <p:nvSpPr>
          <p:cNvPr id="45" name="Date Placeholder 4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7CB4BE-F23B-43D6-B78D-BCC5CE4C6FCD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DNS Design: Cont.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Zones are created by convincing owner node to create/delegate a subzone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Records within zone stored multiple redundant name servers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Primary/master name server updated manually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Secondary/redundant servers updated by zone transfer of name space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smtClean="0"/>
              <a:t>Zone transfer is a bulk transfer of the “configuration” of a DNS server – uses TCP to ensure reliability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Example: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CS.CMU.EDU created by CMU.EDU administrators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Who creates CMU.EDU or .EDU?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1E93FB-CF6D-4538-BF2F-113002F07DED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DNS: Root Name Servers</a:t>
            </a:r>
            <a:endParaRPr lang="en-US" sz="3600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3200400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Responsible for “root” zone</a:t>
            </a:r>
          </a:p>
          <a:p>
            <a:pPr eaLnBrk="1" hangingPunct="1"/>
            <a:r>
              <a:rPr lang="en-US" sz="2000" smtClean="0"/>
              <a:t>Approx. 13 root name servers worldwide</a:t>
            </a:r>
          </a:p>
          <a:p>
            <a:pPr lvl="1" eaLnBrk="1" hangingPunct="1"/>
            <a:r>
              <a:rPr lang="en-US" sz="1800" smtClean="0"/>
              <a:t>Currently {a-m}.root-servers.net</a:t>
            </a:r>
          </a:p>
          <a:p>
            <a:pPr eaLnBrk="1" hangingPunct="1"/>
            <a:r>
              <a:rPr lang="en-US" sz="2000" smtClean="0"/>
              <a:t>Local name servers contact root servers when they cannot resolve a name</a:t>
            </a:r>
          </a:p>
          <a:p>
            <a:pPr lvl="1" eaLnBrk="1" hangingPunct="1"/>
            <a:r>
              <a:rPr lang="en-US" sz="1800" smtClean="0"/>
              <a:t>Configured with well-known root servers</a:t>
            </a:r>
          </a:p>
          <a:p>
            <a:pPr lvl="1" eaLnBrk="1" hangingPunct="1"/>
            <a:r>
              <a:rPr lang="en-US" sz="1800" smtClean="0"/>
              <a:t>Newer picture </a:t>
            </a:r>
            <a:r>
              <a:rPr lang="en-US" sz="1800" smtClean="0">
                <a:sym typeface="Wingdings" pitchFamily="2" charset="2"/>
              </a:rPr>
              <a:t> </a:t>
            </a:r>
            <a:r>
              <a:rPr lang="en-US" sz="1800" smtClean="0">
                <a:sym typeface="Wingdings" pitchFamily="2" charset="2"/>
                <a:hlinkClick r:id="rId3"/>
              </a:rPr>
              <a:t>www.root-servers.org</a:t>
            </a:r>
            <a:r>
              <a:rPr lang="en-US" sz="1800" smtClean="0">
                <a:sym typeface="Wingdings" pitchFamily="2" charset="2"/>
              </a:rPr>
              <a:t> </a:t>
            </a:r>
            <a:endParaRPr lang="en-US" sz="1800" smtClean="0"/>
          </a:p>
          <a:p>
            <a:pPr lvl="1" eaLnBrk="1" hangingPunct="1"/>
            <a:endParaRPr lang="en-US" sz="1800" smtClean="0"/>
          </a:p>
        </p:txBody>
      </p:sp>
      <p:pic>
        <p:nvPicPr>
          <p:cNvPr id="18438" name="Picture 4" descr="root-servers"/>
          <p:cNvPicPr>
            <a:picLocks noChangeAspect="1" noChangeArrowheads="1"/>
          </p:cNvPicPr>
          <p:nvPr/>
        </p:nvPicPr>
        <p:blipFill>
          <a:blip r:embed="rId4"/>
          <a:srcRect r="1865"/>
          <a:stretch>
            <a:fillRect/>
          </a:stretch>
        </p:blipFill>
        <p:spPr bwMode="auto">
          <a:xfrm>
            <a:off x="4495800" y="1743075"/>
            <a:ext cx="4343400" cy="3816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3A2C13-A070-472B-88E4-A144B33C7FD0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Servers/Resolvers 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Each host has a resolver</a:t>
            </a:r>
          </a:p>
          <a:p>
            <a:pPr lvl="1" eaLnBrk="1" hangingPunct="1"/>
            <a:r>
              <a:rPr lang="en-US" smtClean="0"/>
              <a:t>Typically a library that applications can link to</a:t>
            </a:r>
          </a:p>
          <a:p>
            <a:pPr lvl="1" eaLnBrk="1" hangingPunct="1"/>
            <a:r>
              <a:rPr lang="en-US" smtClean="0"/>
              <a:t>Local name servers hand-configured (e.g. /etc/resolv.conf)</a:t>
            </a:r>
          </a:p>
          <a:p>
            <a:pPr eaLnBrk="1" hangingPunct="1"/>
            <a:r>
              <a:rPr lang="en-US" smtClean="0"/>
              <a:t>Name servers</a:t>
            </a:r>
          </a:p>
          <a:p>
            <a:pPr lvl="1" eaLnBrk="1" hangingPunct="1"/>
            <a:r>
              <a:rPr lang="en-US" smtClean="0"/>
              <a:t>Either responsible for some zone or…</a:t>
            </a:r>
          </a:p>
          <a:p>
            <a:pPr lvl="1" eaLnBrk="1" hangingPunct="1"/>
            <a:r>
              <a:rPr lang="en-US" smtClean="0"/>
              <a:t>Local servers</a:t>
            </a:r>
          </a:p>
          <a:p>
            <a:pPr marL="1143000" lvl="2" eaLnBrk="1" hangingPunct="1"/>
            <a:r>
              <a:rPr lang="en-US" smtClean="0"/>
              <a:t>Do lookup of distant host names for local hosts</a:t>
            </a:r>
          </a:p>
          <a:p>
            <a:pPr marL="1143000" lvl="2" eaLnBrk="1" hangingPunct="1"/>
            <a:r>
              <a:rPr lang="en-US" smtClean="0"/>
              <a:t>Typically answer queries about local zone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790372-5ADA-462D-BF40-A8724E96C657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38594" name="Rectangle 2"/>
          <p:cNvSpPr>
            <a:spLocks noChangeArrowheads="1"/>
          </p:cNvSpPr>
          <p:nvPr/>
        </p:nvSpPr>
        <p:spPr bwMode="auto">
          <a:xfrm>
            <a:off x="609600" y="1676400"/>
            <a:ext cx="8153400" cy="441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Typical Resolution</a:t>
            </a:r>
          </a:p>
        </p:txBody>
      </p:sp>
      <p:sp>
        <p:nvSpPr>
          <p:cNvPr id="20486" name="Oval 4"/>
          <p:cNvSpPr>
            <a:spLocks noChangeArrowheads="1"/>
          </p:cNvSpPr>
          <p:nvPr/>
        </p:nvSpPr>
        <p:spPr bwMode="auto">
          <a:xfrm>
            <a:off x="817563" y="3257550"/>
            <a:ext cx="835025" cy="681038"/>
          </a:xfrm>
          <a:prstGeom prst="ellips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828675" y="4187825"/>
            <a:ext cx="8350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Client</a:t>
            </a:r>
          </a:p>
        </p:txBody>
      </p:sp>
      <p:sp>
        <p:nvSpPr>
          <p:cNvPr id="20488" name="Rectangle 6"/>
          <p:cNvSpPr>
            <a:spLocks noChangeArrowheads="1"/>
          </p:cNvSpPr>
          <p:nvPr/>
        </p:nvSpPr>
        <p:spPr bwMode="auto">
          <a:xfrm>
            <a:off x="2687638" y="3316288"/>
            <a:ext cx="798512" cy="693737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Text Box 7"/>
          <p:cNvSpPr txBox="1">
            <a:spLocks noChangeArrowheads="1"/>
          </p:cNvSpPr>
          <p:nvPr/>
        </p:nvSpPr>
        <p:spPr bwMode="auto">
          <a:xfrm>
            <a:off x="2352675" y="4038600"/>
            <a:ext cx="1497013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Local 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238600" name="Rectangle 8"/>
          <p:cNvSpPr>
            <a:spLocks noChangeArrowheads="1"/>
          </p:cNvSpPr>
          <p:nvPr/>
        </p:nvSpPr>
        <p:spPr bwMode="auto">
          <a:xfrm>
            <a:off x="5989638" y="2457450"/>
            <a:ext cx="798512" cy="693738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8601" name="Text Box 9"/>
          <p:cNvSpPr txBox="1">
            <a:spLocks noChangeArrowheads="1"/>
          </p:cNvSpPr>
          <p:nvPr/>
        </p:nvSpPr>
        <p:spPr bwMode="auto">
          <a:xfrm>
            <a:off x="6880225" y="2422525"/>
            <a:ext cx="1497013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root &amp; edu 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238602" name="Rectangle 10"/>
          <p:cNvSpPr>
            <a:spLocks noChangeArrowheads="1"/>
          </p:cNvSpPr>
          <p:nvPr/>
        </p:nvSpPr>
        <p:spPr bwMode="auto">
          <a:xfrm>
            <a:off x="6024563" y="3679825"/>
            <a:ext cx="798512" cy="693738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8603" name="Text Box 11"/>
          <p:cNvSpPr txBox="1">
            <a:spLocks noChangeArrowheads="1"/>
          </p:cNvSpPr>
          <p:nvPr/>
        </p:nvSpPr>
        <p:spPr bwMode="auto">
          <a:xfrm>
            <a:off x="6835775" y="3740150"/>
            <a:ext cx="1706563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ns1.cmu.edu 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238604" name="Rectangle 12"/>
          <p:cNvSpPr>
            <a:spLocks noChangeArrowheads="1"/>
          </p:cNvSpPr>
          <p:nvPr/>
        </p:nvSpPr>
        <p:spPr bwMode="auto">
          <a:xfrm>
            <a:off x="6059488" y="4854575"/>
            <a:ext cx="798512" cy="693738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3"/>
          <p:cNvSpPr>
            <a:spLocks noChangeShapeType="1"/>
          </p:cNvSpPr>
          <p:nvPr/>
        </p:nvSpPr>
        <p:spPr bwMode="auto">
          <a:xfrm>
            <a:off x="1628775" y="3598863"/>
            <a:ext cx="105886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Text Box 14"/>
          <p:cNvSpPr txBox="1">
            <a:spLocks noChangeArrowheads="1"/>
          </p:cNvSpPr>
          <p:nvPr/>
        </p:nvSpPr>
        <p:spPr bwMode="auto">
          <a:xfrm>
            <a:off x="1285875" y="2900363"/>
            <a:ext cx="17192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www.cs.cmu.edu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3475038" y="2716213"/>
            <a:ext cx="2528887" cy="1000125"/>
            <a:chOff x="2189" y="1711"/>
            <a:chExt cx="1593" cy="630"/>
          </a:xfrm>
        </p:grpSpPr>
        <p:sp>
          <p:nvSpPr>
            <p:cNvPr id="20508" name="Line 15"/>
            <p:cNvSpPr>
              <a:spLocks noChangeShapeType="1"/>
            </p:cNvSpPr>
            <p:nvPr/>
          </p:nvSpPr>
          <p:spPr bwMode="auto">
            <a:xfrm flipV="1">
              <a:off x="2204" y="1711"/>
              <a:ext cx="1578" cy="5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9" name="Line 16"/>
            <p:cNvSpPr>
              <a:spLocks noChangeShapeType="1"/>
            </p:cNvSpPr>
            <p:nvPr/>
          </p:nvSpPr>
          <p:spPr bwMode="auto">
            <a:xfrm flipH="1">
              <a:off x="2189" y="1785"/>
              <a:ext cx="1578" cy="5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0" name="Text Box 17"/>
            <p:cNvSpPr txBox="1">
              <a:spLocks noChangeArrowheads="1"/>
            </p:cNvSpPr>
            <p:nvPr/>
          </p:nvSpPr>
          <p:spPr bwMode="auto">
            <a:xfrm rot="-1103643">
              <a:off x="2545" y="2055"/>
              <a:ext cx="1062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NS ns1.cmu.edu</a:t>
              </a:r>
            </a:p>
          </p:txBody>
        </p:sp>
        <p:sp>
          <p:nvSpPr>
            <p:cNvPr id="20511" name="Text Box 18"/>
            <p:cNvSpPr txBox="1">
              <a:spLocks noChangeArrowheads="1"/>
            </p:cNvSpPr>
            <p:nvPr/>
          </p:nvSpPr>
          <p:spPr bwMode="auto">
            <a:xfrm rot="-1103643">
              <a:off x="2404" y="1789"/>
              <a:ext cx="1083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www.cs.cmu.edu</a:t>
              </a:r>
            </a:p>
          </p:txBody>
        </p:sp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3505200" y="3810000"/>
            <a:ext cx="2555875" cy="488950"/>
            <a:chOff x="2208" y="2400"/>
            <a:chExt cx="1610" cy="308"/>
          </a:xfrm>
        </p:grpSpPr>
        <p:sp>
          <p:nvSpPr>
            <p:cNvPr id="20505" name="Line 19"/>
            <p:cNvSpPr>
              <a:spLocks noChangeShapeType="1"/>
            </p:cNvSpPr>
            <p:nvPr/>
          </p:nvSpPr>
          <p:spPr bwMode="auto">
            <a:xfrm>
              <a:off x="2230" y="2400"/>
              <a:ext cx="1578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6" name="Line 20"/>
            <p:cNvSpPr>
              <a:spLocks noChangeShapeType="1"/>
            </p:cNvSpPr>
            <p:nvPr/>
          </p:nvSpPr>
          <p:spPr bwMode="auto">
            <a:xfrm flipH="1" flipV="1">
              <a:off x="2208" y="2474"/>
              <a:ext cx="160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7" name="Text Box 21"/>
            <p:cNvSpPr txBox="1">
              <a:spLocks noChangeArrowheads="1"/>
            </p:cNvSpPr>
            <p:nvPr/>
          </p:nvSpPr>
          <p:spPr bwMode="auto">
            <a:xfrm rot="297327">
              <a:off x="2592" y="2496"/>
              <a:ext cx="122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NS ns1.cs.cmu.edu</a:t>
              </a:r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3487738" y="3927475"/>
            <a:ext cx="2609850" cy="1376363"/>
            <a:chOff x="2197" y="2474"/>
            <a:chExt cx="1644" cy="867"/>
          </a:xfrm>
        </p:grpSpPr>
        <p:sp>
          <p:nvSpPr>
            <p:cNvPr id="20502" name="Line 22"/>
            <p:cNvSpPr>
              <a:spLocks noChangeShapeType="1"/>
            </p:cNvSpPr>
            <p:nvPr/>
          </p:nvSpPr>
          <p:spPr bwMode="auto">
            <a:xfrm>
              <a:off x="2241" y="2474"/>
              <a:ext cx="1600" cy="8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3" name="Line 23"/>
            <p:cNvSpPr>
              <a:spLocks noChangeShapeType="1"/>
            </p:cNvSpPr>
            <p:nvPr/>
          </p:nvSpPr>
          <p:spPr bwMode="auto">
            <a:xfrm flipH="1" flipV="1">
              <a:off x="2197" y="2526"/>
              <a:ext cx="1607" cy="8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4" name="Text Box 24"/>
            <p:cNvSpPr txBox="1">
              <a:spLocks noChangeArrowheads="1"/>
            </p:cNvSpPr>
            <p:nvPr/>
          </p:nvSpPr>
          <p:spPr bwMode="auto">
            <a:xfrm rot="1670163">
              <a:off x="2640" y="3042"/>
              <a:ext cx="9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A www=IPaddr</a:t>
              </a:r>
            </a:p>
          </p:txBody>
        </p:sp>
      </p:grpSp>
      <p:sp>
        <p:nvSpPr>
          <p:cNvPr id="238617" name="Text Box 25"/>
          <p:cNvSpPr txBox="1">
            <a:spLocks noChangeArrowheads="1"/>
          </p:cNvSpPr>
          <p:nvPr/>
        </p:nvSpPr>
        <p:spPr bwMode="auto">
          <a:xfrm>
            <a:off x="6802438" y="4648200"/>
            <a:ext cx="1960562" cy="1006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ns1.cs.cmu.edu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server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600" grpId="0" animBg="1"/>
      <p:bldP spid="238601" grpId="0"/>
      <p:bldP spid="238602" grpId="0" animBg="1"/>
      <p:bldP spid="238603" grpId="0"/>
      <p:bldP spid="238604" grpId="0" animBg="1"/>
      <p:bldP spid="2386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Average		71.9</a:t>
            </a:r>
          </a:p>
          <a:p>
            <a:r>
              <a:rPr lang="en-US" dirty="0" smtClean="0"/>
              <a:t>Median		69.5</a:t>
            </a:r>
          </a:p>
          <a:p>
            <a:r>
              <a:rPr lang="en-US" dirty="0" err="1" smtClean="0"/>
              <a:t>Std.Dev</a:t>
            </a:r>
            <a:r>
              <a:rPr lang="en-US" dirty="0" smtClean="0"/>
              <a:t>.		13.9!!!</a:t>
            </a:r>
          </a:p>
          <a:p>
            <a:r>
              <a:rPr lang="en-US" dirty="0" smtClean="0"/>
              <a:t>Max		97</a:t>
            </a:r>
          </a:p>
          <a:p>
            <a:r>
              <a:rPr lang="en-US" dirty="0" smtClean="0"/>
              <a:t>Min		40</a:t>
            </a:r>
          </a:p>
          <a:p>
            <a:endParaRPr lang="en-US" dirty="0" smtClean="0"/>
          </a:p>
          <a:p>
            <a:r>
              <a:rPr lang="en-US" dirty="0" smtClean="0"/>
              <a:t>Available after class today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10/18/07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Lecture 13: DNS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428600-24FA-458C-BBB1-1C7F4DF2E58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B6C8D-4A15-4E4A-8D13-4B66B4835E99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Typical Resolution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Steps for resolving www.cmu.edu</a:t>
            </a:r>
          </a:p>
          <a:p>
            <a:pPr lvl="1" eaLnBrk="1" hangingPunct="1"/>
            <a:r>
              <a:rPr lang="en-US" sz="2000" smtClean="0"/>
              <a:t>Application calls gethostbyname() (RESOLVER)</a:t>
            </a:r>
          </a:p>
          <a:p>
            <a:pPr lvl="1" eaLnBrk="1" hangingPunct="1"/>
            <a:r>
              <a:rPr lang="en-US" sz="2000" smtClean="0"/>
              <a:t>Resolver contacts local name server (S</a:t>
            </a:r>
            <a:r>
              <a:rPr lang="en-US" sz="2000" baseline="-25000" smtClean="0"/>
              <a:t>1</a:t>
            </a:r>
            <a:r>
              <a:rPr lang="en-US" sz="2000" smtClean="0"/>
              <a:t>)</a:t>
            </a:r>
          </a:p>
          <a:p>
            <a:pPr lvl="1" eaLnBrk="1" hangingPunct="1"/>
            <a:r>
              <a:rPr lang="en-US" sz="2000" smtClean="0"/>
              <a:t>S</a:t>
            </a:r>
            <a:r>
              <a:rPr lang="en-US" sz="2000" baseline="-25000" smtClean="0"/>
              <a:t>1</a:t>
            </a:r>
            <a:r>
              <a:rPr lang="en-US" sz="2000" smtClean="0"/>
              <a:t> queries root server (S</a:t>
            </a:r>
            <a:r>
              <a:rPr lang="en-US" sz="2000" baseline="-25000" smtClean="0"/>
              <a:t>2</a:t>
            </a:r>
            <a:r>
              <a:rPr lang="en-US" sz="2000" smtClean="0"/>
              <a:t>) for (</a:t>
            </a:r>
            <a:r>
              <a:rPr lang="en-US" sz="2000" smtClean="0">
                <a:hlinkClick r:id="rId3"/>
              </a:rPr>
              <a:t>www.cmu.edu</a:t>
            </a:r>
            <a:r>
              <a:rPr lang="en-US" sz="2000" smtClean="0"/>
              <a:t>)</a:t>
            </a:r>
          </a:p>
          <a:p>
            <a:pPr lvl="1" eaLnBrk="1" hangingPunct="1"/>
            <a:r>
              <a:rPr lang="en-US" sz="2000" smtClean="0"/>
              <a:t>S</a:t>
            </a:r>
            <a:r>
              <a:rPr lang="en-US" sz="2000" baseline="-25000" smtClean="0"/>
              <a:t>2</a:t>
            </a:r>
            <a:r>
              <a:rPr lang="en-US" sz="2000" smtClean="0"/>
              <a:t> returns NS record for cmu.edu (S</a:t>
            </a:r>
            <a:r>
              <a:rPr lang="en-US" sz="2000" baseline="-25000" smtClean="0"/>
              <a:t>3</a:t>
            </a:r>
            <a:r>
              <a:rPr lang="en-US" sz="2000" smtClean="0"/>
              <a:t>)</a:t>
            </a:r>
          </a:p>
          <a:p>
            <a:pPr lvl="1" eaLnBrk="1" hangingPunct="1"/>
            <a:r>
              <a:rPr lang="en-US" sz="2000" smtClean="0"/>
              <a:t>What about A record for S</a:t>
            </a:r>
            <a:r>
              <a:rPr lang="en-US" sz="2000" baseline="-25000" smtClean="0"/>
              <a:t>3</a:t>
            </a:r>
            <a:r>
              <a:rPr lang="en-US" sz="2000" smtClean="0"/>
              <a:t>?</a:t>
            </a:r>
          </a:p>
          <a:p>
            <a:pPr marL="1143000" lvl="2" eaLnBrk="1" hangingPunct="1"/>
            <a:r>
              <a:rPr lang="en-US" sz="1800" smtClean="0"/>
              <a:t>This is what the additional information section is for (PREFETCHING)</a:t>
            </a:r>
          </a:p>
          <a:p>
            <a:pPr lvl="1" eaLnBrk="1" hangingPunct="1"/>
            <a:r>
              <a:rPr lang="en-US" sz="2000" smtClean="0"/>
              <a:t>S</a:t>
            </a:r>
            <a:r>
              <a:rPr lang="en-US" sz="2000" baseline="-25000" smtClean="0"/>
              <a:t>1</a:t>
            </a:r>
            <a:r>
              <a:rPr lang="en-US" sz="2000" smtClean="0"/>
              <a:t> queries S</a:t>
            </a:r>
            <a:r>
              <a:rPr lang="en-US" sz="2000" baseline="-25000" smtClean="0"/>
              <a:t>3</a:t>
            </a:r>
            <a:r>
              <a:rPr lang="en-US" sz="2000" smtClean="0"/>
              <a:t> for </a:t>
            </a:r>
            <a:r>
              <a:rPr lang="en-US" sz="2000" smtClean="0">
                <a:hlinkClick r:id="rId3"/>
              </a:rPr>
              <a:t>www.cmu.edu</a:t>
            </a:r>
            <a:endParaRPr lang="en-US" sz="2000" smtClean="0"/>
          </a:p>
          <a:p>
            <a:pPr lvl="1" eaLnBrk="1" hangingPunct="1"/>
            <a:r>
              <a:rPr lang="en-US" sz="2000" smtClean="0"/>
              <a:t>S</a:t>
            </a:r>
            <a:r>
              <a:rPr lang="en-US" sz="2000" baseline="-25000" smtClean="0"/>
              <a:t>3</a:t>
            </a:r>
            <a:r>
              <a:rPr lang="en-US" sz="2000" smtClean="0"/>
              <a:t> returns A record for </a:t>
            </a:r>
            <a:r>
              <a:rPr lang="en-US" sz="2000" smtClean="0">
                <a:hlinkClick r:id="rId3"/>
              </a:rPr>
              <a:t>www.cmu.edu</a:t>
            </a:r>
            <a:endParaRPr lang="en-US" sz="2000" smtClean="0"/>
          </a:p>
          <a:p>
            <a:pPr lvl="1" eaLnBrk="1" hangingPunct="1"/>
            <a:endParaRPr lang="en-US" sz="2000" smtClean="0"/>
          </a:p>
          <a:p>
            <a:pPr eaLnBrk="1" hangingPunct="1"/>
            <a:r>
              <a:rPr lang="en-US" sz="2400" smtClean="0"/>
              <a:t>Can return multiple A records </a:t>
            </a:r>
            <a:r>
              <a:rPr lang="en-US" sz="2400" smtClean="0">
                <a:sym typeface="Wingdings" pitchFamily="2" charset="2"/>
              </a:rPr>
              <a:t> what does this mean?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7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20DB9B-38E9-4820-B247-529C57BC8527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Lookup Methods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9125" y="1438275"/>
            <a:ext cx="3267075" cy="5038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</a:rPr>
              <a:t>Recursive query:</a:t>
            </a: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Server goes out and searches for more info (recursive)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Only returns final answer or “not found”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</a:rPr>
              <a:t>Iterative query:</a:t>
            </a:r>
            <a:endParaRPr lang="en-US" sz="18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Server responds with as much as it knows (iterative)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“I don’t know this name, but ask this server”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Workload impact on choice?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Local server typically does recursive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Root/distant server does iterative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4587875" y="5118100"/>
          <a:ext cx="833438" cy="638175"/>
        </p:xfrm>
        <a:graphic>
          <a:graphicData uri="http://schemas.openxmlformats.org/presentationml/2006/ole">
            <p:oleObj spid="_x0000_s1026" name="Clip" r:id="rId4" imgW="1305000" imgH="1085760" progId="MS_ClipArt_Gallery.2">
              <p:embed/>
            </p:oleObj>
          </a:graphicData>
        </a:graphic>
      </p:graphicFrame>
      <p:sp>
        <p:nvSpPr>
          <p:cNvPr id="1032" name="Text Box 5"/>
          <p:cNvSpPr txBox="1">
            <a:spLocks noChangeArrowheads="1"/>
          </p:cNvSpPr>
          <p:nvPr/>
        </p:nvSpPr>
        <p:spPr bwMode="auto">
          <a:xfrm>
            <a:off x="3805238" y="5691188"/>
            <a:ext cx="1746250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>
                <a:latin typeface="Arial" charset="0"/>
              </a:rPr>
              <a:t>requesting host</a:t>
            </a:r>
            <a:endParaRPr lang="en-US">
              <a:latin typeface="Arial" charset="0"/>
            </a:endParaRPr>
          </a:p>
          <a:p>
            <a:pPr algn="ctr" eaLnBrk="0" hangingPunct="0"/>
            <a:r>
              <a:rPr lang="en-US" sz="1600" b="1">
                <a:latin typeface="Arial" charset="0"/>
              </a:rPr>
              <a:t>surf.eurecom.fr</a:t>
            </a:r>
            <a:endParaRPr lang="en-US" sz="1600">
              <a:latin typeface="Arial" charset="0"/>
            </a:endParaRPr>
          </a:p>
        </p:txBody>
      </p:sp>
      <p:sp>
        <p:nvSpPr>
          <p:cNvPr id="1033" name="Text Box 6"/>
          <p:cNvSpPr txBox="1">
            <a:spLocks noChangeArrowheads="1"/>
          </p:cNvSpPr>
          <p:nvPr/>
        </p:nvSpPr>
        <p:spPr bwMode="auto">
          <a:xfrm>
            <a:off x="7305675" y="5791200"/>
            <a:ext cx="1762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400" b="1">
                <a:latin typeface="Arial" charset="0"/>
              </a:rPr>
              <a:t>gaia.cs.umass.edu</a:t>
            </a:r>
            <a:endParaRPr lang="en-US" sz="1400">
              <a:latin typeface="Arial" charset="0"/>
            </a:endParaRPr>
          </a:p>
        </p:txBody>
      </p:sp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6550025" y="5562600"/>
          <a:ext cx="833438" cy="638175"/>
        </p:xfrm>
        <a:graphic>
          <a:graphicData uri="http://schemas.openxmlformats.org/presentationml/2006/ole">
            <p:oleObj spid="_x0000_s1027" name="Clip" r:id="rId5" imgW="1305000" imgH="1085760" progId="MS_ClipArt_Gallery.2">
              <p:embed/>
            </p:oleObj>
          </a:graphicData>
        </a:graphic>
      </p:graphicFrame>
      <p:grpSp>
        <p:nvGrpSpPr>
          <p:cNvPr id="1034" name="Group 8"/>
          <p:cNvGrpSpPr>
            <a:grpSpLocks/>
          </p:cNvGrpSpPr>
          <p:nvPr/>
        </p:nvGrpSpPr>
        <p:grpSpPr bwMode="auto">
          <a:xfrm>
            <a:off x="4835525" y="3043238"/>
            <a:ext cx="369888" cy="657225"/>
            <a:chOff x="4180" y="783"/>
            <a:chExt cx="150" cy="307"/>
          </a:xfrm>
        </p:grpSpPr>
        <p:sp>
          <p:nvSpPr>
            <p:cNvPr id="1089" name="AutoShape 9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0" name="Rectangle 10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1" name="Rectangle 11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2" name="AutoShape 12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3" name="Line 13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4" name="Line 14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" name="Rectangle 15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" name="Rectangle 16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5" name="Text Box 17"/>
          <p:cNvSpPr txBox="1">
            <a:spLocks noChangeArrowheads="1"/>
          </p:cNvSpPr>
          <p:nvPr/>
        </p:nvSpPr>
        <p:spPr bwMode="auto">
          <a:xfrm>
            <a:off x="5532438" y="1538288"/>
            <a:ext cx="2011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800">
                <a:latin typeface="Arial" charset="0"/>
              </a:rPr>
              <a:t>root name server</a:t>
            </a:r>
            <a:endParaRPr lang="en-US" sz="1600">
              <a:latin typeface="Arial" charset="0"/>
            </a:endParaRPr>
          </a:p>
        </p:txBody>
      </p:sp>
      <p:sp>
        <p:nvSpPr>
          <p:cNvPr id="1036" name="Line 18"/>
          <p:cNvSpPr>
            <a:spLocks noChangeShapeType="1"/>
          </p:cNvSpPr>
          <p:nvPr/>
        </p:nvSpPr>
        <p:spPr bwMode="auto">
          <a:xfrm flipH="1" flipV="1">
            <a:off x="4884738" y="3730625"/>
            <a:ext cx="0" cy="1314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Line 19"/>
          <p:cNvSpPr>
            <a:spLocks noChangeShapeType="1"/>
          </p:cNvSpPr>
          <p:nvPr/>
        </p:nvSpPr>
        <p:spPr bwMode="auto">
          <a:xfrm flipV="1">
            <a:off x="5005388" y="2057400"/>
            <a:ext cx="1166812" cy="949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Line 20"/>
          <p:cNvSpPr>
            <a:spLocks noChangeShapeType="1"/>
          </p:cNvSpPr>
          <p:nvPr/>
        </p:nvSpPr>
        <p:spPr bwMode="auto">
          <a:xfrm flipV="1">
            <a:off x="5284788" y="3197225"/>
            <a:ext cx="1485900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9" name="Line 21"/>
          <p:cNvSpPr>
            <a:spLocks noChangeShapeType="1"/>
          </p:cNvSpPr>
          <p:nvPr/>
        </p:nvSpPr>
        <p:spPr bwMode="auto">
          <a:xfrm flipH="1" flipV="1">
            <a:off x="5284788" y="3368675"/>
            <a:ext cx="14192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0" name="Line 22"/>
          <p:cNvSpPr>
            <a:spLocks noChangeShapeType="1"/>
          </p:cNvSpPr>
          <p:nvPr/>
        </p:nvSpPr>
        <p:spPr bwMode="auto">
          <a:xfrm flipH="1">
            <a:off x="5214938" y="2286000"/>
            <a:ext cx="957262" cy="7397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1" name="Line 23"/>
          <p:cNvSpPr>
            <a:spLocks noChangeShapeType="1"/>
          </p:cNvSpPr>
          <p:nvPr/>
        </p:nvSpPr>
        <p:spPr bwMode="auto">
          <a:xfrm>
            <a:off x="5075238" y="3759200"/>
            <a:ext cx="9525" cy="13239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42" name="Group 24"/>
          <p:cNvGrpSpPr>
            <a:grpSpLocks/>
          </p:cNvGrpSpPr>
          <p:nvPr/>
        </p:nvGrpSpPr>
        <p:grpSpPr bwMode="auto">
          <a:xfrm>
            <a:off x="3733800" y="3871913"/>
            <a:ext cx="1987550" cy="611187"/>
            <a:chOff x="2803" y="2129"/>
            <a:chExt cx="1252" cy="385"/>
          </a:xfrm>
        </p:grpSpPr>
        <p:sp>
          <p:nvSpPr>
            <p:cNvPr id="1087" name="Rectangle 25"/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8" name="Text Box 26"/>
            <p:cNvSpPr txBox="1">
              <a:spLocks noChangeArrowheads="1"/>
            </p:cNvSpPr>
            <p:nvPr/>
          </p:nvSpPr>
          <p:spPr bwMode="auto">
            <a:xfrm>
              <a:off x="2803" y="2129"/>
              <a:ext cx="1252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>
                  <a:latin typeface="Arial" charset="0"/>
                </a:rPr>
                <a:t>local name server</a:t>
              </a:r>
              <a:endParaRPr lang="en-US">
                <a:latin typeface="Arial" charset="0"/>
              </a:endParaRPr>
            </a:p>
            <a:p>
              <a:pPr algn="ctr" eaLnBrk="0" hangingPunct="0"/>
              <a:r>
                <a:rPr lang="en-US" sz="1600" b="1">
                  <a:latin typeface="Arial" charset="0"/>
                </a:rPr>
                <a:t>dns.eurecom.fr</a:t>
              </a:r>
              <a:endParaRPr lang="en-US" sz="1600">
                <a:latin typeface="Arial" charset="0"/>
              </a:endParaRPr>
            </a:p>
          </p:txBody>
        </p:sp>
      </p:grpSp>
      <p:sp>
        <p:nvSpPr>
          <p:cNvPr id="1043" name="Text Box 27"/>
          <p:cNvSpPr txBox="1">
            <a:spLocks noChangeArrowheads="1"/>
          </p:cNvSpPr>
          <p:nvPr/>
        </p:nvSpPr>
        <p:spPr bwMode="auto">
          <a:xfrm>
            <a:off x="4595813" y="4586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1</a:t>
            </a:r>
            <a:endParaRPr lang="en-US">
              <a:latin typeface="Arial" charset="0"/>
            </a:endParaRPr>
          </a:p>
        </p:txBody>
      </p:sp>
      <p:sp>
        <p:nvSpPr>
          <p:cNvPr id="1044" name="Text Box 28"/>
          <p:cNvSpPr txBox="1">
            <a:spLocks noChangeArrowheads="1"/>
          </p:cNvSpPr>
          <p:nvPr/>
        </p:nvSpPr>
        <p:spPr bwMode="auto">
          <a:xfrm>
            <a:off x="5715000" y="1905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2</a:t>
            </a:r>
            <a:endParaRPr lang="en-US">
              <a:latin typeface="Arial" charset="0"/>
            </a:endParaRPr>
          </a:p>
        </p:txBody>
      </p:sp>
      <p:sp>
        <p:nvSpPr>
          <p:cNvPr id="1045" name="Text Box 29"/>
          <p:cNvSpPr txBox="1">
            <a:spLocks noChangeArrowheads="1"/>
          </p:cNvSpPr>
          <p:nvPr/>
        </p:nvSpPr>
        <p:spPr bwMode="auto">
          <a:xfrm>
            <a:off x="5410200" y="2743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3</a:t>
            </a:r>
            <a:endParaRPr lang="en-US">
              <a:latin typeface="Arial" charset="0"/>
            </a:endParaRPr>
          </a:p>
        </p:txBody>
      </p:sp>
      <p:sp>
        <p:nvSpPr>
          <p:cNvPr id="1046" name="Text Box 30"/>
          <p:cNvSpPr txBox="1">
            <a:spLocks noChangeArrowheads="1"/>
          </p:cNvSpPr>
          <p:nvPr/>
        </p:nvSpPr>
        <p:spPr bwMode="auto">
          <a:xfrm>
            <a:off x="5891213" y="29003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4</a:t>
            </a:r>
            <a:endParaRPr lang="en-US">
              <a:latin typeface="Arial" charset="0"/>
            </a:endParaRPr>
          </a:p>
        </p:txBody>
      </p:sp>
      <p:sp>
        <p:nvSpPr>
          <p:cNvPr id="1047" name="Text Box 31"/>
          <p:cNvSpPr txBox="1">
            <a:spLocks noChangeArrowheads="1"/>
          </p:cNvSpPr>
          <p:nvPr/>
        </p:nvSpPr>
        <p:spPr bwMode="auto">
          <a:xfrm>
            <a:off x="6462713" y="4405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5</a:t>
            </a:r>
            <a:endParaRPr lang="en-US">
              <a:latin typeface="Arial" charset="0"/>
            </a:endParaRPr>
          </a:p>
        </p:txBody>
      </p:sp>
      <p:sp>
        <p:nvSpPr>
          <p:cNvPr id="1048" name="Text Box 32"/>
          <p:cNvSpPr txBox="1">
            <a:spLocks noChangeArrowheads="1"/>
          </p:cNvSpPr>
          <p:nvPr/>
        </p:nvSpPr>
        <p:spPr bwMode="auto">
          <a:xfrm>
            <a:off x="7110413" y="44148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6</a:t>
            </a:r>
            <a:endParaRPr lang="en-US">
              <a:latin typeface="Arial" charset="0"/>
            </a:endParaRPr>
          </a:p>
        </p:txBody>
      </p:sp>
      <p:grpSp>
        <p:nvGrpSpPr>
          <p:cNvPr id="1049" name="Group 33"/>
          <p:cNvGrpSpPr>
            <a:grpSpLocks/>
          </p:cNvGrpSpPr>
          <p:nvPr/>
        </p:nvGrpSpPr>
        <p:grpSpPr bwMode="auto">
          <a:xfrm>
            <a:off x="6259513" y="1857375"/>
            <a:ext cx="369887" cy="657225"/>
            <a:chOff x="4180" y="783"/>
            <a:chExt cx="150" cy="307"/>
          </a:xfrm>
        </p:grpSpPr>
        <p:sp>
          <p:nvSpPr>
            <p:cNvPr id="1079" name="AutoShape 34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0" name="Rectangle 35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1" name="Rectangle 36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2" name="AutoShape 37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3" name="Line 38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4" name="Line 39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" name="Rectangle 40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" name="Rectangle 41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0" name="Group 42"/>
          <p:cNvGrpSpPr>
            <a:grpSpLocks/>
          </p:cNvGrpSpPr>
          <p:nvPr/>
        </p:nvGrpSpPr>
        <p:grpSpPr bwMode="auto">
          <a:xfrm>
            <a:off x="6778625" y="3052763"/>
            <a:ext cx="369888" cy="657225"/>
            <a:chOff x="4180" y="783"/>
            <a:chExt cx="150" cy="307"/>
          </a:xfrm>
        </p:grpSpPr>
        <p:sp>
          <p:nvSpPr>
            <p:cNvPr id="1071" name="AutoShape 43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2" name="Rectangle 44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3" name="Rectangle 45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4" name="AutoShape 46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" name="Line 47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" name="Line 48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7" name="Rectangle 49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8" name="Rectangle 50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1" name="Group 51"/>
          <p:cNvGrpSpPr>
            <a:grpSpLocks/>
          </p:cNvGrpSpPr>
          <p:nvPr/>
        </p:nvGrpSpPr>
        <p:grpSpPr bwMode="auto">
          <a:xfrm>
            <a:off x="6759575" y="4672013"/>
            <a:ext cx="369888" cy="657225"/>
            <a:chOff x="4180" y="783"/>
            <a:chExt cx="150" cy="307"/>
          </a:xfrm>
        </p:grpSpPr>
        <p:sp>
          <p:nvSpPr>
            <p:cNvPr id="1063" name="AutoShape 5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4" name="Rectangle 5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" name="Rectangle 5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" name="AutoShape 5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7" name="Line 5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" name="Line 5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9" name="Rectangle 5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0" name="Rectangle 5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52" name="Text Box 60"/>
          <p:cNvSpPr txBox="1">
            <a:spLocks noChangeArrowheads="1"/>
          </p:cNvSpPr>
          <p:nvPr/>
        </p:nvSpPr>
        <p:spPr bwMode="auto">
          <a:xfrm>
            <a:off x="7162800" y="4543425"/>
            <a:ext cx="18288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400">
                <a:latin typeface="Arial" charset="0"/>
              </a:rPr>
              <a:t>authoritative name server</a:t>
            </a:r>
            <a:endParaRPr lang="en-US" sz="2000">
              <a:latin typeface="Arial" charset="0"/>
            </a:endParaRPr>
          </a:p>
          <a:p>
            <a:pPr algn="ctr" eaLnBrk="0" hangingPunct="0"/>
            <a:r>
              <a:rPr lang="en-US" sz="1400" b="1">
                <a:latin typeface="Arial" charset="0"/>
              </a:rPr>
              <a:t>dns.cs.umass.edu</a:t>
            </a:r>
            <a:endParaRPr lang="en-US" sz="1400">
              <a:latin typeface="Arial" charset="0"/>
            </a:endParaRPr>
          </a:p>
        </p:txBody>
      </p:sp>
      <p:sp>
        <p:nvSpPr>
          <p:cNvPr id="1053" name="Line 61"/>
          <p:cNvSpPr>
            <a:spLocks noChangeShapeType="1"/>
          </p:cNvSpPr>
          <p:nvPr/>
        </p:nvSpPr>
        <p:spPr bwMode="auto">
          <a:xfrm>
            <a:off x="6865938" y="3759200"/>
            <a:ext cx="9525" cy="9239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" name="Line 62"/>
          <p:cNvSpPr>
            <a:spLocks noChangeShapeType="1"/>
          </p:cNvSpPr>
          <p:nvPr/>
        </p:nvSpPr>
        <p:spPr bwMode="auto">
          <a:xfrm flipH="1" flipV="1">
            <a:off x="7056438" y="3768725"/>
            <a:ext cx="0" cy="8667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55" name="Group 63"/>
          <p:cNvGrpSpPr>
            <a:grpSpLocks/>
          </p:cNvGrpSpPr>
          <p:nvPr/>
        </p:nvGrpSpPr>
        <p:grpSpPr bwMode="auto">
          <a:xfrm>
            <a:off x="5949950" y="3895725"/>
            <a:ext cx="2489200" cy="581025"/>
            <a:chOff x="4157" y="2144"/>
            <a:chExt cx="1568" cy="366"/>
          </a:xfrm>
        </p:grpSpPr>
        <p:sp>
          <p:nvSpPr>
            <p:cNvPr id="1061" name="Rectangle 64"/>
            <p:cNvSpPr>
              <a:spLocks noChangeArrowheads="1"/>
            </p:cNvSpPr>
            <p:nvPr/>
          </p:nvSpPr>
          <p:spPr bwMode="auto">
            <a:xfrm>
              <a:off x="4170" y="2196"/>
              <a:ext cx="1512" cy="27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Text Box 65"/>
            <p:cNvSpPr txBox="1">
              <a:spLocks noChangeArrowheads="1"/>
            </p:cNvSpPr>
            <p:nvPr/>
          </p:nvSpPr>
          <p:spPr bwMode="auto">
            <a:xfrm>
              <a:off x="4157" y="2144"/>
              <a:ext cx="156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intermediate name server</a:t>
              </a:r>
              <a:endParaRPr lang="en-US">
                <a:latin typeface="Arial" charset="0"/>
              </a:endParaRPr>
            </a:p>
            <a:p>
              <a:pPr algn="ctr" eaLnBrk="0" hangingPunct="0"/>
              <a:r>
                <a:rPr lang="en-US" sz="1600" b="1">
                  <a:latin typeface="Arial" charset="0"/>
                </a:rPr>
                <a:t>dns.umass.edu</a:t>
              </a:r>
              <a:endParaRPr lang="en-US" sz="1600">
                <a:latin typeface="Arial" charset="0"/>
              </a:endParaRPr>
            </a:p>
          </p:txBody>
        </p:sp>
      </p:grpSp>
      <p:sp>
        <p:nvSpPr>
          <p:cNvPr id="1056" name="Text Box 66"/>
          <p:cNvSpPr txBox="1">
            <a:spLocks noChangeArrowheads="1"/>
          </p:cNvSpPr>
          <p:nvPr/>
        </p:nvSpPr>
        <p:spPr bwMode="auto">
          <a:xfrm>
            <a:off x="5929313" y="3414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7</a:t>
            </a:r>
            <a:endParaRPr lang="en-US">
              <a:latin typeface="Arial" charset="0"/>
            </a:endParaRPr>
          </a:p>
        </p:txBody>
      </p:sp>
      <p:sp>
        <p:nvSpPr>
          <p:cNvPr id="1057" name="Text Box 67"/>
          <p:cNvSpPr txBox="1">
            <a:spLocks noChangeArrowheads="1"/>
          </p:cNvSpPr>
          <p:nvPr/>
        </p:nvSpPr>
        <p:spPr bwMode="auto">
          <a:xfrm>
            <a:off x="5148263" y="46053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8</a:t>
            </a:r>
            <a:endParaRPr lang="en-US">
              <a:latin typeface="Arial" charset="0"/>
            </a:endParaRPr>
          </a:p>
        </p:txBody>
      </p:sp>
      <p:sp>
        <p:nvSpPr>
          <p:cNvPr id="1058" name="Freeform 68"/>
          <p:cNvSpPr>
            <a:spLocks/>
          </p:cNvSpPr>
          <p:nvPr/>
        </p:nvSpPr>
        <p:spPr bwMode="auto">
          <a:xfrm>
            <a:off x="5434013" y="2311400"/>
            <a:ext cx="1500187" cy="266700"/>
          </a:xfrm>
          <a:custGeom>
            <a:avLst/>
            <a:gdLst>
              <a:gd name="T0" fmla="*/ 304 w 638"/>
              <a:gd name="T1" fmla="*/ 108 h 168"/>
              <a:gd name="T2" fmla="*/ 284 w 638"/>
              <a:gd name="T3" fmla="*/ 30 h 168"/>
              <a:gd name="T4" fmla="*/ 54 w 638"/>
              <a:gd name="T5" fmla="*/ 26 h 168"/>
              <a:gd name="T6" fmla="*/ 54 w 638"/>
              <a:gd name="T7" fmla="*/ 152 h 168"/>
              <a:gd name="T8" fmla="*/ 240 w 638"/>
              <a:gd name="T9" fmla="*/ 164 h 168"/>
              <a:gd name="T10" fmla="*/ 306 w 638"/>
              <a:gd name="T11" fmla="*/ 118 h 168"/>
              <a:gd name="T12" fmla="*/ 638 w 638"/>
              <a:gd name="T13" fmla="*/ 36 h 1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38"/>
              <a:gd name="T22" fmla="*/ 0 h 168"/>
              <a:gd name="T23" fmla="*/ 638 w 638"/>
              <a:gd name="T24" fmla="*/ 168 h 16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38" h="168">
                <a:moveTo>
                  <a:pt x="304" y="108"/>
                </a:moveTo>
                <a:cubicBezTo>
                  <a:pt x="332" y="42"/>
                  <a:pt x="308" y="46"/>
                  <a:pt x="284" y="30"/>
                </a:cubicBezTo>
                <a:cubicBezTo>
                  <a:pt x="260" y="14"/>
                  <a:pt x="83" y="0"/>
                  <a:pt x="54" y="26"/>
                </a:cubicBezTo>
                <a:cubicBezTo>
                  <a:pt x="25" y="52"/>
                  <a:pt x="0" y="144"/>
                  <a:pt x="54" y="152"/>
                </a:cubicBezTo>
                <a:cubicBezTo>
                  <a:pt x="108" y="160"/>
                  <a:pt x="215" y="168"/>
                  <a:pt x="240" y="164"/>
                </a:cubicBezTo>
                <a:cubicBezTo>
                  <a:pt x="265" y="160"/>
                  <a:pt x="292" y="134"/>
                  <a:pt x="306" y="118"/>
                </a:cubicBezTo>
                <a:cubicBezTo>
                  <a:pt x="320" y="102"/>
                  <a:pt x="586" y="36"/>
                  <a:pt x="638" y="36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9" name="Text Box 69"/>
          <p:cNvSpPr txBox="1">
            <a:spLocks noChangeArrowheads="1"/>
          </p:cNvSpPr>
          <p:nvPr/>
        </p:nvSpPr>
        <p:spPr bwMode="auto">
          <a:xfrm>
            <a:off x="6934200" y="2209800"/>
            <a:ext cx="1744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800">
                <a:solidFill>
                  <a:schemeClr val="accent2"/>
                </a:solidFill>
                <a:latin typeface="Arial" charset="0"/>
              </a:rPr>
              <a:t>iterated query</a:t>
            </a:r>
            <a:endParaRPr lang="en-US" sz="1600">
              <a:latin typeface="Arial" charset="0"/>
            </a:endParaRPr>
          </a:p>
        </p:txBody>
      </p:sp>
      <p:sp>
        <p:nvSpPr>
          <p:cNvPr id="72" name="Date Placeholder 7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BCB78C-0BF7-4379-BA45-A29585C7CE2B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Workload and Caching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>
                <a:sym typeface="Wingdings" pitchFamily="2" charset="2"/>
              </a:rPr>
              <a:t>Are all servers/names likely to be equally popular?</a:t>
            </a:r>
          </a:p>
          <a:p>
            <a:pPr lvl="1" eaLnBrk="1" hangingPunct="1"/>
            <a:r>
              <a:rPr lang="en-US" sz="2000" smtClean="0"/>
              <a:t>Why might this be a problem? How can we solve this problem?</a:t>
            </a:r>
          </a:p>
          <a:p>
            <a:pPr eaLnBrk="1" hangingPunct="1"/>
            <a:r>
              <a:rPr lang="en-US" sz="2400" smtClean="0"/>
              <a:t>DNS responses are cached </a:t>
            </a:r>
          </a:p>
          <a:p>
            <a:pPr lvl="1" eaLnBrk="1" hangingPunct="1"/>
            <a:r>
              <a:rPr lang="en-US" sz="2000" smtClean="0"/>
              <a:t>Quick response for repeated translations</a:t>
            </a:r>
          </a:p>
          <a:p>
            <a:pPr lvl="1" eaLnBrk="1" hangingPunct="1"/>
            <a:r>
              <a:rPr lang="en-US" sz="2000" smtClean="0"/>
              <a:t>Other queries may reuse some parts of lookup</a:t>
            </a:r>
          </a:p>
          <a:p>
            <a:pPr marL="1143000" lvl="2" eaLnBrk="1" hangingPunct="1"/>
            <a:r>
              <a:rPr lang="en-US" sz="1800" smtClean="0"/>
              <a:t>NS records for domains </a:t>
            </a:r>
          </a:p>
          <a:p>
            <a:pPr eaLnBrk="1" hangingPunct="1"/>
            <a:r>
              <a:rPr lang="en-US" sz="2400" smtClean="0"/>
              <a:t>DNS negative queries are cached</a:t>
            </a:r>
          </a:p>
          <a:p>
            <a:pPr lvl="1" eaLnBrk="1" hangingPunct="1"/>
            <a:r>
              <a:rPr lang="en-US" sz="2000" smtClean="0"/>
              <a:t>Don’t have to repeat past mistakes</a:t>
            </a:r>
          </a:p>
          <a:p>
            <a:pPr lvl="1" eaLnBrk="1" hangingPunct="1"/>
            <a:r>
              <a:rPr lang="en-US" sz="2000" smtClean="0"/>
              <a:t>E.g. misspellings, search strings in resolv.conf</a:t>
            </a:r>
          </a:p>
          <a:p>
            <a:pPr eaLnBrk="1" hangingPunct="1"/>
            <a:r>
              <a:rPr lang="en-US" sz="2400" smtClean="0"/>
              <a:t>Cached data periodically times out</a:t>
            </a:r>
          </a:p>
          <a:p>
            <a:pPr lvl="1" eaLnBrk="1" hangingPunct="1"/>
            <a:r>
              <a:rPr lang="en-US" sz="2000" smtClean="0"/>
              <a:t>Lifetime (TTL) of data controlled by owner of data</a:t>
            </a:r>
          </a:p>
          <a:p>
            <a:pPr lvl="1" eaLnBrk="1" hangingPunct="1"/>
            <a:r>
              <a:rPr lang="en-US" sz="2000" smtClean="0"/>
              <a:t>TTL passed with every record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AC0ECB-0EFE-4C29-91C0-EF83FA7EC5EB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59074" name="Rectangle 2"/>
          <p:cNvSpPr>
            <a:spLocks noChangeArrowheads="1"/>
          </p:cNvSpPr>
          <p:nvPr/>
        </p:nvSpPr>
        <p:spPr bwMode="auto">
          <a:xfrm>
            <a:off x="609600" y="1676400"/>
            <a:ext cx="8153400" cy="441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Typical Resolution</a:t>
            </a:r>
          </a:p>
        </p:txBody>
      </p:sp>
      <p:sp>
        <p:nvSpPr>
          <p:cNvPr id="23558" name="Oval 4"/>
          <p:cNvSpPr>
            <a:spLocks noChangeArrowheads="1"/>
          </p:cNvSpPr>
          <p:nvPr/>
        </p:nvSpPr>
        <p:spPr bwMode="auto">
          <a:xfrm>
            <a:off x="817563" y="3257550"/>
            <a:ext cx="835025" cy="681038"/>
          </a:xfrm>
          <a:prstGeom prst="ellips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828675" y="4187825"/>
            <a:ext cx="8350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Client</a:t>
            </a:r>
          </a:p>
        </p:txBody>
      </p:sp>
      <p:sp>
        <p:nvSpPr>
          <p:cNvPr id="23560" name="Rectangle 6"/>
          <p:cNvSpPr>
            <a:spLocks noChangeArrowheads="1"/>
          </p:cNvSpPr>
          <p:nvPr/>
        </p:nvSpPr>
        <p:spPr bwMode="auto">
          <a:xfrm>
            <a:off x="2687638" y="3316288"/>
            <a:ext cx="798512" cy="693737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Text Box 7"/>
          <p:cNvSpPr txBox="1">
            <a:spLocks noChangeArrowheads="1"/>
          </p:cNvSpPr>
          <p:nvPr/>
        </p:nvSpPr>
        <p:spPr bwMode="auto">
          <a:xfrm>
            <a:off x="2352675" y="4038600"/>
            <a:ext cx="1497013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Local 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23562" name="Rectangle 8"/>
          <p:cNvSpPr>
            <a:spLocks noChangeArrowheads="1"/>
          </p:cNvSpPr>
          <p:nvPr/>
        </p:nvSpPr>
        <p:spPr bwMode="auto">
          <a:xfrm>
            <a:off x="5989638" y="2457450"/>
            <a:ext cx="798512" cy="693738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Text Box 9"/>
          <p:cNvSpPr txBox="1">
            <a:spLocks noChangeArrowheads="1"/>
          </p:cNvSpPr>
          <p:nvPr/>
        </p:nvSpPr>
        <p:spPr bwMode="auto">
          <a:xfrm>
            <a:off x="6880225" y="2422525"/>
            <a:ext cx="1497013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root &amp; edu 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23564" name="Rectangle 10"/>
          <p:cNvSpPr>
            <a:spLocks noChangeArrowheads="1"/>
          </p:cNvSpPr>
          <p:nvPr/>
        </p:nvSpPr>
        <p:spPr bwMode="auto">
          <a:xfrm>
            <a:off x="6024563" y="3679825"/>
            <a:ext cx="798512" cy="693738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Text Box 11"/>
          <p:cNvSpPr txBox="1">
            <a:spLocks noChangeArrowheads="1"/>
          </p:cNvSpPr>
          <p:nvPr/>
        </p:nvSpPr>
        <p:spPr bwMode="auto">
          <a:xfrm>
            <a:off x="6835775" y="3740150"/>
            <a:ext cx="1706563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ns1.cmu.edu 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23566" name="Rectangle 12"/>
          <p:cNvSpPr>
            <a:spLocks noChangeArrowheads="1"/>
          </p:cNvSpPr>
          <p:nvPr/>
        </p:nvSpPr>
        <p:spPr bwMode="auto">
          <a:xfrm>
            <a:off x="6059488" y="4854575"/>
            <a:ext cx="798512" cy="693738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3"/>
          <p:cNvSpPr>
            <a:spLocks noChangeShapeType="1"/>
          </p:cNvSpPr>
          <p:nvPr/>
        </p:nvSpPr>
        <p:spPr bwMode="auto">
          <a:xfrm>
            <a:off x="1628775" y="3598863"/>
            <a:ext cx="105886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Text Box 14"/>
          <p:cNvSpPr txBox="1">
            <a:spLocks noChangeArrowheads="1"/>
          </p:cNvSpPr>
          <p:nvPr/>
        </p:nvSpPr>
        <p:spPr bwMode="auto">
          <a:xfrm>
            <a:off x="1285875" y="2900363"/>
            <a:ext cx="17192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www.cs.cmu.edu</a:t>
            </a:r>
          </a:p>
        </p:txBody>
      </p:sp>
      <p:grpSp>
        <p:nvGrpSpPr>
          <p:cNvPr id="23569" name="Group 15"/>
          <p:cNvGrpSpPr>
            <a:grpSpLocks/>
          </p:cNvGrpSpPr>
          <p:nvPr/>
        </p:nvGrpSpPr>
        <p:grpSpPr bwMode="auto">
          <a:xfrm>
            <a:off x="3475038" y="2716213"/>
            <a:ext cx="2528887" cy="1000125"/>
            <a:chOff x="2189" y="1711"/>
            <a:chExt cx="1593" cy="630"/>
          </a:xfrm>
        </p:grpSpPr>
        <p:sp>
          <p:nvSpPr>
            <p:cNvPr id="23580" name="Line 16"/>
            <p:cNvSpPr>
              <a:spLocks noChangeShapeType="1"/>
            </p:cNvSpPr>
            <p:nvPr/>
          </p:nvSpPr>
          <p:spPr bwMode="auto">
            <a:xfrm flipV="1">
              <a:off x="2204" y="1711"/>
              <a:ext cx="1578" cy="5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1" name="Line 17"/>
            <p:cNvSpPr>
              <a:spLocks noChangeShapeType="1"/>
            </p:cNvSpPr>
            <p:nvPr/>
          </p:nvSpPr>
          <p:spPr bwMode="auto">
            <a:xfrm flipH="1">
              <a:off x="2189" y="1785"/>
              <a:ext cx="1578" cy="5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2" name="Text Box 18"/>
            <p:cNvSpPr txBox="1">
              <a:spLocks noChangeArrowheads="1"/>
            </p:cNvSpPr>
            <p:nvPr/>
          </p:nvSpPr>
          <p:spPr bwMode="auto">
            <a:xfrm rot="-1103643">
              <a:off x="2545" y="2055"/>
              <a:ext cx="1062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NS ns1.cmu.edu</a:t>
              </a:r>
            </a:p>
          </p:txBody>
        </p:sp>
        <p:sp>
          <p:nvSpPr>
            <p:cNvPr id="23583" name="Text Box 19"/>
            <p:cNvSpPr txBox="1">
              <a:spLocks noChangeArrowheads="1"/>
            </p:cNvSpPr>
            <p:nvPr/>
          </p:nvSpPr>
          <p:spPr bwMode="auto">
            <a:xfrm rot="-1103643">
              <a:off x="2404" y="1789"/>
              <a:ext cx="1083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www.cs.cmu.edu</a:t>
              </a:r>
            </a:p>
          </p:txBody>
        </p:sp>
      </p:grpSp>
      <p:grpSp>
        <p:nvGrpSpPr>
          <p:cNvPr id="23570" name="Group 20"/>
          <p:cNvGrpSpPr>
            <a:grpSpLocks/>
          </p:cNvGrpSpPr>
          <p:nvPr/>
        </p:nvGrpSpPr>
        <p:grpSpPr bwMode="auto">
          <a:xfrm>
            <a:off x="3505200" y="3810000"/>
            <a:ext cx="2555875" cy="488950"/>
            <a:chOff x="2208" y="2400"/>
            <a:chExt cx="1610" cy="308"/>
          </a:xfrm>
        </p:grpSpPr>
        <p:sp>
          <p:nvSpPr>
            <p:cNvPr id="23577" name="Line 21"/>
            <p:cNvSpPr>
              <a:spLocks noChangeShapeType="1"/>
            </p:cNvSpPr>
            <p:nvPr/>
          </p:nvSpPr>
          <p:spPr bwMode="auto">
            <a:xfrm>
              <a:off x="2230" y="2400"/>
              <a:ext cx="1578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8" name="Line 22"/>
            <p:cNvSpPr>
              <a:spLocks noChangeShapeType="1"/>
            </p:cNvSpPr>
            <p:nvPr/>
          </p:nvSpPr>
          <p:spPr bwMode="auto">
            <a:xfrm flipH="1" flipV="1">
              <a:off x="2208" y="2474"/>
              <a:ext cx="160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9" name="Text Box 23"/>
            <p:cNvSpPr txBox="1">
              <a:spLocks noChangeArrowheads="1"/>
            </p:cNvSpPr>
            <p:nvPr/>
          </p:nvSpPr>
          <p:spPr bwMode="auto">
            <a:xfrm rot="297327">
              <a:off x="2592" y="2496"/>
              <a:ext cx="122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NS ns1.cs.cmu.edu</a:t>
              </a:r>
            </a:p>
          </p:txBody>
        </p:sp>
      </p:grpSp>
      <p:grpSp>
        <p:nvGrpSpPr>
          <p:cNvPr id="23571" name="Group 24"/>
          <p:cNvGrpSpPr>
            <a:grpSpLocks/>
          </p:cNvGrpSpPr>
          <p:nvPr/>
        </p:nvGrpSpPr>
        <p:grpSpPr bwMode="auto">
          <a:xfrm>
            <a:off x="3487738" y="3927475"/>
            <a:ext cx="2609850" cy="1376363"/>
            <a:chOff x="2197" y="2474"/>
            <a:chExt cx="1644" cy="867"/>
          </a:xfrm>
        </p:grpSpPr>
        <p:sp>
          <p:nvSpPr>
            <p:cNvPr id="23574" name="Line 25"/>
            <p:cNvSpPr>
              <a:spLocks noChangeShapeType="1"/>
            </p:cNvSpPr>
            <p:nvPr/>
          </p:nvSpPr>
          <p:spPr bwMode="auto">
            <a:xfrm>
              <a:off x="2241" y="2474"/>
              <a:ext cx="1600" cy="8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5" name="Line 26"/>
            <p:cNvSpPr>
              <a:spLocks noChangeShapeType="1"/>
            </p:cNvSpPr>
            <p:nvPr/>
          </p:nvSpPr>
          <p:spPr bwMode="auto">
            <a:xfrm flipH="1" flipV="1">
              <a:off x="2197" y="2526"/>
              <a:ext cx="1607" cy="8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6" name="Text Box 27"/>
            <p:cNvSpPr txBox="1">
              <a:spLocks noChangeArrowheads="1"/>
            </p:cNvSpPr>
            <p:nvPr/>
          </p:nvSpPr>
          <p:spPr bwMode="auto">
            <a:xfrm rot="1670163">
              <a:off x="2640" y="3042"/>
              <a:ext cx="9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A www=IPaddr</a:t>
              </a:r>
            </a:p>
          </p:txBody>
        </p:sp>
      </p:grpSp>
      <p:sp>
        <p:nvSpPr>
          <p:cNvPr id="23572" name="Text Box 28"/>
          <p:cNvSpPr txBox="1">
            <a:spLocks noChangeArrowheads="1"/>
          </p:cNvSpPr>
          <p:nvPr/>
        </p:nvSpPr>
        <p:spPr bwMode="auto">
          <a:xfrm>
            <a:off x="6802438" y="4648200"/>
            <a:ext cx="1960562" cy="1006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ns1.cs.cmu.edu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server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88A773-CB18-4DFA-8CE6-B0582BBC65E2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Subsequent Lookup Example</a:t>
            </a: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533400" y="1600200"/>
            <a:ext cx="8382000" cy="472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4582" name="Oval 4"/>
          <p:cNvSpPr>
            <a:spLocks noChangeArrowheads="1"/>
          </p:cNvSpPr>
          <p:nvPr/>
        </p:nvSpPr>
        <p:spPr bwMode="auto">
          <a:xfrm>
            <a:off x="817563" y="3257550"/>
            <a:ext cx="835025" cy="681038"/>
          </a:xfrm>
          <a:prstGeom prst="ellips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828675" y="4187825"/>
            <a:ext cx="8350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Client</a:t>
            </a:r>
          </a:p>
        </p:txBody>
      </p:sp>
      <p:sp>
        <p:nvSpPr>
          <p:cNvPr id="24584" name="Rectangle 6"/>
          <p:cNvSpPr>
            <a:spLocks noChangeArrowheads="1"/>
          </p:cNvSpPr>
          <p:nvPr/>
        </p:nvSpPr>
        <p:spPr bwMode="auto">
          <a:xfrm>
            <a:off x="2687638" y="3316288"/>
            <a:ext cx="798512" cy="693737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Text Box 7"/>
          <p:cNvSpPr txBox="1">
            <a:spLocks noChangeArrowheads="1"/>
          </p:cNvSpPr>
          <p:nvPr/>
        </p:nvSpPr>
        <p:spPr bwMode="auto">
          <a:xfrm>
            <a:off x="2286000" y="4038600"/>
            <a:ext cx="1497013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Local 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24586" name="Rectangle 8"/>
          <p:cNvSpPr>
            <a:spLocks noChangeArrowheads="1"/>
          </p:cNvSpPr>
          <p:nvPr/>
        </p:nvSpPr>
        <p:spPr bwMode="auto">
          <a:xfrm>
            <a:off x="5989638" y="2457450"/>
            <a:ext cx="798512" cy="693738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Text Box 9"/>
          <p:cNvSpPr txBox="1">
            <a:spLocks noChangeArrowheads="1"/>
          </p:cNvSpPr>
          <p:nvPr/>
        </p:nvSpPr>
        <p:spPr bwMode="auto">
          <a:xfrm>
            <a:off x="6884988" y="2422525"/>
            <a:ext cx="1497012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root &amp; edu 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24588" name="Rectangle 10"/>
          <p:cNvSpPr>
            <a:spLocks noChangeArrowheads="1"/>
          </p:cNvSpPr>
          <p:nvPr/>
        </p:nvSpPr>
        <p:spPr bwMode="auto">
          <a:xfrm>
            <a:off x="6024563" y="3679825"/>
            <a:ext cx="798512" cy="693738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Text Box 11"/>
          <p:cNvSpPr txBox="1">
            <a:spLocks noChangeArrowheads="1"/>
          </p:cNvSpPr>
          <p:nvPr/>
        </p:nvSpPr>
        <p:spPr bwMode="auto">
          <a:xfrm>
            <a:off x="6938963" y="3740150"/>
            <a:ext cx="1497012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cmu.edu 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24590" name="Rectangle 12"/>
          <p:cNvSpPr>
            <a:spLocks noChangeArrowheads="1"/>
          </p:cNvSpPr>
          <p:nvPr/>
        </p:nvSpPr>
        <p:spPr bwMode="auto">
          <a:xfrm>
            <a:off x="6059488" y="4854575"/>
            <a:ext cx="798512" cy="693738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Text Box 13"/>
          <p:cNvSpPr txBox="1">
            <a:spLocks noChangeArrowheads="1"/>
          </p:cNvSpPr>
          <p:nvPr/>
        </p:nvSpPr>
        <p:spPr bwMode="auto">
          <a:xfrm>
            <a:off x="6977063" y="4646613"/>
            <a:ext cx="1481137" cy="1006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cs.cmu.edu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DNS</a:t>
            </a:r>
          </a:p>
          <a:p>
            <a:pPr algn="ctr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server</a:t>
            </a:r>
          </a:p>
        </p:txBody>
      </p:sp>
      <p:sp>
        <p:nvSpPr>
          <p:cNvPr id="24592" name="Line 14"/>
          <p:cNvSpPr>
            <a:spLocks noChangeShapeType="1"/>
          </p:cNvSpPr>
          <p:nvPr/>
        </p:nvSpPr>
        <p:spPr bwMode="auto">
          <a:xfrm>
            <a:off x="1628775" y="3598863"/>
            <a:ext cx="105886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Text Box 15"/>
          <p:cNvSpPr txBox="1">
            <a:spLocks noChangeArrowheads="1"/>
          </p:cNvSpPr>
          <p:nvPr/>
        </p:nvSpPr>
        <p:spPr bwMode="auto">
          <a:xfrm>
            <a:off x="1392238" y="2900363"/>
            <a:ext cx="15081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ftp.cs.cmu.edu</a:t>
            </a:r>
          </a:p>
        </p:txBody>
      </p:sp>
      <p:sp>
        <p:nvSpPr>
          <p:cNvPr id="177168" name="Line 16"/>
          <p:cNvSpPr>
            <a:spLocks noChangeShapeType="1"/>
          </p:cNvSpPr>
          <p:nvPr/>
        </p:nvSpPr>
        <p:spPr bwMode="auto">
          <a:xfrm>
            <a:off x="3557588" y="3927475"/>
            <a:ext cx="2540000" cy="1281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7169" name="Line 17"/>
          <p:cNvSpPr>
            <a:spLocks noChangeShapeType="1"/>
          </p:cNvSpPr>
          <p:nvPr/>
        </p:nvSpPr>
        <p:spPr bwMode="auto">
          <a:xfrm flipH="1" flipV="1">
            <a:off x="3487738" y="4010025"/>
            <a:ext cx="2551112" cy="1293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7170" name="Text Box 18"/>
          <p:cNvSpPr txBox="1">
            <a:spLocks noChangeArrowheads="1"/>
          </p:cNvSpPr>
          <p:nvPr/>
        </p:nvSpPr>
        <p:spPr bwMode="auto">
          <a:xfrm rot="1670163">
            <a:off x="4392613" y="4829175"/>
            <a:ext cx="112871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ftp=IPaddr</a:t>
            </a:r>
          </a:p>
        </p:txBody>
      </p:sp>
      <p:sp>
        <p:nvSpPr>
          <p:cNvPr id="177171" name="Text Box 19"/>
          <p:cNvSpPr txBox="1">
            <a:spLocks noChangeArrowheads="1"/>
          </p:cNvSpPr>
          <p:nvPr/>
        </p:nvSpPr>
        <p:spPr bwMode="auto">
          <a:xfrm rot="1670163">
            <a:off x="4384675" y="4267200"/>
            <a:ext cx="15081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ftp.cs.cmu.edu</a:t>
            </a:r>
          </a:p>
        </p:txBody>
      </p:sp>
      <p:sp>
        <p:nvSpPr>
          <p:cNvPr id="22" name="Date Placeholder 2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68" grpId="0" animBg="1"/>
      <p:bldP spid="177169" grpId="0" animBg="1"/>
      <p:bldP spid="177170" grpId="0"/>
      <p:bldP spid="17717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E687B-F803-4D42-B40F-46335F28AB2B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Reliability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DNS servers are replicated</a:t>
            </a:r>
          </a:p>
          <a:p>
            <a:pPr lvl="1" eaLnBrk="1" hangingPunct="1"/>
            <a:r>
              <a:rPr lang="en-US" sz="2000" smtClean="0"/>
              <a:t>Name service available if </a:t>
            </a:r>
            <a:r>
              <a:rPr lang="en-US" sz="2000" smtClean="0">
                <a:cs typeface="Arial" charset="0"/>
                <a:sym typeface="Math B" pitchFamily="2" charset="2"/>
              </a:rPr>
              <a:t>≥</a:t>
            </a:r>
            <a:r>
              <a:rPr lang="en-US" sz="2000" smtClean="0"/>
              <a:t> one replica is up</a:t>
            </a:r>
          </a:p>
          <a:p>
            <a:pPr lvl="1" eaLnBrk="1" hangingPunct="1"/>
            <a:r>
              <a:rPr lang="en-US" sz="2000" smtClean="0"/>
              <a:t>Queries can be load balanced between replicas</a:t>
            </a:r>
          </a:p>
          <a:p>
            <a:pPr eaLnBrk="1" hangingPunct="1"/>
            <a:r>
              <a:rPr lang="en-US" sz="2400" smtClean="0"/>
              <a:t>UDP used for queries</a:t>
            </a:r>
          </a:p>
          <a:p>
            <a:pPr lvl="1" eaLnBrk="1" hangingPunct="1"/>
            <a:r>
              <a:rPr lang="en-US" sz="2000" smtClean="0"/>
              <a:t>Need reliability </a:t>
            </a:r>
            <a:r>
              <a:rPr lang="en-US" sz="2000" smtClean="0">
                <a:sym typeface="Wingdings" pitchFamily="2" charset="2"/>
              </a:rPr>
              <a:t> must implement this on top of UDP!</a:t>
            </a:r>
            <a:endParaRPr lang="en-US" sz="2000" smtClean="0"/>
          </a:p>
          <a:p>
            <a:pPr lvl="1" eaLnBrk="1" hangingPunct="1"/>
            <a:r>
              <a:rPr lang="en-US" sz="2000" smtClean="0"/>
              <a:t>Why not just use TCP?</a:t>
            </a:r>
          </a:p>
          <a:p>
            <a:pPr eaLnBrk="1" hangingPunct="1"/>
            <a:r>
              <a:rPr lang="en-US" sz="2400" smtClean="0"/>
              <a:t>Try alternate servers on timeout</a:t>
            </a:r>
          </a:p>
          <a:p>
            <a:pPr lvl="1" eaLnBrk="1" hangingPunct="1"/>
            <a:r>
              <a:rPr lang="en-US" sz="2000" smtClean="0"/>
              <a:t>Exponential backoff when retrying same server</a:t>
            </a:r>
          </a:p>
          <a:p>
            <a:pPr eaLnBrk="1" hangingPunct="1"/>
            <a:r>
              <a:rPr lang="en-US" sz="2400" smtClean="0"/>
              <a:t>Same identifier for all queries</a:t>
            </a:r>
          </a:p>
          <a:p>
            <a:pPr lvl="1" eaLnBrk="1" hangingPunct="1"/>
            <a:r>
              <a:rPr lang="en-US" sz="2000" smtClean="0"/>
              <a:t>Don’t care which server responds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142881-2AD3-4FFA-B231-FA98AE78136C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26628" name="Rectangle 28"/>
          <p:cNvSpPr>
            <a:spLocks noChangeArrowheads="1"/>
          </p:cNvSpPr>
          <p:nvPr/>
        </p:nvSpPr>
        <p:spPr bwMode="auto">
          <a:xfrm>
            <a:off x="533400" y="1447800"/>
            <a:ext cx="3352800" cy="5257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Reverse DNS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2400" y="1752600"/>
            <a:ext cx="4970463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Task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Given IP address, find its name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Method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Maintain separate hierarchy based on IP names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Write 128.2.194.242 as 242.194.128.2.in-addr.arpa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Why is the address reversed?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Managing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Authority manages IP addresses assigned to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E.g., CMU manages name space 128.2.in-addr.arpa</a:t>
            </a:r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</p:txBody>
      </p:sp>
      <p:grpSp>
        <p:nvGrpSpPr>
          <p:cNvPr id="26631" name="Group 27"/>
          <p:cNvGrpSpPr>
            <a:grpSpLocks/>
          </p:cNvGrpSpPr>
          <p:nvPr/>
        </p:nvGrpSpPr>
        <p:grpSpPr bwMode="auto">
          <a:xfrm>
            <a:off x="533400" y="1447800"/>
            <a:ext cx="3352800" cy="5216525"/>
            <a:chOff x="63" y="712"/>
            <a:chExt cx="2112" cy="3286"/>
          </a:xfrm>
        </p:grpSpPr>
        <p:sp>
          <p:nvSpPr>
            <p:cNvPr id="26633" name="Text Box 4"/>
            <p:cNvSpPr txBox="1">
              <a:spLocks noChangeArrowheads="1"/>
            </p:cNvSpPr>
            <p:nvPr/>
          </p:nvSpPr>
          <p:spPr bwMode="auto">
            <a:xfrm>
              <a:off x="1176" y="1295"/>
              <a:ext cx="343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1430" tIns="45716" rIns="91430" bIns="45716" anchor="ctr">
              <a:spAutoFit/>
            </a:bodyPr>
            <a:lstStyle/>
            <a:p>
              <a:pPr algn="ctr" defTabSz="912813" eaLnBrk="0" hangingPunct="0"/>
              <a:r>
                <a:rPr lang="en-US" sz="1600" b="1">
                  <a:latin typeface="Helvetica" pitchFamily="34" charset="0"/>
                </a:rPr>
                <a:t>edu</a:t>
              </a:r>
            </a:p>
          </p:txBody>
        </p:sp>
        <p:sp>
          <p:nvSpPr>
            <p:cNvPr id="26634" name="Line 5"/>
            <p:cNvSpPr>
              <a:spLocks noChangeShapeType="1"/>
            </p:cNvSpPr>
            <p:nvPr/>
          </p:nvSpPr>
          <p:spPr bwMode="auto">
            <a:xfrm flipV="1">
              <a:off x="1412" y="922"/>
              <a:ext cx="259" cy="3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577" tIns="45789" rIns="91577" bIns="45789" anchor="ctr">
              <a:spAutoFit/>
            </a:bodyPr>
            <a:lstStyle/>
            <a:p>
              <a:endParaRPr lang="en-US"/>
            </a:p>
          </p:txBody>
        </p:sp>
        <p:sp>
          <p:nvSpPr>
            <p:cNvPr id="26635" name="Text Box 6"/>
            <p:cNvSpPr txBox="1">
              <a:spLocks noChangeArrowheads="1"/>
            </p:cNvSpPr>
            <p:nvPr/>
          </p:nvSpPr>
          <p:spPr bwMode="auto">
            <a:xfrm>
              <a:off x="1152" y="1880"/>
              <a:ext cx="379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1430" tIns="45716" rIns="91430" bIns="45716" anchor="ctr">
              <a:spAutoFit/>
            </a:bodyPr>
            <a:lstStyle/>
            <a:p>
              <a:pPr algn="ctr" defTabSz="912813" eaLnBrk="0" hangingPunct="0"/>
              <a:r>
                <a:rPr lang="en-US" sz="1600" b="1">
                  <a:latin typeface="Helvetica" pitchFamily="34" charset="0"/>
                </a:rPr>
                <a:t>cmu</a:t>
              </a:r>
            </a:p>
          </p:txBody>
        </p:sp>
        <p:sp>
          <p:nvSpPr>
            <p:cNvPr id="26636" name="Line 7"/>
            <p:cNvSpPr>
              <a:spLocks noChangeShapeType="1"/>
            </p:cNvSpPr>
            <p:nvPr/>
          </p:nvSpPr>
          <p:spPr bwMode="auto">
            <a:xfrm>
              <a:off x="1364" y="1507"/>
              <a:ext cx="0" cy="3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577" tIns="45789" rIns="91577" bIns="45789" anchor="ctr">
              <a:spAutoFit/>
            </a:bodyPr>
            <a:lstStyle/>
            <a:p>
              <a:endParaRPr lang="en-US"/>
            </a:p>
          </p:txBody>
        </p:sp>
        <p:sp>
          <p:nvSpPr>
            <p:cNvPr id="26637" name="Text Box 8"/>
            <p:cNvSpPr txBox="1">
              <a:spLocks noChangeArrowheads="1"/>
            </p:cNvSpPr>
            <p:nvPr/>
          </p:nvSpPr>
          <p:spPr bwMode="auto">
            <a:xfrm>
              <a:off x="750" y="2465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1430" tIns="45716" rIns="91430" bIns="45716" anchor="ctr">
              <a:spAutoFit/>
            </a:bodyPr>
            <a:lstStyle/>
            <a:p>
              <a:pPr algn="ctr" defTabSz="912813" eaLnBrk="0" hangingPunct="0"/>
              <a:r>
                <a:rPr lang="en-US" sz="1600" b="1">
                  <a:latin typeface="Helvetica" pitchFamily="34" charset="0"/>
                </a:rPr>
                <a:t>cs</a:t>
              </a:r>
            </a:p>
          </p:txBody>
        </p:sp>
        <p:sp>
          <p:nvSpPr>
            <p:cNvPr id="26638" name="Text Box 9"/>
            <p:cNvSpPr txBox="1">
              <a:spLocks noChangeArrowheads="1"/>
            </p:cNvSpPr>
            <p:nvPr/>
          </p:nvSpPr>
          <p:spPr bwMode="auto">
            <a:xfrm>
              <a:off x="892" y="3652"/>
              <a:ext cx="829" cy="3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1430" tIns="45716" rIns="91430" bIns="45716" anchor="ctr">
              <a:spAutoFit/>
            </a:bodyPr>
            <a:lstStyle/>
            <a:p>
              <a:pPr algn="ctr" defTabSz="912813" eaLnBrk="0" hangingPunct="0"/>
              <a:r>
                <a:rPr lang="en-US" sz="1600" b="1">
                  <a:latin typeface="Helvetica" pitchFamily="34" charset="0"/>
                </a:rPr>
                <a:t>kittyhawk</a:t>
              </a:r>
            </a:p>
            <a:p>
              <a:pPr algn="ctr" defTabSz="912813" eaLnBrk="0" hangingPunct="0"/>
              <a:r>
                <a:rPr lang="en-US" sz="1400" b="1">
                  <a:latin typeface="Helvetica" pitchFamily="34" charset="0"/>
                </a:rPr>
                <a:t>128.2.194.242</a:t>
              </a:r>
            </a:p>
          </p:txBody>
        </p:sp>
        <p:sp>
          <p:nvSpPr>
            <p:cNvPr id="26639" name="Line 10"/>
            <p:cNvSpPr>
              <a:spLocks noChangeShapeType="1"/>
            </p:cNvSpPr>
            <p:nvPr/>
          </p:nvSpPr>
          <p:spPr bwMode="auto">
            <a:xfrm flipV="1">
              <a:off x="929" y="2092"/>
              <a:ext cx="435" cy="3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577" tIns="45789" rIns="91577" bIns="45789" anchor="ctr">
              <a:spAutoFit/>
            </a:bodyPr>
            <a:lstStyle/>
            <a:p>
              <a:endParaRPr lang="en-US"/>
            </a:p>
          </p:txBody>
        </p:sp>
        <p:sp>
          <p:nvSpPr>
            <p:cNvPr id="26640" name="Text Box 11"/>
            <p:cNvSpPr txBox="1">
              <a:spLocks noChangeArrowheads="1"/>
            </p:cNvSpPr>
            <p:nvPr/>
          </p:nvSpPr>
          <p:spPr bwMode="auto">
            <a:xfrm>
              <a:off x="1104" y="3072"/>
              <a:ext cx="40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1430" tIns="45716" rIns="91430" bIns="45716" anchor="ctr">
              <a:spAutoFit/>
            </a:bodyPr>
            <a:lstStyle/>
            <a:p>
              <a:pPr algn="ctr" defTabSz="912813" eaLnBrk="0" hangingPunct="0"/>
              <a:r>
                <a:rPr lang="en-US" sz="1600" b="1">
                  <a:latin typeface="Helvetica" pitchFamily="34" charset="0"/>
                </a:rPr>
                <a:t>cmcl</a:t>
              </a:r>
            </a:p>
          </p:txBody>
        </p:sp>
        <p:sp>
          <p:nvSpPr>
            <p:cNvPr id="26641" name="Line 12"/>
            <p:cNvSpPr>
              <a:spLocks noChangeShapeType="1"/>
            </p:cNvSpPr>
            <p:nvPr/>
          </p:nvSpPr>
          <p:spPr bwMode="auto">
            <a:xfrm>
              <a:off x="1295" y="3284"/>
              <a:ext cx="0" cy="3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577" tIns="45789" rIns="91577" bIns="45789" anchor="ctr">
              <a:spAutoFit/>
            </a:bodyPr>
            <a:lstStyle/>
            <a:p>
              <a:endParaRPr lang="en-US"/>
            </a:p>
          </p:txBody>
        </p:sp>
        <p:sp>
          <p:nvSpPr>
            <p:cNvPr id="26642" name="Text Box 13"/>
            <p:cNvSpPr txBox="1">
              <a:spLocks noChangeArrowheads="1"/>
            </p:cNvSpPr>
            <p:nvPr/>
          </p:nvSpPr>
          <p:spPr bwMode="auto">
            <a:xfrm>
              <a:off x="1206" y="712"/>
              <a:ext cx="969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1430" tIns="45716" rIns="91430" bIns="45716" anchor="ctr">
              <a:spAutoFit/>
            </a:bodyPr>
            <a:lstStyle/>
            <a:p>
              <a:pPr algn="ctr" defTabSz="912813" eaLnBrk="0" hangingPunct="0"/>
              <a:r>
                <a:rPr lang="en-US" sz="1600" b="1" i="1">
                  <a:latin typeface="Helvetica" pitchFamily="34" charset="0"/>
                </a:rPr>
                <a:t>unnamed root</a:t>
              </a:r>
            </a:p>
          </p:txBody>
        </p:sp>
        <p:sp>
          <p:nvSpPr>
            <p:cNvPr id="26643" name="Line 14"/>
            <p:cNvSpPr>
              <a:spLocks noChangeShapeType="1"/>
            </p:cNvSpPr>
            <p:nvPr/>
          </p:nvSpPr>
          <p:spPr bwMode="auto">
            <a:xfrm>
              <a:off x="925" y="2677"/>
              <a:ext cx="373" cy="3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577" tIns="45789" rIns="91577" bIns="45789" anchor="ctr"/>
            <a:lstStyle/>
            <a:p>
              <a:endParaRPr lang="en-US"/>
            </a:p>
          </p:txBody>
        </p:sp>
        <p:sp>
          <p:nvSpPr>
            <p:cNvPr id="26644" name="Text Box 15"/>
            <p:cNvSpPr txBox="1">
              <a:spLocks noChangeArrowheads="1"/>
            </p:cNvSpPr>
            <p:nvPr/>
          </p:nvSpPr>
          <p:spPr bwMode="auto">
            <a:xfrm>
              <a:off x="342" y="1296"/>
              <a:ext cx="38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1430" tIns="45716" rIns="91430" bIns="45716" anchor="ctr">
              <a:spAutoFit/>
            </a:bodyPr>
            <a:lstStyle/>
            <a:p>
              <a:pPr algn="ctr" defTabSz="912813" eaLnBrk="0" hangingPunct="0"/>
              <a:r>
                <a:rPr lang="en-US" sz="1600" b="1">
                  <a:latin typeface="Helvetica" pitchFamily="34" charset="0"/>
                </a:rPr>
                <a:t>arpa</a:t>
              </a:r>
            </a:p>
          </p:txBody>
        </p:sp>
        <p:sp>
          <p:nvSpPr>
            <p:cNvPr id="26645" name="Line 16"/>
            <p:cNvSpPr>
              <a:spLocks noChangeShapeType="1"/>
            </p:cNvSpPr>
            <p:nvPr/>
          </p:nvSpPr>
          <p:spPr bwMode="auto">
            <a:xfrm flipV="1">
              <a:off x="576" y="912"/>
              <a:ext cx="1095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1577" tIns="45789" rIns="91577" bIns="45789" anchor="ctr">
              <a:spAutoFit/>
            </a:bodyPr>
            <a:lstStyle/>
            <a:p>
              <a:endParaRPr lang="en-US"/>
            </a:p>
          </p:txBody>
        </p:sp>
        <p:sp>
          <p:nvSpPr>
            <p:cNvPr id="26646" name="Text Box 17"/>
            <p:cNvSpPr txBox="1">
              <a:spLocks noChangeArrowheads="1"/>
            </p:cNvSpPr>
            <p:nvPr/>
          </p:nvSpPr>
          <p:spPr bwMode="auto">
            <a:xfrm>
              <a:off x="63" y="1872"/>
              <a:ext cx="550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1430" tIns="45716" rIns="91430" bIns="45716" anchor="ctr">
              <a:spAutoFit/>
            </a:bodyPr>
            <a:lstStyle/>
            <a:p>
              <a:pPr algn="ctr" defTabSz="912813" eaLnBrk="0" hangingPunct="0"/>
              <a:r>
                <a:rPr lang="en-US" sz="1600" b="1">
                  <a:latin typeface="Helvetica" pitchFamily="34" charset="0"/>
                </a:rPr>
                <a:t>in-addr</a:t>
              </a:r>
            </a:p>
          </p:txBody>
        </p:sp>
        <p:sp>
          <p:nvSpPr>
            <p:cNvPr id="26647" name="Line 18"/>
            <p:cNvSpPr>
              <a:spLocks noChangeShapeType="1"/>
            </p:cNvSpPr>
            <p:nvPr/>
          </p:nvSpPr>
          <p:spPr bwMode="auto">
            <a:xfrm flipV="1">
              <a:off x="384" y="1488"/>
              <a:ext cx="144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1577" tIns="45789" rIns="91577" bIns="45789" anchor="ctr">
              <a:spAutoFit/>
            </a:bodyPr>
            <a:lstStyle/>
            <a:p>
              <a:endParaRPr lang="en-US"/>
            </a:p>
          </p:txBody>
        </p:sp>
        <p:sp>
          <p:nvSpPr>
            <p:cNvPr id="26648" name="Line 19"/>
            <p:cNvSpPr>
              <a:spLocks noChangeShapeType="1"/>
            </p:cNvSpPr>
            <p:nvPr/>
          </p:nvSpPr>
          <p:spPr bwMode="auto">
            <a:xfrm>
              <a:off x="336" y="2112"/>
              <a:ext cx="0" cy="3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577" tIns="45789" rIns="91577" bIns="45789" anchor="ctr">
              <a:spAutoFit/>
            </a:bodyPr>
            <a:lstStyle/>
            <a:p>
              <a:endParaRPr lang="en-US"/>
            </a:p>
          </p:txBody>
        </p:sp>
        <p:sp>
          <p:nvSpPr>
            <p:cNvPr id="26649" name="Rectangle 20"/>
            <p:cNvSpPr>
              <a:spLocks noChangeArrowheads="1"/>
            </p:cNvSpPr>
            <p:nvPr/>
          </p:nvSpPr>
          <p:spPr bwMode="auto">
            <a:xfrm>
              <a:off x="192" y="2496"/>
              <a:ext cx="30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>
                  <a:latin typeface="Helvetica" pitchFamily="34" charset="0"/>
                </a:rPr>
                <a:t>128</a:t>
              </a:r>
            </a:p>
          </p:txBody>
        </p:sp>
        <p:sp>
          <p:nvSpPr>
            <p:cNvPr id="26650" name="Rectangle 21"/>
            <p:cNvSpPr>
              <a:spLocks noChangeArrowheads="1"/>
            </p:cNvSpPr>
            <p:nvPr/>
          </p:nvSpPr>
          <p:spPr bwMode="auto">
            <a:xfrm>
              <a:off x="192" y="2928"/>
              <a:ext cx="17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>
                  <a:latin typeface="Helvetica" pitchFamily="34" charset="0"/>
                </a:rPr>
                <a:t>2</a:t>
              </a:r>
            </a:p>
          </p:txBody>
        </p:sp>
        <p:sp>
          <p:nvSpPr>
            <p:cNvPr id="26651" name="Rectangle 22"/>
            <p:cNvSpPr>
              <a:spLocks noChangeArrowheads="1"/>
            </p:cNvSpPr>
            <p:nvPr/>
          </p:nvSpPr>
          <p:spPr bwMode="auto">
            <a:xfrm>
              <a:off x="240" y="3312"/>
              <a:ext cx="30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>
                  <a:latin typeface="Helvetica" pitchFamily="34" charset="0"/>
                </a:rPr>
                <a:t>194</a:t>
              </a:r>
            </a:p>
          </p:txBody>
        </p:sp>
        <p:sp>
          <p:nvSpPr>
            <p:cNvPr id="26652" name="Rectangle 23"/>
            <p:cNvSpPr>
              <a:spLocks noChangeArrowheads="1"/>
            </p:cNvSpPr>
            <p:nvPr/>
          </p:nvSpPr>
          <p:spPr bwMode="auto">
            <a:xfrm>
              <a:off x="192" y="3744"/>
              <a:ext cx="30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>
                  <a:latin typeface="Helvetica" pitchFamily="34" charset="0"/>
                </a:rPr>
                <a:t>242</a:t>
              </a:r>
            </a:p>
          </p:txBody>
        </p:sp>
        <p:sp>
          <p:nvSpPr>
            <p:cNvPr id="26653" name="Line 24"/>
            <p:cNvSpPr>
              <a:spLocks noChangeShapeType="1"/>
            </p:cNvSpPr>
            <p:nvPr/>
          </p:nvSpPr>
          <p:spPr bwMode="auto">
            <a:xfrm>
              <a:off x="336" y="268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1577" tIns="45789" rIns="91577" bIns="45789" anchor="ctr">
              <a:spAutoFit/>
            </a:bodyPr>
            <a:lstStyle/>
            <a:p>
              <a:endParaRPr lang="en-US"/>
            </a:p>
          </p:txBody>
        </p:sp>
        <p:sp>
          <p:nvSpPr>
            <p:cNvPr id="26654" name="Line 25"/>
            <p:cNvSpPr>
              <a:spLocks noChangeShapeType="1"/>
            </p:cNvSpPr>
            <p:nvPr/>
          </p:nvSpPr>
          <p:spPr bwMode="auto">
            <a:xfrm>
              <a:off x="336" y="3120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1577" tIns="45789" rIns="91577" bIns="45789" anchor="ctr">
              <a:spAutoFit/>
            </a:bodyPr>
            <a:lstStyle/>
            <a:p>
              <a:endParaRPr lang="en-US"/>
            </a:p>
          </p:txBody>
        </p:sp>
        <p:sp>
          <p:nvSpPr>
            <p:cNvPr id="26655" name="Line 26"/>
            <p:cNvSpPr>
              <a:spLocks noChangeShapeType="1"/>
            </p:cNvSpPr>
            <p:nvPr/>
          </p:nvSpPr>
          <p:spPr bwMode="auto">
            <a:xfrm>
              <a:off x="336" y="3504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1577" tIns="45789" rIns="91577" bIns="45789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1" name="Date Placeholder 3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3FB96-40CA-4A25-89B7-956E95646750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.arpa Name Server Hierarchy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71800" y="5181600"/>
            <a:ext cx="5818188" cy="1236663"/>
          </a:xfrm>
        </p:spPr>
        <p:txBody>
          <a:bodyPr/>
          <a:lstStyle/>
          <a:p>
            <a:pPr eaLnBrk="1" hangingPunct="1"/>
            <a:r>
              <a:rPr lang="en-US" sz="2400" smtClean="0"/>
              <a:t>At each level of hierarchy, have group of servers that are authorized to handle that region of hierarchy</a:t>
            </a:r>
          </a:p>
        </p:txBody>
      </p:sp>
      <p:sp>
        <p:nvSpPr>
          <p:cNvPr id="27654" name="Line 4"/>
          <p:cNvSpPr>
            <a:spLocks noChangeShapeType="1"/>
          </p:cNvSpPr>
          <p:nvPr/>
        </p:nvSpPr>
        <p:spPr bwMode="auto">
          <a:xfrm flipV="1">
            <a:off x="2200275" y="2070100"/>
            <a:ext cx="1052513" cy="593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>
            <a:off x="2479675" y="2662238"/>
            <a:ext cx="522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30" tIns="45716" rIns="91430" bIns="45716" anchor="ctr">
            <a:spAutoFit/>
          </a:bodyPr>
          <a:lstStyle/>
          <a:p>
            <a:pPr algn="ctr" defTabSz="912813" eaLnBrk="0" hangingPunct="0"/>
            <a:r>
              <a:rPr lang="en-US" sz="1600" b="1">
                <a:latin typeface="Helvetica" pitchFamily="34" charset="0"/>
              </a:rPr>
              <a:t>128</a:t>
            </a:r>
          </a:p>
        </p:txBody>
      </p:sp>
      <p:sp>
        <p:nvSpPr>
          <p:cNvPr id="27656" name="Line 6"/>
          <p:cNvSpPr>
            <a:spLocks noChangeShapeType="1"/>
          </p:cNvSpPr>
          <p:nvPr/>
        </p:nvSpPr>
        <p:spPr bwMode="auto">
          <a:xfrm flipV="1">
            <a:off x="2841625" y="2070100"/>
            <a:ext cx="411163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27657" name="Text Box 7"/>
          <p:cNvSpPr txBox="1">
            <a:spLocks noChangeArrowheads="1"/>
          </p:cNvSpPr>
          <p:nvPr/>
        </p:nvSpPr>
        <p:spPr bwMode="auto">
          <a:xfrm>
            <a:off x="2581275" y="3590925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30" tIns="45716" rIns="91430" bIns="45716" anchor="ctr">
            <a:spAutoFit/>
          </a:bodyPr>
          <a:lstStyle/>
          <a:p>
            <a:pPr algn="ctr" defTabSz="912813" eaLnBrk="0" hangingPunct="0"/>
            <a:r>
              <a:rPr lang="en-US" sz="1600" b="1">
                <a:latin typeface="Helvetica" pitchFamily="34" charset="0"/>
              </a:rPr>
              <a:t>2</a:t>
            </a:r>
          </a:p>
        </p:txBody>
      </p:sp>
      <p:sp>
        <p:nvSpPr>
          <p:cNvPr id="27658" name="Line 8"/>
          <p:cNvSpPr>
            <a:spLocks noChangeShapeType="1"/>
          </p:cNvSpPr>
          <p:nvPr/>
        </p:nvSpPr>
        <p:spPr bwMode="auto">
          <a:xfrm>
            <a:off x="2765425" y="2998788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27659" name="Text Box 9"/>
          <p:cNvSpPr txBox="1">
            <a:spLocks noChangeArrowheads="1"/>
          </p:cNvSpPr>
          <p:nvPr/>
        </p:nvSpPr>
        <p:spPr bwMode="auto">
          <a:xfrm>
            <a:off x="1735138" y="4519613"/>
            <a:ext cx="522287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30" tIns="45716" rIns="91430" bIns="45716" anchor="ctr">
            <a:spAutoFit/>
          </a:bodyPr>
          <a:lstStyle/>
          <a:p>
            <a:pPr algn="ctr" defTabSz="912813" eaLnBrk="0" hangingPunct="0"/>
            <a:r>
              <a:rPr lang="en-US" sz="1600" b="1">
                <a:latin typeface="Helvetica" pitchFamily="34" charset="0"/>
              </a:rPr>
              <a:t>194</a:t>
            </a:r>
          </a:p>
        </p:txBody>
      </p:sp>
      <p:sp>
        <p:nvSpPr>
          <p:cNvPr id="27660" name="Line 10"/>
          <p:cNvSpPr>
            <a:spLocks noChangeShapeType="1"/>
          </p:cNvSpPr>
          <p:nvPr/>
        </p:nvSpPr>
        <p:spPr bwMode="auto">
          <a:xfrm flipH="1">
            <a:off x="1333500" y="4856163"/>
            <a:ext cx="658813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27661" name="Text Box 11"/>
          <p:cNvSpPr txBox="1">
            <a:spLocks noChangeArrowheads="1"/>
          </p:cNvSpPr>
          <p:nvPr/>
        </p:nvSpPr>
        <p:spPr bwMode="auto">
          <a:xfrm>
            <a:off x="752475" y="5470525"/>
            <a:ext cx="1316038" cy="549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30" tIns="45716" rIns="91430" bIns="45716" anchor="ctr">
            <a:spAutoFit/>
          </a:bodyPr>
          <a:lstStyle/>
          <a:p>
            <a:pPr algn="ctr" defTabSz="912813" eaLnBrk="0" hangingPunct="0"/>
            <a:r>
              <a:rPr lang="en-US" sz="1600" b="1">
                <a:latin typeface="Helvetica" pitchFamily="34" charset="0"/>
              </a:rPr>
              <a:t>kittyhawk</a:t>
            </a:r>
          </a:p>
          <a:p>
            <a:pPr algn="ctr" defTabSz="912813" eaLnBrk="0" hangingPunct="0"/>
            <a:r>
              <a:rPr lang="en-US" sz="1400" b="1">
                <a:latin typeface="Helvetica" pitchFamily="34" charset="0"/>
              </a:rPr>
              <a:t>128.2.194.242</a:t>
            </a:r>
          </a:p>
        </p:txBody>
      </p:sp>
      <p:sp>
        <p:nvSpPr>
          <p:cNvPr id="27662" name="Line 12"/>
          <p:cNvSpPr>
            <a:spLocks noChangeShapeType="1"/>
          </p:cNvSpPr>
          <p:nvPr/>
        </p:nvSpPr>
        <p:spPr bwMode="auto">
          <a:xfrm flipV="1">
            <a:off x="2074863" y="2971800"/>
            <a:ext cx="693737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27663" name="Line 13"/>
          <p:cNvSpPr>
            <a:spLocks noChangeShapeType="1"/>
          </p:cNvSpPr>
          <p:nvPr/>
        </p:nvSpPr>
        <p:spPr bwMode="auto">
          <a:xfrm>
            <a:off x="2768600" y="2971800"/>
            <a:ext cx="665163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27664" name="Line 14"/>
          <p:cNvSpPr>
            <a:spLocks noChangeShapeType="1"/>
          </p:cNvSpPr>
          <p:nvPr/>
        </p:nvSpPr>
        <p:spPr bwMode="auto">
          <a:xfrm flipV="1">
            <a:off x="2074863" y="3927475"/>
            <a:ext cx="690562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27665" name="Text Box 15"/>
          <p:cNvSpPr txBox="1">
            <a:spLocks noChangeArrowheads="1"/>
          </p:cNvSpPr>
          <p:nvPr/>
        </p:nvSpPr>
        <p:spPr bwMode="auto">
          <a:xfrm>
            <a:off x="2606675" y="1736725"/>
            <a:ext cx="13589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30" tIns="45716" rIns="91430" bIns="45716" anchor="ctr">
            <a:spAutoFit/>
          </a:bodyPr>
          <a:lstStyle/>
          <a:p>
            <a:pPr algn="ctr" defTabSz="912813" eaLnBrk="0" hangingPunct="0"/>
            <a:r>
              <a:rPr lang="en-US" sz="1600" b="1">
                <a:latin typeface="Helvetica" pitchFamily="34" charset="0"/>
              </a:rPr>
              <a:t>in-addr.arpa</a:t>
            </a:r>
          </a:p>
        </p:txBody>
      </p:sp>
      <p:sp>
        <p:nvSpPr>
          <p:cNvPr id="27666" name="Line 16"/>
          <p:cNvSpPr>
            <a:spLocks noChangeShapeType="1"/>
          </p:cNvSpPr>
          <p:nvPr/>
        </p:nvSpPr>
        <p:spPr bwMode="auto">
          <a:xfrm>
            <a:off x="2068513" y="4856163"/>
            <a:ext cx="592137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27667" name="Text Box 17"/>
          <p:cNvSpPr txBox="1">
            <a:spLocks noChangeArrowheads="1"/>
          </p:cNvSpPr>
          <p:nvPr/>
        </p:nvSpPr>
        <p:spPr bwMode="auto">
          <a:xfrm>
            <a:off x="4203700" y="1749425"/>
            <a:ext cx="41783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 i="1">
                <a:solidFill>
                  <a:srgbClr val="FF0000"/>
                </a:solidFill>
                <a:latin typeface="Helvetica" pitchFamily="34" charset="0"/>
              </a:rPr>
              <a:t>a.root-servers.net • • •  m.root-servers.net</a:t>
            </a:r>
          </a:p>
        </p:txBody>
      </p:sp>
      <p:sp>
        <p:nvSpPr>
          <p:cNvPr id="27668" name="Text Box 18"/>
          <p:cNvSpPr txBox="1">
            <a:spLocks noChangeArrowheads="1"/>
          </p:cNvSpPr>
          <p:nvPr/>
        </p:nvSpPr>
        <p:spPr bwMode="auto">
          <a:xfrm>
            <a:off x="3343275" y="2511425"/>
            <a:ext cx="4605338" cy="581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600" b="1" i="1">
                <a:solidFill>
                  <a:srgbClr val="FF0000"/>
                </a:solidFill>
                <a:latin typeface="Helvetica" pitchFamily="34" charset="0"/>
              </a:rPr>
              <a:t>chia.arin.net</a:t>
            </a:r>
          </a:p>
          <a:p>
            <a:pPr eaLnBrk="0" hangingPunct="0"/>
            <a:r>
              <a:rPr lang="en-US" sz="1600" b="1" i="1">
                <a:solidFill>
                  <a:srgbClr val="FF0000"/>
                </a:solidFill>
                <a:latin typeface="Helvetica" pitchFamily="34" charset="0"/>
              </a:rPr>
              <a:t>(dill, henna, indigo, epazote, figwort, ginseng)</a:t>
            </a:r>
          </a:p>
        </p:txBody>
      </p:sp>
      <p:sp>
        <p:nvSpPr>
          <p:cNvPr id="27669" name="Line 19"/>
          <p:cNvSpPr>
            <a:spLocks noChangeShapeType="1"/>
          </p:cNvSpPr>
          <p:nvPr/>
        </p:nvSpPr>
        <p:spPr bwMode="auto">
          <a:xfrm flipV="1">
            <a:off x="1514475" y="2054225"/>
            <a:ext cx="1738313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27670" name="Text Box 20"/>
          <p:cNvSpPr txBox="1">
            <a:spLocks noChangeArrowheads="1"/>
          </p:cNvSpPr>
          <p:nvPr/>
        </p:nvSpPr>
        <p:spPr bwMode="auto">
          <a:xfrm>
            <a:off x="3648075" y="3349625"/>
            <a:ext cx="2747963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600" b="1" i="1">
                <a:solidFill>
                  <a:srgbClr val="FF0000"/>
                </a:solidFill>
                <a:latin typeface="Helvetica" pitchFamily="34" charset="0"/>
              </a:rPr>
              <a:t>cucumber.srv.cs.cmu.edu,</a:t>
            </a:r>
          </a:p>
          <a:p>
            <a:pPr eaLnBrk="0" hangingPunct="0"/>
            <a:r>
              <a:rPr lang="en-US" sz="1600" b="1" i="1">
                <a:solidFill>
                  <a:srgbClr val="FF0000"/>
                </a:solidFill>
                <a:latin typeface="Helvetica" pitchFamily="34" charset="0"/>
              </a:rPr>
              <a:t>t-ns1.net.cmu.edu</a:t>
            </a:r>
          </a:p>
          <a:p>
            <a:pPr eaLnBrk="0" hangingPunct="0"/>
            <a:r>
              <a:rPr lang="en-US" sz="1600" b="1" i="1">
                <a:solidFill>
                  <a:srgbClr val="FF0000"/>
                </a:solidFill>
                <a:latin typeface="Helvetica" pitchFamily="34" charset="0"/>
              </a:rPr>
              <a:t>t-ns2.net.cmu.edu</a:t>
            </a:r>
          </a:p>
        </p:txBody>
      </p:sp>
      <p:sp>
        <p:nvSpPr>
          <p:cNvPr id="27671" name="Text Box 21"/>
          <p:cNvSpPr txBox="1">
            <a:spLocks noChangeArrowheads="1"/>
          </p:cNvSpPr>
          <p:nvPr/>
        </p:nvSpPr>
        <p:spPr bwMode="auto">
          <a:xfrm>
            <a:off x="2581275" y="4386263"/>
            <a:ext cx="2768600" cy="581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600" b="1" i="1">
                <a:solidFill>
                  <a:srgbClr val="FF0000"/>
                </a:solidFill>
                <a:latin typeface="Helvetica" pitchFamily="34" charset="0"/>
              </a:rPr>
              <a:t>mango.srv.cs.cmu.edu</a:t>
            </a:r>
          </a:p>
          <a:p>
            <a:pPr eaLnBrk="0" hangingPunct="0"/>
            <a:r>
              <a:rPr lang="en-US" sz="1600" b="1" i="1">
                <a:solidFill>
                  <a:srgbClr val="FF0000"/>
                </a:solidFill>
                <a:latin typeface="Helvetica" pitchFamily="34" charset="0"/>
              </a:rPr>
              <a:t>(peach, banana, blueberry)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6CE23E-10E4-460F-AAC2-D013D6EB6243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Prefetching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Name servers can add additional data to response</a:t>
            </a:r>
          </a:p>
          <a:p>
            <a:pPr eaLnBrk="1" hangingPunct="1"/>
            <a:r>
              <a:rPr lang="en-US" smtClean="0"/>
              <a:t>Typically used for prefetching</a:t>
            </a:r>
          </a:p>
          <a:p>
            <a:pPr lvl="1" eaLnBrk="1" hangingPunct="1"/>
            <a:r>
              <a:rPr lang="en-US" smtClean="0"/>
              <a:t>CNAME/MX/NS typically point to another host name</a:t>
            </a:r>
          </a:p>
          <a:p>
            <a:pPr lvl="1" eaLnBrk="1" hangingPunct="1"/>
            <a:r>
              <a:rPr lang="en-US" smtClean="0"/>
              <a:t>Responses include address of host referred to in “additional section”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BD588C-2CB5-429F-98DC-3ED526C4743A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Mail Addresses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MX records point to mail exchanger for a name</a:t>
            </a:r>
          </a:p>
          <a:p>
            <a:pPr lvl="1" eaLnBrk="1" hangingPunct="1"/>
            <a:r>
              <a:rPr lang="en-US" smtClean="0"/>
              <a:t>E.g. mail.acm.org is MX for acm.org</a:t>
            </a:r>
          </a:p>
          <a:p>
            <a:pPr eaLnBrk="1" hangingPunct="1"/>
            <a:r>
              <a:rPr lang="en-US" smtClean="0"/>
              <a:t>Addition of MX record type proved to be a challenge</a:t>
            </a:r>
          </a:p>
          <a:p>
            <a:pPr lvl="1" eaLnBrk="1" hangingPunct="1"/>
            <a:r>
              <a:rPr lang="en-US" smtClean="0"/>
              <a:t>How to get mail programs to lookup MX record for mail delivery?</a:t>
            </a:r>
          </a:p>
          <a:p>
            <a:pPr lvl="1" eaLnBrk="1" hangingPunct="1"/>
            <a:r>
              <a:rPr lang="en-US" smtClean="0"/>
              <a:t>Needed critical mass of such mailers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Distribution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10/18/07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Lecture 13: DNS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428600-24FA-458C-BBB1-1C7F4DF2E58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475663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BDE9DD-E557-4F60-AAB1-8F1BF9787828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>
              <a:solidFill>
                <a:srgbClr val="FF0000"/>
              </a:solidFill>
            </a:endParaRP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DNS Design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DNS Today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B9344A-A4C5-43EE-8530-AA21BC2B7475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Root Zone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Generic Top Level Domains (gTLD) = .com, .net, .org, etc…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Country Code Top Level Domain (ccTLD) = .us, .ca, .fi, .uk, etc…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Root server ({a-m}.root-servers.net) also used to cover gTLD domains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Load on root servers was growing quickly!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Moving .com, .net,  .org off root servers was clearly necessary to reduce load </a:t>
            </a:r>
            <a:r>
              <a:rPr lang="en-US" smtClean="0">
                <a:sym typeface="Wingdings" pitchFamily="2" charset="2"/>
              </a:rPr>
              <a:t> done Aug 2000</a:t>
            </a:r>
            <a:endParaRPr lang="en-US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B0FC1-9377-46C9-92A5-39D15A8C9C57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gTLDs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475663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Unsponsored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ym typeface="Wingdings" pitchFamily="2" charset="2"/>
              </a:rPr>
              <a:t>.com, .edu, .gov, .mil, .net, .org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.biz </a:t>
            </a:r>
            <a:r>
              <a:rPr lang="en-US" sz="1600" smtClean="0">
                <a:sym typeface="Wingdings" pitchFamily="2" charset="2"/>
              </a:rPr>
              <a:t> businesses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.info </a:t>
            </a:r>
            <a:r>
              <a:rPr lang="en-US" sz="1600" smtClean="0">
                <a:sym typeface="Wingdings" pitchFamily="2" charset="2"/>
              </a:rPr>
              <a:t> general info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.name </a:t>
            </a:r>
            <a:r>
              <a:rPr lang="en-US" sz="1600" smtClean="0">
                <a:sym typeface="Wingdings" pitchFamily="2" charset="2"/>
              </a:rPr>
              <a:t> individuals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sym typeface="Wingdings" pitchFamily="2" charset="2"/>
              </a:rPr>
              <a:t>Sponsored (controlled by a particular association)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.aero </a:t>
            </a:r>
            <a:r>
              <a:rPr lang="en-US" sz="1600" smtClean="0">
                <a:sym typeface="Wingdings" pitchFamily="2" charset="2"/>
              </a:rPr>
              <a:t> a</a:t>
            </a:r>
            <a:r>
              <a:rPr lang="en-US" sz="1600" smtClean="0"/>
              <a:t>ir-transport industry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.cat </a:t>
            </a:r>
            <a:r>
              <a:rPr lang="en-US" sz="1600" smtClean="0">
                <a:sym typeface="Wingdings" pitchFamily="2" charset="2"/>
              </a:rPr>
              <a:t> catalan related</a:t>
            </a:r>
            <a:endParaRPr lang="en-US" sz="160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.coop </a:t>
            </a:r>
            <a:r>
              <a:rPr lang="en-US" sz="1600" smtClean="0">
                <a:sym typeface="Wingdings" pitchFamily="2" charset="2"/>
              </a:rPr>
              <a:t> business cooperatives</a:t>
            </a:r>
            <a:endParaRPr lang="en-US" sz="160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ym typeface="Wingdings" pitchFamily="2" charset="2"/>
              </a:rPr>
              <a:t>.jobs  job announcements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ym typeface="Wingdings" pitchFamily="2" charset="2"/>
              </a:rPr>
              <a:t>.museum  museums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.pro </a:t>
            </a:r>
            <a:r>
              <a:rPr lang="en-US" sz="1600" smtClean="0">
                <a:sym typeface="Wingdings" pitchFamily="2" charset="2"/>
              </a:rPr>
              <a:t> accountants, lawyers, and physicians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.travel </a:t>
            </a:r>
            <a:r>
              <a:rPr lang="en-US" sz="1600" smtClean="0">
                <a:sym typeface="Wingdings" pitchFamily="2" charset="2"/>
              </a:rPr>
              <a:t> travel industry</a:t>
            </a:r>
            <a:endParaRPr lang="en-US" sz="16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sym typeface="Wingdings" pitchFamily="2" charset="2"/>
              </a:rPr>
              <a:t>Starting up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ym typeface="Wingdings" pitchFamily="2" charset="2"/>
              </a:rPr>
              <a:t>.mobi  mobile phone targeted domains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ym typeface="Wingdings" pitchFamily="2" charset="2"/>
              </a:rPr>
              <a:t>.post  postal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ym typeface="Wingdings" pitchFamily="2" charset="2"/>
              </a:rPr>
              <a:t>.tel  telephone related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sym typeface="Wingdings" pitchFamily="2" charset="2"/>
              </a:rPr>
              <a:t>Proposed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ym typeface="Wingdings" pitchFamily="2" charset="2"/>
              </a:rPr>
              <a:t>.asia, .cym, .geo, .kid, .mail, .sco, .web, .xxx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345C37-7F4F-4C8E-893A-E9A5F9A56E02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New Registrars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 Solutions (NSI) used to handle all registrations, root servers, etc…</a:t>
            </a:r>
          </a:p>
          <a:p>
            <a:pPr lvl="1" eaLnBrk="1" hangingPunct="1"/>
            <a:r>
              <a:rPr lang="en-US" smtClean="0"/>
              <a:t>Clearly not the democratic (Internet) way</a:t>
            </a:r>
          </a:p>
          <a:p>
            <a:pPr lvl="1" eaLnBrk="1" hangingPunct="1"/>
            <a:r>
              <a:rPr lang="en-US" smtClean="0"/>
              <a:t>Large number of registrars that can create new domains </a:t>
            </a:r>
            <a:r>
              <a:rPr lang="en-US" smtClean="0">
                <a:sym typeface="Wingdings" pitchFamily="2" charset="2"/>
              </a:rPr>
              <a:t> However NSI still handles A root server</a:t>
            </a:r>
            <a:endParaRPr lang="en-US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47DA91-8B88-408C-A0DF-CDF5E2825173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Measurements of DNS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No centralized caching per site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Each machine runs own caching local server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Why is this a problem?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How many hosts do we need to share cache? </a:t>
            </a:r>
            <a:r>
              <a:rPr lang="en-US" sz="2000" smtClean="0">
                <a:sym typeface="Wingdings" pitchFamily="2" charset="2"/>
              </a:rPr>
              <a:t> recent studies suggest 10-20 hosts</a:t>
            </a: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“Hit rate for DNS = 80% </a:t>
            </a:r>
            <a:r>
              <a:rPr lang="en-US" sz="2400" smtClean="0">
                <a:sym typeface="Wingdings" pitchFamily="2" charset="2"/>
              </a:rPr>
              <a:t> 1 - (#DNS/#connections)</a:t>
            </a:r>
            <a:endParaRPr 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Is this good or bad?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Most Internet traffic was Web with HTTP 1.0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What does a typical page look like? </a:t>
            </a:r>
            <a:r>
              <a:rPr lang="en-US" sz="1800" smtClean="0">
                <a:sym typeface="Wingdings" pitchFamily="2" charset="2"/>
              </a:rPr>
              <a:t> average of 4-5 imbedded objects  needs 4-5 transfers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>
                <a:sym typeface="Wingdings" pitchFamily="2" charset="2"/>
              </a:rPr>
              <a:t>This alone accounts for 80% hit rate!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Lower TTLs for A records does not affect performance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DNS performance really relies more on NS-record caching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CE12-8BE2-4F4A-B425-DB674682E3AF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Tracing Hierarchy (1)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04938"/>
            <a:ext cx="8078788" cy="4767262"/>
          </a:xfrm>
        </p:spPr>
        <p:txBody>
          <a:bodyPr/>
          <a:lstStyle/>
          <a:p>
            <a:pPr eaLnBrk="1" hangingPunct="1"/>
            <a:r>
              <a:rPr lang="en-US" sz="2400" smtClean="0"/>
              <a:t>Dig Program</a:t>
            </a:r>
          </a:p>
          <a:p>
            <a:pPr lvl="1" eaLnBrk="1" hangingPunct="1"/>
            <a:r>
              <a:rPr lang="en-US" sz="2000" smtClean="0"/>
              <a:t>Allows querying of DNS system</a:t>
            </a:r>
          </a:p>
          <a:p>
            <a:pPr lvl="1" eaLnBrk="1" hangingPunct="1"/>
            <a:r>
              <a:rPr lang="en-US" sz="2000" smtClean="0"/>
              <a:t>Use flags to find name server (NS)</a:t>
            </a:r>
          </a:p>
          <a:p>
            <a:pPr lvl="1" eaLnBrk="1" hangingPunct="1"/>
            <a:r>
              <a:rPr lang="en-US" sz="2000" smtClean="0"/>
              <a:t>Disable recursion so that operates one step at a time</a:t>
            </a:r>
          </a:p>
          <a:p>
            <a:pPr lvl="1" eaLnBrk="1" hangingPunct="1"/>
            <a:endParaRPr lang="en-US" sz="2000" smtClean="0"/>
          </a:p>
          <a:p>
            <a:pPr lvl="1" eaLnBrk="1" hangingPunct="1"/>
            <a:endParaRPr lang="en-US" sz="2000" smtClean="0"/>
          </a:p>
          <a:p>
            <a:pPr lvl="1" eaLnBrk="1" hangingPunct="1"/>
            <a:endParaRPr lang="en-US" sz="2000" smtClean="0"/>
          </a:p>
          <a:p>
            <a:pPr lvl="1" eaLnBrk="1" hangingPunct="1"/>
            <a:endParaRPr lang="en-US" sz="2000" smtClean="0"/>
          </a:p>
          <a:p>
            <a:pPr lvl="1" eaLnBrk="1" hangingPunct="1"/>
            <a:endParaRPr lang="en-US" sz="2000" smtClean="0"/>
          </a:p>
          <a:p>
            <a:pPr lvl="1" eaLnBrk="1" hangingPunct="1"/>
            <a:endParaRPr lang="en-US" sz="2000" smtClean="0"/>
          </a:p>
          <a:p>
            <a:pPr lvl="1" eaLnBrk="1" hangingPunct="1"/>
            <a:endParaRPr lang="en-US" sz="2000" smtClean="0"/>
          </a:p>
          <a:p>
            <a:pPr lvl="1" eaLnBrk="1" hangingPunct="1"/>
            <a:endParaRPr lang="en-US" sz="2000" smtClean="0"/>
          </a:p>
          <a:p>
            <a:pPr lvl="1" eaLnBrk="1" hangingPunct="1"/>
            <a:endParaRPr lang="en-US" sz="2000" smtClean="0"/>
          </a:p>
          <a:p>
            <a:pPr lvl="1" eaLnBrk="1" hangingPunct="1"/>
            <a:r>
              <a:rPr lang="en-US" sz="2000" smtClean="0"/>
              <a:t>All .edu names handled by set of servers</a:t>
            </a:r>
          </a:p>
        </p:txBody>
      </p:sp>
      <p:sp>
        <p:nvSpPr>
          <p:cNvPr id="35846" name="Rectangle 4"/>
          <p:cNvSpPr>
            <a:spLocks noChangeArrowheads="1"/>
          </p:cNvSpPr>
          <p:nvPr/>
        </p:nvSpPr>
        <p:spPr bwMode="auto">
          <a:xfrm>
            <a:off x="1295400" y="3133725"/>
            <a:ext cx="7391400" cy="30384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b="1">
                <a:latin typeface="Arial" charset="0"/>
              </a:rPr>
              <a:t>unix&gt; </a:t>
            </a:r>
            <a:r>
              <a:rPr lang="en-US" sz="1600" b="1" i="1">
                <a:solidFill>
                  <a:srgbClr val="FF0000"/>
                </a:solidFill>
                <a:latin typeface="Arial" charset="0"/>
              </a:rPr>
              <a:t>dig +norecurse @a.root-servers.net NS kittyhawk.cmcl.cs.cmu.edu</a:t>
            </a:r>
          </a:p>
          <a:p>
            <a:pPr eaLnBrk="0" hangingPunct="0"/>
            <a:endParaRPr lang="en-US" sz="1600" b="1">
              <a:latin typeface="Arial" charset="0"/>
            </a:endParaRPr>
          </a:p>
          <a:p>
            <a:pPr eaLnBrk="0" hangingPunct="0"/>
            <a:r>
              <a:rPr lang="en-US" sz="1600" b="1">
                <a:latin typeface="Arial" charset="0"/>
              </a:rPr>
              <a:t>;; AUTHORITY SECTION:</a:t>
            </a:r>
          </a:p>
          <a:p>
            <a:pPr eaLnBrk="0" hangingPunct="0"/>
            <a:r>
              <a:rPr lang="en-US" sz="1600" b="1">
                <a:latin typeface="Arial" charset="0"/>
              </a:rPr>
              <a:t>edu.                    172800  IN      NS      L3.NSTLD.COM.</a:t>
            </a:r>
          </a:p>
          <a:p>
            <a:pPr eaLnBrk="0" hangingPunct="0"/>
            <a:r>
              <a:rPr lang="en-US" sz="1600" b="1">
                <a:latin typeface="Arial" charset="0"/>
              </a:rPr>
              <a:t>edu.                    172800  IN      NS      D3.NSTLD.COM.</a:t>
            </a:r>
          </a:p>
          <a:p>
            <a:pPr eaLnBrk="0" hangingPunct="0"/>
            <a:r>
              <a:rPr lang="en-US" sz="1600" b="1">
                <a:latin typeface="Arial" charset="0"/>
              </a:rPr>
              <a:t>edu.                    172800  IN      NS      A3.NSTLD.COM.</a:t>
            </a:r>
          </a:p>
          <a:p>
            <a:pPr eaLnBrk="0" hangingPunct="0"/>
            <a:r>
              <a:rPr lang="en-US" sz="1600" b="1">
                <a:latin typeface="Arial" charset="0"/>
              </a:rPr>
              <a:t>edu.                    172800  IN      NS      E3.NSTLD.COM.</a:t>
            </a:r>
          </a:p>
          <a:p>
            <a:pPr eaLnBrk="0" hangingPunct="0"/>
            <a:r>
              <a:rPr lang="en-US" sz="1600" b="1">
                <a:latin typeface="Arial" charset="0"/>
              </a:rPr>
              <a:t>edu.                    172800  IN      NS      C3.NSTLD.COM.</a:t>
            </a:r>
          </a:p>
          <a:p>
            <a:pPr eaLnBrk="0" hangingPunct="0"/>
            <a:r>
              <a:rPr lang="en-US" sz="1600" b="1">
                <a:latin typeface="Arial" charset="0"/>
              </a:rPr>
              <a:t>edu.                    172800  IN      NS      F3.NSTLD.COM.</a:t>
            </a:r>
          </a:p>
          <a:p>
            <a:pPr eaLnBrk="0" hangingPunct="0"/>
            <a:r>
              <a:rPr lang="en-US" sz="1600" b="1">
                <a:latin typeface="Arial" charset="0"/>
              </a:rPr>
              <a:t>edu.                    172800  IN      NS      G3.NSTLD.COM.</a:t>
            </a:r>
          </a:p>
          <a:p>
            <a:pPr eaLnBrk="0" hangingPunct="0"/>
            <a:r>
              <a:rPr lang="en-US" sz="1600" b="1">
                <a:latin typeface="Arial" charset="0"/>
              </a:rPr>
              <a:t>edu.                    172800  IN      NS      B3.NSTLD.COM.</a:t>
            </a:r>
          </a:p>
          <a:p>
            <a:pPr eaLnBrk="0" hangingPunct="0"/>
            <a:r>
              <a:rPr lang="en-US" sz="1600" b="1">
                <a:latin typeface="Arial" charset="0"/>
              </a:rPr>
              <a:t>edu.                    172800  IN      NS      M3.NSTLD.COM.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1A609-3D01-4C3C-81DD-525FC53770E9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Tracing Hierarchy (2)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399463" cy="4724400"/>
          </a:xfrm>
        </p:spPr>
        <p:txBody>
          <a:bodyPr/>
          <a:lstStyle/>
          <a:p>
            <a:pPr eaLnBrk="1" hangingPunct="1"/>
            <a:r>
              <a:rPr lang="en-US" smtClean="0"/>
              <a:t>3 servers handle CMU names</a:t>
            </a:r>
          </a:p>
        </p:txBody>
      </p:sp>
      <p:sp>
        <p:nvSpPr>
          <p:cNvPr id="36870" name="Rectangle 4"/>
          <p:cNvSpPr>
            <a:spLocks noChangeArrowheads="1"/>
          </p:cNvSpPr>
          <p:nvPr/>
        </p:nvSpPr>
        <p:spPr bwMode="auto">
          <a:xfrm>
            <a:off x="762000" y="2209800"/>
            <a:ext cx="8077200" cy="1752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 b="1">
                <a:latin typeface="Arial" charset="0"/>
              </a:rPr>
              <a:t>unix&gt; </a:t>
            </a:r>
            <a:r>
              <a:rPr lang="en-US" sz="1800" b="1" i="1">
                <a:solidFill>
                  <a:srgbClr val="FF0000"/>
                </a:solidFill>
                <a:latin typeface="Arial" charset="0"/>
              </a:rPr>
              <a:t>dig +norecurse @e3.nstld.com NS kittyhawk.cmcl.cs.cmu.edu</a:t>
            </a:r>
          </a:p>
          <a:p>
            <a:pPr eaLnBrk="0" hangingPunct="0"/>
            <a:endParaRPr lang="en-US" sz="1800" b="1" i="1">
              <a:solidFill>
                <a:srgbClr val="FF0000"/>
              </a:solidFill>
              <a:latin typeface="Arial" charset="0"/>
            </a:endParaRPr>
          </a:p>
          <a:p>
            <a:pPr eaLnBrk="0" hangingPunct="0"/>
            <a:r>
              <a:rPr lang="en-US" sz="1800" b="1">
                <a:latin typeface="Arial" charset="0"/>
              </a:rPr>
              <a:t>;; AUTHORITY SECTION:</a:t>
            </a:r>
          </a:p>
          <a:p>
            <a:pPr eaLnBrk="0" hangingPunct="0"/>
            <a:r>
              <a:rPr lang="en-US" sz="1800" b="1">
                <a:latin typeface="Arial" charset="0"/>
              </a:rPr>
              <a:t>cmu.edu.                172800  IN      NS      CUCUMBER.SRV.cs.cmu.edu.</a:t>
            </a:r>
          </a:p>
          <a:p>
            <a:pPr eaLnBrk="0" hangingPunct="0"/>
            <a:r>
              <a:rPr lang="en-US" sz="1800" b="1">
                <a:latin typeface="Arial" charset="0"/>
              </a:rPr>
              <a:t>cmu.edu.                172800  IN      NS      T-NS1.NET.cmu.edu.</a:t>
            </a:r>
          </a:p>
          <a:p>
            <a:pPr eaLnBrk="0" hangingPunct="0"/>
            <a:r>
              <a:rPr lang="en-US" sz="1800" b="1">
                <a:latin typeface="Arial" charset="0"/>
              </a:rPr>
              <a:t>cmu.edu.                172800  IN      NS      T-NS2.NET.cmu.edu.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3CF83-E479-428E-8C33-5043997CB2F7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Tracing Hierarchy (3 &amp; 4)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399463" cy="4724400"/>
          </a:xfrm>
        </p:spPr>
        <p:txBody>
          <a:bodyPr/>
          <a:lstStyle/>
          <a:p>
            <a:pPr eaLnBrk="1" hangingPunct="1"/>
            <a:r>
              <a:rPr lang="en-US" smtClean="0"/>
              <a:t>4 servers handle CMU CS names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Quasar is master NS for this zone</a:t>
            </a:r>
          </a:p>
        </p:txBody>
      </p:sp>
      <p:sp>
        <p:nvSpPr>
          <p:cNvPr id="37894" name="Rectangle 4"/>
          <p:cNvSpPr>
            <a:spLocks noChangeArrowheads="1"/>
          </p:cNvSpPr>
          <p:nvPr/>
        </p:nvSpPr>
        <p:spPr bwMode="auto">
          <a:xfrm>
            <a:off x="914400" y="2222500"/>
            <a:ext cx="7620000" cy="18161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b="1">
                <a:latin typeface="Arial" charset="0"/>
              </a:rPr>
              <a:t>unix&gt;</a:t>
            </a:r>
            <a:r>
              <a:rPr lang="en-US" sz="1600" b="1" i="1">
                <a:solidFill>
                  <a:srgbClr val="FF0000"/>
                </a:solidFill>
                <a:latin typeface="Arial" charset="0"/>
              </a:rPr>
              <a:t> dig +norecurse @t-ns1.net.cmu.edu NS kittyhawk.cmcl.cs.cmu.edu</a:t>
            </a:r>
          </a:p>
          <a:p>
            <a:pPr eaLnBrk="0" hangingPunct="0"/>
            <a:endParaRPr lang="en-US" sz="1600" b="1" i="1">
              <a:solidFill>
                <a:srgbClr val="FF0000"/>
              </a:solidFill>
              <a:latin typeface="Arial" charset="0"/>
            </a:endParaRPr>
          </a:p>
          <a:p>
            <a:pPr eaLnBrk="0" hangingPunct="0"/>
            <a:r>
              <a:rPr lang="en-US" sz="1600" b="1">
                <a:latin typeface="Arial" charset="0"/>
              </a:rPr>
              <a:t>;; AUTHORITY SECTION:</a:t>
            </a:r>
          </a:p>
          <a:p>
            <a:pPr eaLnBrk="0" hangingPunct="0"/>
            <a:r>
              <a:rPr lang="en-US" sz="1600" b="1">
                <a:latin typeface="Arial" charset="0"/>
              </a:rPr>
              <a:t>cs.cmu.edu.             86400   IN      NS      MANGO.SRV.cs.cmu.edu.</a:t>
            </a:r>
          </a:p>
          <a:p>
            <a:pPr eaLnBrk="0" hangingPunct="0"/>
            <a:r>
              <a:rPr lang="en-US" sz="1600" b="1">
                <a:latin typeface="Arial" charset="0"/>
              </a:rPr>
              <a:t>cs.cmu.edu.             86400   IN      NS      PEACH.SRV.cs.cmu.edu.</a:t>
            </a:r>
          </a:p>
          <a:p>
            <a:pPr eaLnBrk="0" hangingPunct="0"/>
            <a:r>
              <a:rPr lang="en-US" sz="1600" b="1">
                <a:latin typeface="Arial" charset="0"/>
              </a:rPr>
              <a:t>cs.cmu.edu.             86400   IN      NS      BANANA.SRV.cs.cmu.edu.</a:t>
            </a:r>
          </a:p>
          <a:p>
            <a:pPr eaLnBrk="0" hangingPunct="0"/>
            <a:r>
              <a:rPr lang="en-US" sz="1600" b="1">
                <a:latin typeface="Arial" charset="0"/>
              </a:rPr>
              <a:t>cs.cmu.edu.             86400   IN      NS      BLUEBERRY.SRV.cs.cmu.edu.</a:t>
            </a:r>
          </a:p>
        </p:txBody>
      </p:sp>
      <p:sp>
        <p:nvSpPr>
          <p:cNvPr id="37895" name="Rectangle 5"/>
          <p:cNvSpPr>
            <a:spLocks noChangeArrowheads="1"/>
          </p:cNvSpPr>
          <p:nvPr/>
        </p:nvSpPr>
        <p:spPr bwMode="auto">
          <a:xfrm>
            <a:off x="914400" y="4768850"/>
            <a:ext cx="7620000" cy="13271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b="1">
                <a:latin typeface="Arial" charset="0"/>
              </a:rPr>
              <a:t>unix&gt;</a:t>
            </a:r>
            <a:r>
              <a:rPr lang="en-US" sz="1600" b="1" i="1">
                <a:solidFill>
                  <a:srgbClr val="FF0000"/>
                </a:solidFill>
                <a:latin typeface="Arial" charset="0"/>
              </a:rPr>
              <a:t>dig +norecurse @blueberry.srv.cs.cmu.edu NS 		kittyhawk.cmcl.cs.cmu.edu</a:t>
            </a:r>
          </a:p>
          <a:p>
            <a:pPr eaLnBrk="0" hangingPunct="0"/>
            <a:endParaRPr lang="en-US" sz="1600" b="1" i="1">
              <a:solidFill>
                <a:srgbClr val="FF0000"/>
              </a:solidFill>
              <a:latin typeface="Arial" charset="0"/>
            </a:endParaRPr>
          </a:p>
          <a:p>
            <a:pPr eaLnBrk="0" hangingPunct="0"/>
            <a:r>
              <a:rPr lang="en-US" sz="1600" b="1">
                <a:latin typeface="Arial" charset="0"/>
              </a:rPr>
              <a:t>;; AUTHORITY SECTION:</a:t>
            </a:r>
          </a:p>
          <a:p>
            <a:pPr eaLnBrk="0" hangingPunct="0"/>
            <a:r>
              <a:rPr lang="en-US" sz="1600" b="1">
                <a:latin typeface="Arial" charset="0"/>
              </a:rPr>
              <a:t>cs.cmu.edu.             300     IN      SOA     QUASAR.FAC.cs.cmu.edu. 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CDE539-3F23-460F-85D3-F112C70B58A5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DNS (Summary)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Motivations </a:t>
            </a:r>
            <a:r>
              <a:rPr lang="en-US" smtClean="0">
                <a:sym typeface="Wingdings" pitchFamily="2" charset="2"/>
              </a:rPr>
              <a:t> large distributed database</a:t>
            </a: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Scalability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Independent update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Robustness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Hierarchical database structure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Zones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How is a lookup done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Caching/prefetching and TTLs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Reverse name lookup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What are the steps to creating your own domain?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FE1DB-B9C1-46DF-A352-C26F76FFB5B9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>
              <a:solidFill>
                <a:srgbClr val="FF0000"/>
              </a:solidFill>
            </a:endParaRP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DNS Design</a:t>
            </a:r>
          </a:p>
          <a:p>
            <a:pPr eaLnBrk="1" hangingPunct="1"/>
            <a:endParaRPr lang="en-US" smtClean="0">
              <a:solidFill>
                <a:srgbClr val="FF0000"/>
              </a:solidFill>
            </a:endParaRPr>
          </a:p>
          <a:p>
            <a:pPr eaLnBrk="1" hangingPunct="1"/>
            <a:endParaRPr lang="en-US" smtClean="0">
              <a:solidFill>
                <a:srgbClr val="FF0000"/>
              </a:solidFill>
            </a:endParaRPr>
          </a:p>
          <a:p>
            <a:pPr eaLnBrk="1" hangingPunct="1"/>
            <a:r>
              <a:rPr lang="en-US" smtClean="0"/>
              <a:t>DNS Today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0E90E3-EE42-4AA5-A919-6D606B39E06E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Naming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do we efficiently locate resources?</a:t>
            </a:r>
          </a:p>
          <a:p>
            <a:pPr lvl="1" eaLnBrk="1" hangingPunct="1"/>
            <a:r>
              <a:rPr lang="en-US" smtClean="0"/>
              <a:t>DNS: name 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 IP address</a:t>
            </a:r>
          </a:p>
          <a:p>
            <a:pPr eaLnBrk="1" hangingPunct="1"/>
            <a:r>
              <a:rPr lang="en-US" smtClean="0"/>
              <a:t>Challenge</a:t>
            </a:r>
          </a:p>
          <a:p>
            <a:pPr lvl="1" eaLnBrk="1" hangingPunct="1"/>
            <a:r>
              <a:rPr lang="en-US" smtClean="0"/>
              <a:t>How do we scale these to the wide area?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C06843-0377-492E-A769-F9985DC7F049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Obvious Solutions (1)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olidFill>
                  <a:srgbClr val="FF0000"/>
                </a:solidFill>
              </a:rPr>
              <a:t>Why not centralize DNS?</a:t>
            </a:r>
          </a:p>
          <a:p>
            <a:pPr eaLnBrk="1" hangingPunct="1"/>
            <a:r>
              <a:rPr lang="en-US" smtClean="0"/>
              <a:t>Single point of failure</a:t>
            </a:r>
          </a:p>
          <a:p>
            <a:pPr eaLnBrk="1" hangingPunct="1"/>
            <a:r>
              <a:rPr lang="en-US" smtClean="0"/>
              <a:t>Traffic volume</a:t>
            </a:r>
          </a:p>
          <a:p>
            <a:pPr eaLnBrk="1" hangingPunct="1"/>
            <a:r>
              <a:rPr lang="en-US" smtClean="0"/>
              <a:t>Distant centralized database</a:t>
            </a:r>
          </a:p>
          <a:p>
            <a:pPr eaLnBrk="1" hangingPunct="1"/>
            <a:r>
              <a:rPr lang="en-US" smtClean="0"/>
              <a:t>Single point of update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Doesn’t </a:t>
            </a:r>
            <a:r>
              <a:rPr lang="en-US" i="1" smtClean="0"/>
              <a:t>scale!</a:t>
            </a:r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6E3B4D-71D4-47A7-8459-954337BFDC28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Obvious Solutions (2)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FF0000"/>
                </a:solidFill>
              </a:rPr>
              <a:t>Why not use /etc/hosts?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Original Name to Address Mapping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Flat namespace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/etc/hosts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SRI kept main copy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Downloaded regularly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Count of hosts was increasing: machine per domain </a:t>
            </a:r>
            <a:r>
              <a:rPr lang="en-US" smtClean="0">
                <a:sym typeface="Wingdings" pitchFamily="2" charset="2"/>
              </a:rPr>
              <a:t> machine per user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Many more downloads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Many more updates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7FE2A-AF56-41DE-BA12-DF2FB1692871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772400" cy="1219200"/>
          </a:xfrm>
        </p:spPr>
        <p:txBody>
          <a:bodyPr/>
          <a:lstStyle/>
          <a:p>
            <a:pPr eaLnBrk="1" hangingPunct="1"/>
            <a:r>
              <a:rPr lang="en-US" smtClean="0"/>
              <a:t>Domain Name System Goals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Basically a wide-area distributed database</a:t>
            </a:r>
          </a:p>
          <a:p>
            <a:pPr eaLnBrk="1" hangingPunct="1"/>
            <a:r>
              <a:rPr lang="en-US" smtClean="0"/>
              <a:t>Scalability</a:t>
            </a:r>
          </a:p>
          <a:p>
            <a:pPr eaLnBrk="1" hangingPunct="1"/>
            <a:r>
              <a:rPr lang="en-US" smtClean="0"/>
              <a:t>Decentralized maintenance</a:t>
            </a:r>
          </a:p>
          <a:p>
            <a:pPr eaLnBrk="1" hangingPunct="1"/>
            <a:r>
              <a:rPr lang="en-US" smtClean="0"/>
              <a:t>Robustness</a:t>
            </a:r>
          </a:p>
          <a:p>
            <a:pPr eaLnBrk="1" hangingPunct="1"/>
            <a:r>
              <a:rPr lang="en-US" smtClean="0"/>
              <a:t>Global scope </a:t>
            </a:r>
          </a:p>
          <a:p>
            <a:pPr lvl="1" eaLnBrk="1" hangingPunct="1"/>
            <a:r>
              <a:rPr lang="en-US" smtClean="0"/>
              <a:t>Names mean the same thing everywhere</a:t>
            </a:r>
          </a:p>
          <a:p>
            <a:pPr eaLnBrk="1" hangingPunct="1"/>
            <a:r>
              <a:rPr lang="en-US" smtClean="0"/>
              <a:t>Don’t need</a:t>
            </a:r>
          </a:p>
          <a:p>
            <a:pPr lvl="1" eaLnBrk="1" hangingPunct="1"/>
            <a:r>
              <a:rPr lang="en-US" smtClean="0"/>
              <a:t>Atomicity</a:t>
            </a:r>
          </a:p>
          <a:p>
            <a:pPr lvl="1" eaLnBrk="1" hangingPunct="1"/>
            <a:r>
              <a:rPr lang="en-US" smtClean="0"/>
              <a:t>Strong consistency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Lecture 13: DNS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EB9CAE-0ACE-4D75-A17B-55E521CE4909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589838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Programmer’s View of </a:t>
            </a:r>
            <a:r>
              <a:rPr lang="en-US" dirty="0" smtClean="0"/>
              <a:t>DNS</a:t>
            </a:r>
            <a:endParaRPr lang="en-US" dirty="0" smtClean="0"/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470900" cy="5257800"/>
          </a:xfrm>
        </p:spPr>
        <p:txBody>
          <a:bodyPr/>
          <a:lstStyle/>
          <a:p>
            <a:pPr marL="223838" indent="-223838" defTabSz="895350" eaLnBrk="1" hangingPunct="1">
              <a:lnSpc>
                <a:spcPct val="90000"/>
              </a:lnSpc>
            </a:pPr>
            <a:r>
              <a:rPr lang="en-US" dirty="0" smtClean="0"/>
              <a:t>Conceptually, programmers can view the DNS database as a collection of millions of </a:t>
            </a:r>
            <a:r>
              <a:rPr lang="en-US" i="1" dirty="0" smtClean="0"/>
              <a:t>host entry structures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 smtClean="0"/>
          </a:p>
          <a:p>
            <a:pPr marL="223838" indent="-223838" defTabSz="895350" eaLnBrk="1" hangingPunct="1">
              <a:lnSpc>
                <a:spcPct val="90000"/>
              </a:lnSpc>
            </a:pPr>
            <a:endParaRPr lang="en-US" sz="1800" dirty="0" smtClean="0">
              <a:latin typeface="Courier New" pitchFamily="49" charset="0"/>
            </a:endParaRPr>
          </a:p>
          <a:p>
            <a:pPr marL="223838" indent="-223838" defTabSz="895350" eaLnBrk="1" hangingPunct="1">
              <a:lnSpc>
                <a:spcPct val="90000"/>
              </a:lnSpc>
            </a:pPr>
            <a:endParaRPr lang="en-US" dirty="0" smtClean="0"/>
          </a:p>
          <a:p>
            <a:pPr marL="223838" indent="-223838" defTabSz="895350" eaLnBrk="1" hangingPunct="1">
              <a:lnSpc>
                <a:spcPct val="90000"/>
              </a:lnSpc>
            </a:pPr>
            <a:endParaRPr lang="en-US" dirty="0" smtClean="0"/>
          </a:p>
          <a:p>
            <a:pPr marL="223838" indent="-223838" defTabSz="895350" eaLnBrk="1" hangingPunct="1">
              <a:lnSpc>
                <a:spcPct val="90000"/>
              </a:lnSpc>
            </a:pPr>
            <a:endParaRPr lang="en-US" dirty="0" smtClean="0"/>
          </a:p>
          <a:p>
            <a:pPr marL="223838" indent="-223838" defTabSz="895350" eaLnBrk="1" hangingPunct="1">
              <a:lnSpc>
                <a:spcPct val="90000"/>
              </a:lnSpc>
            </a:pPr>
            <a:endParaRPr lang="en-US" dirty="0" smtClean="0"/>
          </a:p>
          <a:p>
            <a:pPr marL="223838" indent="-223838" defTabSz="895350" eaLnBrk="1" hangingPunct="1">
              <a:lnSpc>
                <a:spcPct val="90000"/>
              </a:lnSpc>
            </a:pPr>
            <a:r>
              <a:rPr lang="en-US" dirty="0" smtClean="0"/>
              <a:t>Functions </a:t>
            </a:r>
            <a:r>
              <a:rPr lang="en-US" dirty="0" smtClean="0"/>
              <a:t>for retrieving host entries from DNS:</a:t>
            </a:r>
          </a:p>
          <a:p>
            <a:pPr marL="560388" lvl="1" indent="-222250" defTabSz="895350" eaLnBrk="1" hangingPunct="1">
              <a:lnSpc>
                <a:spcPct val="90000"/>
              </a:lnSpc>
            </a:pPr>
            <a:r>
              <a:rPr lang="en-US" dirty="0" err="1" smtClean="0">
                <a:latin typeface="Courier New" pitchFamily="49" charset="0"/>
              </a:rPr>
              <a:t>getaddrinfo</a:t>
            </a:r>
            <a:r>
              <a:rPr lang="en-US" dirty="0" smtClean="0">
                <a:latin typeface="Courier New" pitchFamily="49" charset="0"/>
              </a:rPr>
              <a:t>:</a:t>
            </a:r>
            <a:r>
              <a:rPr lang="en-US" dirty="0" smtClean="0"/>
              <a:t> </a:t>
            </a:r>
            <a:r>
              <a:rPr lang="en-US" dirty="0" smtClean="0"/>
              <a:t>query key is a DNS host name.</a:t>
            </a:r>
          </a:p>
          <a:p>
            <a:pPr marL="560388" lvl="1" indent="-222250" defTabSz="895350" eaLnBrk="1" hangingPunct="1">
              <a:lnSpc>
                <a:spcPct val="90000"/>
              </a:lnSpc>
            </a:pPr>
            <a:r>
              <a:rPr lang="en-US" dirty="0" err="1" smtClean="0">
                <a:latin typeface="Courier New" pitchFamily="49" charset="0"/>
              </a:rPr>
              <a:t>getnameinfo</a:t>
            </a:r>
            <a:r>
              <a:rPr lang="en-US" dirty="0" smtClean="0">
                <a:latin typeface="Courier New" pitchFamily="49" charset="0"/>
              </a:rPr>
              <a:t>:</a:t>
            </a:r>
            <a:r>
              <a:rPr lang="en-US" dirty="0" smtClean="0"/>
              <a:t> </a:t>
            </a:r>
            <a:r>
              <a:rPr lang="en-US" dirty="0" smtClean="0"/>
              <a:t>query key is an IP address.</a:t>
            </a:r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10246" name="Rectangle 4"/>
          <p:cNvSpPr>
            <a:spLocks noChangeArrowheads="1"/>
          </p:cNvSpPr>
          <p:nvPr/>
        </p:nvSpPr>
        <p:spPr bwMode="auto">
          <a:xfrm>
            <a:off x="1295400" y="2890897"/>
            <a:ext cx="7467600" cy="206210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b="1" dirty="0">
                <a:latin typeface="Arial" charset="0"/>
              </a:rPr>
              <a:t>/* DNS host entry structure */ </a:t>
            </a:r>
          </a:p>
          <a:p>
            <a:r>
              <a:rPr lang="en-US" sz="1600" b="1" dirty="0" err="1" smtClean="0">
                <a:latin typeface="Arial" charset="0"/>
              </a:rPr>
              <a:t>struct</a:t>
            </a:r>
            <a:r>
              <a:rPr lang="en-US" sz="1600" b="1" dirty="0" smtClean="0">
                <a:latin typeface="Arial" charset="0"/>
              </a:rPr>
              <a:t> </a:t>
            </a:r>
            <a:r>
              <a:rPr lang="en-US" sz="1600" b="1" dirty="0" err="1">
                <a:latin typeface="Arial" charset="0"/>
              </a:rPr>
              <a:t>addrinfo</a:t>
            </a:r>
            <a:r>
              <a:rPr lang="en-US" sz="1600" b="1" dirty="0">
                <a:latin typeface="Arial" charset="0"/>
              </a:rPr>
              <a:t> </a:t>
            </a:r>
            <a:r>
              <a:rPr lang="en-US" sz="1600" dirty="0" smtClean="0"/>
              <a:t>{</a:t>
            </a:r>
          </a:p>
          <a:p>
            <a:r>
              <a:rPr lang="en-US" sz="1600" dirty="0" smtClean="0"/>
              <a:t>           </a:t>
            </a:r>
            <a:r>
              <a:rPr lang="en-US" sz="1600" dirty="0" err="1" smtClean="0"/>
              <a:t>int</a:t>
            </a:r>
            <a:r>
              <a:rPr lang="en-US" sz="1600" dirty="0" smtClean="0"/>
              <a:t>     </a:t>
            </a:r>
            <a:r>
              <a:rPr lang="en-US" sz="1600" dirty="0" err="1" smtClean="0"/>
              <a:t>ai_family</a:t>
            </a:r>
            <a:r>
              <a:rPr lang="en-US" sz="1600" dirty="0" smtClean="0"/>
              <a:t>;	</a:t>
            </a:r>
            <a:r>
              <a:rPr lang="en-US" sz="1600" b="1" dirty="0" smtClean="0">
                <a:latin typeface="Arial" charset="0"/>
              </a:rPr>
              <a:t> /* host address type (AF_INET) */ </a:t>
            </a:r>
            <a:endParaRPr lang="en-US" sz="1600" dirty="0" smtClean="0"/>
          </a:p>
          <a:p>
            <a:r>
              <a:rPr lang="en-US" sz="1600" dirty="0" smtClean="0"/>
              <a:t>           </a:t>
            </a:r>
            <a:r>
              <a:rPr lang="en-US" sz="1600" dirty="0" err="1" smtClean="0"/>
              <a:t>size_t</a:t>
            </a:r>
            <a:r>
              <a:rPr lang="en-US" sz="1600" dirty="0" smtClean="0"/>
              <a:t>  </a:t>
            </a:r>
            <a:r>
              <a:rPr lang="en-US" sz="1600" dirty="0" err="1" smtClean="0"/>
              <a:t>ai_addrlen</a:t>
            </a:r>
            <a:r>
              <a:rPr lang="en-US" sz="1600" dirty="0" smtClean="0"/>
              <a:t>;	</a:t>
            </a:r>
            <a:r>
              <a:rPr lang="en-US" sz="1600" b="1" dirty="0" smtClean="0">
                <a:latin typeface="Arial" charset="0"/>
              </a:rPr>
              <a:t> /* length of an address, in bytes */ </a:t>
            </a:r>
            <a:endParaRPr lang="en-US" sz="1600" dirty="0" smtClean="0"/>
          </a:p>
          <a:p>
            <a:r>
              <a:rPr lang="en-US" sz="1600" dirty="0" smtClean="0"/>
              <a:t>           </a:t>
            </a:r>
            <a:r>
              <a:rPr lang="en-US" sz="1600" dirty="0" err="1" smtClean="0"/>
              <a:t>struct</a:t>
            </a:r>
            <a:r>
              <a:rPr lang="en-US" sz="1600" dirty="0" smtClean="0"/>
              <a:t> </a:t>
            </a:r>
            <a:r>
              <a:rPr lang="en-US" sz="1600" dirty="0" err="1" smtClean="0"/>
              <a:t>sockaddr</a:t>
            </a:r>
            <a:r>
              <a:rPr lang="en-US" sz="1600" dirty="0" smtClean="0"/>
              <a:t> *</a:t>
            </a:r>
            <a:r>
              <a:rPr lang="en-US" sz="1600" dirty="0" err="1" smtClean="0"/>
              <a:t>ai_addr</a:t>
            </a:r>
            <a:r>
              <a:rPr lang="en-US" sz="1600" dirty="0" smtClean="0"/>
              <a:t>;	</a:t>
            </a:r>
            <a:r>
              <a:rPr lang="en-US" sz="1600" b="1" dirty="0" smtClean="0">
                <a:latin typeface="Arial" charset="0"/>
              </a:rPr>
              <a:t> /* address! */ </a:t>
            </a:r>
            <a:endParaRPr lang="en-US" sz="1600" dirty="0" smtClean="0"/>
          </a:p>
          <a:p>
            <a:r>
              <a:rPr lang="en-US" sz="1600" dirty="0" smtClean="0"/>
              <a:t>           char   *</a:t>
            </a:r>
            <a:r>
              <a:rPr lang="en-US" sz="1600" dirty="0" err="1" smtClean="0"/>
              <a:t>ai_canonname</a:t>
            </a:r>
            <a:r>
              <a:rPr lang="en-US" sz="1600" dirty="0" smtClean="0"/>
              <a:t>;	</a:t>
            </a:r>
            <a:r>
              <a:rPr lang="en-US" sz="1600" b="1" dirty="0" smtClean="0">
                <a:latin typeface="Arial" charset="0"/>
              </a:rPr>
              <a:t> /* official domain name of host */ </a:t>
            </a:r>
            <a:endParaRPr lang="en-US" sz="1600" dirty="0" smtClean="0"/>
          </a:p>
          <a:p>
            <a:r>
              <a:rPr lang="en-US" sz="1600" dirty="0" smtClean="0"/>
              <a:t>           </a:t>
            </a:r>
            <a:r>
              <a:rPr lang="en-US" sz="1600" dirty="0" err="1" smtClean="0"/>
              <a:t>struct</a:t>
            </a:r>
            <a:r>
              <a:rPr lang="en-US" sz="1600" dirty="0" smtClean="0"/>
              <a:t> </a:t>
            </a:r>
            <a:r>
              <a:rPr lang="en-US" sz="1600" dirty="0" err="1" smtClean="0"/>
              <a:t>addrinfo</a:t>
            </a:r>
            <a:r>
              <a:rPr lang="en-US" sz="1600" dirty="0" smtClean="0"/>
              <a:t> *</a:t>
            </a:r>
            <a:r>
              <a:rPr lang="en-US" sz="1600" dirty="0" err="1" smtClean="0"/>
              <a:t>ai_next</a:t>
            </a:r>
            <a:r>
              <a:rPr lang="en-US" sz="1600" dirty="0" smtClean="0"/>
              <a:t>;	</a:t>
            </a:r>
            <a:r>
              <a:rPr lang="en-US" sz="1600" b="1" dirty="0" smtClean="0">
                <a:latin typeface="Arial" charset="0"/>
              </a:rPr>
              <a:t> /* other entries for host */ </a:t>
            </a:r>
            <a:endParaRPr lang="en-US" sz="1600" dirty="0" smtClean="0"/>
          </a:p>
          <a:p>
            <a:r>
              <a:rPr lang="en-US" sz="1600" dirty="0" smtClean="0"/>
              <a:t>};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10/18/07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ight Edge">
  <a:themeElements>
    <a:clrScheme name="">
      <a:dk1>
        <a:srgbClr val="000000"/>
      </a:dk1>
      <a:lt1>
        <a:srgbClr val="FFFFFF"/>
      </a:lt1>
      <a:dk2>
        <a:srgbClr val="003366"/>
      </a:dk2>
      <a:lt2>
        <a:srgbClr val="C7C48F"/>
      </a:lt2>
      <a:accent1>
        <a:srgbClr val="ABABAB"/>
      </a:accent1>
      <a:accent2>
        <a:srgbClr val="003366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8747</TotalTime>
  <Words>2258</Words>
  <Application>Microsoft PowerPoint</Application>
  <PresentationFormat>On-screen Show (4:3)</PresentationFormat>
  <Paragraphs>622</Paragraphs>
  <Slides>38</Slides>
  <Notes>36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Times New Roman</vt:lpstr>
      <vt:lpstr>Arial</vt:lpstr>
      <vt:lpstr>Wingdings</vt:lpstr>
      <vt:lpstr>Courier New</vt:lpstr>
      <vt:lpstr>Math B</vt:lpstr>
      <vt:lpstr>Helvetica</vt:lpstr>
      <vt:lpstr>Straight Edge</vt:lpstr>
      <vt:lpstr>Microsoft Clip Gallery</vt:lpstr>
      <vt:lpstr>15-441 Computer Networking</vt:lpstr>
      <vt:lpstr>Midterm Results</vt:lpstr>
      <vt:lpstr>Midterm Distribution</vt:lpstr>
      <vt:lpstr>Outline</vt:lpstr>
      <vt:lpstr>Naming</vt:lpstr>
      <vt:lpstr>Obvious Solutions (1)</vt:lpstr>
      <vt:lpstr>Obvious Solutions (2)</vt:lpstr>
      <vt:lpstr>Domain Name System Goals</vt:lpstr>
      <vt:lpstr>Programmer’s View of DNS</vt:lpstr>
      <vt:lpstr>DNS Message Format</vt:lpstr>
      <vt:lpstr>DNS Header Fields</vt:lpstr>
      <vt:lpstr>DNS Records</vt:lpstr>
      <vt:lpstr>Properties of DNS Host Entries</vt:lpstr>
      <vt:lpstr>DNS Design: Hierarchy Definitions</vt:lpstr>
      <vt:lpstr>DNS Design: Zone Definitions</vt:lpstr>
      <vt:lpstr>DNS Design: Cont.</vt:lpstr>
      <vt:lpstr>DNS: Root Name Servers</vt:lpstr>
      <vt:lpstr>Servers/Resolvers </vt:lpstr>
      <vt:lpstr>Typical Resolution</vt:lpstr>
      <vt:lpstr>Typical Resolution</vt:lpstr>
      <vt:lpstr>Lookup Methods</vt:lpstr>
      <vt:lpstr>Workload and Caching</vt:lpstr>
      <vt:lpstr>Typical Resolution</vt:lpstr>
      <vt:lpstr>Subsequent Lookup Example</vt:lpstr>
      <vt:lpstr>Reliability</vt:lpstr>
      <vt:lpstr>Reverse DNS</vt:lpstr>
      <vt:lpstr>.arpa Name Server Hierarchy</vt:lpstr>
      <vt:lpstr>Prefetching</vt:lpstr>
      <vt:lpstr>Mail Addresses</vt:lpstr>
      <vt:lpstr>Outline</vt:lpstr>
      <vt:lpstr>Root Zone</vt:lpstr>
      <vt:lpstr>gTLDs</vt:lpstr>
      <vt:lpstr>New Registrars</vt:lpstr>
      <vt:lpstr>Measurements of DNS</vt:lpstr>
      <vt:lpstr>Tracing Hierarchy (1)</vt:lpstr>
      <vt:lpstr>Tracing Hierarchy (2)</vt:lpstr>
      <vt:lpstr>Tracing Hierarchy (3 &amp; 4)</vt:lpstr>
      <vt:lpstr>DNS (Summary)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15-441 Lecture</dc:title>
  <dc:creator>Srinivasan Seshan</dc:creator>
  <cp:lastModifiedBy>Srinivasan Seshan</cp:lastModifiedBy>
  <cp:revision>191</cp:revision>
  <dcterms:created xsi:type="dcterms:W3CDTF">2001-06-06T05:25:08Z</dcterms:created>
  <dcterms:modified xsi:type="dcterms:W3CDTF">2007-10-17T20:15:25Z</dcterms:modified>
</cp:coreProperties>
</file>