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notesMasterIdLst>
    <p:notesMasterId r:id="rId41"/>
  </p:notesMasterIdLst>
  <p:handoutMasterIdLst>
    <p:handoutMasterId r:id="rId42"/>
  </p:handoutMasterIdLst>
  <p:sldIdLst>
    <p:sldId id="256" r:id="rId2"/>
    <p:sldId id="258" r:id="rId3"/>
    <p:sldId id="257" r:id="rId4"/>
    <p:sldId id="291" r:id="rId5"/>
    <p:sldId id="261" r:id="rId6"/>
    <p:sldId id="292" r:id="rId7"/>
    <p:sldId id="295" r:id="rId8"/>
    <p:sldId id="262" r:id="rId9"/>
    <p:sldId id="293" r:id="rId10"/>
    <p:sldId id="263" r:id="rId11"/>
    <p:sldId id="266" r:id="rId12"/>
    <p:sldId id="267" r:id="rId13"/>
    <p:sldId id="268" r:id="rId14"/>
    <p:sldId id="294" r:id="rId15"/>
    <p:sldId id="285" r:id="rId16"/>
    <p:sldId id="269" r:id="rId17"/>
    <p:sldId id="270" r:id="rId18"/>
    <p:sldId id="265" r:id="rId19"/>
    <p:sldId id="273" r:id="rId20"/>
    <p:sldId id="272" r:id="rId21"/>
    <p:sldId id="274" r:id="rId22"/>
    <p:sldId id="280" r:id="rId23"/>
    <p:sldId id="275" r:id="rId24"/>
    <p:sldId id="277" r:id="rId25"/>
    <p:sldId id="276" r:id="rId26"/>
    <p:sldId id="278" r:id="rId27"/>
    <p:sldId id="281" r:id="rId28"/>
    <p:sldId id="282" r:id="rId29"/>
    <p:sldId id="286" r:id="rId30"/>
    <p:sldId id="287" r:id="rId31"/>
    <p:sldId id="288" r:id="rId32"/>
    <p:sldId id="289" r:id="rId33"/>
    <p:sldId id="264" r:id="rId34"/>
    <p:sldId id="279" r:id="rId35"/>
    <p:sldId id="290" r:id="rId36"/>
    <p:sldId id="259" r:id="rId37"/>
    <p:sldId id="260" r:id="rId38"/>
    <p:sldId id="271" r:id="rId39"/>
    <p:sldId id="296" r:id="rId40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8273" autoAdjust="0"/>
    <p:restoredTop sz="94660"/>
  </p:normalViewPr>
  <p:slideViewPr>
    <p:cSldViewPr>
      <p:cViewPr varScale="1">
        <p:scale>
          <a:sx n="72" d="100"/>
          <a:sy n="72" d="100"/>
        </p:scale>
        <p:origin x="-35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170764" cy="479643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2749" y="0"/>
            <a:ext cx="3170763" cy="479643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BFA72B3C-B835-4212-B1C0-508BA3635DAE}" type="datetimeFigureOut">
              <a:rPr lang="en-US" smtClean="0"/>
              <a:pPr/>
              <a:t>9/13/2007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119886"/>
            <a:ext cx="3170764" cy="479642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2749" y="9119886"/>
            <a:ext cx="3170763" cy="479642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A730DF14-A9CD-44C2-8478-768F241FDD5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8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BD5C91CB-39EC-497B-83EB-D1C772C5C873}" type="datetimeFigureOut">
              <a:rPr lang="en-US" smtClean="0"/>
              <a:pPr/>
              <a:t>9/13/2007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8888" y="720725"/>
            <a:ext cx="4799012" cy="3598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1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8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993F6F51-4BB1-47CE-89D5-480AB050CBB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3F6F51-4BB1-47CE-89D5-480AB050CBB9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20"/>
          <p:cNvSpPr>
            <a:spLocks noGrp="1"/>
          </p:cNvSpPr>
          <p:nvPr>
            <p:ph type="ctrTitle"/>
          </p:nvPr>
        </p:nvSpPr>
        <p:spPr>
          <a:xfrm>
            <a:off x="685800" y="990601"/>
            <a:ext cx="7772400" cy="2609850"/>
          </a:xfrm>
        </p:spPr>
        <p:txBody>
          <a:bodyPr anchor="b" anchorCtr="0">
            <a:noAutofit/>
            <a:scene3d>
              <a:camera prst="orthographicFront"/>
              <a:lightRig rig="soft" dir="t">
                <a:rot lat="0" lon="0" rev="2100000"/>
              </a:lightRig>
            </a:scene3d>
            <a:sp3d prstMaterial="matte">
              <a:bevelT w="38100" h="38100"/>
              <a:contourClr>
                <a:srgbClr val="FFFFFF"/>
              </a:contourClr>
            </a:sp3d>
          </a:bodyPr>
          <a:lstStyle>
            <a:lvl1pPr algn="ctr">
              <a:defRPr lang="en-US" sz="5800" dirty="0" smtClean="0">
                <a:ln w="9525">
                  <a:noFill/>
                </a:ln>
                <a:effectLst>
                  <a:outerShdw blurRad="50800" dist="38100" dir="8220000" algn="tl" rotWithShape="0">
                    <a:srgbClr val="000000">
                      <a:alpha val="40000"/>
                    </a:srgb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4" name="Rectangle 26"/>
          <p:cNvSpPr>
            <a:spLocks noGrp="1"/>
          </p:cNvSpPr>
          <p:nvPr>
            <p:ph type="subTitle" idx="1"/>
          </p:nvPr>
        </p:nvSpPr>
        <p:spPr>
          <a:xfrm>
            <a:off x="1371600" y="3657600"/>
            <a:ext cx="6400800" cy="1967089"/>
          </a:xfrm>
        </p:spPr>
        <p:txBody>
          <a:bodyPr>
            <a:normAutofit/>
          </a:bodyPr>
          <a:lstStyle>
            <a:lvl1pPr marL="0" indent="0" algn="ctr">
              <a:buNone/>
              <a:defRPr lang="en-US" sz="3000" b="0">
                <a:solidFill>
                  <a:schemeClr val="tx2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8" name="Rectangl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lang="en-US" smtClean="0"/>
            </a:lvl1pPr>
          </a:lstStyle>
          <a:p>
            <a:fld id="{FEC0C574-DDC1-4ED1-BB67-E6283B304DD9}" type="datetimeFigureOut">
              <a:rPr lang="en-US" smtClean="0"/>
              <a:pPr/>
              <a:t>9/13/2007</a:t>
            </a:fld>
            <a:endParaRPr lang="en-US"/>
          </a:p>
        </p:txBody>
      </p:sp>
      <p:sp>
        <p:nvSpPr>
          <p:cNvPr id="9" name="Rectangle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lang="en-US" smtClean="0"/>
            </a:lvl1pPr>
          </a:lstStyle>
          <a:p>
            <a:fld id="{1BC36AB0-00B3-4039-946F-95F4C49848C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5" name="Rectangle 27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 lang="en-US" smtClean="0"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0C574-DDC1-4ED1-BB67-E6283B304DD9}" type="datetimeFigureOut">
              <a:rPr lang="en-US" smtClean="0"/>
              <a:pPr/>
              <a:t>9/13/2007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36AB0-00B3-4039-946F-95F4C49848C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0C574-DDC1-4ED1-BB67-E6283B304DD9}" type="datetimeFigureOut">
              <a:rPr lang="en-US" smtClean="0"/>
              <a:pPr/>
              <a:t>9/13/2007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36AB0-00B3-4039-946F-95F4C49848C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0C574-DDC1-4ED1-BB67-E6283B304DD9}" type="datetimeFigureOut">
              <a:rPr lang="en-US" smtClean="0"/>
              <a:pPr/>
              <a:t>9/13/2007</a:t>
            </a:fld>
            <a:endParaRPr lang="en-US"/>
          </a:p>
        </p:txBody>
      </p:sp>
      <p:sp>
        <p:nvSpPr>
          <p:cNvPr id="5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Rectangl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36AB0-00B3-4039-946F-95F4C49848C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title"/>
          </p:nvPr>
        </p:nvSpPr>
        <p:spPr>
          <a:xfrm>
            <a:off x="722313" y="2685391"/>
            <a:ext cx="7772400" cy="3112843"/>
          </a:xfrm>
        </p:spPr>
        <p:txBody>
          <a:bodyPr anchor="t">
            <a:normAutofit/>
          </a:bodyPr>
          <a:lstStyle>
            <a:lvl1pPr algn="ctr">
              <a:buNone/>
              <a:defRPr lang="en-US" sz="6000" b="1" dirty="0">
                <a:solidFill>
                  <a:schemeClr val="tx2">
                    <a:shade val="85000"/>
                    <a:satMod val="150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Rectangle 3"/>
          <p:cNvSpPr>
            <a:spLocks noGrp="1"/>
          </p:cNvSpPr>
          <p:nvPr>
            <p:ph type="body" idx="1"/>
          </p:nvPr>
        </p:nvSpPr>
        <p:spPr>
          <a:xfrm>
            <a:off x="722313" y="1128932"/>
            <a:ext cx="7772400" cy="1509712"/>
          </a:xfrm>
        </p:spPr>
        <p:txBody>
          <a:bodyPr anchor="b">
            <a:normAutofit/>
          </a:bodyPr>
          <a:lstStyle>
            <a:lvl1pPr algn="ctr">
              <a:buNone/>
              <a:defRPr lang="en-US" sz="2400" b="0" smtClean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0C574-DDC1-4ED1-BB67-E6283B304DD9}" type="datetimeFigureOut">
              <a:rPr lang="en-US" smtClean="0"/>
              <a:pPr/>
              <a:t>9/13/2007</a:t>
            </a:fld>
            <a:endParaRPr lang="en-US"/>
          </a:p>
        </p:txBody>
      </p:sp>
      <p:sp>
        <p:nvSpPr>
          <p:cNvPr id="5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Rectangl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36AB0-00B3-4039-946F-95F4C49848C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0C574-DDC1-4ED1-BB67-E6283B304DD9}" type="datetimeFigureOut">
              <a:rPr lang="en-US" smtClean="0"/>
              <a:pPr/>
              <a:t>9/13/2007</a:t>
            </a:fld>
            <a:endParaRPr lang="en-US"/>
          </a:p>
        </p:txBody>
      </p:sp>
      <p:sp>
        <p:nvSpPr>
          <p:cNvPr id="6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ctangl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36AB0-00B3-4039-946F-95F4C49848C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0" indent="0" algn="l">
              <a:buNone/>
              <a:defRPr sz="2200" b="1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0" indent="0" algn="l">
              <a:buNone/>
              <a:defRPr sz="2200" b="1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Rectangl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0C574-DDC1-4ED1-BB67-E6283B304DD9}" type="datetimeFigureOut">
              <a:rPr lang="en-US" smtClean="0"/>
              <a:pPr/>
              <a:t>9/13/2007</a:t>
            </a:fld>
            <a:endParaRPr lang="en-US"/>
          </a:p>
        </p:txBody>
      </p:sp>
      <p:sp>
        <p:nvSpPr>
          <p:cNvPr id="8" name="Rectangl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Rectangl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36AB0-00B3-4039-946F-95F4C49848C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lang="en-US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0C574-DDC1-4ED1-BB67-E6283B304DD9}" type="datetimeFigureOut">
              <a:rPr lang="en-US" smtClean="0"/>
              <a:pPr/>
              <a:t>9/13/2007</a:t>
            </a:fld>
            <a:endParaRPr lang="en-US"/>
          </a:p>
        </p:txBody>
      </p:sp>
      <p:sp>
        <p:nvSpPr>
          <p:cNvPr id="4" name="Rectangl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Rectangl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36AB0-00B3-4039-946F-95F4C49848C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0C574-DDC1-4ED1-BB67-E6283B304DD9}" type="datetimeFigureOut">
              <a:rPr lang="en-US" smtClean="0"/>
              <a:pPr/>
              <a:t>9/13/2007</a:t>
            </a:fld>
            <a:endParaRPr lang="en-US"/>
          </a:p>
        </p:txBody>
      </p:sp>
      <p:sp>
        <p:nvSpPr>
          <p:cNvPr id="3" name="Rectangl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36AB0-00B3-4039-946F-95F4C49848C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>
            <a:normAutofit/>
          </a:bodyPr>
          <a:lstStyle>
            <a:lvl1pPr algn="ctr">
              <a:defRPr sz="2400" b="1">
                <a:solidFill>
                  <a:schemeClr val="tx2"/>
                </a:solidFill>
                <a:effectLst>
                  <a:outerShdw blurRad="38100" dist="25400" dir="8220000" algn="tr" rotWithShape="0">
                    <a:prstClr val="black">
                      <a:alpha val="35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 algn="ctr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0C574-DDC1-4ED1-BB67-E6283B304DD9}" type="datetimeFigureOut">
              <a:rPr lang="en-US" smtClean="0"/>
              <a:pPr/>
              <a:t>9/13/2007</a:t>
            </a:fld>
            <a:endParaRPr lang="en-US"/>
          </a:p>
        </p:txBody>
      </p:sp>
      <p:sp>
        <p:nvSpPr>
          <p:cNvPr id="6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ctangl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36AB0-00B3-4039-946F-95F4C49848C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27729" y="1062637"/>
            <a:ext cx="4599432" cy="3977640"/>
          </a:xfrm>
          <a:prstGeom prst="rect">
            <a:avLst/>
          </a:prstGeom>
          <a:solidFill>
            <a:schemeClr val="tx2">
              <a:shade val="15000"/>
            </a:schemeClr>
          </a:solidFill>
          <a:ln w="63500">
            <a:noFill/>
            <a:miter lim="800000"/>
          </a:ln>
          <a:effectLst>
            <a:outerShdw blurRad="63500" dist="25400" dir="7200000" algn="t" rotWithShape="0">
              <a:prstClr val="black">
                <a:alpha val="45000"/>
              </a:prstClr>
            </a:outerShdw>
          </a:effectLst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lIns="45720" rIns="45720" rtlCol="0" anchor="ctr">
            <a:normAutofit/>
          </a:bodyPr>
          <a:lstStyle/>
          <a:p>
            <a:pPr marL="0" indent="-274320" algn="l">
              <a:buClr>
                <a:schemeClr val="accent1"/>
              </a:buClr>
              <a:buSzPct val="80000"/>
              <a:buFont typeface="Wingdings 2" pitchFamily="18" charset="2"/>
              <a:buNone/>
            </a:pPr>
            <a:endParaRPr lang="en-US" sz="20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Rectangle 2"/>
          <p:cNvSpPr>
            <a:spLocks noGrp="1"/>
          </p:cNvSpPr>
          <p:nvPr>
            <p:ph type="title"/>
          </p:nvPr>
        </p:nvSpPr>
        <p:spPr>
          <a:xfrm>
            <a:off x="5514536" y="4343400"/>
            <a:ext cx="3048000" cy="709858"/>
          </a:xfrm>
        </p:spPr>
        <p:txBody>
          <a:bodyPr anchor="t">
            <a:noAutofit/>
          </a:bodyPr>
          <a:lstStyle>
            <a:lvl1pPr algn="l">
              <a:buNone/>
              <a:defRPr sz="2200" b="1">
                <a:solidFill>
                  <a:schemeClr val="tx2"/>
                </a:solidFill>
                <a:effectLst>
                  <a:outerShdw blurRad="38100" dist="25400" dir="8220000" algn="tr" rotWithShape="0">
                    <a:prstClr val="black">
                      <a:alpha val="35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Rectangle 3"/>
          <p:cNvSpPr>
            <a:spLocks noGrp="1"/>
          </p:cNvSpPr>
          <p:nvPr>
            <p:ph type="pic" idx="1"/>
          </p:nvPr>
        </p:nvSpPr>
        <p:spPr>
          <a:xfrm>
            <a:off x="739645" y="1222657"/>
            <a:ext cx="4575601" cy="3657600"/>
          </a:xfrm>
          <a:solidFill>
            <a:schemeClr val="tx2">
              <a:shade val="75000"/>
            </a:schemeClr>
          </a:solidFill>
          <a:ln w="63500">
            <a:noFill/>
            <a:miter lim="800000"/>
          </a:ln>
          <a:effectLst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/>
          <a:lstStyle>
            <a:lvl1pPr>
              <a:buNone/>
              <a:defRPr sz="3200"/>
            </a:lvl1pPr>
          </a:lstStyle>
          <a:p>
            <a:r>
              <a:rPr lang="en-US" sz="2000" smtClean="0"/>
              <a:t>Click icon to add picture</a:t>
            </a:r>
            <a:endParaRPr lang="en-US" sz="2000" dirty="0"/>
          </a:p>
        </p:txBody>
      </p:sp>
      <p:sp>
        <p:nvSpPr>
          <p:cNvPr id="4" name="Rectangle 4"/>
          <p:cNvSpPr>
            <a:spLocks noGrp="1"/>
          </p:cNvSpPr>
          <p:nvPr>
            <p:ph type="body" sz="half" idx="2"/>
          </p:nvPr>
        </p:nvSpPr>
        <p:spPr>
          <a:xfrm>
            <a:off x="5514536" y="1371600"/>
            <a:ext cx="3044952" cy="2930086"/>
          </a:xfrm>
        </p:spPr>
        <p:txBody>
          <a:bodyPr bIns="0" anchor="b">
            <a:normAutofit/>
          </a:bodyPr>
          <a:lstStyle>
            <a:lvl1pPr marL="0" marR="0" indent="0" algn="l">
              <a:buFontTx/>
              <a:buNone/>
              <a:defRPr sz="1300">
                <a:solidFill>
                  <a:schemeClr val="tx1">
                    <a:tint val="95000"/>
                  </a:schemeClr>
                </a:solidFill>
              </a:defRPr>
            </a:lvl1pPr>
            <a:lvl2pPr marL="460375" marR="0" indent="-112713">
              <a:buFontTx/>
              <a:buNone/>
              <a:defRPr sz="1200"/>
            </a:lvl2pPr>
            <a:lvl3pPr marL="914400" marR="0" indent="-117475">
              <a:buFontTx/>
              <a:buNone/>
              <a:defRPr sz="1000"/>
            </a:lvl3pPr>
            <a:lvl4pPr marL="1316038" marR="0" indent="-112713">
              <a:buFontTx/>
              <a:buNone/>
              <a:defRPr sz="900"/>
            </a:lvl4pPr>
            <a:lvl5pPr marL="1711325" marR="0" indent="-117475">
              <a:buFontTx/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0C574-DDC1-4ED1-BB67-E6283B304DD9}" type="datetimeFigureOut">
              <a:rPr lang="en-US" smtClean="0"/>
              <a:pPr/>
              <a:t>9/13/2007</a:t>
            </a:fld>
            <a:endParaRPr lang="en-US"/>
          </a:p>
        </p:txBody>
      </p:sp>
      <p:sp>
        <p:nvSpPr>
          <p:cNvPr id="6" name="Rectangle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ctangle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36AB0-00B3-4039-946F-95F4C49848C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  <a:prstGeom prst="rect">
            <a:avLst/>
          </a:prstGeom>
        </p:spPr>
        <p:txBody>
          <a:bodyPr anchor="b" anchorCtr="0">
            <a:normAutofit/>
            <a:scene3d>
              <a:camera prst="orthographicFront"/>
              <a:lightRig rig="soft" dir="t">
                <a:rot lat="0" lon="0" rev="2100000"/>
              </a:lightRig>
            </a:scene3d>
            <a:sp3d prstMaterial="matte">
              <a:bevelT w="38100" h="38100"/>
            </a:sp3d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5" name="Rectangle 11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lIns="45720" rIns="4572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27" name="Rectangle 22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 anchor="b" anchorCtr="0"/>
          <a:lstStyle>
            <a:lvl1pPr>
              <a:defRPr lang="en-US" sz="1200" smtClean="0">
                <a:solidFill>
                  <a:schemeClr val="tx2"/>
                </a:solidFill>
                <a:latin typeface="+mn-lt"/>
                <a:ea typeface="+mn-lt"/>
                <a:cs typeface="+mn-lt"/>
              </a:defRPr>
            </a:lvl1pPr>
          </a:lstStyle>
          <a:p>
            <a:fld id="{FEC0C574-DDC1-4ED1-BB67-E6283B304DD9}" type="datetimeFigureOut">
              <a:rPr lang="en-US" smtClean="0"/>
              <a:pPr/>
              <a:t>9/13/2007</a:t>
            </a:fld>
            <a:endParaRPr lang="en-US"/>
          </a:p>
        </p:txBody>
      </p:sp>
      <p:sp>
        <p:nvSpPr>
          <p:cNvPr id="18" name="Rectangle 1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 anchor="b" anchorCtr="0"/>
          <a:lstStyle>
            <a:lvl1pPr algn="ctr">
              <a:defRPr lang="en-US" sz="1200" smtClean="0">
                <a:solidFill>
                  <a:schemeClr val="tx2"/>
                </a:solidFill>
                <a:latin typeface="+mn-lt"/>
                <a:ea typeface="+mn-lt"/>
                <a:cs typeface="+mn-lt"/>
              </a:defRPr>
            </a:lvl1pPr>
          </a:lstStyle>
          <a:p>
            <a:endParaRPr lang="en-US"/>
          </a:p>
        </p:txBody>
      </p:sp>
      <p:sp>
        <p:nvSpPr>
          <p:cNvPr id="13" name="Rectangle 15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 anchor="b" anchorCtr="0"/>
          <a:lstStyle>
            <a:lvl1pPr algn="r">
              <a:defRPr lang="en-US" sz="1200" smtClean="0">
                <a:solidFill>
                  <a:schemeClr val="tx2"/>
                </a:solidFill>
                <a:latin typeface="+mn-lt"/>
                <a:ea typeface="+mn-lt"/>
                <a:cs typeface="+mn-lt"/>
              </a:defRPr>
            </a:lvl1pPr>
          </a:lstStyle>
          <a:p>
            <a:fld id="{1BC36AB0-00B3-4039-946F-95F4C49848C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defPPr>
        <a:defRPr sz="4400">
          <a:solidFill>
            <a:schemeClr val="tx2">
              <a:shade val="85000"/>
              <a:satMod val="150000"/>
            </a:schemeClr>
          </a:solidFill>
          <a:latin typeface="+mj-lt"/>
          <a:ea typeface="+mj-ea"/>
          <a:cs typeface="+mj-cs"/>
        </a:defRPr>
      </a:defPPr>
      <a:lvl1pPr algn="ctr" eaLnBrk="1" hangingPunct="1">
        <a:buNone/>
        <a:defRPr lang="en-US" sz="4800" b="1" strike="noStrike" kern="1200" baseline="0" dirty="0" smtClean="0">
          <a:solidFill>
            <a:schemeClr val="tx2">
              <a:shade val="85000"/>
              <a:satMod val="150000"/>
            </a:schemeClr>
          </a:solidFill>
          <a:effectLst>
            <a:outerShdw blurRad="63500" dist="38100" dir="8220000" algn="tl" rotWithShape="0">
              <a:srgbClr val="000000">
                <a:alpha val="30000"/>
              </a:srgbClr>
            </a:outerShdw>
          </a:effectLst>
          <a:latin typeface="+mj-lt"/>
          <a:ea typeface="+mj-lt"/>
          <a:cs typeface="+mj-lt"/>
        </a:defRPr>
      </a:lvl1pPr>
    </p:titleStyle>
    <p:bodyStyle>
      <a:defPPr>
        <a:defRPr>
          <a:solidFill>
            <a:schemeClr val="tx1"/>
          </a:solidFill>
          <a:latin typeface="+mn-lt"/>
          <a:ea typeface="+mn-ea"/>
          <a:cs typeface="+mn-cs"/>
        </a:defRPr>
      </a:defPPr>
      <a:lvl1pPr marL="0" indent="-274320" algn="l" eaLnBrk="1" hangingPunct="1">
        <a:buClr>
          <a:schemeClr val="accent1"/>
        </a:buClr>
        <a:buSzPct val="80000"/>
        <a:buFont typeface="Wingdings 2" pitchFamily="18" charset="2"/>
        <a:buChar char=""/>
        <a:defRPr sz="2800">
          <a:solidFill>
            <a:schemeClr val="tx1"/>
          </a:solidFill>
          <a:latin typeface="+mn-lt"/>
          <a:ea typeface="+mn-lt"/>
          <a:cs typeface="+mn-lt"/>
        </a:defRPr>
      </a:lvl1pPr>
      <a:lvl2pPr marL="557784" indent="-228600" algn="l" eaLnBrk="1" hangingPunct="1">
        <a:buClr>
          <a:schemeClr val="tx2"/>
        </a:buClr>
        <a:buFont typeface="Wingdings 2" pitchFamily="18" charset="2"/>
        <a:buChar char=""/>
        <a:defRPr sz="2200">
          <a:solidFill>
            <a:schemeClr val="tx1"/>
          </a:solidFill>
          <a:latin typeface="+mn-lt"/>
          <a:ea typeface="+mn-lt"/>
          <a:cs typeface="+mn-lt"/>
        </a:defRPr>
      </a:lvl2pPr>
      <a:lvl3pPr marL="813816" indent="-228600" algn="l" eaLnBrk="1" hangingPunct="1">
        <a:buClr>
          <a:schemeClr val="accent1"/>
        </a:buClr>
        <a:buFont typeface="Wingdings 2" pitchFamily="18" charset="2"/>
        <a:buChar char=""/>
        <a:defRPr sz="2000">
          <a:solidFill>
            <a:schemeClr val="tx1"/>
          </a:solidFill>
          <a:latin typeface="+mn-lt"/>
          <a:ea typeface="+mn-lt"/>
          <a:cs typeface="+mn-lt"/>
        </a:defRPr>
      </a:lvl3pPr>
      <a:lvl4pPr marL="1069848" indent="-228600" algn="l" eaLnBrk="1" hangingPunct="1">
        <a:buClr>
          <a:schemeClr val="tx2"/>
        </a:buClr>
        <a:buFont typeface="Wingdings 2" pitchFamily="18" charset="2"/>
        <a:buChar char=""/>
        <a:defRPr sz="1800">
          <a:solidFill>
            <a:schemeClr val="tx1"/>
          </a:solidFill>
          <a:latin typeface="+mn-lt"/>
          <a:ea typeface="+mn-lt"/>
          <a:cs typeface="+mn-lt"/>
        </a:defRPr>
      </a:lvl4pPr>
      <a:lvl5pPr marL="1316736" indent="-228600" algn="l" eaLnBrk="1" hangingPunct="1">
        <a:buClr>
          <a:schemeClr val="accent1"/>
        </a:buClr>
        <a:buFont typeface="Wingdings 2" pitchFamily="18" charset="2"/>
        <a:buChar char=""/>
        <a:defRPr sz="1800">
          <a:solidFill>
            <a:schemeClr val="tx1"/>
          </a:solidFill>
          <a:latin typeface="+mn-lt"/>
          <a:ea typeface="+mn-lt"/>
          <a:cs typeface="+mn-lt"/>
        </a:defRPr>
      </a:lvl5pPr>
      <a:lvl6pPr marL="1572768" indent="-228600" algn="l" eaLnBrk="1" hangingPunct="1">
        <a:buClr>
          <a:schemeClr val="tx2"/>
        </a:buClr>
        <a:buFont typeface="Wingdings 2" pitchFamily="18" charset="2"/>
        <a:buChar char=""/>
        <a:defRPr lang="en-US" sz="1600" baseline="0" smtClean="0">
          <a:latin typeface="+mn-lt"/>
        </a:defRPr>
      </a:lvl6pPr>
      <a:lvl7pPr marL="1819656" indent="-228600" algn="l" eaLnBrk="1" hangingPunct="1">
        <a:buClr>
          <a:schemeClr val="accent1"/>
        </a:buClr>
        <a:buFont typeface="Wingdings 2" pitchFamily="18" charset="2"/>
        <a:buChar char=""/>
        <a:defRPr lang="en-US" sz="1600" baseline="0" smtClean="0">
          <a:latin typeface="+mn-lt"/>
        </a:defRPr>
      </a:lvl7pPr>
      <a:lvl8pPr marL="2066544" indent="-228600" algn="l" eaLnBrk="1" hangingPunct="1">
        <a:buClr>
          <a:schemeClr val="tx2"/>
        </a:buClr>
        <a:buFont typeface="Wingdings 2" pitchFamily="18" charset="2"/>
        <a:buChar char=""/>
        <a:defRPr sz="1600" baseline="0">
          <a:latin typeface="+mn-lt"/>
        </a:defRPr>
      </a:lvl8pPr>
      <a:lvl9pPr marL="2313432" indent="-228600" algn="l" eaLnBrk="1" hangingPunct="1">
        <a:buClr>
          <a:schemeClr val="accent1"/>
        </a:buClr>
        <a:buFont typeface="Wingdings 2" pitchFamily="18" charset="2"/>
        <a:buChar char=""/>
        <a:defRPr sz="1400" baseline="0">
          <a:latin typeface="+mn-lt"/>
        </a:defRPr>
      </a:lvl9pPr>
    </p:bodyStyle>
    <p:otherStyle>
      <a:defPPr>
        <a:defRPr>
          <a:solidFill>
            <a:schemeClr val="tx1"/>
          </a:solidFill>
          <a:latin typeface="+mn-lt"/>
          <a:ea typeface="+mn-ea"/>
          <a:cs typeface="+mn-cs"/>
        </a:defRPr>
      </a:defPPr>
      <a:lvl1pPr marL="0" eaLnBrk="1" hangingPunct="1"/>
      <a:lvl2pPr marL="457200" eaLnBrk="1" hangingPunct="1"/>
      <a:lvl3pPr marL="914400" eaLnBrk="1" hangingPunct="1"/>
      <a:lvl4pPr marL="1371600" eaLnBrk="1" hangingPunct="1"/>
      <a:lvl5pPr marL="1828800" eaLnBrk="1" hangingPunct="1"/>
      <a:lvl6pPr marL="2286000" eaLnBrk="1" hangingPunct="1"/>
      <a:lvl7pPr marL="2743200" eaLnBrk="1" hangingPunct="1"/>
      <a:lvl8pPr marL="3200400" eaLnBrk="1" hangingPunct="1"/>
      <a:lvl9pPr marL="3657600" eaLnBrk="1" hangingPunct="1"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s.cmu.edu/~srini/15-441/F07" TargetMode="External"/><Relationship Id="rId2" Type="http://schemas.openxmlformats.org/officeDocument/2006/relationships/hyperlink" Target="mailto:albert@cmu.edu" TargetMode="Externa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800" dirty="0" smtClean="0"/>
              <a:t>Socket Programming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3600" dirty="0" smtClean="0"/>
              <a:t>Lecture 2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Daniel Spangenberger</a:t>
            </a:r>
          </a:p>
          <a:p>
            <a:r>
              <a:rPr lang="en-US" sz="2400" dirty="0" smtClean="0"/>
              <a:t>15-441 Computer Networks, Fall 2007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smtClean="0"/>
              <a:t>Sockets: The lifecy</a:t>
            </a:r>
            <a:r>
              <a:rPr lang="en-US" dirty="0" smtClean="0"/>
              <a:t>c</a:t>
            </a:r>
            <a:r>
              <a:rPr smtClean="0"/>
              <a:t>le</a:t>
            </a:r>
            <a:endParaRPr lang="en-US" dirty="0"/>
          </a:p>
        </p:txBody>
      </p:sp>
      <p:grpSp>
        <p:nvGrpSpPr>
          <p:cNvPr id="66" name="Group 65"/>
          <p:cNvGrpSpPr/>
          <p:nvPr/>
        </p:nvGrpSpPr>
        <p:grpSpPr>
          <a:xfrm>
            <a:off x="762000" y="1447800"/>
            <a:ext cx="7467600" cy="5078313"/>
            <a:chOff x="762000" y="1447800"/>
            <a:chExt cx="7467600" cy="5078313"/>
          </a:xfrm>
        </p:grpSpPr>
        <p:sp>
          <p:nvSpPr>
            <p:cNvPr id="17" name="TextBox 16"/>
            <p:cNvSpPr txBox="1"/>
            <p:nvPr/>
          </p:nvSpPr>
          <p:spPr>
            <a:xfrm>
              <a:off x="4724400" y="1447800"/>
              <a:ext cx="3505200" cy="5078313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en-US" dirty="0" smtClean="0">
                  <a:latin typeface="+mj-lt"/>
                  <a:cs typeface="Courier New" pitchFamily="49" charset="0"/>
                </a:rPr>
                <a:t>Server</a:t>
              </a:r>
            </a:p>
            <a:p>
              <a:endParaRPr lang="en-US" dirty="0">
                <a:latin typeface="+mj-lt"/>
                <a:cs typeface="Courier New" pitchFamily="49" charset="0"/>
              </a:endParaRPr>
            </a:p>
            <a:p>
              <a:endParaRPr lang="en-US" dirty="0" smtClean="0">
                <a:latin typeface="+mj-lt"/>
                <a:cs typeface="Courier New" pitchFamily="49" charset="0"/>
              </a:endParaRPr>
            </a:p>
            <a:p>
              <a:endParaRPr lang="en-US" dirty="0">
                <a:latin typeface="+mj-lt"/>
                <a:cs typeface="Courier New" pitchFamily="49" charset="0"/>
              </a:endParaRPr>
            </a:p>
            <a:p>
              <a:endParaRPr lang="en-US" dirty="0" smtClean="0">
                <a:latin typeface="+mj-lt"/>
                <a:cs typeface="Courier New" pitchFamily="49" charset="0"/>
              </a:endParaRPr>
            </a:p>
            <a:p>
              <a:endParaRPr lang="en-US" dirty="0">
                <a:latin typeface="+mj-lt"/>
                <a:cs typeface="Courier New" pitchFamily="49" charset="0"/>
              </a:endParaRPr>
            </a:p>
            <a:p>
              <a:endParaRPr lang="en-US" dirty="0" smtClean="0">
                <a:latin typeface="+mj-lt"/>
                <a:cs typeface="Courier New" pitchFamily="49" charset="0"/>
              </a:endParaRPr>
            </a:p>
            <a:p>
              <a:endParaRPr lang="en-US" dirty="0">
                <a:latin typeface="+mj-lt"/>
                <a:cs typeface="Courier New" pitchFamily="49" charset="0"/>
              </a:endParaRPr>
            </a:p>
            <a:p>
              <a:endParaRPr lang="en-US" dirty="0" smtClean="0">
                <a:latin typeface="+mj-lt"/>
                <a:cs typeface="Courier New" pitchFamily="49" charset="0"/>
              </a:endParaRPr>
            </a:p>
            <a:p>
              <a:endParaRPr lang="en-US" dirty="0">
                <a:latin typeface="+mj-lt"/>
                <a:cs typeface="Courier New" pitchFamily="49" charset="0"/>
              </a:endParaRPr>
            </a:p>
            <a:p>
              <a:endParaRPr lang="en-US" dirty="0" smtClean="0">
                <a:latin typeface="+mj-lt"/>
                <a:cs typeface="Courier New" pitchFamily="49" charset="0"/>
              </a:endParaRPr>
            </a:p>
            <a:p>
              <a:endParaRPr lang="en-US" dirty="0">
                <a:latin typeface="+mj-lt"/>
                <a:cs typeface="Courier New" pitchFamily="49" charset="0"/>
              </a:endParaRPr>
            </a:p>
            <a:p>
              <a:endParaRPr lang="en-US" dirty="0" smtClean="0">
                <a:latin typeface="+mj-lt"/>
                <a:cs typeface="Courier New" pitchFamily="49" charset="0"/>
              </a:endParaRPr>
            </a:p>
            <a:p>
              <a:endParaRPr lang="en-US" dirty="0">
                <a:latin typeface="+mj-lt"/>
                <a:cs typeface="Courier New" pitchFamily="49" charset="0"/>
              </a:endParaRPr>
            </a:p>
            <a:p>
              <a:endParaRPr lang="en-US" dirty="0" smtClean="0">
                <a:latin typeface="+mj-lt"/>
                <a:cs typeface="Courier New" pitchFamily="49" charset="0"/>
              </a:endParaRPr>
            </a:p>
            <a:p>
              <a:endParaRPr lang="en-US" dirty="0">
                <a:latin typeface="+mj-lt"/>
                <a:cs typeface="Courier New" pitchFamily="49" charset="0"/>
              </a:endParaRPr>
            </a:p>
            <a:p>
              <a:endParaRPr lang="en-US" dirty="0" smtClean="0">
                <a:latin typeface="+mj-lt"/>
                <a:cs typeface="Courier New" pitchFamily="49" charset="0"/>
              </a:endParaRPr>
            </a:p>
            <a:p>
              <a:endParaRPr lang="en-US" dirty="0">
                <a:latin typeface="+mj-lt"/>
                <a:cs typeface="Courier New" pitchFamily="49" charset="0"/>
              </a:endParaRP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762000" y="1447800"/>
              <a:ext cx="3352800" cy="5078313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en-US" dirty="0" smtClean="0">
                  <a:latin typeface="+mj-lt"/>
                  <a:cs typeface="Courier New" pitchFamily="49" charset="0"/>
                </a:rPr>
                <a:t>Client</a:t>
              </a:r>
            </a:p>
            <a:p>
              <a:endParaRPr lang="en-US" dirty="0">
                <a:latin typeface="+mj-lt"/>
                <a:cs typeface="Courier New" pitchFamily="49" charset="0"/>
              </a:endParaRPr>
            </a:p>
            <a:p>
              <a:endParaRPr lang="en-US" dirty="0" smtClean="0">
                <a:latin typeface="+mj-lt"/>
                <a:cs typeface="Courier New" pitchFamily="49" charset="0"/>
              </a:endParaRPr>
            </a:p>
            <a:p>
              <a:endParaRPr lang="en-US" dirty="0">
                <a:latin typeface="+mj-lt"/>
                <a:cs typeface="Courier New" pitchFamily="49" charset="0"/>
              </a:endParaRPr>
            </a:p>
            <a:p>
              <a:endParaRPr lang="en-US" dirty="0" smtClean="0">
                <a:latin typeface="+mj-lt"/>
                <a:cs typeface="Courier New" pitchFamily="49" charset="0"/>
              </a:endParaRPr>
            </a:p>
            <a:p>
              <a:endParaRPr lang="en-US" dirty="0">
                <a:latin typeface="+mj-lt"/>
                <a:cs typeface="Courier New" pitchFamily="49" charset="0"/>
              </a:endParaRPr>
            </a:p>
            <a:p>
              <a:endParaRPr lang="en-US" dirty="0" smtClean="0">
                <a:latin typeface="+mj-lt"/>
                <a:cs typeface="Courier New" pitchFamily="49" charset="0"/>
              </a:endParaRPr>
            </a:p>
            <a:p>
              <a:endParaRPr lang="en-US" dirty="0">
                <a:latin typeface="+mj-lt"/>
                <a:cs typeface="Courier New" pitchFamily="49" charset="0"/>
              </a:endParaRPr>
            </a:p>
            <a:p>
              <a:endParaRPr lang="en-US" dirty="0" smtClean="0">
                <a:latin typeface="+mj-lt"/>
                <a:cs typeface="Courier New" pitchFamily="49" charset="0"/>
              </a:endParaRPr>
            </a:p>
            <a:p>
              <a:endParaRPr lang="en-US" dirty="0">
                <a:latin typeface="+mj-lt"/>
                <a:cs typeface="Courier New" pitchFamily="49" charset="0"/>
              </a:endParaRPr>
            </a:p>
            <a:p>
              <a:endParaRPr lang="en-US" dirty="0" smtClean="0">
                <a:latin typeface="+mj-lt"/>
                <a:cs typeface="Courier New" pitchFamily="49" charset="0"/>
              </a:endParaRPr>
            </a:p>
            <a:p>
              <a:endParaRPr lang="en-US" dirty="0">
                <a:latin typeface="+mj-lt"/>
                <a:cs typeface="Courier New" pitchFamily="49" charset="0"/>
              </a:endParaRPr>
            </a:p>
            <a:p>
              <a:endParaRPr lang="en-US" dirty="0" smtClean="0">
                <a:latin typeface="+mj-lt"/>
                <a:cs typeface="Courier New" pitchFamily="49" charset="0"/>
              </a:endParaRPr>
            </a:p>
            <a:p>
              <a:endParaRPr lang="en-US" dirty="0">
                <a:latin typeface="+mj-lt"/>
                <a:cs typeface="Courier New" pitchFamily="49" charset="0"/>
              </a:endParaRPr>
            </a:p>
            <a:p>
              <a:endParaRPr lang="en-US" dirty="0" smtClean="0">
                <a:latin typeface="+mj-lt"/>
                <a:cs typeface="Courier New" pitchFamily="49" charset="0"/>
              </a:endParaRPr>
            </a:p>
            <a:p>
              <a:endParaRPr lang="en-US" dirty="0">
                <a:latin typeface="+mj-lt"/>
                <a:cs typeface="Courier New" pitchFamily="49" charset="0"/>
              </a:endParaRPr>
            </a:p>
            <a:p>
              <a:endParaRPr lang="en-US" dirty="0" smtClean="0">
                <a:latin typeface="+mj-lt"/>
                <a:cs typeface="Courier New" pitchFamily="49" charset="0"/>
              </a:endParaRPr>
            </a:p>
            <a:p>
              <a:endParaRPr lang="en-US" dirty="0">
                <a:latin typeface="+mj-lt"/>
                <a:cs typeface="Courier New" pitchFamily="49" charset="0"/>
              </a:endParaRPr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1600200" y="1752600"/>
              <a:ext cx="1447800" cy="369332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en-US" dirty="0" smtClean="0">
                  <a:latin typeface="Courier New" pitchFamily="49" charset="0"/>
                  <a:cs typeface="Courier New" pitchFamily="49" charset="0"/>
                </a:rPr>
                <a:t>socket()</a:t>
              </a:r>
              <a:endParaRPr lang="en-US" dirty="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4" name="TextBox 3"/>
            <p:cNvSpPr txBox="1"/>
            <p:nvPr/>
          </p:nvSpPr>
          <p:spPr>
            <a:xfrm>
              <a:off x="1600200" y="3505200"/>
              <a:ext cx="1447800" cy="369332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en-US" dirty="0" smtClean="0">
                  <a:latin typeface="Courier New" pitchFamily="49" charset="0"/>
                  <a:cs typeface="Courier New" pitchFamily="49" charset="0"/>
                </a:rPr>
                <a:t>connect()</a:t>
              </a:r>
              <a:endParaRPr lang="en-US" dirty="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1600200" y="4191000"/>
              <a:ext cx="1447800" cy="369332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en-US" dirty="0" smtClean="0">
                  <a:latin typeface="Courier New" pitchFamily="49" charset="0"/>
                  <a:cs typeface="Courier New" pitchFamily="49" charset="0"/>
                </a:rPr>
                <a:t>write()</a:t>
              </a:r>
              <a:endParaRPr lang="en-US" dirty="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1600200" y="4724400"/>
              <a:ext cx="1447800" cy="369332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en-US" dirty="0" smtClean="0">
                  <a:latin typeface="Courier New" pitchFamily="49" charset="0"/>
                  <a:cs typeface="Courier New" pitchFamily="49" charset="0"/>
                </a:rPr>
                <a:t>read()</a:t>
              </a:r>
              <a:endParaRPr lang="en-US" dirty="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1600200" y="5257800"/>
              <a:ext cx="1447800" cy="369332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en-US" dirty="0" smtClean="0">
                  <a:latin typeface="Courier New" pitchFamily="49" charset="0"/>
                  <a:cs typeface="Courier New" pitchFamily="49" charset="0"/>
                </a:rPr>
                <a:t>close()</a:t>
              </a:r>
              <a:endParaRPr lang="en-US" dirty="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5715000" y="1752600"/>
              <a:ext cx="1447800" cy="369332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en-US" dirty="0" smtClean="0">
                  <a:latin typeface="Courier New" pitchFamily="49" charset="0"/>
                  <a:cs typeface="Courier New" pitchFamily="49" charset="0"/>
                </a:rPr>
                <a:t>socket()</a:t>
              </a:r>
              <a:endParaRPr lang="en-US" dirty="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5715000" y="2438400"/>
              <a:ext cx="1447800" cy="369332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en-US" dirty="0" smtClean="0">
                  <a:latin typeface="Courier New" pitchFamily="49" charset="0"/>
                  <a:cs typeface="Courier New" pitchFamily="49" charset="0"/>
                </a:rPr>
                <a:t>bind()</a:t>
              </a:r>
              <a:endParaRPr lang="en-US" dirty="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5715000" y="2971800"/>
              <a:ext cx="1447800" cy="369332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en-US" dirty="0" smtClean="0">
                  <a:latin typeface="Courier New" pitchFamily="49" charset="0"/>
                  <a:cs typeface="Courier New" pitchFamily="49" charset="0"/>
                </a:rPr>
                <a:t>listen()</a:t>
              </a:r>
              <a:endParaRPr lang="en-US" dirty="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5715000" y="3505200"/>
              <a:ext cx="1447800" cy="369332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en-US" dirty="0" smtClean="0">
                  <a:latin typeface="Courier New" pitchFamily="49" charset="0"/>
                  <a:cs typeface="Courier New" pitchFamily="49" charset="0"/>
                </a:rPr>
                <a:t>accept()</a:t>
              </a:r>
              <a:endParaRPr lang="en-US" dirty="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5715000" y="4724400"/>
              <a:ext cx="1447800" cy="369332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en-US" dirty="0" smtClean="0">
                  <a:latin typeface="Courier New" pitchFamily="49" charset="0"/>
                  <a:cs typeface="Courier New" pitchFamily="49" charset="0"/>
                </a:rPr>
                <a:t>write()</a:t>
              </a:r>
              <a:endParaRPr lang="en-US" dirty="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5715000" y="4191000"/>
              <a:ext cx="1447800" cy="369332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en-US" dirty="0" smtClean="0">
                  <a:latin typeface="Courier New" pitchFamily="49" charset="0"/>
                  <a:cs typeface="Courier New" pitchFamily="49" charset="0"/>
                </a:rPr>
                <a:t>read()</a:t>
              </a:r>
              <a:endParaRPr lang="en-US" dirty="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5715000" y="5943600"/>
              <a:ext cx="1447800" cy="369332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en-US" dirty="0" smtClean="0">
                  <a:latin typeface="Courier New" pitchFamily="49" charset="0"/>
                  <a:cs typeface="Courier New" pitchFamily="49" charset="0"/>
                </a:rPr>
                <a:t>close()</a:t>
              </a:r>
              <a:endParaRPr lang="en-US" dirty="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5715000" y="5257800"/>
              <a:ext cx="1447800" cy="369332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en-US" dirty="0" smtClean="0">
                  <a:latin typeface="Courier New" pitchFamily="49" charset="0"/>
                  <a:cs typeface="Courier New" pitchFamily="49" charset="0"/>
                </a:rPr>
                <a:t>read()</a:t>
              </a:r>
              <a:endParaRPr lang="en-US" dirty="0">
                <a:latin typeface="Courier New" pitchFamily="49" charset="0"/>
                <a:cs typeface="Courier New" pitchFamily="49" charset="0"/>
              </a:endParaRPr>
            </a:p>
          </p:txBody>
        </p:sp>
        <p:cxnSp>
          <p:nvCxnSpPr>
            <p:cNvPr id="19" name="Straight Arrow Connector 18"/>
            <p:cNvCxnSpPr>
              <a:stCxn id="3" idx="2"/>
              <a:endCxn id="4" idx="0"/>
            </p:cNvCxnSpPr>
            <p:nvPr/>
          </p:nvCxnSpPr>
          <p:spPr>
            <a:xfrm rot="5400000">
              <a:off x="1632466" y="2813566"/>
              <a:ext cx="1383268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Arrow Connector 20"/>
            <p:cNvCxnSpPr>
              <a:stCxn id="4" idx="2"/>
              <a:endCxn id="5" idx="0"/>
            </p:cNvCxnSpPr>
            <p:nvPr/>
          </p:nvCxnSpPr>
          <p:spPr>
            <a:xfrm rot="5400000">
              <a:off x="2165866" y="4032766"/>
              <a:ext cx="316468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Arrow Connector 22"/>
            <p:cNvCxnSpPr>
              <a:stCxn id="4" idx="3"/>
              <a:endCxn id="11" idx="1"/>
            </p:cNvCxnSpPr>
            <p:nvPr/>
          </p:nvCxnSpPr>
          <p:spPr>
            <a:xfrm>
              <a:off x="3048000" y="3689866"/>
              <a:ext cx="2667000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Arrow Connector 24"/>
            <p:cNvCxnSpPr>
              <a:stCxn id="8" idx="2"/>
              <a:endCxn id="9" idx="0"/>
            </p:cNvCxnSpPr>
            <p:nvPr/>
          </p:nvCxnSpPr>
          <p:spPr>
            <a:xfrm rot="5400000">
              <a:off x="6280666" y="2280166"/>
              <a:ext cx="316468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Arrow Connector 26"/>
            <p:cNvCxnSpPr>
              <a:stCxn id="9" idx="2"/>
              <a:endCxn id="10" idx="0"/>
            </p:cNvCxnSpPr>
            <p:nvPr/>
          </p:nvCxnSpPr>
          <p:spPr>
            <a:xfrm rot="5400000">
              <a:off x="6356866" y="2889766"/>
              <a:ext cx="164068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Arrow Connector 28"/>
            <p:cNvCxnSpPr>
              <a:stCxn id="10" idx="2"/>
              <a:endCxn id="11" idx="0"/>
            </p:cNvCxnSpPr>
            <p:nvPr/>
          </p:nvCxnSpPr>
          <p:spPr>
            <a:xfrm rot="5400000">
              <a:off x="6356866" y="3423166"/>
              <a:ext cx="164068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Arrow Connector 30"/>
            <p:cNvCxnSpPr>
              <a:stCxn id="11" idx="2"/>
              <a:endCxn id="13" idx="0"/>
            </p:cNvCxnSpPr>
            <p:nvPr/>
          </p:nvCxnSpPr>
          <p:spPr>
            <a:xfrm rot="5400000">
              <a:off x="6280666" y="4032766"/>
              <a:ext cx="316468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Arrow Connector 32"/>
            <p:cNvCxnSpPr>
              <a:stCxn id="5" idx="3"/>
              <a:endCxn id="13" idx="1"/>
            </p:cNvCxnSpPr>
            <p:nvPr/>
          </p:nvCxnSpPr>
          <p:spPr>
            <a:xfrm>
              <a:off x="3048000" y="4375666"/>
              <a:ext cx="2667000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Arrow Connector 34"/>
            <p:cNvCxnSpPr>
              <a:stCxn id="13" idx="2"/>
              <a:endCxn id="12" idx="0"/>
            </p:cNvCxnSpPr>
            <p:nvPr/>
          </p:nvCxnSpPr>
          <p:spPr>
            <a:xfrm rot="5400000">
              <a:off x="6356866" y="4642366"/>
              <a:ext cx="164068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Arrow Connector 36"/>
            <p:cNvCxnSpPr>
              <a:stCxn id="12" idx="1"/>
              <a:endCxn id="6" idx="3"/>
            </p:cNvCxnSpPr>
            <p:nvPr/>
          </p:nvCxnSpPr>
          <p:spPr>
            <a:xfrm rot="10800000">
              <a:off x="3048000" y="4909066"/>
              <a:ext cx="2667000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Arrow Connector 38"/>
            <p:cNvCxnSpPr>
              <a:stCxn id="5" idx="2"/>
              <a:endCxn id="6" idx="0"/>
            </p:cNvCxnSpPr>
            <p:nvPr/>
          </p:nvCxnSpPr>
          <p:spPr>
            <a:xfrm rot="5400000">
              <a:off x="2242066" y="4642366"/>
              <a:ext cx="164068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Elbow Connector 40"/>
            <p:cNvCxnSpPr>
              <a:stCxn id="6" idx="1"/>
              <a:endCxn id="5" idx="1"/>
            </p:cNvCxnSpPr>
            <p:nvPr/>
          </p:nvCxnSpPr>
          <p:spPr>
            <a:xfrm rot="10800000">
              <a:off x="1600200" y="4375666"/>
              <a:ext cx="1588" cy="533400"/>
            </a:xfrm>
            <a:prstGeom prst="bentConnector3">
              <a:avLst>
                <a:gd name="adj1" fmla="val 14395466"/>
              </a:avLst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Elbow Connector 44"/>
            <p:cNvCxnSpPr>
              <a:stCxn id="12" idx="3"/>
              <a:endCxn id="13" idx="3"/>
            </p:cNvCxnSpPr>
            <p:nvPr/>
          </p:nvCxnSpPr>
          <p:spPr>
            <a:xfrm flipV="1">
              <a:off x="7162800" y="4375666"/>
              <a:ext cx="1588" cy="533400"/>
            </a:xfrm>
            <a:prstGeom prst="bentConnector3">
              <a:avLst>
                <a:gd name="adj1" fmla="val 14395466"/>
              </a:avLst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Arrow Connector 46"/>
            <p:cNvCxnSpPr>
              <a:stCxn id="6" idx="2"/>
              <a:endCxn id="7" idx="0"/>
            </p:cNvCxnSpPr>
            <p:nvPr/>
          </p:nvCxnSpPr>
          <p:spPr>
            <a:xfrm rot="5400000">
              <a:off x="2242066" y="5175766"/>
              <a:ext cx="164068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Arrow Connector 48"/>
            <p:cNvCxnSpPr>
              <a:stCxn id="7" idx="3"/>
              <a:endCxn id="15" idx="1"/>
            </p:cNvCxnSpPr>
            <p:nvPr/>
          </p:nvCxnSpPr>
          <p:spPr>
            <a:xfrm>
              <a:off x="3048000" y="5442466"/>
              <a:ext cx="2667000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Arrow Connector 50"/>
            <p:cNvCxnSpPr>
              <a:stCxn id="15" idx="2"/>
              <a:endCxn id="14" idx="0"/>
            </p:cNvCxnSpPr>
            <p:nvPr/>
          </p:nvCxnSpPr>
          <p:spPr>
            <a:xfrm rot="5400000">
              <a:off x="6280666" y="5785366"/>
              <a:ext cx="316468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Elbow Connector 52"/>
            <p:cNvCxnSpPr>
              <a:stCxn id="14" idx="3"/>
              <a:endCxn id="11" idx="3"/>
            </p:cNvCxnSpPr>
            <p:nvPr/>
          </p:nvCxnSpPr>
          <p:spPr>
            <a:xfrm flipV="1">
              <a:off x="7162800" y="3689866"/>
              <a:ext cx="1588" cy="2438400"/>
            </a:xfrm>
            <a:prstGeom prst="bentConnector3">
              <a:avLst>
                <a:gd name="adj1" fmla="val 25363484"/>
              </a:avLst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2" name="TextBox 61"/>
            <p:cNvSpPr txBox="1"/>
            <p:nvPr/>
          </p:nvSpPr>
          <p:spPr>
            <a:xfrm>
              <a:off x="4876800" y="5257800"/>
              <a:ext cx="609600" cy="338554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US" sz="1600" dirty="0" smtClean="0"/>
                <a:t>EOF</a:t>
              </a:r>
              <a:endParaRPr lang="en-US" sz="1600" dirty="0"/>
            </a:p>
          </p:txBody>
        </p:sp>
        <p:sp>
          <p:nvSpPr>
            <p:cNvPr id="63" name="Rectangle 62"/>
            <p:cNvSpPr/>
            <p:nvPr/>
          </p:nvSpPr>
          <p:spPr>
            <a:xfrm>
              <a:off x="1066800" y="4114800"/>
              <a:ext cx="6705600" cy="1066800"/>
            </a:xfrm>
            <a:prstGeom prst="rect">
              <a:avLst/>
            </a:prstGeom>
            <a:solidFill>
              <a:schemeClr val="accent1">
                <a:tint val="100000"/>
                <a:alpha val="3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TextBox 63"/>
            <p:cNvSpPr txBox="1"/>
            <p:nvPr/>
          </p:nvSpPr>
          <p:spPr>
            <a:xfrm>
              <a:off x="3352800" y="3505200"/>
              <a:ext cx="2057400" cy="338554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US" sz="1600" dirty="0" smtClean="0"/>
                <a:t>Connection Request</a:t>
              </a:r>
              <a:endParaRPr lang="en-US" sz="1600" dirty="0"/>
            </a:p>
          </p:txBody>
        </p:sp>
        <p:sp>
          <p:nvSpPr>
            <p:cNvPr id="65" name="TextBox 64"/>
            <p:cNvSpPr txBox="1"/>
            <p:nvPr/>
          </p:nvSpPr>
          <p:spPr>
            <a:xfrm>
              <a:off x="3276600" y="4495800"/>
              <a:ext cx="2209800" cy="338554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US" sz="1600" dirty="0" smtClean="0"/>
                <a:t>Client / Server Session</a:t>
              </a:r>
              <a:endParaRPr lang="en-US" sz="1600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smtClean="0"/>
              <a:t>Step One: Socket-time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Both the client and server need to setup the socket</a:t>
            </a:r>
          </a:p>
          <a:p>
            <a:pPr lvl="1"/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socket(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domain,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type,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protocol)</a:t>
            </a:r>
          </a:p>
          <a:p>
            <a:r>
              <a:rPr lang="en-US" sz="2400" dirty="0" smtClean="0"/>
              <a:t> Domain</a:t>
            </a:r>
          </a:p>
          <a:p>
            <a:pPr lvl="1"/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AF_INET </a:t>
            </a:r>
            <a:r>
              <a:rPr lang="en-US" sz="2000" dirty="0" smtClean="0">
                <a:cs typeface="Courier New" pitchFamily="49" charset="0"/>
              </a:rPr>
              <a:t>(IPv4, also IPv6 available)</a:t>
            </a:r>
          </a:p>
          <a:p>
            <a:r>
              <a:rPr lang="en-US" sz="2400" dirty="0" smtClean="0"/>
              <a:t> Type</a:t>
            </a:r>
          </a:p>
          <a:p>
            <a:pPr lvl="1"/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SOCK_STREAM </a:t>
            </a:r>
            <a:r>
              <a:rPr lang="en-US" sz="2000" dirty="0" smtClean="0">
                <a:cs typeface="Courier New" pitchFamily="49" charset="0"/>
              </a:rPr>
              <a:t>TCP (your IRC server)</a:t>
            </a:r>
            <a:endParaRPr lang="en-US" sz="2000" dirty="0" smtClean="0">
              <a:latin typeface="Courier New" pitchFamily="49" charset="0"/>
              <a:cs typeface="Courier New" pitchFamily="49" charset="0"/>
            </a:endParaRPr>
          </a:p>
          <a:p>
            <a:pPr lvl="1"/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SOCK_DGRAM </a:t>
            </a:r>
            <a:r>
              <a:rPr lang="en-US" sz="2000" dirty="0" smtClean="0">
                <a:cs typeface="Courier New" pitchFamily="49" charset="0"/>
              </a:rPr>
              <a:t>UDP (your routing daemon)</a:t>
            </a:r>
          </a:p>
          <a:p>
            <a:r>
              <a:rPr lang="en-US" sz="2400" dirty="0" smtClean="0">
                <a:cs typeface="Courier New" pitchFamily="49" charset="0"/>
              </a:rPr>
              <a:t>Protocol</a:t>
            </a:r>
          </a:p>
          <a:p>
            <a:pPr lvl="1"/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0 </a:t>
            </a:r>
            <a:r>
              <a:rPr lang="en-US" sz="2000" dirty="0" smtClean="0">
                <a:cs typeface="Courier New" pitchFamily="49" charset="0"/>
              </a:rPr>
              <a:t>(trust us, or, read the </a:t>
            </a:r>
            <a:r>
              <a:rPr lang="en-US" sz="2000" dirty="0" err="1" smtClean="0">
                <a:cs typeface="Courier New" pitchFamily="49" charset="0"/>
              </a:rPr>
              <a:t>manpage</a:t>
            </a:r>
            <a:r>
              <a:rPr lang="en-US" sz="2000" dirty="0" smtClean="0">
                <a:cs typeface="Courier New" pitchFamily="49" charset="0"/>
              </a:rPr>
              <a:t>)</a:t>
            </a:r>
            <a:endParaRPr lang="en-US" sz="2000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066800" y="5257800"/>
            <a:ext cx="7086600" cy="40011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sockfd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= socket(AF_INET, SOCK_STREAM, 0);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smtClean="0"/>
              <a:t>Step Two: Bind it up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Server-only (read the man-page!)</a:t>
            </a:r>
          </a:p>
          <a:p>
            <a:pPr lvl="1"/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bind(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sockfd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, const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sockaddr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			*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my_addr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socklen_t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addrlen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r>
              <a:rPr lang="en-US" sz="2400" dirty="0" err="1" smtClean="0">
                <a:cs typeface="Courier New" pitchFamily="49" charset="0"/>
              </a:rPr>
              <a:t>sockfd</a:t>
            </a:r>
            <a:endParaRPr lang="en-US" sz="2400" dirty="0" smtClean="0">
              <a:cs typeface="Courier New" pitchFamily="49" charset="0"/>
            </a:endParaRPr>
          </a:p>
          <a:p>
            <a:pPr lvl="1"/>
            <a:r>
              <a:rPr lang="en-US" sz="2000" dirty="0" smtClean="0">
                <a:cs typeface="Courier New" pitchFamily="49" charset="0"/>
              </a:rPr>
              <a:t>A file descriptor to bind with, what socket returned!</a:t>
            </a:r>
          </a:p>
          <a:p>
            <a:r>
              <a:rPr lang="en-US" sz="2600" dirty="0" err="1" smtClean="0">
                <a:cs typeface="Courier New" pitchFamily="49" charset="0"/>
              </a:rPr>
              <a:t>my_addr</a:t>
            </a:r>
            <a:endParaRPr lang="en-US" sz="2600" dirty="0" smtClean="0">
              <a:cs typeface="Courier New" pitchFamily="49" charset="0"/>
            </a:endParaRPr>
          </a:p>
          <a:p>
            <a:pPr lvl="1"/>
            <a:r>
              <a:rPr lang="en-US" sz="2000" dirty="0" smtClean="0">
                <a:cs typeface="Courier New" pitchFamily="49" charset="0"/>
              </a:rPr>
              <a:t>It’s a </a:t>
            </a:r>
            <a:r>
              <a:rPr lang="en-US" sz="2000" dirty="0" err="1" smtClean="0">
                <a:cs typeface="Courier New" pitchFamily="49" charset="0"/>
              </a:rPr>
              <a:t>struct</a:t>
            </a:r>
            <a:r>
              <a:rPr lang="en-US" sz="2000" dirty="0" smtClean="0">
                <a:cs typeface="Courier New" pitchFamily="49" charset="0"/>
              </a:rPr>
              <a:t> (duh), describing an Internet socket/endpoint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85800" y="4114800"/>
            <a:ext cx="7239000" cy="2031325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sockaddr_in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{</a:t>
            </a:r>
          </a:p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short 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sin_family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; 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	// 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e.g. AF_INET</a:t>
            </a:r>
          </a:p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unsigned short 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sin_port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; 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	// 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e.g. 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htons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(3490)</a:t>
            </a:r>
          </a:p>
          <a:p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in_addr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sin_addr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; 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	// 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see 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in_addr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, below</a:t>
            </a:r>
          </a:p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char 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sin_zero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[8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]; 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	// 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zero this if you want to</a:t>
            </a:r>
          </a:p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};</a:t>
            </a:r>
          </a:p>
          <a:p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in_addr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{</a:t>
            </a:r>
          </a:p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unsigned 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long 	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s_addr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; 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	// 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load with 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inet_aton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()</a:t>
            </a:r>
          </a:p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};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smtClean="0"/>
              <a:t>Step Two: Bind it up (cont)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addrlen</a:t>
            </a:r>
            <a:endParaRPr lang="en-US" dirty="0" smtClean="0"/>
          </a:p>
          <a:p>
            <a:pPr lvl="1"/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sizeof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(your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sockaddr_in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)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33400" y="2590800"/>
            <a:ext cx="8001000" cy="3323987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sockaddr_in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my_addr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sockfd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unsigned short port = 80;</a:t>
            </a:r>
          </a:p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f (0 &gt; (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sockfd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= socket(AF_INET, SOCK_STREAM, 0))) {</a:t>
            </a:r>
          </a:p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(“Error creating socket\n”);</a:t>
            </a: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	...</a:t>
            </a: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r>
              <a:rPr lang="en-US" sz="1400" b="1" dirty="0" err="1" smtClean="0">
                <a:latin typeface="Courier New" pitchFamily="49" charset="0"/>
                <a:cs typeface="Courier New" pitchFamily="49" charset="0"/>
              </a:rPr>
              <a:t>memset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(&amp;</a:t>
            </a:r>
            <a:r>
              <a:rPr lang="en-US" sz="1400" b="1" dirty="0" err="1" smtClean="0">
                <a:latin typeface="Courier New" pitchFamily="49" charset="0"/>
                <a:cs typeface="Courier New" pitchFamily="49" charset="0"/>
              </a:rPr>
              <a:t>saddr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, '\0', </a:t>
            </a:r>
            <a:r>
              <a:rPr lang="en-US" sz="1400" b="1" dirty="0" err="1" smtClean="0">
                <a:latin typeface="Courier New" pitchFamily="49" charset="0"/>
                <a:cs typeface="Courier New" pitchFamily="49" charset="0"/>
              </a:rPr>
              <a:t>sizeof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400" b="1" dirty="0" err="1" smtClean="0">
                <a:latin typeface="Courier New" pitchFamily="49" charset="0"/>
                <a:cs typeface="Courier New" pitchFamily="49" charset="0"/>
              </a:rPr>
              <a:t>saddr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)); // zero structure out</a:t>
            </a:r>
          </a:p>
          <a:p>
            <a:r>
              <a:rPr lang="en-US" sz="1400" b="1" dirty="0" err="1" smtClean="0">
                <a:latin typeface="Courier New" pitchFamily="49" charset="0"/>
                <a:cs typeface="Courier New" pitchFamily="49" charset="0"/>
              </a:rPr>
              <a:t>my_addr.sin_family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 = AF_INET; // match the socket() call</a:t>
            </a:r>
          </a:p>
          <a:p>
            <a:r>
              <a:rPr lang="en-US" sz="1400" b="1" dirty="0" err="1" smtClean="0">
                <a:latin typeface="Courier New" pitchFamily="49" charset="0"/>
                <a:cs typeface="Courier New" pitchFamily="49" charset="0"/>
              </a:rPr>
              <a:t>my_addr.sin_addr.s_addr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400" b="1" dirty="0" err="1" smtClean="0">
                <a:latin typeface="Courier New" pitchFamily="49" charset="0"/>
                <a:cs typeface="Courier New" pitchFamily="49" charset="0"/>
              </a:rPr>
              <a:t>htonl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(INADDR_ANY); // bind to any local address</a:t>
            </a:r>
          </a:p>
          <a:p>
            <a:r>
              <a:rPr lang="en-US" sz="1400" b="1" dirty="0" err="1" smtClean="0">
                <a:latin typeface="Courier New" pitchFamily="49" charset="0"/>
                <a:cs typeface="Courier New" pitchFamily="49" charset="0"/>
              </a:rPr>
              <a:t>my_addr.sin_port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400" b="1" dirty="0" err="1" smtClean="0">
                <a:latin typeface="Courier New" pitchFamily="49" charset="0"/>
                <a:cs typeface="Courier New" pitchFamily="49" charset="0"/>
              </a:rPr>
              <a:t>htons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(port); // specify port to listen on</a:t>
            </a:r>
          </a:p>
          <a:p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if((bind(</a:t>
            </a:r>
            <a:r>
              <a:rPr lang="en-US" sz="1400" b="1" dirty="0" err="1" smtClean="0">
                <a:latin typeface="Courier New" pitchFamily="49" charset="0"/>
                <a:cs typeface="Courier New" pitchFamily="49" charset="0"/>
              </a:rPr>
              <a:t>sockfd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, (</a:t>
            </a:r>
            <a:r>
              <a:rPr lang="en-US" sz="1400" b="1" dirty="0" err="1" smtClean="0"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b="1" dirty="0" err="1" smtClean="0">
                <a:latin typeface="Courier New" pitchFamily="49" charset="0"/>
                <a:cs typeface="Courier New" pitchFamily="49" charset="0"/>
              </a:rPr>
              <a:t>sockaddr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 *) &amp;</a:t>
            </a:r>
            <a:r>
              <a:rPr lang="en-US" sz="1400" b="1" dirty="0" err="1" smtClean="0">
                <a:latin typeface="Courier New" pitchFamily="49" charset="0"/>
                <a:cs typeface="Courier New" pitchFamily="49" charset="0"/>
              </a:rPr>
              <a:t>my_addr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400" b="1" dirty="0" err="1" smtClean="0">
                <a:latin typeface="Courier New" pitchFamily="49" charset="0"/>
                <a:cs typeface="Courier New" pitchFamily="49" charset="0"/>
              </a:rPr>
              <a:t>sizeof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400" b="1" dirty="0" err="1" smtClean="0">
                <a:latin typeface="Courier New" pitchFamily="49" charset="0"/>
                <a:cs typeface="Courier New" pitchFamily="49" charset="0"/>
              </a:rPr>
              <a:t>saddr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)) &lt; 0) { </a:t>
            </a:r>
          </a:p>
          <a:p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400" b="1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(“Error binding\n”);</a:t>
            </a:r>
          </a:p>
          <a:p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	...</a:t>
            </a:r>
          </a:p>
          <a:p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smtClean="0"/>
              <a:t>What was that cast?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bind()</a:t>
            </a:r>
            <a:r>
              <a:rPr lang="en-US" dirty="0" smtClean="0"/>
              <a:t>takes a 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sockaddr</a:t>
            </a:r>
            <a:endParaRPr lang="en-US" sz="2400" dirty="0" smtClean="0">
              <a:latin typeface="Courier New" pitchFamily="49" charset="0"/>
              <a:cs typeface="Courier New" pitchFamily="49" charset="0"/>
            </a:endParaRPr>
          </a:p>
          <a:p>
            <a:endParaRPr lang="en-US" sz="2400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endParaRPr lang="en-US" sz="2400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endParaRPr lang="en-US" sz="2400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endParaRPr lang="en-US" dirty="0" smtClean="0">
              <a:cs typeface="Courier New" pitchFamily="49" charset="0"/>
            </a:endParaRPr>
          </a:p>
          <a:p>
            <a:r>
              <a:rPr lang="en-US" dirty="0" smtClean="0">
                <a:cs typeface="Courier New" pitchFamily="49" charset="0"/>
              </a:rPr>
              <a:t>C polymorphism</a:t>
            </a:r>
          </a:p>
          <a:p>
            <a:pPr lvl="1"/>
            <a:r>
              <a:rPr lang="en-US" dirty="0" smtClean="0">
                <a:cs typeface="Courier New" pitchFamily="49" charset="0"/>
              </a:rPr>
              <a:t>There’s a different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sockaddr</a:t>
            </a:r>
            <a:r>
              <a:rPr lang="en-US" dirty="0" smtClean="0">
                <a:cs typeface="Courier New" pitchFamily="49" charset="0"/>
              </a:rPr>
              <a:t> for IPv6!</a:t>
            </a:r>
          </a:p>
          <a:p>
            <a:pPr lvl="1"/>
            <a:r>
              <a:rPr lang="en-US" dirty="0" smtClean="0">
                <a:cs typeface="Courier New" pitchFamily="49" charset="0"/>
              </a:rPr>
              <a:t>And options for more in the future…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85800" y="2209800"/>
            <a:ext cx="7696200" cy="1200329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sockaddr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{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	short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sa_family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;		// “virtual pointer”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	char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sa_data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[14];		// address info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</a:t>
            </a:r>
            <a:r>
              <a:rPr smtClean="0"/>
              <a:t>tonl() what?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little lesson on byte ordering…</a:t>
            </a:r>
          </a:p>
          <a:p>
            <a:pPr lvl="1"/>
            <a:r>
              <a:rPr lang="en-US" dirty="0" smtClean="0"/>
              <a:t>Network byte ordering is defined to be big-endian</a:t>
            </a:r>
          </a:p>
          <a:p>
            <a:pPr lvl="1"/>
            <a:r>
              <a:rPr lang="en-US" dirty="0" smtClean="0"/>
              <a:t>x86, x86-64 are little </a:t>
            </a:r>
            <a:r>
              <a:rPr lang="en-US" dirty="0" err="1" smtClean="0"/>
              <a:t>endian</a:t>
            </a:r>
            <a:endParaRPr lang="en-US" dirty="0" smtClean="0"/>
          </a:p>
          <a:p>
            <a:r>
              <a:rPr lang="en-US" dirty="0" smtClean="0"/>
              <a:t>So how do we convert?</a:t>
            </a:r>
          </a:p>
          <a:p>
            <a:pPr lvl="1"/>
            <a:r>
              <a:rPr lang="en-US" dirty="0" err="1" smtClean="0"/>
              <a:t>htons</a:t>
            </a:r>
            <a:r>
              <a:rPr lang="en-US" dirty="0" smtClean="0"/>
              <a:t>() / </a:t>
            </a:r>
            <a:r>
              <a:rPr lang="en-US" dirty="0" err="1" smtClean="0"/>
              <a:t>htonl</a:t>
            </a:r>
            <a:r>
              <a:rPr lang="en-US" dirty="0" smtClean="0"/>
              <a:t>() – Convert host order to network order</a:t>
            </a:r>
          </a:p>
          <a:p>
            <a:pPr lvl="1"/>
            <a:r>
              <a:rPr lang="en-US" dirty="0" err="1" smtClean="0"/>
              <a:t>ntohs</a:t>
            </a:r>
            <a:r>
              <a:rPr lang="en-US" dirty="0" smtClean="0"/>
              <a:t>() / </a:t>
            </a:r>
            <a:r>
              <a:rPr lang="en-US" dirty="0" err="1" smtClean="0"/>
              <a:t>ntohl</a:t>
            </a:r>
            <a:r>
              <a:rPr lang="en-US" dirty="0" smtClean="0"/>
              <a:t>() – Convert network order to host order</a:t>
            </a:r>
          </a:p>
          <a:p>
            <a:r>
              <a:rPr lang="en-US" dirty="0" smtClean="0"/>
              <a:t>And what needs to be converted?</a:t>
            </a:r>
          </a:p>
          <a:p>
            <a:pPr lvl="1"/>
            <a:r>
              <a:rPr lang="en-US" dirty="0" smtClean="0"/>
              <a:t>Addresses</a:t>
            </a:r>
          </a:p>
          <a:p>
            <a:pPr lvl="1"/>
            <a:r>
              <a:rPr lang="en-US" dirty="0" smtClean="0"/>
              <a:t>Ports</a:t>
            </a:r>
          </a:p>
          <a:p>
            <a:pPr lvl="1"/>
            <a:r>
              <a:rPr lang="en-US" dirty="0" smtClean="0"/>
              <a:t>Practically anything that deals with a network </a:t>
            </a:r>
            <a:r>
              <a:rPr lang="en-US" dirty="0" err="1" smtClean="0"/>
              <a:t>syscall</a:t>
            </a:r>
            <a:endParaRPr lang="en-US" dirty="0" smtClean="0"/>
          </a:p>
          <a:p>
            <a:pPr lvl="1"/>
            <a:r>
              <a:rPr lang="en-US" dirty="0" smtClean="0"/>
              <a:t>Maybe even data (up to the protocol designer)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smtClean="0"/>
              <a:t>Step Three: Listen 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Allows the server to listen for new connections</a:t>
            </a:r>
          </a:p>
          <a:p>
            <a:pPr lvl="1"/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listen(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sockfd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backlog)</a:t>
            </a:r>
          </a:p>
          <a:p>
            <a:r>
              <a:rPr lang="en-US" dirty="0" err="1" smtClean="0">
                <a:cs typeface="Courier New" pitchFamily="49" charset="0"/>
              </a:rPr>
              <a:t>sockfd</a:t>
            </a:r>
            <a:endParaRPr lang="en-US" dirty="0" smtClean="0">
              <a:cs typeface="Courier New" pitchFamily="49" charset="0"/>
            </a:endParaRPr>
          </a:p>
          <a:p>
            <a:pPr lvl="1"/>
            <a:r>
              <a:rPr lang="en-US" sz="2000" dirty="0" smtClean="0">
                <a:cs typeface="Courier New" pitchFamily="49" charset="0"/>
              </a:rPr>
              <a:t>A file descriptor to listen on, what socket returned!</a:t>
            </a:r>
          </a:p>
          <a:p>
            <a:r>
              <a:rPr lang="en-US" dirty="0" smtClean="0">
                <a:cs typeface="Courier New" pitchFamily="49" charset="0"/>
              </a:rPr>
              <a:t>backlog</a:t>
            </a:r>
          </a:p>
          <a:p>
            <a:pPr lvl="1"/>
            <a:r>
              <a:rPr lang="en-US" dirty="0" smtClean="0">
                <a:cs typeface="Courier New" pitchFamily="49" charset="0"/>
              </a:rPr>
              <a:t>The number of connections to queue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066800" y="4648200"/>
            <a:ext cx="3276600" cy="40011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listen(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sockfd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, 10);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smtClean="0"/>
              <a:t>Step Four: Accept the masses!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server must explicitly accept connections</a:t>
            </a:r>
          </a:p>
          <a:p>
            <a:pPr lvl="1"/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accept(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sockfd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sockaddr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*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addr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, 		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socklen_t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*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addrlen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r>
              <a:rPr lang="en-US" dirty="0" err="1" smtClean="0">
                <a:latin typeface="+mj-lt"/>
                <a:cs typeface="Courier New" pitchFamily="49" charset="0"/>
              </a:rPr>
              <a:t>sockfd</a:t>
            </a:r>
            <a:endParaRPr lang="en-US" dirty="0" smtClean="0">
              <a:latin typeface="+mj-lt"/>
              <a:cs typeface="Courier New" pitchFamily="49" charset="0"/>
            </a:endParaRPr>
          </a:p>
          <a:p>
            <a:pPr lvl="1"/>
            <a:r>
              <a:rPr lang="en-US" sz="2000" dirty="0" smtClean="0">
                <a:cs typeface="Courier New" pitchFamily="49" charset="0"/>
              </a:rPr>
              <a:t>A file descriptor to listen on, what socket returned!</a:t>
            </a:r>
          </a:p>
          <a:p>
            <a:r>
              <a:rPr lang="en-US" dirty="0" err="1" smtClean="0">
                <a:cs typeface="Courier New" pitchFamily="49" charset="0"/>
              </a:rPr>
              <a:t>addr</a:t>
            </a:r>
            <a:endParaRPr lang="en-US" dirty="0" smtClean="0">
              <a:cs typeface="Courier New" pitchFamily="49" charset="0"/>
            </a:endParaRPr>
          </a:p>
          <a:p>
            <a:pPr lvl="1"/>
            <a:r>
              <a:rPr lang="en-US" sz="2000" dirty="0" smtClean="0">
                <a:cs typeface="Courier New" pitchFamily="49" charset="0"/>
              </a:rPr>
              <a:t>Pointer to a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sockaddr_in</a:t>
            </a:r>
            <a:r>
              <a:rPr lang="en-US" sz="2000" dirty="0" smtClean="0">
                <a:cs typeface="Courier New" pitchFamily="49" charset="0"/>
              </a:rPr>
              <a:t>, cast as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sockaddr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* </a:t>
            </a:r>
            <a:r>
              <a:rPr lang="en-US" sz="2000" dirty="0" smtClean="0">
                <a:cs typeface="Courier New" pitchFamily="49" charset="0"/>
              </a:rPr>
              <a:t>to store the client’s address information in</a:t>
            </a:r>
          </a:p>
          <a:p>
            <a:r>
              <a:rPr lang="en-US" sz="2600" dirty="0" err="1" smtClean="0">
                <a:cs typeface="Courier New" pitchFamily="49" charset="0"/>
              </a:rPr>
              <a:t>addrlen</a:t>
            </a:r>
            <a:endParaRPr lang="en-US" sz="2600" dirty="0" smtClean="0">
              <a:cs typeface="Courier New" pitchFamily="49" charset="0"/>
            </a:endParaRPr>
          </a:p>
          <a:p>
            <a:pPr lvl="1"/>
            <a:r>
              <a:rPr lang="en-US" sz="2000" dirty="0" smtClean="0">
                <a:cs typeface="Courier New" pitchFamily="49" charset="0"/>
              </a:rPr>
              <a:t>Pointer to an </a:t>
            </a:r>
            <a:r>
              <a:rPr lang="en-US" sz="2000" dirty="0" err="1" smtClean="0">
                <a:cs typeface="Courier New" pitchFamily="49" charset="0"/>
              </a:rPr>
              <a:t>int</a:t>
            </a:r>
            <a:r>
              <a:rPr lang="en-US" sz="2000" dirty="0" smtClean="0">
                <a:cs typeface="Courier New" pitchFamily="49" charset="0"/>
              </a:rPr>
              <a:t> to store the returned size of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addr</a:t>
            </a:r>
            <a:r>
              <a:rPr lang="en-US" sz="2000" dirty="0" smtClean="0">
                <a:cs typeface="Courier New" pitchFamily="49" charset="0"/>
              </a:rPr>
              <a:t>, should be initialized as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sizeof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addr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)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09600" y="5715000"/>
            <a:ext cx="7696200" cy="707886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csock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= accept(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sockfd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, (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sockaddr_in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 *) 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			&amp;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caddr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, &amp;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clen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);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smtClean="0"/>
              <a:t>Tying the server up now</a:t>
            </a:r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85800" y="1447800"/>
            <a:ext cx="7848600" cy="5262979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sockaddr_in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saddr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400" b="1" dirty="0" err="1" smtClean="0">
                <a:latin typeface="Courier New" pitchFamily="49" charset="0"/>
                <a:cs typeface="Courier New" pitchFamily="49" charset="0"/>
              </a:rPr>
              <a:t>caddr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sockfd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400" b="1" dirty="0" err="1" smtClean="0">
                <a:latin typeface="Courier New" pitchFamily="49" charset="0"/>
                <a:cs typeface="Courier New" pitchFamily="49" charset="0"/>
              </a:rPr>
              <a:t>clen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400" b="1" dirty="0" err="1" smtClean="0">
                <a:latin typeface="Courier New" pitchFamily="49" charset="0"/>
                <a:cs typeface="Courier New" pitchFamily="49" charset="0"/>
              </a:rPr>
              <a:t>isock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unsigned short port = 80;</a:t>
            </a: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if (0 &gt; (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sockfd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=socket(AF_INET, SOCK_STREAM, 0))) {</a:t>
            </a: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(“Error creating socket\n”);</a:t>
            </a: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	...</a:t>
            </a: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memset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(&amp;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saddr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, '\0',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sizeof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saddr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)); // zero structure out</a:t>
            </a:r>
          </a:p>
          <a:p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saddr.sin_family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= AF_INET; // match the socket() call</a:t>
            </a:r>
          </a:p>
          <a:p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saddr.sin_addr.s_addr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htonl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(INADDR_ANY); // bind to any local address</a:t>
            </a:r>
          </a:p>
          <a:p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saddr.sin_port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htons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(port); // specify port to listen on</a:t>
            </a: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if (0 &gt; (bind(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sockfd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, (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sockaddr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*) &amp;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saddr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sizeof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saddr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))) { </a:t>
            </a: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(“Error binding\n”);</a:t>
            </a: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	...</a:t>
            </a: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if (0 &gt; listen(</a:t>
            </a:r>
            <a:r>
              <a:rPr lang="en-US" sz="1400" b="1" dirty="0" err="1" smtClean="0">
                <a:latin typeface="Courier New" pitchFamily="49" charset="0"/>
                <a:cs typeface="Courier New" pitchFamily="49" charset="0"/>
              </a:rPr>
              <a:t>sockfd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, 5)) { // listen for incoming connections</a:t>
            </a:r>
          </a:p>
          <a:p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400" b="1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(“Error listening\n”);</a:t>
            </a:r>
          </a:p>
          <a:p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	...</a:t>
            </a:r>
          </a:p>
          <a:p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r>
              <a:rPr lang="en-US" sz="1400" b="1" dirty="0" err="1" smtClean="0">
                <a:latin typeface="Courier New" pitchFamily="49" charset="0"/>
                <a:cs typeface="Courier New" pitchFamily="49" charset="0"/>
              </a:rPr>
              <a:t>clen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400" b="1" dirty="0" err="1" smtClean="0">
                <a:latin typeface="Courier New" pitchFamily="49" charset="0"/>
                <a:cs typeface="Courier New" pitchFamily="49" charset="0"/>
              </a:rPr>
              <a:t>sizeof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400" b="1" dirty="0" err="1" smtClean="0">
                <a:latin typeface="Courier New" pitchFamily="49" charset="0"/>
                <a:cs typeface="Courier New" pitchFamily="49" charset="0"/>
              </a:rPr>
              <a:t>caddr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if (0 &gt; (</a:t>
            </a:r>
            <a:r>
              <a:rPr lang="en-US" sz="1400" b="1" dirty="0" err="1" smtClean="0">
                <a:latin typeface="Courier New" pitchFamily="49" charset="0"/>
                <a:cs typeface="Courier New" pitchFamily="49" charset="0"/>
              </a:rPr>
              <a:t>isock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 = accept(</a:t>
            </a:r>
            <a:r>
              <a:rPr lang="en-US" sz="1400" b="1" dirty="0" err="1" smtClean="0">
                <a:latin typeface="Courier New" pitchFamily="49" charset="0"/>
                <a:cs typeface="Courier New" pitchFamily="49" charset="0"/>
              </a:rPr>
              <a:t>sockfd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, (</a:t>
            </a:r>
            <a:r>
              <a:rPr lang="en-US" sz="1400" b="1" dirty="0" err="1" smtClean="0"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b="1" dirty="0" err="1" smtClean="0">
                <a:latin typeface="Courier New" pitchFamily="49" charset="0"/>
                <a:cs typeface="Courier New" pitchFamily="49" charset="0"/>
              </a:rPr>
              <a:t>sockaddr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 *) &amp;</a:t>
            </a:r>
            <a:r>
              <a:rPr lang="en-US" sz="1400" b="1" dirty="0" err="1" smtClean="0">
                <a:latin typeface="Courier New" pitchFamily="49" charset="0"/>
                <a:cs typeface="Courier New" pitchFamily="49" charset="0"/>
              </a:rPr>
              <a:t>caddr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, &amp;</a:t>
            </a:r>
            <a:r>
              <a:rPr lang="en-US" sz="1400" b="1" dirty="0" err="1" smtClean="0">
                <a:latin typeface="Courier New" pitchFamily="49" charset="0"/>
                <a:cs typeface="Courier New" pitchFamily="49" charset="0"/>
              </a:rPr>
              <a:t>clen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))) {</a:t>
            </a:r>
          </a:p>
          <a:p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400" b="1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(“Error accepting\n”);</a:t>
            </a:r>
          </a:p>
          <a:p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	...</a:t>
            </a:r>
          </a:p>
          <a:p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smtClean="0"/>
              <a:t>So what about the client?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Client does not need to 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bind</a:t>
            </a:r>
            <a:r>
              <a:rPr lang="en-US" dirty="0" smtClean="0"/>
              <a:t>, 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listen</a:t>
            </a:r>
            <a:r>
              <a:rPr lang="en-US" dirty="0" smtClean="0"/>
              <a:t>, or 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accept</a:t>
            </a: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dirty="0" smtClean="0">
                <a:cs typeface="Courier New" pitchFamily="49" charset="0"/>
              </a:rPr>
              <a:t>Client needs only to 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socket</a:t>
            </a:r>
            <a:r>
              <a:rPr lang="en-US" dirty="0" smtClean="0">
                <a:cs typeface="Courier New" pitchFamily="49" charset="0"/>
              </a:rPr>
              <a:t> and 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connect</a:t>
            </a: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 lvl="1"/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connect(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sockfd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, const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sockaddr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			*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saddr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socklen_t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addrlen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);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04800" y="4191000"/>
            <a:ext cx="8382000" cy="36933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>
                <a:latin typeface="Courier New" pitchFamily="49" charset="0"/>
                <a:cs typeface="Courier New" pitchFamily="49" charset="0"/>
              </a:rPr>
              <a:t>connect(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sockfd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, (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sockaddr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*) &amp;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saddr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sizeof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saddr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));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smtClean="0"/>
              <a:t>Why Do I Want Networking?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Goal of Networking:  Communication</a:t>
            </a:r>
          </a:p>
          <a:p>
            <a:pPr lvl="1"/>
            <a:r>
              <a:rPr lang="en-US" dirty="0" smtClean="0"/>
              <a:t>Share data</a:t>
            </a:r>
          </a:p>
          <a:p>
            <a:pPr lvl="1"/>
            <a:r>
              <a:rPr lang="en-US" dirty="0" smtClean="0"/>
              <a:t>Pass Messages</a:t>
            </a:r>
          </a:p>
          <a:p>
            <a:r>
              <a:rPr lang="en-US" dirty="0" smtClean="0"/>
              <a:t>Say I want to talk to a friend in Singapore…</a:t>
            </a:r>
          </a:p>
          <a:p>
            <a:pPr lvl="1"/>
            <a:r>
              <a:rPr lang="en-US" dirty="0" smtClean="0"/>
              <a:t>How can I do this?</a:t>
            </a:r>
          </a:p>
          <a:p>
            <a:pPr lvl="1"/>
            <a:r>
              <a:rPr lang="en-US" dirty="0" smtClean="0"/>
              <a:t>What applications and services must I use?</a:t>
            </a:r>
          </a:p>
          <a:p>
            <a:pPr lvl="1"/>
            <a:r>
              <a:rPr lang="en-US" dirty="0" smtClean="0"/>
              <a:t>Where can I access them?</a:t>
            </a:r>
          </a:p>
          <a:p>
            <a:pPr lvl="1"/>
            <a:r>
              <a:rPr lang="en-US" dirty="0" smtClean="0"/>
              <a:t>How will the data get there?</a:t>
            </a:r>
          </a:p>
          <a:p>
            <a:pPr lvl="1"/>
            <a:r>
              <a:rPr lang="en-US" dirty="0" smtClean="0"/>
              <a:t>Will it be reliable?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smtClean="0"/>
              <a:t>And now for the client</a:t>
            </a:r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914400" y="1524000"/>
            <a:ext cx="7162800" cy="5047536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sockaddr_in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saddr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hostent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*h;</a:t>
            </a:r>
          </a:p>
          <a:p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sockfd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connfd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unsigned short port = 80;</a:t>
            </a: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if (0 &gt; (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sockfd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=socket(AF_INET, SOCK_STREAM, 0))) { </a:t>
            </a: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(“Error creating socket\n”);</a:t>
            </a: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	...</a:t>
            </a: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// looking up the hostname</a:t>
            </a:r>
          </a:p>
          <a:p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if (NULL == (h=</a:t>
            </a:r>
            <a:r>
              <a:rPr lang="en-US" sz="1400" b="1" dirty="0" err="1" smtClean="0">
                <a:latin typeface="Courier New" pitchFamily="49" charset="0"/>
                <a:cs typeface="Courier New" pitchFamily="49" charset="0"/>
              </a:rPr>
              <a:t>gethostbyname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(“www.slashdot.org”))) 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{ </a:t>
            </a: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(“Unknown host\n”);</a:t>
            </a: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	...</a:t>
            </a: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memset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(&amp;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saddr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, '\0',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sizeof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saddr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)); // zero structure out</a:t>
            </a:r>
          </a:p>
          <a:p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saddr.sin_family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= AF_INET; // match the socket() call</a:t>
            </a:r>
          </a:p>
          <a:p>
            <a:r>
              <a:rPr lang="en-US" sz="1400" b="1" dirty="0" err="1" smtClean="0">
                <a:latin typeface="Courier New" pitchFamily="49" charset="0"/>
                <a:cs typeface="Courier New" pitchFamily="49" charset="0"/>
              </a:rPr>
              <a:t>memcpy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((char *) &amp;</a:t>
            </a:r>
            <a:r>
              <a:rPr lang="en-US" sz="1400" b="1" dirty="0" err="1" smtClean="0">
                <a:latin typeface="Courier New" pitchFamily="49" charset="0"/>
                <a:cs typeface="Courier New" pitchFamily="49" charset="0"/>
              </a:rPr>
              <a:t>saddr.sin_addr.s_addr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, </a:t>
            </a:r>
          </a:p>
          <a:p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		h-&gt;</a:t>
            </a:r>
            <a:r>
              <a:rPr lang="en-US" sz="1400" b="1" dirty="0" err="1" smtClean="0">
                <a:latin typeface="Courier New" pitchFamily="49" charset="0"/>
                <a:cs typeface="Courier New" pitchFamily="49" charset="0"/>
              </a:rPr>
              <a:t>h_addr_list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[0], </a:t>
            </a:r>
          </a:p>
          <a:p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		h-&gt;</a:t>
            </a:r>
            <a:r>
              <a:rPr lang="en-US" sz="1400" b="1" dirty="0" err="1" smtClean="0">
                <a:latin typeface="Courier New" pitchFamily="49" charset="0"/>
                <a:cs typeface="Courier New" pitchFamily="49" charset="0"/>
              </a:rPr>
              <a:t>h_length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); // copy the address</a:t>
            </a:r>
          </a:p>
          <a:p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saddr.sin_port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htons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(port); // specify port to connect to</a:t>
            </a:r>
          </a:p>
          <a:p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if (!connect(</a:t>
            </a:r>
            <a:r>
              <a:rPr lang="en-US" sz="1400" b="1" dirty="0" err="1" smtClean="0">
                <a:latin typeface="Courier New" pitchFamily="49" charset="0"/>
                <a:cs typeface="Courier New" pitchFamily="49" charset="0"/>
              </a:rPr>
              <a:t>sockfd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, (</a:t>
            </a:r>
            <a:r>
              <a:rPr lang="en-US" sz="1400" b="1" dirty="0" err="1" smtClean="0"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b="1" dirty="0" err="1" smtClean="0">
                <a:latin typeface="Courier New" pitchFamily="49" charset="0"/>
                <a:cs typeface="Courier New" pitchFamily="49" charset="0"/>
              </a:rPr>
              <a:t>sockaddr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 *) &amp;</a:t>
            </a:r>
            <a:r>
              <a:rPr lang="en-US" sz="1400" b="1" dirty="0" err="1" smtClean="0">
                <a:latin typeface="Courier New" pitchFamily="49" charset="0"/>
                <a:cs typeface="Courier New" pitchFamily="49" charset="0"/>
              </a:rPr>
              <a:t>saddr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400" b="1" dirty="0" err="1" smtClean="0">
                <a:latin typeface="Courier New" pitchFamily="49" charset="0"/>
                <a:cs typeface="Courier New" pitchFamily="49" charset="0"/>
              </a:rPr>
              <a:t>sizeof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400" b="1" dirty="0" err="1" smtClean="0">
                <a:latin typeface="Courier New" pitchFamily="49" charset="0"/>
                <a:cs typeface="Courier New" pitchFamily="49" charset="0"/>
              </a:rPr>
              <a:t>saddr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))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{ </a:t>
            </a: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(“Cannot connect\n”);</a:t>
            </a: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	...</a:t>
            </a: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} </a:t>
            </a:r>
            <a:endParaRPr lang="en-US" sz="1400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smtClean="0"/>
              <a:t>A Connection, at last!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But what now?  Send data of course!</a:t>
            </a:r>
          </a:p>
          <a:p>
            <a:pPr lvl="1"/>
            <a:r>
              <a:rPr lang="en-US" dirty="0" smtClean="0">
                <a:latin typeface="Courier New" pitchFamily="49" charset="0"/>
                <a:cs typeface="Courier New" pitchFamily="49" charset="0"/>
              </a:rPr>
              <a:t>write()</a:t>
            </a:r>
          </a:p>
          <a:p>
            <a:pPr lvl="1"/>
            <a:r>
              <a:rPr lang="en-US" dirty="0" smtClean="0">
                <a:latin typeface="Courier New" pitchFamily="49" charset="0"/>
                <a:cs typeface="Courier New" pitchFamily="49" charset="0"/>
              </a:rPr>
              <a:t>read()</a:t>
            </a:r>
          </a:p>
          <a:p>
            <a:r>
              <a:rPr lang="en-US" dirty="0" smtClean="0">
                <a:cs typeface="Courier New" pitchFamily="49" charset="0"/>
              </a:rPr>
              <a:t>Both are used by the client and the server</a:t>
            </a:r>
          </a:p>
          <a:p>
            <a:r>
              <a:rPr lang="en-US" dirty="0" smtClean="0">
                <a:cs typeface="Courier New" pitchFamily="49" charset="0"/>
              </a:rPr>
              <a:t>To write and read</a:t>
            </a:r>
          </a:p>
          <a:p>
            <a:pPr lvl="1"/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ssize_t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read(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fd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, void*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buf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size_t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len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lvl="1"/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ssize_t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write(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ffd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, const void*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buf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, 			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size_t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len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);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62000" y="5105400"/>
            <a:ext cx="7620000" cy="646331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read(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sockfd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, buffer,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sizeof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(buffer));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write(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sockfd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“what’s up?\n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”,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strlen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(“what’s up?\n”));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smtClean="0"/>
              <a:t>The lifecycle again</a:t>
            </a:r>
            <a:r>
              <a:rPr lang="en-US" dirty="0" smtClean="0"/>
              <a:t>…</a:t>
            </a:r>
            <a:endParaRPr lang="en-US" dirty="0"/>
          </a:p>
        </p:txBody>
      </p:sp>
      <p:grpSp>
        <p:nvGrpSpPr>
          <p:cNvPr id="18" name="Group 65"/>
          <p:cNvGrpSpPr/>
          <p:nvPr/>
        </p:nvGrpSpPr>
        <p:grpSpPr>
          <a:xfrm>
            <a:off x="762000" y="1447800"/>
            <a:ext cx="7467600" cy="5078313"/>
            <a:chOff x="762000" y="1447800"/>
            <a:chExt cx="7467600" cy="5078313"/>
          </a:xfrm>
        </p:grpSpPr>
        <p:sp>
          <p:nvSpPr>
            <p:cNvPr id="17" name="TextBox 16"/>
            <p:cNvSpPr txBox="1"/>
            <p:nvPr/>
          </p:nvSpPr>
          <p:spPr>
            <a:xfrm>
              <a:off x="4724400" y="1447800"/>
              <a:ext cx="3505200" cy="5078313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en-US" dirty="0" smtClean="0">
                  <a:latin typeface="+mj-lt"/>
                  <a:cs typeface="Courier New" pitchFamily="49" charset="0"/>
                </a:rPr>
                <a:t>Server</a:t>
              </a:r>
            </a:p>
            <a:p>
              <a:endParaRPr lang="en-US" dirty="0">
                <a:latin typeface="+mj-lt"/>
                <a:cs typeface="Courier New" pitchFamily="49" charset="0"/>
              </a:endParaRPr>
            </a:p>
            <a:p>
              <a:endParaRPr lang="en-US" dirty="0" smtClean="0">
                <a:latin typeface="+mj-lt"/>
                <a:cs typeface="Courier New" pitchFamily="49" charset="0"/>
              </a:endParaRPr>
            </a:p>
            <a:p>
              <a:endParaRPr lang="en-US" dirty="0">
                <a:latin typeface="+mj-lt"/>
                <a:cs typeface="Courier New" pitchFamily="49" charset="0"/>
              </a:endParaRPr>
            </a:p>
            <a:p>
              <a:endParaRPr lang="en-US" dirty="0" smtClean="0">
                <a:latin typeface="+mj-lt"/>
                <a:cs typeface="Courier New" pitchFamily="49" charset="0"/>
              </a:endParaRPr>
            </a:p>
            <a:p>
              <a:endParaRPr lang="en-US" dirty="0">
                <a:latin typeface="+mj-lt"/>
                <a:cs typeface="Courier New" pitchFamily="49" charset="0"/>
              </a:endParaRPr>
            </a:p>
            <a:p>
              <a:endParaRPr lang="en-US" dirty="0" smtClean="0">
                <a:latin typeface="+mj-lt"/>
                <a:cs typeface="Courier New" pitchFamily="49" charset="0"/>
              </a:endParaRPr>
            </a:p>
            <a:p>
              <a:endParaRPr lang="en-US" dirty="0">
                <a:latin typeface="+mj-lt"/>
                <a:cs typeface="Courier New" pitchFamily="49" charset="0"/>
              </a:endParaRPr>
            </a:p>
            <a:p>
              <a:endParaRPr lang="en-US" dirty="0" smtClean="0">
                <a:latin typeface="+mj-lt"/>
                <a:cs typeface="Courier New" pitchFamily="49" charset="0"/>
              </a:endParaRPr>
            </a:p>
            <a:p>
              <a:endParaRPr lang="en-US" dirty="0">
                <a:latin typeface="+mj-lt"/>
                <a:cs typeface="Courier New" pitchFamily="49" charset="0"/>
              </a:endParaRPr>
            </a:p>
            <a:p>
              <a:endParaRPr lang="en-US" dirty="0" smtClean="0">
                <a:latin typeface="+mj-lt"/>
                <a:cs typeface="Courier New" pitchFamily="49" charset="0"/>
              </a:endParaRPr>
            </a:p>
            <a:p>
              <a:endParaRPr lang="en-US" dirty="0">
                <a:latin typeface="+mj-lt"/>
                <a:cs typeface="Courier New" pitchFamily="49" charset="0"/>
              </a:endParaRPr>
            </a:p>
            <a:p>
              <a:endParaRPr lang="en-US" dirty="0" smtClean="0">
                <a:latin typeface="+mj-lt"/>
                <a:cs typeface="Courier New" pitchFamily="49" charset="0"/>
              </a:endParaRPr>
            </a:p>
            <a:p>
              <a:endParaRPr lang="en-US" dirty="0">
                <a:latin typeface="+mj-lt"/>
                <a:cs typeface="Courier New" pitchFamily="49" charset="0"/>
              </a:endParaRPr>
            </a:p>
            <a:p>
              <a:endParaRPr lang="en-US" dirty="0" smtClean="0">
                <a:latin typeface="+mj-lt"/>
                <a:cs typeface="Courier New" pitchFamily="49" charset="0"/>
              </a:endParaRPr>
            </a:p>
            <a:p>
              <a:endParaRPr lang="en-US" dirty="0">
                <a:latin typeface="+mj-lt"/>
                <a:cs typeface="Courier New" pitchFamily="49" charset="0"/>
              </a:endParaRPr>
            </a:p>
            <a:p>
              <a:endParaRPr lang="en-US" dirty="0" smtClean="0">
                <a:latin typeface="+mj-lt"/>
                <a:cs typeface="Courier New" pitchFamily="49" charset="0"/>
              </a:endParaRPr>
            </a:p>
            <a:p>
              <a:endParaRPr lang="en-US" dirty="0">
                <a:latin typeface="+mj-lt"/>
                <a:cs typeface="Courier New" pitchFamily="49" charset="0"/>
              </a:endParaRP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762000" y="1447800"/>
              <a:ext cx="3352800" cy="5078313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en-US" dirty="0" smtClean="0">
                  <a:latin typeface="+mj-lt"/>
                  <a:cs typeface="Courier New" pitchFamily="49" charset="0"/>
                </a:rPr>
                <a:t>Client</a:t>
              </a:r>
            </a:p>
            <a:p>
              <a:endParaRPr lang="en-US" dirty="0">
                <a:latin typeface="+mj-lt"/>
                <a:cs typeface="Courier New" pitchFamily="49" charset="0"/>
              </a:endParaRPr>
            </a:p>
            <a:p>
              <a:endParaRPr lang="en-US" dirty="0" smtClean="0">
                <a:latin typeface="+mj-lt"/>
                <a:cs typeface="Courier New" pitchFamily="49" charset="0"/>
              </a:endParaRPr>
            </a:p>
            <a:p>
              <a:endParaRPr lang="en-US" dirty="0">
                <a:latin typeface="+mj-lt"/>
                <a:cs typeface="Courier New" pitchFamily="49" charset="0"/>
              </a:endParaRPr>
            </a:p>
            <a:p>
              <a:endParaRPr lang="en-US" dirty="0" smtClean="0">
                <a:latin typeface="+mj-lt"/>
                <a:cs typeface="Courier New" pitchFamily="49" charset="0"/>
              </a:endParaRPr>
            </a:p>
            <a:p>
              <a:endParaRPr lang="en-US" dirty="0">
                <a:latin typeface="+mj-lt"/>
                <a:cs typeface="Courier New" pitchFamily="49" charset="0"/>
              </a:endParaRPr>
            </a:p>
            <a:p>
              <a:endParaRPr lang="en-US" dirty="0" smtClean="0">
                <a:latin typeface="+mj-lt"/>
                <a:cs typeface="Courier New" pitchFamily="49" charset="0"/>
              </a:endParaRPr>
            </a:p>
            <a:p>
              <a:endParaRPr lang="en-US" dirty="0">
                <a:latin typeface="+mj-lt"/>
                <a:cs typeface="Courier New" pitchFamily="49" charset="0"/>
              </a:endParaRPr>
            </a:p>
            <a:p>
              <a:endParaRPr lang="en-US" dirty="0" smtClean="0">
                <a:latin typeface="+mj-lt"/>
                <a:cs typeface="Courier New" pitchFamily="49" charset="0"/>
              </a:endParaRPr>
            </a:p>
            <a:p>
              <a:endParaRPr lang="en-US" dirty="0">
                <a:latin typeface="+mj-lt"/>
                <a:cs typeface="Courier New" pitchFamily="49" charset="0"/>
              </a:endParaRPr>
            </a:p>
            <a:p>
              <a:endParaRPr lang="en-US" dirty="0" smtClean="0">
                <a:latin typeface="+mj-lt"/>
                <a:cs typeface="Courier New" pitchFamily="49" charset="0"/>
              </a:endParaRPr>
            </a:p>
            <a:p>
              <a:endParaRPr lang="en-US" dirty="0">
                <a:latin typeface="+mj-lt"/>
                <a:cs typeface="Courier New" pitchFamily="49" charset="0"/>
              </a:endParaRPr>
            </a:p>
            <a:p>
              <a:endParaRPr lang="en-US" dirty="0" smtClean="0">
                <a:latin typeface="+mj-lt"/>
                <a:cs typeface="Courier New" pitchFamily="49" charset="0"/>
              </a:endParaRPr>
            </a:p>
            <a:p>
              <a:endParaRPr lang="en-US" dirty="0">
                <a:latin typeface="+mj-lt"/>
                <a:cs typeface="Courier New" pitchFamily="49" charset="0"/>
              </a:endParaRPr>
            </a:p>
            <a:p>
              <a:endParaRPr lang="en-US" dirty="0" smtClean="0">
                <a:latin typeface="+mj-lt"/>
                <a:cs typeface="Courier New" pitchFamily="49" charset="0"/>
              </a:endParaRPr>
            </a:p>
            <a:p>
              <a:endParaRPr lang="en-US" dirty="0">
                <a:latin typeface="+mj-lt"/>
                <a:cs typeface="Courier New" pitchFamily="49" charset="0"/>
              </a:endParaRPr>
            </a:p>
            <a:p>
              <a:endParaRPr lang="en-US" dirty="0" smtClean="0">
                <a:latin typeface="+mj-lt"/>
                <a:cs typeface="Courier New" pitchFamily="49" charset="0"/>
              </a:endParaRPr>
            </a:p>
            <a:p>
              <a:endParaRPr lang="en-US" dirty="0">
                <a:latin typeface="+mj-lt"/>
                <a:cs typeface="Courier New" pitchFamily="49" charset="0"/>
              </a:endParaRPr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1600200" y="1752600"/>
              <a:ext cx="1447800" cy="369332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en-US" dirty="0" smtClean="0">
                  <a:latin typeface="Courier New" pitchFamily="49" charset="0"/>
                  <a:cs typeface="Courier New" pitchFamily="49" charset="0"/>
                </a:rPr>
                <a:t>socket()</a:t>
              </a:r>
              <a:endParaRPr lang="en-US" dirty="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4" name="TextBox 3"/>
            <p:cNvSpPr txBox="1"/>
            <p:nvPr/>
          </p:nvSpPr>
          <p:spPr>
            <a:xfrm>
              <a:off x="1600200" y="3505200"/>
              <a:ext cx="1447800" cy="369332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en-US" dirty="0" smtClean="0">
                  <a:latin typeface="Courier New" pitchFamily="49" charset="0"/>
                  <a:cs typeface="Courier New" pitchFamily="49" charset="0"/>
                </a:rPr>
                <a:t>connect()</a:t>
              </a:r>
              <a:endParaRPr lang="en-US" dirty="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1600200" y="4191000"/>
              <a:ext cx="1447800" cy="369332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en-US" dirty="0" smtClean="0">
                  <a:latin typeface="Courier New" pitchFamily="49" charset="0"/>
                  <a:cs typeface="Courier New" pitchFamily="49" charset="0"/>
                </a:rPr>
                <a:t>write()</a:t>
              </a:r>
              <a:endParaRPr lang="en-US" dirty="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1600200" y="4724400"/>
              <a:ext cx="1447800" cy="369332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en-US" dirty="0" smtClean="0">
                  <a:latin typeface="Courier New" pitchFamily="49" charset="0"/>
                  <a:cs typeface="Courier New" pitchFamily="49" charset="0"/>
                </a:rPr>
                <a:t>read()</a:t>
              </a:r>
              <a:endParaRPr lang="en-US" dirty="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1600200" y="5257800"/>
              <a:ext cx="1447800" cy="369332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en-US" dirty="0" smtClean="0">
                  <a:latin typeface="Courier New" pitchFamily="49" charset="0"/>
                  <a:cs typeface="Courier New" pitchFamily="49" charset="0"/>
                </a:rPr>
                <a:t>close()</a:t>
              </a:r>
              <a:endParaRPr lang="en-US" dirty="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5715000" y="1752600"/>
              <a:ext cx="1447800" cy="369332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en-US" dirty="0" smtClean="0">
                  <a:latin typeface="Courier New" pitchFamily="49" charset="0"/>
                  <a:cs typeface="Courier New" pitchFamily="49" charset="0"/>
                </a:rPr>
                <a:t>socket()</a:t>
              </a:r>
              <a:endParaRPr lang="en-US" dirty="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5715000" y="2438400"/>
              <a:ext cx="1447800" cy="369332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en-US" dirty="0" smtClean="0">
                  <a:latin typeface="Courier New" pitchFamily="49" charset="0"/>
                  <a:cs typeface="Courier New" pitchFamily="49" charset="0"/>
                </a:rPr>
                <a:t>bind()</a:t>
              </a:r>
              <a:endParaRPr lang="en-US" dirty="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5715000" y="2971800"/>
              <a:ext cx="1447800" cy="369332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en-US" dirty="0" smtClean="0">
                  <a:latin typeface="Courier New" pitchFamily="49" charset="0"/>
                  <a:cs typeface="Courier New" pitchFamily="49" charset="0"/>
                </a:rPr>
                <a:t>listen()</a:t>
              </a:r>
              <a:endParaRPr lang="en-US" dirty="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5715000" y="3505200"/>
              <a:ext cx="1447800" cy="369332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en-US" dirty="0" smtClean="0">
                  <a:latin typeface="Courier New" pitchFamily="49" charset="0"/>
                  <a:cs typeface="Courier New" pitchFamily="49" charset="0"/>
                </a:rPr>
                <a:t>accept()</a:t>
              </a:r>
              <a:endParaRPr lang="en-US" dirty="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5715000" y="4724400"/>
              <a:ext cx="1447800" cy="369332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en-US" dirty="0" smtClean="0">
                  <a:latin typeface="Courier New" pitchFamily="49" charset="0"/>
                  <a:cs typeface="Courier New" pitchFamily="49" charset="0"/>
                </a:rPr>
                <a:t>write()</a:t>
              </a:r>
              <a:endParaRPr lang="en-US" dirty="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5715000" y="4191000"/>
              <a:ext cx="1447800" cy="369332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en-US" dirty="0" smtClean="0">
                  <a:latin typeface="Courier New" pitchFamily="49" charset="0"/>
                  <a:cs typeface="Courier New" pitchFamily="49" charset="0"/>
                </a:rPr>
                <a:t>read()</a:t>
              </a:r>
              <a:endParaRPr lang="en-US" dirty="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5715000" y="5943600"/>
              <a:ext cx="1447800" cy="369332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en-US" dirty="0" smtClean="0">
                  <a:latin typeface="Courier New" pitchFamily="49" charset="0"/>
                  <a:cs typeface="Courier New" pitchFamily="49" charset="0"/>
                </a:rPr>
                <a:t>close()</a:t>
              </a:r>
              <a:endParaRPr lang="en-US" dirty="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5715000" y="5257800"/>
              <a:ext cx="1447800" cy="369332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en-US" dirty="0" smtClean="0">
                  <a:latin typeface="Courier New" pitchFamily="49" charset="0"/>
                  <a:cs typeface="Courier New" pitchFamily="49" charset="0"/>
                </a:rPr>
                <a:t>read()</a:t>
              </a:r>
              <a:endParaRPr lang="en-US" dirty="0">
                <a:latin typeface="Courier New" pitchFamily="49" charset="0"/>
                <a:cs typeface="Courier New" pitchFamily="49" charset="0"/>
              </a:endParaRPr>
            </a:p>
          </p:txBody>
        </p:sp>
        <p:cxnSp>
          <p:nvCxnSpPr>
            <p:cNvPr id="19" name="Straight Arrow Connector 18"/>
            <p:cNvCxnSpPr>
              <a:stCxn id="3" idx="2"/>
              <a:endCxn id="4" idx="0"/>
            </p:cNvCxnSpPr>
            <p:nvPr/>
          </p:nvCxnSpPr>
          <p:spPr>
            <a:xfrm rot="5400000">
              <a:off x="1632466" y="2813566"/>
              <a:ext cx="1383268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Arrow Connector 20"/>
            <p:cNvCxnSpPr>
              <a:stCxn id="4" idx="2"/>
              <a:endCxn id="5" idx="0"/>
            </p:cNvCxnSpPr>
            <p:nvPr/>
          </p:nvCxnSpPr>
          <p:spPr>
            <a:xfrm rot="5400000">
              <a:off x="2165866" y="4032766"/>
              <a:ext cx="316468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Arrow Connector 22"/>
            <p:cNvCxnSpPr>
              <a:stCxn id="4" idx="3"/>
              <a:endCxn id="11" idx="1"/>
            </p:cNvCxnSpPr>
            <p:nvPr/>
          </p:nvCxnSpPr>
          <p:spPr>
            <a:xfrm>
              <a:off x="3048000" y="3689866"/>
              <a:ext cx="2667000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Arrow Connector 24"/>
            <p:cNvCxnSpPr>
              <a:stCxn id="8" idx="2"/>
              <a:endCxn id="9" idx="0"/>
            </p:cNvCxnSpPr>
            <p:nvPr/>
          </p:nvCxnSpPr>
          <p:spPr>
            <a:xfrm rot="5400000">
              <a:off x="6280666" y="2280166"/>
              <a:ext cx="316468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Arrow Connector 26"/>
            <p:cNvCxnSpPr>
              <a:stCxn id="9" idx="2"/>
              <a:endCxn id="10" idx="0"/>
            </p:cNvCxnSpPr>
            <p:nvPr/>
          </p:nvCxnSpPr>
          <p:spPr>
            <a:xfrm rot="5400000">
              <a:off x="6356866" y="2889766"/>
              <a:ext cx="164068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Arrow Connector 28"/>
            <p:cNvCxnSpPr>
              <a:stCxn id="10" idx="2"/>
              <a:endCxn id="11" idx="0"/>
            </p:cNvCxnSpPr>
            <p:nvPr/>
          </p:nvCxnSpPr>
          <p:spPr>
            <a:xfrm rot="5400000">
              <a:off x="6356866" y="3423166"/>
              <a:ext cx="164068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Arrow Connector 30"/>
            <p:cNvCxnSpPr>
              <a:stCxn id="11" idx="2"/>
              <a:endCxn id="13" idx="0"/>
            </p:cNvCxnSpPr>
            <p:nvPr/>
          </p:nvCxnSpPr>
          <p:spPr>
            <a:xfrm rot="5400000">
              <a:off x="6280666" y="4032766"/>
              <a:ext cx="316468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Arrow Connector 32"/>
            <p:cNvCxnSpPr>
              <a:stCxn id="5" idx="3"/>
              <a:endCxn id="13" idx="1"/>
            </p:cNvCxnSpPr>
            <p:nvPr/>
          </p:nvCxnSpPr>
          <p:spPr>
            <a:xfrm>
              <a:off x="3048000" y="4375666"/>
              <a:ext cx="2667000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Arrow Connector 34"/>
            <p:cNvCxnSpPr>
              <a:stCxn id="13" idx="2"/>
              <a:endCxn id="12" idx="0"/>
            </p:cNvCxnSpPr>
            <p:nvPr/>
          </p:nvCxnSpPr>
          <p:spPr>
            <a:xfrm rot="5400000">
              <a:off x="6356866" y="4642366"/>
              <a:ext cx="164068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Arrow Connector 36"/>
            <p:cNvCxnSpPr>
              <a:stCxn id="12" idx="1"/>
              <a:endCxn id="6" idx="3"/>
            </p:cNvCxnSpPr>
            <p:nvPr/>
          </p:nvCxnSpPr>
          <p:spPr>
            <a:xfrm rot="10800000">
              <a:off x="3048000" y="4909066"/>
              <a:ext cx="2667000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Arrow Connector 38"/>
            <p:cNvCxnSpPr>
              <a:stCxn id="5" idx="2"/>
              <a:endCxn id="6" idx="0"/>
            </p:cNvCxnSpPr>
            <p:nvPr/>
          </p:nvCxnSpPr>
          <p:spPr>
            <a:xfrm rot="5400000">
              <a:off x="2242066" y="4642366"/>
              <a:ext cx="164068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Elbow Connector 40"/>
            <p:cNvCxnSpPr>
              <a:stCxn id="6" idx="1"/>
              <a:endCxn id="5" idx="1"/>
            </p:cNvCxnSpPr>
            <p:nvPr/>
          </p:nvCxnSpPr>
          <p:spPr>
            <a:xfrm rot="10800000">
              <a:off x="1600200" y="4375666"/>
              <a:ext cx="1588" cy="533400"/>
            </a:xfrm>
            <a:prstGeom prst="bentConnector3">
              <a:avLst>
                <a:gd name="adj1" fmla="val 14395466"/>
              </a:avLst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Elbow Connector 44"/>
            <p:cNvCxnSpPr>
              <a:stCxn id="12" idx="3"/>
              <a:endCxn id="13" idx="3"/>
            </p:cNvCxnSpPr>
            <p:nvPr/>
          </p:nvCxnSpPr>
          <p:spPr>
            <a:xfrm flipV="1">
              <a:off x="7162800" y="4375666"/>
              <a:ext cx="1588" cy="533400"/>
            </a:xfrm>
            <a:prstGeom prst="bentConnector3">
              <a:avLst>
                <a:gd name="adj1" fmla="val 14395466"/>
              </a:avLst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Arrow Connector 46"/>
            <p:cNvCxnSpPr>
              <a:stCxn id="6" idx="2"/>
              <a:endCxn id="7" idx="0"/>
            </p:cNvCxnSpPr>
            <p:nvPr/>
          </p:nvCxnSpPr>
          <p:spPr>
            <a:xfrm rot="5400000">
              <a:off x="2242066" y="5175766"/>
              <a:ext cx="164068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Arrow Connector 48"/>
            <p:cNvCxnSpPr>
              <a:stCxn id="7" idx="3"/>
              <a:endCxn id="15" idx="1"/>
            </p:cNvCxnSpPr>
            <p:nvPr/>
          </p:nvCxnSpPr>
          <p:spPr>
            <a:xfrm>
              <a:off x="3048000" y="5442466"/>
              <a:ext cx="2667000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Arrow Connector 50"/>
            <p:cNvCxnSpPr>
              <a:stCxn id="15" idx="2"/>
              <a:endCxn id="14" idx="0"/>
            </p:cNvCxnSpPr>
            <p:nvPr/>
          </p:nvCxnSpPr>
          <p:spPr>
            <a:xfrm rot="5400000">
              <a:off x="6280666" y="5785366"/>
              <a:ext cx="316468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Elbow Connector 52"/>
            <p:cNvCxnSpPr>
              <a:stCxn id="14" idx="3"/>
              <a:endCxn id="11" idx="3"/>
            </p:cNvCxnSpPr>
            <p:nvPr/>
          </p:nvCxnSpPr>
          <p:spPr>
            <a:xfrm flipV="1">
              <a:off x="7162800" y="3689866"/>
              <a:ext cx="1588" cy="2438400"/>
            </a:xfrm>
            <a:prstGeom prst="bentConnector3">
              <a:avLst>
                <a:gd name="adj1" fmla="val 25363484"/>
              </a:avLst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2" name="TextBox 61"/>
            <p:cNvSpPr txBox="1"/>
            <p:nvPr/>
          </p:nvSpPr>
          <p:spPr>
            <a:xfrm>
              <a:off x="4876800" y="5257800"/>
              <a:ext cx="609600" cy="338554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US" sz="1600" dirty="0" smtClean="0"/>
                <a:t>EOF</a:t>
              </a:r>
              <a:endParaRPr lang="en-US" sz="1600" dirty="0"/>
            </a:p>
          </p:txBody>
        </p:sp>
        <p:sp>
          <p:nvSpPr>
            <p:cNvPr id="63" name="Rectangle 62"/>
            <p:cNvSpPr/>
            <p:nvPr/>
          </p:nvSpPr>
          <p:spPr>
            <a:xfrm>
              <a:off x="1066800" y="4114800"/>
              <a:ext cx="6705600" cy="1066800"/>
            </a:xfrm>
            <a:prstGeom prst="rect">
              <a:avLst/>
            </a:prstGeom>
            <a:solidFill>
              <a:schemeClr val="accent1">
                <a:tint val="100000"/>
                <a:alpha val="3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TextBox 63"/>
            <p:cNvSpPr txBox="1"/>
            <p:nvPr/>
          </p:nvSpPr>
          <p:spPr>
            <a:xfrm>
              <a:off x="3352800" y="3505200"/>
              <a:ext cx="2057400" cy="338554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US" sz="1600" dirty="0" smtClean="0"/>
                <a:t>Connection Request</a:t>
              </a:r>
              <a:endParaRPr lang="en-US" sz="1600" dirty="0"/>
            </a:p>
          </p:txBody>
        </p:sp>
        <p:sp>
          <p:nvSpPr>
            <p:cNvPr id="65" name="TextBox 64"/>
            <p:cNvSpPr txBox="1"/>
            <p:nvPr/>
          </p:nvSpPr>
          <p:spPr>
            <a:xfrm>
              <a:off x="3276600" y="4495800"/>
              <a:ext cx="2209800" cy="338554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US" sz="1600" dirty="0" smtClean="0"/>
                <a:t>Client / Server Session</a:t>
              </a:r>
              <a:endParaRPr lang="en-US" sz="1600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smtClean="0"/>
              <a:t>And when were done</a:t>
            </a:r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You must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close()</a:t>
            </a:r>
            <a:r>
              <a:rPr lang="en-US" dirty="0" smtClean="0"/>
              <a:t>it!</a:t>
            </a:r>
          </a:p>
          <a:p>
            <a:pPr lvl="1"/>
            <a:r>
              <a:rPr lang="en-US" dirty="0" smtClean="0"/>
              <a:t>Just like a file (since it appears as one!)</a:t>
            </a:r>
          </a:p>
          <a:p>
            <a:r>
              <a:rPr lang="en-US" dirty="0" smtClean="0"/>
              <a:t>What next?  Loop around…</a:t>
            </a:r>
          </a:p>
          <a:p>
            <a:pPr lvl="1"/>
            <a:r>
              <a:rPr lang="en-US" dirty="0" smtClean="0"/>
              <a:t>Accept new connections</a:t>
            </a:r>
          </a:p>
          <a:p>
            <a:pPr lvl="1"/>
            <a:r>
              <a:rPr lang="en-US" dirty="0" smtClean="0"/>
              <a:t>Process requests</a:t>
            </a:r>
          </a:p>
          <a:p>
            <a:pPr lvl="1"/>
            <a:r>
              <a:rPr lang="en-US" dirty="0" smtClean="0"/>
              <a:t>Close them</a:t>
            </a:r>
          </a:p>
          <a:p>
            <a:pPr lvl="1"/>
            <a:r>
              <a:rPr lang="en-US" dirty="0" smtClean="0"/>
              <a:t>Rinse, repeat</a:t>
            </a:r>
          </a:p>
          <a:p>
            <a:r>
              <a:rPr lang="en-US" dirty="0" smtClean="0"/>
              <a:t>What’s missing here?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/>
          <p:cNvSpPr txBox="1"/>
          <p:nvPr/>
        </p:nvSpPr>
        <p:spPr>
          <a:xfrm>
            <a:off x="381000" y="1524000"/>
            <a:ext cx="3962400" cy="5078313"/>
          </a:xfrm>
          <a:prstGeom prst="rect">
            <a:avLst/>
          </a:prstGeom>
          <a:solidFill>
            <a:schemeClr val="accent4">
              <a:tint val="100000"/>
              <a:alpha val="40000"/>
            </a:schemeClr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Clients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609600" y="2057400"/>
            <a:ext cx="3505200" cy="2031325"/>
          </a:xfrm>
          <a:prstGeom prst="rect">
            <a:avLst/>
          </a:prstGeom>
          <a:solidFill>
            <a:schemeClr val="accent3">
              <a:tint val="100000"/>
              <a:alpha val="40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User 1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(goes to lunch)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4724400" y="1524000"/>
            <a:ext cx="3962400" cy="5078313"/>
          </a:xfrm>
          <a:prstGeom prst="rect">
            <a:avLst/>
          </a:prstGeom>
          <a:solidFill>
            <a:schemeClr val="accent4">
              <a:tint val="100000"/>
              <a:alpha val="40000"/>
            </a:schemeClr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Server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smtClean="0"/>
              <a:t>A scenario</a:t>
            </a:r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676400" y="2133600"/>
            <a:ext cx="1524000" cy="3693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connect()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867400" y="2590800"/>
            <a:ext cx="1524000" cy="3693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accept()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676400" y="3200400"/>
            <a:ext cx="1524000" cy="3693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fgets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()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8" name="Straight Arrow Connector 7"/>
          <p:cNvCxnSpPr>
            <a:stCxn id="4" idx="3"/>
            <a:endCxn id="5" idx="1"/>
          </p:cNvCxnSpPr>
          <p:nvPr/>
        </p:nvCxnSpPr>
        <p:spPr>
          <a:xfrm>
            <a:off x="3200400" y="2318266"/>
            <a:ext cx="2667000" cy="457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>
            <a:stCxn id="5" idx="1"/>
            <a:endCxn id="6" idx="3"/>
          </p:cNvCxnSpPr>
          <p:nvPr/>
        </p:nvCxnSpPr>
        <p:spPr>
          <a:xfrm rot="10800000" flipV="1">
            <a:off x="3200400" y="2775466"/>
            <a:ext cx="2667000" cy="609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609600" y="4267200"/>
            <a:ext cx="3505200" cy="1754326"/>
          </a:xfrm>
          <a:prstGeom prst="rect">
            <a:avLst/>
          </a:prstGeom>
          <a:solidFill>
            <a:schemeClr val="accent3">
              <a:tint val="100000"/>
              <a:alpha val="40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User 2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5867400" y="3886200"/>
            <a:ext cx="1524000" cy="3693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read()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20" name="Straight Arrow Connector 19"/>
          <p:cNvCxnSpPr>
            <a:stCxn id="6" idx="3"/>
            <a:endCxn id="18" idx="1"/>
          </p:cNvCxnSpPr>
          <p:nvPr/>
        </p:nvCxnSpPr>
        <p:spPr>
          <a:xfrm>
            <a:off x="3200400" y="3385066"/>
            <a:ext cx="2667000" cy="685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1600200" y="4724400"/>
            <a:ext cx="1524000" cy="3693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connect()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23" name="Straight Arrow Connector 22"/>
          <p:cNvCxnSpPr>
            <a:stCxn id="21" idx="3"/>
            <a:endCxn id="24" idx="1"/>
          </p:cNvCxnSpPr>
          <p:nvPr/>
        </p:nvCxnSpPr>
        <p:spPr>
          <a:xfrm>
            <a:off x="3124200" y="4909066"/>
            <a:ext cx="2971800" cy="762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6096000" y="5486400"/>
            <a:ext cx="1066800" cy="3693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cs typeface="Courier New" pitchFamily="49" charset="0"/>
              </a:rPr>
              <a:t>Blocked!</a:t>
            </a:r>
            <a:endParaRPr lang="en-US" dirty="0">
              <a:cs typeface="Courier New" pitchFamily="49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4038600" y="3581400"/>
            <a:ext cx="990600" cy="3693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cs typeface="Courier New" pitchFamily="49" charset="0"/>
              </a:rPr>
              <a:t>Blocks!</a:t>
            </a:r>
            <a:endParaRPr lang="en-US" dirty="0"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smtClean="0"/>
              <a:t>Concurrency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295400" y="2514600"/>
            <a:ext cx="480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600200" y="2590800"/>
            <a:ext cx="5943600" cy="2062103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3200" dirty="0" smtClean="0"/>
              <a:t>“[…]a property of systems in which several computational processes are executing at the same time[…]”  </a:t>
            </a:r>
            <a:r>
              <a:rPr lang="en-US" sz="2400" dirty="0" smtClean="0"/>
              <a:t>(thanks Wikipedia!)</a:t>
            </a:r>
            <a:endParaRPr lang="en-US" sz="3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smtClean="0"/>
              <a:t>How do we add concurrency?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Threads</a:t>
            </a:r>
          </a:p>
          <a:p>
            <a:pPr lvl="1"/>
            <a:r>
              <a:rPr lang="en-US" dirty="0" smtClean="0"/>
              <a:t>Natural concurrency (new thread per connection)</a:t>
            </a:r>
          </a:p>
          <a:p>
            <a:pPr lvl="1"/>
            <a:r>
              <a:rPr lang="en-US" dirty="0" smtClean="0"/>
              <a:t>Easier to understand (you know it already)</a:t>
            </a:r>
          </a:p>
          <a:p>
            <a:pPr lvl="1"/>
            <a:r>
              <a:rPr lang="en-US" dirty="0" smtClean="0"/>
              <a:t>Complexity is increased (possible race conditions)</a:t>
            </a:r>
          </a:p>
          <a:p>
            <a:r>
              <a:rPr lang="en-US" dirty="0" smtClean="0"/>
              <a:t>Use non-blocking I/O</a:t>
            </a:r>
          </a:p>
          <a:p>
            <a:pPr lvl="1"/>
            <a:r>
              <a:rPr lang="en-US" dirty="0" smtClean="0"/>
              <a:t>Uses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select()</a:t>
            </a:r>
          </a:p>
          <a:p>
            <a:pPr lvl="1"/>
            <a:r>
              <a:rPr lang="en-US" dirty="0" smtClean="0">
                <a:cs typeface="Courier New" pitchFamily="49" charset="0"/>
              </a:rPr>
              <a:t>Explicit control flow (no race conditions!)</a:t>
            </a:r>
          </a:p>
          <a:p>
            <a:pPr lvl="1"/>
            <a:r>
              <a:rPr lang="en-US" dirty="0" smtClean="0">
                <a:cs typeface="Courier New" pitchFamily="49" charset="0"/>
              </a:rPr>
              <a:t>Explicit control flow more complicated though</a:t>
            </a:r>
          </a:p>
          <a:p>
            <a:pPr lvl="1"/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371600" y="5105400"/>
            <a:ext cx="4953000" cy="830997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2400" dirty="0" smtClean="0"/>
              <a:t>There are good arguments for each but you must use 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select()</a:t>
            </a:r>
            <a:r>
              <a:rPr lang="en-US" sz="2400" dirty="0" smtClean="0"/>
              <a:t>!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smtClean="0"/>
              <a:t>Adding Concurency: Step One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Start with allowing address re-use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Then we set the socket to non-blocking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33400" y="2133600"/>
            <a:ext cx="8077200" cy="1077218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sock, opts;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sock = socket(…);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// getting the current options</a:t>
            </a:r>
          </a:p>
          <a:p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setsockopt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(sock, SOL_SOCKET, SO_REUSEADDR, &amp;opts,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sizeof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(opts));</a:t>
            </a:r>
            <a:endParaRPr lang="en-US" sz="16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33400" y="3886200"/>
            <a:ext cx="8077200" cy="2062103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// getting current options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if (0 &gt; (opts =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fcntl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(sock, F_GETFL)))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(“Error…\n”);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// modifying and applying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opts = (opts | O_NONBLOCK);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if 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fcntl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(sock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, F_SETFL, opts))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(“Error…\n”);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bind(…);</a:t>
            </a:r>
            <a:endParaRPr lang="en-US" sz="1600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smtClean="0"/>
              <a:t>Adding Concurrency: Step Two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82000" cy="4800600"/>
          </a:xfrm>
        </p:spPr>
        <p:txBody>
          <a:bodyPr>
            <a:normAutofit/>
          </a:bodyPr>
          <a:lstStyle/>
          <a:p>
            <a:r>
              <a:rPr lang="en-US" dirty="0" smtClean="0"/>
              <a:t>Monitor sockets with 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select()</a:t>
            </a: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 lvl="1"/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select(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maxfd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fd_set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*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readfds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fd_set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			*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writefds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fd_set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*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exceptfds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, const 			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timespec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*timeout);</a:t>
            </a:r>
          </a:p>
          <a:p>
            <a:r>
              <a:rPr lang="en-US" dirty="0" smtClean="0">
                <a:cs typeface="Courier New" pitchFamily="49" charset="0"/>
              </a:rPr>
              <a:t>So what’s an 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fd_set</a:t>
            </a:r>
            <a:r>
              <a:rPr lang="en-US" dirty="0" smtClean="0">
                <a:cs typeface="Courier New" pitchFamily="49" charset="0"/>
              </a:rPr>
              <a:t>?</a:t>
            </a:r>
          </a:p>
          <a:p>
            <a:pPr lvl="1"/>
            <a:r>
              <a:rPr lang="en-US" dirty="0" smtClean="0">
                <a:cs typeface="Courier New" pitchFamily="49" charset="0"/>
              </a:rPr>
              <a:t>Bit vector  with 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FD_SETSIZE</a:t>
            </a:r>
            <a:r>
              <a:rPr lang="en-US" dirty="0" smtClean="0">
                <a:cs typeface="Courier New" pitchFamily="49" charset="0"/>
              </a:rPr>
              <a:t> bits</a:t>
            </a:r>
          </a:p>
          <a:p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maxfd</a:t>
            </a:r>
            <a:r>
              <a:rPr lang="en-US" dirty="0" smtClean="0">
                <a:cs typeface="Courier New" pitchFamily="49" charset="0"/>
              </a:rPr>
              <a:t> – Max file descriptor + 1</a:t>
            </a:r>
          </a:p>
          <a:p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readfs</a:t>
            </a:r>
            <a:r>
              <a:rPr lang="en-US" dirty="0" smtClean="0">
                <a:cs typeface="Courier New" pitchFamily="49" charset="0"/>
              </a:rPr>
              <a:t> – Bit vector of read descriptors to monitor</a:t>
            </a:r>
          </a:p>
          <a:p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writefds</a:t>
            </a:r>
            <a:r>
              <a:rPr lang="en-US" dirty="0" smtClean="0">
                <a:cs typeface="Courier New" pitchFamily="49" charset="0"/>
              </a:rPr>
              <a:t> – Bit vector of write descriptors to monitor</a:t>
            </a:r>
          </a:p>
          <a:p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exceptfds</a:t>
            </a:r>
            <a:r>
              <a:rPr lang="en-US" dirty="0" smtClean="0">
                <a:cs typeface="Courier New" pitchFamily="49" charset="0"/>
              </a:rPr>
              <a:t> – Read the </a:t>
            </a:r>
            <a:r>
              <a:rPr lang="en-US" dirty="0" err="1" smtClean="0">
                <a:cs typeface="Courier New" pitchFamily="49" charset="0"/>
              </a:rPr>
              <a:t>manpage</a:t>
            </a:r>
            <a:r>
              <a:rPr lang="en-US" dirty="0" smtClean="0">
                <a:cs typeface="Courier New" pitchFamily="49" charset="0"/>
              </a:rPr>
              <a:t>, set to 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NULL</a:t>
            </a: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timeout</a:t>
            </a:r>
            <a:r>
              <a:rPr lang="en-US" dirty="0" smtClean="0">
                <a:cs typeface="Courier New" pitchFamily="49" charset="0"/>
              </a:rPr>
              <a:t> – How long to wait with no activity before returning,  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NULL</a:t>
            </a:r>
            <a:r>
              <a:rPr lang="en-US" dirty="0" smtClean="0">
                <a:cs typeface="Courier New" pitchFamily="49" charset="0"/>
              </a:rPr>
              <a:t> for eternity</a:t>
            </a:r>
            <a:endParaRPr lang="en-US" dirty="0"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smtClean="0"/>
              <a:t>How does the code change?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09600" y="1371600"/>
            <a:ext cx="7848600" cy="5262979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200" dirty="0" err="1" smtClean="0"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200" dirty="0" err="1" smtClean="0">
                <a:latin typeface="Courier New" pitchFamily="49" charset="0"/>
                <a:cs typeface="Courier New" pitchFamily="49" charset="0"/>
              </a:rPr>
              <a:t>sockaddr_in</a:t>
            </a: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200" dirty="0" err="1" smtClean="0">
                <a:latin typeface="Courier New" pitchFamily="49" charset="0"/>
                <a:cs typeface="Courier New" pitchFamily="49" charset="0"/>
              </a:rPr>
              <a:t>saddr</a:t>
            </a: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200" dirty="0" err="1" smtClean="0">
                <a:latin typeface="Courier New" pitchFamily="49" charset="0"/>
                <a:cs typeface="Courier New" pitchFamily="49" charset="0"/>
              </a:rPr>
              <a:t>caddr</a:t>
            </a: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sz="12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200" dirty="0" err="1" smtClean="0">
                <a:latin typeface="Courier New" pitchFamily="49" charset="0"/>
                <a:cs typeface="Courier New" pitchFamily="49" charset="0"/>
              </a:rPr>
              <a:t>sockfd</a:t>
            </a: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200" dirty="0" err="1" smtClean="0">
                <a:latin typeface="Courier New" pitchFamily="49" charset="0"/>
                <a:cs typeface="Courier New" pitchFamily="49" charset="0"/>
              </a:rPr>
              <a:t>clen</a:t>
            </a: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200" dirty="0" err="1" smtClean="0">
                <a:latin typeface="Courier New" pitchFamily="49" charset="0"/>
                <a:cs typeface="Courier New" pitchFamily="49" charset="0"/>
              </a:rPr>
              <a:t>isock</a:t>
            </a: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unsigned short port = 80;</a:t>
            </a:r>
          </a:p>
          <a:p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if (0 &gt; (</a:t>
            </a:r>
            <a:r>
              <a:rPr lang="en-US" sz="1200" dirty="0" err="1" smtClean="0">
                <a:latin typeface="Courier New" pitchFamily="49" charset="0"/>
                <a:cs typeface="Courier New" pitchFamily="49" charset="0"/>
              </a:rPr>
              <a:t>sockfd</a:t>
            </a: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=socket(AF_INET, SOCK_STREAM, 0)))</a:t>
            </a:r>
          </a:p>
          <a:p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200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(“Error creating socket\n”);</a:t>
            </a:r>
          </a:p>
          <a:p>
            <a:r>
              <a:rPr lang="en-US" sz="1200" dirty="0" err="1" smtClean="0">
                <a:latin typeface="Courier New" pitchFamily="49" charset="0"/>
                <a:cs typeface="Courier New" pitchFamily="49" charset="0"/>
              </a:rPr>
              <a:t>memset</a:t>
            </a: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(&amp;</a:t>
            </a:r>
            <a:r>
              <a:rPr lang="en-US" sz="1200" dirty="0" err="1" smtClean="0">
                <a:latin typeface="Courier New" pitchFamily="49" charset="0"/>
                <a:cs typeface="Courier New" pitchFamily="49" charset="0"/>
              </a:rPr>
              <a:t>saddr</a:t>
            </a: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, '\0', </a:t>
            </a:r>
            <a:r>
              <a:rPr lang="en-US" sz="1200" dirty="0" err="1" smtClean="0">
                <a:latin typeface="Courier New" pitchFamily="49" charset="0"/>
                <a:cs typeface="Courier New" pitchFamily="49" charset="0"/>
              </a:rPr>
              <a:t>sizeof</a:t>
            </a: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200" dirty="0" err="1" smtClean="0">
                <a:latin typeface="Courier New" pitchFamily="49" charset="0"/>
                <a:cs typeface="Courier New" pitchFamily="49" charset="0"/>
              </a:rPr>
              <a:t>saddr</a:t>
            </a: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)); // zero structure out</a:t>
            </a:r>
          </a:p>
          <a:p>
            <a:r>
              <a:rPr lang="en-US" sz="1200" dirty="0" err="1" smtClean="0">
                <a:latin typeface="Courier New" pitchFamily="49" charset="0"/>
                <a:cs typeface="Courier New" pitchFamily="49" charset="0"/>
              </a:rPr>
              <a:t>saddr.sin_family</a:t>
            </a: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 = AF_INET; // match the socket() call</a:t>
            </a:r>
          </a:p>
          <a:p>
            <a:r>
              <a:rPr lang="en-US" sz="1200" dirty="0" err="1" smtClean="0">
                <a:latin typeface="Courier New" pitchFamily="49" charset="0"/>
                <a:cs typeface="Courier New" pitchFamily="49" charset="0"/>
              </a:rPr>
              <a:t>saddr.sin_addr.s_addr</a:t>
            </a: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200" dirty="0" err="1" smtClean="0">
                <a:latin typeface="Courier New" pitchFamily="49" charset="0"/>
                <a:cs typeface="Courier New" pitchFamily="49" charset="0"/>
              </a:rPr>
              <a:t>htonl</a:t>
            </a: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(INADDR_ANY); // bind to any local address</a:t>
            </a:r>
          </a:p>
          <a:p>
            <a:r>
              <a:rPr lang="en-US" sz="1200" dirty="0" err="1" smtClean="0">
                <a:latin typeface="Courier New" pitchFamily="49" charset="0"/>
                <a:cs typeface="Courier New" pitchFamily="49" charset="0"/>
              </a:rPr>
              <a:t>saddr.sin_port</a:t>
            </a: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200" dirty="0" err="1" smtClean="0">
                <a:latin typeface="Courier New" pitchFamily="49" charset="0"/>
                <a:cs typeface="Courier New" pitchFamily="49" charset="0"/>
              </a:rPr>
              <a:t>htons</a:t>
            </a: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(port); // specify port to listen on</a:t>
            </a:r>
          </a:p>
          <a:p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if (0 &gt; (bind(</a:t>
            </a:r>
            <a:r>
              <a:rPr lang="en-US" sz="1200" dirty="0" err="1" smtClean="0">
                <a:latin typeface="Courier New" pitchFamily="49" charset="0"/>
                <a:cs typeface="Courier New" pitchFamily="49" charset="0"/>
              </a:rPr>
              <a:t>sockfd</a:t>
            </a: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, (</a:t>
            </a:r>
            <a:r>
              <a:rPr lang="en-US" sz="1200" dirty="0" err="1" smtClean="0"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200" dirty="0" err="1" smtClean="0">
                <a:latin typeface="Courier New" pitchFamily="49" charset="0"/>
                <a:cs typeface="Courier New" pitchFamily="49" charset="0"/>
              </a:rPr>
              <a:t>sockaddr</a:t>
            </a: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 *) &amp;</a:t>
            </a:r>
            <a:r>
              <a:rPr lang="en-US" sz="1200" dirty="0" err="1" smtClean="0">
                <a:latin typeface="Courier New" pitchFamily="49" charset="0"/>
                <a:cs typeface="Courier New" pitchFamily="49" charset="0"/>
              </a:rPr>
              <a:t>saddr</a:t>
            </a: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200" dirty="0" err="1" smtClean="0">
                <a:latin typeface="Courier New" pitchFamily="49" charset="0"/>
                <a:cs typeface="Courier New" pitchFamily="49" charset="0"/>
              </a:rPr>
              <a:t>sizeof</a:t>
            </a: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200" dirty="0" err="1" smtClean="0">
                <a:latin typeface="Courier New" pitchFamily="49" charset="0"/>
                <a:cs typeface="Courier New" pitchFamily="49" charset="0"/>
              </a:rPr>
              <a:t>saddr</a:t>
            </a: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))) </a:t>
            </a:r>
          </a:p>
          <a:p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200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(“Error binding\n”);</a:t>
            </a:r>
          </a:p>
          <a:p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if (listen(</a:t>
            </a:r>
            <a:r>
              <a:rPr lang="en-US" sz="1200" dirty="0" err="1" smtClean="0">
                <a:latin typeface="Courier New" pitchFamily="49" charset="0"/>
                <a:cs typeface="Courier New" pitchFamily="49" charset="0"/>
              </a:rPr>
              <a:t>sockfd</a:t>
            </a: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, 5) &lt; 0) { // listen for incoming connections</a:t>
            </a:r>
          </a:p>
          <a:p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200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(“Error listening\n”);</a:t>
            </a:r>
          </a:p>
          <a:p>
            <a:r>
              <a:rPr lang="en-US" sz="1200" dirty="0" err="1" smtClean="0">
                <a:latin typeface="Courier New" pitchFamily="49" charset="0"/>
                <a:cs typeface="Courier New" pitchFamily="49" charset="0"/>
              </a:rPr>
              <a:t>clen</a:t>
            </a: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200" dirty="0" err="1" smtClean="0">
                <a:latin typeface="Courier New" pitchFamily="49" charset="0"/>
                <a:cs typeface="Courier New" pitchFamily="49" charset="0"/>
              </a:rPr>
              <a:t>sizeof</a:t>
            </a: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200" dirty="0" err="1" smtClean="0">
                <a:latin typeface="Courier New" pitchFamily="49" charset="0"/>
                <a:cs typeface="Courier New" pitchFamily="49" charset="0"/>
              </a:rPr>
              <a:t>caddr</a:t>
            </a: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// Setup your </a:t>
            </a:r>
            <a:r>
              <a:rPr lang="en-US" sz="1200" dirty="0" err="1" smtClean="0">
                <a:latin typeface="Courier New" pitchFamily="49" charset="0"/>
                <a:cs typeface="Courier New" pitchFamily="49" charset="0"/>
              </a:rPr>
              <a:t>read_set</a:t>
            </a: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 with FD_ZERO and the server socket descriptor</a:t>
            </a:r>
          </a:p>
          <a:p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while (1) {</a:t>
            </a:r>
          </a:p>
          <a:p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200" b="1" dirty="0" err="1" smtClean="0">
                <a:latin typeface="Courier New" pitchFamily="49" charset="0"/>
                <a:cs typeface="Courier New" pitchFamily="49" charset="0"/>
              </a:rPr>
              <a:t>pool.ready_set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= &amp;</a:t>
            </a:r>
            <a:r>
              <a:rPr lang="en-US" sz="1200" b="1" dirty="0" err="1" smtClean="0">
                <a:latin typeface="Courier New" pitchFamily="49" charset="0"/>
                <a:cs typeface="Courier New" pitchFamily="49" charset="0"/>
              </a:rPr>
              <a:t>pool.read_set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200" b="1" dirty="0" err="1" smtClean="0">
                <a:latin typeface="Courier New" pitchFamily="49" charset="0"/>
                <a:cs typeface="Courier New" pitchFamily="49" charset="0"/>
              </a:rPr>
              <a:t>pool.nready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= select(pool.maxfd+1, &amp;</a:t>
            </a:r>
            <a:r>
              <a:rPr lang="en-US" sz="1200" b="1" dirty="0" err="1" smtClean="0">
                <a:latin typeface="Courier New" pitchFamily="49" charset="0"/>
                <a:cs typeface="Courier New" pitchFamily="49" charset="0"/>
              </a:rPr>
              <a:t>pool.ready_set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, 					&amp;</a:t>
            </a:r>
            <a:r>
              <a:rPr lang="en-US" sz="1200" b="1" dirty="0" err="1" smtClean="0">
                <a:latin typeface="Courier New" pitchFamily="49" charset="0"/>
                <a:cs typeface="Courier New" pitchFamily="49" charset="0"/>
              </a:rPr>
              <a:t>pool.write_set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, NULL, NULL);</a:t>
            </a:r>
          </a:p>
          <a:p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	if (FD_ISSET(</a:t>
            </a:r>
            <a:r>
              <a:rPr lang="en-US" sz="1200" b="1" dirty="0" err="1" smtClean="0">
                <a:latin typeface="Courier New" pitchFamily="49" charset="0"/>
                <a:cs typeface="Courier New" pitchFamily="49" charset="0"/>
              </a:rPr>
              <a:t>sockfd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, &amp;</a:t>
            </a:r>
            <a:r>
              <a:rPr lang="en-US" sz="1200" b="1" dirty="0" err="1" smtClean="0">
                <a:latin typeface="Courier New" pitchFamily="49" charset="0"/>
                <a:cs typeface="Courier New" pitchFamily="49" charset="0"/>
              </a:rPr>
              <a:t>pool.ready_set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)) {</a:t>
            </a:r>
          </a:p>
          <a:p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		if (0 &gt; (</a:t>
            </a:r>
            <a:r>
              <a:rPr lang="en-US" sz="1200" b="1" dirty="0" err="1" smtClean="0">
                <a:latin typeface="Courier New" pitchFamily="49" charset="0"/>
                <a:cs typeface="Courier New" pitchFamily="49" charset="0"/>
              </a:rPr>
              <a:t>isock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= accept(</a:t>
            </a:r>
            <a:r>
              <a:rPr lang="en-US" sz="1200" b="1" dirty="0" err="1" smtClean="0">
                <a:latin typeface="Courier New" pitchFamily="49" charset="0"/>
                <a:cs typeface="Courier New" pitchFamily="49" charset="0"/>
              </a:rPr>
              <a:t>sockfd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, (</a:t>
            </a:r>
            <a:r>
              <a:rPr lang="en-US" sz="1200" b="1" dirty="0" err="1" smtClean="0"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200" b="1" dirty="0" err="1" smtClean="0">
                <a:latin typeface="Courier New" pitchFamily="49" charset="0"/>
                <a:cs typeface="Courier New" pitchFamily="49" charset="0"/>
              </a:rPr>
              <a:t>sockaddr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*) 				&amp;</a:t>
            </a:r>
            <a:r>
              <a:rPr lang="en-US" sz="1200" b="1" dirty="0" err="1" smtClean="0">
                <a:latin typeface="Courier New" pitchFamily="49" charset="0"/>
                <a:cs typeface="Courier New" pitchFamily="49" charset="0"/>
              </a:rPr>
              <a:t>caddr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, &amp;</a:t>
            </a:r>
            <a:r>
              <a:rPr lang="en-US" sz="1200" b="1" dirty="0" err="1" smtClean="0">
                <a:latin typeface="Courier New" pitchFamily="49" charset="0"/>
                <a:cs typeface="Courier New" pitchFamily="49" charset="0"/>
              </a:rPr>
              <a:t>clen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))) </a:t>
            </a:r>
          </a:p>
          <a:p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			</a:t>
            </a:r>
            <a:r>
              <a:rPr lang="en-US" sz="1200" b="1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(“Error accepting\n”);</a:t>
            </a:r>
          </a:p>
          <a:p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1200" b="1" dirty="0" err="1" smtClean="0">
                <a:latin typeface="Courier New" pitchFamily="49" charset="0"/>
                <a:cs typeface="Courier New" pitchFamily="49" charset="0"/>
              </a:rPr>
              <a:t>add_client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200" b="1" dirty="0" err="1" smtClean="0">
                <a:latin typeface="Courier New" pitchFamily="49" charset="0"/>
                <a:cs typeface="Courier New" pitchFamily="49" charset="0"/>
              </a:rPr>
              <a:t>isock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, &amp;</a:t>
            </a:r>
            <a:r>
              <a:rPr lang="en-US" sz="1200" b="1" dirty="0" err="1" smtClean="0">
                <a:latin typeface="Courier New" pitchFamily="49" charset="0"/>
                <a:cs typeface="Courier New" pitchFamily="49" charset="0"/>
              </a:rPr>
              <a:t>caddr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, &amp;pool);</a:t>
            </a:r>
          </a:p>
          <a:p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	}</a:t>
            </a:r>
          </a:p>
          <a:p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200" b="1" dirty="0" err="1" smtClean="0">
                <a:latin typeface="Courier New" pitchFamily="49" charset="0"/>
                <a:cs typeface="Courier New" pitchFamily="49" charset="0"/>
              </a:rPr>
              <a:t>check_clients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(&amp;pool);</a:t>
            </a:r>
          </a:p>
          <a:p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// close it up down here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smtClean="0"/>
              <a:t>Lecture Today</a:t>
            </a:r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Motivations for Sockets</a:t>
            </a:r>
          </a:p>
          <a:p>
            <a:r>
              <a:rPr lang="en-US" sz="4000" dirty="0" smtClean="0"/>
              <a:t>What’s in a Socket?</a:t>
            </a:r>
          </a:p>
          <a:p>
            <a:r>
              <a:rPr lang="en-US" sz="4000" dirty="0" smtClean="0"/>
              <a:t>Working with Sockets</a:t>
            </a:r>
          </a:p>
          <a:p>
            <a:r>
              <a:rPr lang="en-US" sz="4000" dirty="0" smtClean="0"/>
              <a:t>Concurrent  Network Applications</a:t>
            </a:r>
          </a:p>
          <a:p>
            <a:r>
              <a:rPr lang="en-US" sz="4000" dirty="0" smtClean="0"/>
              <a:t>Software Engineering for Project 1</a:t>
            </a:r>
            <a:endParaRPr lang="en-US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smtClean="0"/>
              <a:t>What was pool?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</a:t>
            </a:r>
            <a:r>
              <a:rPr lang="en-US" dirty="0" err="1" smtClean="0"/>
              <a:t>struct</a:t>
            </a:r>
            <a:r>
              <a:rPr lang="en-US" dirty="0" smtClean="0"/>
              <a:t> something like this: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57200" y="2438400"/>
            <a:ext cx="8229600" cy="353943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typedef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s_pool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{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maxfd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; 		// largest descriptor in sets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fd_set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read_set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; 	// all active read descriptors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fd_set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write_set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; 	// all active write descriptors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fd_set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ready_set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;	// descriptors ready for reading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nready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;		// return of select()</a:t>
            </a:r>
          </a:p>
          <a:p>
            <a:endParaRPr lang="en-US" sz="16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clientfd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[FD_SETSIZE];	// max index in client array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	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	// might want to write this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read_buf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client_read_buf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[FD_SETSIZE];	</a:t>
            </a:r>
          </a:p>
          <a:p>
            <a:endParaRPr lang="en-US" sz="16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	// what else might be helpful for project 1?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} pool;</a:t>
            </a:r>
            <a:endParaRPr lang="en-US" sz="1600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smtClean="0"/>
              <a:t>So what about bit vectors?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void FD_ZERO(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fd_set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*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fdset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lvl="1"/>
            <a:r>
              <a:rPr lang="en-US" dirty="0" smtClean="0">
                <a:cs typeface="Courier New" pitchFamily="49" charset="0"/>
              </a:rPr>
              <a:t>Clears all the bits</a:t>
            </a:r>
          </a:p>
          <a:p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void FD_SET(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fd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fd_set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*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fdset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lvl="1"/>
            <a:r>
              <a:rPr lang="en-US" dirty="0" smtClean="0">
                <a:cs typeface="Courier New" pitchFamily="49" charset="0"/>
              </a:rPr>
              <a:t>Sets the bit for </a:t>
            </a:r>
            <a:r>
              <a:rPr lang="en-US" dirty="0" err="1" smtClean="0">
                <a:cs typeface="Courier New" pitchFamily="49" charset="0"/>
              </a:rPr>
              <a:t>fd</a:t>
            </a: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void FD_CLR(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fd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fd_set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*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fdset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lvl="1">
              <a:buClr>
                <a:srgbClr val="795339"/>
              </a:buClr>
            </a:pPr>
            <a:r>
              <a:rPr lang="en-US" dirty="0" smtClean="0">
                <a:solidFill>
                  <a:prstClr val="black"/>
                </a:solidFill>
                <a:cs typeface="Courier New" pitchFamily="49" charset="0"/>
              </a:rPr>
              <a:t>Clears the bit for </a:t>
            </a:r>
            <a:r>
              <a:rPr lang="en-US" dirty="0" err="1" smtClean="0">
                <a:solidFill>
                  <a:prstClr val="black"/>
                </a:solidFill>
                <a:cs typeface="Courier New" pitchFamily="49" charset="0"/>
              </a:rPr>
              <a:t>fd</a:t>
            </a: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2400" smtClean="0">
                <a:latin typeface="Courier New" pitchFamily="49" charset="0"/>
                <a:cs typeface="Courier New" pitchFamily="49" charset="0"/>
              </a:rPr>
              <a:t>int 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FD_ISSET(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fd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fd_set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*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fdset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lvl="1">
              <a:buClr>
                <a:srgbClr val="795339"/>
              </a:buClr>
            </a:pPr>
            <a:r>
              <a:rPr lang="en-US" dirty="0" smtClean="0">
                <a:solidFill>
                  <a:prstClr val="black"/>
                </a:solidFill>
                <a:cs typeface="Courier New" pitchFamily="49" charset="0"/>
              </a:rPr>
              <a:t>Checks whether </a:t>
            </a:r>
            <a:r>
              <a:rPr lang="en-US" dirty="0" err="1" smtClean="0">
                <a:solidFill>
                  <a:prstClr val="black"/>
                </a:solidFill>
                <a:cs typeface="Courier New" pitchFamily="49" charset="0"/>
              </a:rPr>
              <a:t>fd’s</a:t>
            </a:r>
            <a:r>
              <a:rPr lang="en-US" dirty="0" smtClean="0">
                <a:solidFill>
                  <a:prstClr val="black"/>
                </a:solidFill>
                <a:cs typeface="Courier New" pitchFamily="49" charset="0"/>
              </a:rPr>
              <a:t> bit is set</a:t>
            </a:r>
            <a:endParaRPr lang="en-US" dirty="0" smtClean="0">
              <a:solidFill>
                <a:prstClr val="black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smtClean="0"/>
              <a:t>What about checking clients?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24400"/>
          </a:xfrm>
        </p:spPr>
        <p:txBody>
          <a:bodyPr>
            <a:normAutofit/>
          </a:bodyPr>
          <a:lstStyle/>
          <a:p>
            <a:r>
              <a:rPr lang="en-US" dirty="0" smtClean="0"/>
              <a:t>The code only tests for new incoming connections</a:t>
            </a:r>
          </a:p>
          <a:p>
            <a:pPr lvl="1"/>
            <a:r>
              <a:rPr lang="en-US" dirty="0" smtClean="0"/>
              <a:t>But we have many more to test!</a:t>
            </a:r>
          </a:p>
          <a:p>
            <a:r>
              <a:rPr lang="en-US" dirty="0" smtClean="0"/>
              <a:t>Store all your client file descriptors</a:t>
            </a:r>
          </a:p>
          <a:p>
            <a:pPr lvl="1"/>
            <a:r>
              <a:rPr lang="en-US" dirty="0" smtClean="0"/>
              <a:t>In 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pool</a:t>
            </a:r>
            <a:r>
              <a:rPr lang="en-US" dirty="0" smtClean="0"/>
              <a:t> is a good idea!</a:t>
            </a:r>
          </a:p>
          <a:p>
            <a:r>
              <a:rPr lang="en-US" dirty="0" smtClean="0"/>
              <a:t>Several scenarios</a:t>
            </a:r>
          </a:p>
          <a:p>
            <a:pPr lvl="1"/>
            <a:r>
              <a:rPr lang="en-US" dirty="0" smtClean="0"/>
              <a:t>Clients are sending us data</a:t>
            </a:r>
          </a:p>
          <a:p>
            <a:pPr lvl="1"/>
            <a:r>
              <a:rPr lang="en-US" dirty="0" smtClean="0"/>
              <a:t>We may have pending data to write in a buffer</a:t>
            </a:r>
          </a:p>
          <a:p>
            <a:r>
              <a:rPr lang="en-US" dirty="0" smtClean="0"/>
              <a:t>Keep the 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while(1)</a:t>
            </a:r>
            <a:r>
              <a:rPr lang="en-US" dirty="0" smtClean="0"/>
              <a:t> thin</a:t>
            </a:r>
          </a:p>
          <a:p>
            <a:pPr lvl="1"/>
            <a:r>
              <a:rPr lang="en-US" dirty="0" smtClean="0"/>
              <a:t>Delegate specifics to functions that access the appropriate data</a:t>
            </a:r>
          </a:p>
          <a:p>
            <a:pPr lvl="1"/>
            <a:r>
              <a:rPr lang="en-US" dirty="0" smtClean="0"/>
              <a:t>Keep it orthogonal!</a:t>
            </a:r>
          </a:p>
          <a:p>
            <a:r>
              <a:rPr lang="en-US" dirty="0" smtClean="0"/>
              <a:t>Note the design presented here is not the best</a:t>
            </a:r>
          </a:p>
          <a:p>
            <a:pPr lvl="1"/>
            <a:r>
              <a:rPr lang="en-US" dirty="0" smtClean="0"/>
              <a:t>Think up your own!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smtClean="0"/>
              <a:t>Back to that lifecycle</a:t>
            </a:r>
            <a:r>
              <a:rPr lang="en-US" dirty="0" smtClean="0"/>
              <a:t>…</a:t>
            </a:r>
            <a:endParaRPr lang="en-US" dirty="0"/>
          </a:p>
        </p:txBody>
      </p:sp>
      <p:grpSp>
        <p:nvGrpSpPr>
          <p:cNvPr id="106" name="Group 105"/>
          <p:cNvGrpSpPr/>
          <p:nvPr/>
        </p:nvGrpSpPr>
        <p:grpSpPr>
          <a:xfrm>
            <a:off x="152400" y="1447800"/>
            <a:ext cx="8839200" cy="5181600"/>
            <a:chOff x="152400" y="1447800"/>
            <a:chExt cx="8839200" cy="5181600"/>
          </a:xfrm>
        </p:grpSpPr>
        <p:sp>
          <p:nvSpPr>
            <p:cNvPr id="4" name="TextBox 3"/>
            <p:cNvSpPr txBox="1"/>
            <p:nvPr/>
          </p:nvSpPr>
          <p:spPr>
            <a:xfrm>
              <a:off x="4191000" y="1447800"/>
              <a:ext cx="4800600" cy="5181600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en-US" dirty="0" smtClean="0">
                  <a:latin typeface="+mj-lt"/>
                  <a:cs typeface="Courier New" pitchFamily="49" charset="0"/>
                </a:rPr>
                <a:t>Server</a:t>
              </a:r>
            </a:p>
            <a:p>
              <a:endParaRPr lang="en-US" dirty="0">
                <a:latin typeface="+mj-lt"/>
                <a:cs typeface="Courier New" pitchFamily="49" charset="0"/>
              </a:endParaRPr>
            </a:p>
            <a:p>
              <a:endParaRPr lang="en-US" dirty="0" smtClean="0">
                <a:latin typeface="+mj-lt"/>
                <a:cs typeface="Courier New" pitchFamily="49" charset="0"/>
              </a:endParaRPr>
            </a:p>
            <a:p>
              <a:endParaRPr lang="en-US" dirty="0">
                <a:latin typeface="+mj-lt"/>
                <a:cs typeface="Courier New" pitchFamily="49" charset="0"/>
              </a:endParaRPr>
            </a:p>
            <a:p>
              <a:endParaRPr lang="en-US" dirty="0" smtClean="0">
                <a:latin typeface="+mj-lt"/>
                <a:cs typeface="Courier New" pitchFamily="49" charset="0"/>
              </a:endParaRPr>
            </a:p>
            <a:p>
              <a:endParaRPr lang="en-US" dirty="0">
                <a:latin typeface="+mj-lt"/>
                <a:cs typeface="Courier New" pitchFamily="49" charset="0"/>
              </a:endParaRPr>
            </a:p>
            <a:p>
              <a:endParaRPr lang="en-US" dirty="0" smtClean="0">
                <a:latin typeface="+mj-lt"/>
                <a:cs typeface="Courier New" pitchFamily="49" charset="0"/>
              </a:endParaRPr>
            </a:p>
            <a:p>
              <a:endParaRPr lang="en-US" dirty="0">
                <a:latin typeface="+mj-lt"/>
                <a:cs typeface="Courier New" pitchFamily="49" charset="0"/>
              </a:endParaRPr>
            </a:p>
            <a:p>
              <a:endParaRPr lang="en-US" dirty="0" smtClean="0">
                <a:latin typeface="+mj-lt"/>
                <a:cs typeface="Courier New" pitchFamily="49" charset="0"/>
              </a:endParaRPr>
            </a:p>
            <a:p>
              <a:endParaRPr lang="en-US" dirty="0">
                <a:latin typeface="+mj-lt"/>
                <a:cs typeface="Courier New" pitchFamily="49" charset="0"/>
              </a:endParaRPr>
            </a:p>
            <a:p>
              <a:endParaRPr lang="en-US" dirty="0" smtClean="0">
                <a:latin typeface="+mj-lt"/>
                <a:cs typeface="Courier New" pitchFamily="49" charset="0"/>
              </a:endParaRPr>
            </a:p>
            <a:p>
              <a:endParaRPr lang="en-US" dirty="0">
                <a:latin typeface="+mj-lt"/>
                <a:cs typeface="Courier New" pitchFamily="49" charset="0"/>
              </a:endParaRPr>
            </a:p>
            <a:p>
              <a:endParaRPr lang="en-US" dirty="0" smtClean="0">
                <a:latin typeface="+mj-lt"/>
                <a:cs typeface="Courier New" pitchFamily="49" charset="0"/>
              </a:endParaRPr>
            </a:p>
            <a:p>
              <a:endParaRPr lang="en-US" dirty="0">
                <a:latin typeface="+mj-lt"/>
                <a:cs typeface="Courier New" pitchFamily="49" charset="0"/>
              </a:endParaRPr>
            </a:p>
            <a:p>
              <a:endParaRPr lang="en-US" dirty="0" smtClean="0">
                <a:latin typeface="+mj-lt"/>
                <a:cs typeface="Courier New" pitchFamily="49" charset="0"/>
              </a:endParaRPr>
            </a:p>
            <a:p>
              <a:endParaRPr lang="en-US" dirty="0">
                <a:latin typeface="+mj-lt"/>
                <a:cs typeface="Courier New" pitchFamily="49" charset="0"/>
              </a:endParaRPr>
            </a:p>
            <a:p>
              <a:endParaRPr lang="en-US" dirty="0" smtClean="0">
                <a:latin typeface="+mj-lt"/>
                <a:cs typeface="Courier New" pitchFamily="49" charset="0"/>
              </a:endParaRPr>
            </a:p>
            <a:p>
              <a:endParaRPr lang="en-US" dirty="0">
                <a:latin typeface="+mj-lt"/>
                <a:cs typeface="Courier New" pitchFamily="49" charset="0"/>
              </a:endParaRPr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152400" y="1447800"/>
              <a:ext cx="3352800" cy="5181600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en-US" dirty="0" smtClean="0">
                  <a:latin typeface="+mj-lt"/>
                  <a:cs typeface="Courier New" pitchFamily="49" charset="0"/>
                </a:rPr>
                <a:t>Client(s)</a:t>
              </a:r>
            </a:p>
            <a:p>
              <a:endParaRPr lang="en-US" dirty="0">
                <a:latin typeface="+mj-lt"/>
                <a:cs typeface="Courier New" pitchFamily="49" charset="0"/>
              </a:endParaRPr>
            </a:p>
            <a:p>
              <a:endParaRPr lang="en-US" dirty="0" smtClean="0">
                <a:latin typeface="+mj-lt"/>
                <a:cs typeface="Courier New" pitchFamily="49" charset="0"/>
              </a:endParaRPr>
            </a:p>
            <a:p>
              <a:endParaRPr lang="en-US" dirty="0">
                <a:latin typeface="+mj-lt"/>
                <a:cs typeface="Courier New" pitchFamily="49" charset="0"/>
              </a:endParaRPr>
            </a:p>
            <a:p>
              <a:endParaRPr lang="en-US" dirty="0" smtClean="0">
                <a:latin typeface="+mj-lt"/>
                <a:cs typeface="Courier New" pitchFamily="49" charset="0"/>
              </a:endParaRPr>
            </a:p>
            <a:p>
              <a:endParaRPr lang="en-US" dirty="0">
                <a:latin typeface="+mj-lt"/>
                <a:cs typeface="Courier New" pitchFamily="49" charset="0"/>
              </a:endParaRPr>
            </a:p>
            <a:p>
              <a:endParaRPr lang="en-US" dirty="0" smtClean="0">
                <a:latin typeface="+mj-lt"/>
                <a:cs typeface="Courier New" pitchFamily="49" charset="0"/>
              </a:endParaRPr>
            </a:p>
            <a:p>
              <a:endParaRPr lang="en-US" dirty="0">
                <a:latin typeface="+mj-lt"/>
                <a:cs typeface="Courier New" pitchFamily="49" charset="0"/>
              </a:endParaRPr>
            </a:p>
            <a:p>
              <a:endParaRPr lang="en-US" dirty="0" smtClean="0">
                <a:latin typeface="+mj-lt"/>
                <a:cs typeface="Courier New" pitchFamily="49" charset="0"/>
              </a:endParaRPr>
            </a:p>
            <a:p>
              <a:endParaRPr lang="en-US" dirty="0">
                <a:latin typeface="+mj-lt"/>
                <a:cs typeface="Courier New" pitchFamily="49" charset="0"/>
              </a:endParaRPr>
            </a:p>
            <a:p>
              <a:endParaRPr lang="en-US" dirty="0" smtClean="0">
                <a:latin typeface="+mj-lt"/>
                <a:cs typeface="Courier New" pitchFamily="49" charset="0"/>
              </a:endParaRPr>
            </a:p>
            <a:p>
              <a:endParaRPr lang="en-US" dirty="0">
                <a:latin typeface="+mj-lt"/>
                <a:cs typeface="Courier New" pitchFamily="49" charset="0"/>
              </a:endParaRPr>
            </a:p>
            <a:p>
              <a:endParaRPr lang="en-US" dirty="0" smtClean="0">
                <a:latin typeface="+mj-lt"/>
                <a:cs typeface="Courier New" pitchFamily="49" charset="0"/>
              </a:endParaRPr>
            </a:p>
            <a:p>
              <a:endParaRPr lang="en-US" dirty="0">
                <a:latin typeface="+mj-lt"/>
                <a:cs typeface="Courier New" pitchFamily="49" charset="0"/>
              </a:endParaRPr>
            </a:p>
            <a:p>
              <a:endParaRPr lang="en-US" dirty="0" smtClean="0">
                <a:latin typeface="+mj-lt"/>
                <a:cs typeface="Courier New" pitchFamily="49" charset="0"/>
              </a:endParaRPr>
            </a:p>
            <a:p>
              <a:endParaRPr lang="en-US" dirty="0">
                <a:latin typeface="+mj-lt"/>
                <a:cs typeface="Courier New" pitchFamily="49" charset="0"/>
              </a:endParaRPr>
            </a:p>
            <a:p>
              <a:endParaRPr lang="en-US" dirty="0" smtClean="0">
                <a:latin typeface="+mj-lt"/>
                <a:cs typeface="Courier New" pitchFamily="49" charset="0"/>
              </a:endParaRPr>
            </a:p>
            <a:p>
              <a:endParaRPr lang="en-US" dirty="0">
                <a:latin typeface="+mj-lt"/>
                <a:cs typeface="Courier New" pitchFamily="49" charset="0"/>
              </a:endParaRP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914400" y="1752600"/>
              <a:ext cx="1447800" cy="369332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en-US" dirty="0" smtClean="0">
                  <a:latin typeface="Courier New" pitchFamily="49" charset="0"/>
                  <a:cs typeface="Courier New" pitchFamily="49" charset="0"/>
                </a:rPr>
                <a:t>socket()</a:t>
              </a:r>
              <a:endParaRPr lang="en-US" dirty="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914400" y="3505200"/>
              <a:ext cx="1447800" cy="369332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en-US" dirty="0" smtClean="0">
                  <a:latin typeface="Courier New" pitchFamily="49" charset="0"/>
                  <a:cs typeface="Courier New" pitchFamily="49" charset="0"/>
                </a:rPr>
                <a:t>connect()</a:t>
              </a:r>
              <a:endParaRPr lang="en-US" dirty="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914400" y="4495800"/>
              <a:ext cx="1447800" cy="369332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en-US" dirty="0" smtClean="0">
                  <a:latin typeface="Courier New" pitchFamily="49" charset="0"/>
                  <a:cs typeface="Courier New" pitchFamily="49" charset="0"/>
                </a:rPr>
                <a:t>write()</a:t>
              </a:r>
              <a:endParaRPr lang="en-US" dirty="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914400" y="5029200"/>
              <a:ext cx="1447800" cy="369332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en-US" dirty="0" smtClean="0">
                  <a:latin typeface="Courier New" pitchFamily="49" charset="0"/>
                  <a:cs typeface="Courier New" pitchFamily="49" charset="0"/>
                </a:rPr>
                <a:t>read()</a:t>
              </a:r>
              <a:endParaRPr lang="en-US" dirty="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914400" y="5562600"/>
              <a:ext cx="1447800" cy="369332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en-US" dirty="0" smtClean="0">
                  <a:latin typeface="Courier New" pitchFamily="49" charset="0"/>
                  <a:cs typeface="Courier New" pitchFamily="49" charset="0"/>
                </a:rPr>
                <a:t>close()</a:t>
              </a:r>
              <a:endParaRPr lang="en-US" dirty="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4876799" y="1752600"/>
              <a:ext cx="1628775" cy="369332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en-US" dirty="0" smtClean="0">
                  <a:latin typeface="Courier New" pitchFamily="49" charset="0"/>
                  <a:cs typeface="Courier New" pitchFamily="49" charset="0"/>
                </a:rPr>
                <a:t>socket()</a:t>
              </a:r>
              <a:endParaRPr lang="en-US" dirty="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4876800" y="2362200"/>
              <a:ext cx="1628775" cy="369332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en-US" dirty="0" smtClean="0">
                  <a:latin typeface="Courier New" pitchFamily="49" charset="0"/>
                  <a:cs typeface="Courier New" pitchFamily="49" charset="0"/>
                </a:rPr>
                <a:t>bind()</a:t>
              </a:r>
              <a:endParaRPr lang="en-US" dirty="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4876800" y="2895600"/>
              <a:ext cx="1628775" cy="369332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en-US" dirty="0" smtClean="0">
                  <a:latin typeface="Courier New" pitchFamily="49" charset="0"/>
                  <a:cs typeface="Courier New" pitchFamily="49" charset="0"/>
                </a:rPr>
                <a:t>listen()</a:t>
              </a:r>
              <a:endParaRPr lang="en-US" dirty="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4876800" y="3429000"/>
              <a:ext cx="1628775" cy="369332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en-US" dirty="0" smtClean="0">
                  <a:latin typeface="Courier New" pitchFamily="49" charset="0"/>
                  <a:cs typeface="Courier New" pitchFamily="49" charset="0"/>
                </a:rPr>
                <a:t>select()</a:t>
              </a:r>
              <a:endParaRPr lang="en-US" dirty="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4876799" y="5029200"/>
              <a:ext cx="1628775" cy="369332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en-US" dirty="0" smtClean="0">
                  <a:latin typeface="Courier New" pitchFamily="49" charset="0"/>
                  <a:cs typeface="Courier New" pitchFamily="49" charset="0"/>
                </a:rPr>
                <a:t>write()</a:t>
              </a:r>
              <a:endParaRPr lang="en-US" dirty="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4876799" y="4495800"/>
              <a:ext cx="1628775" cy="369332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en-US" dirty="0" smtClean="0">
                  <a:latin typeface="Courier New" pitchFamily="49" charset="0"/>
                  <a:cs typeface="Courier New" pitchFamily="49" charset="0"/>
                </a:rPr>
                <a:t>read()</a:t>
              </a:r>
              <a:endParaRPr lang="en-US" dirty="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4876800" y="6096000"/>
              <a:ext cx="1628775" cy="369332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en-US" dirty="0" smtClean="0">
                  <a:latin typeface="Courier New" pitchFamily="49" charset="0"/>
                  <a:cs typeface="Courier New" pitchFamily="49" charset="0"/>
                </a:rPr>
                <a:t>close()</a:t>
              </a:r>
              <a:endParaRPr lang="en-US" dirty="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4876799" y="5562600"/>
              <a:ext cx="1628775" cy="369332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en-US" dirty="0" smtClean="0">
                  <a:latin typeface="Courier New" pitchFamily="49" charset="0"/>
                  <a:cs typeface="Courier New" pitchFamily="49" charset="0"/>
                </a:rPr>
                <a:t>read()</a:t>
              </a:r>
              <a:endParaRPr lang="en-US" dirty="0">
                <a:latin typeface="Courier New" pitchFamily="49" charset="0"/>
                <a:cs typeface="Courier New" pitchFamily="49" charset="0"/>
              </a:endParaRPr>
            </a:p>
          </p:txBody>
        </p:sp>
        <p:cxnSp>
          <p:nvCxnSpPr>
            <p:cNvPr id="19" name="Straight Arrow Connector 18"/>
            <p:cNvCxnSpPr>
              <a:stCxn id="6" idx="2"/>
              <a:endCxn id="7" idx="0"/>
            </p:cNvCxnSpPr>
            <p:nvPr/>
          </p:nvCxnSpPr>
          <p:spPr>
            <a:xfrm rot="5400000">
              <a:off x="946666" y="2813566"/>
              <a:ext cx="1383268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Arrow Connector 19"/>
            <p:cNvCxnSpPr>
              <a:stCxn id="7" idx="2"/>
              <a:endCxn id="8" idx="0"/>
            </p:cNvCxnSpPr>
            <p:nvPr/>
          </p:nvCxnSpPr>
          <p:spPr>
            <a:xfrm rot="5400000">
              <a:off x="1327666" y="4185166"/>
              <a:ext cx="621268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Arrow Connector 20"/>
            <p:cNvCxnSpPr>
              <a:stCxn id="7" idx="3"/>
              <a:endCxn id="14" idx="1"/>
            </p:cNvCxnSpPr>
            <p:nvPr/>
          </p:nvCxnSpPr>
          <p:spPr>
            <a:xfrm flipV="1">
              <a:off x="2362200" y="3613666"/>
              <a:ext cx="2514600" cy="7620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Arrow Connector 21"/>
            <p:cNvCxnSpPr>
              <a:stCxn id="11" idx="2"/>
              <a:endCxn id="12" idx="0"/>
            </p:cNvCxnSpPr>
            <p:nvPr/>
          </p:nvCxnSpPr>
          <p:spPr>
            <a:xfrm rot="16200000" flipH="1">
              <a:off x="5571053" y="2242065"/>
              <a:ext cx="240268" cy="1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Arrow Connector 22"/>
            <p:cNvCxnSpPr>
              <a:stCxn id="12" idx="2"/>
              <a:endCxn id="13" idx="0"/>
            </p:cNvCxnSpPr>
            <p:nvPr/>
          </p:nvCxnSpPr>
          <p:spPr>
            <a:xfrm rot="5400000">
              <a:off x="5609154" y="2813566"/>
              <a:ext cx="164068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Arrow Connector 23"/>
            <p:cNvCxnSpPr>
              <a:stCxn id="13" idx="2"/>
              <a:endCxn id="14" idx="0"/>
            </p:cNvCxnSpPr>
            <p:nvPr/>
          </p:nvCxnSpPr>
          <p:spPr>
            <a:xfrm rot="5400000">
              <a:off x="5609154" y="3346966"/>
              <a:ext cx="164068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Arrow Connector 24"/>
            <p:cNvCxnSpPr>
              <a:stCxn id="14" idx="2"/>
              <a:endCxn id="16" idx="0"/>
            </p:cNvCxnSpPr>
            <p:nvPr/>
          </p:nvCxnSpPr>
          <p:spPr>
            <a:xfrm rot="5400000">
              <a:off x="5342454" y="4147066"/>
              <a:ext cx="697468" cy="1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Arrow Connector 25"/>
            <p:cNvCxnSpPr>
              <a:stCxn id="8" idx="3"/>
              <a:endCxn id="16" idx="1"/>
            </p:cNvCxnSpPr>
            <p:nvPr/>
          </p:nvCxnSpPr>
          <p:spPr>
            <a:xfrm>
              <a:off x="2362200" y="4680466"/>
              <a:ext cx="2514599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Arrow Connector 26"/>
            <p:cNvCxnSpPr>
              <a:stCxn id="16" idx="2"/>
              <a:endCxn id="15" idx="0"/>
            </p:cNvCxnSpPr>
            <p:nvPr/>
          </p:nvCxnSpPr>
          <p:spPr>
            <a:xfrm rot="5400000">
              <a:off x="5609153" y="4947166"/>
              <a:ext cx="164068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Arrow Connector 27"/>
            <p:cNvCxnSpPr>
              <a:stCxn id="15" idx="1"/>
              <a:endCxn id="9" idx="3"/>
            </p:cNvCxnSpPr>
            <p:nvPr/>
          </p:nvCxnSpPr>
          <p:spPr>
            <a:xfrm rot="10800000">
              <a:off x="2362201" y="5213866"/>
              <a:ext cx="2514599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Arrow Connector 28"/>
            <p:cNvCxnSpPr>
              <a:stCxn id="8" idx="2"/>
              <a:endCxn id="9" idx="0"/>
            </p:cNvCxnSpPr>
            <p:nvPr/>
          </p:nvCxnSpPr>
          <p:spPr>
            <a:xfrm rot="5400000">
              <a:off x="1556266" y="4947166"/>
              <a:ext cx="164068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Elbow Connector 29"/>
            <p:cNvCxnSpPr>
              <a:stCxn id="9" idx="1"/>
              <a:endCxn id="8" idx="1"/>
            </p:cNvCxnSpPr>
            <p:nvPr/>
          </p:nvCxnSpPr>
          <p:spPr>
            <a:xfrm rot="10800000">
              <a:off x="914400" y="4680466"/>
              <a:ext cx="1588" cy="533400"/>
            </a:xfrm>
            <a:prstGeom prst="bentConnector3">
              <a:avLst>
                <a:gd name="adj1" fmla="val 14395466"/>
              </a:avLst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Elbow Connector 30"/>
            <p:cNvCxnSpPr>
              <a:stCxn id="15" idx="3"/>
              <a:endCxn id="16" idx="3"/>
            </p:cNvCxnSpPr>
            <p:nvPr/>
          </p:nvCxnSpPr>
          <p:spPr>
            <a:xfrm flipV="1">
              <a:off x="6505574" y="4680466"/>
              <a:ext cx="1588" cy="533400"/>
            </a:xfrm>
            <a:prstGeom prst="bentConnector3">
              <a:avLst>
                <a:gd name="adj1" fmla="val 14395466"/>
              </a:avLst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Arrow Connector 31"/>
            <p:cNvCxnSpPr>
              <a:stCxn id="9" idx="2"/>
              <a:endCxn id="10" idx="0"/>
            </p:cNvCxnSpPr>
            <p:nvPr/>
          </p:nvCxnSpPr>
          <p:spPr>
            <a:xfrm rot="5400000">
              <a:off x="1556266" y="5480566"/>
              <a:ext cx="164068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Arrow Connector 32"/>
            <p:cNvCxnSpPr>
              <a:stCxn id="10" idx="3"/>
              <a:endCxn id="18" idx="1"/>
            </p:cNvCxnSpPr>
            <p:nvPr/>
          </p:nvCxnSpPr>
          <p:spPr>
            <a:xfrm>
              <a:off x="2362200" y="5747266"/>
              <a:ext cx="2514599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Arrow Connector 33"/>
            <p:cNvCxnSpPr>
              <a:stCxn id="18" idx="2"/>
              <a:endCxn id="17" idx="0"/>
            </p:cNvCxnSpPr>
            <p:nvPr/>
          </p:nvCxnSpPr>
          <p:spPr>
            <a:xfrm rot="16200000" flipH="1">
              <a:off x="5609153" y="6013965"/>
              <a:ext cx="164068" cy="1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6" name="TextBox 35"/>
            <p:cNvSpPr txBox="1"/>
            <p:nvPr/>
          </p:nvSpPr>
          <p:spPr>
            <a:xfrm>
              <a:off x="3810000" y="5562600"/>
              <a:ext cx="685800" cy="338554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US" sz="1600" dirty="0" smtClean="0"/>
                <a:t>EOF</a:t>
              </a:r>
              <a:endParaRPr lang="en-US" sz="1600" dirty="0"/>
            </a:p>
          </p:txBody>
        </p:sp>
        <p:sp>
          <p:nvSpPr>
            <p:cNvPr id="37" name="Rectangle 36"/>
            <p:cNvSpPr/>
            <p:nvPr/>
          </p:nvSpPr>
          <p:spPr>
            <a:xfrm>
              <a:off x="533400" y="4419600"/>
              <a:ext cx="6400800" cy="1066800"/>
            </a:xfrm>
            <a:prstGeom prst="rect">
              <a:avLst/>
            </a:prstGeom>
            <a:solidFill>
              <a:schemeClr val="accent1">
                <a:tint val="100000"/>
                <a:alpha val="3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2590800" y="3505200"/>
              <a:ext cx="2057400" cy="338554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US" sz="1600" dirty="0" smtClean="0"/>
                <a:t>Connection Request</a:t>
              </a:r>
              <a:endParaRPr lang="en-US" sz="1600" dirty="0"/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2438400" y="4800600"/>
              <a:ext cx="2362200" cy="338554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US" sz="1600" dirty="0" smtClean="0"/>
                <a:t>Client / Server Session(s)</a:t>
              </a:r>
              <a:endParaRPr lang="en-US" sz="1600" dirty="0"/>
            </a:p>
          </p:txBody>
        </p:sp>
        <p:sp>
          <p:nvSpPr>
            <p:cNvPr id="64" name="TextBox 63"/>
            <p:cNvSpPr txBox="1"/>
            <p:nvPr/>
          </p:nvSpPr>
          <p:spPr>
            <a:xfrm>
              <a:off x="6934200" y="3429000"/>
              <a:ext cx="1981200" cy="369332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en-US" dirty="0" smtClean="0">
                  <a:latin typeface="Courier New" pitchFamily="49" charset="0"/>
                  <a:cs typeface="Courier New" pitchFamily="49" charset="0"/>
                </a:rPr>
                <a:t>FD_ISSET(</a:t>
              </a:r>
              <a:r>
                <a:rPr lang="en-US" dirty="0" err="1" smtClean="0">
                  <a:latin typeface="Courier New" pitchFamily="49" charset="0"/>
                  <a:cs typeface="Courier New" pitchFamily="49" charset="0"/>
                </a:rPr>
                <a:t>sfd</a:t>
              </a:r>
              <a:r>
                <a:rPr lang="en-US" dirty="0" smtClean="0">
                  <a:latin typeface="Courier New" pitchFamily="49" charset="0"/>
                  <a:cs typeface="Courier New" pitchFamily="49" charset="0"/>
                </a:rPr>
                <a:t>)</a:t>
              </a:r>
              <a:endParaRPr lang="en-US" dirty="0">
                <a:latin typeface="Courier New" pitchFamily="49" charset="0"/>
                <a:cs typeface="Courier New" pitchFamily="49" charset="0"/>
              </a:endParaRPr>
            </a:p>
          </p:txBody>
        </p:sp>
        <p:cxnSp>
          <p:nvCxnSpPr>
            <p:cNvPr id="66" name="Straight Arrow Connector 65"/>
            <p:cNvCxnSpPr>
              <a:stCxn id="14" idx="3"/>
              <a:endCxn id="64" idx="1"/>
            </p:cNvCxnSpPr>
            <p:nvPr/>
          </p:nvCxnSpPr>
          <p:spPr>
            <a:xfrm>
              <a:off x="6505575" y="3613666"/>
              <a:ext cx="428625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6" name="TextBox 75"/>
            <p:cNvSpPr txBox="1"/>
            <p:nvPr/>
          </p:nvSpPr>
          <p:spPr>
            <a:xfrm>
              <a:off x="7239000" y="3962400"/>
              <a:ext cx="1371600" cy="369332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en-US" dirty="0" smtClean="0">
                  <a:latin typeface="Courier New" pitchFamily="49" charset="0"/>
                  <a:cs typeface="Courier New" pitchFamily="49" charset="0"/>
                </a:rPr>
                <a:t>accept()</a:t>
              </a:r>
              <a:endParaRPr lang="en-US" dirty="0">
                <a:latin typeface="Courier New" pitchFamily="49" charset="0"/>
                <a:cs typeface="Courier New" pitchFamily="49" charset="0"/>
              </a:endParaRPr>
            </a:p>
          </p:txBody>
        </p:sp>
        <p:cxnSp>
          <p:nvCxnSpPr>
            <p:cNvPr id="80" name="Straight Arrow Connector 79"/>
            <p:cNvCxnSpPr>
              <a:stCxn id="64" idx="2"/>
              <a:endCxn id="76" idx="0"/>
            </p:cNvCxnSpPr>
            <p:nvPr/>
          </p:nvCxnSpPr>
          <p:spPr>
            <a:xfrm rot="5400000">
              <a:off x="7842766" y="3880366"/>
              <a:ext cx="164068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/>
            <p:nvPr/>
          </p:nvCxnSpPr>
          <p:spPr>
            <a:xfrm rot="10800000">
              <a:off x="5943600" y="4191000"/>
              <a:ext cx="1295400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" name="Straight Arrow Connector 93"/>
            <p:cNvCxnSpPr/>
            <p:nvPr/>
          </p:nvCxnSpPr>
          <p:spPr>
            <a:xfrm rot="5400000">
              <a:off x="5791200" y="4343400"/>
              <a:ext cx="304800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5" name="Rectangle 94"/>
            <p:cNvSpPr/>
            <p:nvPr/>
          </p:nvSpPr>
          <p:spPr>
            <a:xfrm>
              <a:off x="304800" y="4267200"/>
              <a:ext cx="6858000" cy="2286000"/>
            </a:xfrm>
            <a:prstGeom prst="rect">
              <a:avLst/>
            </a:prstGeom>
            <a:solidFill>
              <a:schemeClr val="accent3">
                <a:tint val="100000"/>
                <a:alpha val="30000"/>
              </a:schemeClr>
            </a:solidFill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TextBox 95"/>
            <p:cNvSpPr txBox="1"/>
            <p:nvPr/>
          </p:nvSpPr>
          <p:spPr>
            <a:xfrm>
              <a:off x="533400" y="6096000"/>
              <a:ext cx="2895600" cy="338554"/>
            </a:xfrm>
            <a:prstGeom prst="rect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r>
                <a:rPr lang="en-US" sz="1400" dirty="0" err="1" smtClean="0">
                  <a:latin typeface="Courier New" pitchFamily="49" charset="0"/>
                  <a:cs typeface="Courier New" pitchFamily="49" charset="0"/>
                </a:rPr>
                <a:t>check_clients</a:t>
              </a:r>
              <a:r>
                <a:rPr lang="en-US" sz="1400" dirty="0" smtClean="0">
                  <a:latin typeface="Courier New" pitchFamily="49" charset="0"/>
                  <a:cs typeface="Courier New" pitchFamily="49" charset="0"/>
                </a:rPr>
                <a:t>() </a:t>
              </a:r>
              <a:r>
                <a:rPr lang="en-US" sz="1600" dirty="0" smtClean="0"/>
                <a:t>main loop</a:t>
              </a:r>
              <a:endParaRPr lang="en-US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smtClean="0"/>
              <a:t>Some subtleties</a:t>
            </a:r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IRC commands are terminated by a newline</a:t>
            </a:r>
          </a:p>
          <a:p>
            <a:pPr lvl="1"/>
            <a:r>
              <a:rPr lang="en-US" dirty="0" smtClean="0"/>
              <a:t>But you might not get one at the end of a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read()</a:t>
            </a:r>
            <a:r>
              <a:rPr lang="en-US" dirty="0" smtClean="0">
                <a:cs typeface="Courier New" pitchFamily="49" charset="0"/>
              </a:rPr>
              <a:t>!</a:t>
            </a: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dirty="0" smtClean="0">
                <a:cs typeface="Courier New" pitchFamily="49" charset="0"/>
              </a:rPr>
              <a:t>Buffers are your friend</a:t>
            </a:r>
          </a:p>
          <a:p>
            <a:pPr lvl="1"/>
            <a:r>
              <a:rPr lang="en-US" dirty="0" smtClean="0">
                <a:latin typeface="Courier New" pitchFamily="49" charset="0"/>
                <a:cs typeface="Courier New" pitchFamily="49" charset="0"/>
              </a:rPr>
              <a:t>read()</a:t>
            </a:r>
            <a:r>
              <a:rPr lang="en-US" dirty="0" smtClean="0">
                <a:cs typeface="Courier New" pitchFamily="49" charset="0"/>
              </a:rPr>
              <a:t>returns exactly what is available—that might not be what you want!</a:t>
            </a:r>
          </a:p>
          <a:p>
            <a:pPr lvl="1"/>
            <a:r>
              <a:rPr lang="en-US" dirty="0" smtClean="0">
                <a:cs typeface="Courier New" pitchFamily="49" charset="0"/>
              </a:rPr>
              <a:t>If you don’t have an entire line, buffer it and wait for more (but don’t block!)</a:t>
            </a:r>
          </a:p>
          <a:p>
            <a:r>
              <a:rPr lang="en-US" dirty="0" smtClean="0">
                <a:cs typeface="Courier New" pitchFamily="49" charset="0"/>
              </a:rPr>
              <a:t>Do not use the “Robust I/O” package from 213</a:t>
            </a:r>
          </a:p>
          <a:p>
            <a:pPr lvl="1"/>
            <a:r>
              <a:rPr lang="en-US" dirty="0" smtClean="0">
                <a:cs typeface="Courier New" pitchFamily="49" charset="0"/>
              </a:rPr>
              <a:t>It’s not robust</a:t>
            </a:r>
          </a:p>
          <a:p>
            <a:pPr lvl="1"/>
            <a:r>
              <a:rPr lang="en-US" dirty="0" smtClean="0">
                <a:cs typeface="Courier New" pitchFamily="49" charset="0"/>
              </a:rPr>
              <a:t>Don’t use anything from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csapp.h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smtClean="0"/>
              <a:t>So What Now?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 what do I do now?</a:t>
            </a:r>
          </a:p>
          <a:p>
            <a:pPr lvl="1"/>
            <a:r>
              <a:rPr lang="en-US" dirty="0" smtClean="0"/>
              <a:t>Read the handout (Tuesday!)</a:t>
            </a:r>
          </a:p>
          <a:p>
            <a:pPr lvl="1"/>
            <a:r>
              <a:rPr lang="en-US" dirty="0" smtClean="0"/>
              <a:t>Come to recitation (Wednesday)</a:t>
            </a:r>
          </a:p>
          <a:p>
            <a:pPr lvl="1"/>
            <a:r>
              <a:rPr lang="en-US" dirty="0" smtClean="0"/>
              <a:t>Meet with your partner</a:t>
            </a:r>
          </a:p>
          <a:p>
            <a:r>
              <a:rPr lang="en-US" dirty="0" smtClean="0"/>
              <a:t>This may be a progression goals to achieve…</a:t>
            </a:r>
          </a:p>
          <a:p>
            <a:pPr lvl="1"/>
            <a:r>
              <a:rPr lang="en-US" dirty="0" smtClean="0"/>
              <a:t>Construct a simple echo server for a single client</a:t>
            </a:r>
          </a:p>
          <a:p>
            <a:pPr lvl="1"/>
            <a:r>
              <a:rPr lang="en-US" dirty="0" smtClean="0"/>
              <a:t>Construct a simple client to talk to that server</a:t>
            </a:r>
          </a:p>
          <a:p>
            <a:pPr lvl="1"/>
            <a:r>
              <a:rPr lang="en-US" dirty="0" smtClean="0"/>
              <a:t>Modify your server to work with multiple clients</a:t>
            </a:r>
          </a:p>
          <a:p>
            <a:pPr lvl="1"/>
            <a:r>
              <a:rPr lang="en-US" dirty="0" smtClean="0"/>
              <a:t>Modify your echo server to be a chat server</a:t>
            </a:r>
          </a:p>
          <a:p>
            <a:pPr lvl="1"/>
            <a:r>
              <a:rPr lang="en-US" dirty="0" smtClean="0"/>
              <a:t>IRC?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smtClean="0"/>
              <a:t>Software Engineering</a:t>
            </a:r>
            <a:br>
              <a:rPr smtClean="0"/>
            </a:br>
            <a:r>
              <a:rPr sz="3600" smtClean="0"/>
              <a:t>Tools for Project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Version Control – Subversion</a:t>
            </a:r>
          </a:p>
          <a:p>
            <a:r>
              <a:rPr lang="en-US" dirty="0" smtClean="0"/>
              <a:t>Automated Build “Management” – </a:t>
            </a:r>
            <a:r>
              <a:rPr lang="en-US" dirty="0" err="1" smtClean="0"/>
              <a:t>Makefiles</a:t>
            </a:r>
            <a:endParaRPr lang="en-US" dirty="0" smtClean="0"/>
          </a:p>
          <a:p>
            <a:r>
              <a:rPr lang="en-US" dirty="0" smtClean="0"/>
              <a:t>Automated Test “Management” – </a:t>
            </a:r>
            <a:r>
              <a:rPr lang="en-US" dirty="0" err="1" smtClean="0"/>
              <a:t>Makefiles</a:t>
            </a:r>
            <a:endParaRPr lang="en-US" dirty="0" smtClean="0"/>
          </a:p>
          <a:p>
            <a:r>
              <a:rPr lang="en-US" dirty="0" smtClean="0"/>
              <a:t>Unit Tests – </a:t>
            </a:r>
            <a:r>
              <a:rPr lang="en-US" dirty="0" err="1" smtClean="0"/>
              <a:t>CUnit</a:t>
            </a:r>
            <a:endParaRPr lang="en-US" dirty="0" smtClean="0"/>
          </a:p>
          <a:p>
            <a:r>
              <a:rPr lang="en-US" dirty="0" smtClean="0"/>
              <a:t>Integration Tests – Our custom test harness </a:t>
            </a:r>
            <a:r>
              <a:rPr lang="en-US" sz="2000" dirty="0" smtClean="0"/>
              <a:t>(or yours!)</a:t>
            </a:r>
          </a:p>
          <a:p>
            <a:r>
              <a:rPr lang="en-US" dirty="0" smtClean="0"/>
              <a:t>Debugging</a:t>
            </a:r>
          </a:p>
          <a:p>
            <a:pPr lvl="1"/>
            <a:r>
              <a:rPr lang="en-US" dirty="0" smtClean="0"/>
              <a:t>Logging Macros</a:t>
            </a:r>
          </a:p>
          <a:p>
            <a:pPr lvl="1"/>
            <a:r>
              <a:rPr lang="en-US" dirty="0" smtClean="0"/>
              <a:t>GDB</a:t>
            </a:r>
          </a:p>
          <a:p>
            <a:pPr lvl="1"/>
            <a:r>
              <a:rPr lang="en-US" dirty="0" err="1" smtClean="0"/>
              <a:t>Valgrind</a:t>
            </a:r>
            <a:r>
              <a:rPr lang="en-US" dirty="0" smtClean="0"/>
              <a:t> </a:t>
            </a:r>
            <a:r>
              <a:rPr lang="en-US" sz="1800" dirty="0" smtClean="0"/>
              <a:t>(we’ll run it for you if you don’t!)</a:t>
            </a:r>
          </a:p>
          <a:p>
            <a:r>
              <a:rPr lang="en-US" dirty="0" smtClean="0"/>
              <a:t>Linked list and hash table library</a:t>
            </a:r>
          </a:p>
          <a:p>
            <a:pPr lvl="1"/>
            <a:r>
              <a:rPr lang="en-US" dirty="0" smtClean="0"/>
              <a:t>You </a:t>
            </a:r>
            <a:r>
              <a:rPr lang="en-US" b="1" dirty="0" smtClean="0"/>
              <a:t>don’t</a:t>
            </a:r>
            <a:r>
              <a:rPr lang="en-US" dirty="0" smtClean="0"/>
              <a:t> have to write your own!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/>
              <a:t>Software Engineering</a:t>
            </a:r>
            <a:br>
              <a:rPr/>
            </a:br>
            <a:r>
              <a:rPr sz="3600" smtClean="0"/>
              <a:t>Skills </a:t>
            </a:r>
            <a:r>
              <a:rPr sz="3600"/>
              <a:t>for Project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Team Programming</a:t>
            </a:r>
          </a:p>
          <a:p>
            <a:pPr lvl="1"/>
            <a:r>
              <a:rPr lang="en-US" dirty="0" smtClean="0"/>
              <a:t>Code review (every check-in!)</a:t>
            </a:r>
          </a:p>
          <a:p>
            <a:pPr lvl="1"/>
            <a:r>
              <a:rPr lang="en-US" dirty="0" smtClean="0"/>
              <a:t>Pair Programming (sometimes two sets of eyes are better!)</a:t>
            </a:r>
          </a:p>
          <a:p>
            <a:r>
              <a:rPr lang="en-US" dirty="0" smtClean="0"/>
              <a:t>Debugging</a:t>
            </a:r>
          </a:p>
          <a:p>
            <a:pPr lvl="1"/>
            <a:r>
              <a:rPr lang="en-US" dirty="0" smtClean="0"/>
              <a:t>It will take days to figure some out!</a:t>
            </a:r>
          </a:p>
          <a:p>
            <a:r>
              <a:rPr lang="en-US" dirty="0" smtClean="0"/>
              <a:t>Writing Test Cases</a:t>
            </a:r>
          </a:p>
          <a:p>
            <a:pPr lvl="1"/>
            <a:r>
              <a:rPr lang="en-US" dirty="0" smtClean="0"/>
              <a:t>Know how to find the corner cases!</a:t>
            </a:r>
          </a:p>
          <a:p>
            <a:r>
              <a:rPr lang="en-US" dirty="0" smtClean="0"/>
              <a:t>Design</a:t>
            </a:r>
          </a:p>
          <a:p>
            <a:pPr lvl="1"/>
            <a:r>
              <a:rPr lang="en-US" dirty="0" smtClean="0"/>
              <a:t>Strive for orthogonal design, </a:t>
            </a:r>
            <a:r>
              <a:rPr lang="en-US" dirty="0" err="1" smtClean="0"/>
              <a:t>refactor</a:t>
            </a:r>
            <a:r>
              <a:rPr lang="en-US" dirty="0" smtClean="0"/>
              <a:t> to achieve it!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smtClean="0"/>
              <a:t>Suggestions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00600"/>
          </a:xfrm>
        </p:spPr>
        <p:txBody>
          <a:bodyPr>
            <a:normAutofit/>
          </a:bodyPr>
          <a:lstStyle/>
          <a:p>
            <a:r>
              <a:rPr lang="en-US" dirty="0" smtClean="0"/>
              <a:t>Start early</a:t>
            </a:r>
          </a:p>
          <a:p>
            <a:pPr lvl="1"/>
            <a:r>
              <a:rPr lang="en-US" dirty="0" smtClean="0"/>
              <a:t>Most groups that did not do well on Project 1 last fall started the IRC server just days before its checkpoint…</a:t>
            </a:r>
          </a:p>
          <a:p>
            <a:pPr lvl="1"/>
            <a:r>
              <a:rPr lang="en-US" dirty="0" smtClean="0"/>
              <a:t>Find a partner, before the handout is released</a:t>
            </a:r>
          </a:p>
          <a:p>
            <a:r>
              <a:rPr lang="en-US" dirty="0" smtClean="0"/>
              <a:t>Meet early and often</a:t>
            </a:r>
          </a:p>
          <a:p>
            <a:pPr lvl="1"/>
            <a:r>
              <a:rPr lang="en-US" dirty="0" smtClean="0"/>
              <a:t>Set goals with each other</a:t>
            </a:r>
          </a:p>
          <a:p>
            <a:pPr lvl="2"/>
            <a:r>
              <a:rPr lang="en-US" dirty="0" smtClean="0"/>
              <a:t>“I will have basic network code for an echo server by tomorrow”</a:t>
            </a:r>
          </a:p>
          <a:p>
            <a:pPr lvl="1"/>
            <a:r>
              <a:rPr lang="en-US" dirty="0" smtClean="0"/>
              <a:t>Pair programming is useful</a:t>
            </a:r>
          </a:p>
          <a:p>
            <a:pPr lvl="2"/>
            <a:r>
              <a:rPr lang="en-US" dirty="0" smtClean="0"/>
              <a:t>In the beginning it is difficult to start on something with no direction…plan it out together</a:t>
            </a:r>
          </a:p>
          <a:p>
            <a:r>
              <a:rPr lang="en-US" dirty="0" smtClean="0"/>
              <a:t>Work ahead of the checkpoints</a:t>
            </a:r>
          </a:p>
          <a:p>
            <a:pPr lvl="1"/>
            <a:r>
              <a:rPr lang="en-US" dirty="0" smtClean="0"/>
              <a:t>Checkpoint scripts likely released a day prior to checkpoint…</a:t>
            </a:r>
          </a:p>
          <a:p>
            <a:r>
              <a:rPr lang="en-US" dirty="0" smtClean="0"/>
              <a:t>Read the </a:t>
            </a:r>
            <a:r>
              <a:rPr lang="en-US" dirty="0" err="1" smtClean="0"/>
              <a:t>manpages</a:t>
            </a:r>
            <a:r>
              <a:rPr lang="en-US" dirty="0" smtClean="0"/>
              <a:t>, please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sz="7200" smtClean="0"/>
              <a:t>Good Luck!</a:t>
            </a:r>
            <a:r>
              <a:rPr smtClean="0"/>
              <a:t/>
            </a:r>
            <a:br>
              <a:rPr smtClean="0"/>
            </a:br>
            <a:r>
              <a:rPr sz="5400" smtClean="0"/>
              <a:t>Questions?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sz="2800" smtClean="0"/>
              <a:t>Email project partners to Albert:</a:t>
            </a:r>
          </a:p>
          <a:p>
            <a:endParaRPr sz="2800" smtClean="0"/>
          </a:p>
          <a:p>
            <a:r>
              <a:rPr sz="2800" smtClean="0">
                <a:hlinkClick r:id="rId2"/>
              </a:rPr>
              <a:t>albert@cmu.edu</a:t>
            </a:r>
            <a:endParaRPr sz="2800" smtClean="0"/>
          </a:p>
          <a:p>
            <a:endParaRPr sz="2800" smtClean="0"/>
          </a:p>
          <a:p>
            <a:r>
              <a:rPr sz="2800" smtClean="0">
                <a:hlinkClick r:id="rId3"/>
              </a:rPr>
              <a:t>http://www.cs.cmu.edu/~srini/15-441/F07</a:t>
            </a:r>
            <a:endParaRPr sz="2800" smtClean="0"/>
          </a:p>
          <a:p>
            <a:r>
              <a:rPr sz="2800" smtClean="0"/>
              <a:t>academic.cs.15-441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smtClean="0"/>
              <a:t>Layered Commuication</a:t>
            </a:r>
            <a:endParaRPr lang="en-US" dirty="0"/>
          </a:p>
        </p:txBody>
      </p:sp>
      <p:grpSp>
        <p:nvGrpSpPr>
          <p:cNvPr id="63" name="Group 62"/>
          <p:cNvGrpSpPr/>
          <p:nvPr/>
        </p:nvGrpSpPr>
        <p:grpSpPr>
          <a:xfrm>
            <a:off x="533400" y="1524000"/>
            <a:ext cx="8001000" cy="5082302"/>
            <a:chOff x="533400" y="1524000"/>
            <a:chExt cx="8001000" cy="5082302"/>
          </a:xfrm>
        </p:grpSpPr>
        <p:grpSp>
          <p:nvGrpSpPr>
            <p:cNvPr id="89" name="Group 88"/>
            <p:cNvGrpSpPr/>
            <p:nvPr/>
          </p:nvGrpSpPr>
          <p:grpSpPr>
            <a:xfrm>
              <a:off x="533400" y="1524000"/>
              <a:ext cx="8001000" cy="5082302"/>
              <a:chOff x="457200" y="1524000"/>
              <a:chExt cx="8001000" cy="5082302"/>
            </a:xfrm>
          </p:grpSpPr>
          <p:sp>
            <p:nvSpPr>
              <p:cNvPr id="4" name="TextBox 3"/>
              <p:cNvSpPr txBox="1"/>
              <p:nvPr/>
            </p:nvSpPr>
            <p:spPr>
              <a:xfrm>
                <a:off x="762000" y="1676400"/>
                <a:ext cx="1447800" cy="3810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 smtClean="0"/>
                  <a:t>Application</a:t>
                </a:r>
                <a:endParaRPr lang="en-US" dirty="0"/>
              </a:p>
            </p:txBody>
          </p:sp>
          <p:sp>
            <p:nvSpPr>
              <p:cNvPr id="5" name="TextBox 4"/>
              <p:cNvSpPr txBox="1"/>
              <p:nvPr/>
            </p:nvSpPr>
            <p:spPr>
              <a:xfrm>
                <a:off x="762000" y="2362200"/>
                <a:ext cx="1447800" cy="381000"/>
              </a:xfrm>
              <a:prstGeom prst="rect">
                <a:avLst/>
              </a:prstGeom>
            </p:spPr>
            <p:style>
              <a:lnRef idx="1">
                <a:schemeClr val="accent6"/>
              </a:lnRef>
              <a:fillRef idx="3">
                <a:schemeClr val="accent6"/>
              </a:fillRef>
              <a:effectRef idx="2">
                <a:schemeClr val="accent6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 smtClean="0"/>
                  <a:t>Presentation</a:t>
                </a:r>
                <a:endParaRPr lang="en-US" dirty="0"/>
              </a:p>
            </p:txBody>
          </p:sp>
          <p:sp>
            <p:nvSpPr>
              <p:cNvPr id="6" name="TextBox 5"/>
              <p:cNvSpPr txBox="1"/>
              <p:nvPr/>
            </p:nvSpPr>
            <p:spPr>
              <a:xfrm>
                <a:off x="762000" y="3048000"/>
                <a:ext cx="1447800" cy="381000"/>
              </a:xfrm>
              <a:prstGeom prst="rect">
                <a:avLst/>
              </a:prstGeom>
            </p:spPr>
            <p:style>
              <a:lnRef idx="1">
                <a:schemeClr val="accent6"/>
              </a:lnRef>
              <a:fillRef idx="3">
                <a:schemeClr val="accent6"/>
              </a:fillRef>
              <a:effectRef idx="2">
                <a:schemeClr val="accent6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 smtClean="0"/>
                  <a:t>Session</a:t>
                </a:r>
                <a:endParaRPr lang="en-US" dirty="0"/>
              </a:p>
            </p:txBody>
          </p:sp>
          <p:sp>
            <p:nvSpPr>
              <p:cNvPr id="7" name="TextBox 6"/>
              <p:cNvSpPr txBox="1"/>
              <p:nvPr/>
            </p:nvSpPr>
            <p:spPr>
              <a:xfrm>
                <a:off x="762000" y="3733800"/>
                <a:ext cx="1447800" cy="381000"/>
              </a:xfrm>
              <a:prstGeom prst="rect">
                <a:avLst/>
              </a:prstGeom>
            </p:spPr>
            <p:style>
              <a:lnRef idx="1">
                <a:schemeClr val="accent6"/>
              </a:lnRef>
              <a:fillRef idx="3">
                <a:schemeClr val="accent6"/>
              </a:fillRef>
              <a:effectRef idx="2">
                <a:schemeClr val="accent6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 smtClean="0"/>
                  <a:t>Transport</a:t>
                </a:r>
                <a:endParaRPr lang="en-US" dirty="0"/>
              </a:p>
            </p:txBody>
          </p:sp>
          <p:sp>
            <p:nvSpPr>
              <p:cNvPr id="8" name="TextBox 7"/>
              <p:cNvSpPr txBox="1"/>
              <p:nvPr/>
            </p:nvSpPr>
            <p:spPr>
              <a:xfrm>
                <a:off x="762000" y="4419600"/>
                <a:ext cx="1447800" cy="369332"/>
              </a:xfrm>
              <a:prstGeom prst="rect">
                <a:avLst/>
              </a:prstGeom>
            </p:spPr>
            <p:style>
              <a:lnRef idx="1">
                <a:schemeClr val="accent2"/>
              </a:lnRef>
              <a:fillRef idx="3">
                <a:schemeClr val="accent2"/>
              </a:fillRef>
              <a:effectRef idx="2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 smtClean="0"/>
                  <a:t>Network</a:t>
                </a:r>
                <a:endParaRPr lang="en-US" dirty="0"/>
              </a:p>
            </p:txBody>
          </p:sp>
          <p:sp>
            <p:nvSpPr>
              <p:cNvPr id="9" name="TextBox 8"/>
              <p:cNvSpPr txBox="1"/>
              <p:nvPr/>
            </p:nvSpPr>
            <p:spPr>
              <a:xfrm>
                <a:off x="762000" y="5105400"/>
                <a:ext cx="1447800" cy="381000"/>
              </a:xfrm>
              <a:prstGeom prst="rect">
                <a:avLst/>
              </a:prstGeom>
            </p:spPr>
            <p:style>
              <a:lnRef idx="1">
                <a:schemeClr val="accent2"/>
              </a:lnRef>
              <a:fillRef idx="3">
                <a:schemeClr val="accent2"/>
              </a:fillRef>
              <a:effectRef idx="2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 smtClean="0"/>
                  <a:t>Data Link</a:t>
                </a:r>
                <a:endParaRPr lang="en-US" dirty="0"/>
              </a:p>
            </p:txBody>
          </p:sp>
          <p:sp>
            <p:nvSpPr>
              <p:cNvPr id="10" name="TextBox 9"/>
              <p:cNvSpPr txBox="1"/>
              <p:nvPr/>
            </p:nvSpPr>
            <p:spPr>
              <a:xfrm>
                <a:off x="762000" y="5791200"/>
                <a:ext cx="1447800" cy="381000"/>
              </a:xfrm>
              <a:prstGeom prst="rect">
                <a:avLst/>
              </a:prstGeom>
            </p:spPr>
            <p:style>
              <a:lnRef idx="1">
                <a:schemeClr val="accent2"/>
              </a:lnRef>
              <a:fillRef idx="3">
                <a:schemeClr val="accent2"/>
              </a:fillRef>
              <a:effectRef idx="2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 smtClean="0"/>
                  <a:t>Physical</a:t>
                </a:r>
                <a:endParaRPr lang="en-US" dirty="0"/>
              </a:p>
            </p:txBody>
          </p:sp>
          <p:cxnSp>
            <p:nvCxnSpPr>
              <p:cNvPr id="12" name="Straight Arrow Connector 11"/>
              <p:cNvCxnSpPr>
                <a:stCxn id="4" idx="2"/>
                <a:endCxn id="5" idx="0"/>
              </p:cNvCxnSpPr>
              <p:nvPr/>
            </p:nvCxnSpPr>
            <p:spPr>
              <a:xfrm rot="5400000">
                <a:off x="1333500" y="2209800"/>
                <a:ext cx="304800" cy="1588"/>
              </a:xfrm>
              <a:prstGeom prst="straightConnector1">
                <a:avLst/>
              </a:prstGeom>
              <a:ln>
                <a:headEnd type="arrow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Straight Arrow Connector 13"/>
              <p:cNvCxnSpPr>
                <a:stCxn id="5" idx="2"/>
                <a:endCxn id="6" idx="0"/>
              </p:cNvCxnSpPr>
              <p:nvPr/>
            </p:nvCxnSpPr>
            <p:spPr>
              <a:xfrm rot="5400000">
                <a:off x="1333500" y="2895600"/>
                <a:ext cx="304800" cy="1588"/>
              </a:xfrm>
              <a:prstGeom prst="straightConnector1">
                <a:avLst/>
              </a:prstGeom>
              <a:ln>
                <a:headEnd type="arrow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" name="Straight Arrow Connector 15"/>
              <p:cNvCxnSpPr>
                <a:stCxn id="6" idx="2"/>
                <a:endCxn id="7" idx="0"/>
              </p:cNvCxnSpPr>
              <p:nvPr/>
            </p:nvCxnSpPr>
            <p:spPr>
              <a:xfrm rot="5400000">
                <a:off x="1333500" y="3581400"/>
                <a:ext cx="304800" cy="1588"/>
              </a:xfrm>
              <a:prstGeom prst="straightConnector1">
                <a:avLst/>
              </a:prstGeom>
              <a:ln>
                <a:headEnd type="arrow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Straight Arrow Connector 18"/>
              <p:cNvCxnSpPr>
                <a:stCxn id="7" idx="2"/>
                <a:endCxn id="8" idx="0"/>
              </p:cNvCxnSpPr>
              <p:nvPr/>
            </p:nvCxnSpPr>
            <p:spPr>
              <a:xfrm rot="5400000">
                <a:off x="1333500" y="4267200"/>
                <a:ext cx="304800" cy="1588"/>
              </a:xfrm>
              <a:prstGeom prst="straightConnector1">
                <a:avLst/>
              </a:prstGeom>
              <a:ln>
                <a:headEnd type="arrow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" name="Straight Arrow Connector 22"/>
              <p:cNvCxnSpPr>
                <a:stCxn id="9" idx="2"/>
                <a:endCxn id="10" idx="0"/>
              </p:cNvCxnSpPr>
              <p:nvPr/>
            </p:nvCxnSpPr>
            <p:spPr>
              <a:xfrm rot="5400000">
                <a:off x="1333500" y="5638800"/>
                <a:ext cx="304800" cy="1588"/>
              </a:xfrm>
              <a:prstGeom prst="straightConnector1">
                <a:avLst/>
              </a:prstGeom>
              <a:ln>
                <a:headEnd type="arrow"/>
                <a:tailEnd type="arrow"/>
              </a:ln>
            </p:spPr>
            <p:style>
              <a:lnRef idx="1">
                <a:schemeClr val="accent2"/>
              </a:lnRef>
              <a:fillRef idx="3">
                <a:schemeClr val="accent2"/>
              </a:fillRef>
              <a:effectRef idx="2">
                <a:schemeClr val="accent2"/>
              </a:effectRef>
              <a:fontRef idx="minor">
                <a:schemeClr val="lt1"/>
              </a:fontRef>
            </p:style>
          </p:cxnSp>
          <p:cxnSp>
            <p:nvCxnSpPr>
              <p:cNvPr id="29" name="Straight Arrow Connector 28"/>
              <p:cNvCxnSpPr>
                <a:stCxn id="9" idx="0"/>
                <a:endCxn id="8" idx="2"/>
              </p:cNvCxnSpPr>
              <p:nvPr/>
            </p:nvCxnSpPr>
            <p:spPr>
              <a:xfrm rot="5400000" flipH="1" flipV="1">
                <a:off x="1327666" y="4947166"/>
                <a:ext cx="316468" cy="1588"/>
              </a:xfrm>
              <a:prstGeom prst="straightConnector1">
                <a:avLst/>
              </a:prstGeom>
              <a:ln>
                <a:headEnd type="arrow"/>
                <a:tailEnd type="arrow"/>
              </a:ln>
            </p:spPr>
            <p:style>
              <a:lnRef idx="1">
                <a:schemeClr val="accent2"/>
              </a:lnRef>
              <a:fillRef idx="3">
                <a:schemeClr val="accent2"/>
              </a:fillRef>
              <a:effectRef idx="2">
                <a:schemeClr val="accent2"/>
              </a:effectRef>
              <a:fontRef idx="minor">
                <a:schemeClr val="lt1"/>
              </a:fontRef>
            </p:style>
          </p:cxnSp>
          <p:sp>
            <p:nvSpPr>
              <p:cNvPr id="50" name="TextBox 49"/>
              <p:cNvSpPr txBox="1"/>
              <p:nvPr/>
            </p:nvSpPr>
            <p:spPr>
              <a:xfrm>
                <a:off x="6629400" y="1676400"/>
                <a:ext cx="1447800" cy="38100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 smtClean="0"/>
                  <a:t>Application</a:t>
                </a:r>
                <a:endParaRPr lang="en-US" dirty="0"/>
              </a:p>
            </p:txBody>
          </p:sp>
          <p:sp>
            <p:nvSpPr>
              <p:cNvPr id="51" name="TextBox 50"/>
              <p:cNvSpPr txBox="1"/>
              <p:nvPr/>
            </p:nvSpPr>
            <p:spPr>
              <a:xfrm>
                <a:off x="6629400" y="2362200"/>
                <a:ext cx="1447800" cy="381000"/>
              </a:xfrm>
              <a:prstGeom prst="rect">
                <a:avLst/>
              </a:prstGeom>
            </p:spPr>
            <p:style>
              <a:lnRef idx="1">
                <a:schemeClr val="accent6"/>
              </a:lnRef>
              <a:fillRef idx="3">
                <a:schemeClr val="accent6"/>
              </a:fillRef>
              <a:effectRef idx="2">
                <a:schemeClr val="accent6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 smtClean="0"/>
                  <a:t>Presentation</a:t>
                </a:r>
                <a:endParaRPr lang="en-US" dirty="0"/>
              </a:p>
            </p:txBody>
          </p:sp>
          <p:sp>
            <p:nvSpPr>
              <p:cNvPr id="52" name="TextBox 51"/>
              <p:cNvSpPr txBox="1"/>
              <p:nvPr/>
            </p:nvSpPr>
            <p:spPr>
              <a:xfrm>
                <a:off x="6629400" y="3048000"/>
                <a:ext cx="1447800" cy="381000"/>
              </a:xfrm>
              <a:prstGeom prst="rect">
                <a:avLst/>
              </a:prstGeom>
            </p:spPr>
            <p:style>
              <a:lnRef idx="1">
                <a:schemeClr val="accent6"/>
              </a:lnRef>
              <a:fillRef idx="3">
                <a:schemeClr val="accent6"/>
              </a:fillRef>
              <a:effectRef idx="2">
                <a:schemeClr val="accent6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 smtClean="0"/>
                  <a:t>Session</a:t>
                </a:r>
                <a:endParaRPr lang="en-US" dirty="0"/>
              </a:p>
            </p:txBody>
          </p:sp>
          <p:sp>
            <p:nvSpPr>
              <p:cNvPr id="53" name="TextBox 52"/>
              <p:cNvSpPr txBox="1"/>
              <p:nvPr/>
            </p:nvSpPr>
            <p:spPr>
              <a:xfrm>
                <a:off x="6629400" y="3733800"/>
                <a:ext cx="1447800" cy="381000"/>
              </a:xfrm>
              <a:prstGeom prst="rect">
                <a:avLst/>
              </a:prstGeom>
            </p:spPr>
            <p:style>
              <a:lnRef idx="1">
                <a:schemeClr val="accent6"/>
              </a:lnRef>
              <a:fillRef idx="3">
                <a:schemeClr val="accent6"/>
              </a:fillRef>
              <a:effectRef idx="2">
                <a:schemeClr val="accent6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 smtClean="0"/>
                  <a:t>Transport</a:t>
                </a:r>
                <a:endParaRPr lang="en-US" dirty="0"/>
              </a:p>
            </p:txBody>
          </p:sp>
          <p:sp>
            <p:nvSpPr>
              <p:cNvPr id="54" name="TextBox 53"/>
              <p:cNvSpPr txBox="1"/>
              <p:nvPr/>
            </p:nvSpPr>
            <p:spPr>
              <a:xfrm>
                <a:off x="6629400" y="4419600"/>
                <a:ext cx="1447800" cy="369332"/>
              </a:xfrm>
              <a:prstGeom prst="rect">
                <a:avLst/>
              </a:prstGeom>
            </p:spPr>
            <p:style>
              <a:lnRef idx="1">
                <a:schemeClr val="accent2"/>
              </a:lnRef>
              <a:fillRef idx="3">
                <a:schemeClr val="accent2"/>
              </a:fillRef>
              <a:effectRef idx="2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 smtClean="0"/>
                  <a:t>Network</a:t>
                </a:r>
                <a:endParaRPr lang="en-US" dirty="0"/>
              </a:p>
            </p:txBody>
          </p:sp>
          <p:sp>
            <p:nvSpPr>
              <p:cNvPr id="55" name="TextBox 54"/>
              <p:cNvSpPr txBox="1"/>
              <p:nvPr/>
            </p:nvSpPr>
            <p:spPr>
              <a:xfrm>
                <a:off x="6629400" y="5105400"/>
                <a:ext cx="1447800" cy="381000"/>
              </a:xfrm>
              <a:prstGeom prst="rect">
                <a:avLst/>
              </a:prstGeom>
            </p:spPr>
            <p:style>
              <a:lnRef idx="1">
                <a:schemeClr val="accent2"/>
              </a:lnRef>
              <a:fillRef idx="3">
                <a:schemeClr val="accent2"/>
              </a:fillRef>
              <a:effectRef idx="2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 smtClean="0"/>
                  <a:t>Data Link</a:t>
                </a:r>
                <a:endParaRPr lang="en-US" dirty="0"/>
              </a:p>
            </p:txBody>
          </p:sp>
          <p:sp>
            <p:nvSpPr>
              <p:cNvPr id="56" name="TextBox 55"/>
              <p:cNvSpPr txBox="1"/>
              <p:nvPr/>
            </p:nvSpPr>
            <p:spPr>
              <a:xfrm>
                <a:off x="6629400" y="5791200"/>
                <a:ext cx="1447800" cy="381000"/>
              </a:xfrm>
              <a:prstGeom prst="rect">
                <a:avLst/>
              </a:prstGeom>
            </p:spPr>
            <p:style>
              <a:lnRef idx="1">
                <a:schemeClr val="accent2"/>
              </a:lnRef>
              <a:fillRef idx="3">
                <a:schemeClr val="accent2"/>
              </a:fillRef>
              <a:effectRef idx="2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 smtClean="0"/>
                  <a:t>Physical</a:t>
                </a:r>
                <a:endParaRPr lang="en-US" dirty="0"/>
              </a:p>
            </p:txBody>
          </p:sp>
          <p:cxnSp>
            <p:nvCxnSpPr>
              <p:cNvPr id="57" name="Straight Arrow Connector 56"/>
              <p:cNvCxnSpPr>
                <a:stCxn id="50" idx="2"/>
                <a:endCxn id="51" idx="0"/>
              </p:cNvCxnSpPr>
              <p:nvPr/>
            </p:nvCxnSpPr>
            <p:spPr>
              <a:xfrm rot="5400000">
                <a:off x="7200900" y="2209800"/>
                <a:ext cx="304800" cy="1588"/>
              </a:xfrm>
              <a:prstGeom prst="straightConnector1">
                <a:avLst/>
              </a:prstGeom>
              <a:ln>
                <a:headEnd type="arrow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8" name="Straight Arrow Connector 57"/>
              <p:cNvCxnSpPr>
                <a:stCxn id="51" idx="2"/>
                <a:endCxn id="52" idx="0"/>
              </p:cNvCxnSpPr>
              <p:nvPr/>
            </p:nvCxnSpPr>
            <p:spPr>
              <a:xfrm rot="5400000">
                <a:off x="7200900" y="2895600"/>
                <a:ext cx="304800" cy="1588"/>
              </a:xfrm>
              <a:prstGeom prst="straightConnector1">
                <a:avLst/>
              </a:prstGeom>
              <a:ln>
                <a:headEnd type="arrow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9" name="Straight Arrow Connector 58"/>
              <p:cNvCxnSpPr>
                <a:stCxn id="52" idx="2"/>
                <a:endCxn id="53" idx="0"/>
              </p:cNvCxnSpPr>
              <p:nvPr/>
            </p:nvCxnSpPr>
            <p:spPr>
              <a:xfrm rot="5400000">
                <a:off x="7200900" y="3581400"/>
                <a:ext cx="304800" cy="1588"/>
              </a:xfrm>
              <a:prstGeom prst="straightConnector1">
                <a:avLst/>
              </a:prstGeom>
              <a:ln>
                <a:headEnd type="arrow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0" name="Straight Arrow Connector 59"/>
              <p:cNvCxnSpPr>
                <a:stCxn id="53" idx="2"/>
                <a:endCxn id="54" idx="0"/>
              </p:cNvCxnSpPr>
              <p:nvPr/>
            </p:nvCxnSpPr>
            <p:spPr>
              <a:xfrm rot="5400000">
                <a:off x="7200900" y="4267200"/>
                <a:ext cx="304800" cy="1588"/>
              </a:xfrm>
              <a:prstGeom prst="straightConnector1">
                <a:avLst/>
              </a:prstGeom>
              <a:ln>
                <a:headEnd type="arrow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1" name="Straight Arrow Connector 60"/>
              <p:cNvCxnSpPr>
                <a:stCxn id="55" idx="2"/>
                <a:endCxn id="56" idx="0"/>
              </p:cNvCxnSpPr>
              <p:nvPr/>
            </p:nvCxnSpPr>
            <p:spPr>
              <a:xfrm rot="5400000">
                <a:off x="7200900" y="5638800"/>
                <a:ext cx="304800" cy="1588"/>
              </a:xfrm>
              <a:prstGeom prst="straightConnector1">
                <a:avLst/>
              </a:prstGeom>
              <a:ln>
                <a:headEnd type="arrow"/>
                <a:tailEnd type="arrow"/>
              </a:ln>
            </p:spPr>
            <p:style>
              <a:lnRef idx="1">
                <a:schemeClr val="accent2"/>
              </a:lnRef>
              <a:fillRef idx="3">
                <a:schemeClr val="accent2"/>
              </a:fillRef>
              <a:effectRef idx="2">
                <a:schemeClr val="accent2"/>
              </a:effectRef>
              <a:fontRef idx="minor">
                <a:schemeClr val="lt1"/>
              </a:fontRef>
            </p:style>
          </p:cxnSp>
          <p:cxnSp>
            <p:nvCxnSpPr>
              <p:cNvPr id="62" name="Straight Arrow Connector 61"/>
              <p:cNvCxnSpPr>
                <a:stCxn id="55" idx="0"/>
                <a:endCxn id="54" idx="2"/>
              </p:cNvCxnSpPr>
              <p:nvPr/>
            </p:nvCxnSpPr>
            <p:spPr>
              <a:xfrm rot="5400000" flipH="1" flipV="1">
                <a:off x="7195066" y="4947166"/>
                <a:ext cx="316468" cy="1588"/>
              </a:xfrm>
              <a:prstGeom prst="straightConnector1">
                <a:avLst/>
              </a:prstGeom>
              <a:ln>
                <a:headEnd type="arrow"/>
                <a:tailEnd type="arrow"/>
              </a:ln>
            </p:spPr>
            <p:style>
              <a:lnRef idx="1">
                <a:schemeClr val="accent2"/>
              </a:lnRef>
              <a:fillRef idx="3">
                <a:schemeClr val="accent2"/>
              </a:fillRef>
              <a:effectRef idx="2">
                <a:schemeClr val="accent2"/>
              </a:effectRef>
              <a:fontRef idx="minor">
                <a:schemeClr val="lt1"/>
              </a:fontRef>
            </p:style>
          </p:cxnSp>
          <p:cxnSp>
            <p:nvCxnSpPr>
              <p:cNvPr id="64" name="Straight Arrow Connector 63"/>
              <p:cNvCxnSpPr>
                <a:stCxn id="4" idx="3"/>
                <a:endCxn id="50" idx="1"/>
              </p:cNvCxnSpPr>
              <p:nvPr/>
            </p:nvCxnSpPr>
            <p:spPr>
              <a:xfrm>
                <a:off x="2209800" y="1866900"/>
                <a:ext cx="4419600" cy="1588"/>
              </a:xfrm>
              <a:prstGeom prst="straightConnector1">
                <a:avLst/>
              </a:prstGeom>
              <a:ln>
                <a:headEnd type="arrow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6" name="Straight Arrow Connector 65"/>
              <p:cNvCxnSpPr>
                <a:stCxn id="5" idx="3"/>
                <a:endCxn id="51" idx="1"/>
              </p:cNvCxnSpPr>
              <p:nvPr/>
            </p:nvCxnSpPr>
            <p:spPr>
              <a:xfrm>
                <a:off x="2209800" y="2552700"/>
                <a:ext cx="4419600" cy="1588"/>
              </a:xfrm>
              <a:prstGeom prst="straightConnector1">
                <a:avLst/>
              </a:prstGeom>
              <a:ln>
                <a:headEnd type="arrow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8" name="Straight Arrow Connector 67"/>
              <p:cNvCxnSpPr>
                <a:stCxn id="6" idx="3"/>
                <a:endCxn id="52" idx="1"/>
              </p:cNvCxnSpPr>
              <p:nvPr/>
            </p:nvCxnSpPr>
            <p:spPr>
              <a:xfrm>
                <a:off x="2209800" y="3238500"/>
                <a:ext cx="4419600" cy="1588"/>
              </a:xfrm>
              <a:prstGeom prst="straightConnector1">
                <a:avLst/>
              </a:prstGeom>
              <a:ln>
                <a:headEnd type="arrow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0" name="Straight Arrow Connector 69"/>
              <p:cNvCxnSpPr>
                <a:stCxn id="7" idx="3"/>
                <a:endCxn id="53" idx="1"/>
              </p:cNvCxnSpPr>
              <p:nvPr/>
            </p:nvCxnSpPr>
            <p:spPr>
              <a:xfrm>
                <a:off x="2209800" y="3924300"/>
                <a:ext cx="4419600" cy="1588"/>
              </a:xfrm>
              <a:prstGeom prst="straightConnector1">
                <a:avLst/>
              </a:prstGeom>
              <a:ln>
                <a:headEnd type="arrow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1" name="TextBox 70"/>
              <p:cNvSpPr txBox="1"/>
              <p:nvPr/>
            </p:nvSpPr>
            <p:spPr>
              <a:xfrm>
                <a:off x="3733800" y="4419600"/>
                <a:ext cx="1447800" cy="381000"/>
              </a:xfrm>
              <a:prstGeom prst="rect">
                <a:avLst/>
              </a:prstGeom>
            </p:spPr>
            <p:style>
              <a:lnRef idx="1">
                <a:schemeClr val="accent2"/>
              </a:lnRef>
              <a:fillRef idx="3">
                <a:schemeClr val="accent2"/>
              </a:fillRef>
              <a:effectRef idx="2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 smtClean="0"/>
                  <a:t>Network</a:t>
                </a:r>
                <a:endParaRPr lang="en-US" dirty="0"/>
              </a:p>
            </p:txBody>
          </p:sp>
          <p:sp>
            <p:nvSpPr>
              <p:cNvPr id="72" name="TextBox 71"/>
              <p:cNvSpPr txBox="1"/>
              <p:nvPr/>
            </p:nvSpPr>
            <p:spPr>
              <a:xfrm>
                <a:off x="3733800" y="5105400"/>
                <a:ext cx="1447800" cy="381000"/>
              </a:xfrm>
              <a:prstGeom prst="rect">
                <a:avLst/>
              </a:prstGeom>
            </p:spPr>
            <p:style>
              <a:lnRef idx="1">
                <a:schemeClr val="accent2"/>
              </a:lnRef>
              <a:fillRef idx="3">
                <a:schemeClr val="accent2"/>
              </a:fillRef>
              <a:effectRef idx="2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 smtClean="0"/>
                  <a:t>Data Link</a:t>
                </a:r>
                <a:endParaRPr lang="en-US" dirty="0"/>
              </a:p>
            </p:txBody>
          </p:sp>
          <p:sp>
            <p:nvSpPr>
              <p:cNvPr id="73" name="TextBox 72"/>
              <p:cNvSpPr txBox="1"/>
              <p:nvPr/>
            </p:nvSpPr>
            <p:spPr>
              <a:xfrm>
                <a:off x="3733800" y="5791200"/>
                <a:ext cx="1447800" cy="381000"/>
              </a:xfrm>
              <a:prstGeom prst="rect">
                <a:avLst/>
              </a:prstGeom>
            </p:spPr>
            <p:style>
              <a:lnRef idx="1">
                <a:schemeClr val="accent2"/>
              </a:lnRef>
              <a:fillRef idx="3">
                <a:schemeClr val="accent2"/>
              </a:fillRef>
              <a:effectRef idx="2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 smtClean="0"/>
                  <a:t>Physical</a:t>
                </a:r>
                <a:endParaRPr lang="en-US" dirty="0"/>
              </a:p>
            </p:txBody>
          </p:sp>
          <p:cxnSp>
            <p:nvCxnSpPr>
              <p:cNvPr id="75" name="Straight Arrow Connector 74"/>
              <p:cNvCxnSpPr>
                <a:stCxn id="8" idx="3"/>
                <a:endCxn id="71" idx="1"/>
              </p:cNvCxnSpPr>
              <p:nvPr/>
            </p:nvCxnSpPr>
            <p:spPr>
              <a:xfrm>
                <a:off x="2209800" y="4604266"/>
                <a:ext cx="1524000" cy="5834"/>
              </a:xfrm>
              <a:prstGeom prst="straightConnector1">
                <a:avLst/>
              </a:prstGeom>
              <a:ln>
                <a:headEnd type="arrow"/>
                <a:tailEnd type="arrow"/>
              </a:ln>
            </p:spPr>
            <p:style>
              <a:lnRef idx="1">
                <a:schemeClr val="accent2"/>
              </a:lnRef>
              <a:fillRef idx="3">
                <a:schemeClr val="accent2"/>
              </a:fillRef>
              <a:effectRef idx="2">
                <a:schemeClr val="accent2"/>
              </a:effectRef>
              <a:fontRef idx="minor">
                <a:schemeClr val="lt1"/>
              </a:fontRef>
            </p:style>
          </p:cxnSp>
          <p:cxnSp>
            <p:nvCxnSpPr>
              <p:cNvPr id="77" name="Straight Arrow Connector 76"/>
              <p:cNvCxnSpPr>
                <a:stCxn id="71" idx="3"/>
                <a:endCxn id="54" idx="1"/>
              </p:cNvCxnSpPr>
              <p:nvPr/>
            </p:nvCxnSpPr>
            <p:spPr>
              <a:xfrm flipV="1">
                <a:off x="5181600" y="4604266"/>
                <a:ext cx="1447800" cy="5834"/>
              </a:xfrm>
              <a:prstGeom prst="straightConnector1">
                <a:avLst/>
              </a:prstGeom>
              <a:ln>
                <a:headEnd type="arrow"/>
                <a:tailEnd type="arrow"/>
              </a:ln>
            </p:spPr>
            <p:style>
              <a:lnRef idx="1">
                <a:schemeClr val="accent2"/>
              </a:lnRef>
              <a:fillRef idx="3">
                <a:schemeClr val="accent2"/>
              </a:fillRef>
              <a:effectRef idx="2">
                <a:schemeClr val="accent2"/>
              </a:effectRef>
              <a:fontRef idx="minor">
                <a:schemeClr val="lt1"/>
              </a:fontRef>
            </p:style>
          </p:cxnSp>
          <p:cxnSp>
            <p:nvCxnSpPr>
              <p:cNvPr id="79" name="Straight Arrow Connector 78"/>
              <p:cNvCxnSpPr>
                <a:stCxn id="9" idx="3"/>
                <a:endCxn id="72" idx="1"/>
              </p:cNvCxnSpPr>
              <p:nvPr/>
            </p:nvCxnSpPr>
            <p:spPr>
              <a:xfrm>
                <a:off x="2209800" y="5295900"/>
                <a:ext cx="1524000" cy="1588"/>
              </a:xfrm>
              <a:prstGeom prst="straightConnector1">
                <a:avLst/>
              </a:prstGeom>
              <a:ln>
                <a:headEnd type="arrow"/>
                <a:tailEnd type="arrow"/>
              </a:ln>
            </p:spPr>
            <p:style>
              <a:lnRef idx="1">
                <a:schemeClr val="accent2"/>
              </a:lnRef>
              <a:fillRef idx="3">
                <a:schemeClr val="accent2"/>
              </a:fillRef>
              <a:effectRef idx="2">
                <a:schemeClr val="accent2"/>
              </a:effectRef>
              <a:fontRef idx="minor">
                <a:schemeClr val="lt1"/>
              </a:fontRef>
            </p:style>
          </p:cxnSp>
          <p:cxnSp>
            <p:nvCxnSpPr>
              <p:cNvPr id="81" name="Straight Arrow Connector 80"/>
              <p:cNvCxnSpPr>
                <a:stCxn id="72" idx="3"/>
                <a:endCxn id="55" idx="1"/>
              </p:cNvCxnSpPr>
              <p:nvPr/>
            </p:nvCxnSpPr>
            <p:spPr>
              <a:xfrm>
                <a:off x="5181600" y="5295900"/>
                <a:ext cx="1447800" cy="1588"/>
              </a:xfrm>
              <a:prstGeom prst="straightConnector1">
                <a:avLst/>
              </a:prstGeom>
              <a:ln>
                <a:headEnd type="arrow"/>
                <a:tailEnd type="arrow"/>
              </a:ln>
            </p:spPr>
            <p:style>
              <a:lnRef idx="1">
                <a:schemeClr val="accent2"/>
              </a:lnRef>
              <a:fillRef idx="3">
                <a:schemeClr val="accent2"/>
              </a:fillRef>
              <a:effectRef idx="2">
                <a:schemeClr val="accent2"/>
              </a:effectRef>
              <a:fontRef idx="minor">
                <a:schemeClr val="lt1"/>
              </a:fontRef>
            </p:style>
          </p:cxnSp>
          <p:cxnSp>
            <p:nvCxnSpPr>
              <p:cNvPr id="83" name="Straight Arrow Connector 82"/>
              <p:cNvCxnSpPr>
                <a:stCxn id="10" idx="3"/>
                <a:endCxn id="73" idx="1"/>
              </p:cNvCxnSpPr>
              <p:nvPr/>
            </p:nvCxnSpPr>
            <p:spPr>
              <a:xfrm>
                <a:off x="2209800" y="5981700"/>
                <a:ext cx="1524000" cy="1588"/>
              </a:xfrm>
              <a:prstGeom prst="straightConnector1">
                <a:avLst/>
              </a:prstGeom>
              <a:ln>
                <a:headEnd type="arrow"/>
                <a:tailEnd type="arrow"/>
              </a:ln>
            </p:spPr>
            <p:style>
              <a:lnRef idx="1">
                <a:schemeClr val="accent2"/>
              </a:lnRef>
              <a:fillRef idx="3">
                <a:schemeClr val="accent2"/>
              </a:fillRef>
              <a:effectRef idx="2">
                <a:schemeClr val="accent2"/>
              </a:effectRef>
              <a:fontRef idx="minor">
                <a:schemeClr val="lt1"/>
              </a:fontRef>
            </p:style>
          </p:cxnSp>
          <p:cxnSp>
            <p:nvCxnSpPr>
              <p:cNvPr id="85" name="Straight Arrow Connector 84"/>
              <p:cNvCxnSpPr>
                <a:stCxn id="73" idx="3"/>
                <a:endCxn id="56" idx="1"/>
              </p:cNvCxnSpPr>
              <p:nvPr/>
            </p:nvCxnSpPr>
            <p:spPr>
              <a:xfrm>
                <a:off x="5181600" y="5981700"/>
                <a:ext cx="1447800" cy="1588"/>
              </a:xfrm>
              <a:prstGeom prst="straightConnector1">
                <a:avLst/>
              </a:prstGeom>
              <a:ln>
                <a:headEnd type="arrow"/>
                <a:tailEnd type="arrow"/>
              </a:ln>
            </p:spPr>
            <p:style>
              <a:lnRef idx="1">
                <a:schemeClr val="accent2"/>
              </a:lnRef>
              <a:fillRef idx="3">
                <a:schemeClr val="accent2"/>
              </a:fillRef>
              <a:effectRef idx="2">
                <a:schemeClr val="accent2"/>
              </a:effectRef>
              <a:fontRef idx="minor">
                <a:schemeClr val="lt1"/>
              </a:fontRef>
            </p:style>
          </p:cxnSp>
          <p:sp>
            <p:nvSpPr>
              <p:cNvPr id="86" name="TextBox 85"/>
              <p:cNvSpPr txBox="1"/>
              <p:nvPr/>
            </p:nvSpPr>
            <p:spPr>
              <a:xfrm>
                <a:off x="457200" y="4267200"/>
                <a:ext cx="8001000" cy="2339102"/>
              </a:xfrm>
              <a:prstGeom prst="rect">
                <a:avLst/>
              </a:prstGeom>
              <a:solidFill>
                <a:schemeClr val="accent2">
                  <a:tint val="100000"/>
                  <a:alpha val="30000"/>
                </a:schemeClr>
              </a:solidFill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 algn="ctr"/>
                <a:endParaRPr lang="en-US" dirty="0" smtClean="0"/>
              </a:p>
              <a:p>
                <a:pPr algn="ctr"/>
                <a:endParaRPr lang="en-US" dirty="0" smtClean="0"/>
              </a:p>
              <a:p>
                <a:pPr algn="ctr"/>
                <a:endParaRPr lang="en-US" dirty="0" smtClean="0"/>
              </a:p>
              <a:p>
                <a:pPr algn="ctr"/>
                <a:endParaRPr lang="en-US" dirty="0" smtClean="0"/>
              </a:p>
              <a:p>
                <a:pPr algn="ctr"/>
                <a:endParaRPr lang="en-US" dirty="0" smtClean="0"/>
              </a:p>
              <a:p>
                <a:pPr algn="ctr"/>
                <a:endParaRPr lang="en-US" dirty="0" smtClean="0"/>
              </a:p>
              <a:p>
                <a:pPr algn="ctr"/>
                <a:endParaRPr lang="en-US" dirty="0" smtClean="0"/>
              </a:p>
              <a:p>
                <a:pPr algn="ctr"/>
                <a:r>
                  <a:rPr lang="en-US" sz="2000" dirty="0" smtClean="0">
                    <a:solidFill>
                      <a:schemeClr val="accent2"/>
                    </a:solidFill>
                  </a:rPr>
                  <a:t>Core Network</a:t>
                </a:r>
              </a:p>
            </p:txBody>
          </p:sp>
          <p:sp>
            <p:nvSpPr>
              <p:cNvPr id="87" name="TextBox 86"/>
              <p:cNvSpPr txBox="1"/>
              <p:nvPr/>
            </p:nvSpPr>
            <p:spPr>
              <a:xfrm>
                <a:off x="457200" y="2209800"/>
                <a:ext cx="8001000" cy="2062103"/>
              </a:xfrm>
              <a:prstGeom prst="rect">
                <a:avLst/>
              </a:prstGeom>
              <a:solidFill>
                <a:schemeClr val="accent6">
                  <a:tint val="100000"/>
                  <a:alpha val="30000"/>
                </a:schemeClr>
              </a:solidFill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 algn="ctr"/>
                <a:endParaRPr lang="en-US" dirty="0" smtClean="0"/>
              </a:p>
              <a:p>
                <a:pPr algn="ctr"/>
                <a:endParaRPr lang="en-US" dirty="0" smtClean="0"/>
              </a:p>
              <a:p>
                <a:pPr algn="ctr"/>
                <a:r>
                  <a:rPr lang="en-US" sz="2000" dirty="0" smtClean="0">
                    <a:solidFill>
                      <a:schemeClr val="accent6"/>
                    </a:solidFill>
                  </a:rPr>
                  <a:t>End-to-end Transparency</a:t>
                </a:r>
              </a:p>
              <a:p>
                <a:pPr algn="ctr"/>
                <a:endParaRPr lang="en-US" dirty="0" smtClean="0"/>
              </a:p>
              <a:p>
                <a:pPr algn="ctr"/>
                <a:endParaRPr lang="en-US" dirty="0" smtClean="0"/>
              </a:p>
              <a:p>
                <a:pPr algn="ctr"/>
                <a:endParaRPr lang="en-US" dirty="0" smtClean="0"/>
              </a:p>
              <a:p>
                <a:pPr algn="ctr"/>
                <a:endParaRPr lang="en-US" dirty="0"/>
              </a:p>
            </p:txBody>
          </p:sp>
          <p:sp>
            <p:nvSpPr>
              <p:cNvPr id="88" name="TextBox 87"/>
              <p:cNvSpPr txBox="1"/>
              <p:nvPr/>
            </p:nvSpPr>
            <p:spPr>
              <a:xfrm>
                <a:off x="457200" y="1524000"/>
                <a:ext cx="8001000" cy="677108"/>
              </a:xfrm>
              <a:prstGeom prst="rect">
                <a:avLst/>
              </a:prstGeom>
              <a:solidFill>
                <a:schemeClr val="accent1">
                  <a:tint val="100000"/>
                  <a:alpha val="3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000" dirty="0" smtClean="0">
                    <a:solidFill>
                      <a:schemeClr val="accent1"/>
                    </a:solidFill>
                  </a:rPr>
                  <a:t>Application</a:t>
                </a:r>
              </a:p>
              <a:p>
                <a:pPr algn="ctr"/>
                <a:endParaRPr lang="en-US" dirty="0"/>
              </a:p>
            </p:txBody>
          </p:sp>
        </p:grpSp>
        <p:sp>
          <p:nvSpPr>
            <p:cNvPr id="90" name="Explosion 2 89"/>
            <p:cNvSpPr/>
            <p:nvPr/>
          </p:nvSpPr>
          <p:spPr>
            <a:xfrm>
              <a:off x="5486400" y="4267200"/>
              <a:ext cx="1143000" cy="685800"/>
            </a:xfrm>
            <a:prstGeom prst="irregularSeal2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IP</a:t>
              </a:r>
              <a:endParaRPr lang="en-US" dirty="0"/>
            </a:p>
          </p:txBody>
        </p:sp>
        <p:sp>
          <p:nvSpPr>
            <p:cNvPr id="91" name="Explosion 2 90"/>
            <p:cNvSpPr/>
            <p:nvPr/>
          </p:nvSpPr>
          <p:spPr>
            <a:xfrm>
              <a:off x="2514600" y="4267200"/>
              <a:ext cx="1143000" cy="685800"/>
            </a:xfrm>
            <a:prstGeom prst="irregularSeal2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IP</a:t>
              </a:r>
              <a:endParaRPr lang="en-US" dirty="0"/>
            </a:p>
          </p:txBody>
        </p:sp>
        <p:sp>
          <p:nvSpPr>
            <p:cNvPr id="92" name="Explosion 2 91"/>
            <p:cNvSpPr/>
            <p:nvPr/>
          </p:nvSpPr>
          <p:spPr>
            <a:xfrm>
              <a:off x="3886200" y="3581400"/>
              <a:ext cx="1295400" cy="685800"/>
            </a:xfrm>
            <a:prstGeom prst="irregularSeal2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TCP</a:t>
              </a:r>
              <a:endParaRPr lang="en-US" dirty="0"/>
            </a:p>
          </p:txBody>
        </p:sp>
        <p:sp>
          <p:nvSpPr>
            <p:cNvPr id="93" name="Explosion 2 92"/>
            <p:cNvSpPr/>
            <p:nvPr/>
          </p:nvSpPr>
          <p:spPr>
            <a:xfrm>
              <a:off x="2286000" y="4953000"/>
              <a:ext cx="1524000" cy="685800"/>
            </a:xfrm>
            <a:prstGeom prst="irregularSeal2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/>
                <a:t>802.3</a:t>
              </a:r>
              <a:endParaRPr lang="en-US" dirty="0"/>
            </a:p>
          </p:txBody>
        </p:sp>
        <p:sp>
          <p:nvSpPr>
            <p:cNvPr id="94" name="Explosion 2 93"/>
            <p:cNvSpPr/>
            <p:nvPr/>
          </p:nvSpPr>
          <p:spPr>
            <a:xfrm>
              <a:off x="5257800" y="4953000"/>
              <a:ext cx="1447800" cy="685800"/>
            </a:xfrm>
            <a:prstGeom prst="irregularSeal2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err="1" smtClean="0"/>
                <a:t>WiFi</a:t>
              </a:r>
              <a:endParaRPr lang="en-US" sz="1600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smtClean="0"/>
              <a:t>What's really going on</a:t>
            </a:r>
            <a:r>
              <a:rPr lang="en-US" dirty="0" smtClean="0"/>
              <a:t>…</a:t>
            </a:r>
            <a:endParaRPr lang="en-US" dirty="0"/>
          </a:p>
        </p:txBody>
      </p:sp>
      <p:grpSp>
        <p:nvGrpSpPr>
          <p:cNvPr id="31" name="Group 30"/>
          <p:cNvGrpSpPr/>
          <p:nvPr/>
        </p:nvGrpSpPr>
        <p:grpSpPr>
          <a:xfrm>
            <a:off x="533400" y="1524000"/>
            <a:ext cx="7848600" cy="4572000"/>
            <a:chOff x="533400" y="1524000"/>
            <a:chExt cx="7848600" cy="4572000"/>
          </a:xfrm>
        </p:grpSpPr>
        <p:sp>
          <p:nvSpPr>
            <p:cNvPr id="3" name="Rounded Rectangle 2"/>
            <p:cNvSpPr/>
            <p:nvPr/>
          </p:nvSpPr>
          <p:spPr>
            <a:xfrm>
              <a:off x="2057400" y="1524000"/>
              <a:ext cx="4800600" cy="533400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Let’s consider project one…</a:t>
              </a:r>
              <a:endParaRPr lang="en-US" dirty="0"/>
            </a:p>
          </p:txBody>
        </p:sp>
        <p:sp>
          <p:nvSpPr>
            <p:cNvPr id="4" name="Rounded Rectangle 3"/>
            <p:cNvSpPr/>
            <p:nvPr/>
          </p:nvSpPr>
          <p:spPr>
            <a:xfrm>
              <a:off x="533400" y="2286000"/>
              <a:ext cx="2514600" cy="1295400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Client (</a:t>
              </a:r>
              <a:r>
                <a:rPr lang="en-US" dirty="0" err="1" smtClean="0"/>
                <a:t>mIRC</a:t>
              </a:r>
              <a:r>
                <a:rPr lang="en-US" dirty="0" smtClean="0"/>
                <a:t>)</a:t>
              </a:r>
            </a:p>
            <a:p>
              <a:pPr algn="ctr"/>
              <a:r>
                <a:rPr lang="en-US" dirty="0" smtClean="0"/>
                <a:t>128.2.194.242:6262</a:t>
              </a:r>
              <a:endParaRPr lang="en-US" dirty="0"/>
            </a:p>
          </p:txBody>
        </p:sp>
        <p:sp>
          <p:nvSpPr>
            <p:cNvPr id="5" name="Rounded Rectangle 4"/>
            <p:cNvSpPr/>
            <p:nvPr/>
          </p:nvSpPr>
          <p:spPr>
            <a:xfrm>
              <a:off x="5867400" y="2286000"/>
              <a:ext cx="2514600" cy="1295400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Server (IRC)</a:t>
              </a:r>
            </a:p>
            <a:p>
              <a:pPr algn="ctr"/>
              <a:r>
                <a:rPr lang="en-US" dirty="0" smtClean="0"/>
                <a:t>128.2.237.25:6667</a:t>
              </a:r>
              <a:endParaRPr lang="en-US" dirty="0"/>
            </a:p>
          </p:txBody>
        </p:sp>
        <p:cxnSp>
          <p:nvCxnSpPr>
            <p:cNvPr id="7" name="Straight Arrow Connector 6"/>
            <p:cNvCxnSpPr>
              <a:stCxn id="4" idx="3"/>
              <a:endCxn id="5" idx="1"/>
            </p:cNvCxnSpPr>
            <p:nvPr/>
          </p:nvCxnSpPr>
          <p:spPr>
            <a:xfrm>
              <a:off x="3048000" y="2933700"/>
              <a:ext cx="2819400" cy="1588"/>
            </a:xfrm>
            <a:prstGeom prst="straightConnector1">
              <a:avLst/>
            </a:prstGeom>
            <a:ln>
              <a:headEnd type="arrow"/>
              <a:tailEnd type="arrow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cxnSp>
        <p:sp>
          <p:nvSpPr>
            <p:cNvPr id="8" name="Explosion 2 7"/>
            <p:cNvSpPr/>
            <p:nvPr/>
          </p:nvSpPr>
          <p:spPr>
            <a:xfrm>
              <a:off x="3733800" y="2590800"/>
              <a:ext cx="1447800" cy="762000"/>
            </a:xfrm>
            <a:prstGeom prst="irregularSeal2">
              <a:avLst/>
            </a:prstGeom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TCP</a:t>
              </a:r>
              <a:endParaRPr lang="en-US" dirty="0"/>
            </a:p>
          </p:txBody>
        </p:sp>
        <p:grpSp>
          <p:nvGrpSpPr>
            <p:cNvPr id="22" name="Group 21"/>
            <p:cNvGrpSpPr/>
            <p:nvPr/>
          </p:nvGrpSpPr>
          <p:grpSpPr>
            <a:xfrm>
              <a:off x="2819400" y="4038600"/>
              <a:ext cx="4572000" cy="609600"/>
              <a:chOff x="2057400" y="4114800"/>
              <a:chExt cx="4572000" cy="609600"/>
            </a:xfrm>
          </p:grpSpPr>
          <p:sp>
            <p:nvSpPr>
              <p:cNvPr id="11" name="Rectangle 10"/>
              <p:cNvSpPr/>
              <p:nvPr/>
            </p:nvSpPr>
            <p:spPr>
              <a:xfrm>
                <a:off x="2057400" y="4114800"/>
                <a:ext cx="914400" cy="609600"/>
              </a:xfrm>
              <a:prstGeom prst="rect">
                <a:avLst/>
              </a:prstGeom>
            </p:spPr>
            <p:style>
              <a:lnRef idx="1">
                <a:schemeClr val="accent3"/>
              </a:lnRef>
              <a:fillRef idx="3">
                <a:schemeClr val="accent3"/>
              </a:fillRef>
              <a:effectRef idx="2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400" dirty="0" smtClean="0"/>
                  <a:t>IP Packet #1</a:t>
                </a:r>
                <a:endParaRPr lang="en-US" sz="1400" dirty="0"/>
              </a:p>
            </p:txBody>
          </p:sp>
          <p:sp>
            <p:nvSpPr>
              <p:cNvPr id="13" name="Rectangle 12"/>
              <p:cNvSpPr/>
              <p:nvPr/>
            </p:nvSpPr>
            <p:spPr>
              <a:xfrm>
                <a:off x="3276600" y="4114800"/>
                <a:ext cx="914400" cy="609600"/>
              </a:xfrm>
              <a:prstGeom prst="rect">
                <a:avLst/>
              </a:prstGeom>
            </p:spPr>
            <p:style>
              <a:lnRef idx="1">
                <a:schemeClr val="accent3"/>
              </a:lnRef>
              <a:fillRef idx="3">
                <a:schemeClr val="accent3"/>
              </a:fillRef>
              <a:effectRef idx="2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400" dirty="0" smtClean="0"/>
                  <a:t>IP Packet #2</a:t>
                </a:r>
                <a:endParaRPr lang="en-US" sz="1400" dirty="0"/>
              </a:p>
            </p:txBody>
          </p:sp>
          <p:sp>
            <p:nvSpPr>
              <p:cNvPr id="14" name="Rectangle 13"/>
              <p:cNvSpPr/>
              <p:nvPr/>
            </p:nvSpPr>
            <p:spPr>
              <a:xfrm>
                <a:off x="4495800" y="4114800"/>
                <a:ext cx="914400" cy="609600"/>
              </a:xfrm>
              <a:prstGeom prst="rect">
                <a:avLst/>
              </a:prstGeom>
            </p:spPr>
            <p:style>
              <a:lnRef idx="1">
                <a:schemeClr val="accent3"/>
              </a:lnRef>
              <a:fillRef idx="3">
                <a:schemeClr val="accent3"/>
              </a:fillRef>
              <a:effectRef idx="2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400" dirty="0" smtClean="0"/>
                  <a:t>IP Packet #3</a:t>
                </a:r>
                <a:endParaRPr lang="en-US" sz="1400" dirty="0"/>
              </a:p>
            </p:txBody>
          </p:sp>
          <p:sp>
            <p:nvSpPr>
              <p:cNvPr id="15" name="Rectangle 14"/>
              <p:cNvSpPr/>
              <p:nvPr/>
            </p:nvSpPr>
            <p:spPr>
              <a:xfrm>
                <a:off x="5715000" y="4114800"/>
                <a:ext cx="914400" cy="609600"/>
              </a:xfrm>
              <a:prstGeom prst="rect">
                <a:avLst/>
              </a:prstGeom>
            </p:spPr>
            <p:style>
              <a:lnRef idx="1">
                <a:schemeClr val="accent3"/>
              </a:lnRef>
              <a:fillRef idx="3">
                <a:schemeClr val="accent3"/>
              </a:fillRef>
              <a:effectRef idx="2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400" dirty="0" smtClean="0"/>
                  <a:t>IP Packet #4</a:t>
                </a:r>
                <a:endParaRPr lang="en-US" sz="1400" dirty="0"/>
              </a:p>
            </p:txBody>
          </p:sp>
          <p:cxnSp>
            <p:nvCxnSpPr>
              <p:cNvPr id="17" name="Straight Arrow Connector 16"/>
              <p:cNvCxnSpPr>
                <a:stCxn id="11" idx="3"/>
                <a:endCxn id="13" idx="1"/>
              </p:cNvCxnSpPr>
              <p:nvPr/>
            </p:nvCxnSpPr>
            <p:spPr>
              <a:xfrm>
                <a:off x="2971800" y="4419600"/>
                <a:ext cx="304800" cy="1588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3"/>
              </a:lnRef>
              <a:fillRef idx="3">
                <a:schemeClr val="accent3"/>
              </a:fillRef>
              <a:effectRef idx="2">
                <a:schemeClr val="accent3"/>
              </a:effectRef>
              <a:fontRef idx="minor">
                <a:schemeClr val="lt1"/>
              </a:fontRef>
            </p:style>
          </p:cxnSp>
          <p:cxnSp>
            <p:nvCxnSpPr>
              <p:cNvPr id="19" name="Straight Arrow Connector 18"/>
              <p:cNvCxnSpPr>
                <a:stCxn id="13" idx="3"/>
                <a:endCxn id="14" idx="1"/>
              </p:cNvCxnSpPr>
              <p:nvPr/>
            </p:nvCxnSpPr>
            <p:spPr>
              <a:xfrm>
                <a:off x="4191000" y="4419600"/>
                <a:ext cx="304800" cy="1588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3"/>
              </a:lnRef>
              <a:fillRef idx="3">
                <a:schemeClr val="accent3"/>
              </a:fillRef>
              <a:effectRef idx="2">
                <a:schemeClr val="accent3"/>
              </a:effectRef>
              <a:fontRef idx="minor">
                <a:schemeClr val="lt1"/>
              </a:fontRef>
            </p:style>
          </p:cxnSp>
          <p:cxnSp>
            <p:nvCxnSpPr>
              <p:cNvPr id="21" name="Straight Arrow Connector 20"/>
              <p:cNvCxnSpPr>
                <a:stCxn id="14" idx="3"/>
                <a:endCxn id="15" idx="1"/>
              </p:cNvCxnSpPr>
              <p:nvPr/>
            </p:nvCxnSpPr>
            <p:spPr>
              <a:xfrm>
                <a:off x="5410200" y="4419600"/>
                <a:ext cx="304800" cy="1588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3"/>
              </a:lnRef>
              <a:fillRef idx="3">
                <a:schemeClr val="accent3"/>
              </a:fillRef>
              <a:effectRef idx="2">
                <a:schemeClr val="accent3"/>
              </a:effectRef>
              <a:fontRef idx="minor">
                <a:schemeClr val="lt1"/>
              </a:fontRef>
            </p:style>
          </p:cxnSp>
        </p:grpSp>
        <p:grpSp>
          <p:nvGrpSpPr>
            <p:cNvPr id="23" name="Group 22"/>
            <p:cNvGrpSpPr/>
            <p:nvPr/>
          </p:nvGrpSpPr>
          <p:grpSpPr>
            <a:xfrm>
              <a:off x="2819400" y="5257800"/>
              <a:ext cx="4572000" cy="609600"/>
              <a:chOff x="2057400" y="4114800"/>
              <a:chExt cx="4572000" cy="609600"/>
            </a:xfrm>
          </p:grpSpPr>
          <p:sp>
            <p:nvSpPr>
              <p:cNvPr id="24" name="Rectangle 23"/>
              <p:cNvSpPr/>
              <p:nvPr/>
            </p:nvSpPr>
            <p:spPr>
              <a:xfrm>
                <a:off x="2057400" y="4114800"/>
                <a:ext cx="914400" cy="609600"/>
              </a:xfrm>
              <a:prstGeom prst="rect">
                <a:avLst/>
              </a:prstGeom>
            </p:spPr>
            <p:style>
              <a:lnRef idx="1">
                <a:schemeClr val="accent3"/>
              </a:lnRef>
              <a:fillRef idx="3">
                <a:schemeClr val="accent3"/>
              </a:fillRef>
              <a:effectRef idx="2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400" dirty="0" smtClean="0"/>
                  <a:t>Ethernet Frame #1</a:t>
                </a:r>
                <a:endParaRPr lang="en-US" sz="1400" dirty="0"/>
              </a:p>
            </p:txBody>
          </p:sp>
          <p:sp>
            <p:nvSpPr>
              <p:cNvPr id="25" name="Rectangle 24"/>
              <p:cNvSpPr/>
              <p:nvPr/>
            </p:nvSpPr>
            <p:spPr>
              <a:xfrm>
                <a:off x="3276600" y="4114800"/>
                <a:ext cx="914400" cy="609600"/>
              </a:xfrm>
              <a:prstGeom prst="rect">
                <a:avLst/>
              </a:prstGeom>
            </p:spPr>
            <p:style>
              <a:lnRef idx="1">
                <a:schemeClr val="accent3"/>
              </a:lnRef>
              <a:fillRef idx="3">
                <a:schemeClr val="accent3"/>
              </a:fillRef>
              <a:effectRef idx="2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400" dirty="0" smtClean="0"/>
                  <a:t>Ethernet Frame #2</a:t>
                </a:r>
                <a:endParaRPr lang="en-US" sz="1400" dirty="0"/>
              </a:p>
            </p:txBody>
          </p:sp>
          <p:sp>
            <p:nvSpPr>
              <p:cNvPr id="26" name="Rectangle 25"/>
              <p:cNvSpPr/>
              <p:nvPr/>
            </p:nvSpPr>
            <p:spPr>
              <a:xfrm>
                <a:off x="4495800" y="4114800"/>
                <a:ext cx="914400" cy="609600"/>
              </a:xfrm>
              <a:prstGeom prst="rect">
                <a:avLst/>
              </a:prstGeom>
            </p:spPr>
            <p:style>
              <a:lnRef idx="1">
                <a:schemeClr val="accent3"/>
              </a:lnRef>
              <a:fillRef idx="3">
                <a:schemeClr val="accent3"/>
              </a:fillRef>
              <a:effectRef idx="2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400" dirty="0" smtClean="0"/>
                  <a:t>Ethernet Frame #3</a:t>
                </a:r>
                <a:endParaRPr lang="en-US" sz="1400" dirty="0"/>
              </a:p>
            </p:txBody>
          </p:sp>
          <p:sp>
            <p:nvSpPr>
              <p:cNvPr id="27" name="Rectangle 26"/>
              <p:cNvSpPr/>
              <p:nvPr/>
            </p:nvSpPr>
            <p:spPr>
              <a:xfrm>
                <a:off x="5715000" y="4114800"/>
                <a:ext cx="914400" cy="609600"/>
              </a:xfrm>
              <a:prstGeom prst="rect">
                <a:avLst/>
              </a:prstGeom>
            </p:spPr>
            <p:style>
              <a:lnRef idx="1">
                <a:schemeClr val="accent3"/>
              </a:lnRef>
              <a:fillRef idx="3">
                <a:schemeClr val="accent3"/>
              </a:fillRef>
              <a:effectRef idx="2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400" dirty="0" smtClean="0"/>
                  <a:t>Ethernet Frame #4</a:t>
                </a:r>
                <a:endParaRPr lang="en-US" sz="1400" dirty="0"/>
              </a:p>
            </p:txBody>
          </p:sp>
          <p:cxnSp>
            <p:nvCxnSpPr>
              <p:cNvPr id="28" name="Straight Arrow Connector 27"/>
              <p:cNvCxnSpPr>
                <a:stCxn id="24" idx="3"/>
                <a:endCxn id="25" idx="1"/>
              </p:cNvCxnSpPr>
              <p:nvPr/>
            </p:nvCxnSpPr>
            <p:spPr>
              <a:xfrm>
                <a:off x="2971800" y="4419600"/>
                <a:ext cx="304800" cy="1588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3"/>
              </a:lnRef>
              <a:fillRef idx="3">
                <a:schemeClr val="accent3"/>
              </a:fillRef>
              <a:effectRef idx="2">
                <a:schemeClr val="accent3"/>
              </a:effectRef>
              <a:fontRef idx="minor">
                <a:schemeClr val="lt1"/>
              </a:fontRef>
            </p:style>
          </p:cxnSp>
          <p:cxnSp>
            <p:nvCxnSpPr>
              <p:cNvPr id="29" name="Straight Arrow Connector 28"/>
              <p:cNvCxnSpPr>
                <a:stCxn id="25" idx="3"/>
                <a:endCxn id="26" idx="1"/>
              </p:cNvCxnSpPr>
              <p:nvPr/>
            </p:nvCxnSpPr>
            <p:spPr>
              <a:xfrm>
                <a:off x="4191000" y="4419600"/>
                <a:ext cx="304800" cy="1588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3"/>
              </a:lnRef>
              <a:fillRef idx="3">
                <a:schemeClr val="accent3"/>
              </a:fillRef>
              <a:effectRef idx="2">
                <a:schemeClr val="accent3"/>
              </a:effectRef>
              <a:fontRef idx="minor">
                <a:schemeClr val="lt1"/>
              </a:fontRef>
            </p:style>
          </p:cxnSp>
          <p:cxnSp>
            <p:nvCxnSpPr>
              <p:cNvPr id="30" name="Straight Arrow Connector 29"/>
              <p:cNvCxnSpPr>
                <a:stCxn id="26" idx="3"/>
                <a:endCxn id="27" idx="1"/>
              </p:cNvCxnSpPr>
              <p:nvPr/>
            </p:nvCxnSpPr>
            <p:spPr>
              <a:xfrm>
                <a:off x="5410200" y="4419600"/>
                <a:ext cx="304800" cy="1588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3"/>
              </a:lnRef>
              <a:fillRef idx="3">
                <a:schemeClr val="accent3"/>
              </a:fillRef>
              <a:effectRef idx="2">
                <a:schemeClr val="accent3"/>
              </a:effectRef>
              <a:fontRef idx="minor">
                <a:schemeClr val="lt1"/>
              </a:fontRef>
            </p:style>
          </p:cxnSp>
        </p:grpSp>
        <p:sp>
          <p:nvSpPr>
            <p:cNvPr id="32" name="Right Arrow 31"/>
            <p:cNvSpPr/>
            <p:nvPr/>
          </p:nvSpPr>
          <p:spPr>
            <a:xfrm>
              <a:off x="1295400" y="3810000"/>
              <a:ext cx="1295400" cy="1066800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002">
              <a:schemeClr val="dk2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/>
                <a:t>Which Is also…</a:t>
              </a:r>
              <a:endParaRPr lang="en-US" sz="1600" dirty="0"/>
            </a:p>
          </p:txBody>
        </p:sp>
        <p:sp>
          <p:nvSpPr>
            <p:cNvPr id="33" name="Right Arrow 32"/>
            <p:cNvSpPr/>
            <p:nvPr/>
          </p:nvSpPr>
          <p:spPr>
            <a:xfrm>
              <a:off x="1295400" y="5029200"/>
              <a:ext cx="1295400" cy="1066800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002">
              <a:schemeClr val="dk2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/>
                <a:t>Which Is also…</a:t>
              </a:r>
              <a:endParaRPr lang="en-US" sz="1600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smtClean="0"/>
              <a:t>Which is easier?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 application programmer (writing an IRC server)</a:t>
            </a:r>
          </a:p>
          <a:p>
            <a:pPr lvl="1"/>
            <a:r>
              <a:rPr lang="en-US" dirty="0" smtClean="0"/>
              <a:t>Doesn’t need to send IP packets</a:t>
            </a:r>
          </a:p>
          <a:p>
            <a:pPr lvl="1"/>
            <a:r>
              <a:rPr lang="en-US" dirty="0" smtClean="0"/>
              <a:t>Doesn’t need to send Ethernet frames</a:t>
            </a:r>
          </a:p>
          <a:p>
            <a:pPr lvl="1"/>
            <a:r>
              <a:rPr lang="en-US" dirty="0" smtClean="0"/>
              <a:t>Doesn’t need to worry about reliability</a:t>
            </a:r>
          </a:p>
          <a:p>
            <a:pPr lvl="1"/>
            <a:r>
              <a:rPr lang="en-US" dirty="0" smtClean="0"/>
              <a:t>Shouldn’t have to!</a:t>
            </a:r>
          </a:p>
          <a:p>
            <a:r>
              <a:rPr lang="en-US" dirty="0" smtClean="0"/>
              <a:t>Sockets do this!</a:t>
            </a:r>
          </a:p>
          <a:p>
            <a:pPr lvl="1"/>
            <a:r>
              <a:rPr lang="en-US" dirty="0" smtClean="0"/>
              <a:t>TCP streams</a:t>
            </a:r>
          </a:p>
          <a:p>
            <a:pPr lvl="1"/>
            <a:r>
              <a:rPr lang="en-US" dirty="0" smtClean="0"/>
              <a:t>UDP packetized service (Project 2)</a:t>
            </a:r>
          </a:p>
          <a:p>
            <a:r>
              <a:rPr lang="en-US" dirty="0" smtClean="0"/>
              <a:t>You’ll be doing this! (using sockets)</a:t>
            </a:r>
          </a:p>
          <a:p>
            <a:pPr lvl="1"/>
            <a:r>
              <a:rPr lang="en-US" dirty="0" smtClean="0"/>
              <a:t>To share data</a:t>
            </a:r>
          </a:p>
          <a:p>
            <a:pPr lvl="1"/>
            <a:r>
              <a:rPr lang="en-US" dirty="0" smtClean="0"/>
              <a:t>To pass messages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smtClean="0"/>
              <a:t>Interlude: Project 1 &amp;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IRC Server (Project 1)</a:t>
            </a:r>
          </a:p>
          <a:p>
            <a:pPr lvl="1"/>
            <a:r>
              <a:rPr lang="en-US" dirty="0" smtClean="0"/>
              <a:t>Login</a:t>
            </a:r>
          </a:p>
          <a:p>
            <a:pPr lvl="1"/>
            <a:r>
              <a:rPr lang="en-US" dirty="0" smtClean="0"/>
              <a:t>Reverse host lookup</a:t>
            </a:r>
          </a:p>
          <a:p>
            <a:pPr lvl="1"/>
            <a:r>
              <a:rPr lang="en-US" dirty="0" smtClean="0"/>
              <a:t>Support for channels</a:t>
            </a:r>
          </a:p>
          <a:p>
            <a:pPr lvl="1"/>
            <a:r>
              <a:rPr lang="en-US" dirty="0" smtClean="0"/>
              <a:t>Support for private messages</a:t>
            </a:r>
          </a:p>
          <a:p>
            <a:r>
              <a:rPr lang="en-US" dirty="0" smtClean="0"/>
              <a:t>Message Routing (Project 2)</a:t>
            </a:r>
          </a:p>
          <a:p>
            <a:pPr lvl="1"/>
            <a:r>
              <a:rPr lang="en-US" dirty="0" err="1" smtClean="0"/>
              <a:t>Unicast</a:t>
            </a:r>
            <a:r>
              <a:rPr lang="en-US" dirty="0" smtClean="0"/>
              <a:t> routing (OSPF)</a:t>
            </a:r>
          </a:p>
          <a:p>
            <a:pPr lvl="1"/>
            <a:r>
              <a:rPr lang="en-US" dirty="0" smtClean="0"/>
              <a:t>Multicast routing (MOSPF)</a:t>
            </a:r>
          </a:p>
          <a:p>
            <a:pPr lvl="1"/>
            <a:r>
              <a:rPr lang="en-US" dirty="0" smtClean="0"/>
              <a:t>Server extensions for message forwarding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smtClean="0"/>
              <a:t>Car Talk: What's in a Socket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Some information needed…</a:t>
            </a:r>
          </a:p>
          <a:p>
            <a:pPr lvl="1"/>
            <a:r>
              <a:rPr lang="en-US" dirty="0" smtClean="0"/>
              <a:t>Where is the remote machine?</a:t>
            </a:r>
          </a:p>
          <a:p>
            <a:pPr lvl="2"/>
            <a:r>
              <a:rPr lang="en-US" dirty="0" smtClean="0"/>
              <a:t>IP Address</a:t>
            </a:r>
          </a:p>
          <a:p>
            <a:pPr lvl="2"/>
            <a:r>
              <a:rPr lang="en-US" dirty="0" smtClean="0"/>
              <a:t>Hostname (resolved to IP)</a:t>
            </a:r>
          </a:p>
          <a:p>
            <a:pPr lvl="1"/>
            <a:r>
              <a:rPr lang="en-US" dirty="0" smtClean="0"/>
              <a:t>Which service do I want?</a:t>
            </a:r>
          </a:p>
          <a:p>
            <a:pPr lvl="2"/>
            <a:r>
              <a:rPr lang="en-US" dirty="0" smtClean="0"/>
              <a:t>Port</a:t>
            </a:r>
          </a:p>
          <a:p>
            <a:r>
              <a:rPr lang="en-US" dirty="0" smtClean="0"/>
              <a:t>After that…</a:t>
            </a:r>
          </a:p>
          <a:p>
            <a:pPr lvl="1"/>
            <a:r>
              <a:rPr lang="en-US" dirty="0" smtClean="0"/>
              <a:t>You get a file!  A plain old file!</a:t>
            </a:r>
          </a:p>
          <a:p>
            <a:pPr lvl="1"/>
            <a:r>
              <a:rPr lang="en-US" dirty="0" smtClean="0"/>
              <a:t>As simple as other Unix I/O</a:t>
            </a:r>
          </a:p>
          <a:p>
            <a:pPr lvl="1"/>
            <a:r>
              <a:rPr lang="en-US" dirty="0" smtClean="0"/>
              <a:t>Don’t forget to close it when you’re done!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smtClean="0"/>
              <a:t>Car Talk: How do I do it?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648200"/>
          </a:xfrm>
        </p:spPr>
        <p:txBody>
          <a:bodyPr>
            <a:normAutofit/>
          </a:bodyPr>
          <a:lstStyle/>
          <a:p>
            <a:r>
              <a:rPr lang="en-US" dirty="0" smtClean="0"/>
              <a:t>Request a socket descriptor</a:t>
            </a:r>
          </a:p>
          <a:p>
            <a:pPr lvl="1"/>
            <a:r>
              <a:rPr lang="en-US" dirty="0" smtClean="0"/>
              <a:t>Both the client and the server need to </a:t>
            </a:r>
          </a:p>
          <a:p>
            <a:pPr lvl="1"/>
            <a:r>
              <a:rPr lang="en-US" dirty="0" smtClean="0"/>
              <a:t>Bunch of kernel allocations…</a:t>
            </a:r>
          </a:p>
          <a:p>
            <a:r>
              <a:rPr lang="en-US" dirty="0" smtClean="0"/>
              <a:t>And the server…</a:t>
            </a:r>
          </a:p>
          <a:p>
            <a:pPr lvl="1"/>
            <a:r>
              <a:rPr lang="en-US" dirty="0" smtClean="0"/>
              <a:t>Binds to a port</a:t>
            </a:r>
          </a:p>
          <a:p>
            <a:pPr lvl="2"/>
            <a:r>
              <a:rPr lang="en-US" dirty="0" smtClean="0"/>
              <a:t>“I am offering a service on port x.  Hear me roar”</a:t>
            </a:r>
          </a:p>
          <a:p>
            <a:pPr lvl="1"/>
            <a:r>
              <a:rPr lang="en-US" dirty="0" smtClean="0"/>
              <a:t>Listens to the socket</a:t>
            </a:r>
          </a:p>
          <a:p>
            <a:pPr lvl="2"/>
            <a:r>
              <a:rPr lang="en-US" dirty="0" smtClean="0"/>
              <a:t>“Hey!  Say something!”</a:t>
            </a:r>
          </a:p>
          <a:p>
            <a:pPr lvl="1"/>
            <a:r>
              <a:rPr lang="en-US" dirty="0" smtClean="0"/>
              <a:t>Accepts the incoming connection</a:t>
            </a:r>
          </a:p>
          <a:p>
            <a:pPr lvl="2"/>
            <a:r>
              <a:rPr lang="en-US" dirty="0" smtClean="0"/>
              <a:t>“Good, you spoke up!”</a:t>
            </a:r>
          </a:p>
          <a:p>
            <a:r>
              <a:rPr lang="en-US" dirty="0" smtClean="0"/>
              <a:t>And the client…</a:t>
            </a:r>
          </a:p>
          <a:p>
            <a:pPr lvl="1"/>
            <a:r>
              <a:rPr lang="en-US" dirty="0" smtClean="0"/>
              <a:t>Connects</a:t>
            </a:r>
          </a:p>
          <a:p>
            <a:pPr lvl="2"/>
            <a:r>
              <a:rPr lang="en-US" dirty="0" smtClean="0"/>
              <a:t>“I’m interested!”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Human">
  <a:themeElements>
    <a:clrScheme name="Human">
      <a:dk1>
        <a:sysClr val="windowText" lastClr="000000"/>
      </a:dk1>
      <a:lt1>
        <a:sysClr val="window" lastClr="FFFFFF"/>
      </a:lt1>
      <a:dk2>
        <a:srgbClr val="795339"/>
      </a:dk2>
      <a:lt2>
        <a:srgbClr val="F7EEDD"/>
      </a:lt2>
      <a:accent1>
        <a:srgbClr val="AD2E27"/>
      </a:accent1>
      <a:accent2>
        <a:srgbClr val="3F3D66"/>
      </a:accent2>
      <a:accent3>
        <a:srgbClr val="17517A"/>
      </a:accent3>
      <a:accent4>
        <a:srgbClr val="877E48"/>
      </a:accent4>
      <a:accent5>
        <a:srgbClr val="AF8B1E"/>
      </a:accent5>
      <a:accent6>
        <a:srgbClr val="A35E21"/>
      </a:accent6>
      <a:hlink>
        <a:srgbClr val="9B7300"/>
      </a:hlink>
      <a:folHlink>
        <a:srgbClr val="D6A73B"/>
      </a:folHlink>
    </a:clrScheme>
    <a:fontScheme name="Human">
      <a:majorFont>
        <a:latin typeface="Candara"/>
        <a:ea typeface=""/>
        <a:cs typeface=""/>
        <a:font script="Jpan" typeface="ＭＳ Ｐゴシック"/>
        <a:font script="Hang" typeface="HY견명조"/>
        <a:font script="Hans" typeface="华文新魏"/>
        <a:font script="Hant" typeface="新細明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andara"/>
        <a:ea typeface=""/>
        <a:cs typeface=""/>
        <a:font script="Jpan" typeface="ＭＳ Ｐゴシック"/>
        <a:font script="Hang" typeface="HY견명조"/>
        <a:font script="Hans" typeface="华文楷体"/>
        <a:font script="Hant" typeface="新細明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Human">
      <a:fillStyleLst>
        <a:solidFill>
          <a:schemeClr val="phClr">
            <a:tint val="100000"/>
          </a:schemeClr>
        </a:solidFill>
        <a:gradFill>
          <a:gsLst>
            <a:gs pos="0">
              <a:schemeClr val="phClr">
                <a:tint val="30000"/>
                <a:satMod val="175000"/>
              </a:schemeClr>
            </a:gs>
            <a:gs pos="50000">
              <a:schemeClr val="phClr">
                <a:tint val="55000"/>
                <a:satMod val="200000"/>
              </a:schemeClr>
            </a:gs>
            <a:gs pos="70000">
              <a:schemeClr val="phClr">
                <a:tint val="70000"/>
                <a:satMod val="175000"/>
              </a:schemeClr>
            </a:gs>
            <a:gs pos="100000">
              <a:schemeClr val="phClr">
                <a:tint val="85000"/>
                <a:satMod val="175000"/>
              </a:schemeClr>
            </a:gs>
          </a:gsLst>
          <a:lin ang="8000000" scaled="1"/>
        </a:gradFill>
        <a:gradFill>
          <a:gsLst>
            <a:gs pos="0">
              <a:schemeClr val="phClr">
                <a:shade val="100000"/>
                <a:satMod val="140000"/>
              </a:schemeClr>
            </a:gs>
            <a:gs pos="40000">
              <a:schemeClr val="phClr">
                <a:shade val="65000"/>
                <a:satMod val="140000"/>
              </a:schemeClr>
            </a:gs>
            <a:gs pos="70000">
              <a:schemeClr val="phClr">
                <a:shade val="40000"/>
                <a:satMod val="115000"/>
              </a:schemeClr>
            </a:gs>
            <a:gs pos="100000">
              <a:schemeClr val="phClr">
                <a:shade val="20000"/>
                <a:satMod val="115000"/>
              </a:schemeClr>
            </a:gs>
          </a:gsLst>
          <a:lin ang="8000000" scaled="1"/>
        </a:gradFill>
      </a:fillStyleLst>
      <a:lnStyleLst>
        <a:ln w="5000">
          <a:solidFill>
            <a:schemeClr val="phClr"/>
          </a:solidFill>
          <a:prstDash val="solid"/>
        </a:ln>
        <a:ln w="12700">
          <a:solidFill>
            <a:schemeClr val="phClr"/>
          </a:solidFill>
          <a:prstDash val="solid"/>
        </a:ln>
        <a:ln w="28100">
          <a:solidFill>
            <a:schemeClr val="phClr"/>
          </a:solidFill>
          <a:prstDash val="solid"/>
        </a:ln>
      </a:lnStyleLst>
      <a:effectStyleLst>
        <a:effectStyle>
          <a:effectLst>
            <a:outerShdw blurRad="39000" dist="25400" dir="9000000">
              <a:srgbClr val="1A0000">
                <a:alpha val="35000"/>
              </a:srgbClr>
            </a:outerShdw>
          </a:effectLst>
        </a:effectStyle>
        <a:effectStyle>
          <a:effectLst>
            <a:outerShdw blurRad="39000" dist="25400" dir="9000000">
              <a:srgbClr val="1A0000">
                <a:alpha val="40000"/>
              </a:srgbClr>
            </a:outerShdw>
          </a:effectLst>
        </a:effectStyle>
        <a:effectStyle>
          <a:effectLst>
            <a:outerShdw blurRad="39000" dist="25400" dir="9000000">
              <a:srgbClr val="000000">
                <a:alpha val="40000"/>
              </a:srgbClr>
            </a:outerShdw>
          </a:effectLst>
          <a:scene3d>
            <a:camera prst="perspectiveFront">
              <a:rot lat="0" lon="0" rev="0"/>
            </a:camera>
            <a:lightRig rig="brightRoom" dir="tr">
              <a:rot lat="0" lon="0" rev="3540000"/>
            </a:lightRig>
          </a:scene3d>
          <a:sp3d prstMaterial="matte">
            <a:bevelT w="190500" h="44450" prst="cross"/>
          </a:sp3d>
        </a:effectStyle>
      </a:effectStyleLst>
      <a:bgFillStyleLst>
        <a:solidFill>
          <a:schemeClr val="phClr">
            <a:tint val="100000"/>
          </a:schemeClr>
        </a:solidFill>
        <a:gradFill flip="none" rotWithShape="1">
          <a:gsLst>
            <a:gs pos="0">
              <a:schemeClr val="phClr">
                <a:tint val="85000"/>
                <a:satMod val="275000"/>
              </a:schemeClr>
            </a:gs>
            <a:gs pos="3000">
              <a:schemeClr val="phClr">
                <a:tint val="87000"/>
                <a:satMod val="275000"/>
              </a:schemeClr>
            </a:gs>
            <a:gs pos="10000">
              <a:schemeClr val="phClr">
                <a:tint val="90000"/>
                <a:satMod val="275000"/>
              </a:schemeClr>
            </a:gs>
            <a:gs pos="70000">
              <a:schemeClr val="phClr">
                <a:shade val="38000"/>
                <a:satMod val="275000"/>
              </a:schemeClr>
            </a:gs>
            <a:gs pos="90000">
              <a:schemeClr val="phClr">
                <a:shade val="25000"/>
                <a:satMod val="300000"/>
              </a:schemeClr>
            </a:gs>
            <a:gs pos="100000">
              <a:schemeClr val="phClr">
                <a:shade val="22000"/>
                <a:satMod val="300000"/>
              </a:schemeClr>
            </a:gs>
          </a:gsLst>
          <a:path path="circle">
            <a:fillToRect l="60000" t="-3300" b="200000"/>
          </a:path>
          <a:tileRect/>
        </a:gradFill>
        <a:gradFill rotWithShape="1">
          <a:gsLst>
            <a:gs pos="0">
              <a:schemeClr val="phClr">
                <a:tint val="57000"/>
                <a:satMod val="400000"/>
              </a:schemeClr>
            </a:gs>
            <a:gs pos="100000">
              <a:schemeClr val="phClr">
                <a:tint val="87000"/>
                <a:shade val="40000"/>
                <a:satMod val="5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Human</Template>
  <TotalTime>4387</TotalTime>
  <Words>1873</Words>
  <Application>Microsoft Office PowerPoint</Application>
  <PresentationFormat>On-screen Show (4:3)</PresentationFormat>
  <Paragraphs>650</Paragraphs>
  <Slides>39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39</vt:i4>
      </vt:variant>
    </vt:vector>
  </HeadingPairs>
  <TitlesOfParts>
    <vt:vector size="40" baseType="lpstr">
      <vt:lpstr>Human</vt:lpstr>
      <vt:lpstr>Socket Programming Lecture 2</vt:lpstr>
      <vt:lpstr>Why Do I Want Networking?</vt:lpstr>
      <vt:lpstr>Lecture Today…</vt:lpstr>
      <vt:lpstr>Layered Commuication</vt:lpstr>
      <vt:lpstr>What's really going on…</vt:lpstr>
      <vt:lpstr>Which is easier?</vt:lpstr>
      <vt:lpstr>Interlude: Project 1 &amp; 2</vt:lpstr>
      <vt:lpstr>Car Talk: What's in a Socket</vt:lpstr>
      <vt:lpstr>Car Talk: How do I do it?</vt:lpstr>
      <vt:lpstr>Sockets: The lifecycle</vt:lpstr>
      <vt:lpstr>Step One: Socket-time</vt:lpstr>
      <vt:lpstr>Step Two: Bind it up</vt:lpstr>
      <vt:lpstr>Step Two: Bind it up (cont)</vt:lpstr>
      <vt:lpstr>What was that cast?</vt:lpstr>
      <vt:lpstr>htonl() what?</vt:lpstr>
      <vt:lpstr>Step Three: Listen in</vt:lpstr>
      <vt:lpstr>Step Four: Accept the masses!</vt:lpstr>
      <vt:lpstr>Tying the server up now…</vt:lpstr>
      <vt:lpstr>So what about the client?</vt:lpstr>
      <vt:lpstr>And now for the client…</vt:lpstr>
      <vt:lpstr>A Connection, at last!</vt:lpstr>
      <vt:lpstr>The lifecycle again…</vt:lpstr>
      <vt:lpstr>And when were done…</vt:lpstr>
      <vt:lpstr>A scenario…</vt:lpstr>
      <vt:lpstr>Concurrency</vt:lpstr>
      <vt:lpstr>How do we add concurrency?</vt:lpstr>
      <vt:lpstr>Adding Concurency: Step One</vt:lpstr>
      <vt:lpstr>Adding Concurrency: Step Two</vt:lpstr>
      <vt:lpstr>How does the code change?</vt:lpstr>
      <vt:lpstr>What was pool?</vt:lpstr>
      <vt:lpstr>So what about bit vectors?</vt:lpstr>
      <vt:lpstr>What about checking clients?</vt:lpstr>
      <vt:lpstr>Back to that lifecycle…</vt:lpstr>
      <vt:lpstr>Some subtleties…</vt:lpstr>
      <vt:lpstr>So What Now?</vt:lpstr>
      <vt:lpstr>Software Engineering Tools for Project 1</vt:lpstr>
      <vt:lpstr>Software Engineering Skills for Project 1</vt:lpstr>
      <vt:lpstr>Suggestions</vt:lpstr>
      <vt:lpstr>Good Luck! Questions?</vt:lpstr>
    </vt:vector>
  </TitlesOfParts>
  <Company>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Socket Programming Lecture 2</dc:title>
  <dc:creator>Daniel Spangenberger</dc:creator>
  <cp:lastModifiedBy>Daniel Spangenberger</cp:lastModifiedBy>
  <cp:revision>16</cp:revision>
  <dcterms:created xsi:type="dcterms:W3CDTF">2007-08-26T17:47:19Z</dcterms:created>
  <dcterms:modified xsi:type="dcterms:W3CDTF">2007-09-13T22:59:32Z</dcterms:modified>
</cp:coreProperties>
</file>