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59"/>
  </p:notesMasterIdLst>
  <p:handoutMasterIdLst>
    <p:handoutMasterId r:id="rId60"/>
  </p:handoutMasterIdLst>
  <p:sldIdLst>
    <p:sldId id="410" r:id="rId2"/>
    <p:sldId id="805" r:id="rId3"/>
    <p:sldId id="806" r:id="rId4"/>
    <p:sldId id="701" r:id="rId5"/>
    <p:sldId id="714" r:id="rId6"/>
    <p:sldId id="797" r:id="rId7"/>
    <p:sldId id="798" r:id="rId8"/>
    <p:sldId id="799" r:id="rId9"/>
    <p:sldId id="800" r:id="rId10"/>
    <p:sldId id="801" r:id="rId11"/>
    <p:sldId id="802" r:id="rId12"/>
    <p:sldId id="693" r:id="rId13"/>
    <p:sldId id="694" r:id="rId14"/>
    <p:sldId id="695" r:id="rId15"/>
    <p:sldId id="696" r:id="rId16"/>
    <p:sldId id="697" r:id="rId17"/>
    <p:sldId id="698" r:id="rId18"/>
    <p:sldId id="718" r:id="rId19"/>
    <p:sldId id="699" r:id="rId20"/>
    <p:sldId id="719" r:id="rId21"/>
    <p:sldId id="720" r:id="rId22"/>
    <p:sldId id="803" r:id="rId23"/>
    <p:sldId id="721" r:id="rId24"/>
    <p:sldId id="722" r:id="rId25"/>
    <p:sldId id="795" r:id="rId26"/>
    <p:sldId id="773" r:id="rId27"/>
    <p:sldId id="774" r:id="rId28"/>
    <p:sldId id="775" r:id="rId29"/>
    <p:sldId id="776" r:id="rId30"/>
    <p:sldId id="777" r:id="rId31"/>
    <p:sldId id="778" r:id="rId32"/>
    <p:sldId id="779" r:id="rId33"/>
    <p:sldId id="780" r:id="rId34"/>
    <p:sldId id="781" r:id="rId35"/>
    <p:sldId id="784" r:id="rId36"/>
    <p:sldId id="788" r:id="rId37"/>
    <p:sldId id="789" r:id="rId38"/>
    <p:sldId id="790" r:id="rId39"/>
    <p:sldId id="796" r:id="rId40"/>
    <p:sldId id="760" r:id="rId41"/>
    <p:sldId id="761" r:id="rId42"/>
    <p:sldId id="762" r:id="rId43"/>
    <p:sldId id="764" r:id="rId44"/>
    <p:sldId id="765" r:id="rId45"/>
    <p:sldId id="766" r:id="rId46"/>
    <p:sldId id="767" r:id="rId47"/>
    <p:sldId id="768" r:id="rId48"/>
    <p:sldId id="769" r:id="rId49"/>
    <p:sldId id="770" r:id="rId50"/>
    <p:sldId id="771" r:id="rId51"/>
    <p:sldId id="772" r:id="rId52"/>
    <p:sldId id="763" r:id="rId53"/>
    <p:sldId id="804" r:id="rId54"/>
    <p:sldId id="791" r:id="rId55"/>
    <p:sldId id="792" r:id="rId56"/>
    <p:sldId id="793" r:id="rId57"/>
    <p:sldId id="794" r:id="rId5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p:restoredTop sz="79986" autoAdjust="0"/>
  </p:normalViewPr>
  <p:slideViewPr>
    <p:cSldViewPr>
      <p:cViewPr varScale="1">
        <p:scale>
          <a:sx n="203" d="100"/>
          <a:sy n="203" d="100"/>
        </p:scale>
        <p:origin x="2784"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4CCBEAD-6B71-3348-BF9F-9613C4C3C999}" type="datetimeFigureOut">
              <a:rPr lang="en-US" smtClean="0"/>
              <a:pPr/>
              <a:t>12/8/15</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E2CF47B0-0373-7744-B577-08A7E9D13627}" type="slidenum">
              <a:rPr lang="en-US" smtClean="0"/>
              <a:pPr/>
              <a:t>‹#›</a:t>
            </a:fld>
            <a:endParaRPr lang="en-US"/>
          </a:p>
        </p:txBody>
      </p:sp>
    </p:spTree>
    <p:extLst>
      <p:ext uri="{BB962C8B-B14F-4D97-AF65-F5344CB8AC3E}">
        <p14:creationId xmlns:p14="http://schemas.microsoft.com/office/powerpoint/2010/main" val="3568651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E4EF078-8C60-4F1F-BF94-84BF097D947E}" type="datetimeFigureOut">
              <a:rPr lang="en-US" smtClean="0"/>
              <a:pPr/>
              <a:t>12/8/15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562AC01-5D10-4856-8121-C9B953CE69C6}" type="slidenum">
              <a:rPr lang="en-US" smtClean="0"/>
              <a:pPr/>
              <a:t>‹#›</a:t>
            </a:fld>
            <a:endParaRPr lang="en-US"/>
          </a:p>
        </p:txBody>
      </p:sp>
    </p:spTree>
    <p:extLst>
      <p:ext uri="{BB962C8B-B14F-4D97-AF65-F5344CB8AC3E}">
        <p14:creationId xmlns:p14="http://schemas.microsoft.com/office/powerpoint/2010/main" val="2543499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1</a:t>
            </a:fld>
            <a:endParaRPr lang="en-US"/>
          </a:p>
        </p:txBody>
      </p:sp>
    </p:spTree>
    <p:extLst>
      <p:ext uri="{BB962C8B-B14F-4D97-AF65-F5344CB8AC3E}">
        <p14:creationId xmlns:p14="http://schemas.microsoft.com/office/powerpoint/2010/main" val="76364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3F7AB-E805-D242-A4F0-D145E24FB0F2}" type="slidenum">
              <a:rPr lang="en-US"/>
              <a:pPr/>
              <a:t>12</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1219200" y="3257550"/>
            <a:ext cx="6705600" cy="3086100"/>
          </a:xfrm>
        </p:spPr>
        <p:txBody>
          <a:bodyPr/>
          <a:lstStyle/>
          <a:p>
            <a:r>
              <a:rPr lang="en-US"/>
              <a:t>Note: CA’s do NOT generate keys.  They simply are handed a public key along with proof of identify, and generate a signature which can accompany the key when it is given to a user that must validate that they key is in fact Bob’s public key.  </a:t>
            </a:r>
          </a:p>
        </p:txBody>
      </p:sp>
    </p:spTree>
    <p:extLst>
      <p:ext uri="{BB962C8B-B14F-4D97-AF65-F5344CB8AC3E}">
        <p14:creationId xmlns:p14="http://schemas.microsoft.com/office/powerpoint/2010/main" val="92664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FC5AF3-507F-CA43-A9CE-04F77ABA7106}" type="slidenum">
              <a:rPr lang="en-US"/>
              <a:pPr/>
              <a:t>13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1219200" y="3257550"/>
            <a:ext cx="6705600" cy="3086100"/>
          </a:xfrm>
        </p:spPr>
        <p:txBody>
          <a:bodyPr/>
          <a:lstStyle/>
          <a:p>
            <a:endParaRPr lang="en-US"/>
          </a:p>
        </p:txBody>
      </p:sp>
    </p:spTree>
    <p:extLst>
      <p:ext uri="{BB962C8B-B14F-4D97-AF65-F5344CB8AC3E}">
        <p14:creationId xmlns:p14="http://schemas.microsoft.com/office/powerpoint/2010/main" val="62058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0FE6F-81E7-5C44-9909-9C47F267666A}" type="slidenum">
              <a:rPr lang="en-US"/>
              <a:pPr/>
              <a:t>14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1219200" y="3257550"/>
            <a:ext cx="6705600" cy="3086100"/>
          </a:xfrm>
        </p:spPr>
        <p:txBody>
          <a:bodyPr/>
          <a:lstStyle/>
          <a:p>
            <a:r>
              <a:rPr lang="en-US"/>
              <a:t>Wait… didn’t we just say that we needed to have the key’s from the CA’s?  What does our browser use?  </a:t>
            </a:r>
          </a:p>
        </p:txBody>
      </p:sp>
    </p:spTree>
    <p:extLst>
      <p:ext uri="{BB962C8B-B14F-4D97-AF65-F5344CB8AC3E}">
        <p14:creationId xmlns:p14="http://schemas.microsoft.com/office/powerpoint/2010/main" val="2021152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0EDC2-5776-6C4A-A944-CC65A2B700FF}" type="slidenum">
              <a:rPr lang="en-US"/>
              <a:pPr/>
              <a:t>15</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t>Originally created by a little known and </a:t>
            </a:r>
            <a:r>
              <a:rPr lang="en-US" dirty="0" smtClean="0"/>
              <a:t>now </a:t>
            </a:r>
            <a:r>
              <a:rPr lang="en-US" dirty="0"/>
              <a:t>largely defunct net start-up called “</a:t>
            </a:r>
            <a:r>
              <a:rPr lang="en-US" dirty="0" err="1"/>
              <a:t>netscape</a:t>
            </a:r>
            <a:r>
              <a:rPr lang="en-US" dirty="0"/>
              <a:t>” in the mid-90’s</a:t>
            </a:r>
          </a:p>
        </p:txBody>
      </p:sp>
    </p:spTree>
    <p:extLst>
      <p:ext uri="{BB962C8B-B14F-4D97-AF65-F5344CB8AC3E}">
        <p14:creationId xmlns:p14="http://schemas.microsoft.com/office/powerpoint/2010/main" val="61736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BBDEA-8B83-334B-AB7E-04DDDE9F957A}" type="slidenum">
              <a:rPr lang="en-US"/>
              <a:pPr/>
              <a:t>16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679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1276D-0B22-A34B-B490-2B3F54AE3062}" type="slidenum">
              <a:rPr lang="en-US"/>
              <a:pPr/>
              <a:t>17</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421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860F4-A45F-AF45-A651-45A3B176FF10}" type="slidenum">
              <a:rPr lang="en-US"/>
              <a:pPr/>
              <a:t>19</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431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a,b</a:t>
            </a:r>
            <a:r>
              <a:rPr lang="en-US" baseline="0" dirty="0" smtClean="0"/>
              <a:t> are very large numbers and </a:t>
            </a:r>
            <a:r>
              <a:rPr lang="en-US" dirty="0" smtClean="0"/>
              <a:t>p is a very large prime number</a:t>
            </a:r>
            <a:r>
              <a:rPr lang="en-US" baseline="0" dirty="0" smtClean="0"/>
              <a:t> (600 digits!)</a:t>
            </a:r>
            <a:r>
              <a:rPr lang="en-US" dirty="0" smtClean="0"/>
              <a:t>. </a:t>
            </a:r>
            <a:endParaRPr lang="en-US" dirty="0"/>
          </a:p>
        </p:txBody>
      </p:sp>
      <p:sp>
        <p:nvSpPr>
          <p:cNvPr id="4" name="Slide Number Placeholder 3"/>
          <p:cNvSpPr>
            <a:spLocks noGrp="1"/>
          </p:cNvSpPr>
          <p:nvPr>
            <p:ph type="sldNum" sz="quarter" idx="10"/>
          </p:nvPr>
        </p:nvSpPr>
        <p:spPr/>
        <p:txBody>
          <a:bodyPr/>
          <a:lstStyle/>
          <a:p>
            <a:fld id="{E562AC01-5D10-4856-8121-C9B953CE69C6}" type="slidenum">
              <a:rPr lang="en-US" smtClean="0"/>
              <a:pPr/>
              <a:t>22</a:t>
            </a:fld>
            <a:endParaRPr lang="en-US"/>
          </a:p>
        </p:txBody>
      </p:sp>
    </p:spTree>
    <p:extLst>
      <p:ext uri="{BB962C8B-B14F-4D97-AF65-F5344CB8AC3E}">
        <p14:creationId xmlns:p14="http://schemas.microsoft.com/office/powerpoint/2010/main" val="239293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25</a:t>
            </a:fld>
            <a:endParaRPr lang="en-US"/>
          </a:p>
        </p:txBody>
      </p:sp>
    </p:spTree>
    <p:extLst>
      <p:ext uri="{BB962C8B-B14F-4D97-AF65-F5344CB8AC3E}">
        <p14:creationId xmlns:p14="http://schemas.microsoft.com/office/powerpoint/2010/main" val="301012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778FA-135C-D74F-803B-6123D5B2F553}" type="slidenum">
              <a:rPr lang="en-US"/>
              <a:pPr/>
              <a:t>26</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333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4</a:t>
            </a:fld>
            <a:endParaRPr lang="en-US"/>
          </a:p>
        </p:txBody>
      </p:sp>
    </p:spTree>
    <p:extLst>
      <p:ext uri="{BB962C8B-B14F-4D97-AF65-F5344CB8AC3E}">
        <p14:creationId xmlns:p14="http://schemas.microsoft.com/office/powerpoint/2010/main" val="1162012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7A2821A-50D1-A14F-B5DD-23634F8FB557}" type="slidenum">
              <a:rPr lang="en-US"/>
              <a:pPr/>
              <a:t>27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latin typeface="Times New Roman" pitchFamily="-65" charset="0"/>
                <a:cs typeface="Times New Roman" pitchFamily="-65" charset="0"/>
              </a:rPr>
              <a:t>                  homework         exam                 instructor       TA         students</a:t>
            </a:r>
          </a:p>
          <a:p>
            <a:pPr eaLnBrk="1" hangingPunct="1"/>
            <a:r>
              <a:rPr lang="en-US">
                <a:latin typeface="Times New Roman" pitchFamily="-65" charset="0"/>
                <a:cs typeface="Times New Roman" pitchFamily="-65" charset="0"/>
              </a:rPr>
              <a:t>Instructor    {assign,grade}   {assign,grade}               </a:t>
            </a:r>
          </a:p>
          <a:p>
            <a:pPr eaLnBrk="1" hangingPunct="1"/>
            <a:r>
              <a:rPr lang="en-US">
                <a:latin typeface="Times New Roman" pitchFamily="-65" charset="0"/>
                <a:cs typeface="Times New Roman" pitchFamily="-65" charset="0"/>
              </a:rPr>
              <a:t>TA              {grade}          </a:t>
            </a:r>
          </a:p>
          <a:p>
            <a:pPr eaLnBrk="1" hangingPunct="1"/>
            <a:r>
              <a:rPr lang="en-US">
                <a:latin typeface="Times New Roman" pitchFamily="-65" charset="0"/>
                <a:cs typeface="Times New Roman" pitchFamily="-65" charset="0"/>
              </a:rPr>
              <a:t>Students                                                      {evaluate}    {evaluate}</a:t>
            </a:r>
          </a:p>
        </p:txBody>
      </p:sp>
    </p:spTree>
    <p:extLst>
      <p:ext uri="{BB962C8B-B14F-4D97-AF65-F5344CB8AC3E}">
        <p14:creationId xmlns:p14="http://schemas.microsoft.com/office/powerpoint/2010/main" val="63345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134369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551278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109580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30067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422812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B2286-96F1-C748-A474-59666D0B0FBC}" type="slidenum">
              <a:rPr lang="en-US"/>
              <a:pPr/>
              <a:t>36</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198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874DE-C90B-9444-A954-094158C5603D}" type="slidenum">
              <a:rPr lang="en-US"/>
              <a:pPr/>
              <a:t>37</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2697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912871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39</a:t>
            </a:fld>
            <a:endParaRPr lang="en-US"/>
          </a:p>
        </p:txBody>
      </p:sp>
    </p:spTree>
    <p:extLst>
      <p:ext uri="{BB962C8B-B14F-4D97-AF65-F5344CB8AC3E}">
        <p14:creationId xmlns:p14="http://schemas.microsoft.com/office/powerpoint/2010/main" val="100812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F28AF-6623-0546-B346-67B7375E7F96}"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The three attributes of a secure communication we mentioned can be achieved using two different “types”, or “families” of cryptography.  Each family has within it many different algorithms, with slightly different properties.  </a:t>
            </a:r>
          </a:p>
          <a:p>
            <a:endParaRPr lang="en-US" dirty="0"/>
          </a:p>
          <a:p>
            <a:r>
              <a:rPr lang="en-US" dirty="0"/>
              <a:t>Symmetric and Asymmetric cryptography differ in the assumptions they make about the “secrets”, or “keys” that two participants use to enable secure communication.  Symmetric key crypto assumes that the parties have used some mechanism to set-up a “shared secret” between the two parties that can be used to secure further communication.  Public key crypto, as we will see, does not make this assumption, yet can still provide strong security properties.  However, the mechanism to do this uses complex math, and as a result, the time to perform asymmetric crypto operations is significantly longer than their symmetric counter-parts.  </a:t>
            </a:r>
          </a:p>
        </p:txBody>
      </p:sp>
    </p:spTree>
    <p:extLst>
      <p:ext uri="{BB962C8B-B14F-4D97-AF65-F5344CB8AC3E}">
        <p14:creationId xmlns:p14="http://schemas.microsoft.com/office/powerpoint/2010/main" val="731045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4D2DE7B-644B-0943-8C43-61DA63A0BD20}" type="slidenum">
              <a:rPr lang="en-US" sz="1200"/>
              <a:pPr eaLnBrk="1" hangingPunct="1"/>
              <a:t>40</a:t>
            </a:fld>
            <a:endParaRPr lang="en-US" sz="1200"/>
          </a:p>
        </p:txBody>
      </p:sp>
      <p:sp>
        <p:nvSpPr>
          <p:cNvPr id="22530" name="Rectangle 2"/>
          <p:cNvSpPr>
            <a:spLocks noGrp="1" noRot="1" noChangeAspect="1" noChangeArrowheads="1" noTextEdit="1"/>
          </p:cNvSpPr>
          <p:nvPr>
            <p:ph type="sldImg"/>
          </p:nvPr>
        </p:nvSpPr>
        <p:spPr>
          <a:xfrm>
            <a:off x="2860675" y="514350"/>
            <a:ext cx="3427413" cy="2570163"/>
          </a:xfrm>
          <a:ln/>
        </p:spPr>
      </p:sp>
      <p:sp>
        <p:nvSpPr>
          <p:cNvPr id="225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80770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742B4E1F-F42A-FA4B-9110-31A48164CB5D}" type="slidenum">
              <a:rPr lang="en-US" sz="1200"/>
              <a:pPr eaLnBrk="1" hangingPunct="1"/>
              <a:t>41</a:t>
            </a:fld>
            <a:endParaRPr lang="en-US" sz="1200"/>
          </a:p>
        </p:txBody>
      </p:sp>
      <p:sp>
        <p:nvSpPr>
          <p:cNvPr id="24578" name="Rectangle 2"/>
          <p:cNvSpPr>
            <a:spLocks noGrp="1" noRot="1" noChangeAspect="1" noChangeArrowheads="1" noTextEdit="1"/>
          </p:cNvSpPr>
          <p:nvPr>
            <p:ph type="sldImg"/>
          </p:nvPr>
        </p:nvSpPr>
        <p:spPr>
          <a:xfrm>
            <a:off x="2860675" y="514350"/>
            <a:ext cx="3427413" cy="2570163"/>
          </a:xfrm>
          <a:ln/>
        </p:spPr>
      </p:sp>
      <p:sp>
        <p:nvSpPr>
          <p:cNvPr id="245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90136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374E22F-D369-CF40-81D7-E34FAC0E6A51}" type="slidenum">
              <a:rPr lang="en-US" sz="1200"/>
              <a:pPr eaLnBrk="1" hangingPunct="1"/>
              <a:t>42</a:t>
            </a:fld>
            <a:endParaRPr lang="en-US" sz="1200"/>
          </a:p>
        </p:txBody>
      </p:sp>
      <p:sp>
        <p:nvSpPr>
          <p:cNvPr id="26626" name="Rectangle 2"/>
          <p:cNvSpPr>
            <a:spLocks noGrp="1" noRot="1" noChangeAspect="1" noChangeArrowheads="1" noTextEdit="1"/>
          </p:cNvSpPr>
          <p:nvPr>
            <p:ph type="sldImg"/>
          </p:nvPr>
        </p:nvSpPr>
        <p:spPr>
          <a:xfrm>
            <a:off x="2860675" y="514350"/>
            <a:ext cx="3427413" cy="2570163"/>
          </a:xfrm>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941662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A9EFEBDC-F33D-E846-B940-7F6132A2F3D1}" type="slidenum">
              <a:rPr lang="en-US" sz="1200"/>
              <a:pPr eaLnBrk="1" hangingPunct="1"/>
              <a:t>45</a:t>
            </a:fld>
            <a:endParaRPr lang="en-US" sz="1200"/>
          </a:p>
        </p:txBody>
      </p:sp>
      <p:sp>
        <p:nvSpPr>
          <p:cNvPr id="32770" name="Rectangle 2"/>
          <p:cNvSpPr>
            <a:spLocks noGrp="1" noRot="1" noChangeAspect="1" noChangeArrowheads="1" noTextEdit="1"/>
          </p:cNvSpPr>
          <p:nvPr>
            <p:ph type="sldImg"/>
          </p:nvPr>
        </p:nvSpPr>
        <p:spPr>
          <a:xfrm>
            <a:off x="2860675" y="514350"/>
            <a:ext cx="3427413" cy="2570163"/>
          </a:xfrm>
          <a:ln/>
        </p:spPr>
      </p:sp>
      <p:sp>
        <p:nvSpPr>
          <p:cNvPr id="3277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9280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0EED4408-3C1C-3742-9C41-15B4AE8504CE}" type="slidenum">
              <a:rPr lang="en-US" sz="1200"/>
              <a:pPr eaLnBrk="1" hangingPunct="1"/>
              <a:t>46</a:t>
            </a:fld>
            <a:endParaRPr lang="en-US" sz="1200"/>
          </a:p>
        </p:txBody>
      </p:sp>
      <p:sp>
        <p:nvSpPr>
          <p:cNvPr id="34818" name="Rectangle 2"/>
          <p:cNvSpPr>
            <a:spLocks noGrp="1" noRot="1" noChangeAspect="1" noChangeArrowheads="1" noTextEdit="1"/>
          </p:cNvSpPr>
          <p:nvPr>
            <p:ph type="sldImg"/>
          </p:nvPr>
        </p:nvSpPr>
        <p:spPr>
          <a:xfrm>
            <a:off x="2860675" y="514350"/>
            <a:ext cx="3427413" cy="2570163"/>
          </a:xfrm>
          <a:ln/>
        </p:spPr>
      </p:sp>
      <p:sp>
        <p:nvSpPr>
          <p:cNvPr id="3481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51352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28549E1-B1D1-CF40-8E56-2021439A3C33}" type="slidenum">
              <a:rPr lang="en-US" sz="1200"/>
              <a:pPr eaLnBrk="1" hangingPunct="1"/>
              <a:t>47</a:t>
            </a:fld>
            <a:endParaRPr lang="en-US" sz="1200"/>
          </a:p>
        </p:txBody>
      </p:sp>
      <p:sp>
        <p:nvSpPr>
          <p:cNvPr id="36866" name="Rectangle 2"/>
          <p:cNvSpPr>
            <a:spLocks noGrp="1" noRot="1" noChangeAspect="1" noChangeArrowheads="1" noTextEdit="1"/>
          </p:cNvSpPr>
          <p:nvPr>
            <p:ph type="sldImg"/>
          </p:nvPr>
        </p:nvSpPr>
        <p:spPr>
          <a:xfrm>
            <a:off x="2860675" y="514350"/>
            <a:ext cx="3427413" cy="2570163"/>
          </a:xfrm>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95948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96D21F4A-BA60-C04B-9F76-57552663E3F2}" type="slidenum">
              <a:rPr lang="en-US" sz="1200"/>
              <a:pPr eaLnBrk="1" hangingPunct="1"/>
              <a:t>48</a:t>
            </a:fld>
            <a:endParaRPr lang="en-US" sz="1200"/>
          </a:p>
        </p:txBody>
      </p:sp>
      <p:sp>
        <p:nvSpPr>
          <p:cNvPr id="38914" name="Rectangle 2"/>
          <p:cNvSpPr>
            <a:spLocks noGrp="1" noRot="1" noChangeAspect="1" noChangeArrowheads="1" noTextEdit="1"/>
          </p:cNvSpPr>
          <p:nvPr>
            <p:ph type="sldImg"/>
          </p:nvPr>
        </p:nvSpPr>
        <p:spPr>
          <a:xfrm>
            <a:off x="2860675" y="514350"/>
            <a:ext cx="3427413" cy="2570163"/>
          </a:xfrm>
          <a:ln/>
        </p:spPr>
      </p:sp>
      <p:sp>
        <p:nvSpPr>
          <p:cNvPr id="3891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75904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F91C6589-FE99-6946-A549-85B2E0C79482}" type="slidenum">
              <a:rPr lang="en-US" sz="1200"/>
              <a:pPr eaLnBrk="1" hangingPunct="1"/>
              <a:t>49</a:t>
            </a:fld>
            <a:endParaRPr lang="en-US" sz="1200"/>
          </a:p>
        </p:txBody>
      </p:sp>
      <p:sp>
        <p:nvSpPr>
          <p:cNvPr id="40962" name="Rectangle 2"/>
          <p:cNvSpPr>
            <a:spLocks noGrp="1" noRot="1" noChangeAspect="1" noChangeArrowheads="1" noTextEdit="1"/>
          </p:cNvSpPr>
          <p:nvPr>
            <p:ph type="sldImg"/>
          </p:nvPr>
        </p:nvSpPr>
        <p:spPr>
          <a:xfrm>
            <a:off x="2860675" y="514350"/>
            <a:ext cx="3427413" cy="2570163"/>
          </a:xfrm>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04778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C86EFF16-A2EE-D745-BAA1-BC3EED430627}" type="slidenum">
              <a:rPr lang="en-US" sz="1200"/>
              <a:pPr eaLnBrk="1" hangingPunct="1"/>
              <a:t>50</a:t>
            </a:fld>
            <a:endParaRPr lang="en-US" sz="1200"/>
          </a:p>
        </p:txBody>
      </p:sp>
      <p:sp>
        <p:nvSpPr>
          <p:cNvPr id="43010" name="Rectangle 2"/>
          <p:cNvSpPr>
            <a:spLocks noGrp="1" noRot="1" noChangeAspect="1" noChangeArrowheads="1" noTextEdit="1"/>
          </p:cNvSpPr>
          <p:nvPr>
            <p:ph type="sldImg"/>
          </p:nvPr>
        </p:nvSpPr>
        <p:spPr>
          <a:xfrm>
            <a:off x="2860675" y="514350"/>
            <a:ext cx="3427413" cy="2570163"/>
          </a:xfrm>
          <a:ln/>
        </p:spPr>
      </p:sp>
      <p:sp>
        <p:nvSpPr>
          <p:cNvPr id="4301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89834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347EDF3F-7959-1541-AA95-AA5B5BF62062}" type="slidenum">
              <a:rPr lang="en-US" sz="1200"/>
              <a:pPr eaLnBrk="1" hangingPunct="1"/>
              <a:t>51</a:t>
            </a:fld>
            <a:endParaRPr lang="en-US" sz="1200"/>
          </a:p>
        </p:txBody>
      </p:sp>
      <p:sp>
        <p:nvSpPr>
          <p:cNvPr id="45058" name="Rectangle 2"/>
          <p:cNvSpPr>
            <a:spLocks noGrp="1" noRot="1" noChangeAspect="1" noChangeArrowheads="1" noTextEdit="1"/>
          </p:cNvSpPr>
          <p:nvPr>
            <p:ph type="sldImg"/>
          </p:nvPr>
        </p:nvSpPr>
        <p:spPr>
          <a:xfrm>
            <a:off x="2860675" y="514350"/>
            <a:ext cx="3427413" cy="2570163"/>
          </a:xfrm>
          <a:ln/>
        </p:spPr>
      </p:sp>
      <p:sp>
        <p:nvSpPr>
          <p:cNvPr id="4505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4631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A0333-9608-734E-A4C8-D87290266F8D}" type="slidenum">
              <a:rPr lang="en-US"/>
              <a:pPr/>
              <a:t>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8680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7537C07D-85D1-E543-BA39-5F34AFCC5DB1}" type="slidenum">
              <a:rPr lang="en-US" sz="1200"/>
              <a:pPr eaLnBrk="1" hangingPunct="1"/>
              <a:t>52</a:t>
            </a:fld>
            <a:endParaRPr lang="en-US" sz="1200"/>
          </a:p>
        </p:txBody>
      </p:sp>
      <p:sp>
        <p:nvSpPr>
          <p:cNvPr id="28674" name="Rectangle 2"/>
          <p:cNvSpPr>
            <a:spLocks noGrp="1" noRot="1" noChangeAspect="1" noChangeArrowheads="1" noTextEdit="1"/>
          </p:cNvSpPr>
          <p:nvPr>
            <p:ph type="sldImg"/>
          </p:nvPr>
        </p:nvSpPr>
        <p:spPr>
          <a:xfrm>
            <a:off x="2860675" y="514350"/>
            <a:ext cx="3427413" cy="2570163"/>
          </a:xfrm>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572516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62AC01-5D10-4856-8121-C9B953CE69C6}" type="slidenum">
              <a:rPr lang="en-US" smtClean="0"/>
              <a:pPr/>
              <a:t>53</a:t>
            </a:fld>
            <a:endParaRPr lang="en-US"/>
          </a:p>
        </p:txBody>
      </p:sp>
    </p:spTree>
    <p:extLst>
      <p:ext uri="{BB962C8B-B14F-4D97-AF65-F5344CB8AC3E}">
        <p14:creationId xmlns:p14="http://schemas.microsoft.com/office/powerpoint/2010/main" val="1129760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19669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a:latin typeface="Times New Roman" pitchFamily="-65" charset="0"/>
              <a:cs typeface="Times New Roman" pitchFamily="-65" charset="0"/>
            </a:endParaRPr>
          </a:p>
        </p:txBody>
      </p:sp>
    </p:spTree>
    <p:extLst>
      <p:ext uri="{BB962C8B-B14F-4D97-AF65-F5344CB8AC3E}">
        <p14:creationId xmlns:p14="http://schemas.microsoft.com/office/powerpoint/2010/main" val="922726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C20DE-C46E-BC4C-95FF-E118EF85F944}" type="slidenum">
              <a:rPr lang="en-US"/>
              <a:pPr/>
              <a:t>56</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1895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8C030-445C-1945-9CE7-C636C32BDDC0}" type="slidenum">
              <a:rPr lang="en-US"/>
              <a:pPr/>
              <a:t>57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464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CCC83-EF07-EB4F-BCE8-3502C63FAE81}" type="slidenum">
              <a:rPr lang="en-US"/>
              <a:pPr/>
              <a:t>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534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36310-FA62-BB44-8B47-6D53EDC7D663}" type="slidenum">
              <a:rPr lang="en-US"/>
              <a:pPr/>
              <a:t>8</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1219200" y="3257550"/>
            <a:ext cx="6705600" cy="3086100"/>
          </a:xfrm>
        </p:spPr>
        <p:txBody>
          <a:bodyPr/>
          <a:lstStyle/>
          <a:p>
            <a:endParaRPr lang="en-US"/>
          </a:p>
        </p:txBody>
      </p:sp>
    </p:spTree>
    <p:extLst>
      <p:ext uri="{BB962C8B-B14F-4D97-AF65-F5344CB8AC3E}">
        <p14:creationId xmlns:p14="http://schemas.microsoft.com/office/powerpoint/2010/main" val="55964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939B9-AC8C-AE4B-B6DA-5CF00C68EF16}" type="slidenum">
              <a:rPr lang="en-US"/>
              <a:pPr/>
              <a:t>9</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1219200" y="3257550"/>
            <a:ext cx="6705600" cy="3086100"/>
          </a:xfrm>
        </p:spPr>
        <p:txBody>
          <a:bodyPr/>
          <a:lstStyle/>
          <a:p>
            <a:pPr marL="228600" indent="-228600"/>
            <a:r>
              <a:rPr lang="en-US"/>
              <a:t>Downside:  </a:t>
            </a:r>
          </a:p>
          <a:p>
            <a:pPr marL="228600" indent="-228600">
              <a:buFontTx/>
              <a:buAutoNum type="arabicParenR"/>
            </a:pPr>
            <a:r>
              <a:rPr lang="en-US"/>
              <a:t>KDC must always be online to communicate securely</a:t>
            </a:r>
          </a:p>
          <a:p>
            <a:pPr marL="228600" indent="-228600">
              <a:buFontTx/>
              <a:buAutoNum type="arabicParenR"/>
            </a:pPr>
            <a:r>
              <a:rPr lang="en-US"/>
              <a:t> KDC can give our session keys away  (escrow)</a:t>
            </a:r>
          </a:p>
          <a:p>
            <a:pPr marL="228600" indent="-228600">
              <a:buFontTx/>
              <a:buAutoNum type="arabicParenR"/>
            </a:pPr>
            <a:endParaRPr lang="en-US"/>
          </a:p>
        </p:txBody>
      </p:sp>
    </p:spTree>
    <p:extLst>
      <p:ext uri="{BB962C8B-B14F-4D97-AF65-F5344CB8AC3E}">
        <p14:creationId xmlns:p14="http://schemas.microsoft.com/office/powerpoint/2010/main" val="137515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54DB0-D515-2447-B976-47C8EF1F05DB}" type="slidenum">
              <a:rPr lang="en-US"/>
              <a:pPr/>
              <a:t>10</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62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B835C4-6544-1946-AFF8-208C0E1F7D35}" type="slidenum">
              <a:rPr lang="en-US"/>
              <a:pPr/>
              <a:t>11</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PKI’s are notoriously complex</a:t>
            </a:r>
          </a:p>
        </p:txBody>
      </p:sp>
    </p:spTree>
    <p:extLst>
      <p:ext uri="{BB962C8B-B14F-4D97-AF65-F5344CB8AC3E}">
        <p14:creationId xmlns:p14="http://schemas.microsoft.com/office/powerpoint/2010/main" val="125979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457200" y="853440"/>
            <a:ext cx="8229600" cy="3108960"/>
          </a:xfrm>
        </p:spPr>
        <p:txBody>
          <a:bodyPr anchor="t" anchorCtr="0">
            <a:noAutofit/>
          </a:bodyPr>
          <a:lstStyle>
            <a:lvl1pPr algn="ctr">
              <a:lnSpc>
                <a:spcPct val="100000"/>
              </a:lnSpc>
              <a:defRPr lang="en-US" sz="54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24" name="Rectangle 26"/>
          <p:cNvSpPr>
            <a:spLocks noGrp="1"/>
          </p:cNvSpPr>
          <p:nvPr>
            <p:ph type="subTitle" idx="1"/>
          </p:nvPr>
        </p:nvSpPr>
        <p:spPr>
          <a:xfrm>
            <a:off x="457200" y="4282440"/>
            <a:ext cx="82296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r>
              <a:rPr lang="en-US" smtClean="0"/>
              <a:t>L -13; 2-26-01</a:t>
            </a:r>
            <a:endParaRPr lang="en-US"/>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r>
              <a:rPr lang="en-US" smtClean="0"/>
              <a:t>© Srinivasan Seshan, 2001</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 -13; 2-26-01</a:t>
            </a:r>
            <a:endParaRPr lang="en-US"/>
          </a:p>
        </p:txBody>
      </p:sp>
      <p:sp>
        <p:nvSpPr>
          <p:cNvPr id="5" name="Footer Placeholder 4"/>
          <p:cNvSpPr>
            <a:spLocks noGrp="1"/>
          </p:cNvSpPr>
          <p:nvPr>
            <p:ph type="ftr" sz="quarter" idx="11"/>
          </p:nvPr>
        </p:nvSpPr>
        <p:spPr/>
        <p:txBody>
          <a:bodyPr/>
          <a:lstStyle/>
          <a:p>
            <a:r>
              <a:rPr lang="en-US" smtClean="0"/>
              <a:t>© Srinivasan Seshan, 2001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 -13; 2-26-01</a:t>
            </a:r>
            <a:endParaRPr lang="en-US"/>
          </a:p>
        </p:txBody>
      </p:sp>
      <p:sp>
        <p:nvSpPr>
          <p:cNvPr id="5" name="Footer Placeholder 4"/>
          <p:cNvSpPr>
            <a:spLocks noGrp="1"/>
          </p:cNvSpPr>
          <p:nvPr>
            <p:ph type="ftr" sz="quarter" idx="11"/>
          </p:nvPr>
        </p:nvSpPr>
        <p:spPr/>
        <p:txBody>
          <a:bodyPr/>
          <a:lstStyle/>
          <a:p>
            <a:r>
              <a:rPr lang="en-US" smtClean="0"/>
              <a:t>© Srinivasan Seshan, 2001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r>
              <a:rPr lang="en-US" smtClean="0"/>
              <a:t>L -13; 2-26-01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smtClean="0"/>
              <a:t>© Srinivasan Seshan, 2001</a:t>
            </a: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smtClean="0"/>
            </a:lvl1pPr>
          </a:lstStyle>
          <a:p>
            <a:fld id="{489D29D7-1234-8741-A498-660C22BBBE7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r>
              <a:rPr lang="en-US" smtClean="0"/>
              <a:t>L -13; 2-26-01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smtClean="0"/>
              <a:t>© Srinivasan Seshan, 2001</a:t>
            </a: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smtClean="0"/>
            </a:lvl1pPr>
          </a:lstStyle>
          <a:p>
            <a:fld id="{7A39B948-4C7C-D64A-B76E-8DAAD68125F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Default Design copy 3">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lIns="64291" tIns="32146" rIns="64291" bIns="32146"/>
          <a:lstStyle/>
          <a:p>
            <a:pPr lvl="0">
              <a:defRPr sz="1800" b="0">
                <a:solidFill>
                  <a:srgbClr val="000000"/>
                </a:solidFill>
                <a:uFillTx/>
              </a:defRPr>
            </a:pPr>
            <a:r>
              <a:rPr sz="3900" b="1">
                <a:solidFill>
                  <a:srgbClr val="FF2600"/>
                </a:solidFill>
                <a:uFill>
                  <a:solidFill>
                    <a:srgbClr val="FF2600"/>
                  </a:solidFill>
                </a:uFill>
              </a:rPr>
              <a:t>Title Text</a:t>
            </a:r>
          </a:p>
        </p:txBody>
      </p:sp>
      <p:sp>
        <p:nvSpPr>
          <p:cNvPr id="58" name="Shape 58"/>
          <p:cNvSpPr>
            <a:spLocks noGrp="1"/>
          </p:cNvSpPr>
          <p:nvPr>
            <p:ph type="body" idx="1"/>
          </p:nvPr>
        </p:nvSpPr>
        <p:spPr>
          <a:prstGeom prst="rect">
            <a:avLst/>
          </a:prstGeom>
        </p:spPr>
        <p:txBody>
          <a:bodyPr tIns="32146" bIns="32146"/>
          <a:lstStyle>
            <a:lvl2pPr marL="550942" indent="-200911">
              <a:spcBef>
                <a:spcPts val="492"/>
              </a:spcBef>
              <a:buChar char="–"/>
              <a:defRPr sz="2400"/>
            </a:lvl2pPr>
            <a:lvl3pPr marL="832217" indent="-160729">
              <a:spcBef>
                <a:spcPts val="492"/>
              </a:spcBef>
              <a:defRPr sz="2400"/>
            </a:lvl3pPr>
            <a:lvl4pPr marL="1153674" indent="-160729">
              <a:spcBef>
                <a:spcPts val="422"/>
              </a:spcBef>
              <a:buChar char="–"/>
              <a:defRPr sz="2000"/>
            </a:lvl4pPr>
            <a:lvl5pPr marL="1475131" indent="-160729">
              <a:spcBef>
                <a:spcPts val="422"/>
              </a:spcBef>
              <a:buChar char="»"/>
              <a:defRPr sz="2000"/>
            </a:lvl5pPr>
          </a:lstStyle>
          <a:p>
            <a:pPr lvl="0">
              <a:defRPr sz="1800">
                <a:uFillTx/>
              </a:defRPr>
            </a:pPr>
            <a:r>
              <a:rPr sz="2700">
                <a:uFill>
                  <a:solidFill/>
                </a:uFill>
              </a:rPr>
              <a:t>Body Level One</a:t>
            </a:r>
          </a:p>
          <a:p>
            <a:pPr lvl="1">
              <a:defRPr sz="1800">
                <a:uFillTx/>
              </a:defRPr>
            </a:pPr>
            <a:r>
              <a:rPr sz="24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59" name="Shape 59"/>
          <p:cNvSpPr>
            <a:spLocks noGrp="1"/>
          </p:cNvSpPr>
          <p:nvPr>
            <p:ph type="sldNum" sz="quarter" idx="2"/>
          </p:nvPr>
        </p:nvSpPr>
        <p:spPr>
          <a:prstGeom prst="rect">
            <a:avLst/>
          </a:prstGeom>
        </p:spPr>
        <p:txBody>
          <a:bodyPr lIns="64291" tIns="32146" rIns="64291" bIns="32146"/>
          <a:lstStyle/>
          <a:p>
            <a:pPr lvl="0"/>
            <a:fld id="{86CB4B4D-7CA3-9044-876B-883B54F8677D}" type="slidenum">
              <a:t>‹#›</a:t>
            </a:fld>
            <a:endParaRPr/>
          </a:p>
        </p:txBody>
      </p:sp>
    </p:spTree>
    <p:extLst>
      <p:ext uri="{BB962C8B-B14F-4D97-AF65-F5344CB8AC3E}">
        <p14:creationId xmlns:p14="http://schemas.microsoft.com/office/powerpoint/2010/main" val="12192081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smtClean="0"/>
              <a:t>Click to edit Master title style</a:t>
            </a:r>
            <a:endParaRPr lang="en-US" dirty="0"/>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r>
              <a:rPr lang="en-US" smtClean="0"/>
              <a:t>L -13; 2-26-01</a:t>
            </a:r>
            <a:endParaRPr lang="en-US"/>
          </a:p>
        </p:txBody>
      </p:sp>
      <p:sp>
        <p:nvSpPr>
          <p:cNvPr id="5" name="Rectangle 5"/>
          <p:cNvSpPr>
            <a:spLocks noGrp="1"/>
          </p:cNvSpPr>
          <p:nvPr>
            <p:ph type="ftr" sz="quarter" idx="11"/>
          </p:nvPr>
        </p:nvSpPr>
        <p:spPr/>
        <p:txBody>
          <a:bodyPr/>
          <a:lstStyle/>
          <a:p>
            <a:r>
              <a:rPr lang="en-US" smtClean="0"/>
              <a:t>© Srinivasan Seshan, 2001</a:t>
            </a:r>
            <a:endParaRPr lang="en-US"/>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r>
              <a:rPr lang="en-US" smtClean="0"/>
              <a:t>L -13; 2-26-01</a:t>
            </a:r>
            <a:endParaRPr lang="en-US"/>
          </a:p>
        </p:txBody>
      </p:sp>
      <p:sp>
        <p:nvSpPr>
          <p:cNvPr id="5" name="Rectangle 5"/>
          <p:cNvSpPr>
            <a:spLocks noGrp="1"/>
          </p:cNvSpPr>
          <p:nvPr>
            <p:ph type="ftr" sz="quarter" idx="11"/>
          </p:nvPr>
        </p:nvSpPr>
        <p:spPr>
          <a:xfrm>
            <a:off x="3124200" y="5958840"/>
            <a:ext cx="2895600" cy="365760"/>
          </a:xfrm>
        </p:spPr>
        <p:txBody>
          <a:bodyPr/>
          <a:lstStyle/>
          <a:p>
            <a:r>
              <a:rPr lang="en-US" smtClean="0"/>
              <a:t>© Srinivasan Seshan, 2001</a:t>
            </a:r>
            <a:endParaRPr lang="en-US"/>
          </a:p>
        </p:txBody>
      </p:sp>
      <p:sp>
        <p:nvSpPr>
          <p:cNvPr id="6" name="Rectangle 6"/>
          <p:cNvSpPr>
            <a:spLocks noGrp="1"/>
          </p:cNvSpPr>
          <p:nvPr>
            <p:ph type="sldNum" sz="quarter" idx="12"/>
          </p:nvPr>
        </p:nvSpPr>
        <p:spPr>
          <a:xfrm>
            <a:off x="6248400" y="5958840"/>
            <a:ext cx="2133600" cy="36576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r>
              <a:rPr lang="en-US" smtClean="0"/>
              <a:t>L -13; 2-26-01</a:t>
            </a:r>
            <a:endParaRPr lang="en-US"/>
          </a:p>
        </p:txBody>
      </p:sp>
      <p:sp>
        <p:nvSpPr>
          <p:cNvPr id="6" name="Rectangle 5"/>
          <p:cNvSpPr>
            <a:spLocks noGrp="1"/>
          </p:cNvSpPr>
          <p:nvPr>
            <p:ph type="ftr" sz="quarter" idx="11"/>
          </p:nvPr>
        </p:nvSpPr>
        <p:spPr/>
        <p:txBody>
          <a:bodyPr/>
          <a:lstStyle/>
          <a:p>
            <a:r>
              <a:rPr lang="en-US" smtClean="0"/>
              <a:t>© Srinivasan Seshan, 2001</a:t>
            </a:r>
            <a:endParaRPr lang="en-US"/>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r>
              <a:rPr lang="en-US" smtClean="0"/>
              <a:t>L -13; 2-26-01</a:t>
            </a:r>
            <a:endParaRPr lang="en-US"/>
          </a:p>
        </p:txBody>
      </p:sp>
      <p:sp>
        <p:nvSpPr>
          <p:cNvPr id="8" name="Rectangle 7"/>
          <p:cNvSpPr>
            <a:spLocks noGrp="1"/>
          </p:cNvSpPr>
          <p:nvPr>
            <p:ph type="ftr" sz="quarter" idx="11"/>
          </p:nvPr>
        </p:nvSpPr>
        <p:spPr/>
        <p:txBody>
          <a:bodyPr/>
          <a:lstStyle/>
          <a:p>
            <a:r>
              <a:rPr lang="en-US" smtClean="0"/>
              <a:t>© Srinivasan Seshan, 2001</a:t>
            </a:r>
            <a:endParaRPr lang="en-US"/>
          </a:p>
        </p:txBody>
      </p:sp>
      <p:sp>
        <p:nvSpPr>
          <p:cNvPr id="9" name="Rectangle 8"/>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r>
              <a:rPr lang="en-US" smtClean="0"/>
              <a:t>L -13; 2-26-01</a:t>
            </a:r>
            <a:endParaRPr lang="en-US"/>
          </a:p>
        </p:txBody>
      </p:sp>
      <p:sp>
        <p:nvSpPr>
          <p:cNvPr id="4" name="Rectangle 4"/>
          <p:cNvSpPr>
            <a:spLocks noGrp="1"/>
          </p:cNvSpPr>
          <p:nvPr>
            <p:ph type="ftr" sz="quarter" idx="11"/>
          </p:nvPr>
        </p:nvSpPr>
        <p:spPr/>
        <p:txBody>
          <a:bodyPr/>
          <a:lstStyle/>
          <a:p>
            <a:r>
              <a:rPr lang="en-US" smtClean="0"/>
              <a:t>© Srinivasan Seshan, 2001</a:t>
            </a:r>
            <a:endParaRPr lang="en-US"/>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r>
              <a:rPr lang="en-US" smtClean="0"/>
              <a:t>L -13; 2-26-01</a:t>
            </a:r>
            <a:endParaRPr lang="en-US"/>
          </a:p>
        </p:txBody>
      </p:sp>
      <p:sp>
        <p:nvSpPr>
          <p:cNvPr id="3" name="Rectangle 3"/>
          <p:cNvSpPr>
            <a:spLocks noGrp="1"/>
          </p:cNvSpPr>
          <p:nvPr>
            <p:ph type="ftr" sz="quarter" idx="11"/>
          </p:nvPr>
        </p:nvSpPr>
        <p:spPr/>
        <p:txBody>
          <a:bodyPr/>
          <a:lstStyle/>
          <a:p>
            <a:r>
              <a:rPr lang="en-US" smtClean="0"/>
              <a:t>© Srinivasan Seshan, 2001</a:t>
            </a:r>
            <a:endParaRPr lang="en-US"/>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r>
              <a:rPr lang="en-US" smtClean="0"/>
              <a:t>L -13; 2-26-01</a:t>
            </a:r>
            <a:endParaRPr lang="en-US"/>
          </a:p>
        </p:txBody>
      </p:sp>
      <p:sp>
        <p:nvSpPr>
          <p:cNvPr id="6" name="Rectangle 5"/>
          <p:cNvSpPr>
            <a:spLocks noGrp="1"/>
          </p:cNvSpPr>
          <p:nvPr>
            <p:ph type="ftr" sz="quarter" idx="11"/>
          </p:nvPr>
        </p:nvSpPr>
        <p:spPr/>
        <p:txBody>
          <a:bodyPr/>
          <a:lstStyle/>
          <a:p>
            <a:r>
              <a:rPr lang="en-US" smtClean="0"/>
              <a:t>© Srinivasan Seshan, 2001</a:t>
            </a:r>
            <a:endParaRPr lang="en-US"/>
          </a:p>
        </p:txBody>
      </p:sp>
      <p:sp>
        <p:nvSpPr>
          <p:cNvPr id="7" name="Rectangle 6"/>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r>
              <a:rPr lang="en-US" smtClean="0"/>
              <a:t>L -13; 2-26-01</a:t>
            </a:r>
            <a:endParaRPr lang="en-US"/>
          </a:p>
        </p:txBody>
      </p:sp>
      <p:sp>
        <p:nvSpPr>
          <p:cNvPr id="6" name="Rectangle 6"/>
          <p:cNvSpPr>
            <a:spLocks noGrp="1"/>
          </p:cNvSpPr>
          <p:nvPr>
            <p:ph type="ftr" sz="quarter" idx="11"/>
          </p:nvPr>
        </p:nvSpPr>
        <p:spPr/>
        <p:txBody>
          <a:bodyPr/>
          <a:lstStyle/>
          <a:p>
            <a:r>
              <a:rPr lang="en-US" smtClean="0"/>
              <a:t>© Srinivasan Seshan, 2001</a:t>
            </a:r>
            <a:endParaRPr lang="en-US"/>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152400" y="152400"/>
            <a:ext cx="8839200" cy="65532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304800" y="228600"/>
            <a:ext cx="8534400" cy="1066800"/>
          </a:xfrm>
          <a:prstGeom prst="rect">
            <a:avLst/>
          </a:prstGeom>
        </p:spPr>
        <p:txBody>
          <a:bodyPr anchor="t"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5" name="Rectangle 11"/>
          <p:cNvSpPr>
            <a:spLocks noGrp="1"/>
          </p:cNvSpPr>
          <p:nvPr>
            <p:ph type="body" idx="1"/>
          </p:nvPr>
        </p:nvSpPr>
        <p:spPr>
          <a:xfrm>
            <a:off x="304800" y="1447800"/>
            <a:ext cx="8534400" cy="4678363"/>
          </a:xfrm>
          <a:prstGeom prst="rect">
            <a:avLst/>
          </a:prstGeom>
        </p:spPr>
        <p:txBody>
          <a:bodyPr lIns="45720" rIns="4572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r>
              <a:rPr lang="en-US" smtClean="0"/>
              <a:t>L -13; 2-26-01</a:t>
            </a:r>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r>
              <a:rPr lang="en-US" smtClean="0"/>
              <a:t>© Srinivasan Seshan, 2001</a:t>
            </a:r>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hf hdr="0" ftr="0" dt="0"/>
  <p:txStyles>
    <p:titleStyle>
      <a:defPPr>
        <a:defRPr sz="4400">
          <a:solidFill>
            <a:schemeClr val="tx2">
              <a:shade val="80000"/>
              <a:satMod val="150000"/>
            </a:schemeClr>
          </a:solidFill>
          <a:latin typeface="+mj-lt"/>
          <a:ea typeface="+mj-ea"/>
          <a:cs typeface="+mj-cs"/>
        </a:defRPr>
      </a:defPPr>
      <a:lvl1pPr algn="ctr" eaLnBrk="1" hangingPunct="1">
        <a:lnSpc>
          <a:spcPts val="4000"/>
        </a:lnSpc>
        <a:buNone/>
        <a:defRPr lang="en-US" sz="44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4.png"/><Relationship Id="rId5" Type="http://schemas.openxmlformats.org/officeDocument/2006/relationships/image" Target="../media/image3.wmf"/><Relationship Id="rId6" Type="http://schemas.openxmlformats.org/officeDocument/2006/relationships/image" Target="../media/image7.wm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7.wmf"/><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ynergylabs.org/yuvraj/courses/08-84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bin"/><Relationship Id="rId5"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wmf"/></Relationships>
</file>

<file path=ppt/slides/_rels/slide42.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a:t>
            </a:r>
            <a:r>
              <a:rPr sz="4800" dirty="0" smtClean="0"/>
              <a:t>44</a:t>
            </a:r>
            <a:r>
              <a:rPr lang="en-US" sz="4800" dirty="0" smtClean="0"/>
              <a:t>0</a:t>
            </a:r>
            <a:r>
              <a:rPr sz="4800" dirty="0" smtClean="0"/>
              <a:t> </a:t>
            </a:r>
            <a:r>
              <a:rPr sz="4800" dirty="0"/>
              <a:t>Distributed Systems</a:t>
            </a:r>
            <a:br>
              <a:rPr sz="4800" dirty="0"/>
            </a:br>
            <a:r>
              <a:rPr lang="en-US" sz="4800" dirty="0" smtClean="0"/>
              <a:t>Fall 2015</a:t>
            </a:r>
            <a:endParaRPr sz="4800" dirty="0"/>
          </a:p>
        </p:txBody>
      </p:sp>
      <p:sp>
        <p:nvSpPr>
          <p:cNvPr id="4099" name="Rectangle 3"/>
          <p:cNvSpPr>
            <a:spLocks noGrp="1" noChangeArrowheads="1"/>
          </p:cNvSpPr>
          <p:nvPr>
            <p:ph type="subTitle" idx="1"/>
          </p:nvPr>
        </p:nvSpPr>
        <p:spPr/>
        <p:txBody>
          <a:bodyPr/>
          <a:lstStyle/>
          <a:p>
            <a:r>
              <a:rPr sz="2400" dirty="0" smtClean="0"/>
              <a:t>L-</a:t>
            </a:r>
            <a:r>
              <a:rPr lang="en-US" sz="2400" dirty="0" smtClean="0"/>
              <a:t>25 </a:t>
            </a:r>
            <a:r>
              <a:rPr sz="2400" dirty="0" smtClean="0"/>
              <a:t>Security</a:t>
            </a:r>
            <a:r>
              <a:rPr lang="en-US" sz="2400" dirty="0" smtClean="0"/>
              <a:t> II</a:t>
            </a:r>
            <a:endParaRPr lang="en-US" dirty="0"/>
          </a:p>
        </p:txBody>
      </p:sp>
      <p:grpSp>
        <p:nvGrpSpPr>
          <p:cNvPr id="51"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60"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61"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62"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
        <p:nvSpPr>
          <p:cNvPr id="2" name="Slide Number Placeholder 1"/>
          <p:cNvSpPr>
            <a:spLocks noGrp="1"/>
          </p:cNvSpPr>
          <p:nvPr>
            <p:ph type="sldNum" sz="quarter" idx="11"/>
          </p:nvPr>
        </p:nvSpPr>
        <p:spPr/>
        <p:txBody>
          <a:bodyPr/>
          <a:lstStyle/>
          <a:p>
            <a:fld id="{B6F15528-21DE-4FAA-801E-634DDDAF4B2B}"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How Useful is a KDC?</a:t>
            </a:r>
          </a:p>
        </p:txBody>
      </p:sp>
      <p:sp>
        <p:nvSpPr>
          <p:cNvPr id="87043" name="Rectangle 3"/>
          <p:cNvSpPr>
            <a:spLocks noGrp="1" noChangeArrowheads="1"/>
          </p:cNvSpPr>
          <p:nvPr>
            <p:ph type="body" idx="1"/>
          </p:nvPr>
        </p:nvSpPr>
        <p:spPr/>
        <p:txBody>
          <a:bodyPr/>
          <a:lstStyle/>
          <a:p>
            <a:r>
              <a:rPr lang="en-US"/>
              <a:t>Must always be online to support secure communication</a:t>
            </a:r>
          </a:p>
          <a:p>
            <a:r>
              <a:rPr lang="en-US"/>
              <a:t>KDC can expose our session keys to others!</a:t>
            </a:r>
          </a:p>
          <a:p>
            <a:r>
              <a:rPr lang="en-US"/>
              <a:t>Centralized trust and point of failure.</a:t>
            </a:r>
          </a:p>
          <a:p>
            <a:endParaRPr lang="en-US"/>
          </a:p>
          <a:p>
            <a:pPr>
              <a:buFont typeface="Wingdings" charset="2"/>
              <a:buNone/>
            </a:pPr>
            <a:r>
              <a:rPr lang="en-US"/>
              <a:t>	In practice, the KDC model is mostly used within single organizations (e.g. Kerberos) but not more widely.  </a:t>
            </a:r>
          </a:p>
        </p:txBody>
      </p:sp>
    </p:spTree>
    <p:extLst>
      <p:ext uri="{BB962C8B-B14F-4D97-AF65-F5344CB8AC3E}">
        <p14:creationId xmlns:p14="http://schemas.microsoft.com/office/powerpoint/2010/main" val="1048908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The Dreaded PKI</a:t>
            </a:r>
          </a:p>
        </p:txBody>
      </p:sp>
      <p:sp>
        <p:nvSpPr>
          <p:cNvPr id="89091" name="Rectangle 3"/>
          <p:cNvSpPr>
            <a:spLocks noGrp="1" noChangeArrowheads="1"/>
          </p:cNvSpPr>
          <p:nvPr>
            <p:ph type="body" idx="1"/>
          </p:nvPr>
        </p:nvSpPr>
        <p:spPr/>
        <p:txBody>
          <a:bodyPr/>
          <a:lstStyle/>
          <a:p>
            <a:pPr marL="571500" indent="-571500"/>
            <a:r>
              <a:rPr lang="en-US"/>
              <a:t>Definition:</a:t>
            </a:r>
          </a:p>
          <a:p>
            <a:pPr marL="571500" indent="-571500">
              <a:buFont typeface="Wingdings" charset="2"/>
              <a:buNone/>
            </a:pPr>
            <a:r>
              <a:rPr lang="en-US"/>
              <a:t>	 Public Key Infrastructure (PKI)</a:t>
            </a:r>
          </a:p>
          <a:p>
            <a:pPr marL="571500" indent="-571500">
              <a:buFont typeface="Wingdings" charset="2"/>
              <a:buAutoNum type="arabicParenR"/>
            </a:pPr>
            <a:r>
              <a:rPr lang="en-US"/>
              <a:t>A system in which “roots of trust” authoritatively bind public keys to real-world identities</a:t>
            </a:r>
          </a:p>
          <a:p>
            <a:pPr marL="571500" indent="-571500">
              <a:buFont typeface="Wingdings" charset="2"/>
              <a:buAutoNum type="arabicParenR"/>
            </a:pPr>
            <a:r>
              <a:rPr lang="en-US"/>
              <a:t>A significant stumbling block in deploying  many “next generation” secure Internet protocol or applications.    </a:t>
            </a:r>
          </a:p>
        </p:txBody>
      </p:sp>
    </p:spTree>
    <p:extLst>
      <p:ext uri="{BB962C8B-B14F-4D97-AF65-F5344CB8AC3E}">
        <p14:creationId xmlns:p14="http://schemas.microsoft.com/office/powerpoint/2010/main" val="1526197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Certification Authorities</a:t>
            </a:r>
          </a:p>
        </p:txBody>
      </p:sp>
      <p:sp>
        <p:nvSpPr>
          <p:cNvPr id="75779" name="Rectangle 3"/>
          <p:cNvSpPr>
            <a:spLocks noGrp="1" noChangeArrowheads="1"/>
          </p:cNvSpPr>
          <p:nvPr>
            <p:ph type="body" sz="half" idx="1"/>
          </p:nvPr>
        </p:nvSpPr>
        <p:spPr>
          <a:xfrm>
            <a:off x="561975" y="1382713"/>
            <a:ext cx="7902575" cy="4648200"/>
          </a:xfrm>
        </p:spPr>
        <p:txBody>
          <a:bodyPr/>
          <a:lstStyle/>
          <a:p>
            <a:r>
              <a:rPr lang="en-US" sz="2600" dirty="0">
                <a:solidFill>
                  <a:srgbClr val="FF0000"/>
                </a:solidFill>
              </a:rPr>
              <a:t>Certification authority (CA): </a:t>
            </a:r>
            <a:r>
              <a:rPr lang="en-US" sz="2600" dirty="0"/>
              <a:t>binds public key to particular entity, E.</a:t>
            </a:r>
          </a:p>
          <a:p>
            <a:r>
              <a:rPr lang="en-US" sz="2600" dirty="0"/>
              <a:t>An entity E registers its public key with CA.</a:t>
            </a:r>
          </a:p>
          <a:p>
            <a:pPr marL="742950" lvl="1" indent="-285750"/>
            <a:r>
              <a:rPr lang="en-US" sz="2200" dirty="0"/>
              <a:t>E provides “proof of identity” to CA. </a:t>
            </a:r>
          </a:p>
          <a:p>
            <a:pPr marL="742950" lvl="1" indent="-285750"/>
            <a:r>
              <a:rPr lang="en-US" sz="2200" dirty="0"/>
              <a:t>CA creates certificate binding E to its public key.</a:t>
            </a:r>
          </a:p>
          <a:p>
            <a:pPr marL="742950" lvl="1" indent="-285750"/>
            <a:r>
              <a:rPr lang="en-US" sz="2200" dirty="0"/>
              <a:t>Certificate contains E’s public key AND the CA’s signature of E’s public key.  </a:t>
            </a:r>
          </a:p>
        </p:txBody>
      </p:sp>
      <p:pic>
        <p:nvPicPr>
          <p:cNvPr id="75780" name="Picture 4" descr="j0175664[1]"/>
          <p:cNvPicPr>
            <a:picLocks noGrp="1" noChangeAspect="1" noChangeArrowheads="1"/>
          </p:cNvPicPr>
          <p:nvPr>
            <p:ph sz="quarter" idx="2"/>
          </p:nvPr>
        </p:nvPicPr>
        <p:blipFill>
          <a:blip r:embed="rId3"/>
          <a:srcRect/>
          <a:stretch>
            <a:fillRect/>
          </a:stretch>
        </p:blipFill>
        <p:spPr>
          <a:xfrm>
            <a:off x="3411538" y="4894263"/>
            <a:ext cx="1223962" cy="893762"/>
          </a:xfrm>
          <a:noFill/>
          <a:ln/>
        </p:spPr>
      </p:pic>
      <p:pic>
        <p:nvPicPr>
          <p:cNvPr id="75781" name="Picture 5" descr="Bob"/>
          <p:cNvPicPr>
            <a:picLocks noChangeAspect="1" noChangeArrowheads="1"/>
          </p:cNvPicPr>
          <p:nvPr/>
        </p:nvPicPr>
        <p:blipFill>
          <a:blip r:embed="rId4"/>
          <a:srcRect/>
          <a:stretch>
            <a:fillRect/>
          </a:stretch>
        </p:blipFill>
        <p:spPr bwMode="auto">
          <a:xfrm>
            <a:off x="1830388" y="5702300"/>
            <a:ext cx="590550" cy="604838"/>
          </a:xfrm>
          <a:prstGeom prst="rect">
            <a:avLst/>
          </a:prstGeom>
          <a:noFill/>
          <a:ln w="9525">
            <a:noFill/>
            <a:miter lim="800000"/>
            <a:headEnd/>
            <a:tailEnd/>
          </a:ln>
        </p:spPr>
      </p:pic>
      <p:sp>
        <p:nvSpPr>
          <p:cNvPr id="75782" name="Text Box 6"/>
          <p:cNvSpPr txBox="1">
            <a:spLocks noChangeArrowheads="1"/>
          </p:cNvSpPr>
          <p:nvPr/>
        </p:nvSpPr>
        <p:spPr bwMode="auto">
          <a:xfrm>
            <a:off x="1155700" y="4324350"/>
            <a:ext cx="960438" cy="825500"/>
          </a:xfrm>
          <a:prstGeom prst="rect">
            <a:avLst/>
          </a:prstGeom>
          <a:noFill/>
          <a:ln w="9525">
            <a:noFill/>
            <a:miter lim="800000"/>
            <a:headEnd/>
            <a:tailEnd/>
          </a:ln>
          <a:effectLst/>
        </p:spPr>
        <p:txBody>
          <a:bodyPr>
            <a:prstTxWarp prst="textNoShape">
              <a:avLst/>
            </a:prstTxWarp>
            <a:spAutoFit/>
          </a:bodyPr>
          <a:lstStyle/>
          <a:p>
            <a:pPr algn="r" eaLnBrk="0" hangingPunct="0"/>
            <a:r>
              <a:rPr lang="en-US" sz="1600"/>
              <a:t>Bob’s </a:t>
            </a:r>
          </a:p>
          <a:p>
            <a:pPr algn="r" eaLnBrk="0" hangingPunct="0"/>
            <a:r>
              <a:rPr lang="en-US" sz="1600"/>
              <a:t>public</a:t>
            </a:r>
          </a:p>
          <a:p>
            <a:pPr algn="r" eaLnBrk="0" hangingPunct="0"/>
            <a:r>
              <a:rPr lang="en-US" sz="1600"/>
              <a:t>key </a:t>
            </a:r>
          </a:p>
        </p:txBody>
      </p:sp>
      <p:pic>
        <p:nvPicPr>
          <p:cNvPr id="75783" name="Picture 7" descr="BS00768_[1]"/>
          <p:cNvPicPr>
            <a:picLocks noChangeAspect="1" noChangeArrowheads="1"/>
          </p:cNvPicPr>
          <p:nvPr/>
        </p:nvPicPr>
        <p:blipFill>
          <a:blip r:embed="rId5"/>
          <a:srcRect/>
          <a:stretch>
            <a:fillRect/>
          </a:stretch>
        </p:blipFill>
        <p:spPr bwMode="auto">
          <a:xfrm flipH="1" flipV="1">
            <a:off x="2133600" y="4405313"/>
            <a:ext cx="458788" cy="236537"/>
          </a:xfrm>
          <a:prstGeom prst="rect">
            <a:avLst/>
          </a:prstGeom>
          <a:noFill/>
          <a:ln w="9525">
            <a:noFill/>
            <a:miter lim="800000"/>
            <a:headEnd/>
            <a:tailEnd/>
          </a:ln>
        </p:spPr>
      </p:pic>
      <p:sp>
        <p:nvSpPr>
          <p:cNvPr id="75784" name="Line 8"/>
          <p:cNvSpPr>
            <a:spLocks noChangeShapeType="1"/>
          </p:cNvSpPr>
          <p:nvPr/>
        </p:nvSpPr>
        <p:spPr bwMode="auto">
          <a:xfrm>
            <a:off x="2562225" y="4651375"/>
            <a:ext cx="698500" cy="615950"/>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p>
        </p:txBody>
      </p:sp>
      <p:sp>
        <p:nvSpPr>
          <p:cNvPr id="75785" name="Text Box 9"/>
          <p:cNvSpPr txBox="1">
            <a:spLocks noChangeArrowheads="1"/>
          </p:cNvSpPr>
          <p:nvPr/>
        </p:nvSpPr>
        <p:spPr bwMode="auto">
          <a:xfrm>
            <a:off x="381000" y="5507038"/>
            <a:ext cx="1493838" cy="825500"/>
          </a:xfrm>
          <a:prstGeom prst="rect">
            <a:avLst/>
          </a:prstGeom>
          <a:noFill/>
          <a:ln w="9525">
            <a:noFill/>
            <a:miter lim="800000"/>
            <a:headEnd/>
            <a:tailEnd/>
          </a:ln>
          <a:effectLst/>
        </p:spPr>
        <p:txBody>
          <a:bodyPr wrap="square">
            <a:prstTxWarp prst="textNoShape">
              <a:avLst/>
            </a:prstTxWarp>
            <a:spAutoFit/>
          </a:bodyPr>
          <a:lstStyle/>
          <a:p>
            <a:pPr algn="r" eaLnBrk="0" hangingPunct="0"/>
            <a:r>
              <a:rPr lang="en-US" sz="1600" dirty="0"/>
              <a:t>Bob’s </a:t>
            </a:r>
          </a:p>
          <a:p>
            <a:pPr algn="r" eaLnBrk="0" hangingPunct="0"/>
            <a:r>
              <a:rPr lang="en-US" sz="1600" dirty="0"/>
              <a:t>identifying information </a:t>
            </a:r>
          </a:p>
        </p:txBody>
      </p:sp>
      <p:sp>
        <p:nvSpPr>
          <p:cNvPr id="75786" name="Line 10"/>
          <p:cNvSpPr>
            <a:spLocks noChangeShapeType="1"/>
          </p:cNvSpPr>
          <p:nvPr/>
        </p:nvSpPr>
        <p:spPr bwMode="auto">
          <a:xfrm flipV="1">
            <a:off x="2525713" y="5434013"/>
            <a:ext cx="741362" cy="341312"/>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p>
        </p:txBody>
      </p:sp>
      <p:sp>
        <p:nvSpPr>
          <p:cNvPr id="75790" name="Text Box 14"/>
          <p:cNvSpPr txBox="1">
            <a:spLocks noChangeArrowheads="1"/>
          </p:cNvSpPr>
          <p:nvPr/>
        </p:nvSpPr>
        <p:spPr bwMode="auto">
          <a:xfrm>
            <a:off x="4546600" y="5219700"/>
            <a:ext cx="960438" cy="825500"/>
          </a:xfrm>
          <a:prstGeom prst="rect">
            <a:avLst/>
          </a:prstGeom>
          <a:noFill/>
          <a:ln w="9525">
            <a:noFill/>
            <a:miter lim="800000"/>
            <a:headEnd/>
            <a:tailEnd/>
          </a:ln>
          <a:effectLst/>
        </p:spPr>
        <p:txBody>
          <a:bodyPr>
            <a:prstTxWarp prst="textNoShape">
              <a:avLst/>
            </a:prstTxWarp>
            <a:spAutoFit/>
          </a:bodyPr>
          <a:lstStyle/>
          <a:p>
            <a:pPr algn="r" eaLnBrk="0" hangingPunct="0"/>
            <a:r>
              <a:rPr lang="en-US" sz="1600"/>
              <a:t>CA </a:t>
            </a:r>
          </a:p>
          <a:p>
            <a:pPr algn="r" eaLnBrk="0" hangingPunct="0"/>
            <a:r>
              <a:rPr lang="en-US" sz="1600"/>
              <a:t>private</a:t>
            </a:r>
          </a:p>
          <a:p>
            <a:pPr algn="r" eaLnBrk="0" hangingPunct="0"/>
            <a:r>
              <a:rPr lang="en-US" sz="1600"/>
              <a:t>key </a:t>
            </a:r>
          </a:p>
        </p:txBody>
      </p:sp>
      <p:pic>
        <p:nvPicPr>
          <p:cNvPr id="75791" name="Picture 15" descr="BS00768_[1]"/>
          <p:cNvPicPr>
            <a:picLocks noChangeAspect="1" noChangeArrowheads="1"/>
          </p:cNvPicPr>
          <p:nvPr/>
        </p:nvPicPr>
        <p:blipFill>
          <a:blip r:embed="rId5"/>
          <a:srcRect/>
          <a:stretch>
            <a:fillRect/>
          </a:stretch>
        </p:blipFill>
        <p:spPr bwMode="auto">
          <a:xfrm flipH="1" flipV="1">
            <a:off x="5719763" y="5313363"/>
            <a:ext cx="458787" cy="236537"/>
          </a:xfrm>
          <a:prstGeom prst="rect">
            <a:avLst/>
          </a:prstGeom>
          <a:noFill/>
          <a:ln w="9525">
            <a:noFill/>
            <a:miter lim="800000"/>
            <a:headEnd/>
            <a:tailEnd/>
          </a:ln>
        </p:spPr>
      </p:pic>
      <p:sp>
        <p:nvSpPr>
          <p:cNvPr id="75792" name="Line 16"/>
          <p:cNvSpPr>
            <a:spLocks noChangeShapeType="1"/>
          </p:cNvSpPr>
          <p:nvPr/>
        </p:nvSpPr>
        <p:spPr bwMode="auto">
          <a:xfrm flipV="1">
            <a:off x="5638800" y="5132388"/>
            <a:ext cx="0" cy="428625"/>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p>
        </p:txBody>
      </p:sp>
      <p:sp>
        <p:nvSpPr>
          <p:cNvPr id="75793" name="Line 17"/>
          <p:cNvSpPr>
            <a:spLocks noChangeShapeType="1"/>
          </p:cNvSpPr>
          <p:nvPr/>
        </p:nvSpPr>
        <p:spPr bwMode="auto">
          <a:xfrm>
            <a:off x="2613025" y="4468813"/>
            <a:ext cx="2222500" cy="635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75794" name="Line 18"/>
          <p:cNvSpPr>
            <a:spLocks noChangeShapeType="1"/>
          </p:cNvSpPr>
          <p:nvPr/>
        </p:nvSpPr>
        <p:spPr bwMode="auto">
          <a:xfrm flipV="1">
            <a:off x="6089650" y="4495800"/>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pic>
        <p:nvPicPr>
          <p:cNvPr id="75795" name="Picture 19" descr="SO00109_[1]"/>
          <p:cNvPicPr>
            <a:picLocks noGrp="1" noChangeAspect="1" noChangeArrowheads="1"/>
          </p:cNvPicPr>
          <p:nvPr>
            <p:ph sz="quarter" idx="3"/>
          </p:nvPr>
        </p:nvPicPr>
        <p:blipFill>
          <a:blip r:embed="rId6"/>
          <a:srcRect/>
          <a:stretch>
            <a:fillRect/>
          </a:stretch>
        </p:blipFill>
        <p:spPr>
          <a:xfrm>
            <a:off x="7315200" y="4038600"/>
            <a:ext cx="909638" cy="1128713"/>
          </a:xfrm>
          <a:noFill/>
          <a:ln/>
        </p:spPr>
      </p:pic>
      <p:pic>
        <p:nvPicPr>
          <p:cNvPr id="75796" name="Picture 20" descr="BS00768_[1]"/>
          <p:cNvPicPr>
            <a:picLocks noChangeAspect="1" noChangeArrowheads="1"/>
          </p:cNvPicPr>
          <p:nvPr/>
        </p:nvPicPr>
        <p:blipFill>
          <a:blip r:embed="rId5"/>
          <a:srcRect/>
          <a:stretch>
            <a:fillRect/>
          </a:stretch>
        </p:blipFill>
        <p:spPr bwMode="auto">
          <a:xfrm flipH="1" flipV="1">
            <a:off x="8382000" y="4267200"/>
            <a:ext cx="458788" cy="236538"/>
          </a:xfrm>
          <a:prstGeom prst="rect">
            <a:avLst/>
          </a:prstGeom>
          <a:noFill/>
          <a:ln w="9525">
            <a:noFill/>
            <a:miter lim="800000"/>
            <a:headEnd/>
            <a:tailEnd/>
          </a:ln>
        </p:spPr>
      </p:pic>
      <p:sp>
        <p:nvSpPr>
          <p:cNvPr id="75797" name="Text Box 21"/>
          <p:cNvSpPr txBox="1">
            <a:spLocks noChangeArrowheads="1"/>
          </p:cNvSpPr>
          <p:nvPr/>
        </p:nvSpPr>
        <p:spPr bwMode="auto">
          <a:xfrm>
            <a:off x="6324600" y="5105400"/>
            <a:ext cx="2541588" cy="1006475"/>
          </a:xfrm>
          <a:prstGeom prst="rect">
            <a:avLst/>
          </a:prstGeom>
          <a:noFill/>
          <a:ln w="9525">
            <a:noFill/>
            <a:miter lim="800000"/>
            <a:headEnd/>
            <a:tailEnd/>
          </a:ln>
          <a:effectLst/>
        </p:spPr>
        <p:txBody>
          <a:bodyPr wrap="square">
            <a:prstTxWarp prst="textNoShape">
              <a:avLst/>
            </a:prstTxWarp>
            <a:spAutoFit/>
          </a:bodyPr>
          <a:lstStyle/>
          <a:p>
            <a:pPr algn="r" eaLnBrk="0" hangingPunct="0"/>
            <a:r>
              <a:rPr lang="en-US" sz="2000" dirty="0"/>
              <a:t>certificate = Bob’s public key and  signature by CA</a:t>
            </a:r>
          </a:p>
        </p:txBody>
      </p:sp>
      <p:grpSp>
        <p:nvGrpSpPr>
          <p:cNvPr id="3" name="Group 22"/>
          <p:cNvGrpSpPr>
            <a:grpSpLocks/>
          </p:cNvGrpSpPr>
          <p:nvPr/>
        </p:nvGrpSpPr>
        <p:grpSpPr bwMode="auto">
          <a:xfrm>
            <a:off x="8382000" y="4648200"/>
            <a:ext cx="509588" cy="492125"/>
            <a:chOff x="2968" y="2140"/>
            <a:chExt cx="321" cy="310"/>
          </a:xfrm>
        </p:grpSpPr>
        <p:sp>
          <p:nvSpPr>
            <p:cNvPr id="75799" name="Text Box 23"/>
            <p:cNvSpPr txBox="1">
              <a:spLocks noChangeArrowheads="1"/>
            </p:cNvSpPr>
            <p:nvPr/>
          </p:nvSpPr>
          <p:spPr bwMode="auto">
            <a:xfrm>
              <a:off x="2968" y="2140"/>
              <a:ext cx="321" cy="25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25000">
                  <a:solidFill>
                    <a:srgbClr val="FF0000"/>
                  </a:solidFill>
                </a:rPr>
                <a:t>B </a:t>
              </a:r>
            </a:p>
          </p:txBody>
        </p:sp>
        <p:sp>
          <p:nvSpPr>
            <p:cNvPr id="75800" name="Text Box 24"/>
            <p:cNvSpPr txBox="1">
              <a:spLocks noChangeArrowheads="1"/>
            </p:cNvSpPr>
            <p:nvPr/>
          </p:nvSpPr>
          <p:spPr bwMode="auto">
            <a:xfrm>
              <a:off x="3144" y="2238"/>
              <a:ext cx="116" cy="212"/>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1600">
                <a:solidFill>
                  <a:srgbClr val="FF0000"/>
                </a:solidFill>
              </a:endParaRPr>
            </a:p>
          </p:txBody>
        </p:sp>
      </p:grpSp>
      <p:sp>
        <p:nvSpPr>
          <p:cNvPr id="75802" name="Text Box 26"/>
          <p:cNvSpPr txBox="1">
            <a:spLocks noChangeArrowheads="1"/>
          </p:cNvSpPr>
          <p:nvPr/>
        </p:nvSpPr>
        <p:spPr bwMode="auto">
          <a:xfrm>
            <a:off x="5562600" y="5562600"/>
            <a:ext cx="869950" cy="39687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30000">
                <a:solidFill>
                  <a:srgbClr val="FF0000"/>
                </a:solidFill>
              </a:rPr>
              <a:t>-1</a:t>
            </a:r>
            <a:r>
              <a:rPr lang="en-US" sz="2000">
                <a:solidFill>
                  <a:srgbClr val="FF0000"/>
                </a:solidFill>
              </a:rPr>
              <a:t> </a:t>
            </a:r>
            <a:r>
              <a:rPr lang="en-US" sz="2000" baseline="-25000">
                <a:solidFill>
                  <a:srgbClr val="FF0000"/>
                </a:solidFill>
              </a:rPr>
              <a:t>CA</a:t>
            </a:r>
            <a:r>
              <a:rPr lang="en-US" sz="2000">
                <a:solidFill>
                  <a:srgbClr val="FF0000"/>
                </a:solidFill>
              </a:rPr>
              <a:t> </a:t>
            </a:r>
          </a:p>
        </p:txBody>
      </p:sp>
      <p:sp>
        <p:nvSpPr>
          <p:cNvPr id="75804" name="Text Box 28"/>
          <p:cNvSpPr txBox="1">
            <a:spLocks noChangeArrowheads="1"/>
          </p:cNvSpPr>
          <p:nvPr/>
        </p:nvSpPr>
        <p:spPr bwMode="auto">
          <a:xfrm>
            <a:off x="2057400" y="4800600"/>
            <a:ext cx="533400" cy="396875"/>
          </a:xfrm>
          <a:prstGeom prst="rect">
            <a:avLst/>
          </a:prstGeom>
          <a:solidFill>
            <a:schemeClr val="bg1"/>
          </a:solid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25000">
                <a:solidFill>
                  <a:srgbClr val="FF0000"/>
                </a:solidFill>
              </a:rPr>
              <a:t>B</a:t>
            </a:r>
            <a:r>
              <a:rPr lang="en-US" sz="2000">
                <a:solidFill>
                  <a:srgbClr val="FF0000"/>
                </a:solidFill>
              </a:rPr>
              <a:t> </a:t>
            </a:r>
          </a:p>
        </p:txBody>
      </p:sp>
      <p:grpSp>
        <p:nvGrpSpPr>
          <p:cNvPr id="2" name="Group 11"/>
          <p:cNvGrpSpPr>
            <a:grpSpLocks/>
          </p:cNvGrpSpPr>
          <p:nvPr/>
        </p:nvGrpSpPr>
        <p:grpSpPr bwMode="auto">
          <a:xfrm>
            <a:off x="4419600" y="4191000"/>
            <a:ext cx="2286000" cy="696956"/>
            <a:chOff x="1126" y="2124"/>
            <a:chExt cx="751" cy="602"/>
          </a:xfrm>
          <a:solidFill>
            <a:schemeClr val="tx1"/>
          </a:solidFill>
        </p:grpSpPr>
        <p:sp>
          <p:nvSpPr>
            <p:cNvPr id="75788" name="Rectangle 12"/>
            <p:cNvSpPr>
              <a:spLocks noChangeArrowheads="1"/>
            </p:cNvSpPr>
            <p:nvPr/>
          </p:nvSpPr>
          <p:spPr bwMode="auto">
            <a:xfrm>
              <a:off x="1126" y="2124"/>
              <a:ext cx="751" cy="602"/>
            </a:xfrm>
            <a:prstGeom prst="rect">
              <a:avLst/>
            </a:prstGeom>
            <a:grpFill/>
            <a:ln w="9525">
              <a:solidFill>
                <a:schemeClr val="tx1"/>
              </a:solidFill>
              <a:miter lim="800000"/>
              <a:headEnd/>
              <a:tailEnd/>
            </a:ln>
            <a:effectLst/>
          </p:spPr>
          <p:txBody>
            <a:bodyPr wrap="none" anchor="ctr">
              <a:prstTxWarp prst="textNoShape">
                <a:avLst/>
              </a:prstTxWarp>
            </a:bodyPr>
            <a:lstStyle/>
            <a:p>
              <a:endParaRPr lang="en-US" sz="1600"/>
            </a:p>
          </p:txBody>
        </p:sp>
        <p:sp>
          <p:nvSpPr>
            <p:cNvPr id="75789" name="Text Box 13"/>
            <p:cNvSpPr txBox="1">
              <a:spLocks noChangeArrowheads="1"/>
            </p:cNvSpPr>
            <p:nvPr/>
          </p:nvSpPr>
          <p:spPr bwMode="auto">
            <a:xfrm>
              <a:off x="1159" y="2124"/>
              <a:ext cx="692" cy="505"/>
            </a:xfrm>
            <a:prstGeom prst="rect">
              <a:avLst/>
            </a:prstGeom>
            <a:grpFill/>
            <a:ln w="9525">
              <a:noFill/>
              <a:miter lim="800000"/>
              <a:headEnd/>
              <a:tailEnd/>
            </a:ln>
            <a:effectLst/>
          </p:spPr>
          <p:txBody>
            <a:bodyPr>
              <a:prstTxWarp prst="textNoShape">
                <a:avLst/>
              </a:prstTxWarp>
              <a:spAutoFit/>
            </a:bodyPr>
            <a:lstStyle/>
            <a:p>
              <a:pPr algn="ctr" eaLnBrk="0" hangingPunct="0"/>
              <a:r>
                <a:rPr lang="en-US" sz="1600" dirty="0">
                  <a:solidFill>
                    <a:schemeClr val="bg1"/>
                  </a:solidFill>
                </a:rPr>
                <a:t>CA generates</a:t>
              </a:r>
            </a:p>
            <a:p>
              <a:pPr algn="ctr" eaLnBrk="0" hangingPunct="0"/>
              <a:r>
                <a:rPr lang="en-US" sz="1600" dirty="0">
                  <a:solidFill>
                    <a:schemeClr val="bg1"/>
                  </a:solidFill>
                </a:rPr>
                <a:t>S = Sign(K</a:t>
              </a:r>
              <a:r>
                <a:rPr lang="en-US" sz="1600" baseline="-25000" dirty="0">
                  <a:solidFill>
                    <a:schemeClr val="bg1"/>
                  </a:solidFill>
                </a:rPr>
                <a:t>B</a:t>
              </a:r>
              <a:r>
                <a:rPr lang="en-US" sz="1600" dirty="0">
                  <a:solidFill>
                    <a:schemeClr val="bg1"/>
                  </a:solidFill>
                </a:rPr>
                <a:t>)</a:t>
              </a:r>
            </a:p>
          </p:txBody>
        </p:sp>
      </p:grpSp>
      <p:sp>
        <p:nvSpPr>
          <p:cNvPr id="4" name="Slide Number Placeholder 3"/>
          <p:cNvSpPr>
            <a:spLocks noGrp="1"/>
          </p:cNvSpPr>
          <p:nvPr>
            <p:ph type="sldNum" sz="quarter" idx="12"/>
          </p:nvPr>
        </p:nvSpPr>
        <p:spPr/>
        <p:txBody>
          <a:bodyPr/>
          <a:lstStyle/>
          <a:p>
            <a:fld id="{489D29D7-1234-8741-A498-660C22BBBE7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Certification Authorities</a:t>
            </a:r>
          </a:p>
        </p:txBody>
      </p:sp>
      <p:sp>
        <p:nvSpPr>
          <p:cNvPr id="77827" name="Rectangle 3"/>
          <p:cNvSpPr>
            <a:spLocks noGrp="1" noChangeArrowheads="1"/>
          </p:cNvSpPr>
          <p:nvPr>
            <p:ph type="body" sz="half" idx="3"/>
          </p:nvPr>
        </p:nvSpPr>
        <p:spPr>
          <a:xfrm>
            <a:off x="650875" y="1371600"/>
            <a:ext cx="7727950" cy="1828800"/>
          </a:xfrm>
        </p:spPr>
        <p:txBody>
          <a:bodyPr/>
          <a:lstStyle/>
          <a:p>
            <a:pPr>
              <a:lnSpc>
                <a:spcPct val="90000"/>
              </a:lnSpc>
            </a:pPr>
            <a:r>
              <a:rPr lang="en-US" dirty="0"/>
              <a:t>When Alice wants Bob’s public key:</a:t>
            </a:r>
          </a:p>
          <a:p>
            <a:pPr marL="742950" lvl="1" indent="-285750">
              <a:lnSpc>
                <a:spcPct val="90000"/>
              </a:lnSpc>
            </a:pPr>
            <a:r>
              <a:rPr lang="en-US" sz="2400" dirty="0">
                <a:solidFill>
                  <a:srgbClr val="FF0000"/>
                </a:solidFill>
              </a:rPr>
              <a:t>Gets Bob’s certificate (Bob or elsewhere).</a:t>
            </a:r>
          </a:p>
          <a:p>
            <a:pPr marL="742950" lvl="1" indent="-285750">
              <a:lnSpc>
                <a:spcPct val="90000"/>
              </a:lnSpc>
            </a:pPr>
            <a:r>
              <a:rPr lang="en-US" sz="2400" dirty="0">
                <a:solidFill>
                  <a:srgbClr val="FF0000"/>
                </a:solidFill>
              </a:rPr>
              <a:t>Use CA’s public key to verify the signature within Bob’s certificate, then accepts public key</a:t>
            </a:r>
            <a:endParaRPr lang="en-US" sz="2400" dirty="0"/>
          </a:p>
        </p:txBody>
      </p:sp>
      <p:grpSp>
        <p:nvGrpSpPr>
          <p:cNvPr id="2" name="Group 11"/>
          <p:cNvGrpSpPr>
            <a:grpSpLocks/>
          </p:cNvGrpSpPr>
          <p:nvPr/>
        </p:nvGrpSpPr>
        <p:grpSpPr bwMode="auto">
          <a:xfrm>
            <a:off x="3581400" y="3505200"/>
            <a:ext cx="1639888" cy="955675"/>
            <a:chOff x="1126" y="2124"/>
            <a:chExt cx="751" cy="602"/>
          </a:xfrm>
        </p:grpSpPr>
        <p:sp>
          <p:nvSpPr>
            <p:cNvPr id="77836" name="Rectangle 12"/>
            <p:cNvSpPr>
              <a:spLocks noChangeArrowheads="1"/>
            </p:cNvSpPr>
            <p:nvPr/>
          </p:nvSpPr>
          <p:spPr bwMode="auto">
            <a:xfrm>
              <a:off x="1126" y="2124"/>
              <a:ext cx="751" cy="60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7837" name="Text Box 13"/>
            <p:cNvSpPr txBox="1">
              <a:spLocks noChangeArrowheads="1"/>
            </p:cNvSpPr>
            <p:nvPr/>
          </p:nvSpPr>
          <p:spPr bwMode="auto">
            <a:xfrm>
              <a:off x="1172" y="2124"/>
              <a:ext cx="666" cy="577"/>
            </a:xfrm>
            <a:prstGeom prst="rect">
              <a:avLst/>
            </a:prstGeom>
            <a:solidFill>
              <a:schemeClr val="tx1"/>
            </a:solidFill>
            <a:ln w="9525">
              <a:noFill/>
              <a:miter lim="800000"/>
              <a:headEnd/>
              <a:tailEnd/>
            </a:ln>
            <a:effectLst/>
          </p:spPr>
          <p:txBody>
            <a:bodyPr wrap="none">
              <a:prstTxWarp prst="textNoShape">
                <a:avLst/>
              </a:prstTxWarp>
              <a:spAutoFit/>
            </a:bodyPr>
            <a:lstStyle/>
            <a:p>
              <a:pPr algn="ctr" eaLnBrk="0" hangingPunct="0"/>
              <a:endParaRPr lang="en-US">
                <a:solidFill>
                  <a:schemeClr val="bg1"/>
                </a:solidFill>
              </a:endParaRPr>
            </a:p>
            <a:p>
              <a:pPr algn="ctr" eaLnBrk="0" hangingPunct="0"/>
              <a:r>
                <a:rPr lang="en-US">
                  <a:solidFill>
                    <a:schemeClr val="bg1"/>
                  </a:solidFill>
                </a:rPr>
                <a:t>Verify(S, K</a:t>
              </a:r>
              <a:r>
                <a:rPr lang="en-US" baseline="-25000">
                  <a:solidFill>
                    <a:schemeClr val="bg1"/>
                  </a:solidFill>
                </a:rPr>
                <a:t>B</a:t>
              </a:r>
              <a:r>
                <a:rPr lang="en-US">
                  <a:solidFill>
                    <a:schemeClr val="bg1"/>
                  </a:solidFill>
                </a:rPr>
                <a:t>)</a:t>
              </a:r>
            </a:p>
            <a:p>
              <a:pPr algn="ctr" eaLnBrk="0" hangingPunct="0"/>
              <a:endParaRPr lang="en-US">
                <a:solidFill>
                  <a:schemeClr val="bg1"/>
                </a:solidFill>
              </a:endParaRPr>
            </a:p>
          </p:txBody>
        </p:sp>
      </p:grpSp>
      <p:sp>
        <p:nvSpPr>
          <p:cNvPr id="77838" name="Text Box 14"/>
          <p:cNvSpPr txBox="1">
            <a:spLocks noChangeArrowheads="1"/>
          </p:cNvSpPr>
          <p:nvPr/>
        </p:nvSpPr>
        <p:spPr bwMode="auto">
          <a:xfrm>
            <a:off x="3560763" y="4522788"/>
            <a:ext cx="960437" cy="825500"/>
          </a:xfrm>
          <a:prstGeom prst="rect">
            <a:avLst/>
          </a:prstGeom>
          <a:noFill/>
          <a:ln w="9525">
            <a:noFill/>
            <a:miter lim="800000"/>
            <a:headEnd/>
            <a:tailEnd/>
          </a:ln>
          <a:effectLst/>
        </p:spPr>
        <p:txBody>
          <a:bodyPr>
            <a:prstTxWarp prst="textNoShape">
              <a:avLst/>
            </a:prstTxWarp>
            <a:spAutoFit/>
          </a:bodyPr>
          <a:lstStyle/>
          <a:p>
            <a:pPr algn="r" eaLnBrk="0" hangingPunct="0"/>
            <a:r>
              <a:rPr lang="en-US" sz="1600"/>
              <a:t>CA </a:t>
            </a:r>
          </a:p>
          <a:p>
            <a:pPr algn="r" eaLnBrk="0" hangingPunct="0"/>
            <a:r>
              <a:rPr lang="en-US" sz="1600"/>
              <a:t>public</a:t>
            </a:r>
          </a:p>
          <a:p>
            <a:pPr algn="r" eaLnBrk="0" hangingPunct="0"/>
            <a:r>
              <a:rPr lang="en-US" sz="1600"/>
              <a:t>key </a:t>
            </a:r>
          </a:p>
        </p:txBody>
      </p:sp>
      <p:pic>
        <p:nvPicPr>
          <p:cNvPr id="77839" name="Picture 15" descr="BS00768_[1]"/>
          <p:cNvPicPr>
            <a:picLocks noChangeAspect="1" noChangeArrowheads="1"/>
          </p:cNvPicPr>
          <p:nvPr/>
        </p:nvPicPr>
        <p:blipFill>
          <a:blip r:embed="rId3"/>
          <a:srcRect/>
          <a:stretch>
            <a:fillRect/>
          </a:stretch>
        </p:blipFill>
        <p:spPr bwMode="auto">
          <a:xfrm flipH="1" flipV="1">
            <a:off x="5410200" y="4495800"/>
            <a:ext cx="458788" cy="236538"/>
          </a:xfrm>
          <a:prstGeom prst="rect">
            <a:avLst/>
          </a:prstGeom>
          <a:noFill/>
          <a:ln w="9525">
            <a:noFill/>
            <a:miter lim="800000"/>
            <a:headEnd/>
            <a:tailEnd/>
          </a:ln>
        </p:spPr>
      </p:pic>
      <p:sp>
        <p:nvSpPr>
          <p:cNvPr id="77840" name="Text Box 16"/>
          <p:cNvSpPr txBox="1">
            <a:spLocks noChangeArrowheads="1"/>
          </p:cNvSpPr>
          <p:nvPr/>
        </p:nvSpPr>
        <p:spPr bwMode="auto">
          <a:xfrm>
            <a:off x="5486400" y="5029200"/>
            <a:ext cx="652463" cy="39687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25000">
                <a:solidFill>
                  <a:srgbClr val="FF0000"/>
                </a:solidFill>
              </a:rPr>
              <a:t>CA</a:t>
            </a:r>
            <a:r>
              <a:rPr lang="en-US" sz="2000">
                <a:solidFill>
                  <a:srgbClr val="FF0000"/>
                </a:solidFill>
              </a:rPr>
              <a:t> </a:t>
            </a:r>
          </a:p>
        </p:txBody>
      </p:sp>
      <p:sp>
        <p:nvSpPr>
          <p:cNvPr id="77842" name="Line 18"/>
          <p:cNvSpPr>
            <a:spLocks noChangeShapeType="1"/>
          </p:cNvSpPr>
          <p:nvPr/>
        </p:nvSpPr>
        <p:spPr bwMode="auto">
          <a:xfrm flipV="1">
            <a:off x="4603750" y="4449763"/>
            <a:ext cx="0" cy="893762"/>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p>
        </p:txBody>
      </p:sp>
      <p:sp>
        <p:nvSpPr>
          <p:cNvPr id="77843" name="Line 19"/>
          <p:cNvSpPr>
            <a:spLocks noChangeShapeType="1"/>
          </p:cNvSpPr>
          <p:nvPr/>
        </p:nvSpPr>
        <p:spPr bwMode="auto">
          <a:xfrm>
            <a:off x="2379663" y="3873500"/>
            <a:ext cx="1049337" cy="127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77844" name="Line 20"/>
          <p:cNvSpPr>
            <a:spLocks noChangeShapeType="1"/>
          </p:cNvSpPr>
          <p:nvPr/>
        </p:nvSpPr>
        <p:spPr bwMode="auto">
          <a:xfrm flipV="1">
            <a:off x="5248275" y="3886200"/>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pic>
        <p:nvPicPr>
          <p:cNvPr id="77845" name="Picture 21" descr="SO00109_[1]"/>
          <p:cNvPicPr>
            <a:picLocks noGrp="1" noChangeAspect="1" noChangeArrowheads="1"/>
          </p:cNvPicPr>
          <p:nvPr>
            <p:ph sz="quarter" idx="3"/>
          </p:nvPr>
        </p:nvPicPr>
        <p:blipFill>
          <a:blip r:embed="rId4"/>
          <a:srcRect/>
          <a:stretch>
            <a:fillRect/>
          </a:stretch>
        </p:blipFill>
        <p:spPr>
          <a:xfrm>
            <a:off x="1543050" y="3262313"/>
            <a:ext cx="908050" cy="1130300"/>
          </a:xfrm>
          <a:noFill/>
          <a:ln/>
        </p:spPr>
      </p:pic>
      <p:sp>
        <p:nvSpPr>
          <p:cNvPr id="77846" name="Text Box 22"/>
          <p:cNvSpPr txBox="1">
            <a:spLocks noChangeArrowheads="1"/>
          </p:cNvSpPr>
          <p:nvPr/>
        </p:nvSpPr>
        <p:spPr bwMode="auto">
          <a:xfrm>
            <a:off x="990600" y="3581400"/>
            <a:ext cx="533400" cy="396875"/>
          </a:xfrm>
          <a:prstGeom prst="rect">
            <a:avLst/>
          </a:prstGeom>
          <a:solidFill>
            <a:schemeClr val="bg1"/>
          </a:solidFill>
          <a:ln w="9525">
            <a:noFill/>
            <a:miter lim="800000"/>
            <a:headEnd/>
            <a:tailEnd/>
          </a:ln>
          <a:effectLst/>
        </p:spPr>
        <p:txBody>
          <a:bodyPr wrap="none">
            <a:prstTxWarp prst="textNoShape">
              <a:avLst/>
            </a:prstTxWarp>
            <a:spAutoFit/>
          </a:bodyPr>
          <a:lstStyle/>
          <a:p>
            <a:pPr algn="ctr" eaLnBrk="0" hangingPunct="0"/>
            <a:r>
              <a:rPr lang="en-US" sz="2000">
                <a:solidFill>
                  <a:srgbClr val="FF0000"/>
                </a:solidFill>
              </a:rPr>
              <a:t>K</a:t>
            </a:r>
            <a:r>
              <a:rPr lang="en-US" sz="2000" baseline="-25000">
                <a:solidFill>
                  <a:srgbClr val="FF0000"/>
                </a:solidFill>
              </a:rPr>
              <a:t>B</a:t>
            </a:r>
            <a:r>
              <a:rPr lang="en-US" sz="2000">
                <a:solidFill>
                  <a:srgbClr val="FF0000"/>
                </a:solidFill>
              </a:rPr>
              <a:t> </a:t>
            </a:r>
          </a:p>
        </p:txBody>
      </p:sp>
      <p:sp>
        <p:nvSpPr>
          <p:cNvPr id="77847" name="Text Box 23"/>
          <p:cNvSpPr txBox="1">
            <a:spLocks noChangeArrowheads="1"/>
          </p:cNvSpPr>
          <p:nvPr/>
        </p:nvSpPr>
        <p:spPr bwMode="auto">
          <a:xfrm>
            <a:off x="2057400" y="3754438"/>
            <a:ext cx="184150" cy="336550"/>
          </a:xfrm>
          <a:prstGeom prst="rect">
            <a:avLst/>
          </a:prstGeom>
          <a:noFill/>
          <a:ln w="9525">
            <a:noFill/>
            <a:miter lim="800000"/>
            <a:headEnd/>
            <a:tailEnd/>
          </a:ln>
          <a:effectLst/>
        </p:spPr>
        <p:txBody>
          <a:bodyPr wrap="none">
            <a:prstTxWarp prst="textNoShape">
              <a:avLst/>
            </a:prstTxWarp>
            <a:spAutoFit/>
          </a:bodyPr>
          <a:lstStyle/>
          <a:p>
            <a:pPr algn="ctr" eaLnBrk="0" hangingPunct="0"/>
            <a:endParaRPr lang="en-US" sz="1600">
              <a:solidFill>
                <a:srgbClr val="FF0000"/>
              </a:solidFill>
            </a:endParaRPr>
          </a:p>
        </p:txBody>
      </p:sp>
      <p:pic>
        <p:nvPicPr>
          <p:cNvPr id="77849" name="Picture 25" descr="BS00768_[1]"/>
          <p:cNvPicPr>
            <a:picLocks noChangeAspect="1" noChangeArrowheads="1"/>
          </p:cNvPicPr>
          <p:nvPr/>
        </p:nvPicPr>
        <p:blipFill>
          <a:blip r:embed="rId3"/>
          <a:srcRect/>
          <a:stretch>
            <a:fillRect/>
          </a:stretch>
        </p:blipFill>
        <p:spPr bwMode="auto">
          <a:xfrm flipH="1" flipV="1">
            <a:off x="1066800" y="4038600"/>
            <a:ext cx="458788" cy="236538"/>
          </a:xfrm>
          <a:prstGeom prst="rect">
            <a:avLst/>
          </a:prstGeom>
          <a:noFill/>
          <a:ln w="9525">
            <a:noFill/>
            <a:miter lim="800000"/>
            <a:headEnd/>
            <a:tailEnd/>
          </a:ln>
        </p:spPr>
      </p:pic>
      <p:sp>
        <p:nvSpPr>
          <p:cNvPr id="77851" name="Text Box 27"/>
          <p:cNvSpPr txBox="1">
            <a:spLocks noChangeArrowheads="1"/>
          </p:cNvSpPr>
          <p:nvPr/>
        </p:nvSpPr>
        <p:spPr bwMode="auto">
          <a:xfrm>
            <a:off x="6781800" y="3581400"/>
            <a:ext cx="1600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If signature is valid, use K</a:t>
            </a:r>
            <a:r>
              <a:rPr lang="en-US" baseline="-25000"/>
              <a:t>B</a:t>
            </a:r>
            <a:endParaRPr lang="en-US"/>
          </a:p>
        </p:txBody>
      </p:sp>
      <p:pic>
        <p:nvPicPr>
          <p:cNvPr id="77852" name="Picture 28" descr="Alice"/>
          <p:cNvPicPr>
            <a:picLocks noChangeAspect="1" noChangeArrowheads="1"/>
          </p:cNvPicPr>
          <p:nvPr/>
        </p:nvPicPr>
        <p:blipFill>
          <a:blip r:embed="rId5"/>
          <a:srcRect/>
          <a:stretch>
            <a:fillRect/>
          </a:stretch>
        </p:blipFill>
        <p:spPr bwMode="auto">
          <a:xfrm>
            <a:off x="4495800" y="5181600"/>
            <a:ext cx="803275" cy="990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7A39B948-4C7C-D64A-B76E-8DAAD68125F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84" name="Object 12"/>
          <p:cNvGraphicFramePr>
            <a:graphicFrameLocks noChangeAspect="1"/>
          </p:cNvGraphicFramePr>
          <p:nvPr/>
        </p:nvGraphicFramePr>
        <p:xfrm>
          <a:off x="1371600" y="1981200"/>
          <a:ext cx="4059238" cy="4572000"/>
        </p:xfrm>
        <a:graphic>
          <a:graphicData uri="http://schemas.openxmlformats.org/presentationml/2006/ole">
            <mc:AlternateContent xmlns:mc="http://schemas.openxmlformats.org/markup-compatibility/2006">
              <mc:Choice xmlns:v="urn:schemas-microsoft-com:vml" Requires="v">
                <p:oleObj spid="_x0000_s340016" name="Bitmap Image" r:id="rId4" imgW="4896533" imgH="5514286" progId="PBrush">
                  <p:embed/>
                </p:oleObj>
              </mc:Choice>
              <mc:Fallback>
                <p:oleObj name="Bitmap Image" r:id="rId4" imgW="4896533" imgH="5514286"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81200"/>
                        <a:ext cx="4059238"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9874" name="Rectangle 2"/>
          <p:cNvSpPr>
            <a:spLocks noGrp="1" noChangeArrowheads="1"/>
          </p:cNvSpPr>
          <p:nvPr>
            <p:ph type="title"/>
          </p:nvPr>
        </p:nvSpPr>
        <p:spPr/>
        <p:txBody>
          <a:bodyPr/>
          <a:lstStyle/>
          <a:p>
            <a:r>
              <a:rPr lang="en-US"/>
              <a:t>Certificate Contents</a:t>
            </a:r>
          </a:p>
        </p:txBody>
      </p:sp>
      <p:sp>
        <p:nvSpPr>
          <p:cNvPr id="79875" name="Rectangle 3"/>
          <p:cNvSpPr>
            <a:spLocks noGrp="1" noChangeArrowheads="1"/>
          </p:cNvSpPr>
          <p:nvPr>
            <p:ph type="body" idx="1"/>
          </p:nvPr>
        </p:nvSpPr>
        <p:spPr>
          <a:xfrm>
            <a:off x="990600" y="990600"/>
            <a:ext cx="7772400" cy="762000"/>
          </a:xfrm>
        </p:spPr>
        <p:txBody>
          <a:bodyPr>
            <a:normAutofit fontScale="92500"/>
          </a:bodyPr>
          <a:lstStyle/>
          <a:p>
            <a:r>
              <a:rPr lang="en-US" sz="2600"/>
              <a:t>info algorithm and key value itself (not shown)</a:t>
            </a:r>
          </a:p>
        </p:txBody>
      </p:sp>
      <p:sp>
        <p:nvSpPr>
          <p:cNvPr id="79877" name="Rectangle 5"/>
          <p:cNvSpPr>
            <a:spLocks noChangeArrowheads="1"/>
          </p:cNvSpPr>
          <p:nvPr/>
        </p:nvSpPr>
        <p:spPr bwMode="auto">
          <a:xfrm>
            <a:off x="5943600" y="2317750"/>
            <a:ext cx="3810000" cy="332105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1"/>
              </a:buClr>
              <a:buSzPct val="65000"/>
              <a:buFont typeface="Wingdings" charset="2"/>
              <a:buChar char="n"/>
            </a:pPr>
            <a:r>
              <a:rPr lang="en-US" sz="3000" dirty="0"/>
              <a:t>Cert owner</a:t>
            </a:r>
          </a:p>
          <a:p>
            <a:pPr marL="342900" indent="-342900">
              <a:spcBef>
                <a:spcPct val="20000"/>
              </a:spcBef>
              <a:buClr>
                <a:schemeClr val="accent1"/>
              </a:buClr>
              <a:buSzPct val="65000"/>
              <a:buFont typeface="Wingdings" charset="2"/>
              <a:buChar char="n"/>
            </a:pPr>
            <a:r>
              <a:rPr lang="en-US" sz="3000" dirty="0"/>
              <a:t>Cert issuer</a:t>
            </a:r>
          </a:p>
          <a:p>
            <a:pPr marL="342900" indent="-342900">
              <a:spcBef>
                <a:spcPct val="20000"/>
              </a:spcBef>
              <a:buClr>
                <a:schemeClr val="accent1"/>
              </a:buClr>
              <a:buSzPct val="65000"/>
              <a:buFont typeface="Wingdings" charset="2"/>
              <a:buChar char="n"/>
            </a:pPr>
            <a:r>
              <a:rPr lang="en-US" sz="3000" dirty="0"/>
              <a:t>Valid dates</a:t>
            </a:r>
          </a:p>
          <a:p>
            <a:pPr marL="342900" indent="-342900">
              <a:spcBef>
                <a:spcPct val="20000"/>
              </a:spcBef>
              <a:buClr>
                <a:schemeClr val="accent1"/>
              </a:buClr>
              <a:buSzPct val="65000"/>
              <a:buFont typeface="Wingdings" charset="2"/>
              <a:buChar char="n"/>
            </a:pPr>
            <a:r>
              <a:rPr lang="en-US" sz="3000" dirty="0"/>
              <a:t>Fingerprint of signature</a:t>
            </a:r>
          </a:p>
        </p:txBody>
      </p:sp>
      <p:sp>
        <p:nvSpPr>
          <p:cNvPr id="79880" name="Line 8"/>
          <p:cNvSpPr>
            <a:spLocks noChangeShapeType="1"/>
          </p:cNvSpPr>
          <p:nvPr/>
        </p:nvSpPr>
        <p:spPr bwMode="auto">
          <a:xfrm flipH="1">
            <a:off x="2209800" y="1371600"/>
            <a:ext cx="1219200" cy="84455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79881" name="Line 9"/>
          <p:cNvSpPr>
            <a:spLocks noChangeShapeType="1"/>
          </p:cNvSpPr>
          <p:nvPr/>
        </p:nvSpPr>
        <p:spPr bwMode="auto">
          <a:xfrm flipH="1">
            <a:off x="3657600" y="3200400"/>
            <a:ext cx="2362200" cy="68580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79882" name="Line 10"/>
          <p:cNvSpPr>
            <a:spLocks noChangeShapeType="1"/>
          </p:cNvSpPr>
          <p:nvPr/>
        </p:nvSpPr>
        <p:spPr bwMode="auto">
          <a:xfrm flipH="1">
            <a:off x="3429000" y="3733800"/>
            <a:ext cx="2819400" cy="76200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79883" name="Line 11"/>
          <p:cNvSpPr>
            <a:spLocks noChangeShapeType="1"/>
          </p:cNvSpPr>
          <p:nvPr/>
        </p:nvSpPr>
        <p:spPr bwMode="auto">
          <a:xfrm flipH="1">
            <a:off x="5105400" y="4648200"/>
            <a:ext cx="1143000" cy="38100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79885" name="Line 13"/>
          <p:cNvSpPr>
            <a:spLocks noChangeShapeType="1"/>
          </p:cNvSpPr>
          <p:nvPr/>
        </p:nvSpPr>
        <p:spPr bwMode="auto">
          <a:xfrm flipH="1">
            <a:off x="3352800" y="2590800"/>
            <a:ext cx="2590800" cy="68580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en-US" sz="3800"/>
              <a:t>Transport Layer Security (TLS)</a:t>
            </a:r>
            <a:br>
              <a:rPr lang="en-US" sz="3800"/>
            </a:br>
            <a:r>
              <a:rPr lang="en-US" sz="3800"/>
              <a:t>aka Secure Socket Layer (SSL)</a:t>
            </a:r>
          </a:p>
        </p:txBody>
      </p:sp>
      <p:sp>
        <p:nvSpPr>
          <p:cNvPr id="91139" name="Rectangle 3"/>
          <p:cNvSpPr>
            <a:spLocks noGrp="1" noChangeArrowheads="1"/>
          </p:cNvSpPr>
          <p:nvPr>
            <p:ph type="body" idx="1"/>
          </p:nvPr>
        </p:nvSpPr>
        <p:spPr>
          <a:xfrm>
            <a:off x="381000" y="1905000"/>
            <a:ext cx="8229600" cy="4038600"/>
          </a:xfrm>
        </p:spPr>
        <p:txBody>
          <a:bodyPr/>
          <a:lstStyle/>
          <a:p>
            <a:r>
              <a:rPr lang="en-US" sz="2600"/>
              <a:t>Used for protocols like HTTPS</a:t>
            </a:r>
          </a:p>
          <a:p>
            <a:endParaRPr lang="en-US" sz="2600"/>
          </a:p>
          <a:p>
            <a:r>
              <a:rPr lang="en-US" sz="2600"/>
              <a:t>Special TLS socket layer between application and TCP (small changes to application).</a:t>
            </a:r>
          </a:p>
          <a:p>
            <a:endParaRPr lang="en-US" sz="2600"/>
          </a:p>
          <a:p>
            <a:r>
              <a:rPr lang="en-US" sz="2600"/>
              <a:t>Handles confidentiality, integrity, and authentication.</a:t>
            </a:r>
          </a:p>
          <a:p>
            <a:endParaRPr lang="en-US" sz="2600"/>
          </a:p>
          <a:p>
            <a:r>
              <a:rPr lang="en-US" sz="2600"/>
              <a:t>Uses “hybrid” cryptography.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a:t>Setup Channel with TLS “Handshake” </a:t>
            </a:r>
          </a:p>
        </p:txBody>
      </p:sp>
      <p:pic>
        <p:nvPicPr>
          <p:cNvPr id="96259" name="Picture 3"/>
          <p:cNvPicPr>
            <a:picLocks noGrp="1" noChangeAspect="1" noChangeArrowheads="1"/>
          </p:cNvPicPr>
          <p:nvPr>
            <p:ph type="body" idx="1"/>
          </p:nvPr>
        </p:nvPicPr>
        <p:blipFill>
          <a:blip r:embed="rId3">
            <a:clrChange>
              <a:clrFrom>
                <a:srgbClr val="FFFFFF"/>
              </a:clrFrom>
              <a:clrTo>
                <a:srgbClr val="FFFFFF">
                  <a:alpha val="0"/>
                </a:srgbClr>
              </a:clrTo>
            </a:clrChange>
          </a:blip>
          <a:srcRect/>
          <a:stretch>
            <a:fillRect/>
          </a:stretch>
        </p:blipFill>
        <p:spPr>
          <a:xfrm>
            <a:off x="609600" y="1600200"/>
            <a:ext cx="8001000" cy="4405313"/>
          </a:xfrm>
        </p:spPr>
      </p:pic>
      <p:sp>
        <p:nvSpPr>
          <p:cNvPr id="96260" name="Text Box 4"/>
          <p:cNvSpPr txBox="1">
            <a:spLocks noChangeArrowheads="1"/>
          </p:cNvSpPr>
          <p:nvPr/>
        </p:nvSpPr>
        <p:spPr bwMode="auto">
          <a:xfrm>
            <a:off x="4800600" y="1524000"/>
            <a:ext cx="3962400" cy="5078313"/>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en-US" dirty="0"/>
              <a:t>Handshake Steps: </a:t>
            </a:r>
          </a:p>
          <a:p>
            <a:pPr marL="342900" indent="-342900">
              <a:spcBef>
                <a:spcPct val="50000"/>
              </a:spcBef>
              <a:buFontTx/>
              <a:buAutoNum type="arabicParenR"/>
            </a:pPr>
            <a:r>
              <a:rPr lang="en-US" dirty="0"/>
              <a:t>Clients and servers negotiate exact cryptographic protocols</a:t>
            </a:r>
          </a:p>
          <a:p>
            <a:pPr marL="342900" indent="-342900">
              <a:spcBef>
                <a:spcPct val="50000"/>
              </a:spcBef>
              <a:buFontTx/>
              <a:buAutoNum type="arabicParenR"/>
            </a:pPr>
            <a:r>
              <a:rPr lang="en-US" dirty="0"/>
              <a:t>Client’s validate public key certificate with CA public key. </a:t>
            </a:r>
          </a:p>
          <a:p>
            <a:pPr marL="342900" indent="-342900">
              <a:spcBef>
                <a:spcPct val="50000"/>
              </a:spcBef>
              <a:buFontTx/>
              <a:buAutoNum type="arabicParenR"/>
            </a:pPr>
            <a:r>
              <a:rPr lang="en-US" dirty="0"/>
              <a:t>Client encrypt secret random value with servers key, and send it as a challenge.  </a:t>
            </a:r>
          </a:p>
          <a:p>
            <a:pPr marL="342900" indent="-342900">
              <a:spcBef>
                <a:spcPct val="50000"/>
              </a:spcBef>
              <a:buFontTx/>
              <a:buAutoNum type="arabicParenR"/>
            </a:pPr>
            <a:r>
              <a:rPr lang="en-US" dirty="0"/>
              <a:t>Server decrypts, proving it has the corresponding private key.</a:t>
            </a:r>
          </a:p>
          <a:p>
            <a:pPr marL="342900" indent="-342900">
              <a:spcBef>
                <a:spcPct val="50000"/>
              </a:spcBef>
              <a:buFontTx/>
              <a:buAutoNum type="arabicParenR"/>
            </a:pPr>
            <a:r>
              <a:rPr lang="en-US" dirty="0"/>
              <a:t>This value is used to derive </a:t>
            </a:r>
            <a:r>
              <a:rPr lang="en-US" u="sng" dirty="0">
                <a:solidFill>
                  <a:srgbClr val="FF0000"/>
                </a:solidFill>
              </a:rPr>
              <a:t>symmetric session keys </a:t>
            </a:r>
            <a:r>
              <a:rPr lang="en-US" dirty="0"/>
              <a:t>for encryption &amp; </a:t>
            </a:r>
            <a:r>
              <a:rPr lang="en-US" dirty="0" err="1"/>
              <a:t>MACs</a:t>
            </a:r>
            <a:r>
              <a:rPr lang="en-US" dirty="0"/>
              <a:t>.</a:t>
            </a:r>
          </a:p>
          <a:p>
            <a:pPr marL="342900" indent="-342900">
              <a:spcBef>
                <a:spcPct val="50000"/>
              </a:spcBef>
              <a:buFontTx/>
              <a:buAutoNum type="arabicParenR"/>
            </a:pP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How TLS Handles Data</a:t>
            </a:r>
          </a:p>
        </p:txBody>
      </p:sp>
      <p:sp>
        <p:nvSpPr>
          <p:cNvPr id="98308" name="Text Box 4"/>
          <p:cNvSpPr txBox="1">
            <a:spLocks noChangeArrowheads="1"/>
          </p:cNvSpPr>
          <p:nvPr/>
        </p:nvSpPr>
        <p:spPr bwMode="auto">
          <a:xfrm>
            <a:off x="381000" y="1143000"/>
            <a:ext cx="8001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1) Data arrives as a stream from the application via the TLS Socket</a:t>
            </a:r>
          </a:p>
        </p:txBody>
      </p:sp>
      <p:sp>
        <p:nvSpPr>
          <p:cNvPr id="98309" name="Rectangle 5"/>
          <p:cNvSpPr>
            <a:spLocks noChangeArrowheads="1"/>
          </p:cNvSpPr>
          <p:nvPr/>
        </p:nvSpPr>
        <p:spPr bwMode="auto">
          <a:xfrm>
            <a:off x="685800" y="1600200"/>
            <a:ext cx="67818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0" name="Text Box 6"/>
          <p:cNvSpPr txBox="1">
            <a:spLocks noChangeArrowheads="1"/>
          </p:cNvSpPr>
          <p:nvPr/>
        </p:nvSpPr>
        <p:spPr bwMode="auto">
          <a:xfrm>
            <a:off x="457200" y="2286000"/>
            <a:ext cx="7391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2) The data is segmented by TLS into chunks</a:t>
            </a:r>
          </a:p>
        </p:txBody>
      </p:sp>
      <p:sp>
        <p:nvSpPr>
          <p:cNvPr id="98311" name="Rectangle 7"/>
          <p:cNvSpPr>
            <a:spLocks noChangeArrowheads="1"/>
          </p:cNvSpPr>
          <p:nvPr/>
        </p:nvSpPr>
        <p:spPr bwMode="auto">
          <a:xfrm>
            <a:off x="381000" y="2819400"/>
            <a:ext cx="15240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2" name="Rectangle 8"/>
          <p:cNvSpPr>
            <a:spLocks noChangeArrowheads="1"/>
          </p:cNvSpPr>
          <p:nvPr/>
        </p:nvSpPr>
        <p:spPr bwMode="auto">
          <a:xfrm>
            <a:off x="2438400" y="2819400"/>
            <a:ext cx="14478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3" name="Rectangle 9"/>
          <p:cNvSpPr>
            <a:spLocks noChangeArrowheads="1"/>
          </p:cNvSpPr>
          <p:nvPr/>
        </p:nvSpPr>
        <p:spPr bwMode="auto">
          <a:xfrm>
            <a:off x="6705600" y="2819400"/>
            <a:ext cx="14478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4" name="Rectangle 10"/>
          <p:cNvSpPr>
            <a:spLocks noChangeArrowheads="1"/>
          </p:cNvSpPr>
          <p:nvPr/>
        </p:nvSpPr>
        <p:spPr bwMode="auto">
          <a:xfrm>
            <a:off x="4572000" y="2819400"/>
            <a:ext cx="1447800" cy="38100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5" name="Rectangle 11"/>
          <p:cNvSpPr>
            <a:spLocks noChangeArrowheads="1"/>
          </p:cNvSpPr>
          <p:nvPr/>
        </p:nvSpPr>
        <p:spPr bwMode="auto">
          <a:xfrm>
            <a:off x="762000" y="4343400"/>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19" name="Text Box 15"/>
          <p:cNvSpPr txBox="1">
            <a:spLocks noChangeArrowheads="1"/>
          </p:cNvSpPr>
          <p:nvPr/>
        </p:nvSpPr>
        <p:spPr bwMode="auto">
          <a:xfrm>
            <a:off x="457200" y="3429000"/>
            <a:ext cx="8686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3) A session key is used to encrypt and MAC each chunk to form a TLS “record”, which includes a short header and data that is encrypted, as well as a MAC.  </a:t>
            </a:r>
          </a:p>
        </p:txBody>
      </p:sp>
      <p:sp>
        <p:nvSpPr>
          <p:cNvPr id="98320" name="Rectangle 16"/>
          <p:cNvSpPr>
            <a:spLocks noChangeArrowheads="1"/>
          </p:cNvSpPr>
          <p:nvPr/>
        </p:nvSpPr>
        <p:spPr bwMode="auto">
          <a:xfrm>
            <a:off x="304800" y="4343400"/>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1" name="Rectangle 17"/>
          <p:cNvSpPr>
            <a:spLocks noChangeArrowheads="1"/>
          </p:cNvSpPr>
          <p:nvPr/>
        </p:nvSpPr>
        <p:spPr bwMode="auto">
          <a:xfrm>
            <a:off x="2819400" y="4343400"/>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2" name="Rectangle 18"/>
          <p:cNvSpPr>
            <a:spLocks noChangeArrowheads="1"/>
          </p:cNvSpPr>
          <p:nvPr/>
        </p:nvSpPr>
        <p:spPr bwMode="auto">
          <a:xfrm>
            <a:off x="2362200" y="4343400"/>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3" name="Rectangle 19"/>
          <p:cNvSpPr>
            <a:spLocks noChangeArrowheads="1"/>
          </p:cNvSpPr>
          <p:nvPr/>
        </p:nvSpPr>
        <p:spPr bwMode="auto">
          <a:xfrm>
            <a:off x="7010400" y="4343400"/>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4" name="Rectangle 20"/>
          <p:cNvSpPr>
            <a:spLocks noChangeArrowheads="1"/>
          </p:cNvSpPr>
          <p:nvPr/>
        </p:nvSpPr>
        <p:spPr bwMode="auto">
          <a:xfrm>
            <a:off x="6553200" y="4343400"/>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5" name="Rectangle 21"/>
          <p:cNvSpPr>
            <a:spLocks noChangeArrowheads="1"/>
          </p:cNvSpPr>
          <p:nvPr/>
        </p:nvSpPr>
        <p:spPr bwMode="auto">
          <a:xfrm>
            <a:off x="4876800" y="4343400"/>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6" name="Rectangle 22"/>
          <p:cNvSpPr>
            <a:spLocks noChangeArrowheads="1"/>
          </p:cNvSpPr>
          <p:nvPr/>
        </p:nvSpPr>
        <p:spPr bwMode="auto">
          <a:xfrm>
            <a:off x="4419600" y="4343400"/>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7" name="Text Box 23"/>
          <p:cNvSpPr txBox="1">
            <a:spLocks noChangeArrowheads="1"/>
          </p:cNvSpPr>
          <p:nvPr/>
        </p:nvSpPr>
        <p:spPr bwMode="auto">
          <a:xfrm>
            <a:off x="533400" y="5029200"/>
            <a:ext cx="80772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4) Records form a byte stream that is fed to a TCP socket for transmission.  </a:t>
            </a:r>
          </a:p>
        </p:txBody>
      </p:sp>
      <p:sp>
        <p:nvSpPr>
          <p:cNvPr id="98328" name="Rectangle 24"/>
          <p:cNvSpPr>
            <a:spLocks noChangeArrowheads="1"/>
          </p:cNvSpPr>
          <p:nvPr/>
        </p:nvSpPr>
        <p:spPr bwMode="auto">
          <a:xfrm>
            <a:off x="990600" y="5791200"/>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29" name="Rectangle 25"/>
          <p:cNvSpPr>
            <a:spLocks noChangeArrowheads="1"/>
          </p:cNvSpPr>
          <p:nvPr/>
        </p:nvSpPr>
        <p:spPr bwMode="auto">
          <a:xfrm>
            <a:off x="533400" y="5791200"/>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0" name="Rectangle 26"/>
          <p:cNvSpPr>
            <a:spLocks noChangeArrowheads="1"/>
          </p:cNvSpPr>
          <p:nvPr/>
        </p:nvSpPr>
        <p:spPr bwMode="auto">
          <a:xfrm>
            <a:off x="2819400" y="5791200"/>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1" name="Rectangle 27"/>
          <p:cNvSpPr>
            <a:spLocks noChangeArrowheads="1"/>
          </p:cNvSpPr>
          <p:nvPr/>
        </p:nvSpPr>
        <p:spPr bwMode="auto">
          <a:xfrm>
            <a:off x="2362200" y="5791200"/>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2" name="Rectangle 28"/>
          <p:cNvSpPr>
            <a:spLocks noChangeArrowheads="1"/>
          </p:cNvSpPr>
          <p:nvPr/>
        </p:nvSpPr>
        <p:spPr bwMode="auto">
          <a:xfrm>
            <a:off x="6477000" y="5791200"/>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3" name="Rectangle 29"/>
          <p:cNvSpPr>
            <a:spLocks noChangeArrowheads="1"/>
          </p:cNvSpPr>
          <p:nvPr/>
        </p:nvSpPr>
        <p:spPr bwMode="auto">
          <a:xfrm>
            <a:off x="6019800" y="5791200"/>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4" name="Rectangle 30"/>
          <p:cNvSpPr>
            <a:spLocks noChangeArrowheads="1"/>
          </p:cNvSpPr>
          <p:nvPr/>
        </p:nvSpPr>
        <p:spPr bwMode="auto">
          <a:xfrm>
            <a:off x="4648200" y="5791200"/>
            <a:ext cx="1371600" cy="381000"/>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endParaRPr lang="en-US"/>
          </a:p>
        </p:txBody>
      </p:sp>
      <p:sp>
        <p:nvSpPr>
          <p:cNvPr id="98335" name="Rectangle 31"/>
          <p:cNvSpPr>
            <a:spLocks noChangeArrowheads="1"/>
          </p:cNvSpPr>
          <p:nvPr/>
        </p:nvSpPr>
        <p:spPr bwMode="auto">
          <a:xfrm>
            <a:off x="4191000" y="5791200"/>
            <a:ext cx="457200" cy="381000"/>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3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3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3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3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3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3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3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3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3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3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3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3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83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3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83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3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83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8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animBg="1"/>
      <p:bldP spid="98312" grpId="0" animBg="1"/>
      <p:bldP spid="98313" grpId="0" animBg="1"/>
      <p:bldP spid="98314" grpId="0" animBg="1"/>
      <p:bldP spid="98315" grpId="0" animBg="1"/>
      <p:bldP spid="98319" grpId="0"/>
      <p:bldP spid="98320" grpId="0" animBg="1"/>
      <p:bldP spid="98321" grpId="0" animBg="1"/>
      <p:bldP spid="98322" grpId="0" animBg="1"/>
      <p:bldP spid="98323" grpId="0" animBg="1"/>
      <p:bldP spid="98324" grpId="0" animBg="1"/>
      <p:bldP spid="98325" grpId="0" animBg="1"/>
      <p:bldP spid="98326" grpId="0" animBg="1"/>
      <p:bldP spid="98327" grpId="0"/>
      <p:bldP spid="98328" grpId="0" animBg="1"/>
      <p:bldP spid="98329" grpId="0" animBg="1"/>
      <p:bldP spid="98330" grpId="0" animBg="1"/>
      <p:bldP spid="98331" grpId="0" animBg="1"/>
      <p:bldP spid="98332" grpId="0" animBg="1"/>
      <p:bldP spid="98333" grpId="0" animBg="1"/>
      <p:bldP spid="98334" grpId="0" animBg="1"/>
      <p:bldP spid="983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p:txBody>
          <a:bodyPr/>
          <a:lstStyle/>
          <a:p>
            <a:pPr lvl="0"/>
            <a:r>
              <a:rPr lang="en-US" smtClean="0"/>
              <a:t>Analysis</a:t>
            </a:r>
            <a:endParaRPr lang="en-US"/>
          </a:p>
        </p:txBody>
      </p:sp>
      <p:sp>
        <p:nvSpPr>
          <p:cNvPr id="180" name="Shape 180"/>
          <p:cNvSpPr>
            <a:spLocks noGrp="1"/>
          </p:cNvSpPr>
          <p:nvPr>
            <p:ph type="body" idx="1"/>
          </p:nvPr>
        </p:nvSpPr>
        <p:spPr/>
        <p:txBody>
          <a:bodyPr>
            <a:normAutofit fontScale="77500" lnSpcReduction="20000"/>
          </a:bodyPr>
          <a:lstStyle/>
          <a:p>
            <a:pPr lvl="0"/>
            <a:r>
              <a:rPr lang="en-US" dirty="0" smtClean="0"/>
              <a:t>Public key lets us take the trusted third party offline:</a:t>
            </a:r>
          </a:p>
          <a:p>
            <a:pPr lvl="1"/>
            <a:r>
              <a:rPr lang="en-US" dirty="0" smtClean="0"/>
              <a:t>If it’s down, we can still talk!</a:t>
            </a:r>
          </a:p>
          <a:p>
            <a:pPr lvl="1"/>
            <a:r>
              <a:rPr lang="en-US" dirty="0" smtClean="0"/>
              <a:t>But we trade-off ability for fast revocation</a:t>
            </a:r>
          </a:p>
          <a:p>
            <a:pPr lvl="2"/>
            <a:r>
              <a:rPr lang="en-US" dirty="0" smtClean="0"/>
              <a:t>If server’s key is compromised, we can’t revoke it immediately...</a:t>
            </a:r>
          </a:p>
          <a:p>
            <a:pPr lvl="2"/>
            <a:r>
              <a:rPr lang="en-US" dirty="0" smtClean="0"/>
              <a:t>Usual trick:</a:t>
            </a:r>
          </a:p>
          <a:p>
            <a:pPr lvl="3"/>
            <a:r>
              <a:rPr lang="en-US" dirty="0" smtClean="0"/>
              <a:t>Certificate expires in, e.g., a year.</a:t>
            </a:r>
          </a:p>
          <a:p>
            <a:pPr lvl="3"/>
            <a:r>
              <a:rPr lang="en-US" dirty="0" smtClean="0"/>
              <a:t>Have an on-line revocation authority that distributes a revocation list.  </a:t>
            </a:r>
            <a:r>
              <a:rPr lang="en-US" dirty="0" err="1" smtClean="0"/>
              <a:t>Kinda</a:t>
            </a:r>
            <a:r>
              <a:rPr lang="en-US" dirty="0" smtClean="0"/>
              <a:t> clunky but mostly works, </a:t>
            </a:r>
            <a:r>
              <a:rPr lang="en-US" dirty="0" err="1" smtClean="0"/>
              <a:t>iff</a:t>
            </a:r>
            <a:r>
              <a:rPr lang="en-US" dirty="0" smtClean="0"/>
              <a:t> revocation is rare.  Clients fetch list periodically.</a:t>
            </a:r>
          </a:p>
          <a:p>
            <a:pPr lvl="0"/>
            <a:endParaRPr lang="en-US" dirty="0" smtClean="0"/>
          </a:p>
          <a:p>
            <a:pPr lvl="0"/>
            <a:r>
              <a:rPr lang="en-US" dirty="0" smtClean="0"/>
              <a:t>Better scaling:  CA must only sign once... no matter how many connections the server handles.</a:t>
            </a:r>
          </a:p>
          <a:p>
            <a:pPr lvl="0"/>
            <a:endParaRPr lang="en-US" dirty="0" smtClean="0"/>
          </a:p>
          <a:p>
            <a:pPr lvl="0"/>
            <a:r>
              <a:rPr lang="en-US" dirty="0" smtClean="0"/>
              <a:t>If CA is compromised, attacker can trick clients into thinking they’re the real server.  </a:t>
            </a:r>
            <a:endParaRPr lang="en-US" dirty="0"/>
          </a:p>
        </p:txBody>
      </p:sp>
      <p:sp>
        <p:nvSpPr>
          <p:cNvPr id="2" name="Slide Number Placeholder 1"/>
          <p:cNvSpPr>
            <a:spLocks noGrp="1"/>
          </p:cNvSpPr>
          <p:nvPr>
            <p:ph type="sldNum" sz="quarter" idx="2"/>
          </p:nvPr>
        </p:nvSpPr>
        <p:spPr/>
        <p:txBody>
          <a:bodyPr/>
          <a:lstStyle/>
          <a:p>
            <a:pPr lvl="0"/>
            <a:fld id="{86CB4B4D-7CA3-9044-876B-883B54F8677D}" type="slidenum">
              <a:rPr lang="en-US" smtClean="0"/>
              <a:t>18</a:t>
            </a:fld>
            <a:endParaRPr lang="en-US"/>
          </a:p>
        </p:txBody>
      </p:sp>
    </p:spTree>
    <p:extLst>
      <p:ext uri="{BB962C8B-B14F-4D97-AF65-F5344CB8AC3E}">
        <p14:creationId xmlns:p14="http://schemas.microsoft.com/office/powerpoint/2010/main" val="61847744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dirty="0" smtClean="0"/>
              <a:t>Important Lessons</a:t>
            </a:r>
            <a:endParaRPr lang="en-US" dirty="0"/>
          </a:p>
        </p:txBody>
      </p:sp>
      <p:sp>
        <p:nvSpPr>
          <p:cNvPr id="100355" name="Rectangle 3"/>
          <p:cNvSpPr>
            <a:spLocks noGrp="1" noChangeArrowheads="1"/>
          </p:cNvSpPr>
          <p:nvPr>
            <p:ph type="body" idx="1"/>
          </p:nvPr>
        </p:nvSpPr>
        <p:spPr>
          <a:xfrm>
            <a:off x="457200" y="1524000"/>
            <a:ext cx="8229600" cy="4911725"/>
          </a:xfrm>
        </p:spPr>
        <p:txBody>
          <a:bodyPr>
            <a:normAutofit/>
          </a:bodyPr>
          <a:lstStyle/>
          <a:p>
            <a:r>
              <a:rPr lang="en-US" sz="2600" dirty="0" smtClean="0"/>
              <a:t>Symmetric </a:t>
            </a:r>
            <a:r>
              <a:rPr lang="en-US" sz="2600" dirty="0"/>
              <a:t>(pre-shared key, fast) and asymmetric (key pairs, slow) primitives provide:</a:t>
            </a:r>
          </a:p>
          <a:p>
            <a:pPr lvl="2"/>
            <a:r>
              <a:rPr lang="en-US" dirty="0"/>
              <a:t>Confidentiality</a:t>
            </a:r>
          </a:p>
          <a:p>
            <a:pPr lvl="2"/>
            <a:r>
              <a:rPr lang="en-US" dirty="0"/>
              <a:t>Integrity</a:t>
            </a:r>
          </a:p>
          <a:p>
            <a:pPr lvl="2"/>
            <a:r>
              <a:rPr lang="en-US" dirty="0"/>
              <a:t>Authentication</a:t>
            </a:r>
          </a:p>
          <a:p>
            <a:r>
              <a:rPr lang="en-US" sz="2600" dirty="0"/>
              <a:t>“Hybrid Encryption” leverages strengths of both.</a:t>
            </a:r>
          </a:p>
          <a:p>
            <a:r>
              <a:rPr lang="en-US" sz="2600" dirty="0"/>
              <a:t>Great complexity exists in securely acquiring keys.</a:t>
            </a:r>
          </a:p>
          <a:p>
            <a:r>
              <a:rPr lang="en-US" sz="2600" dirty="0"/>
              <a:t>Crypto is hard to get right, so use tools from others, don’t design your own (e.g. TLS).  </a:t>
            </a:r>
          </a:p>
          <a:p>
            <a:pPr lvl="2">
              <a:buFont typeface="Wingdings" charset="2"/>
              <a:buNone/>
            </a:pPr>
            <a:endParaRPr lang="en-US" dirty="0"/>
          </a:p>
          <a:p>
            <a:pPr lvl="2"/>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a:xfrm>
            <a:off x="304800" y="1447800"/>
            <a:ext cx="8534400" cy="5132364"/>
          </a:xfrm>
        </p:spPr>
        <p:txBody>
          <a:bodyPr>
            <a:normAutofit/>
          </a:bodyPr>
          <a:lstStyle/>
          <a:p>
            <a:r>
              <a:rPr lang="en-US" dirty="0" smtClean="0"/>
              <a:t>Please sign up for slots for P3 presentation </a:t>
            </a:r>
          </a:p>
          <a:p>
            <a:pPr lvl="1"/>
            <a:r>
              <a:rPr lang="en-US" dirty="0" smtClean="0"/>
              <a:t>TAs have shared sign up sheet, 10min slots </a:t>
            </a:r>
          </a:p>
          <a:p>
            <a:pPr lvl="1"/>
            <a:r>
              <a:rPr lang="en-US" dirty="0" smtClean="0"/>
              <a:t>Demo App, details will be given by the TAs</a:t>
            </a:r>
          </a:p>
          <a:p>
            <a:pPr lvl="1"/>
            <a:endParaRPr lang="en-US" dirty="0" smtClean="0"/>
          </a:p>
          <a:p>
            <a:r>
              <a:rPr lang="en-US" dirty="0" smtClean="0"/>
              <a:t>Thursday 12/9 – Review lecture </a:t>
            </a:r>
          </a:p>
          <a:p>
            <a:pPr lvl="1"/>
            <a:r>
              <a:rPr lang="en-US" dirty="0" smtClean="0"/>
              <a:t>Focus on topics on 2</a:t>
            </a:r>
            <a:r>
              <a:rPr lang="en-US" baseline="30000" dirty="0" smtClean="0"/>
              <a:t>nd</a:t>
            </a:r>
            <a:r>
              <a:rPr lang="en-US" dirty="0" smtClean="0"/>
              <a:t> half of the class </a:t>
            </a:r>
          </a:p>
          <a:p>
            <a:pPr lvl="1"/>
            <a:r>
              <a:rPr lang="en-US" dirty="0" smtClean="0"/>
              <a:t>Similar to the mid-term review. What that helpful? </a:t>
            </a:r>
          </a:p>
          <a:p>
            <a:pPr lvl="1"/>
            <a:endParaRPr lang="en-US" dirty="0"/>
          </a:p>
          <a:p>
            <a:r>
              <a:rPr lang="en-US" dirty="0" smtClean="0"/>
              <a:t>Final in class – DH2315 </a:t>
            </a:r>
          </a:p>
          <a:p>
            <a:pPr lvl="1"/>
            <a:r>
              <a:rPr lang="en-US" dirty="0" smtClean="0"/>
              <a:t>Date: 12/15 (Tuesday), Time: 8:30am </a:t>
            </a:r>
          </a:p>
          <a:p>
            <a:endParaRPr lang="en-US" dirty="0" smtClean="0"/>
          </a:p>
          <a:p>
            <a:r>
              <a:rPr lang="en-US" dirty="0" smtClean="0"/>
              <a:t>Please fill out course evaluations (FCE)</a:t>
            </a:r>
          </a:p>
          <a:p>
            <a:pPr lvl="1"/>
            <a:r>
              <a:rPr lang="en-US" dirty="0" smtClean="0"/>
              <a:t>Helps us improve the course, we appreciate feedback</a:t>
            </a:r>
          </a:p>
          <a:p>
            <a:pPr marL="530352" lvl="1"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8494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p:txBody>
          <a:bodyPr/>
          <a:lstStyle/>
          <a:p>
            <a:pPr lvl="0"/>
            <a:r>
              <a:rPr lang="en-US" smtClean="0"/>
              <a:t>Forward secrecy</a:t>
            </a:r>
            <a:endParaRPr lang="en-US"/>
          </a:p>
        </p:txBody>
      </p:sp>
      <p:sp>
        <p:nvSpPr>
          <p:cNvPr id="184" name="Shape 184"/>
          <p:cNvSpPr>
            <a:spLocks noGrp="1"/>
          </p:cNvSpPr>
          <p:nvPr>
            <p:ph type="body" idx="1"/>
          </p:nvPr>
        </p:nvSpPr>
        <p:spPr/>
        <p:txBody>
          <a:bodyPr>
            <a:normAutofit lnSpcReduction="10000"/>
          </a:bodyPr>
          <a:lstStyle/>
          <a:p>
            <a:pPr lvl="0"/>
            <a:r>
              <a:rPr lang="en-US" dirty="0" smtClean="0"/>
              <a:t>In KDC design, if key </a:t>
            </a:r>
            <a:r>
              <a:rPr lang="en-US" dirty="0" err="1" smtClean="0">
                <a:ea typeface="Arial Unicode MS" charset="0"/>
                <a:cs typeface="Arial Unicode MS" charset="0"/>
              </a:rPr>
              <a:t>K</a:t>
            </a:r>
            <a:r>
              <a:rPr lang="en-US" baseline="-25000" dirty="0" err="1" smtClean="0">
                <a:ea typeface="Arial Unicode MS" charset="0"/>
                <a:cs typeface="Arial Unicode MS" charset="0"/>
              </a:rPr>
              <a:t>server</a:t>
            </a:r>
            <a:r>
              <a:rPr lang="en-US" baseline="-25000" dirty="0" smtClean="0">
                <a:ea typeface="Arial Unicode MS" charset="0"/>
                <a:cs typeface="Arial Unicode MS" charset="0"/>
              </a:rPr>
              <a:t>-</a:t>
            </a:r>
            <a:r>
              <a:rPr lang="en-US" baseline="-25000" dirty="0">
                <a:ea typeface="Arial Unicode MS" charset="0"/>
                <a:cs typeface="Arial Unicode MS" charset="0"/>
              </a:rPr>
              <a:t>KDC</a:t>
            </a:r>
            <a:r>
              <a:rPr lang="en-US" dirty="0" smtClean="0"/>
              <a:t> is compromised a year later,</a:t>
            </a:r>
          </a:p>
          <a:p>
            <a:pPr lvl="1"/>
            <a:r>
              <a:rPr lang="en-US" dirty="0" smtClean="0"/>
              <a:t>from the traffic log, attacker can extract session key (encrypted with </a:t>
            </a:r>
            <a:r>
              <a:rPr lang="en-US" dirty="0" err="1" smtClean="0"/>
              <a:t>auth</a:t>
            </a:r>
            <a:r>
              <a:rPr lang="en-US" dirty="0" smtClean="0"/>
              <a:t> server keys).</a:t>
            </a:r>
          </a:p>
          <a:p>
            <a:pPr lvl="1"/>
            <a:r>
              <a:rPr lang="en-US" dirty="0" smtClean="0"/>
              <a:t>attacker can decode all traffic retroactively.</a:t>
            </a:r>
          </a:p>
          <a:p>
            <a:pPr lvl="1"/>
            <a:endParaRPr lang="en-US" dirty="0" smtClean="0"/>
          </a:p>
          <a:p>
            <a:pPr lvl="0"/>
            <a:r>
              <a:rPr lang="en-US" dirty="0" smtClean="0"/>
              <a:t>In SSL, if CA key is compromised a year later,</a:t>
            </a:r>
          </a:p>
          <a:p>
            <a:pPr lvl="1"/>
            <a:r>
              <a:rPr lang="en-US" dirty="0" smtClean="0"/>
              <a:t>Only new traffic can be compromised.  Cool…</a:t>
            </a:r>
          </a:p>
          <a:p>
            <a:pPr lvl="0"/>
            <a:r>
              <a:rPr lang="en-US" dirty="0" smtClean="0"/>
              <a:t>But in SSL, if server’s key is compromised...</a:t>
            </a:r>
          </a:p>
          <a:p>
            <a:pPr lvl="1"/>
            <a:r>
              <a:rPr lang="en-US" dirty="0" smtClean="0"/>
              <a:t>Old logged traffic can still be compromised...</a:t>
            </a:r>
            <a:endParaRPr lang="en-US" dirty="0"/>
          </a:p>
        </p:txBody>
      </p:sp>
      <p:sp>
        <p:nvSpPr>
          <p:cNvPr id="2" name="Slide Number Placeholder 1"/>
          <p:cNvSpPr>
            <a:spLocks noGrp="1"/>
          </p:cNvSpPr>
          <p:nvPr>
            <p:ph type="sldNum" sz="quarter" idx="2"/>
          </p:nvPr>
        </p:nvSpPr>
        <p:spPr/>
        <p:txBody>
          <a:bodyPr/>
          <a:lstStyle/>
          <a:p>
            <a:pPr lvl="0"/>
            <a:fld id="{86CB4B4D-7CA3-9044-876B-883B54F8677D}" type="slidenum">
              <a:rPr lang="en-US" smtClean="0"/>
              <a:t>20</a:t>
            </a:fld>
            <a:endParaRPr lang="en-US"/>
          </a:p>
        </p:txBody>
      </p:sp>
    </p:spTree>
    <p:extLst>
      <p:ext uri="{BB962C8B-B14F-4D97-AF65-F5344CB8AC3E}">
        <p14:creationId xmlns:p14="http://schemas.microsoft.com/office/powerpoint/2010/main" val="391651053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p:txBody>
          <a:bodyPr/>
          <a:lstStyle/>
          <a:p>
            <a:pPr lvl="0"/>
            <a:r>
              <a:rPr lang="en-US" smtClean="0"/>
              <a:t>Diffie-Hellman Key Exchange</a:t>
            </a:r>
            <a:endParaRPr lang="en-US"/>
          </a:p>
        </p:txBody>
      </p:sp>
      <p:sp>
        <p:nvSpPr>
          <p:cNvPr id="188" name="Shape 188"/>
          <p:cNvSpPr>
            <a:spLocks noGrp="1"/>
          </p:cNvSpPr>
          <p:nvPr>
            <p:ph type="body" idx="1"/>
          </p:nvPr>
        </p:nvSpPr>
        <p:spPr>
          <a:xfrm>
            <a:off x="304800" y="1447800"/>
            <a:ext cx="8534400" cy="5105400"/>
          </a:xfrm>
        </p:spPr>
        <p:txBody>
          <a:bodyPr>
            <a:normAutofit/>
          </a:bodyPr>
          <a:lstStyle/>
          <a:p>
            <a:pPr lvl="0"/>
            <a:r>
              <a:rPr lang="en-US" dirty="0" smtClean="0"/>
              <a:t>Different model of the world:  How to generate keys between two people, securely, no trusted party, even if someone is listening in.</a:t>
            </a:r>
          </a:p>
        </p:txBody>
      </p:sp>
      <p:sp>
        <p:nvSpPr>
          <p:cNvPr id="191" name="Shape 191"/>
          <p:cNvSpPr/>
          <p:nvPr/>
        </p:nvSpPr>
        <p:spPr>
          <a:xfrm>
            <a:off x="152400" y="6281450"/>
            <a:ext cx="5294398" cy="5078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sz="1500">
                <a:uFill>
                  <a:solidFill/>
                </a:uFill>
                <a:latin typeface="+mn-lt"/>
                <a:ea typeface="+mn-ea"/>
                <a:cs typeface="+mn-cs"/>
                <a:sym typeface="Arial"/>
              </a:defRPr>
            </a:lvl1pPr>
          </a:lstStyle>
          <a:p>
            <a:pPr lvl="0">
              <a:defRPr sz="1800">
                <a:uFillTx/>
              </a:defRPr>
            </a:pPr>
            <a:r>
              <a:rPr lang="en-US" sz="1100" dirty="0" smtClean="0"/>
              <a:t>Illustrative Example</a:t>
            </a:r>
            <a:br>
              <a:rPr lang="en-US" sz="1100" dirty="0" smtClean="0"/>
            </a:br>
            <a:r>
              <a:rPr sz="1100" dirty="0" smtClean="0"/>
              <a:t>image </a:t>
            </a:r>
            <a:r>
              <a:rPr sz="1100" dirty="0"/>
              <a:t>from </a:t>
            </a:r>
            <a:r>
              <a:rPr sz="1100" dirty="0" err="1" smtClean="0"/>
              <a:t>wikipedia</a:t>
            </a:r>
            <a:endParaRPr lang="en-US" sz="1100" dirty="0" smtClean="0"/>
          </a:p>
          <a:p>
            <a:pPr lvl="0">
              <a:defRPr sz="1800">
                <a:uFillTx/>
              </a:defRPr>
            </a:pPr>
            <a:r>
              <a:rPr lang="en-US" sz="1100" dirty="0"/>
              <a:t>https://</a:t>
            </a:r>
            <a:r>
              <a:rPr lang="en-US" sz="1100" dirty="0" err="1"/>
              <a:t>en.wikipedia.org</a:t>
            </a:r>
            <a:r>
              <a:rPr lang="en-US" sz="1100" dirty="0"/>
              <a:t>/wiki/Diffie%E2%80%93Hellman_key_exchange</a:t>
            </a:r>
            <a:endParaRPr sz="1100" dirty="0"/>
          </a:p>
        </p:txBody>
      </p:sp>
      <p:sp>
        <p:nvSpPr>
          <p:cNvPr id="2" name="Slide Number Placeholder 1"/>
          <p:cNvSpPr>
            <a:spLocks noGrp="1"/>
          </p:cNvSpPr>
          <p:nvPr>
            <p:ph type="sldNum" sz="quarter" idx="2"/>
          </p:nvPr>
        </p:nvSpPr>
        <p:spPr/>
        <p:txBody>
          <a:bodyPr/>
          <a:lstStyle/>
          <a:p>
            <a:pPr lvl="0"/>
            <a:fld id="{86CB4B4D-7CA3-9044-876B-883B54F8677D}" type="slidenum">
              <a:rPr lang="en-US" smtClean="0"/>
              <a:t>21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200400"/>
            <a:ext cx="2177075" cy="3268161"/>
          </a:xfrm>
          <a:prstGeom prst="rect">
            <a:avLst/>
          </a:prstGeom>
        </p:spPr>
      </p:pic>
    </p:spTree>
    <p:extLst>
      <p:ext uri="{BB962C8B-B14F-4D97-AF65-F5344CB8AC3E}">
        <p14:creationId xmlns:p14="http://schemas.microsoft.com/office/powerpoint/2010/main" val="366346655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p:txBody>
          <a:bodyPr/>
          <a:lstStyle/>
          <a:p>
            <a:pPr lvl="0"/>
            <a:r>
              <a:rPr lang="en-US" smtClean="0"/>
              <a:t>Diffie-Hellman Key Exchange</a:t>
            </a:r>
            <a:endParaRPr lang="en-US"/>
          </a:p>
        </p:txBody>
      </p:sp>
      <p:sp>
        <p:nvSpPr>
          <p:cNvPr id="188" name="Shape 188"/>
          <p:cNvSpPr>
            <a:spLocks noGrp="1"/>
          </p:cNvSpPr>
          <p:nvPr>
            <p:ph type="body" idx="1"/>
          </p:nvPr>
        </p:nvSpPr>
        <p:spPr>
          <a:xfrm>
            <a:off x="304800" y="1447800"/>
            <a:ext cx="8534400" cy="5105400"/>
          </a:xfrm>
        </p:spPr>
        <p:txBody>
          <a:bodyPr>
            <a:normAutofit fontScale="92500" lnSpcReduction="10000"/>
          </a:bodyPr>
          <a:lstStyle/>
          <a:p>
            <a:pPr lvl="0"/>
            <a:r>
              <a:rPr lang="en-US" dirty="0" smtClean="0"/>
              <a:t>Different model of the world:  How to generate keys between two people, securely, no trusted party, even if someone is listening in.</a:t>
            </a:r>
          </a:p>
          <a:p>
            <a:pPr lvl="0"/>
            <a:endParaRPr lang="en-US" dirty="0" smtClean="0"/>
          </a:p>
          <a:p>
            <a:pPr lvl="0"/>
            <a:endParaRPr lang="en-US" dirty="0" smtClean="0"/>
          </a:p>
          <a:p>
            <a:pPr lvl="0"/>
            <a:endParaRPr lang="en-US" dirty="0"/>
          </a:p>
          <a:p>
            <a:pPr lvl="0"/>
            <a:endParaRPr lang="en-US" dirty="0" smtClean="0"/>
          </a:p>
          <a:p>
            <a:pPr lvl="0"/>
            <a:endParaRPr lang="en-US" dirty="0" smtClean="0"/>
          </a:p>
          <a:p>
            <a:pPr lvl="0"/>
            <a:endParaRPr lang="en-US" dirty="0" smtClean="0"/>
          </a:p>
          <a:p>
            <a:pPr lvl="0"/>
            <a:endParaRPr lang="en-US" dirty="0" smtClean="0"/>
          </a:p>
          <a:p>
            <a:pPr lvl="0"/>
            <a:r>
              <a:rPr lang="en-US" dirty="0" smtClean="0"/>
              <a:t>This is cool.  But:  Vulnerable to man-in-the-middle attack.  Attacker pair-wise negotiates keys with each of A and B and decrypts traffic in the middle.  No authentication...</a:t>
            </a:r>
            <a:endParaRPr lang="en-US" dirty="0"/>
          </a:p>
        </p:txBody>
      </p:sp>
      <p:pic>
        <p:nvPicPr>
          <p:cNvPr id="190" name="droppedImage.png"/>
          <p:cNvPicPr/>
          <p:nvPr/>
        </p:nvPicPr>
        <p:blipFill>
          <a:blip r:embed="rId3">
            <a:extLst/>
          </a:blip>
          <a:stretch>
            <a:fillRect/>
          </a:stretch>
        </p:blipFill>
        <p:spPr>
          <a:xfrm>
            <a:off x="2362199" y="2590800"/>
            <a:ext cx="4294909" cy="2362200"/>
          </a:xfrm>
          <a:prstGeom prst="rect">
            <a:avLst/>
          </a:prstGeom>
          <a:ln>
            <a:round/>
          </a:ln>
        </p:spPr>
      </p:pic>
      <p:sp>
        <p:nvSpPr>
          <p:cNvPr id="191" name="Shape 191"/>
          <p:cNvSpPr/>
          <p:nvPr/>
        </p:nvSpPr>
        <p:spPr>
          <a:xfrm>
            <a:off x="6934200" y="3429000"/>
            <a:ext cx="1523949"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7799" marR="57799" defTabSz="1295400">
              <a:defRPr sz="1500">
                <a:uFill>
                  <a:solidFill/>
                </a:uFill>
                <a:latin typeface="+mn-lt"/>
                <a:ea typeface="+mn-ea"/>
                <a:cs typeface="+mn-cs"/>
                <a:sym typeface="Arial"/>
              </a:defRPr>
            </a:lvl1pPr>
          </a:lstStyle>
          <a:p>
            <a:pPr lvl="0">
              <a:defRPr sz="1800">
                <a:uFillTx/>
              </a:defRPr>
            </a:pPr>
            <a:r>
              <a:rPr sz="1100"/>
              <a:t>image from wikipedia</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22</a:t>
            </a:fld>
            <a:endParaRPr lang="en-US"/>
          </a:p>
        </p:txBody>
      </p:sp>
    </p:spTree>
    <p:extLst>
      <p:ext uri="{BB962C8B-B14F-4D97-AF65-F5344CB8AC3E}">
        <p14:creationId xmlns:p14="http://schemas.microsoft.com/office/powerpoint/2010/main" val="149850364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p:txBody>
          <a:bodyPr/>
          <a:lstStyle/>
          <a:p>
            <a:pPr lvl="0"/>
            <a:r>
              <a:rPr lang="en-US" smtClean="0"/>
              <a:t>Authentication?</a:t>
            </a:r>
            <a:endParaRPr lang="en-US"/>
          </a:p>
        </p:txBody>
      </p:sp>
      <p:sp>
        <p:nvSpPr>
          <p:cNvPr id="194" name="Shape 194"/>
          <p:cNvSpPr>
            <a:spLocks noGrp="1"/>
          </p:cNvSpPr>
          <p:nvPr>
            <p:ph type="body" idx="1"/>
          </p:nvPr>
        </p:nvSpPr>
        <p:spPr/>
        <p:txBody>
          <a:bodyPr>
            <a:normAutofit fontScale="77500" lnSpcReduction="20000"/>
          </a:bodyPr>
          <a:lstStyle/>
          <a:p>
            <a:r>
              <a:rPr lang="en-US" dirty="0" smtClean="0"/>
              <a:t>But we already have protocols that give us authentication!  </a:t>
            </a:r>
          </a:p>
          <a:p>
            <a:pPr lvl="1"/>
            <a:r>
              <a:rPr lang="en-US" dirty="0" smtClean="0"/>
              <a:t>They just happen to be vulnerable to disclosure if long-lasting keys are compromised later...</a:t>
            </a:r>
          </a:p>
          <a:p>
            <a:pPr lvl="1"/>
            <a:endParaRPr lang="en-US" dirty="0" smtClean="0"/>
          </a:p>
          <a:p>
            <a:r>
              <a:rPr lang="en-US" dirty="0" smtClean="0"/>
              <a:t>Hybrid solution:</a:t>
            </a:r>
          </a:p>
          <a:p>
            <a:pPr lvl="1"/>
            <a:r>
              <a:rPr lang="en-US" dirty="0" smtClean="0"/>
              <a:t>Use </a:t>
            </a:r>
            <a:r>
              <a:rPr lang="en-US" dirty="0" err="1" smtClean="0"/>
              <a:t>diffie-hellman</a:t>
            </a:r>
            <a:r>
              <a:rPr lang="en-US" dirty="0" smtClean="0"/>
              <a:t> key exchange with the protocols we’ve discussed so far.</a:t>
            </a:r>
          </a:p>
          <a:p>
            <a:pPr lvl="1"/>
            <a:r>
              <a:rPr lang="en-US" dirty="0" err="1" smtClean="0"/>
              <a:t>Auth</a:t>
            </a:r>
            <a:r>
              <a:rPr lang="en-US" dirty="0" smtClean="0"/>
              <a:t> protocols prevent M-it-M attack if keys aren’t yet compromised.</a:t>
            </a:r>
          </a:p>
          <a:p>
            <a:pPr lvl="1"/>
            <a:r>
              <a:rPr lang="en-US" dirty="0" smtClean="0"/>
              <a:t>D-H means that an attacker can’t recover the real session key from a traffic log, even if they can decrypt that log.</a:t>
            </a:r>
          </a:p>
          <a:p>
            <a:pPr lvl="1"/>
            <a:r>
              <a:rPr lang="en-US" dirty="0" smtClean="0"/>
              <a:t>Client and server discard the D-H parameters and session key after use, so can’t be recovered later.</a:t>
            </a:r>
          </a:p>
          <a:p>
            <a:pPr lvl="1"/>
            <a:endParaRPr lang="en-US" dirty="0" smtClean="0"/>
          </a:p>
          <a:p>
            <a:pPr lvl="0"/>
            <a:r>
              <a:rPr lang="en-US" dirty="0" smtClean="0"/>
              <a:t>This is called “perfect forward secrecy”.  Nice property.</a:t>
            </a:r>
            <a:endParaRPr lang="en-US" dirty="0"/>
          </a:p>
        </p:txBody>
      </p:sp>
      <p:sp>
        <p:nvSpPr>
          <p:cNvPr id="2" name="Slide Number Placeholder 1"/>
          <p:cNvSpPr>
            <a:spLocks noGrp="1"/>
          </p:cNvSpPr>
          <p:nvPr>
            <p:ph type="sldNum" sz="quarter" idx="2"/>
          </p:nvPr>
        </p:nvSpPr>
        <p:spPr/>
        <p:txBody>
          <a:bodyPr/>
          <a:lstStyle/>
          <a:p>
            <a:pPr lvl="0"/>
            <a:fld id="{86CB4B4D-7CA3-9044-876B-883B54F8677D}" type="slidenum">
              <a:rPr lang="en-US" smtClean="0"/>
              <a:t>23</a:t>
            </a:fld>
            <a:endParaRPr lang="en-US"/>
          </a:p>
        </p:txBody>
      </p:sp>
    </p:spTree>
    <p:extLst>
      <p:ext uri="{BB962C8B-B14F-4D97-AF65-F5344CB8AC3E}">
        <p14:creationId xmlns:p14="http://schemas.microsoft.com/office/powerpoint/2010/main" val="59573216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p:txBody>
          <a:bodyPr/>
          <a:lstStyle/>
          <a:p>
            <a:pPr lvl="0"/>
            <a:r>
              <a:rPr lang="en-US" dirty="0" smtClean="0"/>
              <a:t>One more note…</a:t>
            </a:r>
            <a:endParaRPr lang="en-US" dirty="0"/>
          </a:p>
        </p:txBody>
      </p:sp>
      <p:sp>
        <p:nvSpPr>
          <p:cNvPr id="198" name="Shape 198"/>
          <p:cNvSpPr>
            <a:spLocks noGrp="1"/>
          </p:cNvSpPr>
          <p:nvPr>
            <p:ph type="body" idx="1"/>
          </p:nvPr>
        </p:nvSpPr>
        <p:spPr/>
        <p:txBody>
          <a:bodyPr>
            <a:normAutofit lnSpcReduction="10000"/>
          </a:bodyPr>
          <a:lstStyle/>
          <a:p>
            <a:pPr lvl="0"/>
            <a:r>
              <a:rPr lang="en-US" dirty="0" smtClean="0"/>
              <a:t>public key infrastructures (PKI)s are great, but have some challenges…</a:t>
            </a:r>
          </a:p>
          <a:p>
            <a:pPr lvl="1"/>
            <a:r>
              <a:rPr lang="en-US" dirty="0" smtClean="0"/>
              <a:t>Yesterday, we discussed how your browser trusts many, many different CAs.</a:t>
            </a:r>
          </a:p>
          <a:p>
            <a:pPr lvl="1"/>
            <a:r>
              <a:rPr lang="en-US" dirty="0" smtClean="0"/>
              <a:t>If any one of those is compromised, an attacker can convince your browser to trust their key for a website... like your bank.</a:t>
            </a:r>
          </a:p>
          <a:p>
            <a:pPr lvl="1"/>
            <a:r>
              <a:rPr lang="en-US" dirty="0" smtClean="0"/>
              <a:t>Often require payment, etc.</a:t>
            </a:r>
          </a:p>
          <a:p>
            <a:pPr lvl="1"/>
            <a:endParaRPr lang="en-US" dirty="0" smtClean="0"/>
          </a:p>
          <a:p>
            <a:pPr lvl="0"/>
            <a:r>
              <a:rPr lang="en-US" dirty="0" smtClean="0"/>
              <a:t>Alternative:  the “</a:t>
            </a:r>
            <a:r>
              <a:rPr lang="en-US" dirty="0" err="1" smtClean="0"/>
              <a:t>ssh</a:t>
            </a:r>
            <a:r>
              <a:rPr lang="en-US" dirty="0" smtClean="0"/>
              <a:t>” model, which we call “trust on first use” (TOFU).  Sometimes called “prayer.” </a:t>
            </a:r>
            <a:endParaRPr lang="en-US" dirty="0"/>
          </a:p>
        </p:txBody>
      </p:sp>
      <p:sp>
        <p:nvSpPr>
          <p:cNvPr id="2" name="Slide Number Placeholder 1"/>
          <p:cNvSpPr>
            <a:spLocks noGrp="1"/>
          </p:cNvSpPr>
          <p:nvPr>
            <p:ph type="sldNum" sz="quarter" idx="2"/>
          </p:nvPr>
        </p:nvSpPr>
        <p:spPr/>
        <p:txBody>
          <a:bodyPr/>
          <a:lstStyle/>
          <a:p>
            <a:pPr lvl="0"/>
            <a:fld id="{86CB4B4D-7CA3-9044-876B-883B54F8677D}" type="slidenum">
              <a:rPr lang="en-US" smtClean="0"/>
              <a:t>24</a:t>
            </a:fld>
            <a:endParaRPr lang="en-US"/>
          </a:p>
        </p:txBody>
      </p:sp>
    </p:spTree>
    <p:extLst>
      <p:ext uri="{BB962C8B-B14F-4D97-AF65-F5344CB8AC3E}">
        <p14:creationId xmlns:p14="http://schemas.microsoft.com/office/powerpoint/2010/main" val="214279991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Today's Lecture</a:t>
            </a:r>
            <a:endParaRPr lang="en-US" dirty="0"/>
          </a:p>
        </p:txBody>
      </p:sp>
      <p:sp>
        <p:nvSpPr>
          <p:cNvPr id="3" name="Content Placeholder 2"/>
          <p:cNvSpPr>
            <a:spLocks noGrp="1"/>
          </p:cNvSpPr>
          <p:nvPr>
            <p:ph idx="1"/>
          </p:nvPr>
        </p:nvSpPr>
        <p:spPr/>
        <p:txBody>
          <a:bodyPr/>
          <a:lstStyle/>
          <a:p>
            <a:endParaRPr lang="en-US" dirty="0" smtClean="0"/>
          </a:p>
          <a:p>
            <a:r>
              <a:rPr lang="en-US" dirty="0" smtClean="0"/>
              <a:t>Effective secure channels</a:t>
            </a:r>
          </a:p>
          <a:p>
            <a:endParaRPr lang="en-US" dirty="0"/>
          </a:p>
          <a:p>
            <a:r>
              <a:rPr lang="en-US" dirty="0" smtClean="0"/>
              <a:t>Access control</a:t>
            </a:r>
          </a:p>
          <a:p>
            <a:endParaRPr lang="en-US" dirty="0"/>
          </a:p>
          <a:p>
            <a:r>
              <a:rPr lang="en-US" dirty="0" smtClean="0"/>
              <a:t>Privacy and Tor</a:t>
            </a:r>
          </a:p>
          <a:p>
            <a:endParaRPr lang="en-US" dirty="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394541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Access Control</a:t>
            </a:r>
            <a:endParaRPr lang="en-US" dirty="0"/>
          </a:p>
        </p:txBody>
      </p:sp>
      <p:sp>
        <p:nvSpPr>
          <p:cNvPr id="243715" name="Rectangle 3"/>
          <p:cNvSpPr>
            <a:spLocks noGrp="1" noChangeArrowheads="1"/>
          </p:cNvSpPr>
          <p:nvPr>
            <p:ph type="body" idx="1"/>
          </p:nvPr>
        </p:nvSpPr>
        <p:spPr/>
        <p:txBody>
          <a:bodyPr/>
          <a:lstStyle/>
          <a:p>
            <a:r>
              <a:rPr lang="en-US" dirty="0" smtClean="0"/>
              <a:t>Once secure communication between a client and server has been established, we now have to worry about access control – when the client issues a request, how do we know that the client has </a:t>
            </a:r>
            <a:r>
              <a:rPr lang="en-US" b="1" u="sng" dirty="0" smtClean="0"/>
              <a:t>authorization</a:t>
            </a:r>
            <a:r>
              <a:rPr lang="en-US" dirty="0" smtClean="0"/>
              <a:t>?</a:t>
            </a:r>
            <a:endParaRPr lang="en-US" dirty="0"/>
          </a:p>
        </p:txBody>
      </p:sp>
      <p:pic>
        <p:nvPicPr>
          <p:cNvPr id="243716" name="Picture 4" descr="09-25"/>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249238" y="4200525"/>
            <a:ext cx="8572500" cy="1895475"/>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236592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7D2DD525-C05A-E74A-83A5-4F678B63259C}" type="slidenum">
              <a:rPr lang="en-US" sz="1400"/>
              <a:pPr algn="r"/>
              <a:t>27</a:t>
            </a:fld>
            <a:endParaRPr lang="en-US" sz="1400"/>
          </a:p>
        </p:txBody>
      </p:sp>
      <p:sp>
        <p:nvSpPr>
          <p:cNvPr id="8195" name="Rectangle 2050"/>
          <p:cNvSpPr>
            <a:spLocks noGrp="1" noChangeArrowheads="1"/>
          </p:cNvSpPr>
          <p:nvPr>
            <p:ph type="title"/>
          </p:nvPr>
        </p:nvSpPr>
        <p:spPr/>
        <p:txBody>
          <a:bodyPr>
            <a:normAutofit/>
          </a:bodyPr>
          <a:lstStyle/>
          <a:p>
            <a:pPr eaLnBrk="1" hangingPunct="1"/>
            <a:r>
              <a:rPr lang="en-US"/>
              <a:t>The Access Control Matrix (ACM)</a:t>
            </a:r>
          </a:p>
        </p:txBody>
      </p:sp>
      <p:sp>
        <p:nvSpPr>
          <p:cNvPr id="8196" name="Rectangle 2051"/>
          <p:cNvSpPr>
            <a:spLocks noGrp="1" noChangeArrowheads="1"/>
          </p:cNvSpPr>
          <p:nvPr>
            <p:ph type="body" idx="1"/>
          </p:nvPr>
        </p:nvSpPr>
        <p:spPr bwMode="auto">
          <a:xfrm>
            <a:off x="533400" y="1295400"/>
            <a:ext cx="8153400" cy="3886200"/>
          </a:xfrm>
          <a:prstGeom prst="rect">
            <a:avLst/>
          </a:prstGeom>
          <a:solidFill>
            <a:srgbClr val="FFFFCC"/>
          </a:solidFill>
          <a:ln w="57150" cmpd="thickThin">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buFont typeface="Wingdings" pitchFamily="-65" charset="2"/>
              <a:buNone/>
            </a:pPr>
            <a:r>
              <a:rPr lang="en-US" dirty="0"/>
              <a:t>A model of protection systems</a:t>
            </a:r>
          </a:p>
          <a:p>
            <a:pPr marL="533400" indent="-533400" eaLnBrk="1" hangingPunct="1"/>
            <a:r>
              <a:rPr lang="en-US" dirty="0"/>
              <a:t>Describes </a:t>
            </a:r>
            <a:r>
              <a:rPr lang="en-US" dirty="0">
                <a:solidFill>
                  <a:srgbClr val="FF0000"/>
                </a:solidFill>
              </a:rPr>
              <a:t>who </a:t>
            </a:r>
            <a:r>
              <a:rPr lang="en-US" dirty="0"/>
              <a:t>(subject) can do </a:t>
            </a:r>
            <a:r>
              <a:rPr lang="en-US" dirty="0">
                <a:solidFill>
                  <a:srgbClr val="33CC33"/>
                </a:solidFill>
              </a:rPr>
              <a:t>what</a:t>
            </a:r>
            <a:r>
              <a:rPr lang="en-US" dirty="0"/>
              <a:t> (rights) to </a:t>
            </a:r>
            <a:r>
              <a:rPr lang="en-US" dirty="0">
                <a:solidFill>
                  <a:srgbClr val="3366FF"/>
                </a:solidFill>
              </a:rPr>
              <a:t>what/whom </a:t>
            </a:r>
            <a:r>
              <a:rPr lang="en-US" dirty="0"/>
              <a:t>(object/subject)</a:t>
            </a:r>
          </a:p>
          <a:p>
            <a:pPr marL="533400" indent="-533400" eaLnBrk="1" hangingPunct="1"/>
            <a:r>
              <a:rPr lang="en-US" dirty="0"/>
              <a:t>Example </a:t>
            </a:r>
          </a:p>
          <a:p>
            <a:pPr marL="914400" lvl="1" indent="-457200" eaLnBrk="1" hangingPunct="1"/>
            <a:r>
              <a:rPr lang="en-US" dirty="0"/>
              <a:t>An </a:t>
            </a:r>
            <a:r>
              <a:rPr lang="en-US" dirty="0">
                <a:solidFill>
                  <a:srgbClr val="FF0000"/>
                </a:solidFill>
              </a:rPr>
              <a:t>instructor </a:t>
            </a:r>
            <a:r>
              <a:rPr lang="en-US" dirty="0"/>
              <a:t>can </a:t>
            </a:r>
            <a:r>
              <a:rPr lang="en-US" dirty="0">
                <a:solidFill>
                  <a:srgbClr val="33CC33"/>
                </a:solidFill>
              </a:rPr>
              <a:t>assign and grade</a:t>
            </a:r>
            <a:r>
              <a:rPr lang="en-US" dirty="0"/>
              <a:t> </a:t>
            </a:r>
            <a:r>
              <a:rPr lang="en-US" dirty="0">
                <a:solidFill>
                  <a:schemeClr val="hlink"/>
                </a:solidFill>
              </a:rPr>
              <a:t>homework </a:t>
            </a:r>
            <a:r>
              <a:rPr lang="en-US" dirty="0"/>
              <a:t>and</a:t>
            </a:r>
            <a:r>
              <a:rPr lang="en-US" dirty="0">
                <a:solidFill>
                  <a:schemeClr val="hlink"/>
                </a:solidFill>
              </a:rPr>
              <a:t> exams</a:t>
            </a:r>
          </a:p>
          <a:p>
            <a:pPr marL="914400" lvl="1" indent="-457200" eaLnBrk="1" hangingPunct="1"/>
            <a:r>
              <a:rPr lang="en-US" dirty="0"/>
              <a:t>A </a:t>
            </a:r>
            <a:r>
              <a:rPr lang="en-US" dirty="0">
                <a:solidFill>
                  <a:srgbClr val="FF0000"/>
                </a:solidFill>
              </a:rPr>
              <a:t>TA </a:t>
            </a:r>
            <a:r>
              <a:rPr lang="en-US" dirty="0"/>
              <a:t>can </a:t>
            </a:r>
            <a:r>
              <a:rPr lang="en-US" dirty="0">
                <a:solidFill>
                  <a:srgbClr val="33CC33"/>
                </a:solidFill>
              </a:rPr>
              <a:t>grade </a:t>
            </a:r>
            <a:r>
              <a:rPr lang="en-US" dirty="0">
                <a:solidFill>
                  <a:schemeClr val="hlink"/>
                </a:solidFill>
              </a:rPr>
              <a:t>homework</a:t>
            </a:r>
          </a:p>
          <a:p>
            <a:pPr marL="914400" lvl="1" indent="-457200" eaLnBrk="1" hangingPunct="1"/>
            <a:r>
              <a:rPr lang="en-US" dirty="0"/>
              <a:t>A </a:t>
            </a:r>
            <a:r>
              <a:rPr lang="en-US" dirty="0">
                <a:solidFill>
                  <a:srgbClr val="FF0000"/>
                </a:solidFill>
              </a:rPr>
              <a:t>Student </a:t>
            </a:r>
            <a:r>
              <a:rPr lang="en-US" dirty="0"/>
              <a:t>can </a:t>
            </a:r>
            <a:r>
              <a:rPr lang="en-US" dirty="0">
                <a:solidFill>
                  <a:srgbClr val="33CC33"/>
                </a:solidFill>
              </a:rPr>
              <a:t>evaluate </a:t>
            </a:r>
            <a:r>
              <a:rPr lang="en-US" dirty="0"/>
              <a:t>the </a:t>
            </a:r>
            <a:r>
              <a:rPr lang="en-US" dirty="0">
                <a:solidFill>
                  <a:schemeClr val="hlink"/>
                </a:solidFill>
              </a:rPr>
              <a:t>instructor </a:t>
            </a:r>
            <a:r>
              <a:rPr lang="en-US" dirty="0"/>
              <a:t>and</a:t>
            </a:r>
            <a:r>
              <a:rPr lang="en-US" dirty="0">
                <a:solidFill>
                  <a:schemeClr val="hlink"/>
                </a:solidFill>
              </a:rPr>
              <a:t> TA</a:t>
            </a:r>
            <a:r>
              <a:rPr lang="en-US" dirty="0"/>
              <a: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436219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smtClean="0"/>
              <a:t>An Access Control Matrix</a:t>
            </a:r>
            <a:endParaRPr lang="en-US"/>
          </a:p>
        </p:txBody>
      </p:sp>
      <p:sp>
        <p:nvSpPr>
          <p:cNvPr id="223235" name="Rectangle 3"/>
          <p:cNvSpPr>
            <a:spLocks noGrp="1" noChangeArrowheads="1"/>
          </p:cNvSpPr>
          <p:nvPr>
            <p:ph type="body" idx="1"/>
          </p:nvPr>
        </p:nvSpPr>
        <p:spPr/>
        <p:txBody>
          <a:bodyPr/>
          <a:lstStyle/>
          <a:p>
            <a:r>
              <a:rPr lang="en-US" dirty="0" smtClean="0"/>
              <a:t>Allowed Operations (Rights): </a:t>
            </a:r>
            <a:r>
              <a:rPr lang="en-US" dirty="0" err="1" smtClean="0"/>
              <a:t>r,x,</a:t>
            </a:r>
            <a:r>
              <a:rPr lang="en-US" dirty="0" err="1"/>
              <a:t>w</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433012860"/>
              </p:ext>
            </p:extLst>
          </p:nvPr>
        </p:nvGraphicFramePr>
        <p:xfrm>
          <a:off x="1524000" y="2743200"/>
          <a:ext cx="6096000" cy="20726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sz="2800" dirty="0"/>
                    </a:p>
                  </a:txBody>
                  <a:tcPr/>
                </a:tc>
                <a:tc>
                  <a:txBody>
                    <a:bodyPr/>
                    <a:lstStyle/>
                    <a:p>
                      <a:pPr algn="ctr"/>
                      <a:r>
                        <a:rPr lang="en-US" sz="2800" dirty="0" smtClean="0"/>
                        <a:t>File</a:t>
                      </a:r>
                      <a:r>
                        <a:rPr lang="en-US" sz="2800" i="1" dirty="0" smtClean="0"/>
                        <a:t>1</a:t>
                      </a:r>
                      <a:endParaRPr lang="en-US" sz="2800" dirty="0"/>
                    </a:p>
                  </a:txBody>
                  <a:tcPr/>
                </a:tc>
                <a:tc>
                  <a:txBody>
                    <a:bodyPr/>
                    <a:lstStyle/>
                    <a:p>
                      <a:pPr algn="ctr"/>
                      <a:r>
                        <a:rPr lang="en-US" sz="2800" dirty="0" smtClean="0"/>
                        <a:t>File</a:t>
                      </a:r>
                      <a:r>
                        <a:rPr lang="en-US" sz="2800" i="1" dirty="0" smtClean="0"/>
                        <a:t>2</a:t>
                      </a:r>
                      <a:endParaRPr lang="en-US" sz="2800" dirty="0"/>
                    </a:p>
                  </a:txBody>
                  <a:tcPr/>
                </a:tc>
                <a:tc>
                  <a:txBody>
                    <a:bodyPr/>
                    <a:lstStyle/>
                    <a:p>
                      <a:pPr algn="ctr"/>
                      <a:r>
                        <a:rPr lang="en-US" sz="2800" dirty="0" smtClean="0"/>
                        <a:t>File</a:t>
                      </a:r>
                      <a:r>
                        <a:rPr lang="en-US" sz="2800" i="1" dirty="0" smtClean="0"/>
                        <a:t>3</a:t>
                      </a:r>
                      <a:endParaRPr lang="en-US" sz="2800" dirty="0"/>
                    </a:p>
                  </a:txBody>
                  <a:tcPr/>
                </a:tc>
              </a:tr>
              <a:tr h="370840">
                <a:tc>
                  <a:txBody>
                    <a:bodyPr/>
                    <a:lstStyle/>
                    <a:p>
                      <a:r>
                        <a:rPr lang="en-US" sz="2800" i="1" dirty="0" smtClean="0"/>
                        <a:t>Ann</a:t>
                      </a:r>
                      <a:endParaRPr lang="en-US" sz="2800" dirty="0"/>
                    </a:p>
                  </a:txBody>
                  <a:tcPr/>
                </a:tc>
                <a:tc>
                  <a:txBody>
                    <a:bodyPr/>
                    <a:lstStyle/>
                    <a:p>
                      <a:pPr algn="ctr"/>
                      <a:r>
                        <a:rPr lang="en-US" sz="2800" i="1" dirty="0" err="1" smtClean="0"/>
                        <a:t>rx</a:t>
                      </a:r>
                      <a:endParaRPr lang="en-US" sz="2800" dirty="0"/>
                    </a:p>
                  </a:txBody>
                  <a:tcPr/>
                </a:tc>
                <a:tc>
                  <a:txBody>
                    <a:bodyPr/>
                    <a:lstStyle/>
                    <a:p>
                      <a:pPr algn="ctr"/>
                      <a:r>
                        <a:rPr lang="en-US" sz="2800" i="1" dirty="0" err="1" smtClean="0"/>
                        <a:t>r</a:t>
                      </a:r>
                      <a:endParaRPr lang="en-US" sz="2800" dirty="0"/>
                    </a:p>
                  </a:txBody>
                  <a:tcPr/>
                </a:tc>
                <a:tc>
                  <a:txBody>
                    <a:bodyPr/>
                    <a:lstStyle/>
                    <a:p>
                      <a:pPr algn="ctr"/>
                      <a:r>
                        <a:rPr lang="en-US" sz="2800" dirty="0" err="1" smtClean="0"/>
                        <a:t>rwx</a:t>
                      </a:r>
                      <a:endParaRPr lang="en-US" sz="2800" dirty="0"/>
                    </a:p>
                  </a:txBody>
                  <a:tcPr/>
                </a:tc>
              </a:tr>
              <a:tr h="370840">
                <a:tc>
                  <a:txBody>
                    <a:bodyPr/>
                    <a:lstStyle/>
                    <a:p>
                      <a:r>
                        <a:rPr lang="en-US" sz="2800" i="1" dirty="0" smtClean="0"/>
                        <a:t>Bob</a:t>
                      </a:r>
                      <a:endParaRPr lang="en-US" sz="2800" dirty="0"/>
                    </a:p>
                  </a:txBody>
                  <a:tcPr/>
                </a:tc>
                <a:tc>
                  <a:txBody>
                    <a:bodyPr/>
                    <a:lstStyle/>
                    <a:p>
                      <a:pPr algn="ctr"/>
                      <a:r>
                        <a:rPr lang="en-US" sz="2800" i="1" dirty="0" err="1" smtClean="0"/>
                        <a:t>rwx</a:t>
                      </a:r>
                      <a:endParaRPr lang="en-US" sz="2800" dirty="0"/>
                    </a:p>
                  </a:txBody>
                  <a:tcPr/>
                </a:tc>
                <a:tc>
                  <a:txBody>
                    <a:bodyPr/>
                    <a:lstStyle/>
                    <a:p>
                      <a:pPr algn="ctr"/>
                      <a:r>
                        <a:rPr lang="en-US" sz="2800" dirty="0" err="1" smtClean="0"/>
                        <a:t>r</a:t>
                      </a:r>
                      <a:endParaRPr lang="en-US" sz="2800" dirty="0"/>
                    </a:p>
                  </a:txBody>
                  <a:tcPr/>
                </a:tc>
                <a:tc>
                  <a:txBody>
                    <a:bodyPr/>
                    <a:lstStyle/>
                    <a:p>
                      <a:pPr algn="ctr"/>
                      <a:r>
                        <a:rPr lang="en-US" sz="2800" dirty="0" smtClean="0"/>
                        <a:t>--</a:t>
                      </a:r>
                      <a:endParaRPr lang="en-US" sz="2800" dirty="0"/>
                    </a:p>
                  </a:txBody>
                  <a:tcPr/>
                </a:tc>
              </a:tr>
              <a:tr h="370840">
                <a:tc>
                  <a:txBody>
                    <a:bodyPr/>
                    <a:lstStyle/>
                    <a:p>
                      <a:r>
                        <a:rPr lang="en-US" sz="2800" i="1" dirty="0" smtClean="0"/>
                        <a:t>Charlie</a:t>
                      </a:r>
                      <a:endParaRPr lang="en-US" sz="2800" dirty="0"/>
                    </a:p>
                  </a:txBody>
                  <a:tcPr/>
                </a:tc>
                <a:tc>
                  <a:txBody>
                    <a:bodyPr/>
                    <a:lstStyle/>
                    <a:p>
                      <a:pPr algn="ctr"/>
                      <a:r>
                        <a:rPr lang="en-US" sz="2800" i="1" dirty="0" err="1" smtClean="0"/>
                        <a:t>rx</a:t>
                      </a:r>
                      <a:endParaRPr lang="en-US" sz="2800" dirty="0"/>
                    </a:p>
                  </a:txBody>
                  <a:tcPr/>
                </a:tc>
                <a:tc>
                  <a:txBody>
                    <a:bodyPr/>
                    <a:lstStyle/>
                    <a:p>
                      <a:pPr algn="ctr"/>
                      <a:r>
                        <a:rPr lang="en-US" sz="2800" dirty="0" err="1" smtClean="0"/>
                        <a:t>rw</a:t>
                      </a:r>
                      <a:endParaRPr lang="en-US" sz="2800" dirty="0"/>
                    </a:p>
                  </a:txBody>
                  <a:tcPr/>
                </a:tc>
                <a:tc>
                  <a:txBody>
                    <a:bodyPr/>
                    <a:lstStyle/>
                    <a:p>
                      <a:pPr algn="ctr"/>
                      <a:r>
                        <a:rPr lang="en-US" sz="2800" dirty="0" err="1" smtClean="0"/>
                        <a:t>w</a:t>
                      </a:r>
                      <a:endParaRPr lang="en-US" sz="2800" dirty="0"/>
                    </a:p>
                  </a:txBody>
                  <a:tcPr/>
                </a:tc>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794370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mtClean="0"/>
              <a:t>ACMs and ACLs; Capabilities</a:t>
            </a:r>
            <a:endParaRPr lang="en-US"/>
          </a:p>
        </p:txBody>
      </p:sp>
      <p:sp>
        <p:nvSpPr>
          <p:cNvPr id="215043" name="Rectangle 3"/>
          <p:cNvSpPr>
            <a:spLocks noGrp="1" noChangeArrowheads="1"/>
          </p:cNvSpPr>
          <p:nvPr>
            <p:ph type="body" idx="1"/>
          </p:nvPr>
        </p:nvSpPr>
        <p:spPr/>
        <p:txBody>
          <a:bodyPr/>
          <a:lstStyle/>
          <a:p>
            <a:endParaRPr lang="en-US" smtClean="0"/>
          </a:p>
          <a:p>
            <a:endParaRPr lang="en-US" smtClean="0"/>
          </a:p>
          <a:p>
            <a:r>
              <a:rPr lang="en-US" smtClean="0"/>
              <a:t>Real systems have to be fast and not use excessive space</a:t>
            </a:r>
          </a:p>
          <a:p>
            <a:endParaRPr lang="en-US" smtClean="0"/>
          </a:p>
          <a:p>
            <a:endParaRPr lang="en-US" smtClean="0"/>
          </a:p>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73341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II</a:t>
            </a:r>
            <a:endParaRPr lang="en-US" dirty="0"/>
          </a:p>
        </p:txBody>
      </p:sp>
      <p:sp>
        <p:nvSpPr>
          <p:cNvPr id="3" name="Content Placeholder 2"/>
          <p:cNvSpPr>
            <a:spLocks noGrp="1"/>
          </p:cNvSpPr>
          <p:nvPr>
            <p:ph idx="1"/>
          </p:nvPr>
        </p:nvSpPr>
        <p:spPr>
          <a:xfrm>
            <a:off x="304800" y="914400"/>
            <a:ext cx="8534400" cy="5562600"/>
          </a:xfrm>
        </p:spPr>
        <p:txBody>
          <a:bodyPr>
            <a:normAutofit lnSpcReduction="10000"/>
          </a:bodyPr>
          <a:lstStyle/>
          <a:p>
            <a:r>
              <a:rPr lang="en-US" dirty="0" smtClean="0"/>
              <a:t>Green Computing Class (Spring 2016)</a:t>
            </a:r>
          </a:p>
          <a:p>
            <a:pPr lvl="1"/>
            <a:r>
              <a:rPr lang="en-US" dirty="0" smtClean="0"/>
              <a:t>Tuesday/Thursday 10:30 </a:t>
            </a:r>
            <a:r>
              <a:rPr lang="en-US" smtClean="0"/>
              <a:t>– 11:50am</a:t>
            </a:r>
            <a:endParaRPr lang="en-US" dirty="0" smtClean="0"/>
          </a:p>
          <a:p>
            <a:pPr lvl="1"/>
            <a:r>
              <a:rPr lang="en-US" b="1" dirty="0" smtClean="0"/>
              <a:t>08-540</a:t>
            </a:r>
            <a:r>
              <a:rPr lang="en-US" dirty="0" smtClean="0"/>
              <a:t>: Undergrad and MS version </a:t>
            </a:r>
          </a:p>
          <a:p>
            <a:pPr lvl="2"/>
            <a:r>
              <a:rPr lang="en-US" dirty="0" smtClean="0"/>
              <a:t>Paper readings, Final report </a:t>
            </a:r>
            <a:r>
              <a:rPr lang="en-US" u="sng" dirty="0" smtClean="0"/>
              <a:t>OR</a:t>
            </a:r>
            <a:r>
              <a:rPr lang="en-US" dirty="0" smtClean="0"/>
              <a:t> project (reduced scope)</a:t>
            </a:r>
          </a:p>
          <a:p>
            <a:pPr lvl="1"/>
            <a:r>
              <a:rPr lang="en-US" b="1" dirty="0" smtClean="0"/>
              <a:t>08-840</a:t>
            </a:r>
            <a:r>
              <a:rPr lang="en-US" dirty="0" smtClean="0"/>
              <a:t>: PhD or MS version</a:t>
            </a:r>
          </a:p>
          <a:p>
            <a:pPr lvl="2"/>
            <a:r>
              <a:rPr lang="en-US" dirty="0" smtClean="0"/>
              <a:t>More paper readings, more significant project </a:t>
            </a:r>
            <a:br>
              <a:rPr lang="en-US" dirty="0" smtClean="0"/>
            </a:br>
            <a:endParaRPr lang="en-US" dirty="0" smtClean="0"/>
          </a:p>
          <a:p>
            <a:pPr lvl="1"/>
            <a:r>
              <a:rPr lang="en-US" dirty="0" smtClean="0"/>
              <a:t>Example Projects included </a:t>
            </a:r>
            <a:r>
              <a:rPr lang="en-US" u="sng" dirty="0" smtClean="0"/>
              <a:t>(individual or groups of 2)</a:t>
            </a:r>
          </a:p>
          <a:p>
            <a:pPr lvl="2"/>
            <a:r>
              <a:rPr lang="en-US" dirty="0" smtClean="0"/>
              <a:t>Project: Occupancy based control of systems </a:t>
            </a:r>
          </a:p>
          <a:p>
            <a:pPr lvl="2"/>
            <a:r>
              <a:rPr lang="en-US" dirty="0" smtClean="0"/>
              <a:t>Project: App for finding “energy bugs” on Android </a:t>
            </a:r>
          </a:p>
          <a:p>
            <a:pPr lvl="2"/>
            <a:r>
              <a:rPr lang="en-US" dirty="0" smtClean="0"/>
              <a:t>Project: “Effectiveness of energy feedback”</a:t>
            </a:r>
          </a:p>
          <a:p>
            <a:pPr lvl="2"/>
            <a:r>
              <a:rPr lang="en-US" dirty="0" smtClean="0"/>
              <a:t>Report: “Privacy in Smart Building </a:t>
            </a:r>
          </a:p>
          <a:p>
            <a:pPr lvl="2"/>
            <a:r>
              <a:rPr lang="en-US" dirty="0" smtClean="0"/>
              <a:t>Project: “</a:t>
            </a:r>
            <a:r>
              <a:rPr lang="en-US" dirty="0" err="1" smtClean="0"/>
              <a:t>GreenScreen</a:t>
            </a:r>
            <a:r>
              <a:rPr lang="en-US" dirty="0" smtClean="0"/>
              <a:t>: Smartphone sensor caching”</a:t>
            </a:r>
          </a:p>
          <a:p>
            <a:pPr lvl="2"/>
            <a:r>
              <a:rPr lang="en-US" dirty="0" smtClean="0"/>
              <a:t>Report: Perceptions of Energy Savings in the Home”</a:t>
            </a:r>
            <a:br>
              <a:rPr lang="en-US" dirty="0" smtClean="0"/>
            </a:br>
            <a:endParaRPr lang="en-US" dirty="0" smtClean="0"/>
          </a:p>
          <a:p>
            <a:pPr lvl="1"/>
            <a:r>
              <a:rPr lang="en-US" dirty="0" smtClean="0"/>
              <a:t>Based on student FCE reports: 4-8 hours/week </a:t>
            </a:r>
          </a:p>
          <a:p>
            <a:pPr lvl="1"/>
            <a:r>
              <a:rPr lang="en-US" dirty="0" smtClean="0"/>
              <a:t>Talk to me after class in case of more questions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TextBox 4"/>
          <p:cNvSpPr txBox="1"/>
          <p:nvPr/>
        </p:nvSpPr>
        <p:spPr>
          <a:xfrm>
            <a:off x="221487" y="6292334"/>
            <a:ext cx="6415026" cy="369332"/>
          </a:xfrm>
          <a:prstGeom prst="rect">
            <a:avLst/>
          </a:prstGeom>
          <a:noFill/>
        </p:spPr>
        <p:txBody>
          <a:bodyPr wrap="none" rtlCol="0">
            <a:spAutoFit/>
          </a:bodyPr>
          <a:lstStyle/>
          <a:p>
            <a:r>
              <a:rPr lang="en-US" dirty="0">
                <a:hlinkClick r:id="rId2"/>
              </a:rPr>
              <a:t>http://www.synergylabs.org/yuvraj/courses/08-840</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217406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mtClean="0"/>
              <a:t>What’s Wrong with an ACM?</a:t>
            </a:r>
            <a:endParaRPr lang="en-US"/>
          </a:p>
        </p:txBody>
      </p:sp>
      <p:sp>
        <p:nvSpPr>
          <p:cNvPr id="37892" name="Rectangle 3"/>
          <p:cNvSpPr>
            <a:spLocks noGrp="1" noChangeArrowheads="1"/>
          </p:cNvSpPr>
          <p:nvPr>
            <p:ph type="body" idx="1"/>
          </p:nvPr>
        </p:nvSpPr>
        <p:spPr/>
        <p:txBody>
          <a:bodyPr/>
          <a:lstStyle/>
          <a:p>
            <a:r>
              <a:rPr lang="en-US" dirty="0" smtClean="0"/>
              <a:t>If we have 1k ‘users’ and 100k ‘files’ and a user should only read/write his or her own files</a:t>
            </a:r>
          </a:p>
          <a:p>
            <a:pPr lvl="1"/>
            <a:r>
              <a:rPr lang="en-US" dirty="0" smtClean="0"/>
              <a:t>The ACM will have 100k columns and 1k rows</a:t>
            </a:r>
          </a:p>
          <a:p>
            <a:pPr lvl="1"/>
            <a:r>
              <a:rPr lang="en-US" dirty="0" smtClean="0"/>
              <a:t>Most of the 100M elements are either empty or identical </a:t>
            </a:r>
          </a:p>
          <a:p>
            <a:r>
              <a:rPr lang="en-US" dirty="0" smtClean="0"/>
              <a:t>Good for theoretical study but bad for implementation</a:t>
            </a:r>
          </a:p>
          <a:p>
            <a:pPr lvl="1"/>
            <a:r>
              <a:rPr lang="en-US" dirty="0" smtClean="0"/>
              <a:t>Remove the empty elements? </a:t>
            </a:r>
          </a:p>
          <a:p>
            <a:pPr lvl="1"/>
            <a:endParaRPr lang="en-US" dirty="0"/>
          </a:p>
        </p:txBody>
      </p:sp>
      <p:sp>
        <p:nvSpPr>
          <p:cNvPr id="37890"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71D9E9CD-BB41-4642-AA7C-1B701397D835}" type="slidenum">
              <a:rPr lang="en-US" sz="1400"/>
              <a:pPr algn="r"/>
              <a:t>30</a:t>
            </a:fld>
            <a:endParaRPr lang="en-US" sz="1400"/>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261004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mtClean="0"/>
              <a:t>Two ways to cut a table (ACM)</a:t>
            </a:r>
            <a:endParaRPr lang="en-US"/>
          </a:p>
        </p:txBody>
      </p:sp>
      <p:sp>
        <p:nvSpPr>
          <p:cNvPr id="217091" name="Rectangle 3"/>
          <p:cNvSpPr>
            <a:spLocks noGrp="1" noChangeArrowheads="1"/>
          </p:cNvSpPr>
          <p:nvPr>
            <p:ph type="body" idx="1"/>
          </p:nvPr>
        </p:nvSpPr>
        <p:spPr/>
        <p:txBody>
          <a:bodyPr/>
          <a:lstStyle/>
          <a:p>
            <a:r>
              <a:rPr lang="en-US" dirty="0" smtClean="0"/>
              <a:t>Order by columns (ACL) or rows (Capability Lists)?</a:t>
            </a:r>
            <a:endParaRPr lang="en-US" dirty="0"/>
          </a:p>
        </p:txBody>
      </p:sp>
      <p:sp>
        <p:nvSpPr>
          <p:cNvPr id="217097" name="Line 9"/>
          <p:cNvSpPr>
            <a:spLocks noChangeShapeType="1"/>
          </p:cNvSpPr>
          <p:nvPr/>
        </p:nvSpPr>
        <p:spPr bwMode="auto">
          <a:xfrm>
            <a:off x="2438400" y="5486400"/>
            <a:ext cx="3886200" cy="0"/>
          </a:xfrm>
          <a:prstGeom prst="line">
            <a:avLst/>
          </a:prstGeom>
          <a:noFill/>
          <a:ln w="28575">
            <a:solidFill>
              <a:srgbClr val="009900"/>
            </a:solidFill>
            <a:miter lim="800000"/>
            <a:headEnd/>
            <a:tailEnd type="arrow" w="lg" len="lg"/>
          </a:ln>
          <a:effectLst/>
        </p:spPr>
        <p:txBody>
          <a:bodyPr wrap="none">
            <a:prstTxWarp prst="textNoShape">
              <a:avLst/>
            </a:prstTxWarp>
          </a:bodyPr>
          <a:lstStyle/>
          <a:p>
            <a:endParaRPr lang="en-US"/>
          </a:p>
        </p:txBody>
      </p:sp>
      <p:sp>
        <p:nvSpPr>
          <p:cNvPr id="217098" name="Line 10"/>
          <p:cNvSpPr>
            <a:spLocks noChangeShapeType="1"/>
          </p:cNvSpPr>
          <p:nvPr/>
        </p:nvSpPr>
        <p:spPr bwMode="auto">
          <a:xfrm>
            <a:off x="7162800" y="2819400"/>
            <a:ext cx="0" cy="1905000"/>
          </a:xfrm>
          <a:prstGeom prst="line">
            <a:avLst/>
          </a:prstGeom>
          <a:noFill/>
          <a:ln w="38100">
            <a:solidFill>
              <a:schemeClr val="folHlink"/>
            </a:solidFill>
            <a:miter lim="800000"/>
            <a:headEnd/>
            <a:tailEnd type="arrow" w="lg" len="lg"/>
          </a:ln>
          <a:effectLst/>
        </p:spPr>
        <p:txBody>
          <a:bodyPr wrap="none">
            <a:prstTxWarp prst="textNoShape">
              <a:avLst/>
            </a:prstTxWarp>
          </a:bodyPr>
          <a:lstStyle/>
          <a:p>
            <a:endParaRPr lang="en-US"/>
          </a:p>
        </p:txBody>
      </p:sp>
      <p:sp>
        <p:nvSpPr>
          <p:cNvPr id="217100" name="Text Box 12"/>
          <p:cNvSpPr txBox="1">
            <a:spLocks noChangeArrowheads="1"/>
          </p:cNvSpPr>
          <p:nvPr/>
        </p:nvSpPr>
        <p:spPr bwMode="auto">
          <a:xfrm>
            <a:off x="7315200" y="3429000"/>
            <a:ext cx="1041400" cy="519113"/>
          </a:xfrm>
          <a:prstGeom prst="rect">
            <a:avLst/>
          </a:prstGeom>
          <a:noFill/>
          <a:ln w="9525">
            <a:noFill/>
            <a:miter lim="800000"/>
            <a:headEnd/>
            <a:tailEnd/>
          </a:ln>
          <a:effectLst/>
        </p:spPr>
        <p:txBody>
          <a:bodyPr wrap="none">
            <a:prstTxWarp prst="textNoShape">
              <a:avLst/>
            </a:prstTxWarp>
            <a:spAutoFit/>
          </a:bodyPr>
          <a:lstStyle/>
          <a:p>
            <a:r>
              <a:rPr lang="en-US" sz="2800">
                <a:solidFill>
                  <a:schemeClr val="tx2"/>
                </a:solidFill>
              </a:rPr>
              <a:t>ACLs</a:t>
            </a:r>
            <a:r>
              <a:rPr lang="en-US"/>
              <a:t> </a:t>
            </a:r>
          </a:p>
        </p:txBody>
      </p:sp>
      <p:sp>
        <p:nvSpPr>
          <p:cNvPr id="217107" name="Text Box 19"/>
          <p:cNvSpPr txBox="1">
            <a:spLocks noChangeArrowheads="1"/>
          </p:cNvSpPr>
          <p:nvPr/>
        </p:nvSpPr>
        <p:spPr bwMode="auto">
          <a:xfrm>
            <a:off x="6477000" y="5334000"/>
            <a:ext cx="1716088"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009900"/>
                </a:solidFill>
              </a:rPr>
              <a:t>Capability</a:t>
            </a:r>
          </a:p>
        </p:txBody>
      </p:sp>
      <p:graphicFrame>
        <p:nvGraphicFramePr>
          <p:cNvPr id="20" name="Table 19"/>
          <p:cNvGraphicFramePr>
            <a:graphicFrameLocks noGrp="1"/>
          </p:cNvGraphicFramePr>
          <p:nvPr>
            <p:extLst>
              <p:ext uri="{D42A27DB-BD31-4B8C-83A1-F6EECF244321}">
                <p14:modId xmlns:p14="http://schemas.microsoft.com/office/powerpoint/2010/main" val="3881383688"/>
              </p:ext>
            </p:extLst>
          </p:nvPr>
        </p:nvGraphicFramePr>
        <p:xfrm>
          <a:off x="609600" y="2804161"/>
          <a:ext cx="6096000" cy="20726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sz="2800" dirty="0"/>
                    </a:p>
                  </a:txBody>
                  <a:tcPr/>
                </a:tc>
                <a:tc>
                  <a:txBody>
                    <a:bodyPr/>
                    <a:lstStyle/>
                    <a:p>
                      <a:pPr algn="ctr"/>
                      <a:r>
                        <a:rPr lang="en-US" sz="2800" dirty="0" smtClean="0"/>
                        <a:t>File</a:t>
                      </a:r>
                      <a:r>
                        <a:rPr lang="en-US" sz="2800" i="1" dirty="0" smtClean="0"/>
                        <a:t>1</a:t>
                      </a:r>
                      <a:endParaRPr lang="en-US" sz="2800" dirty="0"/>
                    </a:p>
                  </a:txBody>
                  <a:tcPr/>
                </a:tc>
                <a:tc>
                  <a:txBody>
                    <a:bodyPr/>
                    <a:lstStyle/>
                    <a:p>
                      <a:pPr algn="ctr"/>
                      <a:r>
                        <a:rPr lang="en-US" sz="2800" dirty="0" smtClean="0"/>
                        <a:t>File</a:t>
                      </a:r>
                      <a:r>
                        <a:rPr lang="en-US" sz="2800" i="1" dirty="0" smtClean="0"/>
                        <a:t>2</a:t>
                      </a:r>
                      <a:endParaRPr lang="en-US" sz="2800" dirty="0"/>
                    </a:p>
                  </a:txBody>
                  <a:tcPr/>
                </a:tc>
                <a:tc>
                  <a:txBody>
                    <a:bodyPr/>
                    <a:lstStyle/>
                    <a:p>
                      <a:pPr algn="ctr"/>
                      <a:r>
                        <a:rPr lang="en-US" sz="2800" dirty="0" smtClean="0"/>
                        <a:t>File</a:t>
                      </a:r>
                      <a:r>
                        <a:rPr lang="en-US" sz="2800" i="1" dirty="0" smtClean="0"/>
                        <a:t>3</a:t>
                      </a:r>
                      <a:endParaRPr lang="en-US" sz="2800" dirty="0"/>
                    </a:p>
                  </a:txBody>
                  <a:tcPr/>
                </a:tc>
              </a:tr>
              <a:tr h="370840">
                <a:tc>
                  <a:txBody>
                    <a:bodyPr/>
                    <a:lstStyle/>
                    <a:p>
                      <a:r>
                        <a:rPr lang="en-US" sz="2800" i="1" dirty="0" smtClean="0"/>
                        <a:t>Ann</a:t>
                      </a:r>
                      <a:endParaRPr lang="en-US" sz="2800" dirty="0"/>
                    </a:p>
                  </a:txBody>
                  <a:tcPr/>
                </a:tc>
                <a:tc>
                  <a:txBody>
                    <a:bodyPr/>
                    <a:lstStyle/>
                    <a:p>
                      <a:pPr algn="ctr"/>
                      <a:r>
                        <a:rPr lang="en-US" sz="2800" i="1" dirty="0" err="1" smtClean="0"/>
                        <a:t>rx</a:t>
                      </a:r>
                      <a:endParaRPr lang="en-US" sz="2800" dirty="0"/>
                    </a:p>
                  </a:txBody>
                  <a:tcPr/>
                </a:tc>
                <a:tc>
                  <a:txBody>
                    <a:bodyPr/>
                    <a:lstStyle/>
                    <a:p>
                      <a:pPr algn="ctr"/>
                      <a:r>
                        <a:rPr lang="en-US" sz="2800" i="1" dirty="0" err="1" smtClean="0"/>
                        <a:t>r</a:t>
                      </a:r>
                      <a:endParaRPr lang="en-US" sz="2800" dirty="0"/>
                    </a:p>
                  </a:txBody>
                  <a:tcPr/>
                </a:tc>
                <a:tc>
                  <a:txBody>
                    <a:bodyPr/>
                    <a:lstStyle/>
                    <a:p>
                      <a:pPr algn="ctr"/>
                      <a:r>
                        <a:rPr lang="en-US" sz="2800" dirty="0" err="1" smtClean="0"/>
                        <a:t>rwx</a:t>
                      </a:r>
                      <a:endParaRPr lang="en-US" sz="2800" dirty="0"/>
                    </a:p>
                  </a:txBody>
                  <a:tcPr/>
                </a:tc>
              </a:tr>
              <a:tr h="370840">
                <a:tc>
                  <a:txBody>
                    <a:bodyPr/>
                    <a:lstStyle/>
                    <a:p>
                      <a:r>
                        <a:rPr lang="en-US" sz="2800" i="1" dirty="0" smtClean="0"/>
                        <a:t>Bob</a:t>
                      </a:r>
                      <a:endParaRPr lang="en-US" sz="2800" dirty="0"/>
                    </a:p>
                  </a:txBody>
                  <a:tcPr/>
                </a:tc>
                <a:tc>
                  <a:txBody>
                    <a:bodyPr/>
                    <a:lstStyle/>
                    <a:p>
                      <a:pPr algn="ctr"/>
                      <a:r>
                        <a:rPr lang="en-US" sz="2800" i="1" dirty="0" err="1" smtClean="0"/>
                        <a:t>rwx</a:t>
                      </a:r>
                      <a:endParaRPr lang="en-US" sz="2800" dirty="0"/>
                    </a:p>
                  </a:txBody>
                  <a:tcPr/>
                </a:tc>
                <a:tc>
                  <a:txBody>
                    <a:bodyPr/>
                    <a:lstStyle/>
                    <a:p>
                      <a:pPr algn="ctr"/>
                      <a:r>
                        <a:rPr lang="en-US" sz="2800" dirty="0" err="1" smtClean="0"/>
                        <a:t>r</a:t>
                      </a:r>
                      <a:endParaRPr lang="en-US" sz="2800" dirty="0"/>
                    </a:p>
                  </a:txBody>
                  <a:tcPr/>
                </a:tc>
                <a:tc>
                  <a:txBody>
                    <a:bodyPr/>
                    <a:lstStyle/>
                    <a:p>
                      <a:pPr algn="ctr"/>
                      <a:r>
                        <a:rPr lang="en-US" sz="2800" dirty="0" smtClean="0"/>
                        <a:t>--</a:t>
                      </a:r>
                      <a:endParaRPr lang="en-US" sz="2800" dirty="0"/>
                    </a:p>
                  </a:txBody>
                  <a:tcPr/>
                </a:tc>
              </a:tr>
              <a:tr h="370840">
                <a:tc>
                  <a:txBody>
                    <a:bodyPr/>
                    <a:lstStyle/>
                    <a:p>
                      <a:r>
                        <a:rPr lang="en-US" sz="2800" i="1" dirty="0" smtClean="0"/>
                        <a:t>Charlie</a:t>
                      </a:r>
                      <a:endParaRPr lang="en-US" sz="2800" dirty="0"/>
                    </a:p>
                  </a:txBody>
                  <a:tcPr/>
                </a:tc>
                <a:tc>
                  <a:txBody>
                    <a:bodyPr/>
                    <a:lstStyle/>
                    <a:p>
                      <a:pPr algn="ctr"/>
                      <a:r>
                        <a:rPr lang="en-US" sz="2800" i="1" dirty="0" err="1" smtClean="0"/>
                        <a:t>rx</a:t>
                      </a:r>
                      <a:endParaRPr lang="en-US" sz="2800" dirty="0"/>
                    </a:p>
                  </a:txBody>
                  <a:tcPr/>
                </a:tc>
                <a:tc>
                  <a:txBody>
                    <a:bodyPr/>
                    <a:lstStyle/>
                    <a:p>
                      <a:pPr algn="ctr"/>
                      <a:r>
                        <a:rPr lang="en-US" sz="2800" dirty="0" err="1" smtClean="0"/>
                        <a:t>rw</a:t>
                      </a:r>
                      <a:endParaRPr lang="en-US" sz="2800" dirty="0"/>
                    </a:p>
                  </a:txBody>
                  <a:tcPr/>
                </a:tc>
                <a:tc>
                  <a:txBody>
                    <a:bodyPr/>
                    <a:lstStyle/>
                    <a:p>
                      <a:pPr algn="ctr"/>
                      <a:r>
                        <a:rPr lang="en-US" sz="2800" dirty="0" err="1" smtClean="0"/>
                        <a:t>w</a:t>
                      </a:r>
                      <a:endParaRPr lang="en-US" sz="2800" dirty="0"/>
                    </a:p>
                  </a:txBody>
                  <a:tcPr/>
                </a:tc>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318991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Access Control Lists</a:t>
            </a:r>
            <a:endParaRPr lang="en-US"/>
          </a:p>
        </p:txBody>
      </p:sp>
      <p:sp>
        <p:nvSpPr>
          <p:cNvPr id="38916" name="Rectangle 3"/>
          <p:cNvSpPr>
            <a:spLocks noGrp="1" noChangeArrowheads="1"/>
          </p:cNvSpPr>
          <p:nvPr>
            <p:ph type="body" idx="1"/>
          </p:nvPr>
        </p:nvSpPr>
        <p:spPr/>
        <p:txBody>
          <a:bodyPr>
            <a:normAutofit fontScale="92500" lnSpcReduction="20000"/>
          </a:bodyPr>
          <a:lstStyle/>
          <a:p>
            <a:r>
              <a:rPr lang="en-US" dirty="0" smtClean="0"/>
              <a:t>An ACL stores (non-empty elements of) each column with its object</a:t>
            </a:r>
          </a:p>
          <a:p>
            <a:r>
              <a:rPr lang="en-US" dirty="0" smtClean="0"/>
              <a:t>Columns of access control matrix</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ACLs</a:t>
            </a:r>
            <a:r>
              <a:rPr lang="en-US" dirty="0" smtClean="0"/>
              <a:t>:</a:t>
            </a:r>
          </a:p>
          <a:p>
            <a:r>
              <a:rPr lang="en-US" dirty="0" smtClean="0"/>
              <a:t>file1: { (Andy, </a:t>
            </a:r>
            <a:r>
              <a:rPr lang="en-US" dirty="0" err="1" smtClean="0"/>
              <a:t>rx</a:t>
            </a:r>
            <a:r>
              <a:rPr lang="en-US" dirty="0" smtClean="0"/>
              <a:t>) (Betty, </a:t>
            </a:r>
            <a:r>
              <a:rPr lang="en-US" dirty="0" err="1" smtClean="0"/>
              <a:t>rwx</a:t>
            </a:r>
            <a:r>
              <a:rPr lang="en-US" dirty="0" smtClean="0"/>
              <a:t>) (Charlie, </a:t>
            </a:r>
            <a:r>
              <a:rPr lang="en-US" dirty="0" err="1" smtClean="0"/>
              <a:t>rx</a:t>
            </a:r>
            <a:r>
              <a:rPr lang="en-US" dirty="0" smtClean="0"/>
              <a:t>) }</a:t>
            </a:r>
          </a:p>
          <a:p>
            <a:r>
              <a:rPr lang="en-US" dirty="0" smtClean="0"/>
              <a:t>file2: { (Andy, r) (Betty, r) (Charlie, </a:t>
            </a:r>
            <a:r>
              <a:rPr lang="en-US" dirty="0" err="1" smtClean="0"/>
              <a:t>rw</a:t>
            </a:r>
            <a:r>
              <a:rPr lang="en-US" dirty="0" smtClean="0"/>
              <a:t>) }</a:t>
            </a:r>
          </a:p>
          <a:p>
            <a:r>
              <a:rPr lang="en-US" dirty="0" smtClean="0"/>
              <a:t>file3: { (Andy, </a:t>
            </a:r>
            <a:r>
              <a:rPr lang="en-US" dirty="0" err="1" smtClean="0"/>
              <a:t>rw</a:t>
            </a:r>
            <a:r>
              <a:rPr lang="en-US" dirty="0" smtClean="0"/>
              <a:t>) (Charlie, w) }</a:t>
            </a:r>
            <a:endParaRPr lang="en-US" dirty="0"/>
          </a:p>
        </p:txBody>
      </p:sp>
      <p:sp>
        <p:nvSpPr>
          <p:cNvPr id="38914"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396071FC-ED4C-E242-82C1-AA5DAA9E7FB6}" type="slidenum">
              <a:rPr lang="en-US" sz="1400"/>
              <a:pPr algn="r"/>
              <a:t>32</a:t>
            </a:fld>
            <a:endParaRPr lang="en-US" sz="1400"/>
          </a:p>
        </p:txBody>
      </p:sp>
      <p:graphicFrame>
        <p:nvGraphicFramePr>
          <p:cNvPr id="20" name="Table 19"/>
          <p:cNvGraphicFramePr>
            <a:graphicFrameLocks noGrp="1"/>
          </p:cNvGraphicFramePr>
          <p:nvPr>
            <p:extLst>
              <p:ext uri="{D42A27DB-BD31-4B8C-83A1-F6EECF244321}">
                <p14:modId xmlns:p14="http://schemas.microsoft.com/office/powerpoint/2010/main" val="784318352"/>
              </p:ext>
            </p:extLst>
          </p:nvPr>
        </p:nvGraphicFramePr>
        <p:xfrm>
          <a:off x="1295400" y="2667000"/>
          <a:ext cx="6096000" cy="18288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sz="2400" dirty="0"/>
                    </a:p>
                  </a:txBody>
                  <a:tcPr/>
                </a:tc>
                <a:tc>
                  <a:txBody>
                    <a:bodyPr/>
                    <a:lstStyle/>
                    <a:p>
                      <a:pPr algn="ctr"/>
                      <a:r>
                        <a:rPr lang="en-US" sz="2400" dirty="0" smtClean="0"/>
                        <a:t>File</a:t>
                      </a:r>
                      <a:r>
                        <a:rPr lang="en-US" sz="2400" i="1" dirty="0" smtClean="0"/>
                        <a:t>1</a:t>
                      </a:r>
                      <a:endParaRPr lang="en-US" sz="2400" dirty="0"/>
                    </a:p>
                  </a:txBody>
                  <a:tcPr/>
                </a:tc>
                <a:tc>
                  <a:txBody>
                    <a:bodyPr/>
                    <a:lstStyle/>
                    <a:p>
                      <a:pPr algn="ctr"/>
                      <a:r>
                        <a:rPr lang="en-US" sz="2400" dirty="0" smtClean="0"/>
                        <a:t>File</a:t>
                      </a:r>
                      <a:r>
                        <a:rPr lang="en-US" sz="2400" i="1" dirty="0" smtClean="0"/>
                        <a:t>2</a:t>
                      </a:r>
                      <a:endParaRPr lang="en-US" sz="2400" dirty="0"/>
                    </a:p>
                  </a:txBody>
                  <a:tcPr/>
                </a:tc>
                <a:tc>
                  <a:txBody>
                    <a:bodyPr/>
                    <a:lstStyle/>
                    <a:p>
                      <a:pPr algn="ctr"/>
                      <a:r>
                        <a:rPr lang="en-US" sz="2400" dirty="0" smtClean="0"/>
                        <a:t>File</a:t>
                      </a:r>
                      <a:r>
                        <a:rPr lang="en-US" sz="2400" i="1" dirty="0" smtClean="0"/>
                        <a:t>3</a:t>
                      </a:r>
                      <a:endParaRPr lang="en-US" sz="2400" dirty="0"/>
                    </a:p>
                  </a:txBody>
                  <a:tcPr/>
                </a:tc>
              </a:tr>
              <a:tr h="370840">
                <a:tc>
                  <a:txBody>
                    <a:bodyPr/>
                    <a:lstStyle/>
                    <a:p>
                      <a:r>
                        <a:rPr lang="en-US" sz="2400" i="1" dirty="0" smtClean="0"/>
                        <a:t>Andy</a:t>
                      </a:r>
                      <a:endParaRPr lang="en-US" sz="2400" dirty="0"/>
                    </a:p>
                  </a:txBody>
                  <a:tcPr/>
                </a:tc>
                <a:tc>
                  <a:txBody>
                    <a:bodyPr/>
                    <a:lstStyle/>
                    <a:p>
                      <a:pPr algn="ctr"/>
                      <a:r>
                        <a:rPr lang="en-US" sz="2400" i="1" dirty="0" err="1" smtClean="0"/>
                        <a:t>rx</a:t>
                      </a:r>
                      <a:endParaRPr lang="en-US" sz="2400" dirty="0"/>
                    </a:p>
                  </a:txBody>
                  <a:tcPr/>
                </a:tc>
                <a:tc>
                  <a:txBody>
                    <a:bodyPr/>
                    <a:lstStyle/>
                    <a:p>
                      <a:pPr algn="ctr"/>
                      <a:r>
                        <a:rPr lang="en-US" sz="2400" i="1" dirty="0" err="1" smtClean="0"/>
                        <a:t>r</a:t>
                      </a:r>
                      <a:endParaRPr lang="en-US" sz="2400" dirty="0"/>
                    </a:p>
                  </a:txBody>
                  <a:tcPr/>
                </a:tc>
                <a:tc>
                  <a:txBody>
                    <a:bodyPr/>
                    <a:lstStyle/>
                    <a:p>
                      <a:pPr algn="ctr"/>
                      <a:r>
                        <a:rPr lang="en-US" sz="2400" dirty="0" err="1" smtClean="0"/>
                        <a:t>rwx</a:t>
                      </a:r>
                      <a:endParaRPr lang="en-US" sz="2400" dirty="0"/>
                    </a:p>
                  </a:txBody>
                  <a:tcPr/>
                </a:tc>
              </a:tr>
              <a:tr h="370840">
                <a:tc>
                  <a:txBody>
                    <a:bodyPr/>
                    <a:lstStyle/>
                    <a:p>
                      <a:r>
                        <a:rPr lang="en-US" sz="2400" i="1" dirty="0" smtClean="0"/>
                        <a:t>Betty</a:t>
                      </a:r>
                      <a:endParaRPr lang="en-US" sz="2400" dirty="0"/>
                    </a:p>
                  </a:txBody>
                  <a:tcPr/>
                </a:tc>
                <a:tc>
                  <a:txBody>
                    <a:bodyPr/>
                    <a:lstStyle/>
                    <a:p>
                      <a:pPr algn="ctr"/>
                      <a:r>
                        <a:rPr lang="en-US" sz="2400" i="1" dirty="0" err="1" smtClean="0"/>
                        <a:t>rwx</a:t>
                      </a:r>
                      <a:endParaRPr lang="en-US" sz="2400" dirty="0"/>
                    </a:p>
                  </a:txBody>
                  <a:tcPr/>
                </a:tc>
                <a:tc>
                  <a:txBody>
                    <a:bodyPr/>
                    <a:lstStyle/>
                    <a:p>
                      <a:pPr algn="ctr"/>
                      <a:r>
                        <a:rPr lang="en-US" sz="2400" dirty="0" err="1" smtClean="0"/>
                        <a:t>r</a:t>
                      </a: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i="1" dirty="0" smtClean="0"/>
                        <a:t>Charlie</a:t>
                      </a:r>
                      <a:endParaRPr lang="en-US" sz="2400" dirty="0"/>
                    </a:p>
                  </a:txBody>
                  <a:tcPr/>
                </a:tc>
                <a:tc>
                  <a:txBody>
                    <a:bodyPr/>
                    <a:lstStyle/>
                    <a:p>
                      <a:pPr algn="ctr"/>
                      <a:r>
                        <a:rPr lang="en-US" sz="2400" i="1" dirty="0" err="1" smtClean="0"/>
                        <a:t>rx</a:t>
                      </a:r>
                      <a:endParaRPr lang="en-US" sz="2400" dirty="0"/>
                    </a:p>
                  </a:txBody>
                  <a:tcPr/>
                </a:tc>
                <a:tc>
                  <a:txBody>
                    <a:bodyPr/>
                    <a:lstStyle/>
                    <a:p>
                      <a:pPr algn="ctr"/>
                      <a:r>
                        <a:rPr lang="en-US" sz="2400" dirty="0" err="1" smtClean="0"/>
                        <a:t>rw</a:t>
                      </a:r>
                      <a:endParaRPr lang="en-US" sz="2400" dirty="0"/>
                    </a:p>
                  </a:txBody>
                  <a:tcPr/>
                </a:tc>
                <a:tc>
                  <a:txBody>
                    <a:bodyPr/>
                    <a:lstStyle/>
                    <a:p>
                      <a:pPr algn="ctr"/>
                      <a:r>
                        <a:rPr lang="en-US" sz="2400" dirty="0" err="1" smtClean="0"/>
                        <a:t>w</a:t>
                      </a:r>
                      <a:endParaRPr lang="en-US" sz="2400" dirty="0"/>
                    </a:p>
                  </a:txBody>
                  <a:tcPr/>
                </a:tc>
              </a:tr>
            </a:tbl>
          </a:graphicData>
        </a:graphic>
      </p:graphicFrame>
      <p:sp>
        <p:nvSpPr>
          <p:cNvPr id="38924" name="Oval 11"/>
          <p:cNvSpPr>
            <a:spLocks noChangeArrowheads="1"/>
          </p:cNvSpPr>
          <p:nvPr/>
        </p:nvSpPr>
        <p:spPr bwMode="auto">
          <a:xfrm>
            <a:off x="6143625" y="2921000"/>
            <a:ext cx="1076325" cy="1879600"/>
          </a:xfrm>
          <a:prstGeom prst="ellipse">
            <a:avLst/>
          </a:prstGeom>
          <a:noFill/>
          <a:ln w="19050">
            <a:solidFill>
              <a:schemeClr val="folHlink"/>
            </a:solidFill>
            <a:round/>
            <a:headEnd/>
            <a:tailEnd/>
          </a:ln>
        </p:spPr>
        <p:txBody>
          <a:bodyPr wrap="none" anchor="ctr">
            <a:prstTxWarp prst="textNoShape">
              <a:avLst/>
            </a:prstTxWarp>
          </a:bodyPr>
          <a:lstStyle/>
          <a:p>
            <a:endParaRPr lang="en-US"/>
          </a:p>
        </p:txBody>
      </p:sp>
      <p:sp>
        <p:nvSpPr>
          <p:cNvPr id="38925" name="Oval 12"/>
          <p:cNvSpPr>
            <a:spLocks noChangeArrowheads="1"/>
          </p:cNvSpPr>
          <p:nvPr/>
        </p:nvSpPr>
        <p:spPr bwMode="auto">
          <a:xfrm>
            <a:off x="4562475" y="2943225"/>
            <a:ext cx="1076325" cy="1857375"/>
          </a:xfrm>
          <a:prstGeom prst="ellipse">
            <a:avLst/>
          </a:prstGeom>
          <a:noFill/>
          <a:ln w="19050">
            <a:solidFill>
              <a:schemeClr val="folHlink"/>
            </a:solidFill>
            <a:round/>
            <a:headEnd/>
            <a:tailEnd/>
          </a:ln>
        </p:spPr>
        <p:txBody>
          <a:bodyPr wrap="none" anchor="ctr">
            <a:prstTxWarp prst="textNoShape">
              <a:avLst/>
            </a:prstTxWarp>
          </a:bodyPr>
          <a:lstStyle/>
          <a:p>
            <a:endParaRPr lang="en-US"/>
          </a:p>
        </p:txBody>
      </p:sp>
      <p:sp>
        <p:nvSpPr>
          <p:cNvPr id="38926" name="Oval 13"/>
          <p:cNvSpPr>
            <a:spLocks noChangeArrowheads="1"/>
          </p:cNvSpPr>
          <p:nvPr/>
        </p:nvSpPr>
        <p:spPr bwMode="auto">
          <a:xfrm>
            <a:off x="3038475" y="2921000"/>
            <a:ext cx="1076325" cy="1879600"/>
          </a:xfrm>
          <a:prstGeom prst="ellipse">
            <a:avLst/>
          </a:prstGeom>
          <a:noFill/>
          <a:ln w="19050">
            <a:solidFill>
              <a:schemeClr val="folHlink"/>
            </a:solidFill>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868518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Capability Lists</a:t>
            </a:r>
            <a:endParaRPr lang="en-US"/>
          </a:p>
        </p:txBody>
      </p:sp>
      <p:sp>
        <p:nvSpPr>
          <p:cNvPr id="46084" name="Rectangle 3"/>
          <p:cNvSpPr>
            <a:spLocks noGrp="1" noChangeArrowheads="1"/>
          </p:cNvSpPr>
          <p:nvPr>
            <p:ph type="body" idx="1"/>
          </p:nvPr>
        </p:nvSpPr>
        <p:spPr/>
        <p:txBody>
          <a:bodyPr>
            <a:normAutofit/>
          </a:bodyPr>
          <a:lstStyle/>
          <a:p>
            <a:r>
              <a:rPr lang="en-US" dirty="0" smtClean="0"/>
              <a:t>Rows of access control matrix</a:t>
            </a:r>
          </a:p>
          <a:p>
            <a:endParaRPr lang="en-US" dirty="0" smtClean="0"/>
          </a:p>
          <a:p>
            <a:endParaRPr lang="en-US" dirty="0" smtClean="0"/>
          </a:p>
          <a:p>
            <a:endParaRPr lang="en-US" dirty="0" smtClean="0"/>
          </a:p>
          <a:p>
            <a:endParaRPr lang="en-US" dirty="0" smtClean="0"/>
          </a:p>
          <a:p>
            <a:endParaRPr lang="en-US" dirty="0" smtClean="0"/>
          </a:p>
          <a:p>
            <a:r>
              <a:rPr lang="en-US" dirty="0" smtClean="0"/>
              <a:t>C-Lists:</a:t>
            </a:r>
          </a:p>
          <a:p>
            <a:pPr lvl="1"/>
            <a:r>
              <a:rPr lang="en-US" dirty="0" smtClean="0"/>
              <a:t>Andy: { (file1, </a:t>
            </a:r>
            <a:r>
              <a:rPr lang="en-US" dirty="0" err="1" smtClean="0"/>
              <a:t>rx</a:t>
            </a:r>
            <a:r>
              <a:rPr lang="en-US" dirty="0" smtClean="0"/>
              <a:t>) (file2, r) (file3, </a:t>
            </a:r>
            <a:r>
              <a:rPr lang="en-US" dirty="0" err="1" smtClean="0"/>
              <a:t>rw</a:t>
            </a:r>
            <a:r>
              <a:rPr lang="en-US" dirty="0" smtClean="0"/>
              <a:t>) }</a:t>
            </a:r>
          </a:p>
          <a:p>
            <a:pPr lvl="1"/>
            <a:r>
              <a:rPr lang="en-US" dirty="0" smtClean="0"/>
              <a:t>Betty: { (file1, </a:t>
            </a:r>
            <a:r>
              <a:rPr lang="en-US" dirty="0" err="1" smtClean="0"/>
              <a:t>rwx</a:t>
            </a:r>
            <a:r>
              <a:rPr lang="en-US" dirty="0" smtClean="0"/>
              <a:t>) (file2, r) }</a:t>
            </a:r>
          </a:p>
          <a:p>
            <a:pPr lvl="1"/>
            <a:r>
              <a:rPr lang="en-US" dirty="0" smtClean="0"/>
              <a:t>Charlie: { (file1, </a:t>
            </a:r>
            <a:r>
              <a:rPr lang="en-US" dirty="0" err="1" smtClean="0"/>
              <a:t>rx</a:t>
            </a:r>
            <a:r>
              <a:rPr lang="en-US" dirty="0" smtClean="0"/>
              <a:t>) (file2, </a:t>
            </a:r>
            <a:r>
              <a:rPr lang="en-US" dirty="0" err="1" smtClean="0"/>
              <a:t>rw</a:t>
            </a:r>
            <a:r>
              <a:rPr lang="en-US" dirty="0" smtClean="0"/>
              <a:t>) (file3, w) }</a:t>
            </a:r>
            <a:endParaRPr lang="en-US" dirty="0"/>
          </a:p>
        </p:txBody>
      </p:sp>
      <p:sp>
        <p:nvSpPr>
          <p:cNvPr id="46082"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CA1B7D26-C093-3049-B6AC-896B2805580C}" type="slidenum">
              <a:rPr lang="en-US" sz="1400"/>
              <a:pPr algn="r"/>
              <a:t>33</a:t>
            </a:fld>
            <a:endParaRPr lang="en-US" sz="1400"/>
          </a:p>
        </p:txBody>
      </p:sp>
      <p:graphicFrame>
        <p:nvGraphicFramePr>
          <p:cNvPr id="19" name="Table 18"/>
          <p:cNvGraphicFramePr>
            <a:graphicFrameLocks noGrp="1"/>
          </p:cNvGraphicFramePr>
          <p:nvPr>
            <p:extLst>
              <p:ext uri="{D42A27DB-BD31-4B8C-83A1-F6EECF244321}">
                <p14:modId xmlns:p14="http://schemas.microsoft.com/office/powerpoint/2010/main" val="2376221517"/>
              </p:ext>
            </p:extLst>
          </p:nvPr>
        </p:nvGraphicFramePr>
        <p:xfrm>
          <a:off x="1295400" y="2057400"/>
          <a:ext cx="6096000" cy="18288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sz="2400" dirty="0"/>
                    </a:p>
                  </a:txBody>
                  <a:tcPr/>
                </a:tc>
                <a:tc>
                  <a:txBody>
                    <a:bodyPr/>
                    <a:lstStyle/>
                    <a:p>
                      <a:pPr algn="ctr"/>
                      <a:r>
                        <a:rPr lang="en-US" sz="2400" dirty="0" smtClean="0"/>
                        <a:t>File</a:t>
                      </a:r>
                      <a:r>
                        <a:rPr lang="en-US" sz="2400" i="1" dirty="0" smtClean="0"/>
                        <a:t>1</a:t>
                      </a:r>
                      <a:endParaRPr lang="en-US" sz="2400" dirty="0"/>
                    </a:p>
                  </a:txBody>
                  <a:tcPr/>
                </a:tc>
                <a:tc>
                  <a:txBody>
                    <a:bodyPr/>
                    <a:lstStyle/>
                    <a:p>
                      <a:pPr algn="ctr"/>
                      <a:r>
                        <a:rPr lang="en-US" sz="2400" dirty="0" smtClean="0"/>
                        <a:t>File</a:t>
                      </a:r>
                      <a:r>
                        <a:rPr lang="en-US" sz="2400" i="1" dirty="0" smtClean="0"/>
                        <a:t>2</a:t>
                      </a:r>
                      <a:endParaRPr lang="en-US" sz="2400" dirty="0"/>
                    </a:p>
                  </a:txBody>
                  <a:tcPr/>
                </a:tc>
                <a:tc>
                  <a:txBody>
                    <a:bodyPr/>
                    <a:lstStyle/>
                    <a:p>
                      <a:pPr algn="ctr"/>
                      <a:r>
                        <a:rPr lang="en-US" sz="2400" dirty="0" smtClean="0"/>
                        <a:t>File</a:t>
                      </a:r>
                      <a:r>
                        <a:rPr lang="en-US" sz="2400" i="1" dirty="0" smtClean="0"/>
                        <a:t>3</a:t>
                      </a:r>
                      <a:endParaRPr lang="en-US" sz="2400" dirty="0"/>
                    </a:p>
                  </a:txBody>
                  <a:tcPr/>
                </a:tc>
              </a:tr>
              <a:tr h="370840">
                <a:tc>
                  <a:txBody>
                    <a:bodyPr/>
                    <a:lstStyle/>
                    <a:p>
                      <a:r>
                        <a:rPr lang="en-US" sz="2400" i="1" dirty="0" smtClean="0"/>
                        <a:t>Andy</a:t>
                      </a:r>
                      <a:endParaRPr lang="en-US" sz="2400" dirty="0"/>
                    </a:p>
                  </a:txBody>
                  <a:tcPr/>
                </a:tc>
                <a:tc>
                  <a:txBody>
                    <a:bodyPr/>
                    <a:lstStyle/>
                    <a:p>
                      <a:pPr algn="ctr"/>
                      <a:r>
                        <a:rPr lang="en-US" sz="2400" i="1" dirty="0" err="1" smtClean="0"/>
                        <a:t>rx</a:t>
                      </a:r>
                      <a:endParaRPr lang="en-US" sz="2400" dirty="0"/>
                    </a:p>
                  </a:txBody>
                  <a:tcPr/>
                </a:tc>
                <a:tc>
                  <a:txBody>
                    <a:bodyPr/>
                    <a:lstStyle/>
                    <a:p>
                      <a:pPr algn="ctr"/>
                      <a:r>
                        <a:rPr lang="en-US" sz="2400" i="1" dirty="0" err="1" smtClean="0"/>
                        <a:t>r</a:t>
                      </a:r>
                      <a:endParaRPr lang="en-US" sz="2400" dirty="0"/>
                    </a:p>
                  </a:txBody>
                  <a:tcPr/>
                </a:tc>
                <a:tc>
                  <a:txBody>
                    <a:bodyPr/>
                    <a:lstStyle/>
                    <a:p>
                      <a:pPr algn="ctr"/>
                      <a:r>
                        <a:rPr lang="en-US" sz="2400" dirty="0" err="1" smtClean="0"/>
                        <a:t>rwx</a:t>
                      </a:r>
                      <a:endParaRPr lang="en-US" sz="2400" dirty="0"/>
                    </a:p>
                  </a:txBody>
                  <a:tcPr/>
                </a:tc>
              </a:tr>
              <a:tr h="370840">
                <a:tc>
                  <a:txBody>
                    <a:bodyPr/>
                    <a:lstStyle/>
                    <a:p>
                      <a:r>
                        <a:rPr lang="en-US" sz="2400" i="1" dirty="0" smtClean="0"/>
                        <a:t>Betty</a:t>
                      </a:r>
                      <a:endParaRPr lang="en-US" sz="2400" dirty="0"/>
                    </a:p>
                  </a:txBody>
                  <a:tcPr/>
                </a:tc>
                <a:tc>
                  <a:txBody>
                    <a:bodyPr/>
                    <a:lstStyle/>
                    <a:p>
                      <a:pPr algn="ctr"/>
                      <a:r>
                        <a:rPr lang="en-US" sz="2400" i="1" dirty="0" err="1" smtClean="0"/>
                        <a:t>rwx</a:t>
                      </a:r>
                      <a:endParaRPr lang="en-US" sz="2400" dirty="0"/>
                    </a:p>
                  </a:txBody>
                  <a:tcPr/>
                </a:tc>
                <a:tc>
                  <a:txBody>
                    <a:bodyPr/>
                    <a:lstStyle/>
                    <a:p>
                      <a:pPr algn="ctr"/>
                      <a:r>
                        <a:rPr lang="en-US" sz="2400" dirty="0" err="1" smtClean="0"/>
                        <a:t>r</a:t>
                      </a: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i="1" dirty="0" smtClean="0"/>
                        <a:t>Charlie</a:t>
                      </a:r>
                      <a:endParaRPr lang="en-US" sz="2400" dirty="0"/>
                    </a:p>
                  </a:txBody>
                  <a:tcPr/>
                </a:tc>
                <a:tc>
                  <a:txBody>
                    <a:bodyPr/>
                    <a:lstStyle/>
                    <a:p>
                      <a:pPr algn="ctr"/>
                      <a:r>
                        <a:rPr lang="en-US" sz="2400" i="1" dirty="0" err="1" smtClean="0"/>
                        <a:t>rx</a:t>
                      </a:r>
                      <a:endParaRPr lang="en-US" sz="2400" dirty="0"/>
                    </a:p>
                  </a:txBody>
                  <a:tcPr/>
                </a:tc>
                <a:tc>
                  <a:txBody>
                    <a:bodyPr/>
                    <a:lstStyle/>
                    <a:p>
                      <a:pPr algn="ctr"/>
                      <a:r>
                        <a:rPr lang="en-US" sz="2400" dirty="0" err="1" smtClean="0"/>
                        <a:t>rw</a:t>
                      </a:r>
                      <a:endParaRPr lang="en-US" sz="2400" dirty="0"/>
                    </a:p>
                  </a:txBody>
                  <a:tcPr/>
                </a:tc>
                <a:tc>
                  <a:txBody>
                    <a:bodyPr/>
                    <a:lstStyle/>
                    <a:p>
                      <a:pPr algn="ctr"/>
                      <a:r>
                        <a:rPr lang="en-US" sz="2400" dirty="0" err="1" smtClean="0"/>
                        <a:t>w</a:t>
                      </a:r>
                      <a:endParaRPr lang="en-US" sz="2400" dirty="0"/>
                    </a:p>
                  </a:txBody>
                  <a:tcPr/>
                </a:tc>
              </a:tr>
            </a:tbl>
          </a:graphicData>
        </a:graphic>
      </p:graphicFrame>
      <p:sp>
        <p:nvSpPr>
          <p:cNvPr id="46092" name="Oval 11"/>
          <p:cNvSpPr>
            <a:spLocks noChangeArrowheads="1"/>
          </p:cNvSpPr>
          <p:nvPr/>
        </p:nvSpPr>
        <p:spPr bwMode="auto">
          <a:xfrm>
            <a:off x="1101725" y="2522537"/>
            <a:ext cx="6931025" cy="563563"/>
          </a:xfrm>
          <a:prstGeom prst="ellipse">
            <a:avLst/>
          </a:prstGeom>
          <a:noFill/>
          <a:ln w="19050">
            <a:solidFill>
              <a:srgbClr val="33CC33"/>
            </a:solidFill>
            <a:round/>
            <a:headEnd/>
            <a:tailEnd/>
          </a:ln>
        </p:spPr>
        <p:txBody>
          <a:bodyPr wrap="none" anchor="ctr">
            <a:prstTxWarp prst="textNoShape">
              <a:avLst/>
            </a:prstTxWarp>
          </a:bodyPr>
          <a:lstStyle/>
          <a:p>
            <a:endParaRPr lang="en-US"/>
          </a:p>
        </p:txBody>
      </p:sp>
      <p:sp>
        <p:nvSpPr>
          <p:cNvPr id="46093" name="Oval 12"/>
          <p:cNvSpPr>
            <a:spLocks noChangeArrowheads="1"/>
          </p:cNvSpPr>
          <p:nvPr/>
        </p:nvSpPr>
        <p:spPr bwMode="auto">
          <a:xfrm>
            <a:off x="1128713" y="2909887"/>
            <a:ext cx="6931025" cy="571500"/>
          </a:xfrm>
          <a:prstGeom prst="ellipse">
            <a:avLst/>
          </a:prstGeom>
          <a:noFill/>
          <a:ln w="19050">
            <a:solidFill>
              <a:srgbClr val="33CC33"/>
            </a:solidFill>
            <a:round/>
            <a:headEnd/>
            <a:tailEnd/>
          </a:ln>
        </p:spPr>
        <p:txBody>
          <a:bodyPr wrap="none" anchor="ctr">
            <a:prstTxWarp prst="textNoShape">
              <a:avLst/>
            </a:prstTxWarp>
          </a:bodyPr>
          <a:lstStyle/>
          <a:p>
            <a:endParaRPr lang="en-US"/>
          </a:p>
        </p:txBody>
      </p:sp>
      <p:sp>
        <p:nvSpPr>
          <p:cNvPr id="46094" name="Oval 13"/>
          <p:cNvSpPr>
            <a:spLocks noChangeArrowheads="1"/>
          </p:cNvSpPr>
          <p:nvPr/>
        </p:nvSpPr>
        <p:spPr bwMode="auto">
          <a:xfrm>
            <a:off x="1146175" y="3314700"/>
            <a:ext cx="6931025" cy="571500"/>
          </a:xfrm>
          <a:prstGeom prst="ellipse">
            <a:avLst/>
          </a:prstGeom>
          <a:noFill/>
          <a:ln w="19050">
            <a:solidFill>
              <a:srgbClr val="33CC33"/>
            </a:solidFill>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885936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fontScale="90000"/>
          </a:bodyPr>
          <a:lstStyle/>
          <a:p>
            <a:r>
              <a:rPr lang="en-US" smtClean="0"/>
              <a:t>ACL:Default Permission and Abbreviation</a:t>
            </a:r>
            <a:endParaRPr lang="en-US"/>
          </a:p>
        </p:txBody>
      </p:sp>
      <p:sp>
        <p:nvSpPr>
          <p:cNvPr id="2053" name="Rectangle 3"/>
          <p:cNvSpPr>
            <a:spLocks noGrp="1" noChangeArrowheads="1"/>
          </p:cNvSpPr>
          <p:nvPr>
            <p:ph type="body" idx="1"/>
          </p:nvPr>
        </p:nvSpPr>
        <p:spPr>
          <a:xfrm>
            <a:off x="304800" y="1447801"/>
            <a:ext cx="8534400" cy="1219200"/>
          </a:xfrm>
        </p:spPr>
        <p:txBody>
          <a:bodyPr>
            <a:normAutofit/>
          </a:bodyPr>
          <a:lstStyle/>
          <a:p>
            <a:r>
              <a:rPr lang="en-US" dirty="0" smtClean="0"/>
              <a:t>Example: UNIX </a:t>
            </a:r>
            <a:r>
              <a:rPr lang="en-US" dirty="0" err="1" smtClean="0">
                <a:sym typeface="Wingdings" pitchFamily="-65" charset="2"/>
              </a:rPr>
              <a:t></a:t>
            </a:r>
            <a:r>
              <a:rPr lang="en-US" dirty="0" smtClean="0"/>
              <a:t> </a:t>
            </a:r>
          </a:p>
          <a:p>
            <a:pPr lvl="1"/>
            <a:r>
              <a:rPr lang="en-US" dirty="0" smtClean="0"/>
              <a:t>Three classes of users: owner, group, all others</a:t>
            </a:r>
          </a:p>
          <a:p>
            <a:pPr lvl="1"/>
            <a:endParaRPr lang="en-US" dirty="0"/>
          </a:p>
        </p:txBody>
      </p:sp>
      <p:sp>
        <p:nvSpPr>
          <p:cNvPr id="2051"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4A6D8110-1B64-4D47-A9A0-95D8F86BBE8B}" type="slidenum">
              <a:rPr lang="en-US" sz="1400"/>
              <a:pPr algn="r"/>
              <a:t>34</a:t>
            </a:fld>
            <a:endParaRPr lang="en-US" sz="1400"/>
          </a:p>
        </p:txBody>
      </p:sp>
      <p:graphicFrame>
        <p:nvGraphicFramePr>
          <p:cNvPr id="2050" name="Object 9"/>
          <p:cNvGraphicFramePr>
            <a:graphicFrameLocks noChangeAspect="1"/>
          </p:cNvGraphicFramePr>
          <p:nvPr/>
        </p:nvGraphicFramePr>
        <p:xfrm>
          <a:off x="0" y="2590800"/>
          <a:ext cx="9144000" cy="3702050"/>
        </p:xfrm>
        <a:graphic>
          <a:graphicData uri="http://schemas.openxmlformats.org/presentationml/2006/ole">
            <mc:AlternateContent xmlns:mc="http://schemas.openxmlformats.org/markup-compatibility/2006">
              <mc:Choice xmlns:v="urn:schemas-microsoft-com:vml" Requires="v">
                <p:oleObj spid="_x0000_s1052" name="Bitmap Image" r:id="rId4" imgW="5200000" imgH="2104762" progId="Paint.Picture">
                  <p:embed/>
                </p:oleObj>
              </mc:Choice>
              <mc:Fallback>
                <p:oleObj name="Bitmap Image" r:id="rId4" imgW="5200000" imgH="21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90800"/>
                        <a:ext cx="9144000" cy="370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15"/>
          <p:cNvGrpSpPr>
            <a:grpSpLocks/>
          </p:cNvGrpSpPr>
          <p:nvPr/>
        </p:nvGrpSpPr>
        <p:grpSpPr bwMode="auto">
          <a:xfrm>
            <a:off x="0" y="4114800"/>
            <a:ext cx="1447800" cy="304800"/>
            <a:chOff x="-288" y="2640"/>
            <a:chExt cx="912" cy="192"/>
          </a:xfrm>
        </p:grpSpPr>
        <p:sp>
          <p:nvSpPr>
            <p:cNvPr id="2054" name="Oval 10"/>
            <p:cNvSpPr>
              <a:spLocks noChangeArrowheads="1"/>
            </p:cNvSpPr>
            <p:nvPr/>
          </p:nvSpPr>
          <p:spPr bwMode="auto">
            <a:xfrm>
              <a:off x="-288"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2055" name="Oval 11"/>
            <p:cNvSpPr>
              <a:spLocks noChangeArrowheads="1"/>
            </p:cNvSpPr>
            <p:nvPr/>
          </p:nvSpPr>
          <p:spPr bwMode="auto">
            <a:xfrm>
              <a:off x="0"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2056" name="Oval 12"/>
            <p:cNvSpPr>
              <a:spLocks noChangeArrowheads="1"/>
            </p:cNvSpPr>
            <p:nvPr/>
          </p:nvSpPr>
          <p:spPr bwMode="auto">
            <a:xfrm>
              <a:off x="288" y="2640"/>
              <a:ext cx="336" cy="192"/>
            </a:xfrm>
            <a:prstGeom prst="ellipse">
              <a:avLst/>
            </a:prstGeom>
            <a:noFill/>
            <a:ln w="9525">
              <a:solidFill>
                <a:schemeClr val="hlink"/>
              </a:solidFill>
              <a:miter lim="800000"/>
              <a:headEnd/>
              <a:tailEnd/>
            </a:ln>
          </p:spPr>
          <p:txBody>
            <a:bodyPr wrap="none" anchor="ctr">
              <a:prstTxWarp prst="textNoShape">
                <a:avLst/>
              </a:prstTxWarp>
            </a:bodyPr>
            <a:lstStyle/>
            <a:p>
              <a:endParaRPr lang="en-US"/>
            </a:p>
          </p:txBody>
        </p:sp>
      </p:grpSp>
      <p:sp>
        <p:nvSpPr>
          <p:cNvPr id="2057" name="Line 13"/>
          <p:cNvSpPr>
            <a:spLocks noChangeShapeType="1"/>
          </p:cNvSpPr>
          <p:nvPr/>
        </p:nvSpPr>
        <p:spPr bwMode="auto">
          <a:xfrm flipH="1">
            <a:off x="381000" y="2362200"/>
            <a:ext cx="51054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
        <p:nvSpPr>
          <p:cNvPr id="2058" name="Line 14"/>
          <p:cNvSpPr>
            <a:spLocks noChangeShapeType="1"/>
          </p:cNvSpPr>
          <p:nvPr/>
        </p:nvSpPr>
        <p:spPr bwMode="auto">
          <a:xfrm flipH="1">
            <a:off x="762000" y="2362200"/>
            <a:ext cx="58674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
        <p:nvSpPr>
          <p:cNvPr id="2059" name="Line 15"/>
          <p:cNvSpPr>
            <a:spLocks noChangeShapeType="1"/>
          </p:cNvSpPr>
          <p:nvPr/>
        </p:nvSpPr>
        <p:spPr bwMode="auto">
          <a:xfrm flipH="1">
            <a:off x="1371600" y="2362200"/>
            <a:ext cx="6096000" cy="1752600"/>
          </a:xfrm>
          <a:prstGeom prst="line">
            <a:avLst/>
          </a:prstGeom>
          <a:noFill/>
          <a:ln w="9525">
            <a:solidFill>
              <a:schemeClr val="hlink"/>
            </a:solidFill>
            <a:miter lim="800000"/>
            <a:headEnd/>
            <a:tailEnd type="stealth" w="lg" len="lg"/>
          </a:ln>
        </p:spPr>
        <p:txBody>
          <a:bodyPr wrap="none">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641331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dirty="0" smtClean="0"/>
              <a:t>Capability</a:t>
            </a:r>
            <a:endParaRPr lang="en-US" dirty="0"/>
          </a:p>
        </p:txBody>
      </p:sp>
      <p:sp>
        <p:nvSpPr>
          <p:cNvPr id="47108" name="Rectangle 3"/>
          <p:cNvSpPr>
            <a:spLocks noGrp="1" noChangeArrowheads="1"/>
          </p:cNvSpPr>
          <p:nvPr>
            <p:ph type="body" idx="1"/>
          </p:nvPr>
        </p:nvSpPr>
        <p:spPr/>
        <p:txBody>
          <a:bodyPr>
            <a:normAutofit lnSpcReduction="10000"/>
          </a:bodyPr>
          <a:lstStyle/>
          <a:p>
            <a:r>
              <a:rPr lang="en-US" dirty="0" smtClean="0"/>
              <a:t>Like a bus ticket</a:t>
            </a:r>
          </a:p>
          <a:p>
            <a:pPr lvl="1"/>
            <a:r>
              <a:rPr lang="en-US" dirty="0" smtClean="0"/>
              <a:t>Mere possession indicates rights that subject has over object</a:t>
            </a:r>
          </a:p>
          <a:p>
            <a:pPr lvl="1"/>
            <a:r>
              <a:rPr lang="en-US" dirty="0" smtClean="0"/>
              <a:t>Object identified by capability (as part of the token)</a:t>
            </a:r>
          </a:p>
          <a:p>
            <a:pPr lvl="2"/>
            <a:r>
              <a:rPr lang="en-US" dirty="0" smtClean="0"/>
              <a:t>Name may be a reference, location, or something else</a:t>
            </a:r>
          </a:p>
          <a:p>
            <a:pPr lvl="1"/>
            <a:r>
              <a:rPr lang="en-US" dirty="0" smtClean="0"/>
              <a:t>The key challenge is to prevent process/user from altering capabilities</a:t>
            </a:r>
          </a:p>
          <a:p>
            <a:pPr lvl="2"/>
            <a:r>
              <a:rPr lang="en-US" dirty="0" smtClean="0"/>
              <a:t>Otherwise a subject can augment its capabilities at will </a:t>
            </a:r>
          </a:p>
          <a:p>
            <a:pPr lvl="2"/>
            <a:endParaRPr lang="en-US" dirty="0" smtClean="0"/>
          </a:p>
          <a:p>
            <a:r>
              <a:rPr lang="en-US" dirty="0"/>
              <a:t>Cryptography</a:t>
            </a:r>
          </a:p>
          <a:p>
            <a:pPr lvl="1"/>
            <a:r>
              <a:rPr lang="en-US" dirty="0"/>
              <a:t>Associate with each capability a cryptographic checksum enciphered using a key known to OS</a:t>
            </a:r>
          </a:p>
          <a:p>
            <a:pPr lvl="1"/>
            <a:r>
              <a:rPr lang="en-US" dirty="0"/>
              <a:t>When process presents capability, OS validates checksum</a:t>
            </a:r>
          </a:p>
          <a:p>
            <a:endParaRPr lang="en-US" dirty="0" smtClean="0"/>
          </a:p>
          <a:p>
            <a:pPr lvl="2"/>
            <a:endParaRPr lang="en-US" dirty="0" smtClean="0"/>
          </a:p>
          <a:p>
            <a:pPr lvl="2"/>
            <a:endParaRPr lang="en-US" dirty="0"/>
          </a:p>
        </p:txBody>
      </p:sp>
      <p:sp>
        <p:nvSpPr>
          <p:cNvPr id="47106"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5F083331-D582-4744-B623-981990ED5184}" type="slidenum">
              <a:rPr lang="en-US" sz="1400"/>
              <a:pPr algn="r"/>
              <a:t>35</a:t>
            </a:fld>
            <a:endParaRPr lang="en-US" sz="1400"/>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427654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Delegation (1)</a:t>
            </a:r>
          </a:p>
        </p:txBody>
      </p:sp>
      <p:sp>
        <p:nvSpPr>
          <p:cNvPr id="165891" name="Rectangle 3"/>
          <p:cNvSpPr>
            <a:spLocks noGrp="1" noChangeArrowheads="1"/>
          </p:cNvSpPr>
          <p:nvPr>
            <p:ph type="body" idx="1"/>
          </p:nvPr>
        </p:nvSpPr>
        <p:spPr>
          <a:xfrm>
            <a:off x="304800" y="5064125"/>
            <a:ext cx="8839200" cy="838200"/>
          </a:xfrm>
        </p:spPr>
        <p:txBody>
          <a:bodyPr>
            <a:normAutofit fontScale="92500" lnSpcReduction="10000"/>
          </a:bodyPr>
          <a:lstStyle/>
          <a:p>
            <a:r>
              <a:rPr lang="en-US" dirty="0" smtClean="0"/>
              <a:t>The </a:t>
            </a:r>
            <a:r>
              <a:rPr lang="en-US" dirty="0"/>
              <a:t>general structure of a</a:t>
            </a:r>
            <a:r>
              <a:rPr lang="en-US" dirty="0" smtClean="0"/>
              <a:t> proxy </a:t>
            </a:r>
            <a:r>
              <a:rPr lang="en-US" dirty="0"/>
              <a:t>as used for delegation.</a:t>
            </a:r>
          </a:p>
        </p:txBody>
      </p:sp>
      <p:pic>
        <p:nvPicPr>
          <p:cNvPr id="165892" name="Picture 4" descr="09-38"/>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434975" y="1938338"/>
            <a:ext cx="8255000" cy="1735137"/>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289195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Delegation (2)</a:t>
            </a:r>
          </a:p>
        </p:txBody>
      </p:sp>
      <p:sp>
        <p:nvSpPr>
          <p:cNvPr id="171011" name="Rectangle 3"/>
          <p:cNvSpPr>
            <a:spLocks noGrp="1" noChangeArrowheads="1"/>
          </p:cNvSpPr>
          <p:nvPr>
            <p:ph type="body" idx="1"/>
          </p:nvPr>
        </p:nvSpPr>
        <p:spPr>
          <a:xfrm>
            <a:off x="304800" y="5559425"/>
            <a:ext cx="8839200" cy="838200"/>
          </a:xfrm>
        </p:spPr>
        <p:txBody>
          <a:bodyPr>
            <a:normAutofit fontScale="92500" lnSpcReduction="10000"/>
          </a:bodyPr>
          <a:lstStyle/>
          <a:p>
            <a:r>
              <a:rPr lang="en-US" dirty="0" smtClean="0"/>
              <a:t>Using </a:t>
            </a:r>
            <a:r>
              <a:rPr lang="en-US" dirty="0"/>
              <a:t>a proxy to delegate and</a:t>
            </a:r>
            <a:r>
              <a:rPr lang="en-US" dirty="0" smtClean="0"/>
              <a:t> prove </a:t>
            </a:r>
            <a:r>
              <a:rPr lang="en-US" dirty="0"/>
              <a:t>ownership of access rights.</a:t>
            </a:r>
          </a:p>
        </p:txBody>
      </p:sp>
      <p:pic>
        <p:nvPicPr>
          <p:cNvPr id="171012" name="Picture 4" descr="09-39"/>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476250" y="1701800"/>
            <a:ext cx="8170863" cy="267335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139024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mtClean="0"/>
              <a:t>ACLs vs. Capabilities</a:t>
            </a:r>
            <a:endParaRPr lang="en-US"/>
          </a:p>
        </p:txBody>
      </p:sp>
      <p:sp>
        <p:nvSpPr>
          <p:cNvPr id="50180" name="Rectangle 3"/>
          <p:cNvSpPr>
            <a:spLocks noGrp="1" noChangeArrowheads="1"/>
          </p:cNvSpPr>
          <p:nvPr>
            <p:ph type="body" idx="1"/>
          </p:nvPr>
        </p:nvSpPr>
        <p:spPr/>
        <p:txBody>
          <a:bodyPr>
            <a:normAutofit/>
          </a:bodyPr>
          <a:lstStyle/>
          <a:p>
            <a:r>
              <a:rPr lang="en-US" dirty="0" smtClean="0"/>
              <a:t>They are equivalent: </a:t>
            </a:r>
          </a:p>
          <a:p>
            <a:pPr marL="987552" lvl="1" indent="-457200">
              <a:buFont typeface="+mj-lt"/>
              <a:buAutoNum type="arabicPeriod"/>
            </a:pPr>
            <a:r>
              <a:rPr lang="en-US" dirty="0" smtClean="0"/>
              <a:t>Given a subject, what objects can it access, and how?</a:t>
            </a:r>
          </a:p>
          <a:p>
            <a:pPr marL="987552" lvl="1" indent="-457200">
              <a:buFont typeface="+mj-lt"/>
              <a:buAutoNum type="arabicPeriod"/>
            </a:pPr>
            <a:r>
              <a:rPr lang="en-US" dirty="0" smtClean="0"/>
              <a:t>Given an object, what subjects can access it, and how?</a:t>
            </a:r>
          </a:p>
          <a:p>
            <a:pPr lvl="1"/>
            <a:r>
              <a:rPr lang="en-US" dirty="0" err="1" smtClean="0"/>
              <a:t>ACLs</a:t>
            </a:r>
            <a:r>
              <a:rPr lang="en-US" dirty="0" smtClean="0"/>
              <a:t> answer second easily; C-Lists, answer the first easily.</a:t>
            </a:r>
          </a:p>
          <a:p>
            <a:r>
              <a:rPr lang="en-US" dirty="0" smtClean="0"/>
              <a:t>The second question in the past was most used; thus ACL-based systems are more common</a:t>
            </a:r>
          </a:p>
          <a:p>
            <a:r>
              <a:rPr lang="en-US" dirty="0" smtClean="0"/>
              <a:t>But today some operations need to answer the first question</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912558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Today's Lecture</a:t>
            </a:r>
            <a:endParaRPr lang="en-US" dirty="0"/>
          </a:p>
        </p:txBody>
      </p:sp>
      <p:sp>
        <p:nvSpPr>
          <p:cNvPr id="3" name="Content Placeholder 2"/>
          <p:cNvSpPr>
            <a:spLocks noGrp="1"/>
          </p:cNvSpPr>
          <p:nvPr>
            <p:ph idx="1"/>
          </p:nvPr>
        </p:nvSpPr>
        <p:spPr/>
        <p:txBody>
          <a:bodyPr/>
          <a:lstStyle/>
          <a:p>
            <a:endParaRPr lang="en-US" dirty="0" smtClean="0"/>
          </a:p>
          <a:p>
            <a:r>
              <a:rPr lang="en-US" dirty="0" smtClean="0"/>
              <a:t>Effective secure channels</a:t>
            </a:r>
          </a:p>
          <a:p>
            <a:endParaRPr lang="en-US" dirty="0"/>
          </a:p>
          <a:p>
            <a:r>
              <a:rPr lang="en-US" dirty="0" smtClean="0"/>
              <a:t>Access control</a:t>
            </a:r>
          </a:p>
          <a:p>
            <a:endParaRPr lang="en-US" dirty="0"/>
          </a:p>
          <a:p>
            <a:r>
              <a:rPr lang="en-US" dirty="0" smtClean="0"/>
              <a:t>Privacy and Tor</a:t>
            </a:r>
          </a:p>
          <a:p>
            <a:endParaRPr lang="en-US" dirty="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39454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Today's Lecture</a:t>
            </a:r>
            <a:endParaRPr lang="en-US" dirty="0"/>
          </a:p>
        </p:txBody>
      </p:sp>
      <p:sp>
        <p:nvSpPr>
          <p:cNvPr id="3" name="Content Placeholder 2"/>
          <p:cNvSpPr>
            <a:spLocks noGrp="1"/>
          </p:cNvSpPr>
          <p:nvPr>
            <p:ph idx="1"/>
          </p:nvPr>
        </p:nvSpPr>
        <p:spPr/>
        <p:txBody>
          <a:bodyPr/>
          <a:lstStyle/>
          <a:p>
            <a:endParaRPr lang="en-US" dirty="0" smtClean="0"/>
          </a:p>
          <a:p>
            <a:r>
              <a:rPr lang="en-US" dirty="0" smtClean="0"/>
              <a:t>Effective secure channels</a:t>
            </a:r>
          </a:p>
          <a:p>
            <a:endParaRPr lang="en-US" dirty="0"/>
          </a:p>
          <a:p>
            <a:r>
              <a:rPr lang="en-US" dirty="0" smtClean="0"/>
              <a:t>Access control</a:t>
            </a:r>
          </a:p>
          <a:p>
            <a:endParaRPr lang="en-US" dirty="0"/>
          </a:p>
          <a:p>
            <a:r>
              <a:rPr lang="en-US" dirty="0" smtClean="0"/>
              <a:t>Privacy and Tor</a:t>
            </a:r>
          </a:p>
          <a:p>
            <a:endParaRPr lang="en-US" dirty="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06400" y="228600"/>
            <a:ext cx="8186738" cy="914400"/>
          </a:xfrm>
        </p:spPr>
        <p:txBody>
          <a:bodyPr/>
          <a:lstStyle/>
          <a:p>
            <a:r>
              <a:rPr lang="en-US">
                <a:latin typeface="Arial" charset="0"/>
                <a:ea typeface="ＭＳ Ｐゴシック" charset="0"/>
                <a:cs typeface="ＭＳ Ｐゴシック" charset="0"/>
              </a:rPr>
              <a:t>Randomized Routing</a:t>
            </a:r>
          </a:p>
        </p:txBody>
      </p:sp>
      <p:pic>
        <p:nvPicPr>
          <p:cNvPr id="21507" name="Picture 3" descr="PE0374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1596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508" name="Group 4"/>
          <p:cNvGrpSpPr>
            <a:grpSpLocks/>
          </p:cNvGrpSpPr>
          <p:nvPr/>
        </p:nvGrpSpPr>
        <p:grpSpPr bwMode="auto">
          <a:xfrm flipH="1">
            <a:off x="7924800" y="2743200"/>
            <a:ext cx="685800" cy="914400"/>
            <a:chOff x="4000" y="1309"/>
            <a:chExt cx="506" cy="701"/>
          </a:xfrm>
        </p:grpSpPr>
        <p:sp>
          <p:nvSpPr>
            <p:cNvPr id="21532" name="Freeform 5"/>
            <p:cNvSpPr>
              <a:spLocks/>
            </p:cNvSpPr>
            <p:nvPr/>
          </p:nvSpPr>
          <p:spPr bwMode="auto">
            <a:xfrm>
              <a:off x="4013" y="1590"/>
              <a:ext cx="97" cy="262"/>
            </a:xfrm>
            <a:custGeom>
              <a:avLst/>
              <a:gdLst>
                <a:gd name="T0" fmla="*/ 6 w 388"/>
                <a:gd name="T1" fmla="*/ 1 h 1047"/>
                <a:gd name="T2" fmla="*/ 3 w 388"/>
                <a:gd name="T3" fmla="*/ 0 h 1047"/>
                <a:gd name="T4" fmla="*/ 0 w 388"/>
                <a:gd name="T5" fmla="*/ 1 h 1047"/>
                <a:gd name="T6" fmla="*/ 0 w 388"/>
                <a:gd name="T7" fmla="*/ 4 h 1047"/>
                <a:gd name="T8" fmla="*/ 3 w 388"/>
                <a:gd name="T9" fmla="*/ 9 h 1047"/>
                <a:gd name="T10" fmla="*/ 1 w 388"/>
                <a:gd name="T11" fmla="*/ 13 h 1047"/>
                <a:gd name="T12" fmla="*/ 1 w 388"/>
                <a:gd name="T13" fmla="*/ 17 h 1047"/>
                <a:gd name="T14" fmla="*/ 6 w 388"/>
                <a:gd name="T15" fmla="*/ 16 h 1047"/>
                <a:gd name="T16" fmla="*/ 6 w 388"/>
                <a:gd name="T17" fmla="*/ 1 h 1047"/>
                <a:gd name="T18" fmla="*/ 6 w 388"/>
                <a:gd name="T19" fmla="*/ 1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1047"/>
                <a:gd name="T32" fmla="*/ 388 w 388"/>
                <a:gd name="T33" fmla="*/ 1047 h 10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1047">
                  <a:moveTo>
                    <a:pt x="388" y="84"/>
                  </a:moveTo>
                  <a:lnTo>
                    <a:pt x="195" y="0"/>
                  </a:lnTo>
                  <a:lnTo>
                    <a:pt x="5" y="84"/>
                  </a:lnTo>
                  <a:lnTo>
                    <a:pt x="0" y="242"/>
                  </a:lnTo>
                  <a:lnTo>
                    <a:pt x="167" y="552"/>
                  </a:lnTo>
                  <a:lnTo>
                    <a:pt x="30" y="816"/>
                  </a:lnTo>
                  <a:lnTo>
                    <a:pt x="79" y="1047"/>
                  </a:lnTo>
                  <a:lnTo>
                    <a:pt x="367" y="1026"/>
                  </a:lnTo>
                  <a:lnTo>
                    <a:pt x="388" y="84"/>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3" name="Freeform 6"/>
            <p:cNvSpPr>
              <a:spLocks/>
            </p:cNvSpPr>
            <p:nvPr/>
          </p:nvSpPr>
          <p:spPr bwMode="auto">
            <a:xfrm>
              <a:off x="4106" y="1411"/>
              <a:ext cx="389" cy="599"/>
            </a:xfrm>
            <a:custGeom>
              <a:avLst/>
              <a:gdLst>
                <a:gd name="T0" fmla="*/ 0 w 1556"/>
                <a:gd name="T1" fmla="*/ 38 h 2393"/>
                <a:gd name="T2" fmla="*/ 10 w 1556"/>
                <a:gd name="T3" fmla="*/ 38 h 2393"/>
                <a:gd name="T4" fmla="*/ 10 w 1556"/>
                <a:gd name="T5" fmla="*/ 25 h 2393"/>
                <a:gd name="T6" fmla="*/ 14 w 1556"/>
                <a:gd name="T7" fmla="*/ 24 h 2393"/>
                <a:gd name="T8" fmla="*/ 14 w 1556"/>
                <a:gd name="T9" fmla="*/ 13 h 2393"/>
                <a:gd name="T10" fmla="*/ 17 w 1556"/>
                <a:gd name="T11" fmla="*/ 13 h 2393"/>
                <a:gd name="T12" fmla="*/ 18 w 1556"/>
                <a:gd name="T13" fmla="*/ 10 h 2393"/>
                <a:gd name="T14" fmla="*/ 16 w 1556"/>
                <a:gd name="T15" fmla="*/ 9 h 2393"/>
                <a:gd name="T16" fmla="*/ 14 w 1556"/>
                <a:gd name="T17" fmla="*/ 9 h 2393"/>
                <a:gd name="T18" fmla="*/ 14 w 1556"/>
                <a:gd name="T19" fmla="*/ 5 h 2393"/>
                <a:gd name="T20" fmla="*/ 18 w 1556"/>
                <a:gd name="T21" fmla="*/ 5 h 2393"/>
                <a:gd name="T22" fmla="*/ 19 w 1556"/>
                <a:gd name="T23" fmla="*/ 7 h 2393"/>
                <a:gd name="T24" fmla="*/ 22 w 1556"/>
                <a:gd name="T25" fmla="*/ 7 h 2393"/>
                <a:gd name="T26" fmla="*/ 24 w 1556"/>
                <a:gd name="T27" fmla="*/ 4 h 2393"/>
                <a:gd name="T28" fmla="*/ 21 w 1556"/>
                <a:gd name="T29" fmla="*/ 0 h 2393"/>
                <a:gd name="T30" fmla="*/ 16 w 1556"/>
                <a:gd name="T31" fmla="*/ 1 h 2393"/>
                <a:gd name="T32" fmla="*/ 9 w 1556"/>
                <a:gd name="T33" fmla="*/ 2 h 2393"/>
                <a:gd name="T34" fmla="*/ 3 w 1556"/>
                <a:gd name="T35" fmla="*/ 4 h 2393"/>
                <a:gd name="T36" fmla="*/ 1 w 1556"/>
                <a:gd name="T37" fmla="*/ 8 h 2393"/>
                <a:gd name="T38" fmla="*/ 0 w 1556"/>
                <a:gd name="T39" fmla="*/ 11 h 2393"/>
                <a:gd name="T40" fmla="*/ 0 w 1556"/>
                <a:gd name="T41" fmla="*/ 38 h 2393"/>
                <a:gd name="T42" fmla="*/ 0 w 1556"/>
                <a:gd name="T43" fmla="*/ 38 h 2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6"/>
                <a:gd name="T67" fmla="*/ 0 h 2393"/>
                <a:gd name="T68" fmla="*/ 1556 w 1556"/>
                <a:gd name="T69" fmla="*/ 2393 h 23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6" h="2393">
                  <a:moveTo>
                    <a:pt x="11" y="2393"/>
                  </a:moveTo>
                  <a:lnTo>
                    <a:pt x="610" y="2393"/>
                  </a:lnTo>
                  <a:lnTo>
                    <a:pt x="615" y="1588"/>
                  </a:lnTo>
                  <a:lnTo>
                    <a:pt x="856" y="1499"/>
                  </a:lnTo>
                  <a:lnTo>
                    <a:pt x="856" y="804"/>
                  </a:lnTo>
                  <a:lnTo>
                    <a:pt x="1104" y="794"/>
                  </a:lnTo>
                  <a:lnTo>
                    <a:pt x="1146" y="635"/>
                  </a:lnTo>
                  <a:lnTo>
                    <a:pt x="1020" y="546"/>
                  </a:lnTo>
                  <a:lnTo>
                    <a:pt x="867" y="546"/>
                  </a:lnTo>
                  <a:lnTo>
                    <a:pt x="867" y="300"/>
                  </a:lnTo>
                  <a:lnTo>
                    <a:pt x="1120" y="300"/>
                  </a:lnTo>
                  <a:lnTo>
                    <a:pt x="1214" y="442"/>
                  </a:lnTo>
                  <a:lnTo>
                    <a:pt x="1404" y="463"/>
                  </a:lnTo>
                  <a:lnTo>
                    <a:pt x="1556" y="263"/>
                  </a:lnTo>
                  <a:lnTo>
                    <a:pt x="1324" y="0"/>
                  </a:lnTo>
                  <a:lnTo>
                    <a:pt x="1025" y="84"/>
                  </a:lnTo>
                  <a:lnTo>
                    <a:pt x="542" y="105"/>
                  </a:lnTo>
                  <a:lnTo>
                    <a:pt x="184" y="273"/>
                  </a:lnTo>
                  <a:lnTo>
                    <a:pt x="26" y="521"/>
                  </a:lnTo>
                  <a:lnTo>
                    <a:pt x="0" y="709"/>
                  </a:lnTo>
                  <a:lnTo>
                    <a:pt x="11" y="2393"/>
                  </a:lnTo>
                  <a:close/>
                </a:path>
              </a:pathLst>
            </a:custGeom>
            <a:solidFill>
              <a:srgbClr val="E59E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4" name="Freeform 7"/>
            <p:cNvSpPr>
              <a:spLocks/>
            </p:cNvSpPr>
            <p:nvPr/>
          </p:nvSpPr>
          <p:spPr bwMode="auto">
            <a:xfrm>
              <a:off x="4254" y="1785"/>
              <a:ext cx="206" cy="80"/>
            </a:xfrm>
            <a:custGeom>
              <a:avLst/>
              <a:gdLst>
                <a:gd name="T0" fmla="*/ 0 w 825"/>
                <a:gd name="T1" fmla="*/ 3 h 321"/>
                <a:gd name="T2" fmla="*/ 3 w 825"/>
                <a:gd name="T3" fmla="*/ 5 h 321"/>
                <a:gd name="T4" fmla="*/ 7 w 825"/>
                <a:gd name="T5" fmla="*/ 5 h 321"/>
                <a:gd name="T6" fmla="*/ 13 w 825"/>
                <a:gd name="T7" fmla="*/ 3 h 321"/>
                <a:gd name="T8" fmla="*/ 7 w 825"/>
                <a:gd name="T9" fmla="*/ 0 h 321"/>
                <a:gd name="T10" fmla="*/ 3 w 825"/>
                <a:gd name="T11" fmla="*/ 0 h 321"/>
                <a:gd name="T12" fmla="*/ 1 w 825"/>
                <a:gd name="T13" fmla="*/ 1 h 321"/>
                <a:gd name="T14" fmla="*/ 0 w 825"/>
                <a:gd name="T15" fmla="*/ 3 h 321"/>
                <a:gd name="T16" fmla="*/ 0 w 825"/>
                <a:gd name="T17" fmla="*/ 3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5"/>
                <a:gd name="T28" fmla="*/ 0 h 321"/>
                <a:gd name="T29" fmla="*/ 825 w 825"/>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5" h="321">
                  <a:moveTo>
                    <a:pt x="0" y="221"/>
                  </a:moveTo>
                  <a:lnTo>
                    <a:pt x="174" y="316"/>
                  </a:lnTo>
                  <a:lnTo>
                    <a:pt x="468" y="321"/>
                  </a:lnTo>
                  <a:lnTo>
                    <a:pt x="825" y="205"/>
                  </a:lnTo>
                  <a:lnTo>
                    <a:pt x="478" y="37"/>
                  </a:lnTo>
                  <a:lnTo>
                    <a:pt x="211" y="0"/>
                  </a:lnTo>
                  <a:lnTo>
                    <a:pt x="58" y="73"/>
                  </a:lnTo>
                  <a:lnTo>
                    <a:pt x="0" y="221"/>
                  </a:lnTo>
                  <a:close/>
                </a:path>
              </a:pathLst>
            </a:custGeom>
            <a:solidFill>
              <a:srgbClr val="A6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5" name="Freeform 8"/>
            <p:cNvSpPr>
              <a:spLocks/>
            </p:cNvSpPr>
            <p:nvPr/>
          </p:nvSpPr>
          <p:spPr bwMode="auto">
            <a:xfrm>
              <a:off x="4366" y="1396"/>
              <a:ext cx="132" cy="132"/>
            </a:xfrm>
            <a:custGeom>
              <a:avLst/>
              <a:gdLst>
                <a:gd name="T0" fmla="*/ 4 w 527"/>
                <a:gd name="T1" fmla="*/ 8 h 525"/>
                <a:gd name="T2" fmla="*/ 6 w 527"/>
                <a:gd name="T3" fmla="*/ 8 h 525"/>
                <a:gd name="T4" fmla="*/ 7 w 527"/>
                <a:gd name="T5" fmla="*/ 7 h 525"/>
                <a:gd name="T6" fmla="*/ 8 w 527"/>
                <a:gd name="T7" fmla="*/ 6 h 525"/>
                <a:gd name="T8" fmla="*/ 8 w 527"/>
                <a:gd name="T9" fmla="*/ 4 h 525"/>
                <a:gd name="T10" fmla="*/ 8 w 527"/>
                <a:gd name="T11" fmla="*/ 3 h 525"/>
                <a:gd name="T12" fmla="*/ 8 w 527"/>
                <a:gd name="T13" fmla="*/ 2 h 525"/>
                <a:gd name="T14" fmla="*/ 7 w 527"/>
                <a:gd name="T15" fmla="*/ 1 h 525"/>
                <a:gd name="T16" fmla="*/ 7 w 527"/>
                <a:gd name="T17" fmla="*/ 1 h 525"/>
                <a:gd name="T18" fmla="*/ 6 w 527"/>
                <a:gd name="T19" fmla="*/ 0 h 525"/>
                <a:gd name="T20" fmla="*/ 4 w 527"/>
                <a:gd name="T21" fmla="*/ 0 h 525"/>
                <a:gd name="T22" fmla="*/ 3 w 527"/>
                <a:gd name="T23" fmla="*/ 0 h 525"/>
                <a:gd name="T24" fmla="*/ 1 w 527"/>
                <a:gd name="T25" fmla="*/ 1 h 525"/>
                <a:gd name="T26" fmla="*/ 0 w 527"/>
                <a:gd name="T27" fmla="*/ 3 h 525"/>
                <a:gd name="T28" fmla="*/ 0 w 527"/>
                <a:gd name="T29" fmla="*/ 4 h 525"/>
                <a:gd name="T30" fmla="*/ 0 w 527"/>
                <a:gd name="T31" fmla="*/ 6 h 525"/>
                <a:gd name="T32" fmla="*/ 1 w 527"/>
                <a:gd name="T33" fmla="*/ 7 h 525"/>
                <a:gd name="T34" fmla="*/ 1 w 527"/>
                <a:gd name="T35" fmla="*/ 7 h 525"/>
                <a:gd name="T36" fmla="*/ 2 w 527"/>
                <a:gd name="T37" fmla="*/ 8 h 525"/>
                <a:gd name="T38" fmla="*/ 3 w 527"/>
                <a:gd name="T39" fmla="*/ 8 h 525"/>
                <a:gd name="T40" fmla="*/ 4 w 527"/>
                <a:gd name="T41" fmla="*/ 8 h 525"/>
                <a:gd name="T42" fmla="*/ 4 w 527"/>
                <a:gd name="T43" fmla="*/ 8 h 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525"/>
                <a:gd name="T68" fmla="*/ 527 w 527"/>
                <a:gd name="T69" fmla="*/ 525 h 5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525">
                  <a:moveTo>
                    <a:pt x="263" y="525"/>
                  </a:moveTo>
                  <a:lnTo>
                    <a:pt x="367" y="504"/>
                  </a:lnTo>
                  <a:lnTo>
                    <a:pt x="449" y="449"/>
                  </a:lnTo>
                  <a:lnTo>
                    <a:pt x="506" y="365"/>
                  </a:lnTo>
                  <a:lnTo>
                    <a:pt x="527" y="262"/>
                  </a:lnTo>
                  <a:lnTo>
                    <a:pt x="506" y="159"/>
                  </a:lnTo>
                  <a:lnTo>
                    <a:pt x="481" y="114"/>
                  </a:lnTo>
                  <a:lnTo>
                    <a:pt x="449" y="76"/>
                  </a:lnTo>
                  <a:lnTo>
                    <a:pt x="411" y="44"/>
                  </a:lnTo>
                  <a:lnTo>
                    <a:pt x="367" y="19"/>
                  </a:lnTo>
                  <a:lnTo>
                    <a:pt x="263" y="0"/>
                  </a:lnTo>
                  <a:lnTo>
                    <a:pt x="161" y="19"/>
                  </a:lnTo>
                  <a:lnTo>
                    <a:pt x="78" y="76"/>
                  </a:lnTo>
                  <a:lnTo>
                    <a:pt x="21" y="159"/>
                  </a:lnTo>
                  <a:lnTo>
                    <a:pt x="0" y="262"/>
                  </a:lnTo>
                  <a:lnTo>
                    <a:pt x="21" y="365"/>
                  </a:lnTo>
                  <a:lnTo>
                    <a:pt x="46" y="409"/>
                  </a:lnTo>
                  <a:lnTo>
                    <a:pt x="78" y="449"/>
                  </a:lnTo>
                  <a:lnTo>
                    <a:pt x="116" y="481"/>
                  </a:lnTo>
                  <a:lnTo>
                    <a:pt x="161" y="504"/>
                  </a:lnTo>
                  <a:lnTo>
                    <a:pt x="263" y="525"/>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6" name="Freeform 9"/>
            <p:cNvSpPr>
              <a:spLocks/>
            </p:cNvSpPr>
            <p:nvPr/>
          </p:nvSpPr>
          <p:spPr bwMode="auto">
            <a:xfrm>
              <a:off x="4180" y="1515"/>
              <a:ext cx="132" cy="132"/>
            </a:xfrm>
            <a:custGeom>
              <a:avLst/>
              <a:gdLst>
                <a:gd name="T0" fmla="*/ 4 w 527"/>
                <a:gd name="T1" fmla="*/ 8 h 527"/>
                <a:gd name="T2" fmla="*/ 6 w 527"/>
                <a:gd name="T3" fmla="*/ 8 h 527"/>
                <a:gd name="T4" fmla="*/ 7 w 527"/>
                <a:gd name="T5" fmla="*/ 7 h 527"/>
                <a:gd name="T6" fmla="*/ 8 w 527"/>
                <a:gd name="T7" fmla="*/ 6 h 527"/>
                <a:gd name="T8" fmla="*/ 8 w 527"/>
                <a:gd name="T9" fmla="*/ 4 h 527"/>
                <a:gd name="T10" fmla="*/ 8 w 527"/>
                <a:gd name="T11" fmla="*/ 3 h 527"/>
                <a:gd name="T12" fmla="*/ 8 w 527"/>
                <a:gd name="T13" fmla="*/ 2 h 527"/>
                <a:gd name="T14" fmla="*/ 7 w 527"/>
                <a:gd name="T15" fmla="*/ 1 h 527"/>
                <a:gd name="T16" fmla="*/ 7 w 527"/>
                <a:gd name="T17" fmla="*/ 1 h 527"/>
                <a:gd name="T18" fmla="*/ 6 w 527"/>
                <a:gd name="T19" fmla="*/ 0 h 527"/>
                <a:gd name="T20" fmla="*/ 4 w 527"/>
                <a:gd name="T21" fmla="*/ 0 h 527"/>
                <a:gd name="T22" fmla="*/ 3 w 527"/>
                <a:gd name="T23" fmla="*/ 0 h 527"/>
                <a:gd name="T24" fmla="*/ 1 w 527"/>
                <a:gd name="T25" fmla="*/ 1 h 527"/>
                <a:gd name="T26" fmla="*/ 0 w 527"/>
                <a:gd name="T27" fmla="*/ 3 h 527"/>
                <a:gd name="T28" fmla="*/ 0 w 527"/>
                <a:gd name="T29" fmla="*/ 4 h 527"/>
                <a:gd name="T30" fmla="*/ 0 w 527"/>
                <a:gd name="T31" fmla="*/ 6 h 527"/>
                <a:gd name="T32" fmla="*/ 1 w 527"/>
                <a:gd name="T33" fmla="*/ 7 h 527"/>
                <a:gd name="T34" fmla="*/ 1 w 527"/>
                <a:gd name="T35" fmla="*/ 7 h 527"/>
                <a:gd name="T36" fmla="*/ 2 w 527"/>
                <a:gd name="T37" fmla="*/ 8 h 527"/>
                <a:gd name="T38" fmla="*/ 3 w 527"/>
                <a:gd name="T39" fmla="*/ 8 h 527"/>
                <a:gd name="T40" fmla="*/ 4 w 527"/>
                <a:gd name="T41" fmla="*/ 8 h 527"/>
                <a:gd name="T42" fmla="*/ 4 w 527"/>
                <a:gd name="T43" fmla="*/ 8 h 5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527"/>
                <a:gd name="T68" fmla="*/ 527 w 527"/>
                <a:gd name="T69" fmla="*/ 527 h 5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527">
                  <a:moveTo>
                    <a:pt x="264" y="527"/>
                  </a:moveTo>
                  <a:lnTo>
                    <a:pt x="367" y="506"/>
                  </a:lnTo>
                  <a:lnTo>
                    <a:pt x="451" y="450"/>
                  </a:lnTo>
                  <a:lnTo>
                    <a:pt x="506" y="366"/>
                  </a:lnTo>
                  <a:lnTo>
                    <a:pt x="527" y="264"/>
                  </a:lnTo>
                  <a:lnTo>
                    <a:pt x="506" y="160"/>
                  </a:lnTo>
                  <a:lnTo>
                    <a:pt x="483" y="117"/>
                  </a:lnTo>
                  <a:lnTo>
                    <a:pt x="451" y="78"/>
                  </a:lnTo>
                  <a:lnTo>
                    <a:pt x="411" y="46"/>
                  </a:lnTo>
                  <a:lnTo>
                    <a:pt x="367" y="21"/>
                  </a:lnTo>
                  <a:lnTo>
                    <a:pt x="264" y="0"/>
                  </a:lnTo>
                  <a:lnTo>
                    <a:pt x="162" y="21"/>
                  </a:lnTo>
                  <a:lnTo>
                    <a:pt x="78" y="78"/>
                  </a:lnTo>
                  <a:lnTo>
                    <a:pt x="21" y="160"/>
                  </a:lnTo>
                  <a:lnTo>
                    <a:pt x="0" y="264"/>
                  </a:lnTo>
                  <a:lnTo>
                    <a:pt x="21" y="366"/>
                  </a:lnTo>
                  <a:lnTo>
                    <a:pt x="46" y="411"/>
                  </a:lnTo>
                  <a:lnTo>
                    <a:pt x="78" y="450"/>
                  </a:lnTo>
                  <a:lnTo>
                    <a:pt x="117" y="482"/>
                  </a:lnTo>
                  <a:lnTo>
                    <a:pt x="162" y="506"/>
                  </a:lnTo>
                  <a:lnTo>
                    <a:pt x="264" y="527"/>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7" name="Freeform 10"/>
            <p:cNvSpPr>
              <a:spLocks/>
            </p:cNvSpPr>
            <p:nvPr/>
          </p:nvSpPr>
          <p:spPr bwMode="auto">
            <a:xfrm>
              <a:off x="4091" y="1384"/>
              <a:ext cx="415" cy="626"/>
            </a:xfrm>
            <a:custGeom>
              <a:avLst/>
              <a:gdLst>
                <a:gd name="T0" fmla="*/ 0 w 1659"/>
                <a:gd name="T1" fmla="*/ 39 h 2504"/>
                <a:gd name="T2" fmla="*/ 0 w 1659"/>
                <a:gd name="T3" fmla="*/ 14 h 2504"/>
                <a:gd name="T4" fmla="*/ 0 w 1659"/>
                <a:gd name="T5" fmla="*/ 12 h 2504"/>
                <a:gd name="T6" fmla="*/ 1 w 1659"/>
                <a:gd name="T7" fmla="*/ 10 h 2504"/>
                <a:gd name="T8" fmla="*/ 1 w 1659"/>
                <a:gd name="T9" fmla="*/ 9 h 2504"/>
                <a:gd name="T10" fmla="*/ 2 w 1659"/>
                <a:gd name="T11" fmla="*/ 8 h 2504"/>
                <a:gd name="T12" fmla="*/ 2 w 1659"/>
                <a:gd name="T13" fmla="*/ 7 h 2504"/>
                <a:gd name="T14" fmla="*/ 3 w 1659"/>
                <a:gd name="T15" fmla="*/ 6 h 2504"/>
                <a:gd name="T16" fmla="*/ 4 w 1659"/>
                <a:gd name="T17" fmla="*/ 5 h 2504"/>
                <a:gd name="T18" fmla="*/ 4 w 1659"/>
                <a:gd name="T19" fmla="*/ 5 h 2504"/>
                <a:gd name="T20" fmla="*/ 5 w 1659"/>
                <a:gd name="T21" fmla="*/ 5 h 2504"/>
                <a:gd name="T22" fmla="*/ 6 w 1659"/>
                <a:gd name="T23" fmla="*/ 4 h 2504"/>
                <a:gd name="T24" fmla="*/ 7 w 1659"/>
                <a:gd name="T25" fmla="*/ 3 h 2504"/>
                <a:gd name="T26" fmla="*/ 9 w 1659"/>
                <a:gd name="T27" fmla="*/ 3 h 2504"/>
                <a:gd name="T28" fmla="*/ 12 w 1659"/>
                <a:gd name="T29" fmla="*/ 2 h 2504"/>
                <a:gd name="T30" fmla="*/ 18 w 1659"/>
                <a:gd name="T31" fmla="*/ 2 h 2504"/>
                <a:gd name="T32" fmla="*/ 19 w 1659"/>
                <a:gd name="T33" fmla="*/ 1 h 2504"/>
                <a:gd name="T34" fmla="*/ 20 w 1659"/>
                <a:gd name="T35" fmla="*/ 1 h 2504"/>
                <a:gd name="T36" fmla="*/ 22 w 1659"/>
                <a:gd name="T37" fmla="*/ 0 h 2504"/>
                <a:gd name="T38" fmla="*/ 24 w 1659"/>
                <a:gd name="T39" fmla="*/ 0 h 2504"/>
                <a:gd name="T40" fmla="*/ 25 w 1659"/>
                <a:gd name="T41" fmla="*/ 1 h 2504"/>
                <a:gd name="T42" fmla="*/ 25 w 1659"/>
                <a:gd name="T43" fmla="*/ 1 h 2504"/>
                <a:gd name="T44" fmla="*/ 26 w 1659"/>
                <a:gd name="T45" fmla="*/ 3 h 2504"/>
                <a:gd name="T46" fmla="*/ 26 w 1659"/>
                <a:gd name="T47" fmla="*/ 5 h 2504"/>
                <a:gd name="T48" fmla="*/ 26 w 1659"/>
                <a:gd name="T49" fmla="*/ 7 h 2504"/>
                <a:gd name="T50" fmla="*/ 25 w 1659"/>
                <a:gd name="T51" fmla="*/ 8 h 2504"/>
                <a:gd name="T52" fmla="*/ 25 w 1659"/>
                <a:gd name="T53" fmla="*/ 9 h 2504"/>
                <a:gd name="T54" fmla="*/ 24 w 1659"/>
                <a:gd name="T55" fmla="*/ 9 h 2504"/>
                <a:gd name="T56" fmla="*/ 24 w 1659"/>
                <a:gd name="T57" fmla="*/ 10 h 2504"/>
                <a:gd name="T58" fmla="*/ 23 w 1659"/>
                <a:gd name="T59" fmla="*/ 10 h 2504"/>
                <a:gd name="T60" fmla="*/ 22 w 1659"/>
                <a:gd name="T61" fmla="*/ 10 h 2504"/>
                <a:gd name="T62" fmla="*/ 21 w 1659"/>
                <a:gd name="T63" fmla="*/ 10 h 2504"/>
                <a:gd name="T64" fmla="*/ 20 w 1659"/>
                <a:gd name="T65" fmla="*/ 9 h 2504"/>
                <a:gd name="T66" fmla="*/ 18 w 1659"/>
                <a:gd name="T67" fmla="*/ 8 h 2504"/>
                <a:gd name="T68" fmla="*/ 16 w 1659"/>
                <a:gd name="T69" fmla="*/ 8 h 2504"/>
                <a:gd name="T70" fmla="*/ 16 w 1659"/>
                <a:gd name="T71" fmla="*/ 11 h 2504"/>
                <a:gd name="T72" fmla="*/ 14 w 1659"/>
                <a:gd name="T73" fmla="*/ 11 h 2504"/>
                <a:gd name="T74" fmla="*/ 14 w 1659"/>
                <a:gd name="T75" fmla="*/ 6 h 2504"/>
                <a:gd name="T76" fmla="*/ 19 w 1659"/>
                <a:gd name="T77" fmla="*/ 6 h 2504"/>
                <a:gd name="T78" fmla="*/ 20 w 1659"/>
                <a:gd name="T79" fmla="*/ 7 h 2504"/>
                <a:gd name="T80" fmla="*/ 20 w 1659"/>
                <a:gd name="T81" fmla="*/ 8 h 2504"/>
                <a:gd name="T82" fmla="*/ 21 w 1659"/>
                <a:gd name="T83" fmla="*/ 8 h 2504"/>
                <a:gd name="T84" fmla="*/ 22 w 1659"/>
                <a:gd name="T85" fmla="*/ 8 h 2504"/>
                <a:gd name="T86" fmla="*/ 24 w 1659"/>
                <a:gd name="T87" fmla="*/ 7 h 2504"/>
                <a:gd name="T88" fmla="*/ 24 w 1659"/>
                <a:gd name="T89" fmla="*/ 5 h 2504"/>
                <a:gd name="T90" fmla="*/ 24 w 1659"/>
                <a:gd name="T91" fmla="*/ 4 h 2504"/>
                <a:gd name="T92" fmla="*/ 24 w 1659"/>
                <a:gd name="T93" fmla="*/ 3 h 2504"/>
                <a:gd name="T94" fmla="*/ 23 w 1659"/>
                <a:gd name="T95" fmla="*/ 3 h 2504"/>
                <a:gd name="T96" fmla="*/ 23 w 1659"/>
                <a:gd name="T97" fmla="*/ 2 h 2504"/>
                <a:gd name="T98" fmla="*/ 22 w 1659"/>
                <a:gd name="T99" fmla="*/ 2 h 2504"/>
                <a:gd name="T100" fmla="*/ 20 w 1659"/>
                <a:gd name="T101" fmla="*/ 3 h 2504"/>
                <a:gd name="T102" fmla="*/ 19 w 1659"/>
                <a:gd name="T103" fmla="*/ 3 h 2504"/>
                <a:gd name="T104" fmla="*/ 18 w 1659"/>
                <a:gd name="T105" fmla="*/ 4 h 2504"/>
                <a:gd name="T106" fmla="*/ 13 w 1659"/>
                <a:gd name="T107" fmla="*/ 4 h 2504"/>
                <a:gd name="T108" fmla="*/ 8 w 1659"/>
                <a:gd name="T109" fmla="*/ 5 h 2504"/>
                <a:gd name="T110" fmla="*/ 6 w 1659"/>
                <a:gd name="T111" fmla="*/ 6 h 2504"/>
                <a:gd name="T112" fmla="*/ 5 w 1659"/>
                <a:gd name="T113" fmla="*/ 7 h 2504"/>
                <a:gd name="T114" fmla="*/ 4 w 1659"/>
                <a:gd name="T115" fmla="*/ 8 h 2504"/>
                <a:gd name="T116" fmla="*/ 3 w 1659"/>
                <a:gd name="T117" fmla="*/ 10 h 2504"/>
                <a:gd name="T118" fmla="*/ 2 w 1659"/>
                <a:gd name="T119" fmla="*/ 13 h 2504"/>
                <a:gd name="T120" fmla="*/ 2 w 1659"/>
                <a:gd name="T121" fmla="*/ 39 h 2504"/>
                <a:gd name="T122" fmla="*/ 0 w 1659"/>
                <a:gd name="T123" fmla="*/ 39 h 2504"/>
                <a:gd name="T124" fmla="*/ 0 w 1659"/>
                <a:gd name="T125" fmla="*/ 39 h 2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9"/>
                <a:gd name="T190" fmla="*/ 0 h 2504"/>
                <a:gd name="T191" fmla="*/ 1659 w 1659"/>
                <a:gd name="T192" fmla="*/ 2504 h 2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9" h="2504">
                  <a:moveTo>
                    <a:pt x="0" y="2504"/>
                  </a:moveTo>
                  <a:lnTo>
                    <a:pt x="0" y="895"/>
                  </a:lnTo>
                  <a:lnTo>
                    <a:pt x="6" y="769"/>
                  </a:lnTo>
                  <a:lnTo>
                    <a:pt x="27" y="658"/>
                  </a:lnTo>
                  <a:lnTo>
                    <a:pt x="58" y="560"/>
                  </a:lnTo>
                  <a:lnTo>
                    <a:pt x="101" y="474"/>
                  </a:lnTo>
                  <a:lnTo>
                    <a:pt x="126" y="436"/>
                  </a:lnTo>
                  <a:lnTo>
                    <a:pt x="154" y="400"/>
                  </a:lnTo>
                  <a:lnTo>
                    <a:pt x="216" y="337"/>
                  </a:lnTo>
                  <a:lnTo>
                    <a:pt x="250" y="310"/>
                  </a:lnTo>
                  <a:lnTo>
                    <a:pt x="286" y="285"/>
                  </a:lnTo>
                  <a:lnTo>
                    <a:pt x="364" y="241"/>
                  </a:lnTo>
                  <a:lnTo>
                    <a:pt x="449" y="205"/>
                  </a:lnTo>
                  <a:lnTo>
                    <a:pt x="538" y="178"/>
                  </a:lnTo>
                  <a:lnTo>
                    <a:pt x="729" y="143"/>
                  </a:lnTo>
                  <a:lnTo>
                    <a:pt x="1135" y="130"/>
                  </a:lnTo>
                  <a:lnTo>
                    <a:pt x="1210" y="80"/>
                  </a:lnTo>
                  <a:lnTo>
                    <a:pt x="1279" y="45"/>
                  </a:lnTo>
                  <a:lnTo>
                    <a:pt x="1398" y="3"/>
                  </a:lnTo>
                  <a:lnTo>
                    <a:pt x="1494" y="0"/>
                  </a:lnTo>
                  <a:lnTo>
                    <a:pt x="1568" y="29"/>
                  </a:lnTo>
                  <a:lnTo>
                    <a:pt x="1620" y="83"/>
                  </a:lnTo>
                  <a:lnTo>
                    <a:pt x="1651" y="156"/>
                  </a:lnTo>
                  <a:lnTo>
                    <a:pt x="1659" y="331"/>
                  </a:lnTo>
                  <a:lnTo>
                    <a:pt x="1638" y="421"/>
                  </a:lnTo>
                  <a:lnTo>
                    <a:pt x="1604" y="503"/>
                  </a:lnTo>
                  <a:lnTo>
                    <a:pt x="1580" y="540"/>
                  </a:lnTo>
                  <a:lnTo>
                    <a:pt x="1553" y="573"/>
                  </a:lnTo>
                  <a:lnTo>
                    <a:pt x="1524" y="600"/>
                  </a:lnTo>
                  <a:lnTo>
                    <a:pt x="1492" y="622"/>
                  </a:lnTo>
                  <a:lnTo>
                    <a:pt x="1418" y="644"/>
                  </a:lnTo>
                  <a:lnTo>
                    <a:pt x="1334" y="633"/>
                  </a:lnTo>
                  <a:lnTo>
                    <a:pt x="1241" y="582"/>
                  </a:lnTo>
                  <a:lnTo>
                    <a:pt x="1140" y="486"/>
                  </a:lnTo>
                  <a:lnTo>
                    <a:pt x="997" y="486"/>
                  </a:lnTo>
                  <a:lnTo>
                    <a:pt x="997" y="724"/>
                  </a:lnTo>
                  <a:lnTo>
                    <a:pt x="869" y="724"/>
                  </a:lnTo>
                  <a:lnTo>
                    <a:pt x="873" y="352"/>
                  </a:lnTo>
                  <a:lnTo>
                    <a:pt x="1205" y="354"/>
                  </a:lnTo>
                  <a:lnTo>
                    <a:pt x="1246" y="432"/>
                  </a:lnTo>
                  <a:lnTo>
                    <a:pt x="1282" y="482"/>
                  </a:lnTo>
                  <a:lnTo>
                    <a:pt x="1335" y="515"/>
                  </a:lnTo>
                  <a:lnTo>
                    <a:pt x="1392" y="517"/>
                  </a:lnTo>
                  <a:lnTo>
                    <a:pt x="1494" y="455"/>
                  </a:lnTo>
                  <a:lnTo>
                    <a:pt x="1547" y="334"/>
                  </a:lnTo>
                  <a:lnTo>
                    <a:pt x="1542" y="264"/>
                  </a:lnTo>
                  <a:lnTo>
                    <a:pt x="1509" y="193"/>
                  </a:lnTo>
                  <a:lnTo>
                    <a:pt x="1482" y="159"/>
                  </a:lnTo>
                  <a:lnTo>
                    <a:pt x="1448" y="137"/>
                  </a:lnTo>
                  <a:lnTo>
                    <a:pt x="1367" y="128"/>
                  </a:lnTo>
                  <a:lnTo>
                    <a:pt x="1268" y="165"/>
                  </a:lnTo>
                  <a:lnTo>
                    <a:pt x="1211" y="202"/>
                  </a:lnTo>
                  <a:lnTo>
                    <a:pt x="1151" y="252"/>
                  </a:lnTo>
                  <a:lnTo>
                    <a:pt x="819" y="257"/>
                  </a:lnTo>
                  <a:lnTo>
                    <a:pt x="487" y="318"/>
                  </a:lnTo>
                  <a:lnTo>
                    <a:pt x="345" y="388"/>
                  </a:lnTo>
                  <a:lnTo>
                    <a:pt x="284" y="434"/>
                  </a:lnTo>
                  <a:lnTo>
                    <a:pt x="231" y="491"/>
                  </a:lnTo>
                  <a:lnTo>
                    <a:pt x="154" y="637"/>
                  </a:lnTo>
                  <a:lnTo>
                    <a:pt x="128" y="832"/>
                  </a:lnTo>
                  <a:lnTo>
                    <a:pt x="128" y="2504"/>
                  </a:lnTo>
                  <a:lnTo>
                    <a:pt x="0" y="25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8" name="Freeform 11"/>
            <p:cNvSpPr>
              <a:spLocks/>
            </p:cNvSpPr>
            <p:nvPr/>
          </p:nvSpPr>
          <p:spPr bwMode="auto">
            <a:xfrm>
              <a:off x="4175" y="1505"/>
              <a:ext cx="232" cy="156"/>
            </a:xfrm>
            <a:custGeom>
              <a:avLst/>
              <a:gdLst>
                <a:gd name="T0" fmla="*/ 8 w 932"/>
                <a:gd name="T1" fmla="*/ 4 h 624"/>
                <a:gd name="T2" fmla="*/ 8 w 932"/>
                <a:gd name="T3" fmla="*/ 3 h 624"/>
                <a:gd name="T4" fmla="*/ 7 w 932"/>
                <a:gd name="T5" fmla="*/ 3 h 624"/>
                <a:gd name="T6" fmla="*/ 6 w 932"/>
                <a:gd name="T7" fmla="*/ 2 h 624"/>
                <a:gd name="T8" fmla="*/ 5 w 932"/>
                <a:gd name="T9" fmla="*/ 2 h 624"/>
                <a:gd name="T10" fmla="*/ 3 w 932"/>
                <a:gd name="T11" fmla="*/ 2 h 624"/>
                <a:gd name="T12" fmla="*/ 2 w 932"/>
                <a:gd name="T13" fmla="*/ 3 h 624"/>
                <a:gd name="T14" fmla="*/ 2 w 932"/>
                <a:gd name="T15" fmla="*/ 4 h 624"/>
                <a:gd name="T16" fmla="*/ 2 w 932"/>
                <a:gd name="T17" fmla="*/ 6 h 624"/>
                <a:gd name="T18" fmla="*/ 2 w 932"/>
                <a:gd name="T19" fmla="*/ 7 h 624"/>
                <a:gd name="T20" fmla="*/ 3 w 932"/>
                <a:gd name="T21" fmla="*/ 8 h 624"/>
                <a:gd name="T22" fmla="*/ 3 w 932"/>
                <a:gd name="T23" fmla="*/ 8 h 624"/>
                <a:gd name="T24" fmla="*/ 4 w 932"/>
                <a:gd name="T25" fmla="*/ 8 h 624"/>
                <a:gd name="T26" fmla="*/ 5 w 932"/>
                <a:gd name="T27" fmla="*/ 8 h 624"/>
                <a:gd name="T28" fmla="*/ 6 w 932"/>
                <a:gd name="T29" fmla="*/ 7 h 624"/>
                <a:gd name="T30" fmla="*/ 7 w 932"/>
                <a:gd name="T31" fmla="*/ 6 h 624"/>
                <a:gd name="T32" fmla="*/ 11 w 932"/>
                <a:gd name="T33" fmla="*/ 6 h 624"/>
                <a:gd name="T34" fmla="*/ 12 w 932"/>
                <a:gd name="T35" fmla="*/ 6 h 624"/>
                <a:gd name="T36" fmla="*/ 13 w 932"/>
                <a:gd name="T37" fmla="*/ 5 h 624"/>
                <a:gd name="T38" fmla="*/ 12 w 932"/>
                <a:gd name="T39" fmla="*/ 4 h 624"/>
                <a:gd name="T40" fmla="*/ 12 w 932"/>
                <a:gd name="T41" fmla="*/ 4 h 624"/>
                <a:gd name="T42" fmla="*/ 11 w 932"/>
                <a:gd name="T43" fmla="*/ 4 h 624"/>
                <a:gd name="T44" fmla="*/ 9 w 932"/>
                <a:gd name="T45" fmla="*/ 4 h 624"/>
                <a:gd name="T46" fmla="*/ 9 w 932"/>
                <a:gd name="T47" fmla="*/ 2 h 624"/>
                <a:gd name="T48" fmla="*/ 12 w 932"/>
                <a:gd name="T49" fmla="*/ 2 h 624"/>
                <a:gd name="T50" fmla="*/ 13 w 932"/>
                <a:gd name="T51" fmla="*/ 3 h 624"/>
                <a:gd name="T52" fmla="*/ 14 w 932"/>
                <a:gd name="T53" fmla="*/ 4 h 624"/>
                <a:gd name="T54" fmla="*/ 14 w 932"/>
                <a:gd name="T55" fmla="*/ 5 h 624"/>
                <a:gd name="T56" fmla="*/ 14 w 932"/>
                <a:gd name="T57" fmla="*/ 6 h 624"/>
                <a:gd name="T58" fmla="*/ 14 w 932"/>
                <a:gd name="T59" fmla="*/ 7 h 624"/>
                <a:gd name="T60" fmla="*/ 13 w 932"/>
                <a:gd name="T61" fmla="*/ 7 h 624"/>
                <a:gd name="T62" fmla="*/ 13 w 932"/>
                <a:gd name="T63" fmla="*/ 8 h 624"/>
                <a:gd name="T64" fmla="*/ 11 w 932"/>
                <a:gd name="T65" fmla="*/ 8 h 624"/>
                <a:gd name="T66" fmla="*/ 8 w 932"/>
                <a:gd name="T67" fmla="*/ 8 h 624"/>
                <a:gd name="T68" fmla="*/ 7 w 932"/>
                <a:gd name="T69" fmla="*/ 9 h 624"/>
                <a:gd name="T70" fmla="*/ 7 w 932"/>
                <a:gd name="T71" fmla="*/ 9 h 624"/>
                <a:gd name="T72" fmla="*/ 6 w 932"/>
                <a:gd name="T73" fmla="*/ 10 h 624"/>
                <a:gd name="T74" fmla="*/ 5 w 932"/>
                <a:gd name="T75" fmla="*/ 10 h 624"/>
                <a:gd name="T76" fmla="*/ 4 w 932"/>
                <a:gd name="T77" fmla="*/ 10 h 624"/>
                <a:gd name="T78" fmla="*/ 2 w 932"/>
                <a:gd name="T79" fmla="*/ 9 h 624"/>
                <a:gd name="T80" fmla="*/ 0 w 932"/>
                <a:gd name="T81" fmla="*/ 7 h 624"/>
                <a:gd name="T82" fmla="*/ 0 w 932"/>
                <a:gd name="T83" fmla="*/ 5 h 624"/>
                <a:gd name="T84" fmla="*/ 0 w 932"/>
                <a:gd name="T85" fmla="*/ 5 h 624"/>
                <a:gd name="T86" fmla="*/ 0 w 932"/>
                <a:gd name="T87" fmla="*/ 4 h 624"/>
                <a:gd name="T88" fmla="*/ 0 w 932"/>
                <a:gd name="T89" fmla="*/ 2 h 624"/>
                <a:gd name="T90" fmla="*/ 1 w 932"/>
                <a:gd name="T91" fmla="*/ 2 h 624"/>
                <a:gd name="T92" fmla="*/ 1 w 932"/>
                <a:gd name="T93" fmla="*/ 1 h 624"/>
                <a:gd name="T94" fmla="*/ 2 w 932"/>
                <a:gd name="T95" fmla="*/ 1 h 624"/>
                <a:gd name="T96" fmla="*/ 2 w 932"/>
                <a:gd name="T97" fmla="*/ 0 h 624"/>
                <a:gd name="T98" fmla="*/ 3 w 932"/>
                <a:gd name="T99" fmla="*/ 0 h 624"/>
                <a:gd name="T100" fmla="*/ 6 w 932"/>
                <a:gd name="T101" fmla="*/ 1 h 624"/>
                <a:gd name="T102" fmla="*/ 7 w 932"/>
                <a:gd name="T103" fmla="*/ 1 h 624"/>
                <a:gd name="T104" fmla="*/ 9 w 932"/>
                <a:gd name="T105" fmla="*/ 3 h 624"/>
                <a:gd name="T106" fmla="*/ 8 w 932"/>
                <a:gd name="T107" fmla="*/ 4 h 624"/>
                <a:gd name="T108" fmla="*/ 8 w 932"/>
                <a:gd name="T109" fmla="*/ 4 h 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2"/>
                <a:gd name="T166" fmla="*/ 0 h 624"/>
                <a:gd name="T167" fmla="*/ 932 w 932"/>
                <a:gd name="T168" fmla="*/ 624 h 6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2" h="624">
                  <a:moveTo>
                    <a:pt x="539" y="243"/>
                  </a:moveTo>
                  <a:lnTo>
                    <a:pt x="506" y="212"/>
                  </a:lnTo>
                  <a:lnTo>
                    <a:pt x="475" y="185"/>
                  </a:lnTo>
                  <a:lnTo>
                    <a:pt x="415" y="145"/>
                  </a:lnTo>
                  <a:lnTo>
                    <a:pt x="309" y="112"/>
                  </a:lnTo>
                  <a:lnTo>
                    <a:pt x="222" y="130"/>
                  </a:lnTo>
                  <a:lnTo>
                    <a:pt x="161" y="186"/>
                  </a:lnTo>
                  <a:lnTo>
                    <a:pt x="126" y="264"/>
                  </a:lnTo>
                  <a:lnTo>
                    <a:pt x="122" y="353"/>
                  </a:lnTo>
                  <a:lnTo>
                    <a:pt x="152" y="435"/>
                  </a:lnTo>
                  <a:lnTo>
                    <a:pt x="180" y="471"/>
                  </a:lnTo>
                  <a:lnTo>
                    <a:pt x="217" y="499"/>
                  </a:lnTo>
                  <a:lnTo>
                    <a:pt x="287" y="525"/>
                  </a:lnTo>
                  <a:lnTo>
                    <a:pt x="349" y="514"/>
                  </a:lnTo>
                  <a:lnTo>
                    <a:pt x="405" y="465"/>
                  </a:lnTo>
                  <a:lnTo>
                    <a:pt x="453" y="376"/>
                  </a:lnTo>
                  <a:lnTo>
                    <a:pt x="736" y="371"/>
                  </a:lnTo>
                  <a:lnTo>
                    <a:pt x="808" y="348"/>
                  </a:lnTo>
                  <a:lnTo>
                    <a:pt x="819" y="299"/>
                  </a:lnTo>
                  <a:lnTo>
                    <a:pt x="806" y="275"/>
                  </a:lnTo>
                  <a:lnTo>
                    <a:pt x="782" y="255"/>
                  </a:lnTo>
                  <a:lnTo>
                    <a:pt x="710" y="243"/>
                  </a:lnTo>
                  <a:lnTo>
                    <a:pt x="618" y="243"/>
                  </a:lnTo>
                  <a:lnTo>
                    <a:pt x="618" y="135"/>
                  </a:lnTo>
                  <a:lnTo>
                    <a:pt x="759" y="147"/>
                  </a:lnTo>
                  <a:lnTo>
                    <a:pt x="855" y="185"/>
                  </a:lnTo>
                  <a:lnTo>
                    <a:pt x="911" y="242"/>
                  </a:lnTo>
                  <a:lnTo>
                    <a:pt x="932" y="308"/>
                  </a:lnTo>
                  <a:lnTo>
                    <a:pt x="921" y="377"/>
                  </a:lnTo>
                  <a:lnTo>
                    <a:pt x="882" y="435"/>
                  </a:lnTo>
                  <a:lnTo>
                    <a:pt x="854" y="460"/>
                  </a:lnTo>
                  <a:lnTo>
                    <a:pt x="822" y="478"/>
                  </a:lnTo>
                  <a:lnTo>
                    <a:pt x="741" y="494"/>
                  </a:lnTo>
                  <a:lnTo>
                    <a:pt x="521" y="494"/>
                  </a:lnTo>
                  <a:lnTo>
                    <a:pt x="480" y="546"/>
                  </a:lnTo>
                  <a:lnTo>
                    <a:pt x="436" y="583"/>
                  </a:lnTo>
                  <a:lnTo>
                    <a:pt x="389" y="609"/>
                  </a:lnTo>
                  <a:lnTo>
                    <a:pt x="343" y="624"/>
                  </a:lnTo>
                  <a:lnTo>
                    <a:pt x="251" y="620"/>
                  </a:lnTo>
                  <a:lnTo>
                    <a:pt x="164" y="583"/>
                  </a:lnTo>
                  <a:lnTo>
                    <a:pt x="35" y="433"/>
                  </a:lnTo>
                  <a:lnTo>
                    <a:pt x="5" y="338"/>
                  </a:lnTo>
                  <a:lnTo>
                    <a:pt x="0" y="287"/>
                  </a:lnTo>
                  <a:lnTo>
                    <a:pt x="6" y="238"/>
                  </a:lnTo>
                  <a:lnTo>
                    <a:pt x="39" y="135"/>
                  </a:lnTo>
                  <a:lnTo>
                    <a:pt x="63" y="97"/>
                  </a:lnTo>
                  <a:lnTo>
                    <a:pt x="90" y="64"/>
                  </a:lnTo>
                  <a:lnTo>
                    <a:pt x="122" y="38"/>
                  </a:lnTo>
                  <a:lnTo>
                    <a:pt x="158" y="18"/>
                  </a:lnTo>
                  <a:lnTo>
                    <a:pt x="235" y="0"/>
                  </a:lnTo>
                  <a:lnTo>
                    <a:pt x="405" y="32"/>
                  </a:lnTo>
                  <a:lnTo>
                    <a:pt x="489" y="81"/>
                  </a:lnTo>
                  <a:lnTo>
                    <a:pt x="567" y="151"/>
                  </a:lnTo>
                  <a:lnTo>
                    <a:pt x="539" y="2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39" name="Freeform 12"/>
            <p:cNvSpPr>
              <a:spLocks/>
            </p:cNvSpPr>
            <p:nvPr/>
          </p:nvSpPr>
          <p:spPr bwMode="auto">
            <a:xfrm>
              <a:off x="4309" y="1611"/>
              <a:ext cx="31" cy="177"/>
            </a:xfrm>
            <a:custGeom>
              <a:avLst/>
              <a:gdLst>
                <a:gd name="T0" fmla="*/ 0 w 124"/>
                <a:gd name="T1" fmla="*/ 0 h 706"/>
                <a:gd name="T2" fmla="*/ 2 w 124"/>
                <a:gd name="T3" fmla="*/ 0 h 706"/>
                <a:gd name="T4" fmla="*/ 2 w 124"/>
                <a:gd name="T5" fmla="*/ 11 h 706"/>
                <a:gd name="T6" fmla="*/ 0 w 124"/>
                <a:gd name="T7" fmla="*/ 11 h 706"/>
                <a:gd name="T8" fmla="*/ 0 w 124"/>
                <a:gd name="T9" fmla="*/ 0 h 706"/>
                <a:gd name="T10" fmla="*/ 0 w 124"/>
                <a:gd name="T11" fmla="*/ 0 h 706"/>
                <a:gd name="T12" fmla="*/ 0 w 124"/>
                <a:gd name="T13" fmla="*/ 0 h 706"/>
                <a:gd name="T14" fmla="*/ 0 60000 65536"/>
                <a:gd name="T15" fmla="*/ 0 60000 65536"/>
                <a:gd name="T16" fmla="*/ 0 60000 65536"/>
                <a:gd name="T17" fmla="*/ 0 60000 65536"/>
                <a:gd name="T18" fmla="*/ 0 60000 65536"/>
                <a:gd name="T19" fmla="*/ 0 60000 65536"/>
                <a:gd name="T20" fmla="*/ 0 60000 65536"/>
                <a:gd name="T21" fmla="*/ 0 w 124"/>
                <a:gd name="T22" fmla="*/ 0 h 706"/>
                <a:gd name="T23" fmla="*/ 124 w 124"/>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706">
                  <a:moveTo>
                    <a:pt x="0" y="0"/>
                  </a:moveTo>
                  <a:lnTo>
                    <a:pt x="124" y="0"/>
                  </a:lnTo>
                  <a:lnTo>
                    <a:pt x="124" y="706"/>
                  </a:lnTo>
                  <a:lnTo>
                    <a:pt x="0" y="70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0" name="Freeform 13"/>
            <p:cNvSpPr>
              <a:spLocks/>
            </p:cNvSpPr>
            <p:nvPr/>
          </p:nvSpPr>
          <p:spPr bwMode="auto">
            <a:xfrm>
              <a:off x="4242" y="1773"/>
              <a:ext cx="228" cy="237"/>
            </a:xfrm>
            <a:custGeom>
              <a:avLst/>
              <a:gdLst>
                <a:gd name="T0" fmla="*/ 0 w 912"/>
                <a:gd name="T1" fmla="*/ 15 h 946"/>
                <a:gd name="T2" fmla="*/ 0 w 912"/>
                <a:gd name="T3" fmla="*/ 4 h 946"/>
                <a:gd name="T4" fmla="*/ 1 w 912"/>
                <a:gd name="T5" fmla="*/ 3 h 946"/>
                <a:gd name="T6" fmla="*/ 1 w 912"/>
                <a:gd name="T7" fmla="*/ 2 h 946"/>
                <a:gd name="T8" fmla="*/ 2 w 912"/>
                <a:gd name="T9" fmla="*/ 1 h 946"/>
                <a:gd name="T10" fmla="*/ 3 w 912"/>
                <a:gd name="T11" fmla="*/ 0 h 946"/>
                <a:gd name="T12" fmla="*/ 5 w 912"/>
                <a:gd name="T13" fmla="*/ 0 h 946"/>
                <a:gd name="T14" fmla="*/ 7 w 912"/>
                <a:gd name="T15" fmla="*/ 0 h 946"/>
                <a:gd name="T16" fmla="*/ 9 w 912"/>
                <a:gd name="T17" fmla="*/ 1 h 946"/>
                <a:gd name="T18" fmla="*/ 11 w 912"/>
                <a:gd name="T19" fmla="*/ 2 h 946"/>
                <a:gd name="T20" fmla="*/ 12 w 912"/>
                <a:gd name="T21" fmla="*/ 3 h 946"/>
                <a:gd name="T22" fmla="*/ 13 w 912"/>
                <a:gd name="T23" fmla="*/ 3 h 946"/>
                <a:gd name="T24" fmla="*/ 14 w 912"/>
                <a:gd name="T25" fmla="*/ 4 h 946"/>
                <a:gd name="T26" fmla="*/ 14 w 912"/>
                <a:gd name="T27" fmla="*/ 4 h 946"/>
                <a:gd name="T28" fmla="*/ 13 w 912"/>
                <a:gd name="T29" fmla="*/ 4 h 946"/>
                <a:gd name="T30" fmla="*/ 12 w 912"/>
                <a:gd name="T31" fmla="*/ 3 h 946"/>
                <a:gd name="T32" fmla="*/ 10 w 912"/>
                <a:gd name="T33" fmla="*/ 3 h 946"/>
                <a:gd name="T34" fmla="*/ 7 w 912"/>
                <a:gd name="T35" fmla="*/ 2 h 946"/>
                <a:gd name="T36" fmla="*/ 4 w 912"/>
                <a:gd name="T37" fmla="*/ 2 h 946"/>
                <a:gd name="T38" fmla="*/ 3 w 912"/>
                <a:gd name="T39" fmla="*/ 3 h 946"/>
                <a:gd name="T40" fmla="*/ 2 w 912"/>
                <a:gd name="T41" fmla="*/ 4 h 946"/>
                <a:gd name="T42" fmla="*/ 2 w 912"/>
                <a:gd name="T43" fmla="*/ 15 h 946"/>
                <a:gd name="T44" fmla="*/ 0 w 912"/>
                <a:gd name="T45" fmla="*/ 15 h 946"/>
                <a:gd name="T46" fmla="*/ 0 w 912"/>
                <a:gd name="T47" fmla="*/ 15 h 9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2"/>
                <a:gd name="T73" fmla="*/ 0 h 946"/>
                <a:gd name="T74" fmla="*/ 912 w 912"/>
                <a:gd name="T75" fmla="*/ 946 h 9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2" h="946">
                  <a:moveTo>
                    <a:pt x="0" y="946"/>
                  </a:moveTo>
                  <a:lnTo>
                    <a:pt x="0" y="235"/>
                  </a:lnTo>
                  <a:lnTo>
                    <a:pt x="26" y="156"/>
                  </a:lnTo>
                  <a:lnTo>
                    <a:pt x="63" y="95"/>
                  </a:lnTo>
                  <a:lnTo>
                    <a:pt x="108" y="51"/>
                  </a:lnTo>
                  <a:lnTo>
                    <a:pt x="159" y="21"/>
                  </a:lnTo>
                  <a:lnTo>
                    <a:pt x="279" y="0"/>
                  </a:lnTo>
                  <a:lnTo>
                    <a:pt x="415" y="20"/>
                  </a:lnTo>
                  <a:lnTo>
                    <a:pt x="555" y="68"/>
                  </a:lnTo>
                  <a:lnTo>
                    <a:pt x="692" y="132"/>
                  </a:lnTo>
                  <a:lnTo>
                    <a:pt x="755" y="167"/>
                  </a:lnTo>
                  <a:lnTo>
                    <a:pt x="813" y="200"/>
                  </a:lnTo>
                  <a:lnTo>
                    <a:pt x="866" y="232"/>
                  </a:lnTo>
                  <a:lnTo>
                    <a:pt x="912" y="260"/>
                  </a:lnTo>
                  <a:lnTo>
                    <a:pt x="838" y="228"/>
                  </a:lnTo>
                  <a:lnTo>
                    <a:pt x="731" y="190"/>
                  </a:lnTo>
                  <a:lnTo>
                    <a:pt x="600" y="151"/>
                  </a:lnTo>
                  <a:lnTo>
                    <a:pt x="464" y="121"/>
                  </a:lnTo>
                  <a:lnTo>
                    <a:pt x="225" y="124"/>
                  </a:lnTo>
                  <a:lnTo>
                    <a:pt x="150" y="174"/>
                  </a:lnTo>
                  <a:lnTo>
                    <a:pt x="124" y="265"/>
                  </a:lnTo>
                  <a:lnTo>
                    <a:pt x="124" y="946"/>
                  </a:lnTo>
                  <a:lnTo>
                    <a:pt x="0" y="9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1" name="Freeform 14"/>
            <p:cNvSpPr>
              <a:spLocks/>
            </p:cNvSpPr>
            <p:nvPr/>
          </p:nvSpPr>
          <p:spPr bwMode="auto">
            <a:xfrm>
              <a:off x="4249" y="1817"/>
              <a:ext cx="221" cy="59"/>
            </a:xfrm>
            <a:custGeom>
              <a:avLst/>
              <a:gdLst>
                <a:gd name="T0" fmla="*/ 1 w 885"/>
                <a:gd name="T1" fmla="*/ 1 h 237"/>
                <a:gd name="T2" fmla="*/ 2 w 885"/>
                <a:gd name="T3" fmla="*/ 2 h 237"/>
                <a:gd name="T4" fmla="*/ 4 w 885"/>
                <a:gd name="T5" fmla="*/ 2 h 237"/>
                <a:gd name="T6" fmla="*/ 6 w 885"/>
                <a:gd name="T7" fmla="*/ 2 h 237"/>
                <a:gd name="T8" fmla="*/ 8 w 885"/>
                <a:gd name="T9" fmla="*/ 2 h 237"/>
                <a:gd name="T10" fmla="*/ 10 w 885"/>
                <a:gd name="T11" fmla="*/ 1 h 237"/>
                <a:gd name="T12" fmla="*/ 11 w 885"/>
                <a:gd name="T13" fmla="*/ 0 h 237"/>
                <a:gd name="T14" fmla="*/ 12 w 885"/>
                <a:gd name="T15" fmla="*/ 1 h 237"/>
                <a:gd name="T16" fmla="*/ 14 w 885"/>
                <a:gd name="T17" fmla="*/ 1 h 237"/>
                <a:gd name="T18" fmla="*/ 13 w 885"/>
                <a:gd name="T19" fmla="*/ 2 h 237"/>
                <a:gd name="T20" fmla="*/ 12 w 885"/>
                <a:gd name="T21" fmla="*/ 2 h 237"/>
                <a:gd name="T22" fmla="*/ 10 w 885"/>
                <a:gd name="T23" fmla="*/ 3 h 237"/>
                <a:gd name="T24" fmla="*/ 9 w 885"/>
                <a:gd name="T25" fmla="*/ 3 h 237"/>
                <a:gd name="T26" fmla="*/ 7 w 885"/>
                <a:gd name="T27" fmla="*/ 4 h 237"/>
                <a:gd name="T28" fmla="*/ 3 w 885"/>
                <a:gd name="T29" fmla="*/ 3 h 237"/>
                <a:gd name="T30" fmla="*/ 0 w 885"/>
                <a:gd name="T31" fmla="*/ 2 h 237"/>
                <a:gd name="T32" fmla="*/ 0 w 885"/>
                <a:gd name="T33" fmla="*/ 2 h 237"/>
                <a:gd name="T34" fmla="*/ 1 w 885"/>
                <a:gd name="T35" fmla="*/ 1 h 237"/>
                <a:gd name="T36" fmla="*/ 1 w 885"/>
                <a:gd name="T37" fmla="*/ 1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5"/>
                <a:gd name="T58" fmla="*/ 0 h 237"/>
                <a:gd name="T59" fmla="*/ 885 w 885"/>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5" h="237">
                  <a:moveTo>
                    <a:pt x="71" y="68"/>
                  </a:moveTo>
                  <a:lnTo>
                    <a:pt x="153" y="110"/>
                  </a:lnTo>
                  <a:lnTo>
                    <a:pt x="236" y="138"/>
                  </a:lnTo>
                  <a:lnTo>
                    <a:pt x="396" y="159"/>
                  </a:lnTo>
                  <a:lnTo>
                    <a:pt x="552" y="116"/>
                  </a:lnTo>
                  <a:lnTo>
                    <a:pt x="628" y="68"/>
                  </a:lnTo>
                  <a:lnTo>
                    <a:pt x="704" y="0"/>
                  </a:lnTo>
                  <a:lnTo>
                    <a:pt x="794" y="43"/>
                  </a:lnTo>
                  <a:lnTo>
                    <a:pt x="885" y="86"/>
                  </a:lnTo>
                  <a:lnTo>
                    <a:pt x="833" y="115"/>
                  </a:lnTo>
                  <a:lnTo>
                    <a:pt x="781" y="141"/>
                  </a:lnTo>
                  <a:lnTo>
                    <a:pt x="674" y="185"/>
                  </a:lnTo>
                  <a:lnTo>
                    <a:pt x="568" y="217"/>
                  </a:lnTo>
                  <a:lnTo>
                    <a:pt x="458" y="237"/>
                  </a:lnTo>
                  <a:lnTo>
                    <a:pt x="234" y="233"/>
                  </a:lnTo>
                  <a:lnTo>
                    <a:pt x="0" y="159"/>
                  </a:lnTo>
                  <a:lnTo>
                    <a:pt x="34" y="115"/>
                  </a:lnTo>
                  <a:lnTo>
                    <a:pt x="71"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2" name="Freeform 15"/>
            <p:cNvSpPr>
              <a:spLocks/>
            </p:cNvSpPr>
            <p:nvPr/>
          </p:nvSpPr>
          <p:spPr bwMode="auto">
            <a:xfrm>
              <a:off x="4000" y="1581"/>
              <a:ext cx="112" cy="289"/>
            </a:xfrm>
            <a:custGeom>
              <a:avLst/>
              <a:gdLst>
                <a:gd name="T0" fmla="*/ 6 w 448"/>
                <a:gd name="T1" fmla="*/ 3 h 1160"/>
                <a:gd name="T2" fmla="*/ 5 w 448"/>
                <a:gd name="T3" fmla="*/ 2 h 1160"/>
                <a:gd name="T4" fmla="*/ 3 w 448"/>
                <a:gd name="T5" fmla="*/ 2 h 1160"/>
                <a:gd name="T6" fmla="*/ 3 w 448"/>
                <a:gd name="T7" fmla="*/ 2 h 1160"/>
                <a:gd name="T8" fmla="*/ 2 w 448"/>
                <a:gd name="T9" fmla="*/ 3 h 1160"/>
                <a:gd name="T10" fmla="*/ 2 w 448"/>
                <a:gd name="T11" fmla="*/ 4 h 1160"/>
                <a:gd name="T12" fmla="*/ 2 w 448"/>
                <a:gd name="T13" fmla="*/ 6 h 1160"/>
                <a:gd name="T14" fmla="*/ 3 w 448"/>
                <a:gd name="T15" fmla="*/ 7 h 1160"/>
                <a:gd name="T16" fmla="*/ 3 w 448"/>
                <a:gd name="T17" fmla="*/ 7 h 1160"/>
                <a:gd name="T18" fmla="*/ 4 w 448"/>
                <a:gd name="T19" fmla="*/ 8 h 1160"/>
                <a:gd name="T20" fmla="*/ 5 w 448"/>
                <a:gd name="T21" fmla="*/ 9 h 1160"/>
                <a:gd name="T22" fmla="*/ 3 w 448"/>
                <a:gd name="T23" fmla="*/ 12 h 1160"/>
                <a:gd name="T24" fmla="*/ 3 w 448"/>
                <a:gd name="T25" fmla="*/ 14 h 1160"/>
                <a:gd name="T26" fmla="*/ 3 w 448"/>
                <a:gd name="T27" fmla="*/ 15 h 1160"/>
                <a:gd name="T28" fmla="*/ 4 w 448"/>
                <a:gd name="T29" fmla="*/ 16 h 1160"/>
                <a:gd name="T30" fmla="*/ 5 w 448"/>
                <a:gd name="T31" fmla="*/ 16 h 1160"/>
                <a:gd name="T32" fmla="*/ 6 w 448"/>
                <a:gd name="T33" fmla="*/ 15 h 1160"/>
                <a:gd name="T34" fmla="*/ 6 w 448"/>
                <a:gd name="T35" fmla="*/ 17 h 1160"/>
                <a:gd name="T36" fmla="*/ 5 w 448"/>
                <a:gd name="T37" fmla="*/ 18 h 1160"/>
                <a:gd name="T38" fmla="*/ 5 w 448"/>
                <a:gd name="T39" fmla="*/ 18 h 1160"/>
                <a:gd name="T40" fmla="*/ 3 w 448"/>
                <a:gd name="T41" fmla="*/ 18 h 1160"/>
                <a:gd name="T42" fmla="*/ 2 w 448"/>
                <a:gd name="T43" fmla="*/ 17 h 1160"/>
                <a:gd name="T44" fmla="*/ 1 w 448"/>
                <a:gd name="T45" fmla="*/ 16 h 1160"/>
                <a:gd name="T46" fmla="*/ 0 w 448"/>
                <a:gd name="T47" fmla="*/ 14 h 1160"/>
                <a:gd name="T48" fmla="*/ 1 w 448"/>
                <a:gd name="T49" fmla="*/ 13 h 1160"/>
                <a:gd name="T50" fmla="*/ 1 w 448"/>
                <a:gd name="T51" fmla="*/ 12 h 1160"/>
                <a:gd name="T52" fmla="*/ 2 w 448"/>
                <a:gd name="T53" fmla="*/ 11 h 1160"/>
                <a:gd name="T54" fmla="*/ 2 w 448"/>
                <a:gd name="T55" fmla="*/ 10 h 1160"/>
                <a:gd name="T56" fmla="*/ 3 w 448"/>
                <a:gd name="T57" fmla="*/ 9 h 1160"/>
                <a:gd name="T58" fmla="*/ 3 w 448"/>
                <a:gd name="T59" fmla="*/ 9 h 1160"/>
                <a:gd name="T60" fmla="*/ 3 w 448"/>
                <a:gd name="T61" fmla="*/ 8 h 1160"/>
                <a:gd name="T62" fmla="*/ 2 w 448"/>
                <a:gd name="T63" fmla="*/ 8 h 1160"/>
                <a:gd name="T64" fmla="*/ 1 w 448"/>
                <a:gd name="T65" fmla="*/ 7 h 1160"/>
                <a:gd name="T66" fmla="*/ 0 w 448"/>
                <a:gd name="T67" fmla="*/ 5 h 1160"/>
                <a:gd name="T68" fmla="*/ 0 w 448"/>
                <a:gd name="T69" fmla="*/ 3 h 1160"/>
                <a:gd name="T70" fmla="*/ 0 w 448"/>
                <a:gd name="T71" fmla="*/ 2 h 1160"/>
                <a:gd name="T72" fmla="*/ 1 w 448"/>
                <a:gd name="T73" fmla="*/ 1 h 1160"/>
                <a:gd name="T74" fmla="*/ 1 w 448"/>
                <a:gd name="T75" fmla="*/ 1 h 1160"/>
                <a:gd name="T76" fmla="*/ 2 w 448"/>
                <a:gd name="T77" fmla="*/ 0 h 1160"/>
                <a:gd name="T78" fmla="*/ 3 w 448"/>
                <a:gd name="T79" fmla="*/ 0 h 1160"/>
                <a:gd name="T80" fmla="*/ 5 w 448"/>
                <a:gd name="T81" fmla="*/ 0 h 1160"/>
                <a:gd name="T82" fmla="*/ 7 w 448"/>
                <a:gd name="T83" fmla="*/ 1 h 1160"/>
                <a:gd name="T84" fmla="*/ 6 w 448"/>
                <a:gd name="T85" fmla="*/ 3 h 1160"/>
                <a:gd name="T86" fmla="*/ 6 w 448"/>
                <a:gd name="T87" fmla="*/ 3 h 1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8"/>
                <a:gd name="T133" fmla="*/ 0 h 1160"/>
                <a:gd name="T134" fmla="*/ 448 w 448"/>
                <a:gd name="T135" fmla="*/ 1160 h 1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8" h="1160">
                  <a:moveTo>
                    <a:pt x="397" y="175"/>
                  </a:moveTo>
                  <a:lnTo>
                    <a:pt x="295" y="138"/>
                  </a:lnTo>
                  <a:lnTo>
                    <a:pt x="212" y="136"/>
                  </a:lnTo>
                  <a:lnTo>
                    <a:pt x="154" y="163"/>
                  </a:lnTo>
                  <a:lnTo>
                    <a:pt x="120" y="215"/>
                  </a:lnTo>
                  <a:lnTo>
                    <a:pt x="114" y="289"/>
                  </a:lnTo>
                  <a:lnTo>
                    <a:pt x="136" y="380"/>
                  </a:lnTo>
                  <a:lnTo>
                    <a:pt x="159" y="432"/>
                  </a:lnTo>
                  <a:lnTo>
                    <a:pt x="190" y="485"/>
                  </a:lnTo>
                  <a:lnTo>
                    <a:pt x="229" y="542"/>
                  </a:lnTo>
                  <a:lnTo>
                    <a:pt x="278" y="600"/>
                  </a:lnTo>
                  <a:lnTo>
                    <a:pt x="184" y="765"/>
                  </a:lnTo>
                  <a:lnTo>
                    <a:pt x="170" y="922"/>
                  </a:lnTo>
                  <a:lnTo>
                    <a:pt x="192" y="978"/>
                  </a:lnTo>
                  <a:lnTo>
                    <a:pt x="234" y="1013"/>
                  </a:lnTo>
                  <a:lnTo>
                    <a:pt x="295" y="1018"/>
                  </a:lnTo>
                  <a:lnTo>
                    <a:pt x="371" y="987"/>
                  </a:lnTo>
                  <a:lnTo>
                    <a:pt x="397" y="1118"/>
                  </a:lnTo>
                  <a:lnTo>
                    <a:pt x="341" y="1146"/>
                  </a:lnTo>
                  <a:lnTo>
                    <a:pt x="285" y="1160"/>
                  </a:lnTo>
                  <a:lnTo>
                    <a:pt x="185" y="1154"/>
                  </a:lnTo>
                  <a:lnTo>
                    <a:pt x="101" y="1108"/>
                  </a:lnTo>
                  <a:lnTo>
                    <a:pt x="44" y="1031"/>
                  </a:lnTo>
                  <a:lnTo>
                    <a:pt x="19" y="933"/>
                  </a:lnTo>
                  <a:lnTo>
                    <a:pt x="30" y="819"/>
                  </a:lnTo>
                  <a:lnTo>
                    <a:pt x="52" y="761"/>
                  </a:lnTo>
                  <a:lnTo>
                    <a:pt x="86" y="701"/>
                  </a:lnTo>
                  <a:lnTo>
                    <a:pt x="134" y="643"/>
                  </a:lnTo>
                  <a:lnTo>
                    <a:pt x="164" y="615"/>
                  </a:lnTo>
                  <a:lnTo>
                    <a:pt x="196" y="586"/>
                  </a:lnTo>
                  <a:lnTo>
                    <a:pt x="157" y="552"/>
                  </a:lnTo>
                  <a:lnTo>
                    <a:pt x="122" y="517"/>
                  </a:lnTo>
                  <a:lnTo>
                    <a:pt x="64" y="449"/>
                  </a:lnTo>
                  <a:lnTo>
                    <a:pt x="0" y="317"/>
                  </a:lnTo>
                  <a:lnTo>
                    <a:pt x="0" y="200"/>
                  </a:lnTo>
                  <a:lnTo>
                    <a:pt x="0" y="149"/>
                  </a:lnTo>
                  <a:lnTo>
                    <a:pt x="22" y="104"/>
                  </a:lnTo>
                  <a:lnTo>
                    <a:pt x="54" y="66"/>
                  </a:lnTo>
                  <a:lnTo>
                    <a:pt x="96" y="35"/>
                  </a:lnTo>
                  <a:lnTo>
                    <a:pt x="197" y="0"/>
                  </a:lnTo>
                  <a:lnTo>
                    <a:pt x="318" y="6"/>
                  </a:lnTo>
                  <a:lnTo>
                    <a:pt x="448" y="63"/>
                  </a:lnTo>
                  <a:lnTo>
                    <a:pt x="397" y="1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3" name="Freeform 16"/>
            <p:cNvSpPr>
              <a:spLocks/>
            </p:cNvSpPr>
            <p:nvPr/>
          </p:nvSpPr>
          <p:spPr bwMode="auto">
            <a:xfrm>
              <a:off x="4242" y="1566"/>
              <a:ext cx="31" cy="32"/>
            </a:xfrm>
            <a:custGeom>
              <a:avLst/>
              <a:gdLst>
                <a:gd name="T0" fmla="*/ 1 w 126"/>
                <a:gd name="T1" fmla="*/ 0 h 126"/>
                <a:gd name="T2" fmla="*/ 2 w 126"/>
                <a:gd name="T3" fmla="*/ 0 h 126"/>
                <a:gd name="T4" fmla="*/ 2 w 126"/>
                <a:gd name="T5" fmla="*/ 1 h 126"/>
                <a:gd name="T6" fmla="*/ 2 w 126"/>
                <a:gd name="T7" fmla="*/ 2 h 126"/>
                <a:gd name="T8" fmla="*/ 1 w 126"/>
                <a:gd name="T9" fmla="*/ 2 h 126"/>
                <a:gd name="T10" fmla="*/ 0 w 126"/>
                <a:gd name="T11" fmla="*/ 2 h 126"/>
                <a:gd name="T12" fmla="*/ 0 w 126"/>
                <a:gd name="T13" fmla="*/ 1 h 126"/>
                <a:gd name="T14" fmla="*/ 0 w 126"/>
                <a:gd name="T15" fmla="*/ 0 h 126"/>
                <a:gd name="T16" fmla="*/ 1 w 126"/>
                <a:gd name="T17" fmla="*/ 0 h 126"/>
                <a:gd name="T18" fmla="*/ 1 w 12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lnTo>
                    <a:pt x="108" y="19"/>
                  </a:lnTo>
                  <a:lnTo>
                    <a:pt x="126" y="63"/>
                  </a:lnTo>
                  <a:lnTo>
                    <a:pt x="108" y="108"/>
                  </a:lnTo>
                  <a:lnTo>
                    <a:pt x="63" y="126"/>
                  </a:lnTo>
                  <a:lnTo>
                    <a:pt x="20" y="108"/>
                  </a:lnTo>
                  <a:lnTo>
                    <a:pt x="0" y="63"/>
                  </a:lnTo>
                  <a:lnTo>
                    <a:pt x="20" y="19"/>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4" name="Freeform 17"/>
            <p:cNvSpPr>
              <a:spLocks/>
            </p:cNvSpPr>
            <p:nvPr/>
          </p:nvSpPr>
          <p:spPr bwMode="auto">
            <a:xfrm>
              <a:off x="4422" y="1448"/>
              <a:ext cx="31" cy="32"/>
            </a:xfrm>
            <a:custGeom>
              <a:avLst/>
              <a:gdLst>
                <a:gd name="T0" fmla="*/ 1 w 126"/>
                <a:gd name="T1" fmla="*/ 0 h 126"/>
                <a:gd name="T2" fmla="*/ 1 w 126"/>
                <a:gd name="T3" fmla="*/ 0 h 126"/>
                <a:gd name="T4" fmla="*/ 2 w 126"/>
                <a:gd name="T5" fmla="*/ 1 h 126"/>
                <a:gd name="T6" fmla="*/ 1 w 126"/>
                <a:gd name="T7" fmla="*/ 2 h 126"/>
                <a:gd name="T8" fmla="*/ 1 w 126"/>
                <a:gd name="T9" fmla="*/ 2 h 126"/>
                <a:gd name="T10" fmla="*/ 0 w 126"/>
                <a:gd name="T11" fmla="*/ 2 h 126"/>
                <a:gd name="T12" fmla="*/ 0 w 126"/>
                <a:gd name="T13" fmla="*/ 1 h 126"/>
                <a:gd name="T14" fmla="*/ 0 w 126"/>
                <a:gd name="T15" fmla="*/ 0 h 126"/>
                <a:gd name="T16" fmla="*/ 1 w 126"/>
                <a:gd name="T17" fmla="*/ 0 h 126"/>
                <a:gd name="T18" fmla="*/ 1 w 12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lnTo>
                    <a:pt x="106" y="18"/>
                  </a:lnTo>
                  <a:lnTo>
                    <a:pt x="126" y="63"/>
                  </a:lnTo>
                  <a:lnTo>
                    <a:pt x="106" y="106"/>
                  </a:lnTo>
                  <a:lnTo>
                    <a:pt x="63" y="126"/>
                  </a:lnTo>
                  <a:lnTo>
                    <a:pt x="18" y="106"/>
                  </a:lnTo>
                  <a:lnTo>
                    <a:pt x="0" y="63"/>
                  </a:lnTo>
                  <a:lnTo>
                    <a:pt x="18" y="18"/>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5" name="Freeform 18"/>
            <p:cNvSpPr>
              <a:spLocks/>
            </p:cNvSpPr>
            <p:nvPr/>
          </p:nvSpPr>
          <p:spPr bwMode="auto">
            <a:xfrm>
              <a:off x="4242" y="1681"/>
              <a:ext cx="31" cy="32"/>
            </a:xfrm>
            <a:custGeom>
              <a:avLst/>
              <a:gdLst>
                <a:gd name="T0" fmla="*/ 1 w 126"/>
                <a:gd name="T1" fmla="*/ 0 h 125"/>
                <a:gd name="T2" fmla="*/ 2 w 126"/>
                <a:gd name="T3" fmla="*/ 0 h 125"/>
                <a:gd name="T4" fmla="*/ 2 w 126"/>
                <a:gd name="T5" fmla="*/ 1 h 125"/>
                <a:gd name="T6" fmla="*/ 2 w 126"/>
                <a:gd name="T7" fmla="*/ 2 h 125"/>
                <a:gd name="T8" fmla="*/ 1 w 126"/>
                <a:gd name="T9" fmla="*/ 2 h 125"/>
                <a:gd name="T10" fmla="*/ 0 w 126"/>
                <a:gd name="T11" fmla="*/ 2 h 125"/>
                <a:gd name="T12" fmla="*/ 0 w 126"/>
                <a:gd name="T13" fmla="*/ 1 h 125"/>
                <a:gd name="T14" fmla="*/ 0 w 126"/>
                <a:gd name="T15" fmla="*/ 0 h 125"/>
                <a:gd name="T16" fmla="*/ 1 w 126"/>
                <a:gd name="T17" fmla="*/ 0 h 125"/>
                <a:gd name="T18" fmla="*/ 1 w 12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5"/>
                <a:gd name="T32" fmla="*/ 126 w 12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5">
                  <a:moveTo>
                    <a:pt x="63" y="0"/>
                  </a:moveTo>
                  <a:lnTo>
                    <a:pt x="108" y="18"/>
                  </a:lnTo>
                  <a:lnTo>
                    <a:pt x="126" y="62"/>
                  </a:lnTo>
                  <a:lnTo>
                    <a:pt x="108" y="107"/>
                  </a:lnTo>
                  <a:lnTo>
                    <a:pt x="63" y="125"/>
                  </a:lnTo>
                  <a:lnTo>
                    <a:pt x="20" y="107"/>
                  </a:lnTo>
                  <a:lnTo>
                    <a:pt x="0" y="62"/>
                  </a:lnTo>
                  <a:lnTo>
                    <a:pt x="20" y="18"/>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6" name="Freeform 19"/>
            <p:cNvSpPr>
              <a:spLocks/>
            </p:cNvSpPr>
            <p:nvPr/>
          </p:nvSpPr>
          <p:spPr bwMode="auto">
            <a:xfrm>
              <a:off x="4242" y="1730"/>
              <a:ext cx="31" cy="31"/>
            </a:xfrm>
            <a:custGeom>
              <a:avLst/>
              <a:gdLst>
                <a:gd name="T0" fmla="*/ 1 w 126"/>
                <a:gd name="T1" fmla="*/ 0 h 123"/>
                <a:gd name="T2" fmla="*/ 2 w 126"/>
                <a:gd name="T3" fmla="*/ 0 h 123"/>
                <a:gd name="T4" fmla="*/ 2 w 126"/>
                <a:gd name="T5" fmla="*/ 1 h 123"/>
                <a:gd name="T6" fmla="*/ 2 w 126"/>
                <a:gd name="T7" fmla="*/ 2 h 123"/>
                <a:gd name="T8" fmla="*/ 1 w 126"/>
                <a:gd name="T9" fmla="*/ 2 h 123"/>
                <a:gd name="T10" fmla="*/ 0 w 126"/>
                <a:gd name="T11" fmla="*/ 2 h 123"/>
                <a:gd name="T12" fmla="*/ 0 w 126"/>
                <a:gd name="T13" fmla="*/ 1 h 123"/>
                <a:gd name="T14" fmla="*/ 0 w 126"/>
                <a:gd name="T15" fmla="*/ 0 h 123"/>
                <a:gd name="T16" fmla="*/ 1 w 126"/>
                <a:gd name="T17" fmla="*/ 0 h 123"/>
                <a:gd name="T18" fmla="*/ 1 w 126"/>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3"/>
                <a:gd name="T32" fmla="*/ 126 w 126"/>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3">
                  <a:moveTo>
                    <a:pt x="63" y="0"/>
                  </a:moveTo>
                  <a:lnTo>
                    <a:pt x="108" y="17"/>
                  </a:lnTo>
                  <a:lnTo>
                    <a:pt x="126" y="60"/>
                  </a:lnTo>
                  <a:lnTo>
                    <a:pt x="108" y="105"/>
                  </a:lnTo>
                  <a:lnTo>
                    <a:pt x="63" y="123"/>
                  </a:lnTo>
                  <a:lnTo>
                    <a:pt x="20" y="105"/>
                  </a:lnTo>
                  <a:lnTo>
                    <a:pt x="0" y="60"/>
                  </a:lnTo>
                  <a:lnTo>
                    <a:pt x="20" y="17"/>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7" name="Freeform 20"/>
            <p:cNvSpPr>
              <a:spLocks/>
            </p:cNvSpPr>
            <p:nvPr/>
          </p:nvSpPr>
          <p:spPr bwMode="auto">
            <a:xfrm>
              <a:off x="4293" y="1791"/>
              <a:ext cx="16" cy="66"/>
            </a:xfrm>
            <a:custGeom>
              <a:avLst/>
              <a:gdLst>
                <a:gd name="T0" fmla="*/ 0 w 65"/>
                <a:gd name="T1" fmla="*/ 0 h 261"/>
                <a:gd name="T2" fmla="*/ 1 w 65"/>
                <a:gd name="T3" fmla="*/ 0 h 261"/>
                <a:gd name="T4" fmla="*/ 1 w 65"/>
                <a:gd name="T5" fmla="*/ 4 h 261"/>
                <a:gd name="T6" fmla="*/ 0 w 65"/>
                <a:gd name="T7" fmla="*/ 4 h 261"/>
                <a:gd name="T8" fmla="*/ 0 w 65"/>
                <a:gd name="T9" fmla="*/ 0 h 261"/>
                <a:gd name="T10" fmla="*/ 0 w 65"/>
                <a:gd name="T11" fmla="*/ 0 h 261"/>
                <a:gd name="T12" fmla="*/ 0 w 65"/>
                <a:gd name="T13" fmla="*/ 0 h 261"/>
                <a:gd name="T14" fmla="*/ 0 60000 65536"/>
                <a:gd name="T15" fmla="*/ 0 60000 65536"/>
                <a:gd name="T16" fmla="*/ 0 60000 65536"/>
                <a:gd name="T17" fmla="*/ 0 60000 65536"/>
                <a:gd name="T18" fmla="*/ 0 60000 65536"/>
                <a:gd name="T19" fmla="*/ 0 60000 65536"/>
                <a:gd name="T20" fmla="*/ 0 60000 65536"/>
                <a:gd name="T21" fmla="*/ 0 w 65"/>
                <a:gd name="T22" fmla="*/ 0 h 261"/>
                <a:gd name="T23" fmla="*/ 65 w 65"/>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61">
                  <a:moveTo>
                    <a:pt x="0" y="0"/>
                  </a:moveTo>
                  <a:lnTo>
                    <a:pt x="65" y="0"/>
                  </a:lnTo>
                  <a:lnTo>
                    <a:pt x="65" y="261"/>
                  </a:lnTo>
                  <a:lnTo>
                    <a:pt x="0" y="26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8" name="Freeform 21"/>
            <p:cNvSpPr>
              <a:spLocks/>
            </p:cNvSpPr>
            <p:nvPr/>
          </p:nvSpPr>
          <p:spPr bwMode="auto">
            <a:xfrm>
              <a:off x="4340" y="1793"/>
              <a:ext cx="16" cy="73"/>
            </a:xfrm>
            <a:custGeom>
              <a:avLst/>
              <a:gdLst>
                <a:gd name="T0" fmla="*/ 0 w 61"/>
                <a:gd name="T1" fmla="*/ 0 h 294"/>
                <a:gd name="T2" fmla="*/ 1 w 61"/>
                <a:gd name="T3" fmla="*/ 0 h 294"/>
                <a:gd name="T4" fmla="*/ 1 w 61"/>
                <a:gd name="T5" fmla="*/ 4 h 294"/>
                <a:gd name="T6" fmla="*/ 0 w 61"/>
                <a:gd name="T7" fmla="*/ 4 h 294"/>
                <a:gd name="T8" fmla="*/ 0 w 61"/>
                <a:gd name="T9" fmla="*/ 0 h 294"/>
                <a:gd name="T10" fmla="*/ 0 w 61"/>
                <a:gd name="T11" fmla="*/ 0 h 294"/>
                <a:gd name="T12" fmla="*/ 0 w 61"/>
                <a:gd name="T13" fmla="*/ 0 h 294"/>
                <a:gd name="T14" fmla="*/ 0 60000 65536"/>
                <a:gd name="T15" fmla="*/ 0 60000 65536"/>
                <a:gd name="T16" fmla="*/ 0 60000 65536"/>
                <a:gd name="T17" fmla="*/ 0 60000 65536"/>
                <a:gd name="T18" fmla="*/ 0 60000 65536"/>
                <a:gd name="T19" fmla="*/ 0 60000 65536"/>
                <a:gd name="T20" fmla="*/ 0 60000 65536"/>
                <a:gd name="T21" fmla="*/ 0 w 61"/>
                <a:gd name="T22" fmla="*/ 0 h 294"/>
                <a:gd name="T23" fmla="*/ 61 w 61"/>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94">
                  <a:moveTo>
                    <a:pt x="0" y="0"/>
                  </a:moveTo>
                  <a:lnTo>
                    <a:pt x="61" y="0"/>
                  </a:lnTo>
                  <a:lnTo>
                    <a:pt x="61" y="294"/>
                  </a:lnTo>
                  <a:lnTo>
                    <a:pt x="0" y="29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49" name="Freeform 22"/>
            <p:cNvSpPr>
              <a:spLocks/>
            </p:cNvSpPr>
            <p:nvPr/>
          </p:nvSpPr>
          <p:spPr bwMode="auto">
            <a:xfrm>
              <a:off x="4386" y="1804"/>
              <a:ext cx="16" cy="50"/>
            </a:xfrm>
            <a:custGeom>
              <a:avLst/>
              <a:gdLst>
                <a:gd name="T0" fmla="*/ 0 w 63"/>
                <a:gd name="T1" fmla="*/ 0 h 199"/>
                <a:gd name="T2" fmla="*/ 1 w 63"/>
                <a:gd name="T3" fmla="*/ 0 h 199"/>
                <a:gd name="T4" fmla="*/ 1 w 63"/>
                <a:gd name="T5" fmla="*/ 3 h 199"/>
                <a:gd name="T6" fmla="*/ 0 w 63"/>
                <a:gd name="T7" fmla="*/ 3 h 199"/>
                <a:gd name="T8" fmla="*/ 0 w 63"/>
                <a:gd name="T9" fmla="*/ 0 h 199"/>
                <a:gd name="T10" fmla="*/ 0 w 63"/>
                <a:gd name="T11" fmla="*/ 0 h 199"/>
                <a:gd name="T12" fmla="*/ 0 w 63"/>
                <a:gd name="T13" fmla="*/ 0 h 199"/>
                <a:gd name="T14" fmla="*/ 0 60000 65536"/>
                <a:gd name="T15" fmla="*/ 0 60000 65536"/>
                <a:gd name="T16" fmla="*/ 0 60000 65536"/>
                <a:gd name="T17" fmla="*/ 0 60000 65536"/>
                <a:gd name="T18" fmla="*/ 0 60000 65536"/>
                <a:gd name="T19" fmla="*/ 0 60000 65536"/>
                <a:gd name="T20" fmla="*/ 0 60000 65536"/>
                <a:gd name="T21" fmla="*/ 0 w 63"/>
                <a:gd name="T22" fmla="*/ 0 h 199"/>
                <a:gd name="T23" fmla="*/ 63 w 6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99">
                  <a:moveTo>
                    <a:pt x="0" y="0"/>
                  </a:moveTo>
                  <a:lnTo>
                    <a:pt x="63" y="0"/>
                  </a:lnTo>
                  <a:lnTo>
                    <a:pt x="63" y="199"/>
                  </a:lnTo>
                  <a:lnTo>
                    <a:pt x="0" y="19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0" name="Freeform 23"/>
            <p:cNvSpPr>
              <a:spLocks/>
            </p:cNvSpPr>
            <p:nvPr/>
          </p:nvSpPr>
          <p:spPr bwMode="auto">
            <a:xfrm>
              <a:off x="4267" y="1819"/>
              <a:ext cx="163" cy="15"/>
            </a:xfrm>
            <a:custGeom>
              <a:avLst/>
              <a:gdLst>
                <a:gd name="T0" fmla="*/ 0 w 649"/>
                <a:gd name="T1" fmla="*/ 0 h 60"/>
                <a:gd name="T2" fmla="*/ 10 w 649"/>
                <a:gd name="T3" fmla="*/ 0 h 60"/>
                <a:gd name="T4" fmla="*/ 10 w 649"/>
                <a:gd name="T5" fmla="*/ 1 h 60"/>
                <a:gd name="T6" fmla="*/ 0 w 649"/>
                <a:gd name="T7" fmla="*/ 1 h 60"/>
                <a:gd name="T8" fmla="*/ 0 w 649"/>
                <a:gd name="T9" fmla="*/ 0 h 60"/>
                <a:gd name="T10" fmla="*/ 0 w 649"/>
                <a:gd name="T11" fmla="*/ 0 h 60"/>
                <a:gd name="T12" fmla="*/ 0 w 649"/>
                <a:gd name="T13" fmla="*/ 0 h 60"/>
                <a:gd name="T14" fmla="*/ 0 60000 65536"/>
                <a:gd name="T15" fmla="*/ 0 60000 65536"/>
                <a:gd name="T16" fmla="*/ 0 60000 65536"/>
                <a:gd name="T17" fmla="*/ 0 60000 65536"/>
                <a:gd name="T18" fmla="*/ 0 60000 65536"/>
                <a:gd name="T19" fmla="*/ 0 60000 65536"/>
                <a:gd name="T20" fmla="*/ 0 60000 65536"/>
                <a:gd name="T21" fmla="*/ 0 w 649"/>
                <a:gd name="T22" fmla="*/ 0 h 60"/>
                <a:gd name="T23" fmla="*/ 649 w 64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9" h="60">
                  <a:moveTo>
                    <a:pt x="0" y="0"/>
                  </a:moveTo>
                  <a:lnTo>
                    <a:pt x="649" y="0"/>
                  </a:lnTo>
                  <a:lnTo>
                    <a:pt x="649" y="60"/>
                  </a:lnTo>
                  <a:lnTo>
                    <a:pt x="0" y="6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1" name="Freeform 24"/>
            <p:cNvSpPr>
              <a:spLocks/>
            </p:cNvSpPr>
            <p:nvPr/>
          </p:nvSpPr>
          <p:spPr bwMode="auto">
            <a:xfrm>
              <a:off x="4125" y="1364"/>
              <a:ext cx="71" cy="105"/>
            </a:xfrm>
            <a:custGeom>
              <a:avLst/>
              <a:gdLst>
                <a:gd name="T0" fmla="*/ 2 w 285"/>
                <a:gd name="T1" fmla="*/ 7 h 419"/>
                <a:gd name="T2" fmla="*/ 0 w 285"/>
                <a:gd name="T3" fmla="*/ 0 h 419"/>
                <a:gd name="T4" fmla="*/ 4 w 285"/>
                <a:gd name="T5" fmla="*/ 6 h 419"/>
                <a:gd name="T6" fmla="*/ 2 w 285"/>
                <a:gd name="T7" fmla="*/ 7 h 419"/>
                <a:gd name="T8" fmla="*/ 2 w 285"/>
                <a:gd name="T9" fmla="*/ 7 h 419"/>
                <a:gd name="T10" fmla="*/ 2 w 285"/>
                <a:gd name="T11" fmla="*/ 7 h 419"/>
                <a:gd name="T12" fmla="*/ 0 60000 65536"/>
                <a:gd name="T13" fmla="*/ 0 60000 65536"/>
                <a:gd name="T14" fmla="*/ 0 60000 65536"/>
                <a:gd name="T15" fmla="*/ 0 60000 65536"/>
                <a:gd name="T16" fmla="*/ 0 60000 65536"/>
                <a:gd name="T17" fmla="*/ 0 60000 65536"/>
                <a:gd name="T18" fmla="*/ 0 w 285"/>
                <a:gd name="T19" fmla="*/ 0 h 419"/>
                <a:gd name="T20" fmla="*/ 285 w 285"/>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285" h="419">
                  <a:moveTo>
                    <a:pt x="167" y="419"/>
                  </a:moveTo>
                  <a:lnTo>
                    <a:pt x="0" y="0"/>
                  </a:lnTo>
                  <a:lnTo>
                    <a:pt x="285" y="356"/>
                  </a:lnTo>
                  <a:lnTo>
                    <a:pt x="167" y="4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2" name="Freeform 25"/>
            <p:cNvSpPr>
              <a:spLocks/>
            </p:cNvSpPr>
            <p:nvPr/>
          </p:nvSpPr>
          <p:spPr bwMode="auto">
            <a:xfrm>
              <a:off x="4189" y="1334"/>
              <a:ext cx="54" cy="111"/>
            </a:xfrm>
            <a:custGeom>
              <a:avLst/>
              <a:gdLst>
                <a:gd name="T0" fmla="*/ 2 w 215"/>
                <a:gd name="T1" fmla="*/ 7 h 445"/>
                <a:gd name="T2" fmla="*/ 0 w 215"/>
                <a:gd name="T3" fmla="*/ 0 h 445"/>
                <a:gd name="T4" fmla="*/ 4 w 215"/>
                <a:gd name="T5" fmla="*/ 6 h 445"/>
                <a:gd name="T6" fmla="*/ 2 w 215"/>
                <a:gd name="T7" fmla="*/ 7 h 445"/>
                <a:gd name="T8" fmla="*/ 2 w 215"/>
                <a:gd name="T9" fmla="*/ 7 h 445"/>
                <a:gd name="T10" fmla="*/ 2 w 215"/>
                <a:gd name="T11" fmla="*/ 7 h 445"/>
                <a:gd name="T12" fmla="*/ 0 60000 65536"/>
                <a:gd name="T13" fmla="*/ 0 60000 65536"/>
                <a:gd name="T14" fmla="*/ 0 60000 65536"/>
                <a:gd name="T15" fmla="*/ 0 60000 65536"/>
                <a:gd name="T16" fmla="*/ 0 60000 65536"/>
                <a:gd name="T17" fmla="*/ 0 60000 65536"/>
                <a:gd name="T18" fmla="*/ 0 w 215"/>
                <a:gd name="T19" fmla="*/ 0 h 445"/>
                <a:gd name="T20" fmla="*/ 215 w 215"/>
                <a:gd name="T21" fmla="*/ 445 h 445"/>
              </a:gdLst>
              <a:ahLst/>
              <a:cxnLst>
                <a:cxn ang="T12">
                  <a:pos x="T0" y="T1"/>
                </a:cxn>
                <a:cxn ang="T13">
                  <a:pos x="T2" y="T3"/>
                </a:cxn>
                <a:cxn ang="T14">
                  <a:pos x="T4" y="T5"/>
                </a:cxn>
                <a:cxn ang="T15">
                  <a:pos x="T6" y="T7"/>
                </a:cxn>
                <a:cxn ang="T16">
                  <a:pos x="T8" y="T9"/>
                </a:cxn>
                <a:cxn ang="T17">
                  <a:pos x="T10" y="T11"/>
                </a:cxn>
              </a:cxnLst>
              <a:rect l="T18" t="T19" r="T20" b="T21"/>
              <a:pathLst>
                <a:path w="215" h="445">
                  <a:moveTo>
                    <a:pt x="89" y="445"/>
                  </a:moveTo>
                  <a:lnTo>
                    <a:pt x="0" y="0"/>
                  </a:lnTo>
                  <a:lnTo>
                    <a:pt x="215" y="403"/>
                  </a:lnTo>
                  <a:lnTo>
                    <a:pt x="89" y="4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3" name="Freeform 26"/>
            <p:cNvSpPr>
              <a:spLocks/>
            </p:cNvSpPr>
            <p:nvPr/>
          </p:nvSpPr>
          <p:spPr bwMode="auto">
            <a:xfrm>
              <a:off x="4256" y="1313"/>
              <a:ext cx="33" cy="113"/>
            </a:xfrm>
            <a:custGeom>
              <a:avLst/>
              <a:gdLst>
                <a:gd name="T0" fmla="*/ 0 w 133"/>
                <a:gd name="T1" fmla="*/ 7 h 451"/>
                <a:gd name="T2" fmla="*/ 0 w 133"/>
                <a:gd name="T3" fmla="*/ 0 h 451"/>
                <a:gd name="T4" fmla="*/ 2 w 133"/>
                <a:gd name="T5" fmla="*/ 7 h 451"/>
                <a:gd name="T6" fmla="*/ 0 w 133"/>
                <a:gd name="T7" fmla="*/ 7 h 451"/>
                <a:gd name="T8" fmla="*/ 0 w 133"/>
                <a:gd name="T9" fmla="*/ 7 h 451"/>
                <a:gd name="T10" fmla="*/ 0 w 133"/>
                <a:gd name="T11" fmla="*/ 7 h 451"/>
                <a:gd name="T12" fmla="*/ 0 60000 65536"/>
                <a:gd name="T13" fmla="*/ 0 60000 65536"/>
                <a:gd name="T14" fmla="*/ 0 60000 65536"/>
                <a:gd name="T15" fmla="*/ 0 60000 65536"/>
                <a:gd name="T16" fmla="*/ 0 60000 65536"/>
                <a:gd name="T17" fmla="*/ 0 60000 65536"/>
                <a:gd name="T18" fmla="*/ 0 w 133"/>
                <a:gd name="T19" fmla="*/ 0 h 451"/>
                <a:gd name="T20" fmla="*/ 133 w 133"/>
                <a:gd name="T21" fmla="*/ 451 h 451"/>
              </a:gdLst>
              <a:ahLst/>
              <a:cxnLst>
                <a:cxn ang="T12">
                  <a:pos x="T0" y="T1"/>
                </a:cxn>
                <a:cxn ang="T13">
                  <a:pos x="T2" y="T3"/>
                </a:cxn>
                <a:cxn ang="T14">
                  <a:pos x="T4" y="T5"/>
                </a:cxn>
                <a:cxn ang="T15">
                  <a:pos x="T6" y="T7"/>
                </a:cxn>
                <a:cxn ang="T16">
                  <a:pos x="T8" y="T9"/>
                </a:cxn>
                <a:cxn ang="T17">
                  <a:pos x="T10" y="T11"/>
                </a:cxn>
              </a:cxnLst>
              <a:rect l="T18" t="T19" r="T20" b="T21"/>
              <a:pathLst>
                <a:path w="133" h="451">
                  <a:moveTo>
                    <a:pt x="0" y="451"/>
                  </a:moveTo>
                  <a:lnTo>
                    <a:pt x="26" y="0"/>
                  </a:lnTo>
                  <a:lnTo>
                    <a:pt x="133" y="443"/>
                  </a:lnTo>
                  <a:lnTo>
                    <a:pt x="0" y="4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554" name="Freeform 27"/>
            <p:cNvSpPr>
              <a:spLocks/>
            </p:cNvSpPr>
            <p:nvPr/>
          </p:nvSpPr>
          <p:spPr bwMode="auto">
            <a:xfrm>
              <a:off x="4309" y="1309"/>
              <a:ext cx="34" cy="112"/>
            </a:xfrm>
            <a:custGeom>
              <a:avLst/>
              <a:gdLst>
                <a:gd name="T0" fmla="*/ 0 w 134"/>
                <a:gd name="T1" fmla="*/ 7 h 452"/>
                <a:gd name="T2" fmla="*/ 1 w 134"/>
                <a:gd name="T3" fmla="*/ 0 h 452"/>
                <a:gd name="T4" fmla="*/ 2 w 134"/>
                <a:gd name="T5" fmla="*/ 7 h 452"/>
                <a:gd name="T6" fmla="*/ 0 w 134"/>
                <a:gd name="T7" fmla="*/ 7 h 452"/>
                <a:gd name="T8" fmla="*/ 0 w 134"/>
                <a:gd name="T9" fmla="*/ 7 h 452"/>
                <a:gd name="T10" fmla="*/ 0 w 134"/>
                <a:gd name="T11" fmla="*/ 7 h 452"/>
                <a:gd name="T12" fmla="*/ 0 60000 65536"/>
                <a:gd name="T13" fmla="*/ 0 60000 65536"/>
                <a:gd name="T14" fmla="*/ 0 60000 65536"/>
                <a:gd name="T15" fmla="*/ 0 60000 65536"/>
                <a:gd name="T16" fmla="*/ 0 60000 65536"/>
                <a:gd name="T17" fmla="*/ 0 60000 65536"/>
                <a:gd name="T18" fmla="*/ 0 w 134"/>
                <a:gd name="T19" fmla="*/ 0 h 452"/>
                <a:gd name="T20" fmla="*/ 134 w 134"/>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134" h="452">
                  <a:moveTo>
                    <a:pt x="0" y="449"/>
                  </a:moveTo>
                  <a:lnTo>
                    <a:pt x="68" y="0"/>
                  </a:lnTo>
                  <a:lnTo>
                    <a:pt x="134" y="452"/>
                  </a:lnTo>
                  <a:lnTo>
                    <a:pt x="0" y="4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660956" name="Rectangle 28"/>
          <p:cNvSpPr>
            <a:spLocks noGrp="1" noChangeArrowheads="1"/>
          </p:cNvSpPr>
          <p:nvPr>
            <p:ph type="body" idx="1"/>
          </p:nvPr>
        </p:nvSpPr>
        <p:spPr>
          <a:xfrm>
            <a:off x="381000" y="4419600"/>
            <a:ext cx="8534400" cy="2209800"/>
          </a:xfrm>
        </p:spPr>
        <p:txBody>
          <a:bodyPr lIns="92075" tIns="46038" rIns="92075" bIns="46038">
            <a:normAutofit fontScale="92500"/>
          </a:bodyPr>
          <a:lstStyle/>
          <a:p>
            <a:pPr>
              <a:defRPr/>
            </a:pPr>
            <a:r>
              <a:rPr lang="en-US" dirty="0"/>
              <a:t>Hide message source by routing it randomly</a:t>
            </a:r>
          </a:p>
          <a:p>
            <a:pPr lvl="1">
              <a:defRPr/>
            </a:pPr>
            <a:r>
              <a:rPr lang="en-US" dirty="0"/>
              <a:t>Popular technique: Crowds, </a:t>
            </a:r>
            <a:r>
              <a:rPr lang="en-US" dirty="0" err="1"/>
              <a:t>Freenet</a:t>
            </a:r>
            <a:r>
              <a:rPr lang="en-US" dirty="0"/>
              <a:t>, Onion routing</a:t>
            </a:r>
          </a:p>
          <a:p>
            <a:pPr>
              <a:defRPr/>
            </a:pPr>
            <a:r>
              <a:rPr lang="en-US" dirty="0"/>
              <a:t>Routers don’t know for sure if the apparent source of a message is the true sender or another router</a:t>
            </a:r>
          </a:p>
        </p:txBody>
      </p:sp>
      <p:pic>
        <p:nvPicPr>
          <p:cNvPr id="21510" name="Picture 29" descr="BD19727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971800"/>
            <a:ext cx="9223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1" name="Line 30"/>
          <p:cNvSpPr>
            <a:spLocks noChangeShapeType="1"/>
          </p:cNvSpPr>
          <p:nvPr/>
        </p:nvSpPr>
        <p:spPr bwMode="auto">
          <a:xfrm>
            <a:off x="1676400" y="2514600"/>
            <a:ext cx="762000" cy="2286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2" name="Line 31"/>
          <p:cNvSpPr>
            <a:spLocks noChangeShapeType="1"/>
          </p:cNvSpPr>
          <p:nvPr/>
        </p:nvSpPr>
        <p:spPr bwMode="auto">
          <a:xfrm>
            <a:off x="2971800" y="2971800"/>
            <a:ext cx="38100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3" name="Line 32"/>
          <p:cNvSpPr>
            <a:spLocks noChangeShapeType="1"/>
          </p:cNvSpPr>
          <p:nvPr/>
        </p:nvSpPr>
        <p:spPr bwMode="auto">
          <a:xfrm flipV="1">
            <a:off x="4038600" y="3657600"/>
            <a:ext cx="1066800" cy="152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4" name="Line 33"/>
          <p:cNvSpPr>
            <a:spLocks noChangeShapeType="1"/>
          </p:cNvSpPr>
          <p:nvPr/>
        </p:nvSpPr>
        <p:spPr bwMode="auto">
          <a:xfrm>
            <a:off x="4648200" y="2667000"/>
            <a:ext cx="53340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5" name="Line 34"/>
          <p:cNvSpPr>
            <a:spLocks noChangeShapeType="1"/>
          </p:cNvSpPr>
          <p:nvPr/>
        </p:nvSpPr>
        <p:spPr bwMode="auto">
          <a:xfrm flipV="1">
            <a:off x="6248400" y="2819400"/>
            <a:ext cx="609600" cy="685800"/>
          </a:xfrm>
          <a:prstGeom prst="line">
            <a:avLst/>
          </a:prstGeom>
          <a:noFill/>
          <a:ln w="19050">
            <a:solidFill>
              <a:schemeClr val="tx1"/>
            </a:solidFill>
            <a:prstDash val="dash"/>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6" name="Line 35"/>
          <p:cNvSpPr>
            <a:spLocks noChangeShapeType="1"/>
          </p:cNvSpPr>
          <p:nvPr/>
        </p:nvSpPr>
        <p:spPr bwMode="auto">
          <a:xfrm>
            <a:off x="7162800" y="2667000"/>
            <a:ext cx="762000" cy="533400"/>
          </a:xfrm>
          <a:prstGeom prst="line">
            <a:avLst/>
          </a:prstGeom>
          <a:noFill/>
          <a:ln w="19050">
            <a:solidFill>
              <a:schemeClr val="tx1"/>
            </a:solidFill>
            <a:prstDash val="dash"/>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1517" name="Group 36"/>
          <p:cNvGrpSpPr>
            <a:grpSpLocks/>
          </p:cNvGrpSpPr>
          <p:nvPr/>
        </p:nvGrpSpPr>
        <p:grpSpPr bwMode="auto">
          <a:xfrm>
            <a:off x="1600200" y="3287713"/>
            <a:ext cx="685800" cy="700087"/>
            <a:chOff x="4339" y="426"/>
            <a:chExt cx="333" cy="462"/>
          </a:xfrm>
        </p:grpSpPr>
        <p:sp>
          <p:nvSpPr>
            <p:cNvPr id="21530" name="Freeform 37"/>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31" name="Oval 38"/>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grpSp>
        <p:nvGrpSpPr>
          <p:cNvPr id="21518" name="Group 39"/>
          <p:cNvGrpSpPr>
            <a:grpSpLocks/>
          </p:cNvGrpSpPr>
          <p:nvPr/>
        </p:nvGrpSpPr>
        <p:grpSpPr bwMode="auto">
          <a:xfrm>
            <a:off x="2514600" y="2362200"/>
            <a:ext cx="685800" cy="700088"/>
            <a:chOff x="4339" y="426"/>
            <a:chExt cx="333" cy="462"/>
          </a:xfrm>
        </p:grpSpPr>
        <p:sp>
          <p:nvSpPr>
            <p:cNvPr id="21528" name="Freeform 40"/>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29" name="Oval 41"/>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grpSp>
        <p:nvGrpSpPr>
          <p:cNvPr id="21519" name="Group 42"/>
          <p:cNvGrpSpPr>
            <a:grpSpLocks/>
          </p:cNvGrpSpPr>
          <p:nvPr/>
        </p:nvGrpSpPr>
        <p:grpSpPr bwMode="auto">
          <a:xfrm>
            <a:off x="3429000" y="3186113"/>
            <a:ext cx="685800" cy="700087"/>
            <a:chOff x="4339" y="426"/>
            <a:chExt cx="333" cy="462"/>
          </a:xfrm>
        </p:grpSpPr>
        <p:sp>
          <p:nvSpPr>
            <p:cNvPr id="21526" name="Freeform 43"/>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27" name="Oval 44"/>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grpSp>
        <p:nvGrpSpPr>
          <p:cNvPr id="21520" name="Group 45"/>
          <p:cNvGrpSpPr>
            <a:grpSpLocks/>
          </p:cNvGrpSpPr>
          <p:nvPr/>
        </p:nvGrpSpPr>
        <p:grpSpPr bwMode="auto">
          <a:xfrm>
            <a:off x="4191000" y="2057400"/>
            <a:ext cx="685800" cy="700088"/>
            <a:chOff x="4339" y="426"/>
            <a:chExt cx="333" cy="462"/>
          </a:xfrm>
        </p:grpSpPr>
        <p:sp>
          <p:nvSpPr>
            <p:cNvPr id="21524" name="Freeform 46"/>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25" name="Oval 47"/>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grpSp>
        <p:nvGrpSpPr>
          <p:cNvPr id="21521" name="Group 48"/>
          <p:cNvGrpSpPr>
            <a:grpSpLocks/>
          </p:cNvGrpSpPr>
          <p:nvPr/>
        </p:nvGrpSpPr>
        <p:grpSpPr bwMode="auto">
          <a:xfrm>
            <a:off x="6705600" y="2057400"/>
            <a:ext cx="685800" cy="700088"/>
            <a:chOff x="4339" y="426"/>
            <a:chExt cx="333" cy="462"/>
          </a:xfrm>
        </p:grpSpPr>
        <p:sp>
          <p:nvSpPr>
            <p:cNvPr id="21522" name="Freeform 49"/>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21523" name="Oval 50"/>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p>
              <a:endParaRPr lang="en-US"/>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728194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Onion Routing</a:t>
            </a:r>
          </a:p>
        </p:txBody>
      </p:sp>
      <p:sp>
        <p:nvSpPr>
          <p:cNvPr id="23554" name="Content Placeholder 28"/>
          <p:cNvSpPr>
            <a:spLocks noGrp="1"/>
          </p:cNvSpPr>
          <p:nvPr>
            <p:ph idx="1"/>
          </p:nvPr>
        </p:nvSpPr>
        <p:spPr>
          <a:xfrm>
            <a:off x="304800" y="4800600"/>
            <a:ext cx="8458200" cy="1295400"/>
          </a:xfrm>
        </p:spPr>
        <p:txBody>
          <a:bodyPr/>
          <a:lstStyle/>
          <a:p>
            <a:pPr>
              <a:lnSpc>
                <a:spcPct val="90000"/>
              </a:lnSpc>
            </a:pPr>
            <a:r>
              <a:rPr lang="en-US" sz="2700">
                <a:latin typeface="Arial" charset="0"/>
                <a:ea typeface="ＭＳ Ｐゴシック" charset="0"/>
                <a:cs typeface="ＭＳ Ｐゴシック" charset="0"/>
              </a:rPr>
              <a:t>Sender chooses a random sequence of routers </a:t>
            </a:r>
          </a:p>
          <a:p>
            <a:pPr lvl="1">
              <a:lnSpc>
                <a:spcPct val="90000"/>
              </a:lnSpc>
            </a:pPr>
            <a:r>
              <a:rPr lang="en-US" sz="2400">
                <a:latin typeface="Arial" charset="0"/>
                <a:ea typeface="ＭＳ Ｐゴシック" charset="0"/>
              </a:rPr>
              <a:t>Some routers are honest, some controlled by attacker</a:t>
            </a:r>
          </a:p>
          <a:p>
            <a:pPr lvl="1">
              <a:lnSpc>
                <a:spcPct val="90000"/>
              </a:lnSpc>
            </a:pPr>
            <a:r>
              <a:rPr lang="en-US" sz="2400">
                <a:latin typeface="Arial" charset="0"/>
                <a:ea typeface="ＭＳ Ｐゴシック" charset="0"/>
              </a:rPr>
              <a:t>Sender controls the length of the path</a:t>
            </a:r>
          </a:p>
          <a:p>
            <a:pPr>
              <a:lnSpc>
                <a:spcPct val="90000"/>
              </a:lnSpc>
            </a:pPr>
            <a:endParaRPr lang="en-US" sz="2700">
              <a:latin typeface="Arial" charset="0"/>
              <a:ea typeface="ＭＳ Ｐゴシック" charset="0"/>
              <a:cs typeface="ＭＳ Ｐゴシック" charset="0"/>
            </a:endParaRPr>
          </a:p>
        </p:txBody>
      </p:sp>
      <p:sp>
        <p:nvSpPr>
          <p:cNvPr id="23556" name="Oval 3"/>
          <p:cNvSpPr>
            <a:spLocks noChangeArrowheads="1"/>
          </p:cNvSpPr>
          <p:nvPr/>
        </p:nvSpPr>
        <p:spPr bwMode="auto">
          <a:xfrm>
            <a:off x="3505200" y="20574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B7E7"/>
                </a:solidFill>
                <a:latin typeface="Verdana" charset="0"/>
              </a:rPr>
              <a:t>R</a:t>
            </a:r>
            <a:endParaRPr lang="en-US" sz="3600" baseline="-25000">
              <a:solidFill>
                <a:srgbClr val="FFB7E7"/>
              </a:solidFill>
              <a:latin typeface="Verdana" charset="0"/>
            </a:endParaRPr>
          </a:p>
        </p:txBody>
      </p:sp>
      <p:sp>
        <p:nvSpPr>
          <p:cNvPr id="23557" name="Oval 4"/>
          <p:cNvSpPr>
            <a:spLocks noChangeArrowheads="1"/>
          </p:cNvSpPr>
          <p:nvPr/>
        </p:nvSpPr>
        <p:spPr bwMode="auto">
          <a:xfrm>
            <a:off x="5943600" y="19050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4</a:t>
            </a:r>
          </a:p>
        </p:txBody>
      </p:sp>
      <p:sp>
        <p:nvSpPr>
          <p:cNvPr id="23558" name="Oval 5"/>
          <p:cNvSpPr>
            <a:spLocks noChangeArrowheads="1"/>
          </p:cNvSpPr>
          <p:nvPr/>
        </p:nvSpPr>
        <p:spPr bwMode="auto">
          <a:xfrm>
            <a:off x="2438400" y="27432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1</a:t>
            </a:r>
          </a:p>
        </p:txBody>
      </p:sp>
      <p:sp>
        <p:nvSpPr>
          <p:cNvPr id="23559" name="Oval 6"/>
          <p:cNvSpPr>
            <a:spLocks noChangeArrowheads="1"/>
          </p:cNvSpPr>
          <p:nvPr/>
        </p:nvSpPr>
        <p:spPr bwMode="auto">
          <a:xfrm>
            <a:off x="3733800" y="32766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2</a:t>
            </a:r>
          </a:p>
        </p:txBody>
      </p:sp>
      <p:sp>
        <p:nvSpPr>
          <p:cNvPr id="23560" name="Oval 7"/>
          <p:cNvSpPr>
            <a:spLocks noChangeArrowheads="1"/>
          </p:cNvSpPr>
          <p:nvPr/>
        </p:nvSpPr>
        <p:spPr bwMode="auto">
          <a:xfrm>
            <a:off x="6934200" y="17526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0000"/>
                </a:solidFill>
                <a:latin typeface="Verdana" charset="0"/>
              </a:rPr>
              <a:t>R</a:t>
            </a:r>
            <a:endParaRPr lang="en-US" sz="3600" baseline="-25000">
              <a:solidFill>
                <a:srgbClr val="FF0000"/>
              </a:solidFill>
              <a:latin typeface="Verdana" charset="0"/>
            </a:endParaRPr>
          </a:p>
        </p:txBody>
      </p:sp>
      <p:sp>
        <p:nvSpPr>
          <p:cNvPr id="23561" name="Oval 8"/>
          <p:cNvSpPr>
            <a:spLocks noChangeArrowheads="1"/>
          </p:cNvSpPr>
          <p:nvPr/>
        </p:nvSpPr>
        <p:spPr bwMode="auto">
          <a:xfrm>
            <a:off x="7467600" y="25908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B7E7"/>
                </a:solidFill>
                <a:latin typeface="Verdana" charset="0"/>
              </a:rPr>
              <a:t>R</a:t>
            </a:r>
            <a:endParaRPr lang="en-US" sz="3600" baseline="-25000">
              <a:solidFill>
                <a:srgbClr val="FFB7E7"/>
              </a:solidFill>
              <a:latin typeface="Verdana" charset="0"/>
            </a:endParaRPr>
          </a:p>
        </p:txBody>
      </p:sp>
      <p:sp>
        <p:nvSpPr>
          <p:cNvPr id="23562" name="Oval 9"/>
          <p:cNvSpPr>
            <a:spLocks noChangeArrowheads="1"/>
          </p:cNvSpPr>
          <p:nvPr/>
        </p:nvSpPr>
        <p:spPr bwMode="auto">
          <a:xfrm>
            <a:off x="4724400" y="23622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0000"/>
                </a:solidFill>
                <a:latin typeface="Verdana" charset="0"/>
              </a:rPr>
              <a:t>R</a:t>
            </a:r>
            <a:r>
              <a:rPr lang="en-US" sz="3600" baseline="-25000">
                <a:solidFill>
                  <a:srgbClr val="FF0000"/>
                </a:solidFill>
                <a:latin typeface="Verdana" charset="0"/>
              </a:rPr>
              <a:t>3</a:t>
            </a:r>
          </a:p>
        </p:txBody>
      </p:sp>
      <p:sp>
        <p:nvSpPr>
          <p:cNvPr id="23563" name="AutoShape 10"/>
          <p:cNvSpPr>
            <a:spLocks noChangeArrowheads="1"/>
          </p:cNvSpPr>
          <p:nvPr/>
        </p:nvSpPr>
        <p:spPr bwMode="auto">
          <a:xfrm>
            <a:off x="7061200" y="4137025"/>
            <a:ext cx="836613"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spAutoFit/>
          </a:bodyPr>
          <a:lstStyle/>
          <a:p>
            <a:r>
              <a:rPr lang="en-US">
                <a:latin typeface="Verdana" charset="0"/>
              </a:rPr>
              <a:t>Bob</a:t>
            </a:r>
          </a:p>
        </p:txBody>
      </p:sp>
      <p:sp>
        <p:nvSpPr>
          <p:cNvPr id="23564" name="Oval 11"/>
          <p:cNvSpPr>
            <a:spLocks noChangeArrowheads="1"/>
          </p:cNvSpPr>
          <p:nvPr/>
        </p:nvSpPr>
        <p:spPr bwMode="auto">
          <a:xfrm>
            <a:off x="1600200" y="19050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0000"/>
                </a:solidFill>
                <a:latin typeface="Verdana" charset="0"/>
              </a:rPr>
              <a:t>R</a:t>
            </a:r>
            <a:endParaRPr lang="en-US" sz="3600" baseline="-25000">
              <a:solidFill>
                <a:srgbClr val="FF0000"/>
              </a:solidFill>
              <a:latin typeface="Verdana" charset="0"/>
            </a:endParaRPr>
          </a:p>
        </p:txBody>
      </p:sp>
      <p:sp>
        <p:nvSpPr>
          <p:cNvPr id="23565" name="Oval 12"/>
          <p:cNvSpPr>
            <a:spLocks noChangeArrowheads="1"/>
          </p:cNvSpPr>
          <p:nvPr/>
        </p:nvSpPr>
        <p:spPr bwMode="auto">
          <a:xfrm>
            <a:off x="2667000" y="38862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B7E7"/>
                </a:solidFill>
                <a:latin typeface="Verdana" charset="0"/>
              </a:rPr>
              <a:t>R</a:t>
            </a:r>
            <a:endParaRPr lang="en-US" sz="3600" baseline="-25000">
              <a:solidFill>
                <a:srgbClr val="FFB7E7"/>
              </a:solidFill>
              <a:latin typeface="Verdana" charset="0"/>
            </a:endParaRPr>
          </a:p>
        </p:txBody>
      </p:sp>
      <p:sp>
        <p:nvSpPr>
          <p:cNvPr id="23566" name="Oval 13"/>
          <p:cNvSpPr>
            <a:spLocks noChangeArrowheads="1"/>
          </p:cNvSpPr>
          <p:nvPr/>
        </p:nvSpPr>
        <p:spPr bwMode="auto">
          <a:xfrm>
            <a:off x="5867400" y="30480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B7E7"/>
                </a:solidFill>
                <a:latin typeface="Verdana" charset="0"/>
              </a:rPr>
              <a:t>R</a:t>
            </a:r>
            <a:endParaRPr lang="en-US" sz="3600" baseline="-25000">
              <a:solidFill>
                <a:srgbClr val="FFB7E7"/>
              </a:solidFill>
              <a:latin typeface="Verdana" charset="0"/>
            </a:endParaRPr>
          </a:p>
        </p:txBody>
      </p:sp>
      <p:sp>
        <p:nvSpPr>
          <p:cNvPr id="23567" name="Line 14"/>
          <p:cNvSpPr>
            <a:spLocks noChangeShapeType="1"/>
          </p:cNvSpPr>
          <p:nvPr/>
        </p:nvSpPr>
        <p:spPr bwMode="auto">
          <a:xfrm flipV="1">
            <a:off x="2057400" y="3352800"/>
            <a:ext cx="457200"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68" name="Line 15"/>
          <p:cNvSpPr>
            <a:spLocks noChangeShapeType="1"/>
          </p:cNvSpPr>
          <p:nvPr/>
        </p:nvSpPr>
        <p:spPr bwMode="auto">
          <a:xfrm>
            <a:off x="3200400" y="3200400"/>
            <a:ext cx="609600"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69" name="Line 16"/>
          <p:cNvSpPr>
            <a:spLocks noChangeShapeType="1"/>
          </p:cNvSpPr>
          <p:nvPr/>
        </p:nvSpPr>
        <p:spPr bwMode="auto">
          <a:xfrm flipV="1">
            <a:off x="4343400" y="3048000"/>
            <a:ext cx="533400" cy="304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70" name="Line 17"/>
          <p:cNvSpPr>
            <a:spLocks noChangeShapeType="1"/>
          </p:cNvSpPr>
          <p:nvPr/>
        </p:nvSpPr>
        <p:spPr bwMode="auto">
          <a:xfrm flipV="1">
            <a:off x="5486400" y="2438400"/>
            <a:ext cx="533400" cy="304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71" name="Line 18"/>
          <p:cNvSpPr>
            <a:spLocks noChangeShapeType="1"/>
          </p:cNvSpPr>
          <p:nvPr/>
        </p:nvSpPr>
        <p:spPr bwMode="auto">
          <a:xfrm>
            <a:off x="6553200" y="2590800"/>
            <a:ext cx="838200" cy="15240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72" name="Rectangle 19"/>
          <p:cNvSpPr>
            <a:spLocks noChangeArrowheads="1"/>
          </p:cNvSpPr>
          <p:nvPr/>
        </p:nvSpPr>
        <p:spPr bwMode="auto">
          <a:xfrm>
            <a:off x="304800" y="4800600"/>
            <a:ext cx="8631238"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buFont typeface="Monotype Sorts" charset="0"/>
              <a:buChar char="u"/>
            </a:pPr>
            <a:endParaRPr kumimoji="1" lang="en-US"/>
          </a:p>
        </p:txBody>
      </p:sp>
      <p:sp>
        <p:nvSpPr>
          <p:cNvPr id="23573" name="AutoShape 21"/>
          <p:cNvSpPr>
            <a:spLocks noChangeArrowheads="1"/>
          </p:cNvSpPr>
          <p:nvPr/>
        </p:nvSpPr>
        <p:spPr bwMode="auto">
          <a:xfrm>
            <a:off x="1103313" y="3581400"/>
            <a:ext cx="954087"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spAutoFit/>
          </a:bodyPr>
          <a:lstStyle/>
          <a:p>
            <a:r>
              <a:rPr lang="en-US">
                <a:latin typeface="Verdana" charset="0"/>
              </a:rPr>
              <a:t>Alice</a:t>
            </a:r>
          </a:p>
        </p:txBody>
      </p:sp>
      <p:pic>
        <p:nvPicPr>
          <p:cNvPr id="23574" name="Picture 22"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38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75" name="Picture 23"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1524000"/>
            <a:ext cx="38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76" name="Picture 24"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38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035128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Route Establishment</a:t>
            </a:r>
          </a:p>
        </p:txBody>
      </p:sp>
      <p:sp>
        <p:nvSpPr>
          <p:cNvPr id="25603" name="Oval 3"/>
          <p:cNvSpPr>
            <a:spLocks noChangeArrowheads="1"/>
          </p:cNvSpPr>
          <p:nvPr/>
        </p:nvSpPr>
        <p:spPr bwMode="auto">
          <a:xfrm>
            <a:off x="5943600" y="19050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4</a:t>
            </a:r>
          </a:p>
        </p:txBody>
      </p:sp>
      <p:sp>
        <p:nvSpPr>
          <p:cNvPr id="25604" name="Oval 4"/>
          <p:cNvSpPr>
            <a:spLocks noChangeArrowheads="1"/>
          </p:cNvSpPr>
          <p:nvPr/>
        </p:nvSpPr>
        <p:spPr bwMode="auto">
          <a:xfrm>
            <a:off x="2514600" y="27432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1</a:t>
            </a:r>
          </a:p>
        </p:txBody>
      </p:sp>
      <p:sp>
        <p:nvSpPr>
          <p:cNvPr id="25605" name="Oval 5"/>
          <p:cNvSpPr>
            <a:spLocks noChangeArrowheads="1"/>
          </p:cNvSpPr>
          <p:nvPr/>
        </p:nvSpPr>
        <p:spPr bwMode="auto">
          <a:xfrm>
            <a:off x="3429000" y="18288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latin typeface="Verdana" charset="0"/>
              </a:rPr>
              <a:t>R</a:t>
            </a:r>
            <a:r>
              <a:rPr lang="en-US" sz="3600" baseline="-25000">
                <a:latin typeface="Verdana" charset="0"/>
              </a:rPr>
              <a:t>2</a:t>
            </a:r>
          </a:p>
        </p:txBody>
      </p:sp>
      <p:sp>
        <p:nvSpPr>
          <p:cNvPr id="25606" name="Oval 6"/>
          <p:cNvSpPr>
            <a:spLocks noChangeArrowheads="1"/>
          </p:cNvSpPr>
          <p:nvPr/>
        </p:nvSpPr>
        <p:spPr bwMode="auto">
          <a:xfrm>
            <a:off x="4572000" y="22098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3600">
                <a:solidFill>
                  <a:srgbClr val="FF0000"/>
                </a:solidFill>
                <a:latin typeface="Verdana" charset="0"/>
              </a:rPr>
              <a:t>R</a:t>
            </a:r>
            <a:r>
              <a:rPr lang="en-US" sz="3600" baseline="-25000">
                <a:solidFill>
                  <a:srgbClr val="FF0000"/>
                </a:solidFill>
                <a:latin typeface="Verdana" charset="0"/>
              </a:rPr>
              <a:t>3</a:t>
            </a:r>
          </a:p>
        </p:txBody>
      </p:sp>
      <p:sp>
        <p:nvSpPr>
          <p:cNvPr id="25607" name="AutoShape 7"/>
          <p:cNvSpPr>
            <a:spLocks noChangeArrowheads="1"/>
          </p:cNvSpPr>
          <p:nvPr/>
        </p:nvSpPr>
        <p:spPr bwMode="auto">
          <a:xfrm>
            <a:off x="7062788" y="2308225"/>
            <a:ext cx="833437"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spAutoFit/>
          </a:bodyPr>
          <a:lstStyle/>
          <a:p>
            <a:r>
              <a:rPr lang="en-US">
                <a:latin typeface="Verdana" charset="0"/>
              </a:rPr>
              <a:t>Bob</a:t>
            </a:r>
          </a:p>
        </p:txBody>
      </p:sp>
      <p:sp>
        <p:nvSpPr>
          <p:cNvPr id="25608" name="Line 8"/>
          <p:cNvSpPr>
            <a:spLocks noChangeShapeType="1"/>
          </p:cNvSpPr>
          <p:nvPr/>
        </p:nvSpPr>
        <p:spPr bwMode="auto">
          <a:xfrm>
            <a:off x="2114550" y="2362200"/>
            <a:ext cx="400050" cy="685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09" name="Line 9"/>
          <p:cNvSpPr>
            <a:spLocks noChangeShapeType="1"/>
          </p:cNvSpPr>
          <p:nvPr/>
        </p:nvSpPr>
        <p:spPr bwMode="auto">
          <a:xfrm flipV="1">
            <a:off x="3276600" y="2590800"/>
            <a:ext cx="381000" cy="4572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10" name="Line 10"/>
          <p:cNvSpPr>
            <a:spLocks noChangeShapeType="1"/>
          </p:cNvSpPr>
          <p:nvPr/>
        </p:nvSpPr>
        <p:spPr bwMode="auto">
          <a:xfrm>
            <a:off x="4191000" y="2209800"/>
            <a:ext cx="381000" cy="1524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11" name="Line 11"/>
          <p:cNvSpPr>
            <a:spLocks noChangeShapeType="1"/>
          </p:cNvSpPr>
          <p:nvPr/>
        </p:nvSpPr>
        <p:spPr bwMode="auto">
          <a:xfrm flipV="1">
            <a:off x="5334000" y="2492375"/>
            <a:ext cx="685800" cy="1524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12" name="Line 12"/>
          <p:cNvSpPr>
            <a:spLocks noChangeShapeType="1"/>
          </p:cNvSpPr>
          <p:nvPr/>
        </p:nvSpPr>
        <p:spPr bwMode="auto">
          <a:xfrm>
            <a:off x="6705600" y="2362200"/>
            <a:ext cx="360363"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13" name="AutoShape 13"/>
          <p:cNvSpPr>
            <a:spLocks noChangeArrowheads="1"/>
          </p:cNvSpPr>
          <p:nvPr/>
        </p:nvSpPr>
        <p:spPr bwMode="auto">
          <a:xfrm>
            <a:off x="1143000" y="2133600"/>
            <a:ext cx="954088"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spAutoFit/>
          </a:bodyPr>
          <a:lstStyle/>
          <a:p>
            <a:r>
              <a:rPr lang="en-US">
                <a:latin typeface="Verdana" charset="0"/>
              </a:rPr>
              <a:t>Alice</a:t>
            </a:r>
          </a:p>
        </p:txBody>
      </p:sp>
      <p:pic>
        <p:nvPicPr>
          <p:cNvPr id="25614" name="Picture 14"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57400"/>
            <a:ext cx="3873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2991" name="Rectangle 15"/>
          <p:cNvSpPr>
            <a:spLocks noChangeArrowheads="1"/>
          </p:cNvSpPr>
          <p:nvPr/>
        </p:nvSpPr>
        <p:spPr bwMode="auto">
          <a:xfrm>
            <a:off x="228600" y="4724400"/>
            <a:ext cx="87630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{R</a:t>
            </a:r>
            <a:r>
              <a:rPr lang="en-US" sz="1600" baseline="-25000">
                <a:solidFill>
                  <a:srgbClr val="000000"/>
                </a:solidFill>
                <a:latin typeface="Verdana" charset="0"/>
              </a:rPr>
              <a:t>2</a:t>
            </a:r>
            <a:r>
              <a:rPr lang="en-US" sz="1600">
                <a:solidFill>
                  <a:srgbClr val="000000"/>
                </a:solidFill>
                <a:latin typeface="Verdana" charset="0"/>
              </a:rPr>
              <a:t>,k</a:t>
            </a:r>
            <a:r>
              <a:rPr lang="en-US" sz="1600" baseline="-25000">
                <a:solidFill>
                  <a:srgbClr val="000000"/>
                </a:solidFill>
                <a:latin typeface="Verdana" charset="0"/>
              </a:rPr>
              <a:t>1</a:t>
            </a:r>
            <a:r>
              <a:rPr lang="en-US" sz="1600">
                <a:solidFill>
                  <a:srgbClr val="000000"/>
                </a:solidFill>
                <a:latin typeface="Verdana" charset="0"/>
              </a:rPr>
              <a:t>}</a:t>
            </a:r>
            <a:r>
              <a:rPr lang="en-US" sz="1600" baseline="-25000">
                <a:solidFill>
                  <a:srgbClr val="000000"/>
                </a:solidFill>
                <a:latin typeface="Verdana" charset="0"/>
              </a:rPr>
              <a:t>pk(R</a:t>
            </a:r>
            <a:r>
              <a:rPr lang="en-US" sz="1600" baseline="-36000">
                <a:solidFill>
                  <a:srgbClr val="000000"/>
                </a:solidFill>
                <a:latin typeface="Verdana" charset="0"/>
              </a:rPr>
              <a:t>1</a:t>
            </a:r>
            <a:r>
              <a:rPr lang="en-US" sz="1600" baseline="-25000">
                <a:solidFill>
                  <a:srgbClr val="000000"/>
                </a:solidFill>
                <a:latin typeface="Verdana" charset="0"/>
              </a:rPr>
              <a:t>)</a:t>
            </a:r>
            <a:r>
              <a:rPr lang="en-US" sz="1600">
                <a:solidFill>
                  <a:srgbClr val="000000"/>
                </a:solidFill>
                <a:latin typeface="Verdana" charset="0"/>
              </a:rPr>
              <a:t>,{                                                                                               }</a:t>
            </a:r>
            <a:r>
              <a:rPr lang="en-US" sz="1600" baseline="-25000">
                <a:solidFill>
                  <a:srgbClr val="000000"/>
                </a:solidFill>
                <a:latin typeface="Verdana" charset="0"/>
              </a:rPr>
              <a:t>k</a:t>
            </a:r>
            <a:r>
              <a:rPr lang="en-US" sz="1600" baseline="-36000">
                <a:solidFill>
                  <a:srgbClr val="000000"/>
                </a:solidFill>
                <a:latin typeface="Verdana" charset="0"/>
              </a:rPr>
              <a:t>1</a:t>
            </a:r>
          </a:p>
        </p:txBody>
      </p:sp>
      <p:sp>
        <p:nvSpPr>
          <p:cNvPr id="1662992" name="Rectangle 16"/>
          <p:cNvSpPr>
            <a:spLocks noChangeArrowheads="1"/>
          </p:cNvSpPr>
          <p:nvPr/>
        </p:nvSpPr>
        <p:spPr bwMode="auto">
          <a:xfrm>
            <a:off x="1752600" y="4572000"/>
            <a:ext cx="68580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{R</a:t>
            </a:r>
            <a:r>
              <a:rPr lang="en-US" sz="1600" baseline="-25000">
                <a:solidFill>
                  <a:srgbClr val="000000"/>
                </a:solidFill>
                <a:latin typeface="Verdana" charset="0"/>
              </a:rPr>
              <a:t>3</a:t>
            </a:r>
            <a:r>
              <a:rPr lang="en-US" sz="1600">
                <a:solidFill>
                  <a:srgbClr val="000000"/>
                </a:solidFill>
                <a:latin typeface="Verdana" charset="0"/>
              </a:rPr>
              <a:t>,k</a:t>
            </a:r>
            <a:r>
              <a:rPr lang="en-US" sz="1600" baseline="-25000">
                <a:solidFill>
                  <a:srgbClr val="000000"/>
                </a:solidFill>
                <a:latin typeface="Verdana" charset="0"/>
              </a:rPr>
              <a:t>2</a:t>
            </a:r>
            <a:r>
              <a:rPr lang="en-US" sz="1600">
                <a:solidFill>
                  <a:srgbClr val="000000"/>
                </a:solidFill>
                <a:latin typeface="Verdana" charset="0"/>
              </a:rPr>
              <a:t>}</a:t>
            </a:r>
            <a:r>
              <a:rPr lang="en-US" sz="1600" baseline="-25000">
                <a:solidFill>
                  <a:srgbClr val="000000"/>
                </a:solidFill>
                <a:latin typeface="Verdana" charset="0"/>
              </a:rPr>
              <a:t>pk(R</a:t>
            </a:r>
            <a:r>
              <a:rPr lang="en-US" sz="1600" baseline="-36000">
                <a:solidFill>
                  <a:srgbClr val="000000"/>
                </a:solidFill>
                <a:latin typeface="Verdana" charset="0"/>
              </a:rPr>
              <a:t>2</a:t>
            </a:r>
            <a:r>
              <a:rPr lang="en-US" sz="1600" baseline="-25000">
                <a:solidFill>
                  <a:srgbClr val="000000"/>
                </a:solidFill>
                <a:latin typeface="Verdana" charset="0"/>
              </a:rPr>
              <a:t>)</a:t>
            </a:r>
            <a:r>
              <a:rPr lang="en-US" sz="1600">
                <a:solidFill>
                  <a:srgbClr val="000000"/>
                </a:solidFill>
                <a:latin typeface="Verdana" charset="0"/>
              </a:rPr>
              <a:t>,{                                                                    }</a:t>
            </a:r>
            <a:r>
              <a:rPr lang="en-US" sz="1600" baseline="-25000">
                <a:solidFill>
                  <a:srgbClr val="000000"/>
                </a:solidFill>
                <a:latin typeface="Verdana" charset="0"/>
              </a:rPr>
              <a:t>k</a:t>
            </a:r>
            <a:r>
              <a:rPr lang="en-US" sz="1600" baseline="-36000">
                <a:solidFill>
                  <a:srgbClr val="000000"/>
                </a:solidFill>
                <a:latin typeface="Verdana" charset="0"/>
              </a:rPr>
              <a:t>2</a:t>
            </a:r>
          </a:p>
        </p:txBody>
      </p:sp>
      <p:sp>
        <p:nvSpPr>
          <p:cNvPr id="1662993" name="Rectangle 17"/>
          <p:cNvSpPr>
            <a:spLocks noChangeArrowheads="1"/>
          </p:cNvSpPr>
          <p:nvPr/>
        </p:nvSpPr>
        <p:spPr bwMode="auto">
          <a:xfrm>
            <a:off x="3276600" y="4406900"/>
            <a:ext cx="49022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{R</a:t>
            </a:r>
            <a:r>
              <a:rPr lang="en-US" sz="1600" baseline="-25000">
                <a:solidFill>
                  <a:srgbClr val="000000"/>
                </a:solidFill>
                <a:latin typeface="Verdana" charset="0"/>
              </a:rPr>
              <a:t>4</a:t>
            </a:r>
            <a:r>
              <a:rPr lang="en-US" sz="1600">
                <a:solidFill>
                  <a:srgbClr val="000000"/>
                </a:solidFill>
                <a:latin typeface="Verdana" charset="0"/>
              </a:rPr>
              <a:t>,k</a:t>
            </a:r>
            <a:r>
              <a:rPr lang="en-US" sz="1600" baseline="-25000">
                <a:solidFill>
                  <a:srgbClr val="000000"/>
                </a:solidFill>
                <a:latin typeface="Verdana" charset="0"/>
              </a:rPr>
              <a:t>3</a:t>
            </a:r>
            <a:r>
              <a:rPr lang="en-US" sz="1600">
                <a:solidFill>
                  <a:srgbClr val="000000"/>
                </a:solidFill>
                <a:latin typeface="Verdana" charset="0"/>
              </a:rPr>
              <a:t>}</a:t>
            </a:r>
            <a:r>
              <a:rPr lang="en-US" sz="1600" baseline="-25000">
                <a:solidFill>
                  <a:srgbClr val="000000"/>
                </a:solidFill>
                <a:latin typeface="Verdana" charset="0"/>
              </a:rPr>
              <a:t>pk(R</a:t>
            </a:r>
            <a:r>
              <a:rPr lang="en-US" sz="1600" baseline="-36000">
                <a:solidFill>
                  <a:srgbClr val="000000"/>
                </a:solidFill>
                <a:latin typeface="Verdana" charset="0"/>
              </a:rPr>
              <a:t>3</a:t>
            </a:r>
            <a:r>
              <a:rPr lang="en-US" sz="1600" baseline="-25000">
                <a:solidFill>
                  <a:srgbClr val="000000"/>
                </a:solidFill>
                <a:latin typeface="Verdana" charset="0"/>
              </a:rPr>
              <a:t>)</a:t>
            </a:r>
            <a:r>
              <a:rPr lang="en-US" sz="1600">
                <a:solidFill>
                  <a:srgbClr val="000000"/>
                </a:solidFill>
                <a:latin typeface="Verdana" charset="0"/>
              </a:rPr>
              <a:t>,{                                         }</a:t>
            </a:r>
            <a:r>
              <a:rPr lang="en-US" sz="1600" baseline="-25000">
                <a:solidFill>
                  <a:srgbClr val="000000"/>
                </a:solidFill>
                <a:latin typeface="Verdana" charset="0"/>
              </a:rPr>
              <a:t>k</a:t>
            </a:r>
            <a:r>
              <a:rPr lang="en-US" sz="1600" baseline="-36000">
                <a:solidFill>
                  <a:srgbClr val="000000"/>
                </a:solidFill>
                <a:latin typeface="Verdana" charset="0"/>
              </a:rPr>
              <a:t>3</a:t>
            </a:r>
          </a:p>
        </p:txBody>
      </p:sp>
      <p:sp>
        <p:nvSpPr>
          <p:cNvPr id="1662994" name="Rectangle 18"/>
          <p:cNvSpPr>
            <a:spLocks noChangeArrowheads="1"/>
          </p:cNvSpPr>
          <p:nvPr/>
        </p:nvSpPr>
        <p:spPr bwMode="auto">
          <a:xfrm>
            <a:off x="4800600" y="4267200"/>
            <a:ext cx="29718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{B,k</a:t>
            </a:r>
            <a:r>
              <a:rPr lang="en-US" sz="1600" baseline="-25000">
                <a:solidFill>
                  <a:srgbClr val="000000"/>
                </a:solidFill>
                <a:latin typeface="Verdana" charset="0"/>
              </a:rPr>
              <a:t>4</a:t>
            </a:r>
            <a:r>
              <a:rPr lang="en-US" sz="1600">
                <a:solidFill>
                  <a:srgbClr val="000000"/>
                </a:solidFill>
                <a:latin typeface="Verdana" charset="0"/>
              </a:rPr>
              <a:t>}</a:t>
            </a:r>
            <a:r>
              <a:rPr lang="en-US" sz="1600" baseline="-25000">
                <a:solidFill>
                  <a:srgbClr val="000000"/>
                </a:solidFill>
                <a:latin typeface="Verdana" charset="0"/>
              </a:rPr>
              <a:t>pk(R</a:t>
            </a:r>
            <a:r>
              <a:rPr lang="en-US" sz="1600" baseline="-36000">
                <a:solidFill>
                  <a:srgbClr val="000000"/>
                </a:solidFill>
                <a:latin typeface="Verdana" charset="0"/>
              </a:rPr>
              <a:t>4</a:t>
            </a:r>
            <a:r>
              <a:rPr lang="en-US" sz="1600" baseline="-25000">
                <a:solidFill>
                  <a:srgbClr val="000000"/>
                </a:solidFill>
                <a:latin typeface="Verdana" charset="0"/>
              </a:rPr>
              <a:t>)</a:t>
            </a:r>
            <a:r>
              <a:rPr lang="en-US" sz="1600">
                <a:solidFill>
                  <a:srgbClr val="000000"/>
                </a:solidFill>
                <a:latin typeface="Verdana" charset="0"/>
              </a:rPr>
              <a:t>,{               }</a:t>
            </a:r>
            <a:r>
              <a:rPr lang="en-US" sz="1600" baseline="-25000">
                <a:solidFill>
                  <a:srgbClr val="000000"/>
                </a:solidFill>
                <a:latin typeface="Verdana" charset="0"/>
              </a:rPr>
              <a:t>k</a:t>
            </a:r>
            <a:r>
              <a:rPr lang="en-US" sz="1600" baseline="-36000">
                <a:solidFill>
                  <a:srgbClr val="000000"/>
                </a:solidFill>
                <a:latin typeface="Verdana" charset="0"/>
              </a:rPr>
              <a:t>4</a:t>
            </a:r>
          </a:p>
        </p:txBody>
      </p:sp>
      <p:sp>
        <p:nvSpPr>
          <p:cNvPr id="25619" name="Rectangle 19"/>
          <p:cNvSpPr>
            <a:spLocks noChangeArrowheads="1"/>
          </p:cNvSpPr>
          <p:nvPr/>
        </p:nvSpPr>
        <p:spPr bwMode="auto">
          <a:xfrm>
            <a:off x="6248400" y="4114800"/>
            <a:ext cx="1066800" cy="349250"/>
          </a:xfrm>
          <a:prstGeom prst="rect">
            <a:avLst/>
          </a:prstGeom>
          <a:solidFill>
            <a:schemeClr val="accent1"/>
          </a:solidFill>
          <a:ln w="12700">
            <a:solidFill>
              <a:srgbClr val="000000"/>
            </a:solidFill>
            <a:miter lim="800000"/>
            <a:headEnd type="none" w="sm" len="sm"/>
            <a:tailEnd type="none" w="sm" len="sm"/>
          </a:ln>
        </p:spPr>
        <p:txBody>
          <a:bodyPr>
            <a:spAutoFit/>
          </a:bodyPr>
          <a:lstStyle/>
          <a:p>
            <a:r>
              <a:rPr lang="en-US" sz="1600">
                <a:solidFill>
                  <a:srgbClr val="000000"/>
                </a:solidFill>
                <a:latin typeface="Verdana" charset="0"/>
              </a:rPr>
              <a:t>{M}</a:t>
            </a:r>
            <a:r>
              <a:rPr lang="en-US" sz="1600" baseline="-25000">
                <a:solidFill>
                  <a:srgbClr val="000000"/>
                </a:solidFill>
                <a:latin typeface="Verdana" charset="0"/>
              </a:rPr>
              <a:t>pk(B)</a:t>
            </a:r>
            <a:endParaRPr lang="en-US" sz="1600" baseline="-25000">
              <a:solidFill>
                <a:srgbClr val="000000"/>
              </a:solidFill>
            </a:endParaRPr>
          </a:p>
        </p:txBody>
      </p:sp>
      <p:sp>
        <p:nvSpPr>
          <p:cNvPr id="25620" name="Text Box 20"/>
          <p:cNvSpPr txBox="1">
            <a:spLocks noChangeArrowheads="1"/>
          </p:cNvSpPr>
          <p:nvPr/>
        </p:nvSpPr>
        <p:spPr bwMode="auto">
          <a:xfrm>
            <a:off x="228600" y="5486400"/>
            <a:ext cx="8445500"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 Routing info for each link encrypted with router</a:t>
            </a:r>
            <a:r>
              <a:rPr lang="ja-JP" altLang="en-US"/>
              <a:t>’</a:t>
            </a:r>
            <a:r>
              <a:rPr lang="en-US" altLang="ja-JP"/>
              <a:t>s public key</a:t>
            </a:r>
          </a:p>
          <a:p>
            <a:pPr eaLnBrk="1" hangingPunct="1"/>
            <a:r>
              <a:rPr lang="en-US"/>
              <a:t> Each router learns only the identity of the next router</a:t>
            </a:r>
          </a:p>
        </p:txBody>
      </p:sp>
      <p:pic>
        <p:nvPicPr>
          <p:cNvPr id="1662997" name="Picture 21"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3400425"/>
            <a:ext cx="760412"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2998" name="Picture 22"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19200"/>
            <a:ext cx="560388"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2999" name="Picture 23"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1676400"/>
            <a:ext cx="427037"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3000" name="Picture 24"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2682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3001" name="Picture 25"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188" y="2057400"/>
            <a:ext cx="201612"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709990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29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66299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6299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6629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66299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6299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629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66299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66299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6630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66300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66299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663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991" grpId="0" animBg="1"/>
      <p:bldP spid="1662992" grpId="0" animBg="1"/>
      <p:bldP spid="1662993" grpId="0" animBg="1"/>
      <p:bldP spid="166299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tLang="zh-CN" dirty="0">
                <a:latin typeface="Arial" charset="0"/>
                <a:ea typeface="ＭＳ Ｐゴシック" charset="0"/>
                <a:cs typeface="ＭＳ Ｐゴシック" charset="0"/>
              </a:rPr>
              <a:t>How does Tor work?</a:t>
            </a:r>
          </a:p>
        </p:txBody>
      </p:sp>
      <p:sp>
        <p:nvSpPr>
          <p:cNvPr id="29698" name="Rectangle 3"/>
          <p:cNvSpPr>
            <a:spLocks noGrp="1" noChangeArrowheads="1"/>
          </p:cNvSpPr>
          <p:nvPr>
            <p:ph type="body" idx="1"/>
          </p:nvPr>
        </p:nvSpPr>
        <p:spPr/>
        <p:txBody>
          <a:bodyPr/>
          <a:lstStyle/>
          <a:p>
            <a:endParaRPr lang="en-US">
              <a:latin typeface="Arial" charset="0"/>
              <a:ea typeface="ＭＳ Ｐゴシック" charset="0"/>
              <a:cs typeface="ＭＳ Ｐゴシック" charset="0"/>
            </a:endParaRP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162800"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88167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tLang="zh-CN" dirty="0">
                <a:latin typeface="Arial" charset="0"/>
                <a:ea typeface="ＭＳ Ｐゴシック" charset="0"/>
                <a:cs typeface="ＭＳ Ｐゴシック" charset="0"/>
              </a:rPr>
              <a:t>How does Tor work?</a:t>
            </a:r>
          </a:p>
        </p:txBody>
      </p:sp>
      <p:sp>
        <p:nvSpPr>
          <p:cNvPr id="30722" name="Rectangle 3"/>
          <p:cNvSpPr>
            <a:spLocks noGrp="1" noChangeArrowheads="1"/>
          </p:cNvSpPr>
          <p:nvPr>
            <p:ph type="body" idx="1"/>
          </p:nvPr>
        </p:nvSpPr>
        <p:spPr/>
        <p:txBody>
          <a:bodyPr/>
          <a:lstStyle/>
          <a:p>
            <a:endParaRPr lang="en-US">
              <a:latin typeface="Arial" charset="0"/>
              <a:ea typeface="ＭＳ Ｐゴシック" charset="0"/>
              <a:cs typeface="ＭＳ Ｐゴシック" charset="0"/>
            </a:endParaRPr>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934200" cy="443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08772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title"/>
          </p:nvPr>
        </p:nvSpPr>
        <p:spPr/>
        <p:txBody>
          <a:bodyPr/>
          <a:lstStyle/>
          <a:p>
            <a:r>
              <a:rPr lang="en-US" dirty="0">
                <a:latin typeface="Arial" charset="0"/>
                <a:ea typeface="ＭＳ Ｐゴシック" charset="0"/>
                <a:cs typeface="ＭＳ Ｐゴシック" charset="0"/>
              </a:rPr>
              <a:t>Tor Circuit Setup (1)</a:t>
            </a:r>
          </a:p>
        </p:txBody>
      </p:sp>
      <p:sp>
        <p:nvSpPr>
          <p:cNvPr id="31746" name="Rectangle 4"/>
          <p:cNvSpPr>
            <a:spLocks noGrp="1" noChangeArrowheads="1"/>
          </p:cNvSpPr>
          <p:nvPr>
            <p:ph type="body" idx="1"/>
          </p:nvPr>
        </p:nvSpPr>
        <p:spPr/>
        <p:txBody>
          <a:bodyPr/>
          <a:lstStyle/>
          <a:p>
            <a:r>
              <a:rPr lang="en-US">
                <a:latin typeface="Arial" charset="0"/>
                <a:ea typeface="ＭＳ Ｐゴシック" charset="0"/>
                <a:cs typeface="ＭＳ Ｐゴシック" charset="0"/>
              </a:rPr>
              <a:t>Client proxy establish a symmetric session key and circuit with Onion Router #1</a:t>
            </a:r>
          </a:p>
        </p:txBody>
      </p:sp>
      <p:pic>
        <p:nvPicPr>
          <p:cNvPr id="31748" name="Picture 2" descr="tor_Page_27"/>
          <p:cNvPicPr>
            <a:picLocks noChangeAspect="1" noChangeArrowheads="1"/>
          </p:cNvPicPr>
          <p:nvPr/>
        </p:nvPicPr>
        <p:blipFill>
          <a:blip r:embed="rId3">
            <a:extLst>
              <a:ext uri="{28A0092B-C50C-407E-A947-70E740481C1C}">
                <a14:useLocalDpi xmlns:a14="http://schemas.microsoft.com/office/drawing/2010/main" val="0"/>
              </a:ext>
            </a:extLst>
          </a:blip>
          <a:srcRect l="3334" t="43340" r="25833" b="11073"/>
          <a:stretch>
            <a:fillRect/>
          </a:stretch>
        </p:blipFill>
        <p:spPr bwMode="auto">
          <a:xfrm>
            <a:off x="1066800" y="3200400"/>
            <a:ext cx="6477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10425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title"/>
          </p:nvPr>
        </p:nvSpPr>
        <p:spPr/>
        <p:txBody>
          <a:bodyPr/>
          <a:lstStyle/>
          <a:p>
            <a:r>
              <a:rPr lang="en-US" dirty="0">
                <a:latin typeface="Arial" charset="0"/>
                <a:ea typeface="ＭＳ Ｐゴシック" charset="0"/>
                <a:cs typeface="ＭＳ Ｐゴシック" charset="0"/>
              </a:rPr>
              <a:t>Tor Circuit Setup (2)</a:t>
            </a:r>
          </a:p>
        </p:txBody>
      </p:sp>
      <p:sp>
        <p:nvSpPr>
          <p:cNvPr id="33794" name="Rectangle 4"/>
          <p:cNvSpPr>
            <a:spLocks noGrp="1" noChangeArrowheads="1"/>
          </p:cNvSpPr>
          <p:nvPr>
            <p:ph type="body" idx="1"/>
          </p:nvPr>
        </p:nvSpPr>
        <p:spPr>
          <a:xfrm>
            <a:off x="304800" y="1219200"/>
            <a:ext cx="8458200" cy="2209800"/>
          </a:xfrm>
        </p:spPr>
        <p:txBody>
          <a:bodyPr/>
          <a:lstStyle/>
          <a:p>
            <a:r>
              <a:rPr lang="en-US" sz="3000" dirty="0">
                <a:latin typeface="Arial" charset="0"/>
                <a:ea typeface="ＭＳ Ｐゴシック" charset="0"/>
                <a:cs typeface="ＭＳ Ｐゴシック" charset="0"/>
              </a:rPr>
              <a:t>Client proxy extends the circuit by establishing a symmetric session key with Onion Router #2</a:t>
            </a:r>
          </a:p>
          <a:p>
            <a:pPr lvl="1"/>
            <a:r>
              <a:rPr lang="en-US" sz="2600" dirty="0">
                <a:latin typeface="Arial" charset="0"/>
                <a:ea typeface="ＭＳ Ｐゴシック" charset="0"/>
              </a:rPr>
              <a:t>Tunnel through Onion Router #</a:t>
            </a:r>
            <a:r>
              <a:rPr lang="en-US" sz="2600" dirty="0" smtClean="0">
                <a:latin typeface="Arial" charset="0"/>
                <a:ea typeface="ＭＳ Ｐゴシック" charset="0"/>
              </a:rPr>
              <a:t>1</a:t>
            </a:r>
            <a:endParaRPr lang="en-US" sz="2600" dirty="0">
              <a:latin typeface="Arial" charset="0"/>
              <a:ea typeface="ＭＳ Ｐゴシック" charset="0"/>
            </a:endParaRPr>
          </a:p>
        </p:txBody>
      </p:sp>
      <p:pic>
        <p:nvPicPr>
          <p:cNvPr id="33796" name="Picture 2" descr="tor_Page_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999" t="45564" r="20833" b="9961"/>
          <a:stretch>
            <a:fillRect/>
          </a:stretch>
        </p:blipFill>
        <p:spPr bwMode="auto">
          <a:xfrm>
            <a:off x="1219200" y="3352800"/>
            <a:ext cx="67818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473375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title"/>
          </p:nvPr>
        </p:nvSpPr>
        <p:spPr/>
        <p:txBody>
          <a:bodyPr/>
          <a:lstStyle/>
          <a:p>
            <a:r>
              <a:rPr lang="en-US" dirty="0">
                <a:latin typeface="Arial" charset="0"/>
                <a:ea typeface="ＭＳ Ｐゴシック" charset="0"/>
                <a:cs typeface="ＭＳ Ｐゴシック" charset="0"/>
              </a:rPr>
              <a:t>Tor Circuit Setup (3)</a:t>
            </a:r>
          </a:p>
        </p:txBody>
      </p:sp>
      <p:sp>
        <p:nvSpPr>
          <p:cNvPr id="35842" name="Rectangle 4"/>
          <p:cNvSpPr>
            <a:spLocks noGrp="1" noChangeArrowheads="1"/>
          </p:cNvSpPr>
          <p:nvPr>
            <p:ph type="body" idx="1"/>
          </p:nvPr>
        </p:nvSpPr>
        <p:spPr/>
        <p:txBody>
          <a:bodyPr/>
          <a:lstStyle/>
          <a:p>
            <a:r>
              <a:rPr lang="en-US">
                <a:latin typeface="Arial" charset="0"/>
                <a:ea typeface="ＭＳ Ｐゴシック" charset="0"/>
                <a:cs typeface="ＭＳ Ｐゴシック" charset="0"/>
              </a:rPr>
              <a:t>Client proxy extends the circuit by establishing a symmetric session key with Onion Router #3</a:t>
            </a:r>
          </a:p>
          <a:p>
            <a:pPr lvl="1"/>
            <a:r>
              <a:rPr lang="en-US">
                <a:latin typeface="Arial" charset="0"/>
                <a:ea typeface="ＭＳ Ｐゴシック" charset="0"/>
              </a:rPr>
              <a:t>Tunnel through Onion Routers #1 and #2</a:t>
            </a:r>
          </a:p>
        </p:txBody>
      </p:sp>
      <p:pic>
        <p:nvPicPr>
          <p:cNvPr id="35844" name="Picture 2" descr="tor_Page_29"/>
          <p:cNvPicPr>
            <a:picLocks noChangeAspect="1" noChangeArrowheads="1"/>
          </p:cNvPicPr>
          <p:nvPr/>
        </p:nvPicPr>
        <p:blipFill>
          <a:blip r:embed="rId3">
            <a:extLst>
              <a:ext uri="{28A0092B-C50C-407E-A947-70E740481C1C}">
                <a14:useLocalDpi xmlns:a14="http://schemas.microsoft.com/office/drawing/2010/main" val="0"/>
              </a:ext>
            </a:extLst>
          </a:blip>
          <a:srcRect l="4445" t="44452" r="23334" b="9961"/>
          <a:stretch>
            <a:fillRect/>
          </a:stretch>
        </p:blipFill>
        <p:spPr bwMode="auto">
          <a:xfrm>
            <a:off x="1168400" y="3276600"/>
            <a:ext cx="6604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41054690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title"/>
          </p:nvPr>
        </p:nvSpPr>
        <p:spPr/>
        <p:txBody>
          <a:bodyPr/>
          <a:lstStyle/>
          <a:p>
            <a:r>
              <a:rPr lang="en-US" dirty="0">
                <a:latin typeface="Arial" charset="0"/>
                <a:ea typeface="ＭＳ Ｐゴシック" charset="0"/>
                <a:cs typeface="ＭＳ Ｐゴシック" charset="0"/>
              </a:rPr>
              <a:t>Using a Tor Circuit</a:t>
            </a:r>
          </a:p>
        </p:txBody>
      </p:sp>
      <p:sp>
        <p:nvSpPr>
          <p:cNvPr id="37890" name="Rectangle 4"/>
          <p:cNvSpPr>
            <a:spLocks noGrp="1" noChangeArrowheads="1"/>
          </p:cNvSpPr>
          <p:nvPr>
            <p:ph type="body" idx="1"/>
          </p:nvPr>
        </p:nvSpPr>
        <p:spPr>
          <a:xfrm>
            <a:off x="304800" y="1219200"/>
            <a:ext cx="8458200" cy="2209800"/>
          </a:xfrm>
        </p:spPr>
        <p:txBody>
          <a:bodyPr/>
          <a:lstStyle/>
          <a:p>
            <a:r>
              <a:rPr lang="en-US" sz="3000" dirty="0">
                <a:latin typeface="Arial" charset="0"/>
                <a:ea typeface="ＭＳ Ｐゴシック" charset="0"/>
                <a:cs typeface="ＭＳ Ｐゴシック" charset="0"/>
              </a:rPr>
              <a:t>Client applications connect and communicate over the established Tor circuit</a:t>
            </a:r>
          </a:p>
        </p:txBody>
      </p:sp>
      <p:pic>
        <p:nvPicPr>
          <p:cNvPr id="37892" name="Picture 2" descr="tor_Page_3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45" t="45564" r="9999" b="6625"/>
          <a:stretch>
            <a:fillRect/>
          </a:stretch>
        </p:blipFill>
        <p:spPr bwMode="auto">
          <a:xfrm>
            <a:off x="990600" y="2057400"/>
            <a:ext cx="6705600"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5800"/>
            <a:ext cx="76962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1864855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Location Hidden Servers</a:t>
            </a:r>
          </a:p>
        </p:txBody>
      </p:sp>
      <p:sp>
        <p:nvSpPr>
          <p:cNvPr id="39938" name="Rectangle 3"/>
          <p:cNvSpPr>
            <a:spLocks noGrp="1" noChangeArrowheads="1"/>
          </p:cNvSpPr>
          <p:nvPr>
            <p:ph type="body" idx="1"/>
          </p:nvPr>
        </p:nvSpPr>
        <p:spPr/>
        <p:txBody>
          <a:bodyPr/>
          <a:lstStyle/>
          <a:p>
            <a:r>
              <a:rPr lang="en-US">
                <a:latin typeface="Arial" charset="0"/>
                <a:ea typeface="ＭＳ Ｐゴシック" charset="0"/>
                <a:cs typeface="ＭＳ Ｐゴシック" charset="0"/>
              </a:rPr>
              <a:t>Goal: deploy a server on the Internet that anyone can connect to without knowing where it is or who runs it</a:t>
            </a:r>
          </a:p>
          <a:p>
            <a:r>
              <a:rPr lang="en-US">
                <a:latin typeface="Arial" charset="0"/>
                <a:ea typeface="ＭＳ Ｐゴシック" charset="0"/>
                <a:cs typeface="ＭＳ Ｐゴシック" charset="0"/>
              </a:rPr>
              <a:t>Accessible from anywhere</a:t>
            </a:r>
          </a:p>
          <a:p>
            <a:r>
              <a:rPr lang="en-US">
                <a:latin typeface="Arial" charset="0"/>
                <a:ea typeface="ＭＳ Ｐゴシック" charset="0"/>
                <a:cs typeface="ＭＳ Ｐゴシック" charset="0"/>
              </a:rPr>
              <a:t>Resistant to censorship</a:t>
            </a:r>
          </a:p>
          <a:p>
            <a:r>
              <a:rPr lang="en-US">
                <a:latin typeface="Arial" charset="0"/>
                <a:ea typeface="ＭＳ Ｐゴシック" charset="0"/>
                <a:cs typeface="ＭＳ Ｐゴシック" charset="0"/>
              </a:rPr>
              <a:t>Can survive full-blown DoS attack</a:t>
            </a:r>
          </a:p>
          <a:p>
            <a:r>
              <a:rPr lang="en-US">
                <a:latin typeface="Arial" charset="0"/>
                <a:ea typeface="ＭＳ Ｐゴシック" charset="0"/>
                <a:cs typeface="ＭＳ Ｐゴシック" charset="0"/>
              </a:rPr>
              <a:t>Resistant to physical attack</a:t>
            </a:r>
          </a:p>
          <a:p>
            <a:pPr lvl="1"/>
            <a:r>
              <a:rPr lang="en-US">
                <a:latin typeface="Arial" charset="0"/>
                <a:ea typeface="ＭＳ Ｐゴシック" charset="0"/>
              </a:rPr>
              <a:t>Can</a:t>
            </a:r>
            <a:r>
              <a:rPr lang="ja-JP" altLang="en-US">
                <a:latin typeface="Arial" charset="0"/>
                <a:ea typeface="ＭＳ Ｐゴシック" charset="0"/>
              </a:rPr>
              <a:t>’</a:t>
            </a:r>
            <a:r>
              <a:rPr lang="en-US" altLang="ja-JP">
                <a:latin typeface="Arial" charset="0"/>
                <a:ea typeface="ＭＳ Ｐゴシック" charset="0"/>
              </a:rPr>
              <a:t>t find the physical server!</a:t>
            </a:r>
            <a:endParaRPr lang="en-US">
              <a:latin typeface="Arial" charset="0"/>
              <a:ea typeface="ＭＳ Ｐゴシック"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3143512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The Great Divide</a:t>
            </a:r>
          </a:p>
        </p:txBody>
      </p:sp>
      <p:sp>
        <p:nvSpPr>
          <p:cNvPr id="34819" name="Rectangle 3"/>
          <p:cNvSpPr>
            <a:spLocks noGrp="1" noChangeArrowheads="1"/>
          </p:cNvSpPr>
          <p:nvPr>
            <p:ph type="body" idx="1"/>
          </p:nvPr>
        </p:nvSpPr>
        <p:spPr>
          <a:xfrm>
            <a:off x="2286000" y="1219200"/>
            <a:ext cx="2971800" cy="1219200"/>
          </a:xfrm>
        </p:spPr>
        <p:txBody>
          <a:bodyPr>
            <a:normAutofit fontScale="92500"/>
          </a:bodyPr>
          <a:lstStyle/>
          <a:p>
            <a:pPr>
              <a:lnSpc>
                <a:spcPct val="90000"/>
              </a:lnSpc>
              <a:buFont typeface="Wingdings" charset="2"/>
              <a:buNone/>
            </a:pPr>
            <a:r>
              <a:rPr lang="en-US" sz="2400"/>
              <a:t>Symmetric Crypto: (Private key)</a:t>
            </a:r>
          </a:p>
          <a:p>
            <a:pPr>
              <a:lnSpc>
                <a:spcPct val="90000"/>
              </a:lnSpc>
              <a:buFont typeface="Wingdings" charset="2"/>
              <a:buNone/>
            </a:pPr>
            <a:r>
              <a:rPr lang="en-US" sz="2400"/>
              <a:t>Example: AES</a:t>
            </a:r>
          </a:p>
          <a:p>
            <a:pPr>
              <a:lnSpc>
                <a:spcPct val="90000"/>
              </a:lnSpc>
              <a:buFont typeface="Wingdings" charset="2"/>
              <a:buNone/>
            </a:pPr>
            <a:endParaRPr lang="en-US" sz="2400"/>
          </a:p>
        </p:txBody>
      </p:sp>
      <p:sp>
        <p:nvSpPr>
          <p:cNvPr id="34820" name="Rectangle 4"/>
          <p:cNvSpPr>
            <a:spLocks noChangeArrowheads="1"/>
          </p:cNvSpPr>
          <p:nvPr/>
        </p:nvSpPr>
        <p:spPr bwMode="auto">
          <a:xfrm>
            <a:off x="5638800" y="1066800"/>
            <a:ext cx="2971800" cy="12954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1"/>
              </a:buClr>
              <a:buSzPct val="65000"/>
              <a:buFont typeface="Wingdings" charset="2"/>
              <a:buNone/>
            </a:pPr>
            <a:r>
              <a:rPr lang="en-US" sz="2400"/>
              <a:t>Asymmetric Crypto: </a:t>
            </a:r>
          </a:p>
          <a:p>
            <a:pPr marL="342900" indent="-342900">
              <a:spcBef>
                <a:spcPct val="20000"/>
              </a:spcBef>
              <a:buClr>
                <a:schemeClr val="accent1"/>
              </a:buClr>
              <a:buSzPct val="65000"/>
              <a:buFont typeface="Wingdings" charset="2"/>
              <a:buNone/>
            </a:pPr>
            <a:r>
              <a:rPr lang="en-US" sz="2400"/>
              <a:t>(Public key)</a:t>
            </a:r>
          </a:p>
          <a:p>
            <a:pPr marL="342900" indent="-342900">
              <a:spcBef>
                <a:spcPct val="20000"/>
              </a:spcBef>
              <a:buClr>
                <a:schemeClr val="accent1"/>
              </a:buClr>
              <a:buSzPct val="65000"/>
              <a:buFont typeface="Wingdings" charset="2"/>
              <a:buNone/>
            </a:pPr>
            <a:r>
              <a:rPr lang="en-US" sz="2400"/>
              <a:t>Example: RSA</a:t>
            </a:r>
          </a:p>
        </p:txBody>
      </p:sp>
      <p:sp>
        <p:nvSpPr>
          <p:cNvPr id="34821" name="Text Box 5"/>
          <p:cNvSpPr txBox="1">
            <a:spLocks noChangeArrowheads="1"/>
          </p:cNvSpPr>
          <p:nvPr/>
        </p:nvSpPr>
        <p:spPr bwMode="auto">
          <a:xfrm>
            <a:off x="533400" y="2743200"/>
            <a:ext cx="2057400" cy="14652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Requires a pre-shared secret between communicating parties?</a:t>
            </a:r>
          </a:p>
        </p:txBody>
      </p:sp>
      <p:sp>
        <p:nvSpPr>
          <p:cNvPr id="34822" name="Text Box 6"/>
          <p:cNvSpPr txBox="1">
            <a:spLocks noChangeArrowheads="1"/>
          </p:cNvSpPr>
          <p:nvPr/>
        </p:nvSpPr>
        <p:spPr bwMode="auto">
          <a:xfrm>
            <a:off x="3124200" y="2971800"/>
            <a:ext cx="990600" cy="523220"/>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rPr>
              <a:t>Yes</a:t>
            </a:r>
          </a:p>
        </p:txBody>
      </p:sp>
      <p:sp>
        <p:nvSpPr>
          <p:cNvPr id="34824" name="Text Box 8"/>
          <p:cNvSpPr txBox="1">
            <a:spLocks noChangeArrowheads="1"/>
          </p:cNvSpPr>
          <p:nvPr/>
        </p:nvSpPr>
        <p:spPr bwMode="auto">
          <a:xfrm>
            <a:off x="533400" y="4648200"/>
            <a:ext cx="2057400" cy="9159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Overall speed of cryptographic operations</a:t>
            </a:r>
          </a:p>
        </p:txBody>
      </p:sp>
      <p:sp>
        <p:nvSpPr>
          <p:cNvPr id="34825" name="Text Box 9"/>
          <p:cNvSpPr txBox="1">
            <a:spLocks noChangeArrowheads="1"/>
          </p:cNvSpPr>
          <p:nvPr/>
        </p:nvSpPr>
        <p:spPr bwMode="auto">
          <a:xfrm>
            <a:off x="5715000" y="4953000"/>
            <a:ext cx="1143000" cy="523220"/>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rPr>
              <a:t>Slow</a:t>
            </a:r>
          </a:p>
        </p:txBody>
      </p:sp>
      <p:sp>
        <p:nvSpPr>
          <p:cNvPr id="34827" name="Text Box 11"/>
          <p:cNvSpPr txBox="1">
            <a:spLocks noChangeArrowheads="1"/>
          </p:cNvSpPr>
          <p:nvPr/>
        </p:nvSpPr>
        <p:spPr bwMode="auto">
          <a:xfrm>
            <a:off x="5943600" y="2971800"/>
            <a:ext cx="990600" cy="523220"/>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rPr>
              <a:t>No</a:t>
            </a:r>
          </a:p>
        </p:txBody>
      </p:sp>
      <p:sp>
        <p:nvSpPr>
          <p:cNvPr id="34828" name="Text Box 12"/>
          <p:cNvSpPr txBox="1">
            <a:spLocks noChangeArrowheads="1"/>
          </p:cNvSpPr>
          <p:nvPr/>
        </p:nvSpPr>
        <p:spPr bwMode="auto">
          <a:xfrm>
            <a:off x="3352800" y="4953000"/>
            <a:ext cx="1143000" cy="523220"/>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rPr>
              <a:t>Fast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62721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animBg="1"/>
      <p:bldP spid="34824" grpId="0"/>
      <p:bldP spid="34825" grpId="0" animBg="1"/>
      <p:bldP spid="34827" grpId="0" animBg="1"/>
      <p:bldP spid="348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Creating a Location Hidden Server</a:t>
            </a:r>
          </a:p>
        </p:txBody>
      </p:sp>
      <p:pic>
        <p:nvPicPr>
          <p:cNvPr id="41987" name="Picture 2" descr="tor_Page_41"/>
          <p:cNvPicPr>
            <a:picLocks noChangeAspect="1" noChangeArrowheads="1"/>
          </p:cNvPicPr>
          <p:nvPr/>
        </p:nvPicPr>
        <p:blipFill>
          <a:blip r:embed="rId3">
            <a:extLst>
              <a:ext uri="{28A0092B-C50C-407E-A947-70E740481C1C}">
                <a14:useLocalDpi xmlns:a14="http://schemas.microsoft.com/office/drawing/2010/main" val="0"/>
              </a:ext>
            </a:extLst>
          </a:blip>
          <a:srcRect l="55002" t="34430" b="12187"/>
          <a:stretch>
            <a:fillRect/>
          </a:stretch>
        </p:blipFill>
        <p:spPr bwMode="auto">
          <a:xfrm>
            <a:off x="3887788" y="1905000"/>
            <a:ext cx="4113212"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1172" name="AutoShape 4"/>
          <p:cNvSpPr>
            <a:spLocks noChangeArrowheads="1"/>
          </p:cNvSpPr>
          <p:nvPr/>
        </p:nvSpPr>
        <p:spPr bwMode="auto">
          <a:xfrm>
            <a:off x="6019800" y="1752600"/>
            <a:ext cx="2743200" cy="685800"/>
          </a:xfrm>
          <a:prstGeom prst="wedgeRectCallout">
            <a:avLst>
              <a:gd name="adj1" fmla="val -53301"/>
              <a:gd name="adj2" fmla="val 68056"/>
            </a:avLst>
          </a:prstGeom>
          <a:solidFill>
            <a:srgbClr val="FFCCCC"/>
          </a:solidFill>
          <a:ln w="12700">
            <a:solidFill>
              <a:schemeClr val="tx1"/>
            </a:solidFill>
            <a:miter lim="800000"/>
            <a:headEnd/>
            <a:tailEnd/>
          </a:ln>
        </p:spPr>
        <p:txBody>
          <a:bodyPr/>
          <a:lstStyle/>
          <a:p>
            <a:pPr>
              <a:lnSpc>
                <a:spcPct val="90000"/>
              </a:lnSpc>
            </a:pPr>
            <a:r>
              <a:rPr lang="en-US" sz="1600">
                <a:latin typeface="Calibri"/>
                <a:cs typeface="Calibri"/>
              </a:rPr>
              <a:t>Server creates onion routes</a:t>
            </a:r>
          </a:p>
          <a:p>
            <a:pPr>
              <a:lnSpc>
                <a:spcPct val="90000"/>
              </a:lnSpc>
            </a:pPr>
            <a:r>
              <a:rPr lang="en-US" sz="1600">
                <a:latin typeface="Calibri"/>
                <a:cs typeface="Calibri"/>
              </a:rPr>
              <a:t>to </a:t>
            </a:r>
            <a:r>
              <a:rPr lang="ja-JP" altLang="en-US" sz="1600">
                <a:latin typeface="Calibri"/>
                <a:cs typeface="Calibri"/>
              </a:rPr>
              <a:t>“</a:t>
            </a:r>
            <a:r>
              <a:rPr lang="en-US" altLang="ja-JP" sz="1600">
                <a:latin typeface="Calibri"/>
                <a:cs typeface="Calibri"/>
              </a:rPr>
              <a:t>introduction points</a:t>
            </a:r>
            <a:r>
              <a:rPr lang="ja-JP" altLang="en-US" sz="1600">
                <a:latin typeface="Calibri"/>
                <a:cs typeface="Calibri"/>
              </a:rPr>
              <a:t>”</a:t>
            </a:r>
            <a:endParaRPr lang="en-US" sz="1600">
              <a:latin typeface="Calibri"/>
              <a:cs typeface="Calibri"/>
            </a:endParaRPr>
          </a:p>
        </p:txBody>
      </p:sp>
      <p:grpSp>
        <p:nvGrpSpPr>
          <p:cNvPr id="2" name="Group 5"/>
          <p:cNvGrpSpPr>
            <a:grpSpLocks/>
          </p:cNvGrpSpPr>
          <p:nvPr/>
        </p:nvGrpSpPr>
        <p:grpSpPr bwMode="auto">
          <a:xfrm>
            <a:off x="1066800" y="4191000"/>
            <a:ext cx="7696200" cy="2235200"/>
            <a:chOff x="672" y="2640"/>
            <a:chExt cx="4848" cy="1408"/>
          </a:xfrm>
        </p:grpSpPr>
        <p:sp>
          <p:nvSpPr>
            <p:cNvPr id="41994" name="Freeform 6"/>
            <p:cNvSpPr>
              <a:spLocks/>
            </p:cNvSpPr>
            <p:nvPr/>
          </p:nvSpPr>
          <p:spPr bwMode="auto">
            <a:xfrm>
              <a:off x="1440" y="2640"/>
              <a:ext cx="3168" cy="1408"/>
            </a:xfrm>
            <a:custGeom>
              <a:avLst/>
              <a:gdLst>
                <a:gd name="T0" fmla="*/ 0 w 3168"/>
                <a:gd name="T1" fmla="*/ 1248 h 1408"/>
                <a:gd name="T2" fmla="*/ 1392 w 3168"/>
                <a:gd name="T3" fmla="*/ 1344 h 1408"/>
                <a:gd name="T4" fmla="*/ 2640 w 3168"/>
                <a:gd name="T5" fmla="*/ 864 h 1408"/>
                <a:gd name="T6" fmla="*/ 3168 w 3168"/>
                <a:gd name="T7" fmla="*/ 0 h 1408"/>
                <a:gd name="T8" fmla="*/ 0 60000 65536"/>
                <a:gd name="T9" fmla="*/ 0 60000 65536"/>
                <a:gd name="T10" fmla="*/ 0 60000 65536"/>
                <a:gd name="T11" fmla="*/ 0 60000 65536"/>
                <a:gd name="T12" fmla="*/ 0 w 3168"/>
                <a:gd name="T13" fmla="*/ 0 h 1408"/>
                <a:gd name="T14" fmla="*/ 3168 w 3168"/>
                <a:gd name="T15" fmla="*/ 1408 h 1408"/>
              </a:gdLst>
              <a:ahLst/>
              <a:cxnLst>
                <a:cxn ang="T8">
                  <a:pos x="T0" y="T1"/>
                </a:cxn>
                <a:cxn ang="T9">
                  <a:pos x="T2" y="T3"/>
                </a:cxn>
                <a:cxn ang="T10">
                  <a:pos x="T4" y="T5"/>
                </a:cxn>
                <a:cxn ang="T11">
                  <a:pos x="T6" y="T7"/>
                </a:cxn>
              </a:cxnLst>
              <a:rect l="T12" t="T13" r="T14" b="T15"/>
              <a:pathLst>
                <a:path w="3168" h="1408">
                  <a:moveTo>
                    <a:pt x="0" y="1248"/>
                  </a:moveTo>
                  <a:cubicBezTo>
                    <a:pt x="476" y="1328"/>
                    <a:pt x="952" y="1408"/>
                    <a:pt x="1392" y="1344"/>
                  </a:cubicBezTo>
                  <a:cubicBezTo>
                    <a:pt x="1832" y="1280"/>
                    <a:pt x="2344" y="1088"/>
                    <a:pt x="2640" y="864"/>
                  </a:cubicBezTo>
                  <a:cubicBezTo>
                    <a:pt x="2936" y="640"/>
                    <a:pt x="3080" y="144"/>
                    <a:pt x="3168" y="0"/>
                  </a:cubicBezTo>
                </a:path>
              </a:pathLst>
            </a:custGeom>
            <a:noFill/>
            <a:ln w="28575">
              <a:solidFill>
                <a:srgbClr val="FF0000"/>
              </a:solidFill>
              <a:prstDash val="lgDash"/>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a:lstStyle/>
            <a:p>
              <a:endParaRPr lang="en-US">
                <a:latin typeface="Calibri"/>
                <a:cs typeface="Calibri"/>
              </a:endParaRPr>
            </a:p>
          </p:txBody>
        </p:sp>
        <p:pic>
          <p:nvPicPr>
            <p:cNvPr id="41995" name="Picture 7" descr="tor_Page_42"/>
            <p:cNvPicPr>
              <a:picLocks noChangeAspect="1" noChangeArrowheads="1"/>
            </p:cNvPicPr>
            <p:nvPr/>
          </p:nvPicPr>
          <p:blipFill>
            <a:blip r:embed="rId4">
              <a:extLst>
                <a:ext uri="{28A0092B-C50C-407E-A947-70E740481C1C}">
                  <a14:useLocalDpi xmlns:a14="http://schemas.microsoft.com/office/drawing/2010/main" val="0"/>
                </a:ext>
              </a:extLst>
            </a:blip>
            <a:srcRect l="19173" t="67795" r="50000" b="6627"/>
            <a:stretch>
              <a:fillRect/>
            </a:stretch>
          </p:blipFill>
          <p:spPr bwMode="auto">
            <a:xfrm>
              <a:off x="672" y="2736"/>
              <a:ext cx="1775" cy="1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6" name="AutoShape 8"/>
            <p:cNvSpPr>
              <a:spLocks noChangeArrowheads="1"/>
            </p:cNvSpPr>
            <p:nvPr/>
          </p:nvSpPr>
          <p:spPr bwMode="auto">
            <a:xfrm>
              <a:off x="3792" y="2976"/>
              <a:ext cx="1728" cy="576"/>
            </a:xfrm>
            <a:prstGeom prst="wedgeRectCallout">
              <a:avLst>
                <a:gd name="adj1" fmla="val -49130"/>
                <a:gd name="adj2" fmla="val 70833"/>
              </a:avLst>
            </a:prstGeom>
            <a:solidFill>
              <a:srgbClr val="FFCCCC"/>
            </a:solidFill>
            <a:ln w="12700">
              <a:solidFill>
                <a:schemeClr val="tx1"/>
              </a:solidFill>
              <a:miter lim="800000"/>
              <a:headEnd/>
              <a:tailEnd/>
            </a:ln>
          </p:spPr>
          <p:txBody>
            <a:bodyPr/>
            <a:lstStyle/>
            <a:p>
              <a:pPr>
                <a:lnSpc>
                  <a:spcPct val="90000"/>
                </a:lnSpc>
              </a:pPr>
              <a:r>
                <a:rPr lang="en-US" sz="1600" dirty="0">
                  <a:latin typeface="Calibri"/>
                  <a:cs typeface="Calibri"/>
                </a:rPr>
                <a:t>Server gives intro points</a:t>
              </a:r>
              <a:r>
                <a:rPr lang="ja-JP" altLang="en-US" sz="1600" dirty="0">
                  <a:latin typeface="Calibri"/>
                  <a:cs typeface="Calibri"/>
                </a:rPr>
                <a:t>’</a:t>
              </a:r>
              <a:endParaRPr lang="en-US" altLang="ja-JP" sz="1600" dirty="0">
                <a:latin typeface="Calibri"/>
                <a:cs typeface="Calibri"/>
              </a:endParaRPr>
            </a:p>
            <a:p>
              <a:pPr>
                <a:lnSpc>
                  <a:spcPct val="90000"/>
                </a:lnSpc>
              </a:pPr>
              <a:r>
                <a:rPr lang="en-US" sz="1600" dirty="0">
                  <a:latin typeface="Calibri"/>
                  <a:cs typeface="Calibri"/>
                </a:rPr>
                <a:t>descriptors and addresses </a:t>
              </a:r>
            </a:p>
            <a:p>
              <a:pPr>
                <a:lnSpc>
                  <a:spcPct val="90000"/>
                </a:lnSpc>
              </a:pPr>
              <a:r>
                <a:rPr lang="en-US" sz="1600" dirty="0">
                  <a:latin typeface="Calibri"/>
                  <a:cs typeface="Calibri"/>
                </a:rPr>
                <a:t>to service lookup directory</a:t>
              </a:r>
            </a:p>
          </p:txBody>
        </p:sp>
      </p:grpSp>
      <p:grpSp>
        <p:nvGrpSpPr>
          <p:cNvPr id="3" name="Group 9"/>
          <p:cNvGrpSpPr>
            <a:grpSpLocks/>
          </p:cNvGrpSpPr>
          <p:nvPr/>
        </p:nvGrpSpPr>
        <p:grpSpPr bwMode="auto">
          <a:xfrm>
            <a:off x="381000" y="2362200"/>
            <a:ext cx="3810000" cy="1981200"/>
            <a:chOff x="240" y="1488"/>
            <a:chExt cx="2400" cy="1248"/>
          </a:xfrm>
        </p:grpSpPr>
        <p:pic>
          <p:nvPicPr>
            <p:cNvPr id="41991" name="Picture 10" descr="tor_Page_42"/>
            <p:cNvPicPr>
              <a:picLocks noChangeAspect="1" noChangeArrowheads="1"/>
            </p:cNvPicPr>
            <p:nvPr/>
          </p:nvPicPr>
          <p:blipFill>
            <a:blip r:embed="rId4">
              <a:extLst>
                <a:ext uri="{28A0092B-C50C-407E-A947-70E740481C1C}">
                  <a14:useLocalDpi xmlns:a14="http://schemas.microsoft.com/office/drawing/2010/main" val="0"/>
                </a:ext>
              </a:extLst>
            </a:blip>
            <a:srcRect l="5835" t="50000" r="80827" b="25533"/>
            <a:stretch>
              <a:fillRect/>
            </a:stretch>
          </p:blipFill>
          <p:spPr bwMode="auto">
            <a:xfrm>
              <a:off x="240" y="1488"/>
              <a:ext cx="768"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2" name="Line 11"/>
            <p:cNvSpPr>
              <a:spLocks noChangeShapeType="1"/>
            </p:cNvSpPr>
            <p:nvPr/>
          </p:nvSpPr>
          <p:spPr bwMode="auto">
            <a:xfrm>
              <a:off x="864" y="1968"/>
              <a:ext cx="576" cy="768"/>
            </a:xfrm>
            <a:prstGeom prst="line">
              <a:avLst/>
            </a:prstGeom>
            <a:noFill/>
            <a:ln w="28575">
              <a:solidFill>
                <a:schemeClr val="tx1"/>
              </a:solidFill>
              <a:prstDash val="dash"/>
              <a:round/>
              <a:headEnd type="stealth" w="lg" len="lg"/>
              <a:tailEnd type="none" w="lg" len="lg"/>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1993" name="AutoShape 12"/>
            <p:cNvSpPr>
              <a:spLocks noChangeArrowheads="1"/>
            </p:cNvSpPr>
            <p:nvPr/>
          </p:nvSpPr>
          <p:spPr bwMode="auto">
            <a:xfrm>
              <a:off x="1056" y="1488"/>
              <a:ext cx="1584" cy="576"/>
            </a:xfrm>
            <a:prstGeom prst="wedgeRectCallout">
              <a:avLst>
                <a:gd name="adj1" fmla="val -46782"/>
                <a:gd name="adj2" fmla="val 90625"/>
              </a:avLst>
            </a:prstGeom>
            <a:solidFill>
              <a:srgbClr val="FFCCCC"/>
            </a:solidFill>
            <a:ln w="12700">
              <a:solidFill>
                <a:schemeClr val="tx1"/>
              </a:solidFill>
              <a:miter lim="800000"/>
              <a:headEnd/>
              <a:tailEnd/>
            </a:ln>
          </p:spPr>
          <p:txBody>
            <a:bodyPr/>
            <a:lstStyle/>
            <a:p>
              <a:pPr>
                <a:lnSpc>
                  <a:spcPct val="90000"/>
                </a:lnSpc>
              </a:pPr>
              <a:r>
                <a:rPr lang="en-US" sz="1600">
                  <a:latin typeface="Calibri"/>
                  <a:cs typeface="Calibri"/>
                </a:rPr>
                <a:t>Client obtains service</a:t>
              </a:r>
            </a:p>
            <a:p>
              <a:pPr>
                <a:lnSpc>
                  <a:spcPct val="90000"/>
                </a:lnSpc>
              </a:pPr>
              <a:r>
                <a:rPr lang="en-US" sz="1600">
                  <a:latin typeface="Calibri"/>
                  <a:cs typeface="Calibri"/>
                </a:rPr>
                <a:t>descriptor and intro point</a:t>
              </a:r>
            </a:p>
            <a:p>
              <a:pPr>
                <a:lnSpc>
                  <a:spcPct val="90000"/>
                </a:lnSpc>
              </a:pPr>
              <a:r>
                <a:rPr lang="en-US" sz="1600">
                  <a:latin typeface="Calibri"/>
                  <a:cs typeface="Calibri"/>
                </a:rPr>
                <a:t>address from directory</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404010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1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117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Using a Location Hidden Server</a:t>
            </a:r>
          </a:p>
        </p:txBody>
      </p:sp>
      <p:pic>
        <p:nvPicPr>
          <p:cNvPr id="44035" name="Picture 2" descr="tor_Page_44"/>
          <p:cNvPicPr>
            <a:picLocks noChangeAspect="1" noChangeArrowheads="1"/>
          </p:cNvPicPr>
          <p:nvPr/>
        </p:nvPicPr>
        <p:blipFill>
          <a:blip r:embed="rId3">
            <a:extLst>
              <a:ext uri="{28A0092B-C50C-407E-A947-70E740481C1C}">
                <a14:useLocalDpi xmlns:a14="http://schemas.microsoft.com/office/drawing/2010/main" val="0"/>
              </a:ext>
            </a:extLst>
          </a:blip>
          <a:srcRect t="34430" b="13300"/>
          <a:stretch>
            <a:fillRect/>
          </a:stretch>
        </p:blipFill>
        <p:spPr bwMode="auto">
          <a:xfrm>
            <a:off x="1588" y="2590800"/>
            <a:ext cx="9140825"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2196" name="AutoShape 4"/>
          <p:cNvSpPr>
            <a:spLocks noChangeArrowheads="1"/>
          </p:cNvSpPr>
          <p:nvPr/>
        </p:nvSpPr>
        <p:spPr bwMode="auto">
          <a:xfrm>
            <a:off x="152400" y="1676400"/>
            <a:ext cx="2590800" cy="685800"/>
          </a:xfrm>
          <a:prstGeom prst="wedgeRectCallout">
            <a:avLst>
              <a:gd name="adj1" fmla="val 26042"/>
              <a:gd name="adj2" fmla="val 81944"/>
            </a:avLst>
          </a:prstGeom>
          <a:solidFill>
            <a:srgbClr val="FFCCCC"/>
          </a:solidFill>
          <a:ln w="12700">
            <a:solidFill>
              <a:schemeClr val="tx1"/>
            </a:solidFill>
            <a:miter lim="800000"/>
            <a:headEnd/>
            <a:tailEnd/>
          </a:ln>
        </p:spPr>
        <p:txBody>
          <a:bodyPr/>
          <a:lstStyle/>
          <a:p>
            <a:pPr>
              <a:lnSpc>
                <a:spcPct val="90000"/>
              </a:lnSpc>
            </a:pPr>
            <a:r>
              <a:rPr lang="en-US" sz="1600">
                <a:latin typeface="Calibri"/>
                <a:cs typeface="Calibri"/>
              </a:rPr>
              <a:t>Client creates onion route</a:t>
            </a:r>
          </a:p>
          <a:p>
            <a:pPr>
              <a:lnSpc>
                <a:spcPct val="90000"/>
              </a:lnSpc>
            </a:pPr>
            <a:r>
              <a:rPr lang="en-US" sz="1600">
                <a:latin typeface="Calibri"/>
                <a:cs typeface="Calibri"/>
              </a:rPr>
              <a:t>to a </a:t>
            </a:r>
            <a:r>
              <a:rPr lang="ja-JP" altLang="en-US" sz="1600">
                <a:latin typeface="Calibri"/>
                <a:cs typeface="Calibri"/>
              </a:rPr>
              <a:t>“</a:t>
            </a:r>
            <a:r>
              <a:rPr lang="en-US" altLang="ja-JP" sz="1600">
                <a:latin typeface="Calibri"/>
                <a:cs typeface="Calibri"/>
              </a:rPr>
              <a:t>rendezvous point</a:t>
            </a:r>
            <a:r>
              <a:rPr lang="ja-JP" altLang="en-US" sz="1600">
                <a:latin typeface="Calibri"/>
                <a:cs typeface="Calibri"/>
              </a:rPr>
              <a:t>”</a:t>
            </a:r>
            <a:endParaRPr lang="en-US" sz="1600">
              <a:latin typeface="Calibri"/>
              <a:cs typeface="Calibri"/>
            </a:endParaRPr>
          </a:p>
        </p:txBody>
      </p:sp>
      <p:grpSp>
        <p:nvGrpSpPr>
          <p:cNvPr id="2" name="Group 5"/>
          <p:cNvGrpSpPr>
            <a:grpSpLocks/>
          </p:cNvGrpSpPr>
          <p:nvPr/>
        </p:nvGrpSpPr>
        <p:grpSpPr bwMode="auto">
          <a:xfrm>
            <a:off x="1752600" y="4191000"/>
            <a:ext cx="3810000" cy="1447800"/>
            <a:chOff x="1104" y="2640"/>
            <a:chExt cx="2400" cy="912"/>
          </a:xfrm>
        </p:grpSpPr>
        <p:sp>
          <p:nvSpPr>
            <p:cNvPr id="44042" name="Line 6"/>
            <p:cNvSpPr>
              <a:spLocks noChangeShapeType="1"/>
            </p:cNvSpPr>
            <p:nvPr/>
          </p:nvSpPr>
          <p:spPr bwMode="auto">
            <a:xfrm>
              <a:off x="1104" y="2640"/>
              <a:ext cx="2400" cy="0"/>
            </a:xfrm>
            <a:prstGeom prst="line">
              <a:avLst/>
            </a:prstGeom>
            <a:noFill/>
            <a:ln w="28575">
              <a:solidFill>
                <a:srgbClr val="FF0000"/>
              </a:solidFill>
              <a:round/>
              <a:headEnd type="none" w="lg" len="lg"/>
              <a:tailEnd type="stealth" w="lg" len="lg"/>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4043" name="AutoShape 7"/>
            <p:cNvSpPr>
              <a:spLocks noChangeArrowheads="1"/>
            </p:cNvSpPr>
            <p:nvPr/>
          </p:nvSpPr>
          <p:spPr bwMode="auto">
            <a:xfrm>
              <a:off x="1632" y="2832"/>
              <a:ext cx="1680" cy="720"/>
            </a:xfrm>
            <a:prstGeom prst="wedgeRectCallout">
              <a:avLst>
                <a:gd name="adj1" fmla="val 21014"/>
                <a:gd name="adj2" fmla="val -72500"/>
              </a:avLst>
            </a:prstGeom>
            <a:solidFill>
              <a:srgbClr val="FFCCCC"/>
            </a:solidFill>
            <a:ln w="12700">
              <a:solidFill>
                <a:schemeClr val="tx1"/>
              </a:solidFill>
              <a:miter lim="800000"/>
              <a:headEnd/>
              <a:tailEnd/>
            </a:ln>
          </p:spPr>
          <p:txBody>
            <a:bodyPr/>
            <a:lstStyle/>
            <a:p>
              <a:pPr>
                <a:lnSpc>
                  <a:spcPct val="90000"/>
                </a:lnSpc>
              </a:pPr>
              <a:r>
                <a:rPr lang="en-US" sz="1600">
                  <a:latin typeface="Calibri"/>
                  <a:cs typeface="Calibri"/>
                </a:rPr>
                <a:t>Client sends address of the</a:t>
              </a:r>
            </a:p>
            <a:p>
              <a:pPr>
                <a:lnSpc>
                  <a:spcPct val="90000"/>
                </a:lnSpc>
              </a:pPr>
              <a:r>
                <a:rPr lang="en-US" sz="1600">
                  <a:latin typeface="Calibri"/>
                  <a:cs typeface="Calibri"/>
                </a:rPr>
                <a:t>rendezvous point and any</a:t>
              </a:r>
            </a:p>
            <a:p>
              <a:pPr>
                <a:lnSpc>
                  <a:spcPct val="90000"/>
                </a:lnSpc>
              </a:pPr>
              <a:r>
                <a:rPr lang="en-US" sz="1600">
                  <a:latin typeface="Calibri"/>
                  <a:cs typeface="Calibri"/>
                </a:rPr>
                <a:t>authorization, if needed, to</a:t>
              </a:r>
            </a:p>
            <a:p>
              <a:pPr>
                <a:lnSpc>
                  <a:spcPct val="90000"/>
                </a:lnSpc>
              </a:pPr>
              <a:r>
                <a:rPr lang="en-US" sz="1600">
                  <a:latin typeface="Calibri"/>
                  <a:cs typeface="Calibri"/>
                </a:rPr>
                <a:t>server through intro point</a:t>
              </a:r>
            </a:p>
          </p:txBody>
        </p:sp>
      </p:grpSp>
      <p:grpSp>
        <p:nvGrpSpPr>
          <p:cNvPr id="3" name="Group 8"/>
          <p:cNvGrpSpPr>
            <a:grpSpLocks/>
          </p:cNvGrpSpPr>
          <p:nvPr/>
        </p:nvGrpSpPr>
        <p:grpSpPr bwMode="auto">
          <a:xfrm>
            <a:off x="3505200" y="1828800"/>
            <a:ext cx="5257800" cy="1828800"/>
            <a:chOff x="2208" y="1152"/>
            <a:chExt cx="3312" cy="1152"/>
          </a:xfrm>
        </p:grpSpPr>
        <p:sp>
          <p:nvSpPr>
            <p:cNvPr id="44040" name="Line 9"/>
            <p:cNvSpPr>
              <a:spLocks noChangeShapeType="1"/>
            </p:cNvSpPr>
            <p:nvPr/>
          </p:nvSpPr>
          <p:spPr bwMode="auto">
            <a:xfrm flipH="1" flipV="1">
              <a:off x="2208" y="2064"/>
              <a:ext cx="3024" cy="240"/>
            </a:xfrm>
            <a:prstGeom prst="line">
              <a:avLst/>
            </a:prstGeom>
            <a:noFill/>
            <a:ln w="28575">
              <a:solidFill>
                <a:schemeClr val="bg2"/>
              </a:solidFill>
              <a:round/>
              <a:headEnd type="none" w="lg" len="lg"/>
              <a:tailEnd type="stealth" w="lg" len="lg"/>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4041" name="AutoShape 10"/>
            <p:cNvSpPr>
              <a:spLocks noChangeArrowheads="1"/>
            </p:cNvSpPr>
            <p:nvPr/>
          </p:nvSpPr>
          <p:spPr bwMode="auto">
            <a:xfrm>
              <a:off x="3456" y="1152"/>
              <a:ext cx="2064" cy="432"/>
            </a:xfrm>
            <a:prstGeom prst="wedgeRectCallout">
              <a:avLst>
                <a:gd name="adj1" fmla="val 1694"/>
                <a:gd name="adj2" fmla="val 188889"/>
              </a:avLst>
            </a:prstGeom>
            <a:solidFill>
              <a:srgbClr val="FFCCCC"/>
            </a:solidFill>
            <a:ln w="12700">
              <a:solidFill>
                <a:schemeClr val="tx1"/>
              </a:solidFill>
              <a:miter lim="800000"/>
              <a:headEnd/>
              <a:tailEnd/>
            </a:ln>
          </p:spPr>
          <p:txBody>
            <a:bodyPr/>
            <a:lstStyle/>
            <a:p>
              <a:pPr>
                <a:lnSpc>
                  <a:spcPct val="90000"/>
                </a:lnSpc>
              </a:pPr>
              <a:r>
                <a:rPr lang="en-US" sz="1600">
                  <a:latin typeface="Calibri"/>
                  <a:cs typeface="Calibri"/>
                </a:rPr>
                <a:t>If server chooses to talk to client,</a:t>
              </a:r>
            </a:p>
            <a:p>
              <a:pPr>
                <a:lnSpc>
                  <a:spcPct val="90000"/>
                </a:lnSpc>
              </a:pPr>
              <a:r>
                <a:rPr lang="en-US" sz="1600">
                  <a:latin typeface="Calibri"/>
                  <a:cs typeface="Calibri"/>
                </a:rPr>
                <a:t>connect to rendezvous point</a:t>
              </a:r>
            </a:p>
          </p:txBody>
        </p:sp>
      </p:grpSp>
      <p:sp>
        <p:nvSpPr>
          <p:cNvPr id="1672203" name="AutoShape 11"/>
          <p:cNvSpPr>
            <a:spLocks noChangeArrowheads="1"/>
          </p:cNvSpPr>
          <p:nvPr/>
        </p:nvSpPr>
        <p:spPr bwMode="auto">
          <a:xfrm>
            <a:off x="3200400" y="1676400"/>
            <a:ext cx="2057400" cy="914400"/>
          </a:xfrm>
          <a:prstGeom prst="wedgeRectCallout">
            <a:avLst>
              <a:gd name="adj1" fmla="val -36190"/>
              <a:gd name="adj2" fmla="val 111458"/>
            </a:avLst>
          </a:prstGeom>
          <a:solidFill>
            <a:srgbClr val="FFCCCC"/>
          </a:solidFill>
          <a:ln w="12700">
            <a:solidFill>
              <a:schemeClr val="tx1"/>
            </a:solidFill>
            <a:miter lim="800000"/>
            <a:headEnd/>
            <a:tailEnd/>
          </a:ln>
        </p:spPr>
        <p:txBody>
          <a:bodyPr/>
          <a:lstStyle/>
          <a:p>
            <a:pPr>
              <a:lnSpc>
                <a:spcPct val="90000"/>
              </a:lnSpc>
            </a:pPr>
            <a:r>
              <a:rPr lang="en-US" sz="1600">
                <a:latin typeface="Calibri"/>
                <a:cs typeface="Calibri"/>
              </a:rPr>
              <a:t>Rendezvous point</a:t>
            </a:r>
          </a:p>
          <a:p>
            <a:pPr>
              <a:lnSpc>
                <a:spcPct val="90000"/>
              </a:lnSpc>
            </a:pPr>
            <a:r>
              <a:rPr lang="en-US" sz="1600">
                <a:latin typeface="Calibri"/>
                <a:cs typeface="Calibri"/>
              </a:rPr>
              <a:t>mates the circuits</a:t>
            </a:r>
          </a:p>
          <a:p>
            <a:pPr>
              <a:lnSpc>
                <a:spcPct val="90000"/>
              </a:lnSpc>
            </a:pPr>
            <a:r>
              <a:rPr lang="en-US" sz="1600">
                <a:latin typeface="Calibri"/>
                <a:cs typeface="Calibri"/>
              </a:rPr>
              <a:t>from client &amp; server</a:t>
            </a:r>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Calibri"/>
                <a:cs typeface="Calibri"/>
              </a:rPr>
              <a:pPr/>
              <a:t>51</a:t>
            </a:fld>
            <a:endParaRPr lang="en-US">
              <a:latin typeface="Calibri"/>
              <a:cs typeface="Calibri"/>
            </a:endParaRPr>
          </a:p>
        </p:txBody>
      </p:sp>
    </p:spTree>
    <p:extLst>
      <p:ext uri="{BB962C8B-B14F-4D97-AF65-F5344CB8AC3E}">
        <p14:creationId xmlns:p14="http://schemas.microsoft.com/office/powerpoint/2010/main" val="262512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2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72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2196" grpId="0" animBg="1"/>
      <p:bldP spid="167220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Tor</a:t>
            </a:r>
          </a:p>
        </p:txBody>
      </p:sp>
      <p:sp>
        <p:nvSpPr>
          <p:cNvPr id="27650" name="Rectangle 3"/>
          <p:cNvSpPr>
            <a:spLocks noGrp="1" noChangeArrowheads="1"/>
          </p:cNvSpPr>
          <p:nvPr>
            <p:ph type="body" idx="1"/>
          </p:nvPr>
        </p:nvSpPr>
        <p:spPr/>
        <p:txBody>
          <a:bodyPr/>
          <a:lstStyle/>
          <a:p>
            <a:pPr>
              <a:lnSpc>
                <a:spcPct val="80000"/>
              </a:lnSpc>
            </a:pPr>
            <a:r>
              <a:rPr lang="en-US" sz="3000">
                <a:latin typeface="Arial" charset="0"/>
                <a:ea typeface="ＭＳ Ｐゴシック" charset="0"/>
                <a:cs typeface="ＭＳ Ｐゴシック" charset="0"/>
              </a:rPr>
              <a:t>Second-generation onion routing network</a:t>
            </a:r>
          </a:p>
          <a:p>
            <a:pPr lvl="1">
              <a:lnSpc>
                <a:spcPct val="80000"/>
              </a:lnSpc>
            </a:pPr>
            <a:r>
              <a:rPr lang="en-US" sz="2600">
                <a:latin typeface="Arial" charset="0"/>
                <a:ea typeface="ＭＳ Ｐゴシック" charset="0"/>
              </a:rPr>
              <a:t>http://tor.eff.org</a:t>
            </a:r>
          </a:p>
          <a:p>
            <a:pPr lvl="1">
              <a:lnSpc>
                <a:spcPct val="80000"/>
              </a:lnSpc>
            </a:pPr>
            <a:r>
              <a:rPr lang="en-US" sz="2600">
                <a:latin typeface="Arial" charset="0"/>
                <a:ea typeface="ＭＳ Ｐゴシック" charset="0"/>
              </a:rPr>
              <a:t>Developed by Roger Dingledine, Nick Mathewson and Paul Syverson</a:t>
            </a:r>
          </a:p>
          <a:p>
            <a:pPr lvl="1">
              <a:lnSpc>
                <a:spcPct val="80000"/>
              </a:lnSpc>
            </a:pPr>
            <a:r>
              <a:rPr lang="en-US" sz="2600">
                <a:latin typeface="Arial" charset="0"/>
                <a:ea typeface="ＭＳ Ｐゴシック" charset="0"/>
              </a:rPr>
              <a:t>Specifically designed for low-latency anonymous Internet communications</a:t>
            </a:r>
          </a:p>
          <a:p>
            <a:pPr>
              <a:lnSpc>
                <a:spcPct val="80000"/>
              </a:lnSpc>
            </a:pPr>
            <a:r>
              <a:rPr lang="en-US" sz="3000">
                <a:latin typeface="Arial" charset="0"/>
                <a:ea typeface="ＭＳ Ｐゴシック" charset="0"/>
                <a:cs typeface="ＭＳ Ｐゴシック" charset="0"/>
              </a:rPr>
              <a:t>Running since October 2003</a:t>
            </a:r>
          </a:p>
          <a:p>
            <a:pPr>
              <a:lnSpc>
                <a:spcPct val="80000"/>
              </a:lnSpc>
            </a:pPr>
            <a:r>
              <a:rPr lang="en-US" sz="3000">
                <a:latin typeface="Arial" charset="0"/>
                <a:ea typeface="ＭＳ Ｐゴシック" charset="0"/>
                <a:cs typeface="ＭＳ Ｐゴシック" charset="0"/>
              </a:rPr>
              <a:t>100s nodes on four continents, thousands of users</a:t>
            </a:r>
          </a:p>
          <a:p>
            <a:pPr>
              <a:lnSpc>
                <a:spcPct val="80000"/>
              </a:lnSpc>
            </a:pPr>
            <a:r>
              <a:rPr lang="ja-JP" altLang="en-US" sz="3000">
                <a:latin typeface="Arial" charset="0"/>
                <a:ea typeface="ＭＳ Ｐゴシック" charset="0"/>
                <a:cs typeface="ＭＳ Ｐゴシック" charset="0"/>
              </a:rPr>
              <a:t>“</a:t>
            </a:r>
            <a:r>
              <a:rPr lang="en-US" altLang="ja-JP" sz="3000">
                <a:latin typeface="Arial" charset="0"/>
                <a:ea typeface="ＭＳ Ｐゴシック" charset="0"/>
                <a:cs typeface="ＭＳ Ｐゴシック" charset="0"/>
              </a:rPr>
              <a:t>Easy-to-use</a:t>
            </a:r>
            <a:r>
              <a:rPr lang="ja-JP" altLang="en-US" sz="3000">
                <a:latin typeface="Arial" charset="0"/>
                <a:ea typeface="ＭＳ Ｐゴシック" charset="0"/>
                <a:cs typeface="ＭＳ Ｐゴシック" charset="0"/>
              </a:rPr>
              <a:t>”</a:t>
            </a:r>
            <a:r>
              <a:rPr lang="en-US" altLang="ja-JP" sz="3000">
                <a:latin typeface="Arial" charset="0"/>
                <a:ea typeface="ＭＳ Ｐゴシック" charset="0"/>
                <a:cs typeface="ＭＳ Ｐゴシック" charset="0"/>
              </a:rPr>
              <a:t> client proxy</a:t>
            </a:r>
          </a:p>
          <a:p>
            <a:pPr lvl="1">
              <a:lnSpc>
                <a:spcPct val="80000"/>
              </a:lnSpc>
            </a:pPr>
            <a:r>
              <a:rPr lang="en-US" sz="2600">
                <a:latin typeface="Arial" charset="0"/>
                <a:ea typeface="ＭＳ Ｐゴシック" charset="0"/>
              </a:rPr>
              <a:t>Freely available, can use it for anonymous browsing</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214681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Bits: </a:t>
            </a:r>
            <a:r>
              <a:rPr dirty="0" smtClean="0"/>
              <a:t>Today's Lecture</a:t>
            </a:r>
            <a:endParaRPr lang="en-US" dirty="0"/>
          </a:p>
        </p:txBody>
      </p:sp>
      <p:sp>
        <p:nvSpPr>
          <p:cNvPr id="3" name="Content Placeholder 2"/>
          <p:cNvSpPr>
            <a:spLocks noGrp="1"/>
          </p:cNvSpPr>
          <p:nvPr>
            <p:ph idx="1"/>
          </p:nvPr>
        </p:nvSpPr>
        <p:spPr/>
        <p:txBody>
          <a:bodyPr/>
          <a:lstStyle/>
          <a:p>
            <a:endParaRPr lang="en-US" dirty="0" smtClean="0"/>
          </a:p>
          <a:p>
            <a:r>
              <a:rPr lang="en-US" dirty="0" smtClean="0"/>
              <a:t>Effective secure channels</a:t>
            </a:r>
          </a:p>
          <a:p>
            <a:pPr lvl="1"/>
            <a:r>
              <a:rPr lang="en-US" dirty="0" smtClean="0"/>
              <a:t>Key Distribution Centers and Certificate Authorities  </a:t>
            </a:r>
          </a:p>
          <a:p>
            <a:pPr lvl="1"/>
            <a:r>
              <a:rPr lang="en-US" dirty="0" err="1" smtClean="0"/>
              <a:t>Diffie</a:t>
            </a:r>
            <a:r>
              <a:rPr lang="en-US" dirty="0" smtClean="0"/>
              <a:t>-Hellman for key establishment in the “open”</a:t>
            </a:r>
          </a:p>
          <a:p>
            <a:endParaRPr lang="en-US" dirty="0"/>
          </a:p>
          <a:p>
            <a:r>
              <a:rPr lang="en-US" dirty="0" smtClean="0"/>
              <a:t>Access control</a:t>
            </a:r>
          </a:p>
          <a:p>
            <a:pPr lvl="1"/>
            <a:r>
              <a:rPr lang="en-US" dirty="0"/>
              <a:t>Way to store what “subjects” can do to “objects”</a:t>
            </a:r>
          </a:p>
          <a:p>
            <a:pPr lvl="1"/>
            <a:r>
              <a:rPr lang="en-US" dirty="0" smtClean="0"/>
              <a:t>Access Control Matrix: ACLs and Capability lists </a:t>
            </a:r>
          </a:p>
          <a:p>
            <a:endParaRPr lang="en-US" dirty="0"/>
          </a:p>
          <a:p>
            <a:r>
              <a:rPr lang="en-US" dirty="0" smtClean="0"/>
              <a:t>Privacy and Tor</a:t>
            </a:r>
          </a:p>
          <a:p>
            <a:pPr lvl="1"/>
            <a:r>
              <a:rPr lang="en-US" dirty="0" smtClean="0"/>
              <a:t>Used for anonymity on the internet (Onion Routes) </a:t>
            </a:r>
          </a:p>
          <a:p>
            <a:pPr lvl="1"/>
            <a:r>
              <a:rPr lang="en-US" dirty="0" smtClean="0"/>
              <a:t>Uses ideas from encryption, networking, P2P  </a:t>
            </a:r>
          </a:p>
          <a:p>
            <a:endParaRPr lang="en-US" dirty="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1295942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smtClean="0"/>
              <a:t>ACL Abbreviations</a:t>
            </a:r>
            <a:endParaRPr lang="en-US"/>
          </a:p>
        </p:txBody>
      </p:sp>
      <p:sp>
        <p:nvSpPr>
          <p:cNvPr id="40964" name="Rectangle 3"/>
          <p:cNvSpPr>
            <a:spLocks noGrp="1" noChangeArrowheads="1"/>
          </p:cNvSpPr>
          <p:nvPr>
            <p:ph type="body" idx="1"/>
          </p:nvPr>
        </p:nvSpPr>
        <p:spPr/>
        <p:txBody>
          <a:bodyPr/>
          <a:lstStyle/>
          <a:p>
            <a:r>
              <a:rPr lang="en-US" smtClean="0"/>
              <a:t>Augment abbreviated lists with ACLs</a:t>
            </a:r>
          </a:p>
          <a:p>
            <a:pPr lvl="1"/>
            <a:r>
              <a:rPr lang="en-US" smtClean="0"/>
              <a:t>Intent is to shorten ACL without losing the granularity</a:t>
            </a:r>
          </a:p>
          <a:p>
            <a:r>
              <a:rPr lang="en-US" smtClean="0"/>
              <a:t>Example </a:t>
            </a:r>
            <a:r>
              <a:rPr lang="en-US" smtClean="0">
                <a:sym typeface="Wingdings" pitchFamily="-65" charset="2"/>
              </a:rPr>
              <a:t></a:t>
            </a:r>
            <a:r>
              <a:rPr lang="en-US" smtClean="0"/>
              <a:t> IBM AIX</a:t>
            </a:r>
          </a:p>
          <a:p>
            <a:pPr lvl="1"/>
            <a:r>
              <a:rPr lang="en-US" smtClean="0"/>
              <a:t>ACL overrides base permission</a:t>
            </a:r>
          </a:p>
          <a:p>
            <a:pPr lvl="1"/>
            <a:r>
              <a:rPr lang="en-US" smtClean="0"/>
              <a:t>Denial takes precedence</a:t>
            </a:r>
            <a:endParaRPr lang="en-US"/>
          </a:p>
        </p:txBody>
      </p:sp>
      <p:sp>
        <p:nvSpPr>
          <p:cNvPr id="40962"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A070074C-C730-0F43-87FE-AFA4CE59D251}" type="slidenum">
              <a:rPr lang="en-US" sz="1400"/>
              <a:pPr algn="r"/>
              <a:t>54</a:t>
            </a:fld>
            <a:endParaRPr lang="en-US" sz="1400"/>
          </a:p>
        </p:txBody>
      </p:sp>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807066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smtClean="0"/>
              <a:t>Permissions in IBM AIX</a:t>
            </a:r>
            <a:endParaRPr lang="en-US"/>
          </a:p>
        </p:txBody>
      </p:sp>
      <p:sp>
        <p:nvSpPr>
          <p:cNvPr id="41988" name="Rectangle 3"/>
          <p:cNvSpPr>
            <a:spLocks noGrp="1" noChangeArrowheads="1"/>
          </p:cNvSpPr>
          <p:nvPr>
            <p:ph type="body" idx="1"/>
          </p:nvPr>
        </p:nvSpPr>
        <p:spPr/>
        <p:txBody>
          <a:bodyPr>
            <a:normAutofit/>
          </a:bodyPr>
          <a:lstStyle/>
          <a:p>
            <a:pPr>
              <a:buNone/>
            </a:pPr>
            <a:r>
              <a:rPr lang="en-US" sz="2000" dirty="0" smtClean="0"/>
              <a:t>attributes:</a:t>
            </a:r>
          </a:p>
          <a:p>
            <a:pPr>
              <a:buNone/>
            </a:pPr>
            <a:r>
              <a:rPr lang="en-US" sz="2000" dirty="0" smtClean="0"/>
              <a:t>base (traditional UNIX) permissions</a:t>
            </a:r>
          </a:p>
          <a:p>
            <a:pPr>
              <a:buNone/>
            </a:pPr>
            <a:r>
              <a:rPr lang="en-US" sz="2000" dirty="0" smtClean="0"/>
              <a:t>	</a:t>
            </a:r>
            <a:r>
              <a:rPr lang="en-US" sz="2000" dirty="0" err="1" smtClean="0"/>
              <a:t>owner(bishop</a:t>
            </a:r>
            <a:r>
              <a:rPr lang="en-US" sz="2000" dirty="0" smtClean="0"/>
              <a:t>):	</a:t>
            </a:r>
            <a:r>
              <a:rPr lang="en-US" sz="2000" dirty="0" err="1" smtClean="0"/>
              <a:t>rw</a:t>
            </a:r>
            <a:r>
              <a:rPr lang="en-US" sz="2000" dirty="0" smtClean="0"/>
              <a:t>-</a:t>
            </a:r>
          </a:p>
          <a:p>
            <a:pPr>
              <a:buNone/>
            </a:pPr>
            <a:r>
              <a:rPr lang="en-US" sz="2000" dirty="0" smtClean="0"/>
              <a:t>	</a:t>
            </a:r>
            <a:r>
              <a:rPr lang="en-US" sz="2000" dirty="0" err="1" smtClean="0"/>
              <a:t>group(sys</a:t>
            </a:r>
            <a:r>
              <a:rPr lang="en-US" sz="2000" dirty="0" smtClean="0"/>
              <a:t>):	</a:t>
            </a:r>
            <a:r>
              <a:rPr lang="en-US" sz="2000" dirty="0" err="1" smtClean="0"/>
              <a:t>r</a:t>
            </a:r>
            <a:r>
              <a:rPr lang="en-US" sz="2000" dirty="0" smtClean="0"/>
              <a:t>--</a:t>
            </a:r>
          </a:p>
          <a:p>
            <a:pPr>
              <a:buNone/>
            </a:pPr>
            <a:r>
              <a:rPr lang="en-US" sz="2000" dirty="0" smtClean="0"/>
              <a:t>	others:	---</a:t>
            </a:r>
          </a:p>
          <a:p>
            <a:pPr>
              <a:buNone/>
            </a:pPr>
            <a:r>
              <a:rPr lang="en-US" sz="2000" dirty="0" smtClean="0"/>
              <a:t>extended permissions enabled</a:t>
            </a:r>
          </a:p>
          <a:p>
            <a:pPr>
              <a:buNone/>
            </a:pPr>
            <a:r>
              <a:rPr lang="en-US" sz="2000" dirty="0" smtClean="0"/>
              <a:t>	permit	-</a:t>
            </a:r>
            <a:r>
              <a:rPr lang="en-US" sz="2000" dirty="0" err="1" smtClean="0"/>
              <a:t>w</a:t>
            </a:r>
            <a:r>
              <a:rPr lang="en-US" sz="2000" dirty="0" smtClean="0"/>
              <a:t>-	</a:t>
            </a:r>
            <a:r>
              <a:rPr lang="en-US" sz="2000" dirty="0" err="1" smtClean="0"/>
              <a:t>u:heidi</a:t>
            </a:r>
            <a:r>
              <a:rPr lang="en-US" sz="2000" dirty="0" smtClean="0"/>
              <a:t>, </a:t>
            </a:r>
            <a:r>
              <a:rPr lang="en-US" sz="2000" dirty="0" err="1" smtClean="0"/>
              <a:t>g</a:t>
            </a:r>
            <a:r>
              <a:rPr lang="en-US" sz="2000" dirty="0" smtClean="0"/>
              <a:t>=sys	[Add]</a:t>
            </a:r>
          </a:p>
          <a:p>
            <a:pPr>
              <a:buNone/>
            </a:pPr>
            <a:r>
              <a:rPr lang="en-US" sz="2000" dirty="0" smtClean="0"/>
              <a:t>	permit	</a:t>
            </a:r>
            <a:r>
              <a:rPr lang="en-US" sz="2000" dirty="0" err="1" smtClean="0"/>
              <a:t>rw</a:t>
            </a:r>
            <a:r>
              <a:rPr lang="en-US" sz="2000" dirty="0" smtClean="0"/>
              <a:t>-	</a:t>
            </a:r>
            <a:r>
              <a:rPr lang="en-US" sz="2000" dirty="0" err="1" smtClean="0"/>
              <a:t>u:matt</a:t>
            </a:r>
            <a:endParaRPr lang="en-US" sz="2000" dirty="0" smtClean="0"/>
          </a:p>
          <a:p>
            <a:pPr>
              <a:buNone/>
            </a:pPr>
            <a:r>
              <a:rPr lang="en-US" sz="2000" dirty="0" smtClean="0"/>
              <a:t>	deny	-</a:t>
            </a:r>
            <a:r>
              <a:rPr lang="en-US" sz="2000" dirty="0" err="1" smtClean="0"/>
              <a:t>w</a:t>
            </a:r>
            <a:r>
              <a:rPr lang="en-US" sz="2000" dirty="0" smtClean="0"/>
              <a:t>-	</a:t>
            </a:r>
            <a:r>
              <a:rPr lang="en-US" sz="2000" dirty="0" err="1" smtClean="0"/>
              <a:t>u:holly</a:t>
            </a:r>
            <a:r>
              <a:rPr lang="en-US" sz="2000" dirty="0" smtClean="0"/>
              <a:t>, </a:t>
            </a:r>
            <a:r>
              <a:rPr lang="en-US" sz="2000" dirty="0" err="1" smtClean="0"/>
              <a:t>g</a:t>
            </a:r>
            <a:r>
              <a:rPr lang="en-US" sz="2000" dirty="0" smtClean="0"/>
              <a:t>=faculty	[Remove right]</a:t>
            </a:r>
            <a:endParaRPr lang="en-US" sz="2000" dirty="0"/>
          </a:p>
        </p:txBody>
      </p:sp>
      <p:sp>
        <p:nvSpPr>
          <p:cNvPr id="41986" name="Slide Number Placeholder 3"/>
          <p:cNvSpPr txBox="1">
            <a:spLocks noGrp="1"/>
          </p:cNvSpPr>
          <p:nvPr/>
        </p:nvSpPr>
        <p:spPr bwMode="auto">
          <a:xfrm>
            <a:off x="6781800" y="6324600"/>
            <a:ext cx="1905000" cy="457200"/>
          </a:xfrm>
          <a:prstGeom prst="rect">
            <a:avLst/>
          </a:prstGeom>
          <a:noFill/>
          <a:ln w="9525">
            <a:noFill/>
            <a:miter lim="800000"/>
            <a:headEnd/>
            <a:tailEnd/>
          </a:ln>
        </p:spPr>
        <p:txBody>
          <a:bodyPr anchor="b">
            <a:prstTxWarp prst="textNoShape">
              <a:avLst/>
            </a:prstTxWarp>
          </a:bodyPr>
          <a:lstStyle/>
          <a:p>
            <a:pPr algn="r"/>
            <a:fld id="{20E4F18A-8946-7343-8B0C-66EB098D1011}" type="slidenum">
              <a:rPr lang="en-US" sz="1400"/>
              <a:pPr algn="r"/>
              <a:t>55</a:t>
            </a:fld>
            <a:endParaRPr lang="en-US" sz="1400"/>
          </a:p>
        </p:txBody>
      </p:sp>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4245642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fontScale="90000"/>
          </a:bodyPr>
          <a:lstStyle/>
          <a:p>
            <a:r>
              <a:rPr lang="en-US" sz="3900"/>
              <a:t>Capabilities and Attribute Certificates (1)</a:t>
            </a:r>
          </a:p>
        </p:txBody>
      </p:sp>
      <p:sp>
        <p:nvSpPr>
          <p:cNvPr id="163843" name="Rectangle 3"/>
          <p:cNvSpPr>
            <a:spLocks noGrp="1" noChangeArrowheads="1"/>
          </p:cNvSpPr>
          <p:nvPr>
            <p:ph type="body" idx="1"/>
          </p:nvPr>
        </p:nvSpPr>
        <p:spPr>
          <a:xfrm>
            <a:off x="304800" y="4970463"/>
            <a:ext cx="8839200" cy="838200"/>
          </a:xfrm>
        </p:spPr>
        <p:txBody>
          <a:bodyPr/>
          <a:lstStyle/>
          <a:p>
            <a:r>
              <a:rPr lang="en-US" dirty="0" smtClean="0"/>
              <a:t>Owner </a:t>
            </a:r>
            <a:r>
              <a:rPr lang="en-US" dirty="0"/>
              <a:t>capability in Amoeba.</a:t>
            </a:r>
          </a:p>
        </p:txBody>
      </p:sp>
      <p:pic>
        <p:nvPicPr>
          <p:cNvPr id="163844" name="Picture 4" descr="09-36T"/>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0" y="2711450"/>
            <a:ext cx="9169400" cy="987425"/>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260113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r>
              <a:rPr lang="en-US" sz="3900"/>
              <a:t>Capabilities and Attribute Certificates (2)</a:t>
            </a:r>
          </a:p>
        </p:txBody>
      </p:sp>
      <p:sp>
        <p:nvSpPr>
          <p:cNvPr id="164867" name="Rectangle 3"/>
          <p:cNvSpPr>
            <a:spLocks noGrp="1" noChangeArrowheads="1"/>
          </p:cNvSpPr>
          <p:nvPr>
            <p:ph type="body" idx="1"/>
          </p:nvPr>
        </p:nvSpPr>
        <p:spPr>
          <a:xfrm>
            <a:off x="304800" y="5181600"/>
            <a:ext cx="8534400" cy="944563"/>
          </a:xfrm>
        </p:spPr>
        <p:txBody>
          <a:bodyPr>
            <a:normAutofit lnSpcReduction="10000"/>
          </a:bodyPr>
          <a:lstStyle/>
          <a:p>
            <a:r>
              <a:rPr lang="en-US" dirty="0" smtClean="0"/>
              <a:t>Generation </a:t>
            </a:r>
            <a:r>
              <a:rPr lang="en-US" dirty="0"/>
              <a:t>of a restricted capability </a:t>
            </a:r>
            <a:br>
              <a:rPr lang="en-US" dirty="0"/>
            </a:br>
            <a:r>
              <a:rPr lang="en-US" dirty="0"/>
              <a:t>from an owner capability.</a:t>
            </a:r>
          </a:p>
        </p:txBody>
      </p:sp>
      <p:pic>
        <p:nvPicPr>
          <p:cNvPr id="164868" name="Picture 4" descr="09-37"/>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300038" y="1460500"/>
            <a:ext cx="8459787" cy="3611563"/>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2584839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One last “little detail”…</a:t>
            </a:r>
          </a:p>
        </p:txBody>
      </p:sp>
      <p:sp>
        <p:nvSpPr>
          <p:cNvPr id="88067" name="Rectangle 3"/>
          <p:cNvSpPr>
            <a:spLocks noGrp="1" noChangeArrowheads="1"/>
          </p:cNvSpPr>
          <p:nvPr>
            <p:ph type="body" idx="1"/>
          </p:nvPr>
        </p:nvSpPr>
        <p:spPr>
          <a:xfrm>
            <a:off x="457200" y="1600200"/>
            <a:ext cx="8229600" cy="4572000"/>
          </a:xfrm>
        </p:spPr>
        <p:txBody>
          <a:bodyPr/>
          <a:lstStyle/>
          <a:p>
            <a:pPr>
              <a:lnSpc>
                <a:spcPct val="90000"/>
              </a:lnSpc>
              <a:buFont typeface="Wingdings" charset="2"/>
              <a:buNone/>
            </a:pPr>
            <a:r>
              <a:rPr lang="en-US" sz="2600"/>
              <a:t>How do I get these keys in the first place??</a:t>
            </a:r>
          </a:p>
          <a:p>
            <a:pPr>
              <a:lnSpc>
                <a:spcPct val="90000"/>
              </a:lnSpc>
              <a:buFont typeface="Wingdings" charset="2"/>
              <a:buNone/>
            </a:pPr>
            <a:r>
              <a:rPr lang="en-US" sz="2600"/>
              <a:t>Remember:</a:t>
            </a:r>
          </a:p>
          <a:p>
            <a:pPr>
              <a:lnSpc>
                <a:spcPct val="90000"/>
              </a:lnSpc>
              <a:buFont typeface="Wingdings" charset="2"/>
              <a:buNone/>
            </a:pPr>
            <a:r>
              <a:rPr lang="en-US" sz="2600"/>
              <a:t>	</a:t>
            </a:r>
          </a:p>
          <a:p>
            <a:pPr>
              <a:lnSpc>
                <a:spcPct val="90000"/>
              </a:lnSpc>
            </a:pPr>
            <a:r>
              <a:rPr lang="en-US" sz="2600"/>
              <a:t>Symmetric key primitives assumed Alice and Bob had already shared a key.</a:t>
            </a:r>
          </a:p>
          <a:p>
            <a:pPr>
              <a:lnSpc>
                <a:spcPct val="90000"/>
              </a:lnSpc>
            </a:pPr>
            <a:r>
              <a:rPr lang="en-US" sz="2600"/>
              <a:t>Asymmetric key primitives assumed Alice knew Bob’s public key.  </a:t>
            </a:r>
          </a:p>
          <a:p>
            <a:pPr>
              <a:lnSpc>
                <a:spcPct val="90000"/>
              </a:lnSpc>
            </a:pPr>
            <a:endParaRPr lang="en-US" sz="2600"/>
          </a:p>
          <a:p>
            <a:pPr>
              <a:lnSpc>
                <a:spcPct val="90000"/>
              </a:lnSpc>
              <a:buFont typeface="Wingdings" charset="2"/>
              <a:buNone/>
            </a:pPr>
            <a:r>
              <a:rPr lang="en-US" sz="2600"/>
              <a:t>	This may work with friends, but when was the last time you saw Amazon.com walking down the street? 		</a:t>
            </a:r>
          </a:p>
        </p:txBody>
      </p:sp>
    </p:spTree>
    <p:extLst>
      <p:ext uri="{BB962C8B-B14F-4D97-AF65-F5344CB8AC3E}">
        <p14:creationId xmlns:p14="http://schemas.microsoft.com/office/powerpoint/2010/main" val="565742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Symmetric Key Distribution</a:t>
            </a:r>
          </a:p>
        </p:txBody>
      </p:sp>
      <p:sp>
        <p:nvSpPr>
          <p:cNvPr id="108547" name="Rectangle 3"/>
          <p:cNvSpPr>
            <a:spLocks noGrp="1" noChangeArrowheads="1"/>
          </p:cNvSpPr>
          <p:nvPr>
            <p:ph type="body" idx="1"/>
          </p:nvPr>
        </p:nvSpPr>
        <p:spPr>
          <a:xfrm>
            <a:off x="457200" y="1600200"/>
            <a:ext cx="8229600" cy="914400"/>
          </a:xfrm>
        </p:spPr>
        <p:txBody>
          <a:bodyPr/>
          <a:lstStyle/>
          <a:p>
            <a:r>
              <a:rPr lang="en-US"/>
              <a:t>How does Andrew do this?</a:t>
            </a:r>
          </a:p>
        </p:txBody>
      </p:sp>
      <p:sp>
        <p:nvSpPr>
          <p:cNvPr id="108548" name="Text Box 4"/>
          <p:cNvSpPr txBox="1">
            <a:spLocks noChangeArrowheads="1"/>
          </p:cNvSpPr>
          <p:nvPr/>
        </p:nvSpPr>
        <p:spPr bwMode="auto">
          <a:xfrm>
            <a:off x="1066800" y="2971800"/>
            <a:ext cx="6934200" cy="13731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Andrew Uses Kerberos, which relies on a </a:t>
            </a:r>
            <a:r>
              <a:rPr lang="en-US" sz="2800" u="sng"/>
              <a:t>Key Distribution Center</a:t>
            </a:r>
            <a:r>
              <a:rPr lang="en-US" sz="2800"/>
              <a:t> (KDC) to establish shared symmetric keys.</a:t>
            </a:r>
          </a:p>
        </p:txBody>
      </p:sp>
    </p:spTree>
    <p:extLst>
      <p:ext uri="{BB962C8B-B14F-4D97-AF65-F5344CB8AC3E}">
        <p14:creationId xmlns:p14="http://schemas.microsoft.com/office/powerpoint/2010/main" val="16179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2"/>
          <p:cNvSpPr>
            <a:spLocks noChangeArrowheads="1"/>
          </p:cNvSpPr>
          <p:nvPr/>
        </p:nvSpPr>
        <p:spPr bwMode="auto">
          <a:xfrm>
            <a:off x="5472113" y="3671888"/>
            <a:ext cx="3038475" cy="2306637"/>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sp>
        <p:nvSpPr>
          <p:cNvPr id="71683" name="Rectangle 3"/>
          <p:cNvSpPr>
            <a:spLocks noGrp="1" noChangeArrowheads="1"/>
          </p:cNvSpPr>
          <p:nvPr>
            <p:ph type="title"/>
          </p:nvPr>
        </p:nvSpPr>
        <p:spPr/>
        <p:txBody>
          <a:bodyPr/>
          <a:lstStyle/>
          <a:p>
            <a:r>
              <a:rPr lang="en-US"/>
              <a:t>Key Distribution Center (KDC)</a:t>
            </a:r>
            <a:endParaRPr lang="en-US" sz="3400"/>
          </a:p>
        </p:txBody>
      </p:sp>
      <p:sp>
        <p:nvSpPr>
          <p:cNvPr id="71684" name="Rectangle 4"/>
          <p:cNvSpPr>
            <a:spLocks noGrp="1" noChangeArrowheads="1"/>
          </p:cNvSpPr>
          <p:nvPr>
            <p:ph type="body" sz="half" idx="1"/>
          </p:nvPr>
        </p:nvSpPr>
        <p:spPr>
          <a:xfrm>
            <a:off x="590550" y="1366838"/>
            <a:ext cx="8266113" cy="4648200"/>
          </a:xfrm>
        </p:spPr>
        <p:txBody>
          <a:bodyPr/>
          <a:lstStyle/>
          <a:p>
            <a:r>
              <a:rPr lang="en-US" sz="2600"/>
              <a:t>Alice, Bob need shared </a:t>
            </a:r>
            <a:r>
              <a:rPr lang="en-US" sz="2600" u="sng"/>
              <a:t>symmetric key</a:t>
            </a:r>
            <a:r>
              <a:rPr lang="en-US" sz="2600"/>
              <a:t>.</a:t>
            </a:r>
          </a:p>
          <a:p>
            <a:r>
              <a:rPr lang="en-US" sz="2600">
                <a:solidFill>
                  <a:srgbClr val="FF0000"/>
                </a:solidFill>
              </a:rPr>
              <a:t>KDC:</a:t>
            </a:r>
            <a:r>
              <a:rPr lang="en-US" sz="2600"/>
              <a:t> server shares different secret key with </a:t>
            </a:r>
            <a:r>
              <a:rPr lang="en-US" sz="2600" i="1"/>
              <a:t>each </a:t>
            </a:r>
            <a:r>
              <a:rPr lang="en-US" sz="2600"/>
              <a:t>registered user (many users)</a:t>
            </a:r>
          </a:p>
          <a:p>
            <a:r>
              <a:rPr lang="en-US" sz="2600"/>
              <a:t>Alice, Bob know own symmetric keys, K</a:t>
            </a:r>
            <a:r>
              <a:rPr lang="en-US" sz="2600" baseline="-25000"/>
              <a:t>A-KDC</a:t>
            </a:r>
            <a:r>
              <a:rPr lang="en-US" sz="2600"/>
              <a:t> K</a:t>
            </a:r>
            <a:r>
              <a:rPr lang="en-US" sz="2600" baseline="-25000"/>
              <a:t>B-KDC </a:t>
            </a:r>
            <a:r>
              <a:rPr lang="en-US" sz="2600"/>
              <a:t>, for communicating with KDC.</a:t>
            </a:r>
            <a:r>
              <a:rPr lang="en-US"/>
              <a:t> </a:t>
            </a:r>
          </a:p>
        </p:txBody>
      </p:sp>
      <p:pic>
        <p:nvPicPr>
          <p:cNvPr id="71685" name="Picture 5" descr="j0175664[1]"/>
          <p:cNvPicPr>
            <a:picLocks noChangeAspect="1" noChangeArrowheads="1"/>
          </p:cNvPicPr>
          <p:nvPr/>
        </p:nvPicPr>
        <p:blipFill>
          <a:blip r:embed="rId3"/>
          <a:srcRect/>
          <a:stretch>
            <a:fillRect/>
          </a:stretch>
        </p:blipFill>
        <p:spPr bwMode="auto">
          <a:xfrm>
            <a:off x="6142038" y="4449763"/>
            <a:ext cx="1201737" cy="954087"/>
          </a:xfrm>
          <a:prstGeom prst="rect">
            <a:avLst/>
          </a:prstGeom>
          <a:noFill/>
          <a:ln w="9525">
            <a:noFill/>
            <a:miter lim="800000"/>
            <a:headEnd/>
            <a:tailEnd/>
          </a:ln>
        </p:spPr>
      </p:pic>
      <p:grpSp>
        <p:nvGrpSpPr>
          <p:cNvPr id="2" name="Group 6"/>
          <p:cNvGrpSpPr>
            <a:grpSpLocks/>
          </p:cNvGrpSpPr>
          <p:nvPr/>
        </p:nvGrpSpPr>
        <p:grpSpPr bwMode="auto">
          <a:xfrm>
            <a:off x="6129338" y="5449888"/>
            <a:ext cx="1068387" cy="428625"/>
            <a:chOff x="4006" y="2460"/>
            <a:chExt cx="673" cy="270"/>
          </a:xfrm>
        </p:grpSpPr>
        <p:pic>
          <p:nvPicPr>
            <p:cNvPr id="71687" name="Picture 7"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688" name="Text Box 8"/>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B-KDC</a:t>
              </a:r>
            </a:p>
          </p:txBody>
        </p:sp>
      </p:grpSp>
      <p:grpSp>
        <p:nvGrpSpPr>
          <p:cNvPr id="3" name="Group 9"/>
          <p:cNvGrpSpPr>
            <a:grpSpLocks/>
          </p:cNvGrpSpPr>
          <p:nvPr/>
        </p:nvGrpSpPr>
        <p:grpSpPr bwMode="auto">
          <a:xfrm>
            <a:off x="7308850" y="4224338"/>
            <a:ext cx="1068388" cy="428625"/>
            <a:chOff x="4006" y="2460"/>
            <a:chExt cx="673" cy="270"/>
          </a:xfrm>
        </p:grpSpPr>
        <p:pic>
          <p:nvPicPr>
            <p:cNvPr id="71690" name="Picture 10"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691" name="Text Box 11"/>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X-KDC</a:t>
              </a:r>
            </a:p>
          </p:txBody>
        </p:sp>
      </p:grpSp>
      <p:grpSp>
        <p:nvGrpSpPr>
          <p:cNvPr id="4" name="Group 12"/>
          <p:cNvGrpSpPr>
            <a:grpSpLocks/>
          </p:cNvGrpSpPr>
          <p:nvPr/>
        </p:nvGrpSpPr>
        <p:grpSpPr bwMode="auto">
          <a:xfrm>
            <a:off x="7235825" y="4684713"/>
            <a:ext cx="1068388" cy="428625"/>
            <a:chOff x="4006" y="2460"/>
            <a:chExt cx="673" cy="270"/>
          </a:xfrm>
        </p:grpSpPr>
        <p:pic>
          <p:nvPicPr>
            <p:cNvPr id="71693" name="Picture 13"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694" name="Text Box 14"/>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Y-KDC</a:t>
              </a:r>
            </a:p>
          </p:txBody>
        </p:sp>
      </p:grpSp>
      <p:grpSp>
        <p:nvGrpSpPr>
          <p:cNvPr id="5" name="Group 15"/>
          <p:cNvGrpSpPr>
            <a:grpSpLocks/>
          </p:cNvGrpSpPr>
          <p:nvPr/>
        </p:nvGrpSpPr>
        <p:grpSpPr bwMode="auto">
          <a:xfrm>
            <a:off x="6967538" y="5162550"/>
            <a:ext cx="1068387" cy="428625"/>
            <a:chOff x="4006" y="2460"/>
            <a:chExt cx="673" cy="270"/>
          </a:xfrm>
        </p:grpSpPr>
        <p:pic>
          <p:nvPicPr>
            <p:cNvPr id="71696" name="Picture 16"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697" name="Text Box 17"/>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Z-KDC</a:t>
              </a:r>
            </a:p>
          </p:txBody>
        </p:sp>
      </p:grpSp>
      <p:grpSp>
        <p:nvGrpSpPr>
          <p:cNvPr id="6" name="Group 18"/>
          <p:cNvGrpSpPr>
            <a:grpSpLocks/>
          </p:cNvGrpSpPr>
          <p:nvPr/>
        </p:nvGrpSpPr>
        <p:grpSpPr bwMode="auto">
          <a:xfrm>
            <a:off x="6567488" y="3916363"/>
            <a:ext cx="1068387" cy="428625"/>
            <a:chOff x="4006" y="2460"/>
            <a:chExt cx="673" cy="270"/>
          </a:xfrm>
        </p:grpSpPr>
        <p:pic>
          <p:nvPicPr>
            <p:cNvPr id="71699" name="Picture 19"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00" name="Text Box 20"/>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P-KDC</a:t>
              </a:r>
            </a:p>
          </p:txBody>
        </p:sp>
      </p:grpSp>
      <p:grpSp>
        <p:nvGrpSpPr>
          <p:cNvPr id="7" name="Group 21"/>
          <p:cNvGrpSpPr>
            <a:grpSpLocks/>
          </p:cNvGrpSpPr>
          <p:nvPr/>
        </p:nvGrpSpPr>
        <p:grpSpPr bwMode="auto">
          <a:xfrm>
            <a:off x="2674938" y="3836988"/>
            <a:ext cx="1898650" cy="1168400"/>
            <a:chOff x="240" y="2216"/>
            <a:chExt cx="1196" cy="736"/>
          </a:xfrm>
        </p:grpSpPr>
        <p:pic>
          <p:nvPicPr>
            <p:cNvPr id="71702" name="Picture 22" descr="Bob"/>
            <p:cNvPicPr>
              <a:picLocks noChangeAspect="1" noChangeArrowheads="1"/>
            </p:cNvPicPr>
            <p:nvPr/>
          </p:nvPicPr>
          <p:blipFill>
            <a:blip r:embed="rId5"/>
            <a:srcRect/>
            <a:stretch>
              <a:fillRect/>
            </a:stretch>
          </p:blipFill>
          <p:spPr bwMode="auto">
            <a:xfrm>
              <a:off x="380" y="2286"/>
              <a:ext cx="504" cy="515"/>
            </a:xfrm>
            <a:prstGeom prst="rect">
              <a:avLst/>
            </a:prstGeom>
            <a:noFill/>
            <a:ln w="9525">
              <a:noFill/>
              <a:miter lim="800000"/>
              <a:headEnd/>
              <a:tailEnd/>
            </a:ln>
          </p:spPr>
        </p:pic>
        <p:grpSp>
          <p:nvGrpSpPr>
            <p:cNvPr id="8" name="Group 23"/>
            <p:cNvGrpSpPr>
              <a:grpSpLocks/>
            </p:cNvGrpSpPr>
            <p:nvPr/>
          </p:nvGrpSpPr>
          <p:grpSpPr bwMode="auto">
            <a:xfrm>
              <a:off x="652" y="2582"/>
              <a:ext cx="673" cy="270"/>
              <a:chOff x="4006" y="2460"/>
              <a:chExt cx="673" cy="270"/>
            </a:xfrm>
          </p:grpSpPr>
          <p:pic>
            <p:nvPicPr>
              <p:cNvPr id="71704" name="Picture 24"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05" name="Text Box 25"/>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B-KDC</a:t>
                </a:r>
              </a:p>
            </p:txBody>
          </p:sp>
        </p:grpSp>
        <p:sp>
          <p:nvSpPr>
            <p:cNvPr id="71706" name="Oval 26"/>
            <p:cNvSpPr>
              <a:spLocks noChangeArrowheads="1"/>
            </p:cNvSpPr>
            <p:nvPr/>
          </p:nvSpPr>
          <p:spPr bwMode="auto">
            <a:xfrm>
              <a:off x="240" y="2216"/>
              <a:ext cx="1196" cy="736"/>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grpSp>
      <p:pic>
        <p:nvPicPr>
          <p:cNvPr id="71707" name="Picture 27" descr="Alice"/>
          <p:cNvPicPr>
            <a:picLocks noChangeAspect="1" noChangeArrowheads="1"/>
          </p:cNvPicPr>
          <p:nvPr/>
        </p:nvPicPr>
        <p:blipFill>
          <a:blip r:embed="rId6"/>
          <a:srcRect/>
          <a:stretch>
            <a:fillRect/>
          </a:stretch>
        </p:blipFill>
        <p:spPr bwMode="auto">
          <a:xfrm>
            <a:off x="2249488" y="5345113"/>
            <a:ext cx="752475" cy="927100"/>
          </a:xfrm>
          <a:prstGeom prst="rect">
            <a:avLst/>
          </a:prstGeom>
          <a:noFill/>
          <a:ln w="9525">
            <a:noFill/>
            <a:miter lim="800000"/>
            <a:headEnd/>
            <a:tailEnd/>
          </a:ln>
        </p:spPr>
      </p:pic>
      <p:grpSp>
        <p:nvGrpSpPr>
          <p:cNvPr id="9" name="Group 28"/>
          <p:cNvGrpSpPr>
            <a:grpSpLocks/>
          </p:cNvGrpSpPr>
          <p:nvPr/>
        </p:nvGrpSpPr>
        <p:grpSpPr bwMode="auto">
          <a:xfrm>
            <a:off x="2851150" y="5557838"/>
            <a:ext cx="1068388" cy="428625"/>
            <a:chOff x="4006" y="2460"/>
            <a:chExt cx="673" cy="270"/>
          </a:xfrm>
        </p:grpSpPr>
        <p:pic>
          <p:nvPicPr>
            <p:cNvPr id="71709" name="Picture 29"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10" name="Text Box 30"/>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A-KDC</a:t>
              </a:r>
            </a:p>
          </p:txBody>
        </p:sp>
      </p:grpSp>
      <p:sp>
        <p:nvSpPr>
          <p:cNvPr id="71711" name="Oval 31"/>
          <p:cNvSpPr>
            <a:spLocks noChangeArrowheads="1"/>
          </p:cNvSpPr>
          <p:nvPr/>
        </p:nvSpPr>
        <p:spPr bwMode="auto">
          <a:xfrm>
            <a:off x="2008188" y="5240338"/>
            <a:ext cx="1898650" cy="1168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grpSp>
        <p:nvGrpSpPr>
          <p:cNvPr id="10" name="Group 32"/>
          <p:cNvGrpSpPr>
            <a:grpSpLocks/>
          </p:cNvGrpSpPr>
          <p:nvPr/>
        </p:nvGrpSpPr>
        <p:grpSpPr bwMode="auto">
          <a:xfrm>
            <a:off x="5815013" y="4021138"/>
            <a:ext cx="1068387" cy="428625"/>
            <a:chOff x="4006" y="2460"/>
            <a:chExt cx="673" cy="270"/>
          </a:xfrm>
        </p:grpSpPr>
        <p:pic>
          <p:nvPicPr>
            <p:cNvPr id="71713" name="Picture 33"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14" name="Text Box 34"/>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A-KDC</a:t>
              </a:r>
            </a:p>
          </p:txBody>
        </p:sp>
      </p:grpSp>
      <p:pic>
        <p:nvPicPr>
          <p:cNvPr id="71715" name="Picture 35" descr="campdavid"/>
          <p:cNvPicPr>
            <a:picLocks noGrp="1" noChangeAspect="1" noChangeArrowheads="1"/>
          </p:cNvPicPr>
          <p:nvPr>
            <p:ph sz="quarter" idx="3"/>
          </p:nvPr>
        </p:nvPicPr>
        <p:blipFill>
          <a:blip r:embed="rId7"/>
          <a:srcRect/>
          <a:stretch>
            <a:fillRect/>
          </a:stretch>
        </p:blipFill>
        <p:spPr>
          <a:xfrm>
            <a:off x="820738" y="4019550"/>
            <a:ext cx="787400" cy="1066800"/>
          </a:xfrm>
          <a:noFill/>
          <a:ln/>
        </p:spPr>
      </p:pic>
      <p:grpSp>
        <p:nvGrpSpPr>
          <p:cNvPr id="11" name="Group 36"/>
          <p:cNvGrpSpPr>
            <a:grpSpLocks/>
          </p:cNvGrpSpPr>
          <p:nvPr/>
        </p:nvGrpSpPr>
        <p:grpSpPr bwMode="auto">
          <a:xfrm>
            <a:off x="1522413" y="4459288"/>
            <a:ext cx="1068387" cy="428625"/>
            <a:chOff x="4006" y="2460"/>
            <a:chExt cx="673" cy="270"/>
          </a:xfrm>
        </p:grpSpPr>
        <p:pic>
          <p:nvPicPr>
            <p:cNvPr id="71717" name="Picture 37" descr="BS00768_[1]"/>
            <p:cNvPicPr>
              <a:picLocks noChangeAspect="1" noChangeArrowheads="1"/>
            </p:cNvPicPr>
            <p:nvPr/>
          </p:nvPicPr>
          <p:blipFill>
            <a:blip r:embed="rId4"/>
            <a:srcRect/>
            <a:stretch>
              <a:fillRect/>
            </a:stretch>
          </p:blipFill>
          <p:spPr bwMode="auto">
            <a:xfrm flipH="1" flipV="1">
              <a:off x="4205" y="2460"/>
              <a:ext cx="283" cy="146"/>
            </a:xfrm>
            <a:prstGeom prst="rect">
              <a:avLst/>
            </a:prstGeom>
            <a:noFill/>
            <a:ln w="9525">
              <a:noFill/>
              <a:miter lim="800000"/>
              <a:headEnd/>
              <a:tailEnd/>
            </a:ln>
          </p:spPr>
        </p:pic>
        <p:sp>
          <p:nvSpPr>
            <p:cNvPr id="71718" name="Text Box 38"/>
            <p:cNvSpPr txBox="1">
              <a:spLocks noChangeArrowheads="1"/>
            </p:cNvSpPr>
            <p:nvPr/>
          </p:nvSpPr>
          <p:spPr bwMode="auto">
            <a:xfrm>
              <a:off x="4006" y="2499"/>
              <a:ext cx="673" cy="23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a:t>K</a:t>
              </a:r>
              <a:r>
                <a:rPr lang="en-US" sz="2400" baseline="-25000"/>
                <a:t>P-KDC</a:t>
              </a:r>
            </a:p>
          </p:txBody>
        </p:sp>
      </p:grpSp>
      <p:sp>
        <p:nvSpPr>
          <p:cNvPr id="71719" name="Oval 39"/>
          <p:cNvSpPr>
            <a:spLocks noChangeArrowheads="1"/>
          </p:cNvSpPr>
          <p:nvPr/>
        </p:nvSpPr>
        <p:spPr bwMode="auto">
          <a:xfrm>
            <a:off x="536575" y="3924300"/>
            <a:ext cx="1898650" cy="13858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1720" name="Text Box 40"/>
          <p:cNvSpPr txBox="1">
            <a:spLocks noChangeArrowheads="1"/>
          </p:cNvSpPr>
          <p:nvPr/>
        </p:nvSpPr>
        <p:spPr bwMode="auto">
          <a:xfrm>
            <a:off x="7656513" y="3460750"/>
            <a:ext cx="828675" cy="45720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400"/>
              <a:t>KDC</a:t>
            </a:r>
          </a:p>
        </p:txBody>
      </p:sp>
    </p:spTree>
    <p:extLst>
      <p:ext uri="{BB962C8B-B14F-4D97-AF65-F5344CB8AC3E}">
        <p14:creationId xmlns:p14="http://schemas.microsoft.com/office/powerpoint/2010/main" val="12334276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Key Distribution Center (KDC)</a:t>
            </a:r>
            <a:endParaRPr lang="en-US" sz="3400"/>
          </a:p>
        </p:txBody>
      </p:sp>
      <p:pic>
        <p:nvPicPr>
          <p:cNvPr id="73731" name="Picture 3" descr="j0175664[1]"/>
          <p:cNvPicPr>
            <a:picLocks noGrp="1" noChangeAspect="1" noChangeArrowheads="1"/>
          </p:cNvPicPr>
          <p:nvPr>
            <p:ph idx="1"/>
          </p:nvPr>
        </p:nvPicPr>
        <p:blipFill>
          <a:blip r:embed="rId3"/>
          <a:srcRect/>
          <a:stretch>
            <a:fillRect/>
          </a:stretch>
        </p:blipFill>
        <p:spPr>
          <a:xfrm>
            <a:off x="4249738" y="2419350"/>
            <a:ext cx="1273175" cy="930275"/>
          </a:xfrm>
          <a:noFill/>
          <a:ln/>
        </p:spPr>
      </p:pic>
      <p:pic>
        <p:nvPicPr>
          <p:cNvPr id="73732" name="Picture 4" descr="Bob"/>
          <p:cNvPicPr>
            <a:picLocks noChangeAspect="1" noChangeArrowheads="1"/>
          </p:cNvPicPr>
          <p:nvPr/>
        </p:nvPicPr>
        <p:blipFill>
          <a:blip r:embed="rId4"/>
          <a:srcRect/>
          <a:stretch>
            <a:fillRect/>
          </a:stretch>
        </p:blipFill>
        <p:spPr bwMode="auto">
          <a:xfrm>
            <a:off x="6694488" y="2944813"/>
            <a:ext cx="800100" cy="817562"/>
          </a:xfrm>
          <a:prstGeom prst="rect">
            <a:avLst/>
          </a:prstGeom>
          <a:noFill/>
          <a:ln w="9525">
            <a:noFill/>
            <a:miter lim="800000"/>
            <a:headEnd/>
            <a:tailEnd/>
          </a:ln>
        </p:spPr>
      </p:pic>
      <p:pic>
        <p:nvPicPr>
          <p:cNvPr id="73733" name="Picture 5" descr="Alice"/>
          <p:cNvPicPr>
            <a:picLocks noChangeAspect="1" noChangeArrowheads="1"/>
          </p:cNvPicPr>
          <p:nvPr/>
        </p:nvPicPr>
        <p:blipFill>
          <a:blip r:embed="rId5"/>
          <a:srcRect/>
          <a:stretch>
            <a:fillRect/>
          </a:stretch>
        </p:blipFill>
        <p:spPr bwMode="auto">
          <a:xfrm>
            <a:off x="873125" y="2543175"/>
            <a:ext cx="752475" cy="927100"/>
          </a:xfrm>
          <a:prstGeom prst="rect">
            <a:avLst/>
          </a:prstGeom>
          <a:noFill/>
          <a:ln w="9525">
            <a:noFill/>
            <a:miter lim="800000"/>
            <a:headEnd/>
            <a:tailEnd/>
          </a:ln>
        </p:spPr>
      </p:pic>
      <p:sp>
        <p:nvSpPr>
          <p:cNvPr id="73734" name="Line 6"/>
          <p:cNvSpPr>
            <a:spLocks noChangeShapeType="1"/>
          </p:cNvSpPr>
          <p:nvPr/>
        </p:nvSpPr>
        <p:spPr bwMode="auto">
          <a:xfrm>
            <a:off x="1631950" y="3068638"/>
            <a:ext cx="224948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sz="1600"/>
          </a:p>
        </p:txBody>
      </p:sp>
      <p:sp>
        <p:nvSpPr>
          <p:cNvPr id="73735" name="Line 7"/>
          <p:cNvSpPr>
            <a:spLocks noChangeShapeType="1"/>
          </p:cNvSpPr>
          <p:nvPr/>
        </p:nvSpPr>
        <p:spPr bwMode="auto">
          <a:xfrm flipH="1">
            <a:off x="1376363" y="3400425"/>
            <a:ext cx="2601912" cy="630238"/>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sz="1600"/>
          </a:p>
        </p:txBody>
      </p:sp>
      <p:sp>
        <p:nvSpPr>
          <p:cNvPr id="73736" name="Line 8"/>
          <p:cNvSpPr>
            <a:spLocks noChangeShapeType="1"/>
          </p:cNvSpPr>
          <p:nvPr/>
        </p:nvSpPr>
        <p:spPr bwMode="auto">
          <a:xfrm>
            <a:off x="1797050" y="4418013"/>
            <a:ext cx="474503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sz="1600"/>
          </a:p>
        </p:txBody>
      </p:sp>
      <p:sp>
        <p:nvSpPr>
          <p:cNvPr id="73737" name="Text Box 9"/>
          <p:cNvSpPr txBox="1">
            <a:spLocks noChangeArrowheads="1"/>
          </p:cNvSpPr>
          <p:nvPr/>
        </p:nvSpPr>
        <p:spPr bwMode="auto">
          <a:xfrm>
            <a:off x="473075" y="3651250"/>
            <a:ext cx="1223963" cy="923330"/>
          </a:xfrm>
          <a:prstGeom prst="rect">
            <a:avLst/>
          </a:prstGeom>
          <a:noFill/>
          <a:ln w="9525">
            <a:noFill/>
            <a:miter lim="800000"/>
            <a:headEnd/>
            <a:tailEnd/>
          </a:ln>
          <a:effectLst/>
        </p:spPr>
        <p:txBody>
          <a:bodyPr>
            <a:prstTxWarp prst="textNoShape">
              <a:avLst/>
            </a:prstTxWarp>
            <a:spAutoFit/>
          </a:bodyPr>
          <a:lstStyle/>
          <a:p>
            <a:pPr algn="ctr" eaLnBrk="0" hangingPunct="0"/>
            <a:r>
              <a:rPr lang="en-US" dirty="0"/>
              <a:t>Alice</a:t>
            </a:r>
          </a:p>
          <a:p>
            <a:pPr algn="ctr" eaLnBrk="0" hangingPunct="0"/>
            <a:r>
              <a:rPr lang="en-US" dirty="0"/>
              <a:t>knows R1</a:t>
            </a:r>
          </a:p>
        </p:txBody>
      </p:sp>
      <p:sp>
        <p:nvSpPr>
          <p:cNvPr id="73738" name="Text Box 10"/>
          <p:cNvSpPr txBox="1">
            <a:spLocks noChangeArrowheads="1"/>
          </p:cNvSpPr>
          <p:nvPr/>
        </p:nvSpPr>
        <p:spPr bwMode="auto">
          <a:xfrm>
            <a:off x="6559550" y="3744913"/>
            <a:ext cx="1847850" cy="1200329"/>
          </a:xfrm>
          <a:prstGeom prst="rect">
            <a:avLst/>
          </a:prstGeom>
          <a:noFill/>
          <a:ln w="9525">
            <a:noFill/>
            <a:miter lim="800000"/>
            <a:headEnd/>
            <a:tailEnd/>
          </a:ln>
          <a:effectLst/>
        </p:spPr>
        <p:txBody>
          <a:bodyPr>
            <a:prstTxWarp prst="textNoShape">
              <a:avLst/>
            </a:prstTxWarp>
            <a:spAutoFit/>
          </a:bodyPr>
          <a:lstStyle/>
          <a:p>
            <a:pPr algn="ctr" eaLnBrk="0" hangingPunct="0"/>
            <a:r>
              <a:rPr lang="en-US"/>
              <a:t>Bob knows to use  R1 to communicate with Alice</a:t>
            </a:r>
          </a:p>
        </p:txBody>
      </p:sp>
      <p:sp>
        <p:nvSpPr>
          <p:cNvPr id="73739" name="Line 11"/>
          <p:cNvSpPr>
            <a:spLocks noChangeShapeType="1"/>
          </p:cNvSpPr>
          <p:nvPr/>
        </p:nvSpPr>
        <p:spPr bwMode="auto">
          <a:xfrm>
            <a:off x="1206500" y="5257800"/>
            <a:ext cx="5964238" cy="0"/>
          </a:xfrm>
          <a:prstGeom prst="line">
            <a:avLst/>
          </a:prstGeom>
          <a:noFill/>
          <a:ln w="76200">
            <a:solidFill>
              <a:schemeClr val="accent2"/>
            </a:solidFill>
            <a:round/>
            <a:headEnd type="triangle" w="med" len="med"/>
            <a:tailEnd type="triangle" w="med" len="med"/>
          </a:ln>
          <a:effectLst/>
        </p:spPr>
        <p:txBody>
          <a:bodyPr>
            <a:prstTxWarp prst="textNoShape">
              <a:avLst/>
            </a:prstTxWarp>
          </a:bodyPr>
          <a:lstStyle/>
          <a:p>
            <a:endParaRPr lang="en-US" sz="1600"/>
          </a:p>
        </p:txBody>
      </p:sp>
      <p:sp>
        <p:nvSpPr>
          <p:cNvPr id="73740" name="Text Box 12"/>
          <p:cNvSpPr txBox="1">
            <a:spLocks noChangeArrowheads="1"/>
          </p:cNvSpPr>
          <p:nvPr/>
        </p:nvSpPr>
        <p:spPr bwMode="auto">
          <a:xfrm>
            <a:off x="725488" y="5284788"/>
            <a:ext cx="6897687" cy="707886"/>
          </a:xfrm>
          <a:prstGeom prst="rect">
            <a:avLst/>
          </a:prstGeom>
          <a:noFill/>
          <a:ln w="9525">
            <a:noFill/>
            <a:miter lim="800000"/>
            <a:headEnd/>
            <a:tailEnd/>
          </a:ln>
          <a:effectLst/>
        </p:spPr>
        <p:txBody>
          <a:bodyPr>
            <a:prstTxWarp prst="textNoShape">
              <a:avLst/>
            </a:prstTxWarp>
            <a:spAutoFit/>
          </a:bodyPr>
          <a:lstStyle/>
          <a:p>
            <a:pPr algn="ctr" eaLnBrk="0" hangingPunct="0"/>
            <a:r>
              <a:rPr lang="en-US" sz="2000"/>
              <a:t>Alice and Bob communicate: using R1 as </a:t>
            </a:r>
          </a:p>
          <a:p>
            <a:pPr algn="ctr" eaLnBrk="0" hangingPunct="0"/>
            <a:r>
              <a:rPr lang="en-US" sz="2000" i="1">
                <a:solidFill>
                  <a:srgbClr val="FF0000"/>
                </a:solidFill>
              </a:rPr>
              <a:t>session key</a:t>
            </a:r>
            <a:r>
              <a:rPr lang="en-US" sz="2000"/>
              <a:t> for shared symmetric encryption </a:t>
            </a:r>
          </a:p>
        </p:txBody>
      </p:sp>
      <p:sp>
        <p:nvSpPr>
          <p:cNvPr id="73741" name="Text Box 13"/>
          <p:cNvSpPr txBox="1">
            <a:spLocks noChangeArrowheads="1"/>
          </p:cNvSpPr>
          <p:nvPr/>
        </p:nvSpPr>
        <p:spPr bwMode="auto">
          <a:xfrm>
            <a:off x="515938" y="1387475"/>
            <a:ext cx="8174037" cy="822325"/>
          </a:xfrm>
          <a:prstGeom prst="rect">
            <a:avLst/>
          </a:prstGeom>
          <a:noFill/>
          <a:ln w="9525">
            <a:noFill/>
            <a:miter lim="800000"/>
            <a:headEnd/>
            <a:tailEnd/>
          </a:ln>
          <a:effectLst/>
        </p:spPr>
        <p:txBody>
          <a:bodyPr>
            <a:prstTxWarp prst="textNoShape">
              <a:avLst/>
            </a:prstTxWarp>
            <a:spAutoFit/>
          </a:bodyPr>
          <a:lstStyle/>
          <a:p>
            <a:pPr eaLnBrk="0" hangingPunct="0"/>
            <a:r>
              <a:rPr lang="en-US" sz="2400" i="1" u="sng">
                <a:solidFill>
                  <a:srgbClr val="FF0000"/>
                </a:solidFill>
              </a:rPr>
              <a:t>Q:</a:t>
            </a:r>
            <a:r>
              <a:rPr lang="en-US" sz="2400"/>
              <a:t>   How does KDC allow Bob, Alice to determine shared symmetric secret key to communicate with each other? </a:t>
            </a:r>
          </a:p>
        </p:txBody>
      </p:sp>
      <p:sp>
        <p:nvSpPr>
          <p:cNvPr id="73742" name="Text Box 14"/>
          <p:cNvSpPr txBox="1">
            <a:spLocks noChangeArrowheads="1"/>
          </p:cNvSpPr>
          <p:nvPr/>
        </p:nvSpPr>
        <p:spPr bwMode="auto">
          <a:xfrm>
            <a:off x="5551488" y="2371725"/>
            <a:ext cx="1611312" cy="92333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dirty="0"/>
              <a:t>KDC generates  R1</a:t>
            </a:r>
          </a:p>
        </p:txBody>
      </p:sp>
      <p:sp>
        <p:nvSpPr>
          <p:cNvPr id="73743" name="Text Box 15"/>
          <p:cNvSpPr txBox="1">
            <a:spLocks noChangeArrowheads="1"/>
          </p:cNvSpPr>
          <p:nvPr/>
        </p:nvSpPr>
        <p:spPr bwMode="auto">
          <a:xfrm>
            <a:off x="3398838" y="4400490"/>
            <a:ext cx="2392362" cy="40011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2000" dirty="0">
                <a:ea typeface="Arial Unicode MS" charset="0"/>
                <a:cs typeface="Arial Unicode MS" charset="0"/>
              </a:rPr>
              <a:t>K</a:t>
            </a:r>
            <a:r>
              <a:rPr lang="en-US" sz="2000" baseline="-25000" dirty="0">
                <a:ea typeface="Arial Unicode MS" charset="0"/>
                <a:cs typeface="Arial Unicode MS" charset="0"/>
              </a:rPr>
              <a:t>B-KDC</a:t>
            </a:r>
            <a:r>
              <a:rPr lang="en-US" sz="2000" dirty="0">
                <a:ea typeface="Arial Unicode MS" charset="0"/>
                <a:cs typeface="Arial Unicode MS" charset="0"/>
              </a:rPr>
              <a:t>(A,R1) </a:t>
            </a:r>
          </a:p>
        </p:txBody>
      </p:sp>
      <p:sp>
        <p:nvSpPr>
          <p:cNvPr id="73744" name="Text Box 16"/>
          <p:cNvSpPr txBox="1">
            <a:spLocks noChangeArrowheads="1"/>
          </p:cNvSpPr>
          <p:nvPr/>
        </p:nvSpPr>
        <p:spPr bwMode="auto">
          <a:xfrm>
            <a:off x="1822450" y="2647890"/>
            <a:ext cx="1911350" cy="40011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2000" dirty="0">
                <a:ea typeface="Arial Unicode MS" charset="0"/>
                <a:cs typeface="Arial Unicode MS" charset="0"/>
              </a:rPr>
              <a:t>K</a:t>
            </a:r>
            <a:r>
              <a:rPr lang="en-US" sz="2000" baseline="-25000" dirty="0">
                <a:ea typeface="Arial Unicode MS" charset="0"/>
                <a:cs typeface="Arial Unicode MS" charset="0"/>
              </a:rPr>
              <a:t>A-KDC</a:t>
            </a:r>
            <a:r>
              <a:rPr lang="en-US" sz="2000" dirty="0">
                <a:ea typeface="Arial Unicode MS" charset="0"/>
                <a:cs typeface="Arial Unicode MS" charset="0"/>
              </a:rPr>
              <a:t>(A,B)</a:t>
            </a:r>
          </a:p>
        </p:txBody>
      </p:sp>
      <p:sp>
        <p:nvSpPr>
          <p:cNvPr id="73745" name="Text Box 17"/>
          <p:cNvSpPr txBox="1">
            <a:spLocks noChangeArrowheads="1"/>
          </p:cNvSpPr>
          <p:nvPr/>
        </p:nvSpPr>
        <p:spPr bwMode="auto">
          <a:xfrm>
            <a:off x="2362200" y="3581400"/>
            <a:ext cx="4495800" cy="400110"/>
          </a:xfrm>
          <a:prstGeom prst="rect">
            <a:avLst/>
          </a:prstGeom>
          <a:noFill/>
          <a:ln w="9525">
            <a:noFill/>
            <a:miter lim="800000"/>
            <a:headEnd/>
            <a:tailEnd/>
          </a:ln>
          <a:effectLst/>
        </p:spPr>
        <p:txBody>
          <a:bodyPr wrap="square">
            <a:prstTxWarp prst="textNoShape">
              <a:avLst/>
            </a:prstTxWarp>
            <a:spAutoFit/>
          </a:bodyPr>
          <a:lstStyle/>
          <a:p>
            <a:pPr algn="ctr" eaLnBrk="0" hangingPunct="0"/>
            <a:r>
              <a:rPr lang="en-US" sz="2000" dirty="0">
                <a:ea typeface="Arial Unicode MS" charset="0"/>
                <a:cs typeface="Arial Unicode MS" charset="0"/>
              </a:rPr>
              <a:t>K</a:t>
            </a:r>
            <a:r>
              <a:rPr lang="en-US" sz="2000" baseline="-25000" dirty="0">
                <a:ea typeface="Arial Unicode MS" charset="0"/>
                <a:cs typeface="Arial Unicode MS" charset="0"/>
              </a:rPr>
              <a:t>A-KDC</a:t>
            </a:r>
            <a:r>
              <a:rPr lang="en-US" sz="2000" dirty="0">
                <a:ea typeface="Arial Unicode MS" charset="0"/>
                <a:cs typeface="Arial Unicode MS" charset="0"/>
              </a:rPr>
              <a:t>(R1, K</a:t>
            </a:r>
            <a:r>
              <a:rPr lang="en-US" sz="2000" baseline="-25000" dirty="0">
                <a:ea typeface="Arial Unicode MS" charset="0"/>
                <a:cs typeface="Arial Unicode MS" charset="0"/>
              </a:rPr>
              <a:t>B-KDC</a:t>
            </a:r>
            <a:r>
              <a:rPr lang="en-US" sz="2000" dirty="0">
                <a:ea typeface="Arial Unicode MS" charset="0"/>
                <a:cs typeface="Arial Unicode MS" charset="0"/>
              </a:rPr>
              <a:t>(A,R1) )</a:t>
            </a:r>
          </a:p>
        </p:txBody>
      </p:sp>
    </p:spTree>
    <p:extLst>
      <p:ext uri="{BB962C8B-B14F-4D97-AF65-F5344CB8AC3E}">
        <p14:creationId xmlns:p14="http://schemas.microsoft.com/office/powerpoint/2010/main" val="2075245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7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7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7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7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7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animBg="1"/>
      <p:bldP spid="73736" grpId="0" animBg="1"/>
      <p:bldP spid="73737" grpId="0"/>
      <p:bldP spid="73738" grpId="0"/>
      <p:bldP spid="73739" grpId="0" animBg="1"/>
      <p:bldP spid="73740" grpId="0"/>
      <p:bldP spid="73742" grpId="0"/>
      <p:bldP spid="73743" grpId="0"/>
      <p:bldP spid="73744" grpId="0"/>
      <p:bldP spid="7374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12793</TotalTime>
  <Words>2858</Words>
  <Application>Microsoft Macintosh PowerPoint</Application>
  <PresentationFormat>On-screen Show (4:3)</PresentationFormat>
  <Paragraphs>597</Paragraphs>
  <Slides>57</Slides>
  <Notes>45</Notes>
  <HiddenSlides>4</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0" baseType="lpstr">
      <vt:lpstr>Arial Unicode MS</vt:lpstr>
      <vt:lpstr>Bodoni MT</vt:lpstr>
      <vt:lpstr>Calibri</vt:lpstr>
      <vt:lpstr>Corbel</vt:lpstr>
      <vt:lpstr>Monotype Sorts</vt:lpstr>
      <vt:lpstr>ＭＳ Ｐゴシック</vt:lpstr>
      <vt:lpstr>Times New Roman</vt:lpstr>
      <vt:lpstr>Verdana</vt:lpstr>
      <vt:lpstr>Wingdings</vt:lpstr>
      <vt:lpstr>Wingdings 2</vt:lpstr>
      <vt:lpstr>Arial</vt:lpstr>
      <vt:lpstr>Carnival</vt:lpstr>
      <vt:lpstr>Bitmap Image</vt:lpstr>
      <vt:lpstr>15-440 Distributed Systems Fall 2015</vt:lpstr>
      <vt:lpstr>Logistics</vt:lpstr>
      <vt:lpstr>Logistics II</vt:lpstr>
      <vt:lpstr>Today's Lecture</vt:lpstr>
      <vt:lpstr>The Great Divide</vt:lpstr>
      <vt:lpstr>One last “little detail”…</vt:lpstr>
      <vt:lpstr>Symmetric Key Distribution</vt:lpstr>
      <vt:lpstr>Key Distribution Center (KDC)</vt:lpstr>
      <vt:lpstr>Key Distribution Center (KDC)</vt:lpstr>
      <vt:lpstr>How Useful is a KDC?</vt:lpstr>
      <vt:lpstr>The Dreaded PKI</vt:lpstr>
      <vt:lpstr>Certification Authorities</vt:lpstr>
      <vt:lpstr>Certification Authorities</vt:lpstr>
      <vt:lpstr>Certificate Contents</vt:lpstr>
      <vt:lpstr>Transport Layer Security (TLS) aka Secure Socket Layer (SSL)</vt:lpstr>
      <vt:lpstr>Setup Channel with TLS “Handshake” </vt:lpstr>
      <vt:lpstr>How TLS Handles Data</vt:lpstr>
      <vt:lpstr>Analysis</vt:lpstr>
      <vt:lpstr>Important Lessons</vt:lpstr>
      <vt:lpstr>Forward secrecy</vt:lpstr>
      <vt:lpstr>Diffie-Hellman Key Exchange</vt:lpstr>
      <vt:lpstr>Diffie-Hellman Key Exchange</vt:lpstr>
      <vt:lpstr>Authentication?</vt:lpstr>
      <vt:lpstr>One more note…</vt:lpstr>
      <vt:lpstr>Today's Lecture</vt:lpstr>
      <vt:lpstr>Access Control</vt:lpstr>
      <vt:lpstr>The Access Control Matrix (ACM)</vt:lpstr>
      <vt:lpstr>An Access Control Matrix</vt:lpstr>
      <vt:lpstr>ACMs and ACLs; Capabilities</vt:lpstr>
      <vt:lpstr>What’s Wrong with an ACM?</vt:lpstr>
      <vt:lpstr>Two ways to cut a table (ACM)</vt:lpstr>
      <vt:lpstr>Access Control Lists</vt:lpstr>
      <vt:lpstr>Capability Lists</vt:lpstr>
      <vt:lpstr>ACL:Default Permission and Abbreviation</vt:lpstr>
      <vt:lpstr>Capability</vt:lpstr>
      <vt:lpstr>Delegation (1)</vt:lpstr>
      <vt:lpstr>Delegation (2)</vt:lpstr>
      <vt:lpstr>ACLs vs. Capabilities</vt:lpstr>
      <vt:lpstr>Today's Lecture</vt:lpstr>
      <vt:lpstr>Randomized Routing</vt:lpstr>
      <vt:lpstr>Onion Routing</vt:lpstr>
      <vt:lpstr>Route Establishment</vt:lpstr>
      <vt:lpstr>How does Tor work?</vt:lpstr>
      <vt:lpstr>How does Tor work?</vt:lpstr>
      <vt:lpstr>Tor Circuit Setup (1)</vt:lpstr>
      <vt:lpstr>Tor Circuit Setup (2)</vt:lpstr>
      <vt:lpstr>Tor Circuit Setup (3)</vt:lpstr>
      <vt:lpstr>Using a Tor Circuit</vt:lpstr>
      <vt:lpstr>Location Hidden Servers</vt:lpstr>
      <vt:lpstr>Creating a Location Hidden Server</vt:lpstr>
      <vt:lpstr>Using a Location Hidden Server</vt:lpstr>
      <vt:lpstr>Tor</vt:lpstr>
      <vt:lpstr>Key Bits: Today's Lecture</vt:lpstr>
      <vt:lpstr>ACL Abbreviations</vt:lpstr>
      <vt:lpstr>Permissions in IBM AIX</vt:lpstr>
      <vt:lpstr>Capabilities and Attribute Certificates (1)</vt:lpstr>
      <vt:lpstr>Capabilities and Attribute Certificates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at the Edge: Problems and Opportunities in Residential Wireless Networks</dc:title>
  <dc:creator>srini</dc:creator>
  <cp:lastModifiedBy>Yuvraj Agarwal</cp:lastModifiedBy>
  <cp:revision>153</cp:revision>
  <cp:lastPrinted>2009-02-17T02:51:15Z</cp:lastPrinted>
  <dcterms:created xsi:type="dcterms:W3CDTF">2009-02-23T02:24:27Z</dcterms:created>
  <dcterms:modified xsi:type="dcterms:W3CDTF">2015-12-08T15:18:14Z</dcterms:modified>
</cp:coreProperties>
</file>