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42"/>
  </p:notesMasterIdLst>
  <p:handoutMasterIdLst>
    <p:handoutMasterId r:id="rId43"/>
  </p:handoutMasterIdLst>
  <p:sldIdLst>
    <p:sldId id="410" r:id="rId2"/>
    <p:sldId id="701" r:id="rId3"/>
    <p:sldId id="658" r:id="rId4"/>
    <p:sldId id="659" r:id="rId5"/>
    <p:sldId id="660" r:id="rId6"/>
    <p:sldId id="661" r:id="rId7"/>
    <p:sldId id="662" r:id="rId8"/>
    <p:sldId id="665" r:id="rId9"/>
    <p:sldId id="663" r:id="rId10"/>
    <p:sldId id="707" r:id="rId11"/>
    <p:sldId id="704" r:id="rId12"/>
    <p:sldId id="664" r:id="rId13"/>
    <p:sldId id="708" r:id="rId14"/>
    <p:sldId id="706" r:id="rId15"/>
    <p:sldId id="705" r:id="rId16"/>
    <p:sldId id="709" r:id="rId17"/>
    <p:sldId id="702" r:id="rId18"/>
    <p:sldId id="668" r:id="rId19"/>
    <p:sldId id="711" r:id="rId20"/>
    <p:sldId id="712" r:id="rId21"/>
    <p:sldId id="670" r:id="rId22"/>
    <p:sldId id="671" r:id="rId23"/>
    <p:sldId id="672" r:id="rId24"/>
    <p:sldId id="673" r:id="rId25"/>
    <p:sldId id="674" r:id="rId26"/>
    <p:sldId id="675" r:id="rId27"/>
    <p:sldId id="676" r:id="rId28"/>
    <p:sldId id="677" r:id="rId29"/>
    <p:sldId id="678" r:id="rId30"/>
    <p:sldId id="679" r:id="rId31"/>
    <p:sldId id="680" r:id="rId32"/>
    <p:sldId id="681" r:id="rId33"/>
    <p:sldId id="713" r:id="rId34"/>
    <p:sldId id="682" r:id="rId35"/>
    <p:sldId id="683" r:id="rId36"/>
    <p:sldId id="684" r:id="rId37"/>
    <p:sldId id="685" r:id="rId38"/>
    <p:sldId id="686" r:id="rId39"/>
    <p:sldId id="714" r:id="rId40"/>
    <p:sldId id="703" r:id="rId4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9986" autoAdjust="0"/>
  </p:normalViewPr>
  <p:slideViewPr>
    <p:cSldViewPr>
      <p:cViewPr varScale="1">
        <p:scale>
          <a:sx n="143" d="100"/>
          <a:sy n="143" d="100"/>
        </p:scale>
        <p:origin x="224" y="14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4CCBEAD-6B71-3348-BF9F-9613C4C3C999}" type="datetimeFigureOut">
              <a:rPr lang="en-US" smtClean="0"/>
              <a:pPr/>
              <a:t>12/3/15</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E2CF47B0-0373-7744-B577-08A7E9D13627}" type="slidenum">
              <a:rPr lang="en-US" smtClean="0"/>
              <a:pPr/>
              <a:t>‹#›</a:t>
            </a:fld>
            <a:endParaRPr lang="en-US"/>
          </a:p>
        </p:txBody>
      </p:sp>
    </p:spTree>
    <p:extLst>
      <p:ext uri="{BB962C8B-B14F-4D97-AF65-F5344CB8AC3E}">
        <p14:creationId xmlns:p14="http://schemas.microsoft.com/office/powerpoint/2010/main" val="35686512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12/3/15</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extLst>
      <p:ext uri="{BB962C8B-B14F-4D97-AF65-F5344CB8AC3E}">
        <p14:creationId xmlns:p14="http://schemas.microsoft.com/office/powerpoint/2010/main" val="25434990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1</a:t>
            </a:fld>
            <a:endParaRPr lang="en-US"/>
          </a:p>
        </p:txBody>
      </p:sp>
    </p:spTree>
    <p:extLst>
      <p:ext uri="{BB962C8B-B14F-4D97-AF65-F5344CB8AC3E}">
        <p14:creationId xmlns:p14="http://schemas.microsoft.com/office/powerpoint/2010/main" val="73651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52BA6-C00A-2046-8FD4-9CF80E14B5E4}" type="slidenum">
              <a:rPr lang="en-US"/>
              <a:pPr/>
              <a:t>12</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Worse yet, how does Alice even know she’s actually talking to Bob at all?  This way, Mallory may not even have to compromise a router!  </a:t>
            </a:r>
          </a:p>
        </p:txBody>
      </p:sp>
    </p:spTree>
    <p:extLst>
      <p:ext uri="{BB962C8B-B14F-4D97-AF65-F5344CB8AC3E}">
        <p14:creationId xmlns:p14="http://schemas.microsoft.com/office/powerpoint/2010/main" val="339525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17</a:t>
            </a:fld>
            <a:endParaRPr lang="en-US"/>
          </a:p>
        </p:txBody>
      </p:sp>
    </p:spTree>
    <p:extLst>
      <p:ext uri="{BB962C8B-B14F-4D97-AF65-F5344CB8AC3E}">
        <p14:creationId xmlns:p14="http://schemas.microsoft.com/office/powerpoint/2010/main" val="533196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8EBD11-5DD7-154D-94DE-9DC739E50D23}" type="slidenum">
              <a:rPr lang="en-US"/>
              <a:pPr/>
              <a:t>18</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29430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B4278-54EE-CD42-9D97-D694F677BA70}" type="slidenum">
              <a:rPr lang="en-US"/>
              <a:pPr/>
              <a:t>21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dirty="0" smtClean="0"/>
              <a:t>Using XOR for encryption by itself not useful since it can be broken</a:t>
            </a:r>
            <a:r>
              <a:rPr lang="en-US" baseline="0" dirty="0" smtClean="0"/>
              <a:t> by frequency analysis, but it is a component in many encryption schemes. </a:t>
            </a:r>
            <a:endParaRPr lang="en-US" dirty="0"/>
          </a:p>
        </p:txBody>
      </p:sp>
    </p:spTree>
    <p:extLst>
      <p:ext uri="{BB962C8B-B14F-4D97-AF65-F5344CB8AC3E}">
        <p14:creationId xmlns:p14="http://schemas.microsoft.com/office/powerpoint/2010/main" val="1522242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7693A-1817-864E-AAD7-9C88E363C247}" type="slidenum">
              <a:rPr lang="en-US"/>
              <a:pPr/>
              <a:t>22</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dirty="0" smtClean="0"/>
              <a:t>Keys cannot be </a:t>
            </a:r>
            <a:r>
              <a:rPr lang="en-US" dirty="0" err="1" smtClean="0"/>
              <a:t>resused</a:t>
            </a:r>
            <a:r>
              <a:rPr lang="en-US" dirty="0" smtClean="0"/>
              <a:t> often</a:t>
            </a:r>
            <a:r>
              <a:rPr lang="en-US" baseline="0" dirty="0" smtClean="0"/>
              <a:t> since if you use the same key with others they know how to decrypt the message. Also, using frequency analysis an attacker could guess the key.</a:t>
            </a:r>
            <a:endParaRPr lang="en-US" dirty="0"/>
          </a:p>
        </p:txBody>
      </p:sp>
    </p:spTree>
    <p:extLst>
      <p:ext uri="{BB962C8B-B14F-4D97-AF65-F5344CB8AC3E}">
        <p14:creationId xmlns:p14="http://schemas.microsoft.com/office/powerpoint/2010/main" val="1364540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8EBC5-F318-5844-AD02-65F605A5D0E9}" type="slidenum">
              <a:rPr lang="en-US"/>
              <a:pPr/>
              <a:t>23</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51375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2B3C29-7BC8-2745-947E-2D3E700A3E30}" type="slidenum">
              <a:rPr lang="en-US"/>
              <a:pPr/>
              <a:t>24</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dirty="0" smtClean="0"/>
              <a:t>The book has AES</a:t>
            </a:r>
            <a:r>
              <a:rPr lang="en-US" baseline="0" dirty="0" smtClean="0"/>
              <a:t> and DES descriptions. Turns out DES by itself has been shown to be </a:t>
            </a:r>
            <a:r>
              <a:rPr lang="en-US" baseline="0" dirty="0" err="1" smtClean="0"/>
              <a:t>succeptible</a:t>
            </a:r>
            <a:r>
              <a:rPr lang="en-US" baseline="0" dirty="0" smtClean="0"/>
              <a:t> to cracking, while a variant a it (called 3DES is still Ok and used).  </a:t>
            </a:r>
            <a:endParaRPr lang="en-US" dirty="0"/>
          </a:p>
        </p:txBody>
      </p:sp>
    </p:spTree>
    <p:extLst>
      <p:ext uri="{BB962C8B-B14F-4D97-AF65-F5344CB8AC3E}">
        <p14:creationId xmlns:p14="http://schemas.microsoft.com/office/powerpoint/2010/main" val="392253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8FF2CB-8AEE-FB4E-8097-84CBFE0CE8C8}" type="slidenum">
              <a:rPr lang="en-US"/>
              <a:pPr/>
              <a:t>25</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75127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E2937-BAED-354D-B368-65A276212BB7}" type="slidenum">
              <a:rPr lang="en-US"/>
              <a:pPr/>
              <a:t>26</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This is similar to a checksum, but secure.  Why?  Note: the message does not have to be encrypted, unless you also desire confidentiality.  </a:t>
            </a:r>
          </a:p>
          <a:p>
            <a:endParaRPr lang="en-US"/>
          </a:p>
          <a:p>
            <a:r>
              <a:rPr lang="en-US"/>
              <a:t>Will the MAC always check out on the receiving end?  Yes, b/c receiver has key, and HAS is consistent.  </a:t>
            </a:r>
          </a:p>
          <a:p>
            <a:r>
              <a:rPr lang="en-US"/>
              <a:t>Can attacker substitute in another message?  No, b/c of collision resistance of HASH</a:t>
            </a:r>
          </a:p>
          <a:p>
            <a:r>
              <a:rPr lang="en-US"/>
              <a:t>Can attacker recover the key, based on the message?  No, b/c of one-way nature of HASH</a:t>
            </a:r>
          </a:p>
          <a:p>
            <a:endParaRPr lang="en-US"/>
          </a:p>
          <a:p>
            <a:endParaRPr lang="en-US"/>
          </a:p>
          <a:p>
            <a:endParaRPr lang="en-US"/>
          </a:p>
        </p:txBody>
      </p:sp>
    </p:spTree>
    <p:extLst>
      <p:ext uri="{BB962C8B-B14F-4D97-AF65-F5344CB8AC3E}">
        <p14:creationId xmlns:p14="http://schemas.microsoft.com/office/powerpoint/2010/main" val="163458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43ECFE-34CB-FD4D-BCB6-EB907ACCB2D1}" type="slidenum">
              <a:rPr lang="en-US"/>
              <a:pPr/>
              <a:t>27</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17946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2</a:t>
            </a:fld>
            <a:endParaRPr lang="en-US"/>
          </a:p>
        </p:txBody>
      </p:sp>
    </p:spTree>
    <p:extLst>
      <p:ext uri="{BB962C8B-B14F-4D97-AF65-F5344CB8AC3E}">
        <p14:creationId xmlns:p14="http://schemas.microsoft.com/office/powerpoint/2010/main" val="537343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40DC09-12A1-EE43-8D87-2E03362134C7}" type="slidenum">
              <a:rPr lang="en-US"/>
              <a:pPr/>
              <a:t>28</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88126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B99A7-B8D4-1E48-8281-20D3937D8AFB}" type="slidenum">
              <a:rPr lang="en-US"/>
              <a:pPr/>
              <a:t>29</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30190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9B0FF-7DE7-5C41-BBFA-1C094B128C42}" type="slidenum">
              <a:rPr lang="en-US"/>
              <a:pPr/>
              <a:t>30</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300645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B3F02-438B-5D4F-9165-5102838BC7A4}" type="slidenum">
              <a:rPr lang="en-US"/>
              <a:pPr/>
              <a:t>31</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410032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D7D5A8-17B5-6944-A447-B08754A7F046}" type="slidenum">
              <a:rPr lang="en-US"/>
              <a:pPr/>
              <a:t>32</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dirty="0"/>
              <a:t>Note:  We are not going to go into the details of </a:t>
            </a:r>
            <a:r>
              <a:rPr lang="en-US" dirty="0" smtClean="0"/>
              <a:t>what </a:t>
            </a:r>
            <a:r>
              <a:rPr lang="en-US" dirty="0"/>
              <a:t>K</a:t>
            </a:r>
            <a:r>
              <a:rPr lang="en-US" baseline="-25000" dirty="0"/>
              <a:t>B</a:t>
            </a:r>
            <a:r>
              <a:rPr lang="en-US" dirty="0"/>
              <a:t>(m) means as far as computation.  We will treat it as a black box function with these properties.  </a:t>
            </a:r>
          </a:p>
        </p:txBody>
      </p:sp>
    </p:spTree>
    <p:extLst>
      <p:ext uri="{BB962C8B-B14F-4D97-AF65-F5344CB8AC3E}">
        <p14:creationId xmlns:p14="http://schemas.microsoft.com/office/powerpoint/2010/main" val="3262621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AC0261-6856-6146-B823-F40B990E89F7}" type="slidenum">
              <a:rPr lang="en-US"/>
              <a:pPr/>
              <a:t>34</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t>Note:  We are not going to go into the details of that K</a:t>
            </a:r>
            <a:r>
              <a:rPr lang="en-US" baseline="-25000"/>
              <a:t>B</a:t>
            </a:r>
            <a:r>
              <a:rPr lang="en-US"/>
              <a:t>(m) means as far as computation.  We will treat it as a black box function with these properties.  </a:t>
            </a:r>
          </a:p>
        </p:txBody>
      </p:sp>
    </p:spTree>
    <p:extLst>
      <p:ext uri="{BB962C8B-B14F-4D97-AF65-F5344CB8AC3E}">
        <p14:creationId xmlns:p14="http://schemas.microsoft.com/office/powerpoint/2010/main" val="961868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BA5F68-CC8B-C347-BE7B-CDAD526EA3B7}" type="slidenum">
              <a:rPr lang="en-US"/>
              <a:pPr/>
              <a:t>35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080650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FF309E-E577-6545-816C-71092581B06E}" type="slidenum">
              <a:rPr lang="en-US"/>
              <a:pPr/>
              <a:t>36</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44018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2D36DD-E5D7-FA4B-9609-818A72FC81D9}" type="slidenum">
              <a:rPr lang="en-US"/>
              <a:pPr/>
              <a:t>37</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t>Note:  there is another way to do authentication, which we will see when we look at SSL.  </a:t>
            </a:r>
          </a:p>
        </p:txBody>
      </p:sp>
    </p:spTree>
    <p:extLst>
      <p:ext uri="{BB962C8B-B14F-4D97-AF65-F5344CB8AC3E}">
        <p14:creationId xmlns:p14="http://schemas.microsoft.com/office/powerpoint/2010/main" val="2074738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187644-8CEF-6F40-8075-F97A192CA92B}" type="slidenum">
              <a:rPr lang="en-US"/>
              <a:pPr/>
              <a:t>38</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3774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F5038-FB72-6B45-8D4B-CC2D6F061865}" type="slidenum">
              <a:rPr lang="en-US"/>
              <a:pPr/>
              <a:t>3</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 This list is pretty broad, some things are actual incidents that may cause harm, while others are vulnerabilities that lead to more complex attacks that cause harm.  </a:t>
            </a:r>
          </a:p>
          <a:p>
            <a:pPr>
              <a:buFontTx/>
              <a:buChar char="•"/>
            </a:pPr>
            <a:r>
              <a:rPr lang="en-US" dirty="0"/>
              <a:t>From such a list, we might define Internet security </a:t>
            </a:r>
            <a:r>
              <a:rPr lang="en-US" dirty="0" smtClean="0"/>
              <a:t>broadly</a:t>
            </a:r>
            <a:r>
              <a:rPr lang="en-US" baseline="0" dirty="0" smtClean="0"/>
              <a:t> </a:t>
            </a:r>
            <a:r>
              <a:rPr lang="en-US" dirty="0" smtClean="0"/>
              <a:t>as </a:t>
            </a:r>
            <a:r>
              <a:rPr lang="en-US" dirty="0"/>
              <a:t>preventing bad things that can happen when someone is using the Internet.</a:t>
            </a:r>
          </a:p>
        </p:txBody>
      </p:sp>
    </p:spTree>
    <p:extLst>
      <p:ext uri="{BB962C8B-B14F-4D97-AF65-F5344CB8AC3E}">
        <p14:creationId xmlns:p14="http://schemas.microsoft.com/office/powerpoint/2010/main" val="9568132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F28AF-6623-0546-B346-67B7375E7F96}" type="slidenum">
              <a:rPr lang="en-US"/>
              <a:pPr/>
              <a:t>39</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dirty="0"/>
              <a:t>The three attributes of a secure communication we mentioned can be achieved using two different “types”, or “families” of cryptography.  Each family has within it many different algorithms, with slightly different properties.  </a:t>
            </a:r>
          </a:p>
          <a:p>
            <a:endParaRPr lang="en-US" dirty="0"/>
          </a:p>
          <a:p>
            <a:r>
              <a:rPr lang="en-US" dirty="0"/>
              <a:t>Symmetric and Asymmetric cryptography differ in the assumptions they make about the “secrets”, or “keys” that two participants use to enable secure communication.  Symmetric key crypto assumes that the parties have used some mechanism to set-up a “shared secret” between the two parties that can be used to secure further communication.  Public key crypto, as we will see, does not make this assumption, yet can still provide strong security properties.  However, the mechanism to do this uses complex math, and as a result, the time to perform asymmetric crypto operations is significantly longer than their symmetric counter-parts.  </a:t>
            </a:r>
          </a:p>
        </p:txBody>
      </p:sp>
    </p:spTree>
    <p:extLst>
      <p:ext uri="{BB962C8B-B14F-4D97-AF65-F5344CB8AC3E}">
        <p14:creationId xmlns:p14="http://schemas.microsoft.com/office/powerpoint/2010/main" val="11048151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40</a:t>
            </a:fld>
            <a:endParaRPr lang="en-US"/>
          </a:p>
        </p:txBody>
      </p:sp>
    </p:spTree>
    <p:extLst>
      <p:ext uri="{BB962C8B-B14F-4D97-AF65-F5344CB8AC3E}">
        <p14:creationId xmlns:p14="http://schemas.microsoft.com/office/powerpoint/2010/main" val="1484277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EE7064-B530-3445-9054-FC4130214112}" type="slidenum">
              <a:rPr lang="en-US"/>
              <a:pPr/>
              <a:t>4</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marL="228600" indent="-228600">
              <a:buFontTx/>
              <a:buAutoNum type="arabicParenR"/>
            </a:pPr>
            <a:r>
              <a:rPr lang="en-US"/>
              <a:t>Assumption is still true, even now when Internet is a huge collection of independent ISPs.  </a:t>
            </a:r>
          </a:p>
          <a:p>
            <a:pPr marL="228600" indent="-228600">
              <a:buFontTx/>
              <a:buAutoNum type="arabicParenR"/>
            </a:pPr>
            <a:endParaRPr lang="en-US"/>
          </a:p>
        </p:txBody>
      </p:sp>
    </p:spTree>
    <p:extLst>
      <p:ext uri="{BB962C8B-B14F-4D97-AF65-F5344CB8AC3E}">
        <p14:creationId xmlns:p14="http://schemas.microsoft.com/office/powerpoint/2010/main" val="803466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C3A243-2A08-E048-A2EA-158CEC02EFDD}" type="slidenum">
              <a:rPr lang="en-US"/>
              <a:pPr/>
              <a:t>5</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pPr marL="228600" indent="-228600">
              <a:buFontTx/>
              <a:buAutoNum type="arabicParenR"/>
            </a:pPr>
            <a:r>
              <a:rPr lang="en-US" dirty="0"/>
              <a:t>Assumption is still true, even now when Internet is a huge collection of independent ISPs.  </a:t>
            </a:r>
          </a:p>
          <a:p>
            <a:pPr marL="0" indent="0">
              <a:buFontTx/>
              <a:buNone/>
            </a:pPr>
            <a:endParaRPr lang="en-US" dirty="0" smtClean="0"/>
          </a:p>
          <a:p>
            <a:pPr marL="0" indent="0">
              <a:buFontTx/>
              <a:buNone/>
            </a:pPr>
            <a:r>
              <a:rPr lang="en-US" dirty="0" smtClean="0"/>
              <a:t>And with the advent of things like Mobile Devices and Internet of Things</a:t>
            </a:r>
            <a:r>
              <a:rPr lang="en-US" baseline="0" dirty="0" smtClean="0"/>
              <a:t>, it does not look like things will become any easier in the future. </a:t>
            </a:r>
            <a:endParaRPr lang="en-US" dirty="0"/>
          </a:p>
        </p:txBody>
      </p:sp>
    </p:spTree>
    <p:extLst>
      <p:ext uri="{BB962C8B-B14F-4D97-AF65-F5344CB8AC3E}">
        <p14:creationId xmlns:p14="http://schemas.microsoft.com/office/powerpoint/2010/main" val="487906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C7D55-537D-684A-B0E5-A9074FBC6B17}" type="slidenum">
              <a:rPr lang="en-US"/>
              <a:pPr/>
              <a:t>6</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buFontTx/>
              <a:buChar char="•"/>
            </a:pPr>
            <a:r>
              <a:rPr lang="en-US"/>
              <a:t>For this course though, we want to focus on understanding how the Internet’s design contributes to a variety of security vulnerabilities, how these vulnerabilities can be exploited, and, most importantly, give you an idea of what tools are used to allow secure communication.  </a:t>
            </a:r>
          </a:p>
          <a:p>
            <a:endParaRPr lang="en-US"/>
          </a:p>
        </p:txBody>
      </p:sp>
    </p:spTree>
    <p:extLst>
      <p:ext uri="{BB962C8B-B14F-4D97-AF65-F5344CB8AC3E}">
        <p14:creationId xmlns:p14="http://schemas.microsoft.com/office/powerpoint/2010/main" val="1154821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DE2DB9-2B9E-ED49-A0B9-806273B26D75}" type="slidenum">
              <a:rPr lang="en-US"/>
              <a:pPr/>
              <a:t>7</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t>The focus on today’s lecture will be how to we set up a “secure channel” for communication.  </a:t>
            </a:r>
          </a:p>
          <a:p>
            <a:r>
              <a:rPr lang="en-US"/>
              <a:t>Alice wants to talk to Bob.  </a:t>
            </a:r>
          </a:p>
          <a:p>
            <a:endParaRPr lang="en-US"/>
          </a:p>
          <a:p>
            <a:r>
              <a:rPr lang="en-US"/>
              <a:t>Alice probably trusts ISP A, but how does she know where her traffic is going after that?  Or who else might see it, or modify it before it reaches bob?  </a:t>
            </a:r>
          </a:p>
        </p:txBody>
      </p:sp>
    </p:spTree>
    <p:extLst>
      <p:ext uri="{BB962C8B-B14F-4D97-AF65-F5344CB8AC3E}">
        <p14:creationId xmlns:p14="http://schemas.microsoft.com/office/powerpoint/2010/main" val="130051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F84E50-1993-F04B-85DE-325111ED372B}" type="slidenum">
              <a:rPr lang="en-US"/>
              <a:pPr/>
              <a:t>8</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dirty="0"/>
              <a:t>We will talk about the first three of these things today…</a:t>
            </a:r>
            <a:r>
              <a:rPr lang="en-US" dirty="0" smtClean="0"/>
              <a:t> availability we must tolerate failures and assume network gives us some guarantee</a:t>
            </a:r>
            <a:endParaRPr lang="en-US" dirty="0"/>
          </a:p>
        </p:txBody>
      </p:sp>
    </p:spTree>
    <p:extLst>
      <p:ext uri="{BB962C8B-B14F-4D97-AF65-F5344CB8AC3E}">
        <p14:creationId xmlns:p14="http://schemas.microsoft.com/office/powerpoint/2010/main" val="1784237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B8357-61FC-394B-921E-879125E12D40}" type="slidenum">
              <a:rPr lang="en-US"/>
              <a:pPr/>
              <a:t>9</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t>Of course, its even more complicated…. As each ISP if made of up many routers, each which independently reach a forwarding decision.  </a:t>
            </a:r>
          </a:p>
          <a:p>
            <a:endParaRPr lang="en-US"/>
          </a:p>
          <a:p>
            <a:r>
              <a:rPr lang="en-US"/>
              <a:t>Can this infrastructure be trusted?  No, mallory (or the NSA) might be on any of the routers, intercepting your communication</a:t>
            </a:r>
          </a:p>
        </p:txBody>
      </p:sp>
    </p:spTree>
    <p:extLst>
      <p:ext uri="{BB962C8B-B14F-4D97-AF65-F5344CB8AC3E}">
        <p14:creationId xmlns:p14="http://schemas.microsoft.com/office/powerpoint/2010/main" val="221578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r>
              <a:rPr lang="en-US" smtClean="0"/>
              <a:t>L -13; 2-26-01</a:t>
            </a:r>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 Srinivasan Seshan, 2001</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 Srinivasan Seshan, 2001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 Srinivasan Seshan, 2001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Default Design copy 3">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lIns="64291" tIns="32146" rIns="64291" bIns="32146"/>
          <a:lstStyle/>
          <a:p>
            <a:pPr lvl="0">
              <a:defRPr sz="1800" b="0">
                <a:solidFill>
                  <a:srgbClr val="000000"/>
                </a:solidFill>
                <a:uFillTx/>
              </a:defRPr>
            </a:pPr>
            <a:r>
              <a:rPr sz="3900" b="1">
                <a:solidFill>
                  <a:srgbClr val="FF2600"/>
                </a:solidFill>
                <a:uFill>
                  <a:solidFill>
                    <a:srgbClr val="FF2600"/>
                  </a:solidFill>
                </a:uFill>
              </a:rPr>
              <a:t>Title Text</a:t>
            </a:r>
          </a:p>
        </p:txBody>
      </p:sp>
      <p:sp>
        <p:nvSpPr>
          <p:cNvPr id="58" name="Shape 58"/>
          <p:cNvSpPr>
            <a:spLocks noGrp="1"/>
          </p:cNvSpPr>
          <p:nvPr>
            <p:ph type="body" idx="1"/>
          </p:nvPr>
        </p:nvSpPr>
        <p:spPr>
          <a:prstGeom prst="rect">
            <a:avLst/>
          </a:prstGeom>
        </p:spPr>
        <p:txBody>
          <a:bodyPr tIns="32146" bIns="32146"/>
          <a:lstStyle>
            <a:lvl2pPr marL="550942" indent="-200911">
              <a:spcBef>
                <a:spcPts val="492"/>
              </a:spcBef>
              <a:buChar char="–"/>
              <a:defRPr sz="2400"/>
            </a:lvl2pPr>
            <a:lvl3pPr marL="832217" indent="-160729">
              <a:spcBef>
                <a:spcPts val="492"/>
              </a:spcBef>
              <a:defRPr sz="2400"/>
            </a:lvl3pPr>
            <a:lvl4pPr marL="1153674" indent="-160729">
              <a:spcBef>
                <a:spcPts val="422"/>
              </a:spcBef>
              <a:buChar char="–"/>
              <a:defRPr sz="2000"/>
            </a:lvl4pPr>
            <a:lvl5pPr marL="1475131" indent="-160729">
              <a:spcBef>
                <a:spcPts val="422"/>
              </a:spcBef>
              <a:buChar char="»"/>
              <a:defRPr sz="2000"/>
            </a:lvl5pPr>
          </a:lstStyle>
          <a:p>
            <a:pPr lvl="0">
              <a:defRPr sz="1800">
                <a:uFillTx/>
              </a:defRPr>
            </a:pPr>
            <a:r>
              <a:rPr sz="2700">
                <a:uFill>
                  <a:solidFill/>
                </a:uFill>
              </a:rPr>
              <a:t>Body Level One</a:t>
            </a:r>
          </a:p>
          <a:p>
            <a:pPr lvl="1">
              <a:defRPr sz="1800">
                <a:uFillTx/>
              </a:defRPr>
            </a:pPr>
            <a:r>
              <a:rPr sz="2400">
                <a:uFill>
                  <a:solidFill/>
                </a:uFill>
              </a:rPr>
              <a:t>Body Level Two</a:t>
            </a:r>
          </a:p>
          <a:p>
            <a:pPr lvl="2">
              <a:defRPr sz="1800">
                <a:uFillTx/>
              </a:defRPr>
            </a:pPr>
            <a:r>
              <a:rPr sz="2400">
                <a:uFill>
                  <a:solidFill/>
                </a:uFill>
              </a:rPr>
              <a:t>Body Level Three</a:t>
            </a:r>
          </a:p>
          <a:p>
            <a:pPr lvl="3">
              <a:defRPr sz="1800">
                <a:uFillTx/>
              </a:defRPr>
            </a:pPr>
            <a:r>
              <a:rPr sz="2000">
                <a:uFill>
                  <a:solidFill/>
                </a:uFill>
              </a:rPr>
              <a:t>Body Level Four</a:t>
            </a:r>
          </a:p>
          <a:p>
            <a:pPr lvl="4">
              <a:defRPr sz="1800">
                <a:uFillTx/>
              </a:defRPr>
            </a:pPr>
            <a:r>
              <a:rPr sz="2000">
                <a:uFill>
                  <a:solidFill/>
                </a:uFill>
              </a:rPr>
              <a:t>Body Level Five</a:t>
            </a:r>
          </a:p>
        </p:txBody>
      </p:sp>
      <p:sp>
        <p:nvSpPr>
          <p:cNvPr id="59" name="Shape 59"/>
          <p:cNvSpPr>
            <a:spLocks noGrp="1"/>
          </p:cNvSpPr>
          <p:nvPr>
            <p:ph type="sldNum" sz="quarter" idx="2"/>
          </p:nvPr>
        </p:nvSpPr>
        <p:spPr>
          <a:prstGeom prst="rect">
            <a:avLst/>
          </a:prstGeom>
        </p:spPr>
        <p:txBody>
          <a:bodyPr lIns="64291" tIns="32146" rIns="64291" bIns="32146"/>
          <a:lstStyle/>
          <a:p>
            <a:pPr lvl="0"/>
            <a:fld id="{86CB4B4D-7CA3-9044-876B-883B54F8677D}" type="slidenum">
              <a:t>‹#›</a:t>
            </a:fld>
            <a:endParaRPr/>
          </a:p>
        </p:txBody>
      </p:sp>
    </p:spTree>
    <p:extLst>
      <p:ext uri="{BB962C8B-B14F-4D97-AF65-F5344CB8AC3E}">
        <p14:creationId xmlns:p14="http://schemas.microsoft.com/office/powerpoint/2010/main" val="12192081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r>
              <a:rPr lang="en-US" smtClean="0"/>
              <a:t>L -13; 2-26-01</a:t>
            </a:r>
            <a:endParaRPr lang="en-US"/>
          </a:p>
        </p:txBody>
      </p:sp>
      <p:sp>
        <p:nvSpPr>
          <p:cNvPr id="5" name="Rectangle 5"/>
          <p:cNvSpPr>
            <a:spLocks noGrp="1"/>
          </p:cNvSpPr>
          <p:nvPr>
            <p:ph type="ftr" sz="quarter" idx="11"/>
          </p:nvPr>
        </p:nvSpPr>
        <p:spPr/>
        <p:txBody>
          <a:bodyPr/>
          <a:lstStyle/>
          <a:p>
            <a:r>
              <a:rPr lang="en-US" smtClean="0"/>
              <a:t>© Srinivasan Seshan, 2001</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r>
              <a:rPr lang="en-US" smtClean="0"/>
              <a:t>L -13; 2-26-01</a:t>
            </a:r>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 Srinivasan Seshan, 2001</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 Srinivasan Seshan, 2001</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r>
              <a:rPr lang="en-US" smtClean="0"/>
              <a:t>L -13; 2-26-01</a:t>
            </a:r>
            <a:endParaRPr lang="en-US"/>
          </a:p>
        </p:txBody>
      </p:sp>
      <p:sp>
        <p:nvSpPr>
          <p:cNvPr id="8" name="Rectangle 7"/>
          <p:cNvSpPr>
            <a:spLocks noGrp="1"/>
          </p:cNvSpPr>
          <p:nvPr>
            <p:ph type="ftr" sz="quarter" idx="11"/>
          </p:nvPr>
        </p:nvSpPr>
        <p:spPr/>
        <p:txBody>
          <a:bodyPr/>
          <a:lstStyle/>
          <a:p>
            <a:r>
              <a:rPr lang="en-US" smtClean="0"/>
              <a:t>© Srinivasan Seshan, 2001</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r>
              <a:rPr lang="en-US" smtClean="0"/>
              <a:t>L -13; 2-26-01</a:t>
            </a:r>
            <a:endParaRPr lang="en-US"/>
          </a:p>
        </p:txBody>
      </p:sp>
      <p:sp>
        <p:nvSpPr>
          <p:cNvPr id="4" name="Rectangle 4"/>
          <p:cNvSpPr>
            <a:spLocks noGrp="1"/>
          </p:cNvSpPr>
          <p:nvPr>
            <p:ph type="ftr" sz="quarter" idx="11"/>
          </p:nvPr>
        </p:nvSpPr>
        <p:spPr/>
        <p:txBody>
          <a:bodyPr/>
          <a:lstStyle/>
          <a:p>
            <a:r>
              <a:rPr lang="en-US" smtClean="0"/>
              <a:t>© Srinivasan Seshan, 2001</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r>
              <a:rPr lang="en-US" smtClean="0"/>
              <a:t>L -13; 2-26-01</a:t>
            </a:r>
            <a:endParaRPr lang="en-US"/>
          </a:p>
        </p:txBody>
      </p:sp>
      <p:sp>
        <p:nvSpPr>
          <p:cNvPr id="3" name="Rectangle 3"/>
          <p:cNvSpPr>
            <a:spLocks noGrp="1"/>
          </p:cNvSpPr>
          <p:nvPr>
            <p:ph type="ftr" sz="quarter" idx="11"/>
          </p:nvPr>
        </p:nvSpPr>
        <p:spPr/>
        <p:txBody>
          <a:bodyPr/>
          <a:lstStyle/>
          <a:p>
            <a:r>
              <a:rPr lang="en-US" smtClean="0"/>
              <a:t>© Srinivasan Seshan, 2001</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 Srinivasan Seshan, 2001</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r>
              <a:rPr lang="en-US" smtClean="0"/>
              <a:t>L -13; 2-26-01</a:t>
            </a:r>
            <a:endParaRPr lang="en-US"/>
          </a:p>
        </p:txBody>
      </p:sp>
      <p:sp>
        <p:nvSpPr>
          <p:cNvPr id="6" name="Rectangle 6"/>
          <p:cNvSpPr>
            <a:spLocks noGrp="1"/>
          </p:cNvSpPr>
          <p:nvPr>
            <p:ph type="ftr" sz="quarter" idx="11"/>
          </p:nvPr>
        </p:nvSpPr>
        <p:spPr/>
        <p:txBody>
          <a:bodyPr/>
          <a:lstStyle/>
          <a:p>
            <a:r>
              <a:rPr lang="en-US" smtClean="0"/>
              <a:t>© Srinivasan Seshan, 2001</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r>
              <a:rPr lang="en-US" smtClean="0"/>
              <a:t>L -13; 2-26-01</a:t>
            </a:r>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 Srinivasan Seshan, 2001</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4" r:id="rId12"/>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wmf"/><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7.wmf"/></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wmf"/><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3.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wmf"/><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7.wmf"/><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wmf"/><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a:t>
            </a:r>
            <a:r>
              <a:rPr sz="4800" dirty="0" smtClean="0"/>
              <a:t>44</a:t>
            </a:r>
            <a:r>
              <a:rPr lang="en-US" sz="4800" dirty="0" smtClean="0"/>
              <a:t>0</a:t>
            </a:r>
            <a:r>
              <a:rPr sz="4800" dirty="0" smtClean="0"/>
              <a:t> </a:t>
            </a:r>
            <a:r>
              <a:rPr sz="4800" dirty="0"/>
              <a:t>Distributed Systems</a:t>
            </a:r>
            <a:br>
              <a:rPr sz="4800" dirty="0"/>
            </a:br>
            <a:r>
              <a:rPr lang="en-US" sz="4800" dirty="0" smtClean="0"/>
              <a:t>Fall 2015</a:t>
            </a:r>
            <a:endParaRPr sz="4800" dirty="0"/>
          </a:p>
        </p:txBody>
      </p:sp>
      <p:sp>
        <p:nvSpPr>
          <p:cNvPr id="4099" name="Rectangle 3"/>
          <p:cNvSpPr>
            <a:spLocks noGrp="1" noChangeArrowheads="1"/>
          </p:cNvSpPr>
          <p:nvPr>
            <p:ph type="subTitle" idx="1"/>
          </p:nvPr>
        </p:nvSpPr>
        <p:spPr/>
        <p:txBody>
          <a:bodyPr/>
          <a:lstStyle/>
          <a:p>
            <a:r>
              <a:rPr sz="2400" dirty="0" smtClean="0"/>
              <a:t>L</a:t>
            </a:r>
            <a:r>
              <a:rPr sz="2400" smtClean="0"/>
              <a:t>-</a:t>
            </a:r>
            <a:r>
              <a:rPr lang="en-US" sz="2400" smtClean="0"/>
              <a:t>24</a:t>
            </a:r>
            <a:r>
              <a:rPr sz="2400" smtClean="0"/>
              <a:t> </a:t>
            </a:r>
            <a:r>
              <a:rPr sz="2400" dirty="0" smtClean="0"/>
              <a:t>Security</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
        <p:nvSpPr>
          <p:cNvPr id="50" name="Slide Number Placeholder 49"/>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3" name="Shape 113"/>
          <p:cNvSpPr>
            <a:spLocks noGrp="1"/>
          </p:cNvSpPr>
          <p:nvPr>
            <p:ph type="title"/>
          </p:nvPr>
        </p:nvSpPr>
        <p:spPr>
          <a:xfrm>
            <a:off x="151805" y="47625"/>
            <a:ext cx="8760023" cy="1628776"/>
          </a:xfrm>
          <a:prstGeom prst="rect">
            <a:avLst/>
          </a:prstGeom>
        </p:spPr>
        <p:txBody>
          <a:bodyPr/>
          <a:lstStyle>
            <a:lvl1pPr marL="58702" marR="58702">
              <a:defRPr sz="5000"/>
            </a:lvl1pPr>
          </a:lstStyle>
          <a:p>
            <a:pPr lvl="0">
              <a:defRPr sz="1800" b="0">
                <a:solidFill>
                  <a:srgbClr val="000000"/>
                </a:solidFill>
                <a:uFillTx/>
              </a:defRPr>
            </a:pPr>
            <a:r>
              <a:rPr sz="3500" dirty="0">
                <a:solidFill>
                  <a:srgbClr val="FF2600"/>
                </a:solidFill>
                <a:uFill>
                  <a:solidFill>
                    <a:srgbClr val="FF2600"/>
                  </a:solidFill>
                </a:uFill>
              </a:rPr>
              <a:t>Example:  Eavesdropping - Message Interception (Attack on Confidentiality)</a:t>
            </a:r>
          </a:p>
        </p:txBody>
      </p:sp>
      <p:sp>
        <p:nvSpPr>
          <p:cNvPr id="114" name="Shape 114"/>
          <p:cNvSpPr>
            <a:spLocks noGrp="1"/>
          </p:cNvSpPr>
          <p:nvPr>
            <p:ph type="body" idx="1"/>
          </p:nvPr>
        </p:nvSpPr>
        <p:spPr>
          <a:xfrm>
            <a:off x="383977" y="1678781"/>
            <a:ext cx="8304609" cy="3616523"/>
          </a:xfrm>
          <a:prstGeom prst="rect">
            <a:avLst/>
          </a:prstGeom>
        </p:spPr>
        <p:txBody>
          <a:bodyPr/>
          <a:lstStyle/>
          <a:p>
            <a:pPr marL="270113" marR="41273">
              <a:buClr>
                <a:srgbClr val="000000"/>
              </a:buClr>
              <a:buFont typeface="Arial"/>
              <a:defRPr sz="1800">
                <a:uFillTx/>
              </a:defRPr>
            </a:pPr>
            <a:r>
              <a:rPr sz="2700">
                <a:uFill>
                  <a:solidFill/>
                </a:uFill>
              </a:rPr>
              <a:t>Unauthorized access to information</a:t>
            </a:r>
          </a:p>
          <a:p>
            <a:pPr marL="270113" marR="41273">
              <a:buClr>
                <a:srgbClr val="000000"/>
              </a:buClr>
              <a:buFont typeface="Arial"/>
              <a:defRPr sz="1800">
                <a:uFillTx/>
              </a:defRPr>
            </a:pPr>
            <a:r>
              <a:rPr sz="2700">
                <a:uFill>
                  <a:solidFill/>
                </a:uFill>
              </a:rPr>
              <a:t>Packet sniffers and wiretappers</a:t>
            </a:r>
          </a:p>
          <a:p>
            <a:pPr marL="270113" marR="41273">
              <a:buClr>
                <a:srgbClr val="000000"/>
              </a:buClr>
              <a:buFont typeface="Arial"/>
              <a:defRPr sz="1800">
                <a:uFillTx/>
              </a:defRPr>
            </a:pPr>
            <a:r>
              <a:rPr sz="2700">
                <a:uFill>
                  <a:solidFill/>
                </a:uFill>
              </a:rPr>
              <a:t>Illicit copying of files and programs</a:t>
            </a:r>
          </a:p>
        </p:txBody>
      </p:sp>
      <p:sp>
        <p:nvSpPr>
          <p:cNvPr id="115" name="Shape 115"/>
          <p:cNvSpPr/>
          <p:nvPr/>
        </p:nvSpPr>
        <p:spPr>
          <a:xfrm>
            <a:off x="1758950" y="4044950"/>
            <a:ext cx="6536532" cy="2428876"/>
          </a:xfrm>
          <a:prstGeom prst="rect">
            <a:avLst/>
          </a:prstGeom>
          <a:solidFill>
            <a:srgbClr val="FFFFFF"/>
          </a:solidFill>
          <a:ln w="12700">
            <a:solidFill/>
            <a:miter lim="400000"/>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16" name="Shape 116"/>
          <p:cNvSpPr/>
          <p:nvPr/>
        </p:nvSpPr>
        <p:spPr>
          <a:xfrm>
            <a:off x="24447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17" name="Shape 117"/>
          <p:cNvSpPr/>
          <p:nvPr/>
        </p:nvSpPr>
        <p:spPr>
          <a:xfrm>
            <a:off x="65595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18" name="Shape 118"/>
          <p:cNvSpPr/>
          <p:nvPr/>
        </p:nvSpPr>
        <p:spPr>
          <a:xfrm>
            <a:off x="3509367" y="4875609"/>
            <a:ext cx="3045023" cy="1588"/>
          </a:xfrm>
          <a:prstGeom prst="line">
            <a:avLst/>
          </a:prstGeom>
          <a:ln w="12700">
            <a:solidFill/>
            <a:round/>
            <a:tailEnd type="triangle"/>
          </a:ln>
        </p:spPr>
        <p:txBody>
          <a:bodyPr lIns="0" tIns="0" rIns="0" bIns="0" anchor="ctr"/>
          <a:lstStyle/>
          <a:p>
            <a:pPr lvl="0"/>
            <a:endParaRPr/>
          </a:p>
        </p:txBody>
      </p:sp>
      <p:sp>
        <p:nvSpPr>
          <p:cNvPr id="119" name="Shape 119"/>
          <p:cNvSpPr/>
          <p:nvPr/>
        </p:nvSpPr>
        <p:spPr>
          <a:xfrm>
            <a:off x="2803525" y="4632325"/>
            <a:ext cx="230832"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A</a:t>
            </a:r>
          </a:p>
        </p:txBody>
      </p:sp>
      <p:sp>
        <p:nvSpPr>
          <p:cNvPr id="120" name="Shape 120"/>
          <p:cNvSpPr/>
          <p:nvPr/>
        </p:nvSpPr>
        <p:spPr>
          <a:xfrm>
            <a:off x="6918324" y="4556125"/>
            <a:ext cx="205285"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B</a:t>
            </a:r>
          </a:p>
        </p:txBody>
      </p:sp>
      <p:sp>
        <p:nvSpPr>
          <p:cNvPr id="121" name="Shape 121"/>
          <p:cNvSpPr/>
          <p:nvPr/>
        </p:nvSpPr>
        <p:spPr>
          <a:xfrm>
            <a:off x="4420195" y="4878367"/>
            <a:ext cx="763588" cy="991196"/>
          </a:xfrm>
          <a:custGeom>
            <a:avLst/>
            <a:gdLst/>
            <a:ahLst/>
            <a:cxnLst>
              <a:cxn ang="0">
                <a:pos x="wd2" y="hd2"/>
              </a:cxn>
              <a:cxn ang="5400000">
                <a:pos x="wd2" y="hd2"/>
              </a:cxn>
              <a:cxn ang="10800000">
                <a:pos x="wd2" y="hd2"/>
              </a:cxn>
              <a:cxn ang="16200000">
                <a:pos x="wd2" y="hd2"/>
              </a:cxn>
            </a:cxnLst>
            <a:rect l="0" t="0" r="r" b="b"/>
            <a:pathLst>
              <a:path w="21600" h="21599" extrusionOk="0">
                <a:moveTo>
                  <a:pt x="0" y="0"/>
                </a:moveTo>
                <a:cubicBezTo>
                  <a:pt x="15" y="0"/>
                  <a:pt x="30" y="-1"/>
                  <a:pt x="45" y="0"/>
                </a:cubicBezTo>
                <a:cubicBezTo>
                  <a:pt x="11949" y="0"/>
                  <a:pt x="21600" y="9670"/>
                  <a:pt x="21600" y="21599"/>
                </a:cubicBezTo>
              </a:path>
            </a:pathLst>
          </a:custGeom>
          <a:ln w="12700" cap="rnd">
            <a:solidFill/>
            <a:round/>
            <a:tailEnd type="triangle"/>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22" name="Shape 122"/>
          <p:cNvSpPr/>
          <p:nvPr/>
        </p:nvSpPr>
        <p:spPr>
          <a:xfrm>
            <a:off x="4327525" y="5927725"/>
            <a:ext cx="1692771"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Eavesdropper</a:t>
            </a:r>
          </a:p>
        </p:txBody>
      </p:sp>
      <p:sp>
        <p:nvSpPr>
          <p:cNvPr id="123" name="Shape 123"/>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1017052535"/>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p:txBody>
          <a:bodyPr>
            <a:normAutofit/>
          </a:bodyPr>
          <a:lstStyle/>
          <a:p>
            <a:pPr lvl="0"/>
            <a:r>
              <a:rPr lang="en-US" smtClean="0"/>
              <a:t>Eavesdropping Attack: Example</a:t>
            </a:r>
            <a:endParaRPr lang="en-US"/>
          </a:p>
        </p:txBody>
      </p:sp>
      <p:sp>
        <p:nvSpPr>
          <p:cNvPr id="126" name="Shape 126"/>
          <p:cNvSpPr>
            <a:spLocks noGrp="1"/>
          </p:cNvSpPr>
          <p:nvPr>
            <p:ph type="body" idx="1"/>
          </p:nvPr>
        </p:nvSpPr>
        <p:spPr/>
        <p:txBody>
          <a:bodyPr/>
          <a:lstStyle/>
          <a:p>
            <a:pPr lvl="0"/>
            <a:r>
              <a:rPr lang="en-US" smtClean="0"/>
              <a:t>tcpdump with promiscuous network interface</a:t>
            </a:r>
          </a:p>
          <a:p>
            <a:pPr lvl="1"/>
            <a:r>
              <a:rPr lang="en-US" smtClean="0"/>
              <a:t>On a switched network, what can you see?</a:t>
            </a:r>
          </a:p>
          <a:p>
            <a:pPr lvl="1"/>
            <a:endParaRPr lang="en-US" smtClean="0"/>
          </a:p>
          <a:p>
            <a:pPr lvl="0"/>
            <a:r>
              <a:rPr lang="en-US" smtClean="0"/>
              <a:t>What might the following traffic types reveal about communications?</a:t>
            </a:r>
          </a:p>
          <a:p>
            <a:pPr lvl="1"/>
            <a:r>
              <a:rPr lang="en-US" smtClean="0"/>
              <a:t>Full IP packets with unencrypted data</a:t>
            </a:r>
          </a:p>
          <a:p>
            <a:pPr lvl="1"/>
            <a:r>
              <a:rPr lang="en-US" smtClean="0"/>
              <a:t>Full IP packets with encrypted payloads</a:t>
            </a:r>
          </a:p>
          <a:p>
            <a:pPr lvl="1"/>
            <a:r>
              <a:rPr lang="en-US" smtClean="0"/>
              <a:t>Just DNS lookups (and replies)</a:t>
            </a:r>
            <a:endParaRPr lang="en-US"/>
          </a:p>
        </p:txBody>
      </p:sp>
      <p:sp>
        <p:nvSpPr>
          <p:cNvPr id="127" name="Shape 127"/>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267119739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smtClean="0"/>
              <a:t>Authenticity Attack - Fabrication</a:t>
            </a:r>
            <a:endParaRPr lang="en-US" dirty="0"/>
          </a:p>
        </p:txBody>
      </p:sp>
      <p:sp>
        <p:nvSpPr>
          <p:cNvPr id="28675"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28676"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28677"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28678"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28679" name="Picture 7"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28680" name="Text Box 8"/>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28683" name="Line 11"/>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4" name="Line 12"/>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5" name="Line 13"/>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6" name="Line 14"/>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7" name="Line 15"/>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8" name="Line 16"/>
          <p:cNvSpPr>
            <a:spLocks noChangeShapeType="1"/>
          </p:cNvSpPr>
          <p:nvPr/>
        </p:nvSpPr>
        <p:spPr bwMode="auto">
          <a:xfrm flipV="1">
            <a:off x="6324600" y="38862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28689" name="Picture 17"/>
          <p:cNvPicPr>
            <a:picLocks noChangeArrowheads="1"/>
          </p:cNvPicPr>
          <p:nvPr/>
        </p:nvPicPr>
        <p:blipFill>
          <a:blip r:embed="rId4"/>
          <a:srcRect/>
          <a:stretch>
            <a:fillRect/>
          </a:stretch>
        </p:blipFill>
        <p:spPr bwMode="auto">
          <a:xfrm>
            <a:off x="3124200" y="3276600"/>
            <a:ext cx="534988" cy="355600"/>
          </a:xfrm>
          <a:prstGeom prst="rect">
            <a:avLst/>
          </a:prstGeom>
          <a:noFill/>
          <a:ln w="9525">
            <a:noFill/>
            <a:miter lim="800000"/>
            <a:headEnd/>
            <a:tailEnd/>
          </a:ln>
          <a:effectLst/>
        </p:spPr>
      </p:pic>
      <p:pic>
        <p:nvPicPr>
          <p:cNvPr id="28690" name="Picture 18"/>
          <p:cNvPicPr>
            <a:picLocks noChangeArrowheads="1"/>
          </p:cNvPicPr>
          <p:nvPr/>
        </p:nvPicPr>
        <p:blipFill>
          <a:blip r:embed="rId4"/>
          <a:srcRect/>
          <a:stretch>
            <a:fillRect/>
          </a:stretch>
        </p:blipFill>
        <p:spPr bwMode="auto">
          <a:xfrm>
            <a:off x="3962400" y="4114800"/>
            <a:ext cx="534988" cy="355600"/>
          </a:xfrm>
          <a:prstGeom prst="rect">
            <a:avLst/>
          </a:prstGeom>
          <a:noFill/>
          <a:ln w="9525">
            <a:noFill/>
            <a:miter lim="800000"/>
            <a:headEnd/>
            <a:tailEnd/>
          </a:ln>
          <a:effectLst/>
        </p:spPr>
      </p:pic>
      <p:pic>
        <p:nvPicPr>
          <p:cNvPr id="28691" name="Picture 19"/>
          <p:cNvPicPr>
            <a:picLocks noChangeArrowheads="1"/>
          </p:cNvPicPr>
          <p:nvPr/>
        </p:nvPicPr>
        <p:blipFill>
          <a:blip r:embed="rId4"/>
          <a:srcRect/>
          <a:stretch>
            <a:fillRect/>
          </a:stretch>
        </p:blipFill>
        <p:spPr bwMode="auto">
          <a:xfrm>
            <a:off x="5715000" y="3810000"/>
            <a:ext cx="534988" cy="355600"/>
          </a:xfrm>
          <a:prstGeom prst="rect">
            <a:avLst/>
          </a:prstGeom>
          <a:noFill/>
          <a:ln w="9525">
            <a:noFill/>
            <a:miter lim="800000"/>
            <a:headEnd/>
            <a:tailEnd/>
          </a:ln>
          <a:effectLst/>
        </p:spPr>
      </p:pic>
      <p:pic>
        <p:nvPicPr>
          <p:cNvPr id="28692" name="Picture 20"/>
          <p:cNvPicPr>
            <a:picLocks noChangeArrowheads="1"/>
          </p:cNvPicPr>
          <p:nvPr/>
        </p:nvPicPr>
        <p:blipFill>
          <a:blip r:embed="rId4"/>
          <a:srcRect/>
          <a:stretch>
            <a:fillRect/>
          </a:stretch>
        </p:blipFill>
        <p:spPr bwMode="auto">
          <a:xfrm>
            <a:off x="5257800" y="4267200"/>
            <a:ext cx="534988" cy="355600"/>
          </a:xfrm>
          <a:prstGeom prst="rect">
            <a:avLst/>
          </a:prstGeom>
          <a:noFill/>
          <a:ln w="9525">
            <a:noFill/>
            <a:miter lim="800000"/>
            <a:headEnd/>
            <a:tailEnd/>
          </a:ln>
          <a:effectLst/>
        </p:spPr>
      </p:pic>
      <p:pic>
        <p:nvPicPr>
          <p:cNvPr id="28693" name="Picture 21"/>
          <p:cNvPicPr>
            <a:picLocks noChangeArrowheads="1"/>
          </p:cNvPicPr>
          <p:nvPr/>
        </p:nvPicPr>
        <p:blipFill>
          <a:blip r:embed="rId4"/>
          <a:srcRect/>
          <a:stretch>
            <a:fillRect/>
          </a:stretch>
        </p:blipFill>
        <p:spPr bwMode="auto">
          <a:xfrm>
            <a:off x="5029200" y="3429000"/>
            <a:ext cx="534988" cy="355600"/>
          </a:xfrm>
          <a:prstGeom prst="rect">
            <a:avLst/>
          </a:prstGeom>
          <a:noFill/>
          <a:ln w="9525">
            <a:noFill/>
            <a:miter lim="800000"/>
            <a:headEnd/>
            <a:tailEnd/>
          </a:ln>
          <a:effectLst/>
        </p:spPr>
      </p:pic>
      <p:pic>
        <p:nvPicPr>
          <p:cNvPr id="28694" name="Picture 22"/>
          <p:cNvPicPr>
            <a:picLocks noChangeArrowheads="1"/>
          </p:cNvPicPr>
          <p:nvPr/>
        </p:nvPicPr>
        <p:blipFill>
          <a:blip r:embed="rId4"/>
          <a:srcRect/>
          <a:stretch>
            <a:fillRect/>
          </a:stretch>
        </p:blipFill>
        <p:spPr bwMode="auto">
          <a:xfrm>
            <a:off x="3886200" y="2743200"/>
            <a:ext cx="534988" cy="355600"/>
          </a:xfrm>
          <a:prstGeom prst="rect">
            <a:avLst/>
          </a:prstGeom>
          <a:noFill/>
          <a:ln w="9525">
            <a:noFill/>
            <a:miter lim="800000"/>
            <a:headEnd/>
            <a:tailEnd/>
          </a:ln>
          <a:effectLst/>
        </p:spPr>
      </p:pic>
      <p:pic>
        <p:nvPicPr>
          <p:cNvPr id="28695" name="Picture 23"/>
          <p:cNvPicPr>
            <a:picLocks noChangeArrowheads="1"/>
          </p:cNvPicPr>
          <p:nvPr/>
        </p:nvPicPr>
        <p:blipFill>
          <a:blip r:embed="rId4"/>
          <a:srcRect/>
          <a:stretch>
            <a:fillRect/>
          </a:stretch>
        </p:blipFill>
        <p:spPr bwMode="auto">
          <a:xfrm>
            <a:off x="4648200" y="2590800"/>
            <a:ext cx="534988" cy="355600"/>
          </a:xfrm>
          <a:prstGeom prst="rect">
            <a:avLst/>
          </a:prstGeom>
          <a:noFill/>
          <a:ln w="9525">
            <a:noFill/>
            <a:miter lim="800000"/>
            <a:headEnd/>
            <a:tailEnd/>
          </a:ln>
          <a:effectLst/>
        </p:spPr>
      </p:pic>
      <p:pic>
        <p:nvPicPr>
          <p:cNvPr id="28696" name="Picture 24"/>
          <p:cNvPicPr>
            <a:picLocks noChangeArrowheads="1"/>
          </p:cNvPicPr>
          <p:nvPr/>
        </p:nvPicPr>
        <p:blipFill>
          <a:blip r:embed="rId4"/>
          <a:srcRect/>
          <a:stretch>
            <a:fillRect/>
          </a:stretch>
        </p:blipFill>
        <p:spPr bwMode="auto">
          <a:xfrm>
            <a:off x="5715000" y="2895600"/>
            <a:ext cx="534988" cy="355600"/>
          </a:xfrm>
          <a:prstGeom prst="rect">
            <a:avLst/>
          </a:prstGeom>
          <a:noFill/>
          <a:ln w="9525">
            <a:noFill/>
            <a:miter lim="800000"/>
            <a:headEnd/>
            <a:tailEnd/>
          </a:ln>
          <a:effectLst/>
        </p:spPr>
      </p:pic>
      <p:pic>
        <p:nvPicPr>
          <p:cNvPr id="28697" name="Picture 25"/>
          <p:cNvPicPr>
            <a:picLocks noChangeArrowheads="1"/>
          </p:cNvPicPr>
          <p:nvPr/>
        </p:nvPicPr>
        <p:blipFill>
          <a:blip r:embed="rId4"/>
          <a:srcRect/>
          <a:stretch>
            <a:fillRect/>
          </a:stretch>
        </p:blipFill>
        <p:spPr bwMode="auto">
          <a:xfrm>
            <a:off x="6324600" y="2286000"/>
            <a:ext cx="534988" cy="355600"/>
          </a:xfrm>
          <a:prstGeom prst="rect">
            <a:avLst/>
          </a:prstGeom>
          <a:noFill/>
          <a:ln w="9525">
            <a:noFill/>
            <a:miter lim="800000"/>
            <a:headEnd/>
            <a:tailEnd/>
          </a:ln>
          <a:effectLst/>
        </p:spPr>
      </p:pic>
      <p:pic>
        <p:nvPicPr>
          <p:cNvPr id="28698" name="Picture 26"/>
          <p:cNvPicPr>
            <a:picLocks noChangeArrowheads="1"/>
          </p:cNvPicPr>
          <p:nvPr/>
        </p:nvPicPr>
        <p:blipFill>
          <a:blip r:embed="rId4"/>
          <a:srcRect/>
          <a:stretch>
            <a:fillRect/>
          </a:stretch>
        </p:blipFill>
        <p:spPr bwMode="auto">
          <a:xfrm>
            <a:off x="3429000" y="2209800"/>
            <a:ext cx="534988" cy="355600"/>
          </a:xfrm>
          <a:prstGeom prst="rect">
            <a:avLst/>
          </a:prstGeom>
          <a:noFill/>
          <a:ln w="9525">
            <a:noFill/>
            <a:miter lim="800000"/>
            <a:headEnd/>
            <a:tailEnd/>
          </a:ln>
          <a:effectLst/>
        </p:spPr>
      </p:pic>
      <p:pic>
        <p:nvPicPr>
          <p:cNvPr id="28699" name="Picture 27"/>
          <p:cNvPicPr>
            <a:picLocks noChangeArrowheads="1"/>
          </p:cNvPicPr>
          <p:nvPr/>
        </p:nvPicPr>
        <p:blipFill>
          <a:blip r:embed="rId4"/>
          <a:srcRect/>
          <a:stretch>
            <a:fillRect/>
          </a:stretch>
        </p:blipFill>
        <p:spPr bwMode="auto">
          <a:xfrm>
            <a:off x="2743200" y="3810000"/>
            <a:ext cx="534988" cy="355600"/>
          </a:xfrm>
          <a:prstGeom prst="rect">
            <a:avLst/>
          </a:prstGeom>
          <a:noFill/>
          <a:ln w="9525">
            <a:noFill/>
            <a:miter lim="800000"/>
            <a:headEnd/>
            <a:tailEnd/>
          </a:ln>
          <a:effectLst/>
        </p:spPr>
      </p:pic>
      <p:pic>
        <p:nvPicPr>
          <p:cNvPr id="28700" name="Picture 28"/>
          <p:cNvPicPr>
            <a:picLocks noChangeArrowheads="1"/>
          </p:cNvPicPr>
          <p:nvPr/>
        </p:nvPicPr>
        <p:blipFill>
          <a:blip r:embed="rId4"/>
          <a:srcRect/>
          <a:stretch>
            <a:fillRect/>
          </a:stretch>
        </p:blipFill>
        <p:spPr bwMode="auto">
          <a:xfrm>
            <a:off x="2286000" y="3124200"/>
            <a:ext cx="534988" cy="355600"/>
          </a:xfrm>
          <a:prstGeom prst="rect">
            <a:avLst/>
          </a:prstGeom>
          <a:noFill/>
          <a:ln w="9525">
            <a:noFill/>
            <a:miter lim="800000"/>
            <a:headEnd/>
            <a:tailEnd/>
          </a:ln>
          <a:effectLst/>
        </p:spPr>
      </p:pic>
      <p:pic>
        <p:nvPicPr>
          <p:cNvPr id="28701" name="Picture 29"/>
          <p:cNvPicPr>
            <a:picLocks noChangeArrowheads="1"/>
          </p:cNvPicPr>
          <p:nvPr/>
        </p:nvPicPr>
        <p:blipFill>
          <a:blip r:embed="rId4"/>
          <a:srcRect/>
          <a:stretch>
            <a:fillRect/>
          </a:stretch>
        </p:blipFill>
        <p:spPr bwMode="auto">
          <a:xfrm>
            <a:off x="2438400" y="2362200"/>
            <a:ext cx="534988" cy="355600"/>
          </a:xfrm>
          <a:prstGeom prst="rect">
            <a:avLst/>
          </a:prstGeom>
          <a:noFill/>
          <a:ln w="9525">
            <a:noFill/>
            <a:miter lim="800000"/>
            <a:headEnd/>
            <a:tailEnd/>
          </a:ln>
          <a:effectLst/>
        </p:spPr>
      </p:pic>
      <p:pic>
        <p:nvPicPr>
          <p:cNvPr id="28702" name="Picture 30"/>
          <p:cNvPicPr>
            <a:picLocks noChangeArrowheads="1"/>
          </p:cNvPicPr>
          <p:nvPr/>
        </p:nvPicPr>
        <p:blipFill>
          <a:blip r:embed="rId4"/>
          <a:srcRect/>
          <a:stretch>
            <a:fillRect/>
          </a:stretch>
        </p:blipFill>
        <p:spPr bwMode="auto">
          <a:xfrm>
            <a:off x="3352800" y="4191000"/>
            <a:ext cx="534988" cy="355600"/>
          </a:xfrm>
          <a:prstGeom prst="rect">
            <a:avLst/>
          </a:prstGeom>
          <a:noFill/>
          <a:ln w="9525">
            <a:noFill/>
            <a:miter lim="800000"/>
            <a:headEnd/>
            <a:tailEnd/>
          </a:ln>
          <a:effectLst/>
        </p:spPr>
      </p:pic>
      <p:pic>
        <p:nvPicPr>
          <p:cNvPr id="28703" name="Picture 31"/>
          <p:cNvPicPr>
            <a:picLocks noChangeArrowheads="1"/>
          </p:cNvPicPr>
          <p:nvPr/>
        </p:nvPicPr>
        <p:blipFill>
          <a:blip r:embed="rId4"/>
          <a:srcRect/>
          <a:stretch>
            <a:fillRect/>
          </a:stretch>
        </p:blipFill>
        <p:spPr bwMode="auto">
          <a:xfrm>
            <a:off x="1828800" y="4800600"/>
            <a:ext cx="534988" cy="355600"/>
          </a:xfrm>
          <a:prstGeom prst="rect">
            <a:avLst/>
          </a:prstGeom>
          <a:noFill/>
          <a:ln w="9525">
            <a:noFill/>
            <a:miter lim="800000"/>
            <a:headEnd/>
            <a:tailEnd/>
          </a:ln>
          <a:effectLst/>
        </p:spPr>
      </p:pic>
      <p:pic>
        <p:nvPicPr>
          <p:cNvPr id="28704" name="Picture 32"/>
          <p:cNvPicPr>
            <a:picLocks noChangeArrowheads="1"/>
          </p:cNvPicPr>
          <p:nvPr/>
        </p:nvPicPr>
        <p:blipFill>
          <a:blip r:embed="rId4"/>
          <a:srcRect/>
          <a:stretch>
            <a:fillRect/>
          </a:stretch>
        </p:blipFill>
        <p:spPr bwMode="auto">
          <a:xfrm>
            <a:off x="2667000" y="5029200"/>
            <a:ext cx="534988" cy="355600"/>
          </a:xfrm>
          <a:prstGeom prst="rect">
            <a:avLst/>
          </a:prstGeom>
          <a:noFill/>
          <a:ln w="9525">
            <a:noFill/>
            <a:miter lim="800000"/>
            <a:headEnd/>
            <a:tailEnd/>
          </a:ln>
          <a:effectLst/>
        </p:spPr>
      </p:pic>
      <p:pic>
        <p:nvPicPr>
          <p:cNvPr id="28705" name="Picture 33" descr="Eve"/>
          <p:cNvPicPr>
            <a:picLocks noChangeAspect="1" noChangeArrowheads="1"/>
          </p:cNvPicPr>
          <p:nvPr/>
        </p:nvPicPr>
        <p:blipFill>
          <a:blip r:embed="rId5"/>
          <a:srcRect/>
          <a:stretch>
            <a:fillRect/>
          </a:stretch>
        </p:blipFill>
        <p:spPr bwMode="auto">
          <a:xfrm>
            <a:off x="6858000" y="3429000"/>
            <a:ext cx="1082675" cy="1295400"/>
          </a:xfrm>
          <a:prstGeom prst="rect">
            <a:avLst/>
          </a:prstGeom>
          <a:noFill/>
          <a:ln w="9525">
            <a:noFill/>
            <a:miter lim="800000"/>
            <a:headEnd/>
            <a:tailEnd/>
          </a:ln>
        </p:spPr>
      </p:pic>
      <p:sp>
        <p:nvSpPr>
          <p:cNvPr id="28706" name="Text Box 34"/>
          <p:cNvSpPr txBox="1">
            <a:spLocks noChangeArrowheads="1"/>
          </p:cNvSpPr>
          <p:nvPr/>
        </p:nvSpPr>
        <p:spPr bwMode="auto">
          <a:xfrm>
            <a:off x="6477000" y="4876800"/>
            <a:ext cx="1455738" cy="82232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rgbClr val="F70F0F"/>
                </a:solidFill>
              </a:rPr>
              <a:t>Hello, I’m</a:t>
            </a:r>
          </a:p>
          <a:p>
            <a:pPr algn="ctr" eaLnBrk="0" hangingPunct="0"/>
            <a:r>
              <a:rPr lang="en-US" sz="2400">
                <a:solidFill>
                  <a:srgbClr val="F70F0F"/>
                </a:solidFill>
              </a:rPr>
              <a:t>“Bob”</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 name="Shape 143"/>
          <p:cNvSpPr>
            <a:spLocks noGrp="1"/>
          </p:cNvSpPr>
          <p:nvPr>
            <p:ph type="title"/>
          </p:nvPr>
        </p:nvSpPr>
        <p:spPr>
          <a:prstGeom prst="rect">
            <a:avLst/>
          </a:prstGeom>
        </p:spPr>
        <p:txBody>
          <a:bodyPr/>
          <a:lstStyle>
            <a:lvl1pPr marL="58702" marR="58702"/>
          </a:lstStyle>
          <a:p>
            <a:pPr lvl="0">
              <a:defRPr sz="1800" b="0">
                <a:solidFill>
                  <a:srgbClr val="000000"/>
                </a:solidFill>
                <a:uFillTx/>
              </a:defRPr>
            </a:pPr>
            <a:r>
              <a:rPr sz="3900" dirty="0">
                <a:solidFill>
                  <a:srgbClr val="FF2600"/>
                </a:solidFill>
                <a:uFill>
                  <a:solidFill>
                    <a:srgbClr val="FF2600"/>
                  </a:solidFill>
                </a:uFill>
              </a:rPr>
              <a:t>Authenticity Attack - Fabrication</a:t>
            </a:r>
          </a:p>
        </p:txBody>
      </p:sp>
      <p:sp>
        <p:nvSpPr>
          <p:cNvPr id="144" name="Shape 144"/>
          <p:cNvSpPr>
            <a:spLocks noGrp="1"/>
          </p:cNvSpPr>
          <p:nvPr>
            <p:ph type="body" idx="1"/>
          </p:nvPr>
        </p:nvSpPr>
        <p:spPr>
          <a:prstGeom prst="rect">
            <a:avLst/>
          </a:prstGeom>
        </p:spPr>
        <p:txBody>
          <a:bodyPr/>
          <a:lstStyle/>
          <a:p>
            <a:pPr marL="270113" marR="41273">
              <a:buClr>
                <a:srgbClr val="000000"/>
              </a:buClr>
              <a:buFont typeface="Arial"/>
              <a:defRPr sz="1800">
                <a:uFillTx/>
              </a:defRPr>
            </a:pPr>
            <a:r>
              <a:rPr sz="2700">
                <a:uFill>
                  <a:solidFill/>
                </a:uFill>
              </a:rPr>
              <a:t>Unauthorized assumption of other’s identity</a:t>
            </a:r>
          </a:p>
          <a:p>
            <a:pPr marL="270113" marR="41273">
              <a:buClr>
                <a:srgbClr val="000000"/>
              </a:buClr>
              <a:buFont typeface="Arial"/>
              <a:defRPr sz="1800">
                <a:uFillTx/>
              </a:defRPr>
            </a:pPr>
            <a:r>
              <a:rPr sz="2700">
                <a:uFill>
                  <a:solidFill/>
                </a:uFill>
              </a:rPr>
              <a:t>Generate and distribute objects under this identity</a:t>
            </a:r>
          </a:p>
        </p:txBody>
      </p:sp>
      <p:sp>
        <p:nvSpPr>
          <p:cNvPr id="145" name="Shape 145"/>
          <p:cNvSpPr/>
          <p:nvPr/>
        </p:nvSpPr>
        <p:spPr>
          <a:xfrm>
            <a:off x="1758950" y="4044950"/>
            <a:ext cx="6536532" cy="2428876"/>
          </a:xfrm>
          <a:prstGeom prst="rect">
            <a:avLst/>
          </a:prstGeom>
          <a:solidFill>
            <a:srgbClr val="FFFFFF"/>
          </a:solidFill>
          <a:ln w="12700">
            <a:solidFill/>
            <a:miter lim="400000"/>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6" name="Shape 146"/>
          <p:cNvSpPr/>
          <p:nvPr/>
        </p:nvSpPr>
        <p:spPr>
          <a:xfrm>
            <a:off x="24447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7" name="Shape 147"/>
          <p:cNvSpPr/>
          <p:nvPr/>
        </p:nvSpPr>
        <p:spPr>
          <a:xfrm>
            <a:off x="6559550" y="427355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6E6E9"/>
          </a:solid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8" name="Shape 148"/>
          <p:cNvSpPr/>
          <p:nvPr/>
        </p:nvSpPr>
        <p:spPr>
          <a:xfrm>
            <a:off x="2803525" y="4632325"/>
            <a:ext cx="230832"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A</a:t>
            </a:r>
          </a:p>
        </p:txBody>
      </p:sp>
      <p:sp>
        <p:nvSpPr>
          <p:cNvPr id="149" name="Shape 149"/>
          <p:cNvSpPr/>
          <p:nvPr/>
        </p:nvSpPr>
        <p:spPr>
          <a:xfrm>
            <a:off x="6918324" y="4556125"/>
            <a:ext cx="205285"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B</a:t>
            </a:r>
          </a:p>
        </p:txBody>
      </p:sp>
      <p:sp>
        <p:nvSpPr>
          <p:cNvPr id="150" name="Shape 150"/>
          <p:cNvSpPr/>
          <p:nvPr/>
        </p:nvSpPr>
        <p:spPr>
          <a:xfrm>
            <a:off x="4327525" y="5927725"/>
            <a:ext cx="2982516" cy="36933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Masquerader: from A</a:t>
            </a:r>
          </a:p>
        </p:txBody>
      </p:sp>
      <p:sp>
        <p:nvSpPr>
          <p:cNvPr id="151" name="Shape 151"/>
          <p:cNvSpPr/>
          <p:nvPr/>
        </p:nvSpPr>
        <p:spPr>
          <a:xfrm>
            <a:off x="5795367" y="4875609"/>
            <a:ext cx="759023" cy="1588"/>
          </a:xfrm>
          <a:prstGeom prst="line">
            <a:avLst/>
          </a:prstGeom>
          <a:ln w="12700">
            <a:solidFill/>
            <a:round/>
            <a:tailEnd type="triangle"/>
          </a:ln>
        </p:spPr>
        <p:txBody>
          <a:bodyPr lIns="0" tIns="0" rIns="0" bIns="0" anchor="ctr"/>
          <a:lstStyle/>
          <a:p>
            <a:pPr lvl="0"/>
            <a:endParaRPr/>
          </a:p>
        </p:txBody>
      </p:sp>
      <p:sp>
        <p:nvSpPr>
          <p:cNvPr id="152" name="Shape 152"/>
          <p:cNvSpPr/>
          <p:nvPr/>
        </p:nvSpPr>
        <p:spPr>
          <a:xfrm>
            <a:off x="5259387" y="4878387"/>
            <a:ext cx="531821" cy="91082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95"/>
                  <a:pt x="9660" y="35"/>
                  <a:pt x="21600" y="0"/>
                </a:cubicBezTo>
              </a:path>
            </a:pathLst>
          </a:custGeom>
          <a:ln w="12700" cap="rnd">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53" name="Shape 153"/>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1836133843"/>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p:txBody>
          <a:bodyPr/>
          <a:lstStyle>
            <a:lvl1pPr marL="58702" marR="58702"/>
          </a:lstStyle>
          <a:p>
            <a:pPr lvl="0"/>
            <a:r>
              <a:rPr lang="en-US" smtClean="0"/>
              <a:t>Integrity Attack - Tampering</a:t>
            </a:r>
            <a:endParaRPr lang="en-US"/>
          </a:p>
        </p:txBody>
      </p:sp>
      <p:sp>
        <p:nvSpPr>
          <p:cNvPr id="130" name="Shape 130"/>
          <p:cNvSpPr>
            <a:spLocks noGrp="1"/>
          </p:cNvSpPr>
          <p:nvPr>
            <p:ph idx="1"/>
          </p:nvPr>
        </p:nvSpPr>
        <p:spPr/>
        <p:txBody>
          <a:bodyPr/>
          <a:lstStyle/>
          <a:p>
            <a:r>
              <a:rPr lang="en-US" smtClean="0"/>
              <a:t>Stop the flow of the message</a:t>
            </a:r>
          </a:p>
          <a:p>
            <a:r>
              <a:rPr lang="en-US" smtClean="0"/>
              <a:t>Delay and optionally modify the message</a:t>
            </a:r>
          </a:p>
          <a:p>
            <a:r>
              <a:rPr lang="en-US" smtClean="0"/>
              <a:t>Release the message again</a:t>
            </a:r>
            <a:endParaRPr lang="en-US" dirty="0"/>
          </a:p>
        </p:txBody>
      </p:sp>
      <p:sp>
        <p:nvSpPr>
          <p:cNvPr id="131" name="Shape 131"/>
          <p:cNvSpPr/>
          <p:nvPr/>
        </p:nvSpPr>
        <p:spPr>
          <a:xfrm>
            <a:off x="1295400" y="3581400"/>
            <a:ext cx="6536532" cy="2428876"/>
          </a:xfrm>
          <a:prstGeom prst="rect">
            <a:avLst/>
          </a:prstGeom>
          <a:solidFill>
            <a:srgbClr val="FFFFFF"/>
          </a:solidFill>
          <a:ln w="12700">
            <a:solidFill/>
            <a:miter lim="400000"/>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2" name="Shape 132"/>
          <p:cNvSpPr/>
          <p:nvPr/>
        </p:nvSpPr>
        <p:spPr>
          <a:xfrm>
            <a:off x="1981200" y="381000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3" name="Shape 133"/>
          <p:cNvSpPr/>
          <p:nvPr/>
        </p:nvSpPr>
        <p:spPr>
          <a:xfrm>
            <a:off x="6096000" y="3810000"/>
            <a:ext cx="1053704" cy="105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noFill/>
          <a:ln w="12700">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4" name="Shape 134"/>
          <p:cNvSpPr/>
          <p:nvPr/>
        </p:nvSpPr>
        <p:spPr>
          <a:xfrm>
            <a:off x="3045817" y="4412059"/>
            <a:ext cx="759023" cy="1588"/>
          </a:xfrm>
          <a:prstGeom prst="line">
            <a:avLst/>
          </a:prstGeom>
          <a:ln w="12700">
            <a:solidFill/>
            <a:round/>
          </a:ln>
        </p:spPr>
        <p:txBody>
          <a:bodyPr lIns="0" tIns="0" rIns="0" bIns="0" anchor="ctr"/>
          <a:lstStyle/>
          <a:p>
            <a:pPr lvl="0"/>
            <a:endParaRPr/>
          </a:p>
        </p:txBody>
      </p:sp>
      <p:sp>
        <p:nvSpPr>
          <p:cNvPr id="135" name="Shape 135"/>
          <p:cNvSpPr/>
          <p:nvPr/>
        </p:nvSpPr>
        <p:spPr>
          <a:xfrm>
            <a:off x="2127250" y="4108450"/>
            <a:ext cx="679323"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A</a:t>
            </a:r>
            <a:r>
              <a:rPr lang="en-US" sz="2400" dirty="0" smtClean="0"/>
              <a:t>lice</a:t>
            </a:r>
            <a:endParaRPr sz="2400" dirty="0"/>
          </a:p>
        </p:txBody>
      </p:sp>
      <p:sp>
        <p:nvSpPr>
          <p:cNvPr id="136" name="Shape 136"/>
          <p:cNvSpPr/>
          <p:nvPr/>
        </p:nvSpPr>
        <p:spPr>
          <a:xfrm>
            <a:off x="6318250" y="4120118"/>
            <a:ext cx="513061"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B</a:t>
            </a:r>
            <a:r>
              <a:rPr lang="en-US" sz="2400" dirty="0" smtClean="0"/>
              <a:t>ob</a:t>
            </a:r>
            <a:endParaRPr sz="2400" dirty="0"/>
          </a:p>
        </p:txBody>
      </p:sp>
      <p:sp>
        <p:nvSpPr>
          <p:cNvPr id="137" name="Shape 137"/>
          <p:cNvSpPr/>
          <p:nvPr/>
        </p:nvSpPr>
        <p:spPr>
          <a:xfrm>
            <a:off x="3653036" y="4414817"/>
            <a:ext cx="763588" cy="991196"/>
          </a:xfrm>
          <a:custGeom>
            <a:avLst/>
            <a:gdLst/>
            <a:ahLst/>
            <a:cxnLst>
              <a:cxn ang="0">
                <a:pos x="wd2" y="hd2"/>
              </a:cxn>
              <a:cxn ang="5400000">
                <a:pos x="wd2" y="hd2"/>
              </a:cxn>
              <a:cxn ang="10800000">
                <a:pos x="wd2" y="hd2"/>
              </a:cxn>
              <a:cxn ang="16200000">
                <a:pos x="wd2" y="hd2"/>
              </a:cxn>
            </a:cxnLst>
            <a:rect l="0" t="0" r="r" b="b"/>
            <a:pathLst>
              <a:path w="21600" h="21599" extrusionOk="0">
                <a:moveTo>
                  <a:pt x="0" y="0"/>
                </a:moveTo>
                <a:cubicBezTo>
                  <a:pt x="15" y="0"/>
                  <a:pt x="30" y="-1"/>
                  <a:pt x="45" y="0"/>
                </a:cubicBezTo>
                <a:cubicBezTo>
                  <a:pt x="11949" y="0"/>
                  <a:pt x="21600" y="9670"/>
                  <a:pt x="21600" y="21599"/>
                </a:cubicBezTo>
              </a:path>
            </a:pathLst>
          </a:custGeom>
          <a:ln w="12700" cap="rnd">
            <a:solidFill/>
            <a:round/>
            <a:tailEnd type="triangle"/>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38" name="Shape 138"/>
          <p:cNvSpPr/>
          <p:nvPr/>
        </p:nvSpPr>
        <p:spPr>
          <a:xfrm>
            <a:off x="3863975" y="5464175"/>
            <a:ext cx="1372171"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a:t>Perpetrator</a:t>
            </a:r>
          </a:p>
        </p:txBody>
      </p:sp>
      <p:sp>
        <p:nvSpPr>
          <p:cNvPr id="139" name="Shape 139"/>
          <p:cNvSpPr/>
          <p:nvPr/>
        </p:nvSpPr>
        <p:spPr>
          <a:xfrm>
            <a:off x="5331817" y="4412059"/>
            <a:ext cx="759023" cy="1588"/>
          </a:xfrm>
          <a:prstGeom prst="line">
            <a:avLst/>
          </a:prstGeom>
          <a:ln w="12700">
            <a:solidFill/>
            <a:round/>
            <a:tailEnd type="triangle"/>
          </a:ln>
        </p:spPr>
        <p:txBody>
          <a:bodyPr lIns="0" tIns="0" rIns="0" bIns="0" anchor="ctr"/>
          <a:lstStyle/>
          <a:p>
            <a:pPr lvl="0"/>
            <a:endParaRPr/>
          </a:p>
        </p:txBody>
      </p:sp>
      <p:sp>
        <p:nvSpPr>
          <p:cNvPr id="140" name="Shape 140"/>
          <p:cNvSpPr/>
          <p:nvPr/>
        </p:nvSpPr>
        <p:spPr>
          <a:xfrm>
            <a:off x="4795837" y="4414837"/>
            <a:ext cx="531821" cy="91082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95"/>
                  <a:pt x="9660" y="35"/>
                  <a:pt x="21600" y="0"/>
                </a:cubicBezTo>
              </a:path>
            </a:pathLst>
          </a:custGeom>
          <a:ln w="12700" cap="rnd">
            <a:solidFill/>
            <a:round/>
          </a:ln>
        </p:spPr>
        <p:txBody>
          <a:bodyPr lIns="0" tIns="0" rIns="0" bIns="0" anchor="ctr"/>
          <a:lstStyle/>
          <a:p>
            <a:pPr marL="40638" marR="40638" defTabSz="910796">
              <a:defRPr sz="2400">
                <a:uFill>
                  <a:solidFill/>
                </a:uFill>
                <a:latin typeface="+mn-lt"/>
                <a:ea typeface="+mn-ea"/>
                <a:cs typeface="+mn-cs"/>
                <a:sym typeface="Arial"/>
              </a:defRPr>
            </a:pPr>
            <a:endParaRPr/>
          </a:p>
        </p:txBody>
      </p:sp>
      <p:sp>
        <p:nvSpPr>
          <p:cNvPr id="141" name="Shape 141"/>
          <p:cNvSpPr/>
          <p:nvPr/>
        </p:nvSpPr>
        <p:spPr>
          <a:xfrm>
            <a:off x="6402586" y="6616898"/>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2788257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p:txBody>
          <a:bodyPr/>
          <a:lstStyle>
            <a:lvl1pPr marL="58702" marR="58702"/>
          </a:lstStyle>
          <a:p>
            <a:pPr lvl="0"/>
            <a:r>
              <a:rPr lang="en-US" smtClean="0"/>
              <a:t>Attack on Availability</a:t>
            </a:r>
            <a:endParaRPr lang="en-US"/>
          </a:p>
        </p:txBody>
      </p:sp>
      <p:sp>
        <p:nvSpPr>
          <p:cNvPr id="156" name="Shape 156"/>
          <p:cNvSpPr>
            <a:spLocks noGrp="1"/>
          </p:cNvSpPr>
          <p:nvPr>
            <p:ph idx="1"/>
          </p:nvPr>
        </p:nvSpPr>
        <p:spPr/>
        <p:txBody>
          <a:bodyPr>
            <a:normAutofit/>
          </a:bodyPr>
          <a:lstStyle/>
          <a:p>
            <a:r>
              <a:rPr lang="en-US" dirty="0" smtClean="0"/>
              <a:t>Destroy hardware (cutting fiber) or software</a:t>
            </a:r>
          </a:p>
          <a:p>
            <a:r>
              <a:rPr lang="en-US" dirty="0" smtClean="0"/>
              <a:t>Modify software in a subtle way </a:t>
            </a:r>
          </a:p>
          <a:p>
            <a:r>
              <a:rPr lang="en-US" dirty="0" smtClean="0"/>
              <a:t>Corrupt packets in transit</a:t>
            </a:r>
          </a:p>
          <a:p>
            <a:endParaRPr lang="en-US" dirty="0" smtClean="0"/>
          </a:p>
          <a:p>
            <a:endParaRPr lang="en-US" dirty="0" smtClean="0"/>
          </a:p>
          <a:p>
            <a:endParaRPr lang="en-US" dirty="0" smtClean="0"/>
          </a:p>
          <a:p>
            <a:endParaRPr lang="en-US" dirty="0" smtClean="0"/>
          </a:p>
          <a:p>
            <a:endParaRPr lang="en-US" dirty="0" smtClean="0"/>
          </a:p>
          <a:p>
            <a:r>
              <a:rPr lang="en-US" dirty="0" smtClean="0"/>
              <a:t>Blatant denial of service (</a:t>
            </a:r>
            <a:r>
              <a:rPr lang="en-US" dirty="0" err="1" smtClean="0"/>
              <a:t>DoS</a:t>
            </a:r>
            <a:r>
              <a:rPr lang="en-US" dirty="0" smtClean="0"/>
              <a:t>):</a:t>
            </a:r>
          </a:p>
          <a:p>
            <a:pPr lvl="1"/>
            <a:r>
              <a:rPr lang="en-US" dirty="0" smtClean="0"/>
              <a:t>Crashing the server</a:t>
            </a:r>
          </a:p>
          <a:p>
            <a:pPr lvl="1"/>
            <a:r>
              <a:rPr lang="en-US" dirty="0" smtClean="0"/>
              <a:t>Overwhelm the server (use up its resource)</a:t>
            </a:r>
            <a:endParaRPr lang="en-US" dirty="0"/>
          </a:p>
        </p:txBody>
      </p:sp>
      <p:grpSp>
        <p:nvGrpSpPr>
          <p:cNvPr id="164" name="Group 164"/>
          <p:cNvGrpSpPr/>
          <p:nvPr/>
        </p:nvGrpSpPr>
        <p:grpSpPr>
          <a:xfrm>
            <a:off x="1223377" y="3063478"/>
            <a:ext cx="6536531" cy="1660922"/>
            <a:chOff x="0" y="0"/>
            <a:chExt cx="9296400" cy="2362200"/>
          </a:xfrm>
        </p:grpSpPr>
        <p:sp>
          <p:nvSpPr>
            <p:cNvPr id="157" name="Shape 157"/>
            <p:cNvSpPr/>
            <p:nvPr/>
          </p:nvSpPr>
          <p:spPr>
            <a:xfrm>
              <a:off x="0" y="0"/>
              <a:ext cx="9296400" cy="2362200"/>
            </a:xfrm>
            <a:prstGeom prst="rect">
              <a:avLst/>
            </a:prstGeom>
            <a:solidFill>
              <a:srgbClr val="FFFFFF"/>
            </a:solidFill>
            <a:ln w="12700" cap="flat">
              <a:solidFill>
                <a:srgbClr val="000000"/>
              </a:solidFill>
              <a:prstDash val="solid"/>
              <a:miter lim="400000"/>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158" name="Shape 158"/>
            <p:cNvSpPr/>
            <p:nvPr/>
          </p:nvSpPr>
          <p:spPr>
            <a:xfrm>
              <a:off x="977900" y="317500"/>
              <a:ext cx="1498600" cy="14986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159" name="Shape 159"/>
            <p:cNvSpPr/>
            <p:nvPr/>
          </p:nvSpPr>
          <p:spPr>
            <a:xfrm>
              <a:off x="6832600" y="317500"/>
              <a:ext cx="1498600" cy="14986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160" name="Shape 160"/>
            <p:cNvSpPr/>
            <p:nvPr/>
          </p:nvSpPr>
          <p:spPr>
            <a:xfrm>
              <a:off x="2485249" y="1177431"/>
              <a:ext cx="1841501" cy="2259"/>
            </a:xfrm>
            <a:prstGeom prst="line">
              <a:avLst/>
            </a:prstGeom>
            <a:noFill/>
            <a:ln w="12700" cap="flat">
              <a:solidFill>
                <a:srgbClr val="000000"/>
              </a:solidFill>
              <a:prstDash val="solid"/>
              <a:round/>
              <a:tailEnd type="triangle" w="med" len="med"/>
            </a:ln>
            <a:effectLst/>
          </p:spPr>
          <p:txBody>
            <a:bodyPr wrap="square" lIns="0" tIns="0" rIns="0" bIns="0" numCol="1" anchor="ctr">
              <a:noAutofit/>
            </a:bodyPr>
            <a:lstStyle/>
            <a:p>
              <a:pPr lvl="0"/>
              <a:endParaRPr/>
            </a:p>
          </p:txBody>
        </p:sp>
        <p:sp>
          <p:nvSpPr>
            <p:cNvPr id="161" name="Shape 161"/>
            <p:cNvSpPr/>
            <p:nvPr/>
          </p:nvSpPr>
          <p:spPr>
            <a:xfrm>
              <a:off x="1186166" y="829733"/>
              <a:ext cx="966148" cy="525272"/>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A</a:t>
              </a:r>
              <a:r>
                <a:rPr lang="en-US" sz="2400" dirty="0" smtClean="0"/>
                <a:t>lice</a:t>
              </a:r>
              <a:endParaRPr sz="2400" dirty="0"/>
            </a:p>
          </p:txBody>
        </p:sp>
        <p:sp>
          <p:nvSpPr>
            <p:cNvPr id="162" name="Shape 162"/>
            <p:cNvSpPr/>
            <p:nvPr/>
          </p:nvSpPr>
          <p:spPr>
            <a:xfrm>
              <a:off x="7284000" y="791179"/>
              <a:ext cx="729687" cy="525272"/>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lvl1pPr marL="58702" marR="58702" defTabSz="1295400">
                <a:buClr>
                  <a:srgbClr val="000000"/>
                </a:buClr>
                <a:buFont typeface="Times New Roman"/>
                <a:defRPr sz="3400">
                  <a:uFill>
                    <a:solidFill/>
                  </a:uFill>
                  <a:latin typeface="Times New Roman"/>
                  <a:ea typeface="Times New Roman"/>
                  <a:cs typeface="Times New Roman"/>
                  <a:sym typeface="Times New Roman"/>
                </a:defRPr>
              </a:lvl1pPr>
            </a:lstStyle>
            <a:p>
              <a:pPr lvl="0">
                <a:defRPr sz="1800">
                  <a:uFillTx/>
                </a:defRPr>
              </a:pPr>
              <a:r>
                <a:rPr sz="2400" dirty="0" smtClean="0"/>
                <a:t>B</a:t>
              </a:r>
              <a:r>
                <a:rPr lang="en-US" sz="2400" dirty="0" smtClean="0"/>
                <a:t>ob</a:t>
              </a:r>
              <a:endParaRPr sz="2400" dirty="0"/>
            </a:p>
          </p:txBody>
        </p:sp>
        <p:sp>
          <p:nvSpPr>
            <p:cNvPr id="163" name="Shape 163"/>
            <p:cNvSpPr/>
            <p:nvPr/>
          </p:nvSpPr>
          <p:spPr>
            <a:xfrm>
              <a:off x="4327595" y="743937"/>
              <a:ext cx="2259" cy="863601"/>
            </a:xfrm>
            <a:prstGeom prst="line">
              <a:avLst/>
            </a:prstGeom>
            <a:noFill/>
            <a:ln w="12700" cap="flat">
              <a:solidFill>
                <a:srgbClr val="000000"/>
              </a:solidFill>
              <a:prstDash val="solid"/>
              <a:round/>
            </a:ln>
            <a:effectLst/>
          </p:spPr>
          <p:txBody>
            <a:bodyPr wrap="square" lIns="0" tIns="0" rIns="0" bIns="0" numCol="1" anchor="ctr">
              <a:noAutofit/>
            </a:bodyPr>
            <a:lstStyle/>
            <a:p>
              <a:pPr lvl="0"/>
              <a:endParaRPr/>
            </a:p>
          </p:txBody>
        </p:sp>
      </p:grpSp>
      <p:sp>
        <p:nvSpPr>
          <p:cNvPr id="165" name="Shape 165"/>
          <p:cNvSpPr/>
          <p:nvPr/>
        </p:nvSpPr>
        <p:spPr>
          <a:xfrm>
            <a:off x="6324600" y="6567101"/>
            <a:ext cx="2564805" cy="1384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1300">
                <a:uFill>
                  <a:solidFill/>
                </a:uFill>
                <a:latin typeface="+mn-lt"/>
                <a:ea typeface="+mn-ea"/>
                <a:cs typeface="+mn-cs"/>
                <a:sym typeface="Arial"/>
              </a:defRPr>
            </a:lvl1pPr>
          </a:lstStyle>
          <a:p>
            <a:pPr lvl="0">
              <a:defRPr sz="1800">
                <a:uFillTx/>
              </a:defRPr>
            </a:pPr>
            <a:r>
              <a:rPr sz="900"/>
              <a:t>slide derived from original by Nick Feamster</a:t>
            </a:r>
          </a:p>
        </p:txBody>
      </p:sp>
    </p:spTree>
    <p:extLst>
      <p:ext uri="{BB962C8B-B14F-4D97-AF65-F5344CB8AC3E}">
        <p14:creationId xmlns:p14="http://schemas.microsoft.com/office/powerpoint/2010/main" val="37809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p:txBody>
          <a:bodyPr/>
          <a:lstStyle/>
          <a:p>
            <a:pPr lvl="0"/>
            <a:r>
              <a:rPr lang="en-US" smtClean="0"/>
              <a:t>Example:  Web access</a:t>
            </a:r>
            <a:endParaRPr lang="en-US"/>
          </a:p>
        </p:txBody>
      </p:sp>
      <p:sp>
        <p:nvSpPr>
          <p:cNvPr id="188" name="Shape 188"/>
          <p:cNvSpPr>
            <a:spLocks noGrp="1"/>
          </p:cNvSpPr>
          <p:nvPr>
            <p:ph idx="1"/>
          </p:nvPr>
        </p:nvSpPr>
        <p:spPr/>
        <p:txBody>
          <a:bodyPr/>
          <a:lstStyle/>
          <a:p>
            <a:pPr lvl="0"/>
            <a:r>
              <a:rPr lang="en-US" dirty="0" smtClean="0"/>
              <a:t>Alice wants to connect to her bank to transfer some money...</a:t>
            </a:r>
          </a:p>
          <a:p>
            <a:pPr lvl="0"/>
            <a:r>
              <a:rPr lang="en-US" dirty="0" smtClean="0"/>
              <a:t>Alice wants to know ...</a:t>
            </a:r>
          </a:p>
          <a:p>
            <a:pPr lvl="1"/>
            <a:r>
              <a:rPr lang="en-US" dirty="0" smtClean="0"/>
              <a:t>that she’s really connected to her bank.</a:t>
            </a:r>
          </a:p>
          <a:p>
            <a:pPr lvl="1"/>
            <a:r>
              <a:rPr lang="en-US" dirty="0" smtClean="0"/>
              <a:t>That nobody can observe her financial data</a:t>
            </a:r>
          </a:p>
          <a:p>
            <a:pPr lvl="1"/>
            <a:r>
              <a:rPr lang="en-US" dirty="0" smtClean="0"/>
              <a:t>That nobody can modify her request</a:t>
            </a:r>
          </a:p>
          <a:p>
            <a:pPr lvl="1"/>
            <a:r>
              <a:rPr lang="en-US" dirty="0" smtClean="0"/>
              <a:t>That nobody can steal her money!</a:t>
            </a:r>
          </a:p>
          <a:p>
            <a:pPr lvl="0"/>
            <a:r>
              <a:rPr lang="en-US" dirty="0" smtClean="0"/>
              <a:t>The bank wants to know ...</a:t>
            </a:r>
          </a:p>
          <a:p>
            <a:pPr lvl="1"/>
            <a:r>
              <a:rPr lang="en-US" dirty="0" smtClean="0"/>
              <a:t>That Alice is really Alice (or is authorized to act for Alice)</a:t>
            </a:r>
          </a:p>
          <a:p>
            <a:pPr lvl="1"/>
            <a:r>
              <a:rPr lang="en-US" dirty="0" smtClean="0"/>
              <a:t>The same privacy things that Alice wants so they don’t get sued or fined by the government.</a:t>
            </a:r>
            <a:endParaRPr lang="en-US" dirty="0"/>
          </a:p>
        </p:txBody>
      </p:sp>
      <p:sp>
        <p:nvSpPr>
          <p:cNvPr id="189" name="Shape 189"/>
          <p:cNvSpPr>
            <a:spLocks noGrp="1"/>
          </p:cNvSpPr>
          <p:nvPr>
            <p:ph type="sldNum" sz="quarter" idx="12"/>
          </p:nvPr>
        </p:nvSpPr>
        <p:spPr/>
        <p:txBody>
          <a:bodyPr/>
          <a:lstStyle/>
          <a:p>
            <a:pPr lvl="0"/>
            <a:fld id="{86CB4B4D-7CA3-9044-876B-883B54F8677D}" type="slidenum">
              <a:rPr lang="en-US" smtClean="0"/>
              <a:pPr lvl="0"/>
              <a:t>16</a:t>
            </a:fld>
            <a:endParaRPr lang="en-US"/>
          </a:p>
        </p:txBody>
      </p:sp>
      <p:sp>
        <p:nvSpPr>
          <p:cNvPr id="190" name="Shape 190"/>
          <p:cNvSpPr/>
          <p:nvPr/>
        </p:nvSpPr>
        <p:spPr>
          <a:xfrm>
            <a:off x="6858000" y="2743200"/>
            <a:ext cx="1677029"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Authentication</a:t>
            </a:r>
          </a:p>
        </p:txBody>
      </p:sp>
      <p:sp>
        <p:nvSpPr>
          <p:cNvPr id="191" name="Shape 191"/>
          <p:cNvSpPr/>
          <p:nvPr/>
        </p:nvSpPr>
        <p:spPr>
          <a:xfrm>
            <a:off x="7239000" y="3200400"/>
            <a:ext cx="1665307"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Confidentiality</a:t>
            </a:r>
          </a:p>
        </p:txBody>
      </p:sp>
      <p:sp>
        <p:nvSpPr>
          <p:cNvPr id="192" name="Shape 192"/>
          <p:cNvSpPr/>
          <p:nvPr/>
        </p:nvSpPr>
        <p:spPr>
          <a:xfrm>
            <a:off x="6172200" y="3810000"/>
            <a:ext cx="873061"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(A mix)</a:t>
            </a:r>
          </a:p>
        </p:txBody>
      </p:sp>
      <p:sp>
        <p:nvSpPr>
          <p:cNvPr id="193" name="Shape 193"/>
          <p:cNvSpPr/>
          <p:nvPr/>
        </p:nvSpPr>
        <p:spPr>
          <a:xfrm>
            <a:off x="6400800" y="3505200"/>
            <a:ext cx="1003805"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b="1">
                <a:solidFill>
                  <a:srgbClr val="3048FF"/>
                </a:solidFill>
                <a:uFill>
                  <a:solidFill>
                    <a:srgbClr val="3048FF"/>
                  </a:solidFill>
                </a:uFill>
                <a:latin typeface="+mn-lt"/>
                <a:ea typeface="+mn-ea"/>
                <a:cs typeface="+mn-cs"/>
                <a:sym typeface="Arial"/>
              </a:defRPr>
            </a:lvl1pPr>
          </a:lstStyle>
          <a:p>
            <a:pPr lvl="0">
              <a:defRPr sz="1800" b="0">
                <a:solidFill>
                  <a:srgbClr val="000000"/>
                </a:solidFill>
                <a:uFillTx/>
              </a:defRPr>
            </a:pPr>
            <a:r>
              <a:rPr sz="1800" dirty="0">
                <a:solidFill>
                  <a:srgbClr val="FF0000"/>
                </a:solidFill>
              </a:rPr>
              <a:t>Integrity</a:t>
            </a:r>
          </a:p>
        </p:txBody>
      </p:sp>
    </p:spTree>
    <p:extLst>
      <p:ext uri="{BB962C8B-B14F-4D97-AF65-F5344CB8AC3E}">
        <p14:creationId xmlns:p14="http://schemas.microsoft.com/office/powerpoint/2010/main" val="3969678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Cryptography As a Tool</a:t>
            </a:r>
          </a:p>
        </p:txBody>
      </p:sp>
      <p:sp>
        <p:nvSpPr>
          <p:cNvPr id="33795" name="Rectangle 3"/>
          <p:cNvSpPr>
            <a:spLocks noGrp="1" noChangeArrowheads="1"/>
          </p:cNvSpPr>
          <p:nvPr>
            <p:ph type="body" idx="1"/>
          </p:nvPr>
        </p:nvSpPr>
        <p:spPr/>
        <p:txBody>
          <a:bodyPr/>
          <a:lstStyle/>
          <a:p>
            <a:r>
              <a:rPr lang="en-US"/>
              <a:t>Using cryptography securely is not simple</a:t>
            </a:r>
          </a:p>
          <a:p>
            <a:r>
              <a:rPr lang="en-US"/>
              <a:t>Designing cryptographic schemes correctly is near impossible.  </a:t>
            </a:r>
          </a:p>
          <a:p>
            <a:endParaRPr lang="en-US"/>
          </a:p>
          <a:p>
            <a:pPr>
              <a:buFont typeface="Wingdings" charset="2"/>
              <a:buNone/>
            </a:pPr>
            <a:r>
              <a:rPr lang="en-US"/>
              <a:t>	Today we want to give you an idea of what can be done with cryptography.</a:t>
            </a:r>
          </a:p>
          <a:p>
            <a:pPr>
              <a:buFont typeface="Wingdings" charset="2"/>
              <a:buNone/>
            </a:pPr>
            <a:r>
              <a:rPr lang="en-US"/>
              <a:t>	Take a security course if you think you may use it in the future (e.g. 18-487)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DE" smtClean="0"/>
              <a:t>Well...</a:t>
            </a:r>
            <a:endParaRPr lang="en-US" dirty="0"/>
          </a:p>
        </p:txBody>
      </p:sp>
      <p:sp>
        <p:nvSpPr>
          <p:cNvPr id="5" name="Content Placeholder 4"/>
          <p:cNvSpPr>
            <a:spLocks noGrp="1"/>
          </p:cNvSpPr>
          <p:nvPr>
            <p:ph idx="1"/>
          </p:nvPr>
        </p:nvSpPr>
        <p:spPr/>
        <p:txBody>
          <a:bodyPr/>
          <a:lstStyle/>
          <a:p>
            <a:pPr lvl="0"/>
            <a:r>
              <a:rPr lang="en-US" dirty="0" smtClean="0"/>
              <a:t>What tools do we have at hand?</a:t>
            </a:r>
          </a:p>
          <a:p>
            <a:pPr lvl="0"/>
            <a:endParaRPr lang="en-US" dirty="0" smtClean="0"/>
          </a:p>
          <a:p>
            <a:r>
              <a:rPr lang="en-US" dirty="0" smtClean="0"/>
              <a:t>Hashing </a:t>
            </a:r>
          </a:p>
          <a:p>
            <a:pPr lvl="1"/>
            <a:r>
              <a:rPr lang="en-US" dirty="0" smtClean="0"/>
              <a:t>e.g., SHA-1</a:t>
            </a:r>
          </a:p>
          <a:p>
            <a:pPr lvl="1"/>
            <a:endParaRPr lang="en-US" dirty="0" smtClean="0"/>
          </a:p>
          <a:p>
            <a:r>
              <a:rPr lang="en-US" dirty="0" smtClean="0"/>
              <a:t>Secret-key cryptography, aka symmetric key.</a:t>
            </a:r>
          </a:p>
          <a:p>
            <a:pPr lvl="1"/>
            <a:r>
              <a:rPr lang="en-US" dirty="0" smtClean="0"/>
              <a:t>e.g., AES</a:t>
            </a:r>
          </a:p>
          <a:p>
            <a:pPr lvl="1"/>
            <a:endParaRPr lang="en-US" dirty="0" smtClean="0"/>
          </a:p>
          <a:p>
            <a:r>
              <a:rPr lang="en-US" dirty="0" smtClean="0"/>
              <a:t>Public-key cryptography</a:t>
            </a:r>
          </a:p>
          <a:p>
            <a:pPr lvl="1"/>
            <a:r>
              <a:rPr lang="en-US" dirty="0" smtClean="0"/>
              <a:t>e.g., RSA</a:t>
            </a:r>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555171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Establishing secure channels (Crypto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p:cNvSpPr>
          <p:nvPr>
            <p:ph type="title"/>
          </p:nvPr>
        </p:nvSpPr>
        <p:spPr/>
        <p:txBody>
          <a:bodyPr/>
          <a:lstStyle/>
          <a:p>
            <a:pPr lvl="0"/>
            <a:r>
              <a:rPr lang="en-US" smtClean="0"/>
              <a:t>Secret Key Cryptography</a:t>
            </a:r>
            <a:endParaRPr lang="en-US"/>
          </a:p>
        </p:txBody>
      </p:sp>
      <p:sp>
        <p:nvSpPr>
          <p:cNvPr id="225" name="Shape 225"/>
          <p:cNvSpPr>
            <a:spLocks noGrp="1"/>
          </p:cNvSpPr>
          <p:nvPr>
            <p:ph type="body" idx="1"/>
          </p:nvPr>
        </p:nvSpPr>
        <p:spPr/>
        <p:txBody>
          <a:bodyPr/>
          <a:lstStyle/>
          <a:p>
            <a:pPr lvl="0"/>
            <a:r>
              <a:rPr lang="en-US" smtClean="0"/>
              <a:t>Given a key k and a message m</a:t>
            </a:r>
          </a:p>
          <a:p>
            <a:pPr lvl="1"/>
            <a:r>
              <a:rPr lang="en-US" smtClean="0"/>
              <a:t>Two functions:  Encryption (E), decryption (D)</a:t>
            </a:r>
          </a:p>
          <a:p>
            <a:pPr lvl="1"/>
            <a:r>
              <a:rPr lang="en-US" smtClean="0"/>
              <a:t>ciphertext c = E(k, m)</a:t>
            </a:r>
          </a:p>
          <a:p>
            <a:pPr lvl="1"/>
            <a:r>
              <a:rPr lang="en-US" smtClean="0"/>
              <a:t>plaintext m = D(k, c)</a:t>
            </a:r>
          </a:p>
          <a:p>
            <a:pPr lvl="1"/>
            <a:r>
              <a:rPr lang="en-US" smtClean="0"/>
              <a:t>Both use the same key k.</a:t>
            </a:r>
            <a:endParaRPr lang="en-US"/>
          </a:p>
        </p:txBody>
      </p:sp>
      <p:sp>
        <p:nvSpPr>
          <p:cNvPr id="239" name="Shape 239"/>
          <p:cNvSpPr>
            <a:spLocks noGrp="1"/>
          </p:cNvSpPr>
          <p:nvPr>
            <p:ph type="sldNum" sz="quarter" idx="2"/>
          </p:nvPr>
        </p:nvSpPr>
        <p:spPr/>
        <p:txBody>
          <a:bodyPr/>
          <a:lstStyle/>
          <a:p>
            <a:pPr lvl="0"/>
            <a:fld id="{86CB4B4D-7CA3-9044-876B-883B54F8677D}" type="slidenum">
              <a:rPr lang="en-US" smtClean="0"/>
              <a:pPr lvl="0"/>
              <a:t>20</a:t>
            </a:fld>
            <a:endParaRPr lang="en-US"/>
          </a:p>
        </p:txBody>
      </p:sp>
      <p:pic>
        <p:nvPicPr>
          <p:cNvPr id="226" name="Alice.png"/>
          <p:cNvPicPr/>
          <p:nvPr/>
        </p:nvPicPr>
        <p:blipFill>
          <a:blip r:embed="rId2">
            <a:extLst/>
          </a:blip>
          <a:stretch>
            <a:fillRect/>
          </a:stretch>
        </p:blipFill>
        <p:spPr>
          <a:xfrm>
            <a:off x="1803797" y="3810000"/>
            <a:ext cx="696516" cy="862013"/>
          </a:xfrm>
          <a:prstGeom prst="rect">
            <a:avLst/>
          </a:prstGeom>
          <a:ln w="12700">
            <a:miter lim="400000"/>
          </a:ln>
        </p:spPr>
      </p:pic>
      <p:sp>
        <p:nvSpPr>
          <p:cNvPr id="227" name="Shape 227"/>
          <p:cNvSpPr/>
          <p:nvPr/>
        </p:nvSpPr>
        <p:spPr>
          <a:xfrm>
            <a:off x="5497309" y="4814589"/>
            <a:ext cx="1345020"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Bob.com</a:t>
            </a:r>
          </a:p>
        </p:txBody>
      </p:sp>
      <p:sp>
        <p:nvSpPr>
          <p:cNvPr id="228" name="Shape 228"/>
          <p:cNvSpPr/>
          <p:nvPr/>
        </p:nvSpPr>
        <p:spPr>
          <a:xfrm>
            <a:off x="1869332" y="4796730"/>
            <a:ext cx="723004"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Alice</a:t>
            </a:r>
          </a:p>
        </p:txBody>
      </p:sp>
      <p:pic>
        <p:nvPicPr>
          <p:cNvPr id="229" name="Bob.png"/>
          <p:cNvPicPr/>
          <p:nvPr/>
        </p:nvPicPr>
        <p:blipFill>
          <a:blip r:embed="rId3">
            <a:extLst/>
          </a:blip>
          <a:stretch>
            <a:fillRect/>
          </a:stretch>
        </p:blipFill>
        <p:spPr>
          <a:xfrm>
            <a:off x="5723930" y="3827859"/>
            <a:ext cx="812602" cy="830263"/>
          </a:xfrm>
          <a:prstGeom prst="rect">
            <a:avLst/>
          </a:prstGeom>
          <a:ln w="12700">
            <a:miter lim="400000"/>
          </a:ln>
        </p:spPr>
      </p:pic>
      <p:sp>
        <p:nvSpPr>
          <p:cNvPr id="230" name="Shape 230"/>
          <p:cNvSpPr/>
          <p:nvPr/>
        </p:nvSpPr>
        <p:spPr>
          <a:xfrm>
            <a:off x="2997423" y="4260949"/>
            <a:ext cx="146734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buClr>
                <a:srgbClr val="000000"/>
              </a:buClr>
              <a:buFont typeface="Arial"/>
              <a:defRPr sz="3400">
                <a:uFill>
                  <a:solidFill/>
                </a:uFill>
                <a:latin typeface="+mn-lt"/>
                <a:ea typeface="+mn-ea"/>
                <a:cs typeface="+mn-cs"/>
                <a:sym typeface="Arial"/>
              </a:defRPr>
            </a:lvl1pPr>
          </a:lstStyle>
          <a:p>
            <a:pPr lvl="0">
              <a:defRPr sz="1800">
                <a:uFillTx/>
              </a:defRPr>
            </a:pPr>
            <a:r>
              <a:rPr sz="2400"/>
              <a:t>Hello,Bob</a:t>
            </a:r>
          </a:p>
        </p:txBody>
      </p:sp>
      <p:grpSp>
        <p:nvGrpSpPr>
          <p:cNvPr id="235" name="Group 235"/>
          <p:cNvGrpSpPr/>
          <p:nvPr/>
        </p:nvGrpSpPr>
        <p:grpSpPr>
          <a:xfrm rot="5400000">
            <a:off x="4005828" y="3270846"/>
            <a:ext cx="400110" cy="2518172"/>
            <a:chOff x="-9919" y="0"/>
            <a:chExt cx="569045" cy="3581400"/>
          </a:xfrm>
        </p:grpSpPr>
        <p:sp>
          <p:nvSpPr>
            <p:cNvPr id="231" name="Shape 231"/>
            <p:cNvSpPr/>
            <p:nvPr/>
          </p:nvSpPr>
          <p:spPr>
            <a:xfrm>
              <a:off x="0" y="0"/>
              <a:ext cx="546100" cy="358140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376"/>
                    <a:pt x="0" y="840"/>
                  </a:cubicBezTo>
                  <a:lnTo>
                    <a:pt x="0" y="20760"/>
                  </a:lnTo>
                  <a:cubicBezTo>
                    <a:pt x="0" y="21224"/>
                    <a:pt x="4835" y="21600"/>
                    <a:pt x="10800" y="21600"/>
                  </a:cubicBezTo>
                  <a:cubicBezTo>
                    <a:pt x="16765" y="21600"/>
                    <a:pt x="21600" y="21224"/>
                    <a:pt x="21600" y="20760"/>
                  </a:cubicBezTo>
                  <a:lnTo>
                    <a:pt x="21600" y="840"/>
                  </a:lnTo>
                  <a:cubicBezTo>
                    <a:pt x="21600" y="376"/>
                    <a:pt x="16765" y="0"/>
                    <a:pt x="10800" y="0"/>
                  </a:cubicBezTo>
                  <a:close/>
                </a:path>
              </a:pathLst>
            </a:custGeom>
            <a:solidFill>
              <a:srgbClr val="C6E6E9"/>
            </a:solidFill>
            <a:ln w="9525" cap="flat">
              <a:solidFill>
                <a:srgbClr val="000000"/>
              </a:solidFill>
              <a:prstDash val="solid"/>
              <a:round/>
            </a:ln>
            <a:effectLst/>
          </p:spPr>
          <p:txBody>
            <a:bodyPr wrap="square" lIns="50800" tIns="50800" rIns="50800" bIns="50800" numCol="1" anchor="ctr">
              <a:noAutofit/>
            </a:bodyPr>
            <a:lstStyle/>
            <a:p>
              <a:pPr marL="40638" marR="40638" defTabSz="910796">
                <a:defRPr sz="2400">
                  <a:uFill>
                    <a:solidFill/>
                  </a:uFill>
                  <a:latin typeface="+mn-lt"/>
                  <a:ea typeface="+mn-ea"/>
                  <a:cs typeface="+mn-cs"/>
                  <a:sym typeface="Arial"/>
                </a:defRPr>
              </a:pPr>
              <a:endParaRPr/>
            </a:p>
          </p:txBody>
        </p:sp>
        <p:sp>
          <p:nvSpPr>
            <p:cNvPr id="232" name="Shape 232"/>
            <p:cNvSpPr/>
            <p:nvPr/>
          </p:nvSpPr>
          <p:spPr>
            <a:xfrm>
              <a:off x="0" y="8466"/>
              <a:ext cx="546100" cy="2783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2"/>
                    <a:pt x="0" y="10794"/>
                  </a:cubicBezTo>
                  <a:cubicBezTo>
                    <a:pt x="0" y="16762"/>
                    <a:pt x="4835" y="21600"/>
                    <a:pt x="10800" y="21600"/>
                  </a:cubicBezTo>
                  <a:cubicBezTo>
                    <a:pt x="16765" y="21600"/>
                    <a:pt x="21600" y="16762"/>
                    <a:pt x="21600" y="10794"/>
                  </a:cubicBezTo>
                  <a:cubicBezTo>
                    <a:pt x="21600" y="4832"/>
                    <a:pt x="16765" y="0"/>
                    <a:pt x="10800" y="0"/>
                  </a:cubicBezTo>
                  <a:close/>
                </a:path>
              </a:pathLst>
            </a:custGeom>
            <a:solidFill>
              <a:srgbClr val="DFBA41"/>
            </a:solidFill>
            <a:ln w="9525" cap="flat">
              <a:noFill/>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33" name="Shape 233"/>
            <p:cNvSpPr/>
            <p:nvPr/>
          </p:nvSpPr>
          <p:spPr>
            <a:xfrm>
              <a:off x="0" y="147546"/>
              <a:ext cx="546100" cy="13924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11929"/>
                    <a:pt x="4835" y="21600"/>
                    <a:pt x="10800" y="21600"/>
                  </a:cubicBezTo>
                  <a:cubicBezTo>
                    <a:pt x="16765" y="21600"/>
                    <a:pt x="21600" y="11929"/>
                    <a:pt x="21600" y="0"/>
                  </a:cubicBezTo>
                </a:path>
              </a:pathLst>
            </a:custGeom>
            <a:noFill/>
            <a:ln w="9525"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34" name="Shape 234"/>
            <p:cNvSpPr/>
            <p:nvPr/>
          </p:nvSpPr>
          <p:spPr>
            <a:xfrm rot="16200000">
              <a:off x="-1398838" y="1581726"/>
              <a:ext cx="3346883" cy="5690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marL="8308" marR="5775" algn="ctr" defTabSz="1295400">
                <a:buClr>
                  <a:srgbClr val="000000"/>
                </a:buClr>
                <a:buFont typeface="Arial"/>
                <a:defRPr sz="3000">
                  <a:uFill>
                    <a:solidFill/>
                  </a:uFill>
                  <a:latin typeface="+mn-lt"/>
                  <a:ea typeface="+mn-ea"/>
                  <a:cs typeface="+mn-cs"/>
                  <a:sym typeface="Arial"/>
                </a:defRPr>
              </a:lvl1pPr>
            </a:lstStyle>
            <a:p>
              <a:pPr lvl="0">
                <a:defRPr sz="1800">
                  <a:uFillTx/>
                </a:defRPr>
              </a:pPr>
              <a:r>
                <a:rPr sz="2100"/>
                <a:t>“secure” channel</a:t>
              </a:r>
            </a:p>
          </p:txBody>
        </p:sp>
      </p:grpSp>
      <p:sp>
        <p:nvSpPr>
          <p:cNvPr id="236" name="Shape 236"/>
          <p:cNvSpPr/>
          <p:nvPr/>
        </p:nvSpPr>
        <p:spPr>
          <a:xfrm>
            <a:off x="1731436" y="5113734"/>
            <a:ext cx="92333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sz="1700"/>
              <a:t>knows K</a:t>
            </a:r>
          </a:p>
        </p:txBody>
      </p:sp>
      <p:sp>
        <p:nvSpPr>
          <p:cNvPr id="237" name="Shape 237"/>
          <p:cNvSpPr/>
          <p:nvPr/>
        </p:nvSpPr>
        <p:spPr>
          <a:xfrm>
            <a:off x="5408006" y="5113734"/>
            <a:ext cx="92333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sz="1700"/>
              <a:t>knows K</a:t>
            </a:r>
          </a:p>
        </p:txBody>
      </p:sp>
      <p:sp>
        <p:nvSpPr>
          <p:cNvPr id="240" name="Shape 240"/>
          <p:cNvSpPr/>
          <p:nvPr/>
        </p:nvSpPr>
        <p:spPr>
          <a:xfrm>
            <a:off x="1839516" y="5685235"/>
            <a:ext cx="5464969" cy="78483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sz="1700"/>
              <a:t>But... how does that help with authentication?  They both have to know a pre-shared key K before they start!</a:t>
            </a:r>
          </a:p>
        </p:txBody>
      </p:sp>
    </p:spTree>
    <p:extLst>
      <p:ext uri="{BB962C8B-B14F-4D97-AF65-F5344CB8AC3E}">
        <p14:creationId xmlns:p14="http://schemas.microsoft.com/office/powerpoint/2010/main" val="254178611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iterate>
                                    <p:tmAbs val="0"/>
                                  </p:iterate>
                                  <p:childTnLst>
                                    <p:set>
                                      <p:cBhvr>
                                        <p:cTn id="6" fill="hold">
                                          <p:stCondLst>
                                            <p:cond delay="0"/>
                                          </p:stCondLst>
                                        </p:cTn>
                                        <p:tgtEl>
                                          <p:spTgt spid="230"/>
                                        </p:tgtEl>
                                        <p:attrNameLst>
                                          <p:attrName>style.visibility</p:attrName>
                                        </p:attrNameLst>
                                      </p:cBhvr>
                                      <p:to>
                                        <p:strVal val="hidden"/>
                                      </p:to>
                                    </p:set>
                                  </p:childTnLst>
                                </p:cTn>
                              </p:par>
                              <p:par>
                                <p:cTn id="7" presetID="1" presetClass="entr" presetSubtype="0" fill="hold" grpId="0" nodeType="withEffect">
                                  <p:stCondLst>
                                    <p:cond delay="0"/>
                                  </p:stCondLst>
                                  <p:iterate>
                                    <p:tmAbs val="0"/>
                                  </p:iterate>
                                  <p:childTnLst>
                                    <p:set>
                                      <p:cBhvr>
                                        <p:cTn id="8" fill="hold"/>
                                        <p:tgtEl>
                                          <p:spTgt spid="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 grpId="0" animBg="1" advAuto="0"/>
      <p:bldP spid="235" grpId="0"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Symmetric Key: Confidentiality</a:t>
            </a:r>
          </a:p>
        </p:txBody>
      </p:sp>
      <p:sp>
        <p:nvSpPr>
          <p:cNvPr id="40963" name="Rectangle 3"/>
          <p:cNvSpPr>
            <a:spLocks noGrp="1" noChangeArrowheads="1"/>
          </p:cNvSpPr>
          <p:nvPr>
            <p:ph type="body" idx="1"/>
          </p:nvPr>
        </p:nvSpPr>
        <p:spPr>
          <a:xfrm>
            <a:off x="457200" y="1219200"/>
            <a:ext cx="8229600" cy="2743200"/>
          </a:xfrm>
        </p:spPr>
        <p:txBody>
          <a:bodyPr/>
          <a:lstStyle/>
          <a:p>
            <a:pPr>
              <a:lnSpc>
                <a:spcPct val="80000"/>
              </a:lnSpc>
              <a:buFont typeface="Wingdings" charset="2"/>
              <a:buNone/>
            </a:pPr>
            <a:r>
              <a:rPr lang="en-US" sz="2600" u="sng" dirty="0"/>
              <a:t>Motivating Example:</a:t>
            </a:r>
            <a:r>
              <a:rPr lang="en-US" sz="2600" dirty="0"/>
              <a:t> </a:t>
            </a:r>
          </a:p>
          <a:p>
            <a:pPr>
              <a:lnSpc>
                <a:spcPct val="80000"/>
              </a:lnSpc>
              <a:buFont typeface="Wingdings" charset="2"/>
              <a:buNone/>
            </a:pPr>
            <a:r>
              <a:rPr lang="en-US" sz="2600" dirty="0"/>
              <a:t>	You and a friend share a key K of L random bits, and a message M also L bits long.</a:t>
            </a:r>
          </a:p>
          <a:p>
            <a:pPr>
              <a:lnSpc>
                <a:spcPct val="80000"/>
              </a:lnSpc>
              <a:buFont typeface="Wingdings" charset="2"/>
              <a:buNone/>
            </a:pPr>
            <a:endParaRPr lang="en-US" sz="2600" dirty="0"/>
          </a:p>
          <a:p>
            <a:pPr>
              <a:lnSpc>
                <a:spcPct val="80000"/>
              </a:lnSpc>
              <a:buFont typeface="Wingdings" charset="2"/>
              <a:buNone/>
            </a:pPr>
            <a:r>
              <a:rPr lang="en-US" sz="2600" u="sng" dirty="0"/>
              <a:t>Scheme:</a:t>
            </a:r>
            <a:r>
              <a:rPr lang="en-US" sz="2600" dirty="0"/>
              <a:t> </a:t>
            </a:r>
          </a:p>
          <a:p>
            <a:pPr>
              <a:lnSpc>
                <a:spcPct val="80000"/>
              </a:lnSpc>
              <a:buFont typeface="Wingdings" charset="2"/>
              <a:buNone/>
            </a:pPr>
            <a:r>
              <a:rPr lang="en-US" sz="2600" dirty="0"/>
              <a:t>	You send her the </a:t>
            </a:r>
            <a:r>
              <a:rPr lang="en-US" sz="2600" i="1" dirty="0" err="1"/>
              <a:t>xor</a:t>
            </a:r>
            <a:r>
              <a:rPr lang="en-US" sz="2600" i="1" dirty="0"/>
              <a:t>(M,K)</a:t>
            </a:r>
            <a:r>
              <a:rPr lang="en-US" sz="2600" dirty="0"/>
              <a:t> and then they “decrypt” using </a:t>
            </a:r>
            <a:r>
              <a:rPr lang="en-US" sz="2600" i="1" dirty="0" err="1"/>
              <a:t>xor</a:t>
            </a:r>
            <a:r>
              <a:rPr lang="en-US" sz="2600" i="1" dirty="0"/>
              <a:t>(M,K)</a:t>
            </a:r>
            <a:r>
              <a:rPr lang="en-US" sz="2600" dirty="0"/>
              <a:t> again.  </a:t>
            </a:r>
          </a:p>
        </p:txBody>
      </p:sp>
      <p:sp>
        <p:nvSpPr>
          <p:cNvPr id="40966" name="Text Box 6"/>
          <p:cNvSpPr txBox="1">
            <a:spLocks noChangeArrowheads="1"/>
          </p:cNvSpPr>
          <p:nvPr/>
        </p:nvSpPr>
        <p:spPr bwMode="auto">
          <a:xfrm>
            <a:off x="1066800" y="5791200"/>
            <a:ext cx="7467600" cy="779463"/>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buFontTx/>
              <a:buAutoNum type="arabicParenR"/>
            </a:pPr>
            <a:r>
              <a:rPr lang="en-US" dirty="0"/>
              <a:t>Do you get the right message to your friend?  </a:t>
            </a:r>
          </a:p>
          <a:p>
            <a:pPr marL="342900" indent="-342900">
              <a:spcBef>
                <a:spcPct val="50000"/>
              </a:spcBef>
              <a:buFontTx/>
              <a:buAutoNum type="arabicParenR"/>
            </a:pPr>
            <a:r>
              <a:rPr lang="en-US" dirty="0"/>
              <a:t>Can an adversary recover the message M?  </a:t>
            </a:r>
          </a:p>
        </p:txBody>
      </p:sp>
      <p:pic>
        <p:nvPicPr>
          <p:cNvPr id="2" name="Picture 1"/>
          <p:cNvPicPr>
            <a:picLocks noChangeAspect="1"/>
          </p:cNvPicPr>
          <p:nvPr/>
        </p:nvPicPr>
        <p:blipFill>
          <a:blip r:embed="rId3"/>
          <a:stretch>
            <a:fillRect/>
          </a:stretch>
        </p:blipFill>
        <p:spPr>
          <a:xfrm>
            <a:off x="1447800" y="3657600"/>
            <a:ext cx="5410200" cy="19256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Symmetric Key: Confidentiality</a:t>
            </a:r>
          </a:p>
        </p:txBody>
      </p:sp>
      <p:sp>
        <p:nvSpPr>
          <p:cNvPr id="41987" name="Rectangle 3"/>
          <p:cNvSpPr>
            <a:spLocks noGrp="1" noChangeArrowheads="1"/>
          </p:cNvSpPr>
          <p:nvPr>
            <p:ph type="body" idx="1"/>
          </p:nvPr>
        </p:nvSpPr>
        <p:spPr>
          <a:xfrm>
            <a:off x="457200" y="1600200"/>
            <a:ext cx="8229600" cy="1600200"/>
          </a:xfrm>
        </p:spPr>
        <p:txBody>
          <a:bodyPr/>
          <a:lstStyle/>
          <a:p>
            <a:r>
              <a:rPr lang="en-US" sz="2600" dirty="0"/>
              <a:t>One-time Pad (OTP) is secure but usually </a:t>
            </a:r>
            <a:r>
              <a:rPr lang="en-US" sz="2600" dirty="0" smtClean="0"/>
              <a:t>impractical</a:t>
            </a:r>
            <a:endParaRPr lang="en-US" sz="2600" dirty="0"/>
          </a:p>
          <a:p>
            <a:pPr lvl="1"/>
            <a:r>
              <a:rPr lang="en-US" sz="2200" dirty="0"/>
              <a:t>Key is as long at the message</a:t>
            </a:r>
          </a:p>
          <a:p>
            <a:pPr lvl="1"/>
            <a:r>
              <a:rPr lang="en-US" sz="2200" dirty="0"/>
              <a:t>Keys cannot be reused (why?)</a:t>
            </a:r>
          </a:p>
        </p:txBody>
      </p:sp>
      <p:sp>
        <p:nvSpPr>
          <p:cNvPr id="41989" name="Text Box 5"/>
          <p:cNvSpPr txBox="1">
            <a:spLocks noChangeArrowheads="1"/>
          </p:cNvSpPr>
          <p:nvPr/>
        </p:nvSpPr>
        <p:spPr bwMode="auto">
          <a:xfrm>
            <a:off x="1066800" y="4584700"/>
            <a:ext cx="2667000" cy="1282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Stream Ciphers:</a:t>
            </a:r>
          </a:p>
          <a:p>
            <a:pPr>
              <a:spcBef>
                <a:spcPct val="50000"/>
              </a:spcBef>
            </a:pPr>
            <a:r>
              <a:rPr lang="en-US"/>
              <a:t>Ex: RC4, A5</a:t>
            </a:r>
          </a:p>
          <a:p>
            <a:pPr>
              <a:spcBef>
                <a:spcPct val="50000"/>
              </a:spcBef>
            </a:pPr>
            <a:endParaRPr lang="en-US"/>
          </a:p>
        </p:txBody>
      </p:sp>
      <p:sp>
        <p:nvSpPr>
          <p:cNvPr id="41990" name="Text Box 6"/>
          <p:cNvSpPr txBox="1">
            <a:spLocks noChangeArrowheads="1"/>
          </p:cNvSpPr>
          <p:nvPr/>
        </p:nvSpPr>
        <p:spPr bwMode="auto">
          <a:xfrm>
            <a:off x="5105400" y="4584700"/>
            <a:ext cx="2667000" cy="1282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Block Ciphers:</a:t>
            </a:r>
          </a:p>
          <a:p>
            <a:pPr>
              <a:spcBef>
                <a:spcPct val="50000"/>
              </a:spcBef>
            </a:pPr>
            <a:r>
              <a:rPr lang="en-US"/>
              <a:t>Ex: DES, AES, Blowfish</a:t>
            </a:r>
          </a:p>
          <a:p>
            <a:pPr>
              <a:spcBef>
                <a:spcPct val="50000"/>
              </a:spcBef>
            </a:pPr>
            <a:endParaRPr lang="en-US"/>
          </a:p>
        </p:txBody>
      </p:sp>
      <p:sp>
        <p:nvSpPr>
          <p:cNvPr id="41991" name="Text Box 7"/>
          <p:cNvSpPr txBox="1">
            <a:spLocks noChangeArrowheads="1"/>
          </p:cNvSpPr>
          <p:nvPr/>
        </p:nvSpPr>
        <p:spPr bwMode="auto">
          <a:xfrm>
            <a:off x="2133600" y="3429000"/>
            <a:ext cx="4572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In practice, two types of ciphers are used that require only constant key length: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Symmetric Key: Confidentiality</a:t>
            </a:r>
          </a:p>
        </p:txBody>
      </p:sp>
      <p:sp>
        <p:nvSpPr>
          <p:cNvPr id="43011" name="Rectangle 3"/>
          <p:cNvSpPr>
            <a:spLocks noGrp="1" noChangeArrowheads="1"/>
          </p:cNvSpPr>
          <p:nvPr>
            <p:ph type="body" idx="1"/>
          </p:nvPr>
        </p:nvSpPr>
        <p:spPr>
          <a:xfrm>
            <a:off x="381000" y="1295400"/>
            <a:ext cx="8229600" cy="685800"/>
          </a:xfrm>
        </p:spPr>
        <p:txBody>
          <a:bodyPr/>
          <a:lstStyle/>
          <a:p>
            <a:r>
              <a:rPr lang="en-US"/>
              <a:t>Stream Ciphers (ex: RC4)</a:t>
            </a:r>
          </a:p>
        </p:txBody>
      </p:sp>
      <p:sp>
        <p:nvSpPr>
          <p:cNvPr id="43015" name="Rectangle 7"/>
          <p:cNvSpPr>
            <a:spLocks noChangeArrowheads="1"/>
          </p:cNvSpPr>
          <p:nvPr/>
        </p:nvSpPr>
        <p:spPr bwMode="auto">
          <a:xfrm>
            <a:off x="2819400" y="2133600"/>
            <a:ext cx="1371600" cy="6858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PRNG</a:t>
            </a:r>
          </a:p>
        </p:txBody>
      </p:sp>
      <p:pic>
        <p:nvPicPr>
          <p:cNvPr id="43016" name="Picture 8" descr="BS00768_[1]"/>
          <p:cNvPicPr>
            <a:picLocks noChangeAspect="1" noChangeArrowheads="1"/>
          </p:cNvPicPr>
          <p:nvPr/>
        </p:nvPicPr>
        <p:blipFill>
          <a:blip r:embed="rId3"/>
          <a:srcRect/>
          <a:stretch>
            <a:fillRect/>
          </a:stretch>
        </p:blipFill>
        <p:spPr bwMode="auto">
          <a:xfrm flipH="1" flipV="1">
            <a:off x="1752600" y="2286000"/>
            <a:ext cx="465138" cy="241300"/>
          </a:xfrm>
          <a:prstGeom prst="rect">
            <a:avLst/>
          </a:prstGeom>
          <a:noFill/>
        </p:spPr>
      </p:pic>
      <p:sp>
        <p:nvSpPr>
          <p:cNvPr id="43017" name="Line 9"/>
          <p:cNvSpPr>
            <a:spLocks noChangeShapeType="1"/>
          </p:cNvSpPr>
          <p:nvPr/>
        </p:nvSpPr>
        <p:spPr bwMode="auto">
          <a:xfrm>
            <a:off x="2286000" y="2362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3018" name="Line 10"/>
          <p:cNvSpPr>
            <a:spLocks noChangeShapeType="1"/>
          </p:cNvSpPr>
          <p:nvPr/>
        </p:nvSpPr>
        <p:spPr bwMode="auto">
          <a:xfrm>
            <a:off x="4267200" y="2362200"/>
            <a:ext cx="457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3019" name="Rectangle 11"/>
          <p:cNvSpPr>
            <a:spLocks noChangeArrowheads="1"/>
          </p:cNvSpPr>
          <p:nvPr/>
        </p:nvSpPr>
        <p:spPr bwMode="auto">
          <a:xfrm>
            <a:off x="4876800" y="2209800"/>
            <a:ext cx="3733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a:t>Pseudo-Random stream of L bits</a:t>
            </a:r>
          </a:p>
        </p:txBody>
      </p:sp>
      <p:sp>
        <p:nvSpPr>
          <p:cNvPr id="43020" name="Rectangle 12"/>
          <p:cNvSpPr>
            <a:spLocks noChangeArrowheads="1"/>
          </p:cNvSpPr>
          <p:nvPr/>
        </p:nvSpPr>
        <p:spPr bwMode="auto">
          <a:xfrm>
            <a:off x="4876800" y="2819400"/>
            <a:ext cx="3733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Message of Length L bits</a:t>
            </a:r>
          </a:p>
        </p:txBody>
      </p:sp>
      <p:sp>
        <p:nvSpPr>
          <p:cNvPr id="43021" name="Text Box 13"/>
          <p:cNvSpPr txBox="1">
            <a:spLocks noChangeArrowheads="1"/>
          </p:cNvSpPr>
          <p:nvPr/>
        </p:nvSpPr>
        <p:spPr bwMode="auto">
          <a:xfrm>
            <a:off x="6324600" y="2514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t>XOR</a:t>
            </a:r>
          </a:p>
        </p:txBody>
      </p:sp>
      <p:sp>
        <p:nvSpPr>
          <p:cNvPr id="43055" name="Text Box 47"/>
          <p:cNvSpPr txBox="1">
            <a:spLocks noChangeArrowheads="1"/>
          </p:cNvSpPr>
          <p:nvPr/>
        </p:nvSpPr>
        <p:spPr bwMode="auto">
          <a:xfrm>
            <a:off x="6400800" y="3352800"/>
            <a:ext cx="762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t>
            </a:r>
          </a:p>
        </p:txBody>
      </p:sp>
      <p:sp>
        <p:nvSpPr>
          <p:cNvPr id="43056" name="Rectangle 48"/>
          <p:cNvSpPr>
            <a:spLocks noChangeArrowheads="1"/>
          </p:cNvSpPr>
          <p:nvPr/>
        </p:nvSpPr>
        <p:spPr bwMode="auto">
          <a:xfrm>
            <a:off x="4876800" y="3810000"/>
            <a:ext cx="3733800" cy="4572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Encrypted Ciphertext</a:t>
            </a:r>
          </a:p>
        </p:txBody>
      </p:sp>
      <p:sp>
        <p:nvSpPr>
          <p:cNvPr id="43057" name="Text Box 49"/>
          <p:cNvSpPr txBox="1">
            <a:spLocks noChangeArrowheads="1"/>
          </p:cNvSpPr>
          <p:nvPr/>
        </p:nvSpPr>
        <p:spPr bwMode="auto">
          <a:xfrm>
            <a:off x="1676400" y="2590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
        <p:nvSpPr>
          <p:cNvPr id="43058" name="Text Box 50"/>
          <p:cNvSpPr txBox="1">
            <a:spLocks noChangeArrowheads="1"/>
          </p:cNvSpPr>
          <p:nvPr/>
        </p:nvSpPr>
        <p:spPr bwMode="auto">
          <a:xfrm>
            <a:off x="457200" y="4953000"/>
            <a:ext cx="8001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Bob uses K</a:t>
            </a:r>
            <a:r>
              <a:rPr lang="en-US" sz="2400" baseline="-25000"/>
              <a:t>A-B</a:t>
            </a:r>
            <a:r>
              <a:rPr lang="en-US" sz="2400"/>
              <a:t> as PRNG seed, and XORs encrypted text to get the message back (just like OTP).  </a:t>
            </a:r>
          </a:p>
        </p:txBody>
      </p:sp>
      <p:sp>
        <p:nvSpPr>
          <p:cNvPr id="43059" name="Text Box 51"/>
          <p:cNvSpPr txBox="1">
            <a:spLocks noChangeArrowheads="1"/>
          </p:cNvSpPr>
          <p:nvPr/>
        </p:nvSpPr>
        <p:spPr bwMode="auto">
          <a:xfrm>
            <a:off x="609600" y="2209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Symmetric Key: Confidentiality</a:t>
            </a:r>
          </a:p>
        </p:txBody>
      </p:sp>
      <p:sp>
        <p:nvSpPr>
          <p:cNvPr id="47108" name="Rectangle 4"/>
          <p:cNvSpPr>
            <a:spLocks noChangeArrowheads="1"/>
          </p:cNvSpPr>
          <p:nvPr/>
        </p:nvSpPr>
        <p:spPr bwMode="auto">
          <a:xfrm>
            <a:off x="47244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4</a:t>
            </a:r>
          </a:p>
        </p:txBody>
      </p:sp>
      <p:sp>
        <p:nvSpPr>
          <p:cNvPr id="47109" name="Rectangle 5"/>
          <p:cNvSpPr>
            <a:spLocks noChangeArrowheads="1"/>
          </p:cNvSpPr>
          <p:nvPr/>
        </p:nvSpPr>
        <p:spPr bwMode="auto">
          <a:xfrm>
            <a:off x="35052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3</a:t>
            </a:r>
          </a:p>
        </p:txBody>
      </p:sp>
      <p:sp>
        <p:nvSpPr>
          <p:cNvPr id="47110" name="Rectangle 6"/>
          <p:cNvSpPr>
            <a:spLocks noChangeArrowheads="1"/>
          </p:cNvSpPr>
          <p:nvPr/>
        </p:nvSpPr>
        <p:spPr bwMode="auto">
          <a:xfrm>
            <a:off x="22860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2</a:t>
            </a:r>
          </a:p>
        </p:txBody>
      </p:sp>
      <p:sp>
        <p:nvSpPr>
          <p:cNvPr id="47111" name="Rectangle 7"/>
          <p:cNvSpPr>
            <a:spLocks noChangeArrowheads="1"/>
          </p:cNvSpPr>
          <p:nvPr/>
        </p:nvSpPr>
        <p:spPr bwMode="auto">
          <a:xfrm>
            <a:off x="9906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1</a:t>
            </a:r>
          </a:p>
        </p:txBody>
      </p:sp>
      <p:pic>
        <p:nvPicPr>
          <p:cNvPr id="47112" name="Picture 8" descr="BS00768_[1]"/>
          <p:cNvPicPr>
            <a:picLocks noChangeAspect="1" noChangeArrowheads="1"/>
          </p:cNvPicPr>
          <p:nvPr/>
        </p:nvPicPr>
        <p:blipFill>
          <a:blip r:embed="rId3"/>
          <a:srcRect/>
          <a:stretch>
            <a:fillRect/>
          </a:stretch>
        </p:blipFill>
        <p:spPr bwMode="auto">
          <a:xfrm flipH="1" flipV="1">
            <a:off x="2362200" y="3810000"/>
            <a:ext cx="465138" cy="241300"/>
          </a:xfrm>
          <a:prstGeom prst="rect">
            <a:avLst/>
          </a:prstGeom>
          <a:noFill/>
        </p:spPr>
      </p:pic>
      <p:sp>
        <p:nvSpPr>
          <p:cNvPr id="47113" name="Line 9"/>
          <p:cNvSpPr>
            <a:spLocks noChangeShapeType="1"/>
          </p:cNvSpPr>
          <p:nvPr/>
        </p:nvSpPr>
        <p:spPr bwMode="auto">
          <a:xfrm>
            <a:off x="2971800" y="3886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4" name="Rectangle 10"/>
          <p:cNvSpPr>
            <a:spLocks noChangeArrowheads="1"/>
          </p:cNvSpPr>
          <p:nvPr/>
        </p:nvSpPr>
        <p:spPr bwMode="auto">
          <a:xfrm>
            <a:off x="36576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5" name="Line 11"/>
          <p:cNvSpPr>
            <a:spLocks noChangeShapeType="1"/>
          </p:cNvSpPr>
          <p:nvPr/>
        </p:nvSpPr>
        <p:spPr bwMode="auto">
          <a:xfrm>
            <a:off x="1600200" y="3429000"/>
            <a:ext cx="1905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6" name="Rectangle 12"/>
          <p:cNvSpPr>
            <a:spLocks noChangeArrowheads="1"/>
          </p:cNvSpPr>
          <p:nvPr/>
        </p:nvSpPr>
        <p:spPr bwMode="auto">
          <a:xfrm>
            <a:off x="46482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7" name="Rectangle 13"/>
          <p:cNvSpPr>
            <a:spLocks noChangeArrowheads="1"/>
          </p:cNvSpPr>
          <p:nvPr/>
        </p:nvSpPr>
        <p:spPr bwMode="auto">
          <a:xfrm>
            <a:off x="61722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8" name="Line 14"/>
          <p:cNvSpPr>
            <a:spLocks noChangeShapeType="1"/>
          </p:cNvSpPr>
          <p:nvPr/>
        </p:nvSpPr>
        <p:spPr bwMode="auto">
          <a:xfrm flipV="1">
            <a:off x="4191000" y="3962400"/>
            <a:ext cx="381000" cy="381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9" name="Line 15"/>
          <p:cNvSpPr>
            <a:spLocks noChangeShapeType="1"/>
          </p:cNvSpPr>
          <p:nvPr/>
        </p:nvSpPr>
        <p:spPr bwMode="auto">
          <a:xfrm>
            <a:off x="4191000" y="39624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0" name="Line 16"/>
          <p:cNvSpPr>
            <a:spLocks noChangeShapeType="1"/>
          </p:cNvSpPr>
          <p:nvPr/>
        </p:nvSpPr>
        <p:spPr bwMode="auto">
          <a:xfrm flipV="1">
            <a:off x="4191000" y="3733800"/>
            <a:ext cx="457200" cy="76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1" name="Line 17"/>
          <p:cNvSpPr>
            <a:spLocks noChangeShapeType="1"/>
          </p:cNvSpPr>
          <p:nvPr/>
        </p:nvSpPr>
        <p:spPr bwMode="auto">
          <a:xfrm flipV="1">
            <a:off x="4191000" y="3124200"/>
            <a:ext cx="457200" cy="457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2" name="Line 18"/>
          <p:cNvSpPr>
            <a:spLocks noChangeShapeType="1"/>
          </p:cNvSpPr>
          <p:nvPr/>
        </p:nvSpPr>
        <p:spPr bwMode="auto">
          <a:xfrm>
            <a:off x="4191000" y="3276600"/>
            <a:ext cx="3810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3" name="Line 19"/>
          <p:cNvSpPr>
            <a:spLocks noChangeShapeType="1"/>
          </p:cNvSpPr>
          <p:nvPr/>
        </p:nvSpPr>
        <p:spPr bwMode="auto">
          <a:xfrm>
            <a:off x="4191000" y="34290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4" name="Line 20"/>
          <p:cNvSpPr>
            <a:spLocks noChangeShapeType="1"/>
          </p:cNvSpPr>
          <p:nvPr/>
        </p:nvSpPr>
        <p:spPr bwMode="auto">
          <a:xfrm flipV="1">
            <a:off x="4191000" y="3352800"/>
            <a:ext cx="457200" cy="762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5" name="Line 21"/>
          <p:cNvSpPr>
            <a:spLocks noChangeShapeType="1"/>
          </p:cNvSpPr>
          <p:nvPr/>
        </p:nvSpPr>
        <p:spPr bwMode="auto">
          <a:xfrm>
            <a:off x="4191000" y="36576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6" name="Oval 22"/>
          <p:cNvSpPr>
            <a:spLocks noChangeArrowheads="1"/>
          </p:cNvSpPr>
          <p:nvPr/>
        </p:nvSpPr>
        <p:spPr bwMode="auto">
          <a:xfrm>
            <a:off x="54102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7" name="Oval 23"/>
          <p:cNvSpPr>
            <a:spLocks noChangeArrowheads="1"/>
          </p:cNvSpPr>
          <p:nvPr/>
        </p:nvSpPr>
        <p:spPr bwMode="auto">
          <a:xfrm>
            <a:off x="56388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8" name="Oval 24"/>
          <p:cNvSpPr>
            <a:spLocks noChangeArrowheads="1"/>
          </p:cNvSpPr>
          <p:nvPr/>
        </p:nvSpPr>
        <p:spPr bwMode="auto">
          <a:xfrm>
            <a:off x="58674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9" name="Text Box 25"/>
          <p:cNvSpPr txBox="1">
            <a:spLocks noChangeArrowheads="1"/>
          </p:cNvSpPr>
          <p:nvPr/>
        </p:nvSpPr>
        <p:spPr bwMode="auto">
          <a:xfrm>
            <a:off x="34290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#1</a:t>
            </a:r>
          </a:p>
        </p:txBody>
      </p:sp>
      <p:sp>
        <p:nvSpPr>
          <p:cNvPr id="47130" name="Text Box 26"/>
          <p:cNvSpPr txBox="1">
            <a:spLocks noChangeArrowheads="1"/>
          </p:cNvSpPr>
          <p:nvPr/>
        </p:nvSpPr>
        <p:spPr bwMode="auto">
          <a:xfrm>
            <a:off x="44196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#2</a:t>
            </a:r>
          </a:p>
        </p:txBody>
      </p:sp>
      <p:sp>
        <p:nvSpPr>
          <p:cNvPr id="47131" name="Text Box 27"/>
          <p:cNvSpPr txBox="1">
            <a:spLocks noChangeArrowheads="1"/>
          </p:cNvSpPr>
          <p:nvPr/>
        </p:nvSpPr>
        <p:spPr bwMode="auto">
          <a:xfrm>
            <a:off x="58674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#n</a:t>
            </a:r>
          </a:p>
        </p:txBody>
      </p:sp>
      <p:sp>
        <p:nvSpPr>
          <p:cNvPr id="47132" name="Rectangle 28"/>
          <p:cNvSpPr>
            <a:spLocks noChangeArrowheads="1"/>
          </p:cNvSpPr>
          <p:nvPr/>
        </p:nvSpPr>
        <p:spPr bwMode="auto">
          <a:xfrm>
            <a:off x="38862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1</a:t>
            </a:r>
          </a:p>
        </p:txBody>
      </p:sp>
      <p:sp>
        <p:nvSpPr>
          <p:cNvPr id="47133" name="Line 29"/>
          <p:cNvSpPr>
            <a:spLocks noChangeShapeType="1"/>
          </p:cNvSpPr>
          <p:nvPr/>
        </p:nvSpPr>
        <p:spPr bwMode="auto">
          <a:xfrm>
            <a:off x="7696200" y="3810000"/>
            <a:ext cx="0" cy="685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4" name="Line 30"/>
          <p:cNvSpPr>
            <a:spLocks noChangeShapeType="1"/>
          </p:cNvSpPr>
          <p:nvPr/>
        </p:nvSpPr>
        <p:spPr bwMode="auto">
          <a:xfrm flipH="1">
            <a:off x="2971800" y="4495800"/>
            <a:ext cx="4724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5" name="Line 31"/>
          <p:cNvSpPr>
            <a:spLocks noChangeShapeType="1"/>
          </p:cNvSpPr>
          <p:nvPr/>
        </p:nvSpPr>
        <p:spPr bwMode="auto">
          <a:xfrm flipV="1">
            <a:off x="2971800" y="4114800"/>
            <a:ext cx="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6" name="Line 32"/>
          <p:cNvSpPr>
            <a:spLocks noChangeShapeType="1"/>
          </p:cNvSpPr>
          <p:nvPr/>
        </p:nvSpPr>
        <p:spPr bwMode="auto">
          <a:xfrm>
            <a:off x="2971800" y="4114800"/>
            <a:ext cx="457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37" name="Rectangle 33"/>
          <p:cNvSpPr>
            <a:spLocks noChangeArrowheads="1"/>
          </p:cNvSpPr>
          <p:nvPr/>
        </p:nvSpPr>
        <p:spPr bwMode="auto">
          <a:xfrm>
            <a:off x="609600" y="1219200"/>
            <a:ext cx="8229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Block Ciphers (ex: AES)</a:t>
            </a:r>
          </a:p>
        </p:txBody>
      </p:sp>
      <p:sp>
        <p:nvSpPr>
          <p:cNvPr id="47139" name="Text Box 35"/>
          <p:cNvSpPr txBox="1">
            <a:spLocks noChangeArrowheads="1"/>
          </p:cNvSpPr>
          <p:nvPr/>
        </p:nvSpPr>
        <p:spPr bwMode="auto">
          <a:xfrm>
            <a:off x="2057400" y="4114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
        <p:nvSpPr>
          <p:cNvPr id="47140" name="Text Box 36"/>
          <p:cNvSpPr txBox="1">
            <a:spLocks noChangeArrowheads="1"/>
          </p:cNvSpPr>
          <p:nvPr/>
        </p:nvSpPr>
        <p:spPr bwMode="auto">
          <a:xfrm>
            <a:off x="762000" y="3810000"/>
            <a:ext cx="1219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a:t>
            </a:r>
          </a:p>
        </p:txBody>
      </p:sp>
      <p:sp>
        <p:nvSpPr>
          <p:cNvPr id="47141" name="Text Box 37"/>
          <p:cNvSpPr txBox="1">
            <a:spLocks noChangeArrowheads="1"/>
          </p:cNvSpPr>
          <p:nvPr/>
        </p:nvSpPr>
        <p:spPr bwMode="auto">
          <a:xfrm>
            <a:off x="762000" y="5334000"/>
            <a:ext cx="76962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Bob breaks the ciphertext into blocks, feeds it through decryption engine using K</a:t>
            </a:r>
            <a:r>
              <a:rPr lang="en-US" sz="2400" baseline="-25000"/>
              <a:t>A-B</a:t>
            </a:r>
            <a:r>
              <a:rPr lang="en-US" sz="2400"/>
              <a:t> to recover the message.</a:t>
            </a:r>
          </a:p>
        </p:txBody>
      </p:sp>
      <p:sp>
        <p:nvSpPr>
          <p:cNvPr id="47145" name="Line 41"/>
          <p:cNvSpPr>
            <a:spLocks noChangeShapeType="1"/>
          </p:cNvSpPr>
          <p:nvPr/>
        </p:nvSpPr>
        <p:spPr bwMode="auto">
          <a:xfrm flipV="1">
            <a:off x="1600200" y="2743200"/>
            <a:ext cx="0" cy="685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46" name="Rectangle 42"/>
          <p:cNvSpPr>
            <a:spLocks noChangeArrowheads="1"/>
          </p:cNvSpPr>
          <p:nvPr/>
        </p:nvSpPr>
        <p:spPr bwMode="auto">
          <a:xfrm>
            <a:off x="51816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2</a:t>
            </a:r>
          </a:p>
        </p:txBody>
      </p:sp>
      <p:sp>
        <p:nvSpPr>
          <p:cNvPr id="47147" name="Rectangle 43"/>
          <p:cNvSpPr>
            <a:spLocks noChangeArrowheads="1"/>
          </p:cNvSpPr>
          <p:nvPr/>
        </p:nvSpPr>
        <p:spPr bwMode="auto">
          <a:xfrm>
            <a:off x="64770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3</a:t>
            </a:r>
          </a:p>
        </p:txBody>
      </p:sp>
      <p:sp>
        <p:nvSpPr>
          <p:cNvPr id="47148" name="Rectangle 44"/>
          <p:cNvSpPr>
            <a:spLocks noChangeArrowheads="1"/>
          </p:cNvSpPr>
          <p:nvPr/>
        </p:nvSpPr>
        <p:spPr bwMode="auto">
          <a:xfrm>
            <a:off x="76962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4</a:t>
            </a:r>
          </a:p>
        </p:txBody>
      </p:sp>
      <p:sp>
        <p:nvSpPr>
          <p:cNvPr id="47149" name="Line 45"/>
          <p:cNvSpPr>
            <a:spLocks noChangeShapeType="1"/>
          </p:cNvSpPr>
          <p:nvPr/>
        </p:nvSpPr>
        <p:spPr bwMode="auto">
          <a:xfrm>
            <a:off x="6858000" y="3810000"/>
            <a:ext cx="8382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52" name="Line 48"/>
          <p:cNvSpPr>
            <a:spLocks noChangeShapeType="1"/>
          </p:cNvSpPr>
          <p:nvPr/>
        </p:nvSpPr>
        <p:spPr bwMode="auto">
          <a:xfrm>
            <a:off x="2971800" y="4495800"/>
            <a:ext cx="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53" name="Line 49"/>
          <p:cNvSpPr>
            <a:spLocks noChangeShapeType="1"/>
          </p:cNvSpPr>
          <p:nvPr/>
        </p:nvSpPr>
        <p:spPr bwMode="auto">
          <a:xfrm>
            <a:off x="2971800" y="4953000"/>
            <a:ext cx="685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54" name="Text Box 50"/>
          <p:cNvSpPr txBox="1">
            <a:spLocks noChangeArrowheads="1"/>
          </p:cNvSpPr>
          <p:nvPr/>
        </p:nvSpPr>
        <p:spPr bwMode="auto">
          <a:xfrm>
            <a:off x="6172200" y="1905000"/>
            <a:ext cx="2590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(fixed block size, e.g. 128 bits)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Symmetric Key: Integrity</a:t>
            </a:r>
          </a:p>
        </p:txBody>
      </p:sp>
      <p:sp>
        <p:nvSpPr>
          <p:cNvPr id="48131" name="Rectangle 3"/>
          <p:cNvSpPr>
            <a:spLocks noGrp="1" noChangeArrowheads="1"/>
          </p:cNvSpPr>
          <p:nvPr>
            <p:ph type="body" idx="1"/>
          </p:nvPr>
        </p:nvSpPr>
        <p:spPr>
          <a:xfrm>
            <a:off x="457200" y="1600200"/>
            <a:ext cx="8229600" cy="2514600"/>
          </a:xfrm>
        </p:spPr>
        <p:txBody>
          <a:bodyPr>
            <a:normAutofit fontScale="92500" lnSpcReduction="10000"/>
          </a:bodyPr>
          <a:lstStyle/>
          <a:p>
            <a:pPr>
              <a:lnSpc>
                <a:spcPct val="90000"/>
              </a:lnSpc>
            </a:pPr>
            <a:r>
              <a:rPr lang="en-US" sz="2600" dirty="0"/>
              <a:t>Background: Hash Function Properties</a:t>
            </a:r>
          </a:p>
          <a:p>
            <a:pPr lvl="1">
              <a:lnSpc>
                <a:spcPct val="90000"/>
              </a:lnSpc>
            </a:pPr>
            <a:r>
              <a:rPr lang="en-US" sz="2200" dirty="0"/>
              <a:t>Consistent 						hash(X) always yields same </a:t>
            </a:r>
            <a:r>
              <a:rPr lang="en-US" sz="2200" dirty="0" smtClean="0"/>
              <a:t>result</a:t>
            </a:r>
          </a:p>
          <a:p>
            <a:pPr lvl="1">
              <a:lnSpc>
                <a:spcPct val="90000"/>
              </a:lnSpc>
            </a:pPr>
            <a:endParaRPr lang="en-US" sz="2200" dirty="0"/>
          </a:p>
          <a:p>
            <a:pPr lvl="1">
              <a:lnSpc>
                <a:spcPct val="90000"/>
              </a:lnSpc>
            </a:pPr>
            <a:r>
              <a:rPr lang="en-US" sz="2200" dirty="0"/>
              <a:t>One-way 							given X, can’t find Y </a:t>
            </a:r>
            <a:r>
              <a:rPr lang="en-US" sz="2200" dirty="0" err="1"/>
              <a:t>s.t.</a:t>
            </a:r>
            <a:r>
              <a:rPr lang="en-US" sz="2200" dirty="0"/>
              <a:t> hash(Y) = X </a:t>
            </a:r>
            <a:endParaRPr lang="en-US" sz="2200" dirty="0" smtClean="0"/>
          </a:p>
          <a:p>
            <a:pPr lvl="1">
              <a:lnSpc>
                <a:spcPct val="90000"/>
              </a:lnSpc>
            </a:pPr>
            <a:endParaRPr lang="en-US" sz="2200" dirty="0"/>
          </a:p>
          <a:p>
            <a:pPr lvl="1">
              <a:lnSpc>
                <a:spcPct val="90000"/>
              </a:lnSpc>
            </a:pPr>
            <a:r>
              <a:rPr lang="en-US" sz="2200" dirty="0"/>
              <a:t>Collision resistant 						given hash(W) = Z, can’t find X such that hash(X) = Z </a:t>
            </a:r>
          </a:p>
          <a:p>
            <a:pPr lvl="1">
              <a:lnSpc>
                <a:spcPct val="90000"/>
              </a:lnSpc>
              <a:buFont typeface="Wingdings" charset="2"/>
              <a:buNone/>
            </a:pPr>
            <a:endParaRPr lang="en-US" sz="2200" dirty="0"/>
          </a:p>
        </p:txBody>
      </p:sp>
      <p:sp>
        <p:nvSpPr>
          <p:cNvPr id="48132" name="AutoShape 4"/>
          <p:cNvSpPr>
            <a:spLocks noChangeArrowheads="1"/>
          </p:cNvSpPr>
          <p:nvPr/>
        </p:nvSpPr>
        <p:spPr bwMode="auto">
          <a:xfrm rot="16200000">
            <a:off x="4533900" y="4457700"/>
            <a:ext cx="1143000" cy="1676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48133" name="Rectangle 5"/>
          <p:cNvSpPr>
            <a:spLocks noChangeArrowheads="1"/>
          </p:cNvSpPr>
          <p:nvPr/>
        </p:nvSpPr>
        <p:spPr bwMode="auto">
          <a:xfrm>
            <a:off x="228600" y="5105400"/>
            <a:ext cx="31242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Message of arbitrary length</a:t>
            </a:r>
          </a:p>
        </p:txBody>
      </p:sp>
      <p:sp>
        <p:nvSpPr>
          <p:cNvPr id="48134" name="Line 6"/>
          <p:cNvSpPr>
            <a:spLocks noChangeShapeType="1"/>
          </p:cNvSpPr>
          <p:nvPr/>
        </p:nvSpPr>
        <p:spPr bwMode="auto">
          <a:xfrm>
            <a:off x="3505200" y="5334000"/>
            <a:ext cx="5334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35" name="Line 7"/>
          <p:cNvSpPr>
            <a:spLocks noChangeShapeType="1"/>
          </p:cNvSpPr>
          <p:nvPr/>
        </p:nvSpPr>
        <p:spPr bwMode="auto">
          <a:xfrm>
            <a:off x="6096000" y="5334000"/>
            <a:ext cx="6096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36" name="Rectangle 8"/>
          <p:cNvSpPr>
            <a:spLocks noChangeArrowheads="1"/>
          </p:cNvSpPr>
          <p:nvPr/>
        </p:nvSpPr>
        <p:spPr bwMode="auto">
          <a:xfrm>
            <a:off x="7086600" y="4953000"/>
            <a:ext cx="1219200" cy="6096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a:t>Fixed Size </a:t>
            </a:r>
          </a:p>
          <a:p>
            <a:pPr algn="ctr"/>
            <a:r>
              <a:rPr lang="en-US"/>
              <a:t>Hash</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Symmetric Key: Integrity</a:t>
            </a:r>
          </a:p>
        </p:txBody>
      </p:sp>
      <p:sp>
        <p:nvSpPr>
          <p:cNvPr id="49155" name="Rectangle 3"/>
          <p:cNvSpPr>
            <a:spLocks noGrp="1" noChangeArrowheads="1"/>
          </p:cNvSpPr>
          <p:nvPr>
            <p:ph type="body" idx="1"/>
          </p:nvPr>
        </p:nvSpPr>
        <p:spPr>
          <a:xfrm>
            <a:off x="457200" y="1600200"/>
            <a:ext cx="8229600" cy="685800"/>
          </a:xfrm>
        </p:spPr>
        <p:txBody>
          <a:bodyPr>
            <a:normAutofit fontScale="92500"/>
          </a:bodyPr>
          <a:lstStyle/>
          <a:p>
            <a:r>
              <a:rPr lang="en-US"/>
              <a:t>Hash Message Authentication Code (HMAC) </a:t>
            </a:r>
          </a:p>
          <a:p>
            <a:pPr lvl="1">
              <a:buFont typeface="Wingdings" charset="2"/>
              <a:buNone/>
            </a:pPr>
            <a:endParaRPr lang="en-US"/>
          </a:p>
        </p:txBody>
      </p:sp>
      <p:sp>
        <p:nvSpPr>
          <p:cNvPr id="49156" name="AutoShape 4"/>
          <p:cNvSpPr>
            <a:spLocks noChangeArrowheads="1"/>
          </p:cNvSpPr>
          <p:nvPr/>
        </p:nvSpPr>
        <p:spPr bwMode="auto">
          <a:xfrm rot="16200000">
            <a:off x="5295900" y="2400300"/>
            <a:ext cx="7620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49157" name="Rectangle 5"/>
          <p:cNvSpPr>
            <a:spLocks noChangeArrowheads="1"/>
          </p:cNvSpPr>
          <p:nvPr/>
        </p:nvSpPr>
        <p:spPr bwMode="auto">
          <a:xfrm>
            <a:off x="1828800" y="25146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Message</a:t>
            </a:r>
          </a:p>
        </p:txBody>
      </p:sp>
      <p:sp>
        <p:nvSpPr>
          <p:cNvPr id="49158" name="Line 6"/>
          <p:cNvSpPr>
            <a:spLocks noChangeShapeType="1"/>
          </p:cNvSpPr>
          <p:nvPr/>
        </p:nvSpPr>
        <p:spPr bwMode="auto">
          <a:xfrm>
            <a:off x="4572000" y="2667000"/>
            <a:ext cx="4159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59" name="Line 7"/>
          <p:cNvSpPr>
            <a:spLocks noChangeShapeType="1"/>
          </p:cNvSpPr>
          <p:nvPr/>
        </p:nvSpPr>
        <p:spPr bwMode="auto">
          <a:xfrm>
            <a:off x="6553200" y="2895600"/>
            <a:ext cx="4762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60" name="Rectangle 8"/>
          <p:cNvSpPr>
            <a:spLocks noChangeArrowheads="1"/>
          </p:cNvSpPr>
          <p:nvPr/>
        </p:nvSpPr>
        <p:spPr bwMode="auto">
          <a:xfrm>
            <a:off x="1828800" y="4648200"/>
            <a:ext cx="762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MAC</a:t>
            </a:r>
          </a:p>
        </p:txBody>
      </p:sp>
      <p:pic>
        <p:nvPicPr>
          <p:cNvPr id="49161" name="Picture 9" descr="BS00768_[1]"/>
          <p:cNvPicPr>
            <a:picLocks noChangeAspect="1" noChangeArrowheads="1"/>
          </p:cNvPicPr>
          <p:nvPr/>
        </p:nvPicPr>
        <p:blipFill>
          <a:blip r:embed="rId3"/>
          <a:srcRect/>
          <a:stretch>
            <a:fillRect/>
          </a:stretch>
        </p:blipFill>
        <p:spPr bwMode="auto">
          <a:xfrm flipH="1" flipV="1">
            <a:off x="3962400" y="3048000"/>
            <a:ext cx="465138" cy="241300"/>
          </a:xfrm>
          <a:prstGeom prst="rect">
            <a:avLst/>
          </a:prstGeom>
          <a:noFill/>
        </p:spPr>
      </p:pic>
      <p:sp>
        <p:nvSpPr>
          <p:cNvPr id="49162" name="Line 10"/>
          <p:cNvSpPr>
            <a:spLocks noChangeShapeType="1"/>
          </p:cNvSpPr>
          <p:nvPr/>
        </p:nvSpPr>
        <p:spPr bwMode="auto">
          <a:xfrm>
            <a:off x="4572000" y="3124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63" name="Rectangle 11"/>
          <p:cNvSpPr>
            <a:spLocks noChangeArrowheads="1"/>
          </p:cNvSpPr>
          <p:nvPr/>
        </p:nvSpPr>
        <p:spPr bwMode="auto">
          <a:xfrm>
            <a:off x="2590800" y="4648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Message</a:t>
            </a:r>
          </a:p>
        </p:txBody>
      </p:sp>
      <p:sp>
        <p:nvSpPr>
          <p:cNvPr id="49164" name="AutoShape 12"/>
          <p:cNvSpPr>
            <a:spLocks/>
          </p:cNvSpPr>
          <p:nvPr/>
        </p:nvSpPr>
        <p:spPr bwMode="auto">
          <a:xfrm rot="5400000">
            <a:off x="3238500" y="2781300"/>
            <a:ext cx="457200" cy="3124200"/>
          </a:xfrm>
          <a:prstGeom prst="leftBrace">
            <a:avLst>
              <a:gd name="adj1" fmla="val 56944"/>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9165" name="Text Box 13"/>
          <p:cNvSpPr txBox="1">
            <a:spLocks noChangeArrowheads="1"/>
          </p:cNvSpPr>
          <p:nvPr/>
        </p:nvSpPr>
        <p:spPr bwMode="auto">
          <a:xfrm>
            <a:off x="1828800" y="3657600"/>
            <a:ext cx="3581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 Transmits Message &amp; MAC</a:t>
            </a:r>
          </a:p>
        </p:txBody>
      </p:sp>
      <p:sp>
        <p:nvSpPr>
          <p:cNvPr id="49166" name="Text Box 14"/>
          <p:cNvSpPr txBox="1">
            <a:spLocks noChangeArrowheads="1"/>
          </p:cNvSpPr>
          <p:nvPr/>
        </p:nvSpPr>
        <p:spPr bwMode="auto">
          <a:xfrm>
            <a:off x="1981200" y="5257800"/>
            <a:ext cx="5562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Why is this secure?  How do properties of a hash function help us?</a:t>
            </a:r>
            <a:r>
              <a:rPr lang="en-US"/>
              <a:t>  </a:t>
            </a:r>
          </a:p>
        </p:txBody>
      </p:sp>
      <p:sp>
        <p:nvSpPr>
          <p:cNvPr id="49167" name="Rectangle 15"/>
          <p:cNvSpPr>
            <a:spLocks noChangeArrowheads="1"/>
          </p:cNvSpPr>
          <p:nvPr/>
        </p:nvSpPr>
        <p:spPr bwMode="auto">
          <a:xfrm>
            <a:off x="7315200" y="2743200"/>
            <a:ext cx="762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MAC</a:t>
            </a:r>
          </a:p>
        </p:txBody>
      </p:sp>
      <p:sp>
        <p:nvSpPr>
          <p:cNvPr id="49168" name="Text Box 16"/>
          <p:cNvSpPr txBox="1">
            <a:spLocks noChangeArrowheads="1"/>
          </p:cNvSpPr>
          <p:nvPr/>
        </p:nvSpPr>
        <p:spPr bwMode="auto">
          <a:xfrm>
            <a:off x="228600" y="2286000"/>
            <a:ext cx="1676400" cy="10541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Step #1:</a:t>
            </a:r>
          </a:p>
          <a:p>
            <a:pPr>
              <a:spcBef>
                <a:spcPct val="50000"/>
              </a:spcBef>
            </a:pPr>
            <a:r>
              <a:rPr lang="en-US" dirty="0"/>
              <a:t>Alice creates MAC</a:t>
            </a:r>
          </a:p>
        </p:txBody>
      </p:sp>
      <p:sp>
        <p:nvSpPr>
          <p:cNvPr id="49169" name="Text Box 17"/>
          <p:cNvSpPr txBox="1">
            <a:spLocks noChangeArrowheads="1"/>
          </p:cNvSpPr>
          <p:nvPr/>
        </p:nvSpPr>
        <p:spPr bwMode="auto">
          <a:xfrm>
            <a:off x="762000" y="3810000"/>
            <a:ext cx="1066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Step #2</a:t>
            </a:r>
          </a:p>
        </p:txBody>
      </p:sp>
      <p:sp>
        <p:nvSpPr>
          <p:cNvPr id="49170" name="Text Box 18"/>
          <p:cNvSpPr txBox="1">
            <a:spLocks noChangeArrowheads="1"/>
          </p:cNvSpPr>
          <p:nvPr/>
        </p:nvSpPr>
        <p:spPr bwMode="auto">
          <a:xfrm>
            <a:off x="5791200" y="3810000"/>
            <a:ext cx="2971800" cy="10541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Step #3</a:t>
            </a:r>
          </a:p>
          <a:p>
            <a:pPr>
              <a:spcBef>
                <a:spcPct val="50000"/>
              </a:spcBef>
            </a:pPr>
            <a:r>
              <a:rPr lang="en-US"/>
              <a:t>Bob computes MAC with message and K</a:t>
            </a:r>
            <a:r>
              <a:rPr lang="en-US" baseline="-25000"/>
              <a:t>A-B</a:t>
            </a:r>
            <a:r>
              <a:rPr lang="en-US"/>
              <a:t> to verify.</a:t>
            </a:r>
          </a:p>
        </p:txBody>
      </p:sp>
      <p:sp>
        <p:nvSpPr>
          <p:cNvPr id="49171" name="Text Box 19"/>
          <p:cNvSpPr txBox="1">
            <a:spLocks noChangeArrowheads="1"/>
          </p:cNvSpPr>
          <p:nvPr/>
        </p:nvSpPr>
        <p:spPr bwMode="auto">
          <a:xfrm>
            <a:off x="4038600" y="3276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6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1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7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49163" grpId="0" animBg="1"/>
      <p:bldP spid="49164" grpId="0" animBg="1"/>
      <p:bldP spid="49165" grpId="0"/>
      <p:bldP spid="49166" grpId="0"/>
      <p:bldP spid="49169" grpId="0"/>
      <p:bldP spid="4917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Symmetric Key: Authentication</a:t>
            </a:r>
          </a:p>
        </p:txBody>
      </p:sp>
      <p:sp>
        <p:nvSpPr>
          <p:cNvPr id="51203" name="Rectangle 3"/>
          <p:cNvSpPr>
            <a:spLocks noGrp="1" noChangeArrowheads="1"/>
          </p:cNvSpPr>
          <p:nvPr>
            <p:ph type="body" idx="1"/>
          </p:nvPr>
        </p:nvSpPr>
        <p:spPr>
          <a:xfrm>
            <a:off x="457200" y="1600200"/>
            <a:ext cx="8229600" cy="1371600"/>
          </a:xfrm>
        </p:spPr>
        <p:txBody>
          <a:bodyPr/>
          <a:lstStyle/>
          <a:p>
            <a:r>
              <a:rPr lang="en-US"/>
              <a:t>You already know how to do this!</a:t>
            </a:r>
          </a:p>
          <a:p>
            <a:pPr>
              <a:buFont typeface="Wingdings" charset="2"/>
              <a:buNone/>
            </a:pPr>
            <a:r>
              <a:rPr lang="en-US"/>
              <a:t>	(hint: think about how we showed integrity)</a:t>
            </a:r>
          </a:p>
          <a:p>
            <a:pPr>
              <a:buFont typeface="Wingdings" charset="2"/>
              <a:buNone/>
            </a:pPr>
            <a:endParaRPr lang="en-US"/>
          </a:p>
          <a:p>
            <a:pPr>
              <a:buFont typeface="Wingdings" charset="2"/>
              <a:buNone/>
            </a:pPr>
            <a:endParaRPr lang="en-US"/>
          </a:p>
        </p:txBody>
      </p:sp>
      <p:sp>
        <p:nvSpPr>
          <p:cNvPr id="51204" name="AutoShape 4"/>
          <p:cNvSpPr>
            <a:spLocks noChangeArrowheads="1"/>
          </p:cNvSpPr>
          <p:nvPr/>
        </p:nvSpPr>
        <p:spPr bwMode="auto">
          <a:xfrm rot="16200000">
            <a:off x="4533900" y="3390900"/>
            <a:ext cx="7620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51205" name="Rectangle 5"/>
          <p:cNvSpPr>
            <a:spLocks noChangeArrowheads="1"/>
          </p:cNvSpPr>
          <p:nvPr/>
        </p:nvSpPr>
        <p:spPr bwMode="auto">
          <a:xfrm>
            <a:off x="1066800" y="3505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I am Bob</a:t>
            </a:r>
          </a:p>
        </p:txBody>
      </p:sp>
      <p:sp>
        <p:nvSpPr>
          <p:cNvPr id="51206" name="Line 6"/>
          <p:cNvSpPr>
            <a:spLocks noChangeShapeType="1"/>
          </p:cNvSpPr>
          <p:nvPr/>
        </p:nvSpPr>
        <p:spPr bwMode="auto">
          <a:xfrm>
            <a:off x="3810000" y="3657600"/>
            <a:ext cx="4159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1207" name="Line 7"/>
          <p:cNvSpPr>
            <a:spLocks noChangeShapeType="1"/>
          </p:cNvSpPr>
          <p:nvPr/>
        </p:nvSpPr>
        <p:spPr bwMode="auto">
          <a:xfrm>
            <a:off x="5791200" y="3886200"/>
            <a:ext cx="4762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pic>
        <p:nvPicPr>
          <p:cNvPr id="51208" name="Picture 8" descr="BS00768_[1]"/>
          <p:cNvPicPr>
            <a:picLocks noChangeAspect="1" noChangeArrowheads="1"/>
          </p:cNvPicPr>
          <p:nvPr/>
        </p:nvPicPr>
        <p:blipFill>
          <a:blip r:embed="rId3"/>
          <a:srcRect/>
          <a:stretch>
            <a:fillRect/>
          </a:stretch>
        </p:blipFill>
        <p:spPr bwMode="auto">
          <a:xfrm flipH="1" flipV="1">
            <a:off x="3200400" y="4038600"/>
            <a:ext cx="465138" cy="241300"/>
          </a:xfrm>
          <a:prstGeom prst="rect">
            <a:avLst/>
          </a:prstGeom>
          <a:noFill/>
        </p:spPr>
      </p:pic>
      <p:sp>
        <p:nvSpPr>
          <p:cNvPr id="51209" name="Line 9"/>
          <p:cNvSpPr>
            <a:spLocks noChangeShapeType="1"/>
          </p:cNvSpPr>
          <p:nvPr/>
        </p:nvSpPr>
        <p:spPr bwMode="auto">
          <a:xfrm>
            <a:off x="3810000" y="41148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1210" name="Rectangle 10"/>
          <p:cNvSpPr>
            <a:spLocks noChangeArrowheads="1"/>
          </p:cNvSpPr>
          <p:nvPr/>
        </p:nvSpPr>
        <p:spPr bwMode="auto">
          <a:xfrm>
            <a:off x="6553200" y="3733800"/>
            <a:ext cx="1143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A43FF234</a:t>
            </a:r>
          </a:p>
        </p:txBody>
      </p:sp>
      <p:sp>
        <p:nvSpPr>
          <p:cNvPr id="51212" name="Text Box 12"/>
          <p:cNvSpPr txBox="1">
            <a:spLocks noChangeArrowheads="1"/>
          </p:cNvSpPr>
          <p:nvPr/>
        </p:nvSpPr>
        <p:spPr bwMode="auto">
          <a:xfrm>
            <a:off x="609600" y="5334000"/>
            <a:ext cx="73152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a:t>Alice receives the hash, computes a hash with K</a:t>
            </a:r>
            <a:r>
              <a:rPr lang="en-US" sz="2000" baseline="-25000"/>
              <a:t>A-B</a:t>
            </a:r>
            <a:r>
              <a:rPr lang="en-US" sz="2000"/>
              <a:t> , and she knows the sender is Bob</a:t>
            </a:r>
          </a:p>
        </p:txBody>
      </p:sp>
      <p:sp>
        <p:nvSpPr>
          <p:cNvPr id="51213" name="AutoShape 13"/>
          <p:cNvSpPr>
            <a:spLocks noChangeArrowheads="1"/>
          </p:cNvSpPr>
          <p:nvPr/>
        </p:nvSpPr>
        <p:spPr bwMode="auto">
          <a:xfrm>
            <a:off x="2362200" y="4191000"/>
            <a:ext cx="3200400" cy="2667000"/>
          </a:xfrm>
          <a:prstGeom prst="irregularSeal1">
            <a:avLst/>
          </a:prstGeom>
          <a:solidFill>
            <a:srgbClr val="FFFF00"/>
          </a:solidFill>
          <a:ln w="9525">
            <a:solidFill>
              <a:schemeClr val="tx1"/>
            </a:solidFill>
            <a:miter lim="800000"/>
            <a:headEnd/>
            <a:tailEnd/>
          </a:ln>
          <a:effectLst/>
        </p:spPr>
        <p:txBody>
          <a:bodyPr wrap="none" anchor="ctr">
            <a:prstTxWarp prst="textNoShape">
              <a:avLst/>
            </a:prstTxWarp>
          </a:bodyPr>
          <a:lstStyle/>
          <a:p>
            <a:pPr algn="ctr"/>
            <a:r>
              <a:rPr lang="en-US" sz="2000" b="1"/>
              <a:t>Wrong!</a:t>
            </a:r>
          </a:p>
        </p:txBody>
      </p:sp>
      <p:sp>
        <p:nvSpPr>
          <p:cNvPr id="51214" name="Text Box 14"/>
          <p:cNvSpPr txBox="1">
            <a:spLocks noChangeArrowheads="1"/>
          </p:cNvSpPr>
          <p:nvPr/>
        </p:nvSpPr>
        <p:spPr bwMode="auto">
          <a:xfrm>
            <a:off x="3048000" y="4419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Symmetric Key: Authentication</a:t>
            </a:r>
          </a:p>
        </p:txBody>
      </p:sp>
      <p:sp>
        <p:nvSpPr>
          <p:cNvPr id="52227" name="Rectangle 3"/>
          <p:cNvSpPr>
            <a:spLocks noGrp="1" noChangeArrowheads="1"/>
          </p:cNvSpPr>
          <p:nvPr>
            <p:ph type="body" idx="1"/>
          </p:nvPr>
        </p:nvSpPr>
        <p:spPr>
          <a:xfrm>
            <a:off x="457200" y="1447800"/>
            <a:ext cx="8229600" cy="762000"/>
          </a:xfrm>
        </p:spPr>
        <p:txBody>
          <a:bodyPr/>
          <a:lstStyle/>
          <a:p>
            <a:pPr>
              <a:lnSpc>
                <a:spcPct val="80000"/>
              </a:lnSpc>
              <a:buFont typeface="Wingdings" charset="2"/>
              <a:buNone/>
            </a:pPr>
            <a:r>
              <a:rPr lang="en-US" sz="2600" dirty="0"/>
              <a:t>	What </a:t>
            </a:r>
            <a:r>
              <a:rPr lang="en-US" sz="2600" dirty="0" smtClean="0"/>
              <a:t>if </a:t>
            </a:r>
            <a:r>
              <a:rPr lang="en-US" sz="2600" dirty="0"/>
              <a:t>Mallory overhears the hash sent by Bob, and then “replays” it later?  </a:t>
            </a:r>
          </a:p>
        </p:txBody>
      </p:sp>
      <p:sp>
        <p:nvSpPr>
          <p:cNvPr id="52228" name="Cloud"/>
          <p:cNvSpPr>
            <a:spLocks noChangeAspect="1" noEditPoints="1" noChangeArrowheads="1"/>
          </p:cNvSpPr>
          <p:nvPr/>
        </p:nvSpPr>
        <p:spPr bwMode="auto">
          <a:xfrm>
            <a:off x="1524000" y="44196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52229" name="Cloud"/>
          <p:cNvSpPr>
            <a:spLocks noChangeAspect="1" noEditPoints="1" noChangeArrowheads="1"/>
          </p:cNvSpPr>
          <p:nvPr/>
        </p:nvSpPr>
        <p:spPr bwMode="auto">
          <a:xfrm>
            <a:off x="4343400" y="2438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52230" name="Cloud"/>
          <p:cNvSpPr>
            <a:spLocks noChangeAspect="1" noEditPoints="1" noChangeArrowheads="1"/>
          </p:cNvSpPr>
          <p:nvPr/>
        </p:nvSpPr>
        <p:spPr bwMode="auto">
          <a:xfrm>
            <a:off x="3733800" y="3886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52231" name="Cloud"/>
          <p:cNvSpPr>
            <a:spLocks noChangeAspect="1" noEditPoints="1" noChangeArrowheads="1"/>
          </p:cNvSpPr>
          <p:nvPr/>
        </p:nvSpPr>
        <p:spPr bwMode="auto">
          <a:xfrm>
            <a:off x="2057400" y="2819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52232" name="Picture 8" descr="Alice"/>
          <p:cNvPicPr>
            <a:picLocks noChangeAspect="1" noChangeArrowheads="1"/>
          </p:cNvPicPr>
          <p:nvPr/>
        </p:nvPicPr>
        <p:blipFill>
          <a:blip r:embed="rId3"/>
          <a:srcRect/>
          <a:stretch>
            <a:fillRect/>
          </a:stretch>
        </p:blipFill>
        <p:spPr bwMode="auto">
          <a:xfrm>
            <a:off x="609600" y="5181600"/>
            <a:ext cx="698500" cy="862013"/>
          </a:xfrm>
          <a:prstGeom prst="rect">
            <a:avLst/>
          </a:prstGeom>
          <a:noFill/>
        </p:spPr>
      </p:pic>
      <p:sp>
        <p:nvSpPr>
          <p:cNvPr id="52233" name="Line 9"/>
          <p:cNvSpPr>
            <a:spLocks noChangeShapeType="1"/>
          </p:cNvSpPr>
          <p:nvPr/>
        </p:nvSpPr>
        <p:spPr bwMode="auto">
          <a:xfrm flipV="1">
            <a:off x="1447800" y="54864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4" name="Line 10"/>
          <p:cNvSpPr>
            <a:spLocks noChangeShapeType="1"/>
          </p:cNvSpPr>
          <p:nvPr/>
        </p:nvSpPr>
        <p:spPr bwMode="auto">
          <a:xfrm>
            <a:off x="2819400" y="41148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5" name="Line 11"/>
          <p:cNvSpPr>
            <a:spLocks noChangeShapeType="1"/>
          </p:cNvSpPr>
          <p:nvPr/>
        </p:nvSpPr>
        <p:spPr bwMode="auto">
          <a:xfrm flipV="1">
            <a:off x="3581400" y="46482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6" name="Line 12"/>
          <p:cNvSpPr>
            <a:spLocks noChangeShapeType="1"/>
          </p:cNvSpPr>
          <p:nvPr/>
        </p:nvSpPr>
        <p:spPr bwMode="auto">
          <a:xfrm flipV="1">
            <a:off x="4114800" y="32766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7" name="Line 13"/>
          <p:cNvSpPr>
            <a:spLocks noChangeShapeType="1"/>
          </p:cNvSpPr>
          <p:nvPr/>
        </p:nvSpPr>
        <p:spPr bwMode="auto">
          <a:xfrm>
            <a:off x="4876800" y="3733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8" name="Line 14"/>
          <p:cNvSpPr>
            <a:spLocks noChangeShapeType="1"/>
          </p:cNvSpPr>
          <p:nvPr/>
        </p:nvSpPr>
        <p:spPr bwMode="auto">
          <a:xfrm flipV="1">
            <a:off x="6096000" y="43434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52239" name="Picture 15"/>
          <p:cNvPicPr>
            <a:picLocks noChangeArrowheads="1"/>
          </p:cNvPicPr>
          <p:nvPr/>
        </p:nvPicPr>
        <p:blipFill>
          <a:blip r:embed="rId4"/>
          <a:srcRect/>
          <a:stretch>
            <a:fillRect/>
          </a:stretch>
        </p:blipFill>
        <p:spPr bwMode="auto">
          <a:xfrm>
            <a:off x="2895600" y="3733800"/>
            <a:ext cx="534988" cy="355600"/>
          </a:xfrm>
          <a:prstGeom prst="rect">
            <a:avLst/>
          </a:prstGeom>
          <a:noFill/>
          <a:ln w="9525">
            <a:noFill/>
            <a:miter lim="800000"/>
            <a:headEnd/>
            <a:tailEnd/>
          </a:ln>
          <a:effectLst/>
        </p:spPr>
      </p:pic>
      <p:pic>
        <p:nvPicPr>
          <p:cNvPr id="52240" name="Picture 16"/>
          <p:cNvPicPr>
            <a:picLocks noChangeArrowheads="1"/>
          </p:cNvPicPr>
          <p:nvPr/>
        </p:nvPicPr>
        <p:blipFill>
          <a:blip r:embed="rId4"/>
          <a:srcRect/>
          <a:stretch>
            <a:fillRect/>
          </a:stretch>
        </p:blipFill>
        <p:spPr bwMode="auto">
          <a:xfrm>
            <a:off x="3733800" y="4572000"/>
            <a:ext cx="534988" cy="355600"/>
          </a:xfrm>
          <a:prstGeom prst="rect">
            <a:avLst/>
          </a:prstGeom>
          <a:noFill/>
          <a:ln w="9525">
            <a:noFill/>
            <a:miter lim="800000"/>
            <a:headEnd/>
            <a:tailEnd/>
          </a:ln>
          <a:effectLst/>
        </p:spPr>
      </p:pic>
      <p:pic>
        <p:nvPicPr>
          <p:cNvPr id="52241" name="Picture 17"/>
          <p:cNvPicPr>
            <a:picLocks noChangeArrowheads="1"/>
          </p:cNvPicPr>
          <p:nvPr/>
        </p:nvPicPr>
        <p:blipFill>
          <a:blip r:embed="rId4"/>
          <a:srcRect/>
          <a:stretch>
            <a:fillRect/>
          </a:stretch>
        </p:blipFill>
        <p:spPr bwMode="auto">
          <a:xfrm>
            <a:off x="5486400" y="4267200"/>
            <a:ext cx="534988" cy="355600"/>
          </a:xfrm>
          <a:prstGeom prst="rect">
            <a:avLst/>
          </a:prstGeom>
          <a:noFill/>
          <a:ln w="9525">
            <a:noFill/>
            <a:miter lim="800000"/>
            <a:headEnd/>
            <a:tailEnd/>
          </a:ln>
          <a:effectLst/>
        </p:spPr>
      </p:pic>
      <p:pic>
        <p:nvPicPr>
          <p:cNvPr id="52242" name="Picture 18"/>
          <p:cNvPicPr>
            <a:picLocks noChangeArrowheads="1"/>
          </p:cNvPicPr>
          <p:nvPr/>
        </p:nvPicPr>
        <p:blipFill>
          <a:blip r:embed="rId4"/>
          <a:srcRect/>
          <a:stretch>
            <a:fillRect/>
          </a:stretch>
        </p:blipFill>
        <p:spPr bwMode="auto">
          <a:xfrm>
            <a:off x="5029200" y="4724400"/>
            <a:ext cx="534988" cy="355600"/>
          </a:xfrm>
          <a:prstGeom prst="rect">
            <a:avLst/>
          </a:prstGeom>
          <a:noFill/>
          <a:ln w="9525">
            <a:noFill/>
            <a:miter lim="800000"/>
            <a:headEnd/>
            <a:tailEnd/>
          </a:ln>
          <a:effectLst/>
        </p:spPr>
      </p:pic>
      <p:pic>
        <p:nvPicPr>
          <p:cNvPr id="52243" name="Picture 19"/>
          <p:cNvPicPr>
            <a:picLocks noChangeArrowheads="1"/>
          </p:cNvPicPr>
          <p:nvPr/>
        </p:nvPicPr>
        <p:blipFill>
          <a:blip r:embed="rId4"/>
          <a:srcRect/>
          <a:stretch>
            <a:fillRect/>
          </a:stretch>
        </p:blipFill>
        <p:spPr bwMode="auto">
          <a:xfrm>
            <a:off x="4800600" y="3886200"/>
            <a:ext cx="534988" cy="355600"/>
          </a:xfrm>
          <a:prstGeom prst="rect">
            <a:avLst/>
          </a:prstGeom>
          <a:noFill/>
          <a:ln w="9525">
            <a:noFill/>
            <a:miter lim="800000"/>
            <a:headEnd/>
            <a:tailEnd/>
          </a:ln>
          <a:effectLst/>
        </p:spPr>
      </p:pic>
      <p:pic>
        <p:nvPicPr>
          <p:cNvPr id="52244" name="Picture 20"/>
          <p:cNvPicPr>
            <a:picLocks noChangeArrowheads="1"/>
          </p:cNvPicPr>
          <p:nvPr/>
        </p:nvPicPr>
        <p:blipFill>
          <a:blip r:embed="rId4"/>
          <a:srcRect/>
          <a:stretch>
            <a:fillRect/>
          </a:stretch>
        </p:blipFill>
        <p:spPr bwMode="auto">
          <a:xfrm>
            <a:off x="3657600" y="3200400"/>
            <a:ext cx="534988" cy="355600"/>
          </a:xfrm>
          <a:prstGeom prst="rect">
            <a:avLst/>
          </a:prstGeom>
          <a:noFill/>
          <a:ln w="9525">
            <a:noFill/>
            <a:miter lim="800000"/>
            <a:headEnd/>
            <a:tailEnd/>
          </a:ln>
          <a:effectLst/>
        </p:spPr>
      </p:pic>
      <p:pic>
        <p:nvPicPr>
          <p:cNvPr id="52245" name="Picture 21"/>
          <p:cNvPicPr>
            <a:picLocks noChangeArrowheads="1"/>
          </p:cNvPicPr>
          <p:nvPr/>
        </p:nvPicPr>
        <p:blipFill>
          <a:blip r:embed="rId4"/>
          <a:srcRect/>
          <a:stretch>
            <a:fillRect/>
          </a:stretch>
        </p:blipFill>
        <p:spPr bwMode="auto">
          <a:xfrm>
            <a:off x="4419600" y="3048000"/>
            <a:ext cx="534988" cy="355600"/>
          </a:xfrm>
          <a:prstGeom prst="rect">
            <a:avLst/>
          </a:prstGeom>
          <a:noFill/>
          <a:ln w="9525">
            <a:noFill/>
            <a:miter lim="800000"/>
            <a:headEnd/>
            <a:tailEnd/>
          </a:ln>
          <a:effectLst/>
        </p:spPr>
      </p:pic>
      <p:pic>
        <p:nvPicPr>
          <p:cNvPr id="52246" name="Picture 22"/>
          <p:cNvPicPr>
            <a:picLocks noChangeArrowheads="1"/>
          </p:cNvPicPr>
          <p:nvPr/>
        </p:nvPicPr>
        <p:blipFill>
          <a:blip r:embed="rId4"/>
          <a:srcRect/>
          <a:stretch>
            <a:fillRect/>
          </a:stretch>
        </p:blipFill>
        <p:spPr bwMode="auto">
          <a:xfrm>
            <a:off x="5486400" y="3352800"/>
            <a:ext cx="534988" cy="355600"/>
          </a:xfrm>
          <a:prstGeom prst="rect">
            <a:avLst/>
          </a:prstGeom>
          <a:noFill/>
          <a:ln w="9525">
            <a:noFill/>
            <a:miter lim="800000"/>
            <a:headEnd/>
            <a:tailEnd/>
          </a:ln>
          <a:effectLst/>
        </p:spPr>
      </p:pic>
      <p:pic>
        <p:nvPicPr>
          <p:cNvPr id="52247" name="Picture 23"/>
          <p:cNvPicPr>
            <a:picLocks noChangeArrowheads="1"/>
          </p:cNvPicPr>
          <p:nvPr/>
        </p:nvPicPr>
        <p:blipFill>
          <a:blip r:embed="rId4"/>
          <a:srcRect/>
          <a:stretch>
            <a:fillRect/>
          </a:stretch>
        </p:blipFill>
        <p:spPr bwMode="auto">
          <a:xfrm>
            <a:off x="6096000" y="2743200"/>
            <a:ext cx="534988" cy="355600"/>
          </a:xfrm>
          <a:prstGeom prst="rect">
            <a:avLst/>
          </a:prstGeom>
          <a:noFill/>
          <a:ln w="9525">
            <a:noFill/>
            <a:miter lim="800000"/>
            <a:headEnd/>
            <a:tailEnd/>
          </a:ln>
          <a:effectLst/>
        </p:spPr>
      </p:pic>
      <p:pic>
        <p:nvPicPr>
          <p:cNvPr id="52248" name="Picture 24"/>
          <p:cNvPicPr>
            <a:picLocks noChangeArrowheads="1"/>
          </p:cNvPicPr>
          <p:nvPr/>
        </p:nvPicPr>
        <p:blipFill>
          <a:blip r:embed="rId4"/>
          <a:srcRect/>
          <a:stretch>
            <a:fillRect/>
          </a:stretch>
        </p:blipFill>
        <p:spPr bwMode="auto">
          <a:xfrm>
            <a:off x="3200400" y="2667000"/>
            <a:ext cx="534988" cy="355600"/>
          </a:xfrm>
          <a:prstGeom prst="rect">
            <a:avLst/>
          </a:prstGeom>
          <a:noFill/>
          <a:ln w="9525">
            <a:noFill/>
            <a:miter lim="800000"/>
            <a:headEnd/>
            <a:tailEnd/>
          </a:ln>
          <a:effectLst/>
        </p:spPr>
      </p:pic>
      <p:pic>
        <p:nvPicPr>
          <p:cNvPr id="52249" name="Picture 25"/>
          <p:cNvPicPr>
            <a:picLocks noChangeArrowheads="1"/>
          </p:cNvPicPr>
          <p:nvPr/>
        </p:nvPicPr>
        <p:blipFill>
          <a:blip r:embed="rId4"/>
          <a:srcRect/>
          <a:stretch>
            <a:fillRect/>
          </a:stretch>
        </p:blipFill>
        <p:spPr bwMode="auto">
          <a:xfrm>
            <a:off x="2514600" y="4267200"/>
            <a:ext cx="534988" cy="355600"/>
          </a:xfrm>
          <a:prstGeom prst="rect">
            <a:avLst/>
          </a:prstGeom>
          <a:noFill/>
          <a:ln w="9525">
            <a:noFill/>
            <a:miter lim="800000"/>
            <a:headEnd/>
            <a:tailEnd/>
          </a:ln>
          <a:effectLst/>
        </p:spPr>
      </p:pic>
      <p:pic>
        <p:nvPicPr>
          <p:cNvPr id="52250" name="Picture 26"/>
          <p:cNvPicPr>
            <a:picLocks noChangeArrowheads="1"/>
          </p:cNvPicPr>
          <p:nvPr/>
        </p:nvPicPr>
        <p:blipFill>
          <a:blip r:embed="rId4"/>
          <a:srcRect/>
          <a:stretch>
            <a:fillRect/>
          </a:stretch>
        </p:blipFill>
        <p:spPr bwMode="auto">
          <a:xfrm>
            <a:off x="2057400" y="3581400"/>
            <a:ext cx="534988" cy="355600"/>
          </a:xfrm>
          <a:prstGeom prst="rect">
            <a:avLst/>
          </a:prstGeom>
          <a:noFill/>
          <a:ln w="9525">
            <a:noFill/>
            <a:miter lim="800000"/>
            <a:headEnd/>
            <a:tailEnd/>
          </a:ln>
          <a:effectLst/>
        </p:spPr>
      </p:pic>
      <p:pic>
        <p:nvPicPr>
          <p:cNvPr id="52251" name="Picture 27"/>
          <p:cNvPicPr>
            <a:picLocks noChangeArrowheads="1"/>
          </p:cNvPicPr>
          <p:nvPr/>
        </p:nvPicPr>
        <p:blipFill>
          <a:blip r:embed="rId4"/>
          <a:srcRect/>
          <a:stretch>
            <a:fillRect/>
          </a:stretch>
        </p:blipFill>
        <p:spPr bwMode="auto">
          <a:xfrm>
            <a:off x="2209800" y="2819400"/>
            <a:ext cx="534988" cy="355600"/>
          </a:xfrm>
          <a:prstGeom prst="rect">
            <a:avLst/>
          </a:prstGeom>
          <a:noFill/>
          <a:ln w="9525">
            <a:noFill/>
            <a:miter lim="800000"/>
            <a:headEnd/>
            <a:tailEnd/>
          </a:ln>
          <a:effectLst/>
        </p:spPr>
      </p:pic>
      <p:pic>
        <p:nvPicPr>
          <p:cNvPr id="52252" name="Picture 28"/>
          <p:cNvPicPr>
            <a:picLocks noChangeArrowheads="1"/>
          </p:cNvPicPr>
          <p:nvPr/>
        </p:nvPicPr>
        <p:blipFill>
          <a:blip r:embed="rId4"/>
          <a:srcRect/>
          <a:stretch>
            <a:fillRect/>
          </a:stretch>
        </p:blipFill>
        <p:spPr bwMode="auto">
          <a:xfrm>
            <a:off x="3124200" y="4648200"/>
            <a:ext cx="534988" cy="355600"/>
          </a:xfrm>
          <a:prstGeom prst="rect">
            <a:avLst/>
          </a:prstGeom>
          <a:noFill/>
          <a:ln w="9525">
            <a:noFill/>
            <a:miter lim="800000"/>
            <a:headEnd/>
            <a:tailEnd/>
          </a:ln>
          <a:effectLst/>
        </p:spPr>
      </p:pic>
      <p:pic>
        <p:nvPicPr>
          <p:cNvPr id="52253" name="Picture 29"/>
          <p:cNvPicPr>
            <a:picLocks noChangeArrowheads="1"/>
          </p:cNvPicPr>
          <p:nvPr/>
        </p:nvPicPr>
        <p:blipFill>
          <a:blip r:embed="rId4"/>
          <a:srcRect/>
          <a:stretch>
            <a:fillRect/>
          </a:stretch>
        </p:blipFill>
        <p:spPr bwMode="auto">
          <a:xfrm>
            <a:off x="1600200" y="5257800"/>
            <a:ext cx="534988" cy="355600"/>
          </a:xfrm>
          <a:prstGeom prst="rect">
            <a:avLst/>
          </a:prstGeom>
          <a:noFill/>
          <a:ln w="9525">
            <a:noFill/>
            <a:miter lim="800000"/>
            <a:headEnd/>
            <a:tailEnd/>
          </a:ln>
          <a:effectLst/>
        </p:spPr>
      </p:pic>
      <p:pic>
        <p:nvPicPr>
          <p:cNvPr id="52254" name="Picture 30"/>
          <p:cNvPicPr>
            <a:picLocks noChangeArrowheads="1"/>
          </p:cNvPicPr>
          <p:nvPr/>
        </p:nvPicPr>
        <p:blipFill>
          <a:blip r:embed="rId4"/>
          <a:srcRect/>
          <a:stretch>
            <a:fillRect/>
          </a:stretch>
        </p:blipFill>
        <p:spPr bwMode="auto">
          <a:xfrm>
            <a:off x="2438400" y="5486400"/>
            <a:ext cx="534988" cy="355600"/>
          </a:xfrm>
          <a:prstGeom prst="rect">
            <a:avLst/>
          </a:prstGeom>
          <a:noFill/>
          <a:ln w="9525">
            <a:noFill/>
            <a:miter lim="800000"/>
            <a:headEnd/>
            <a:tailEnd/>
          </a:ln>
          <a:effectLst/>
        </p:spPr>
      </p:pic>
      <p:pic>
        <p:nvPicPr>
          <p:cNvPr id="52255" name="Picture 31" descr="Eve"/>
          <p:cNvPicPr>
            <a:picLocks noChangeAspect="1" noChangeArrowheads="1"/>
          </p:cNvPicPr>
          <p:nvPr/>
        </p:nvPicPr>
        <p:blipFill>
          <a:blip r:embed="rId5"/>
          <a:srcRect/>
          <a:stretch>
            <a:fillRect/>
          </a:stretch>
        </p:blipFill>
        <p:spPr bwMode="auto">
          <a:xfrm>
            <a:off x="6705600" y="3352800"/>
            <a:ext cx="1082675" cy="1295400"/>
          </a:xfrm>
          <a:prstGeom prst="rect">
            <a:avLst/>
          </a:prstGeom>
          <a:noFill/>
          <a:ln w="9525">
            <a:noFill/>
            <a:miter lim="800000"/>
            <a:headEnd/>
            <a:tailEnd/>
          </a:ln>
        </p:spPr>
      </p:pic>
      <p:sp>
        <p:nvSpPr>
          <p:cNvPr id="52256" name="Text Box 32"/>
          <p:cNvSpPr txBox="1">
            <a:spLocks noChangeArrowheads="1"/>
          </p:cNvSpPr>
          <p:nvPr/>
        </p:nvSpPr>
        <p:spPr bwMode="auto">
          <a:xfrm>
            <a:off x="6629400" y="4724400"/>
            <a:ext cx="2027238" cy="1552575"/>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solidFill>
                  <a:srgbClr val="F70F0F"/>
                </a:solidFill>
              </a:rPr>
              <a:t>Hello, I’m</a:t>
            </a:r>
          </a:p>
          <a:p>
            <a:pPr algn="ctr" eaLnBrk="0" hangingPunct="0"/>
            <a:r>
              <a:rPr lang="en-US" sz="2400">
                <a:solidFill>
                  <a:srgbClr val="F70F0F"/>
                </a:solidFill>
              </a:rPr>
              <a:t>Bob. Here’s the hash to “prove” it</a:t>
            </a:r>
          </a:p>
        </p:txBody>
      </p:sp>
      <p:sp>
        <p:nvSpPr>
          <p:cNvPr id="52257" name="Rectangle 33"/>
          <p:cNvSpPr>
            <a:spLocks noChangeArrowheads="1"/>
          </p:cNvSpPr>
          <p:nvPr/>
        </p:nvSpPr>
        <p:spPr bwMode="auto">
          <a:xfrm>
            <a:off x="5334000" y="5410200"/>
            <a:ext cx="1143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A43FF234</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Symmetric Key: Authentication</a:t>
            </a:r>
          </a:p>
        </p:txBody>
      </p:sp>
      <p:sp>
        <p:nvSpPr>
          <p:cNvPr id="57347" name="Rectangle 3"/>
          <p:cNvSpPr>
            <a:spLocks noGrp="1" noChangeArrowheads="1"/>
          </p:cNvSpPr>
          <p:nvPr>
            <p:ph type="body" idx="1"/>
          </p:nvPr>
        </p:nvSpPr>
        <p:spPr>
          <a:xfrm>
            <a:off x="457200" y="1600200"/>
            <a:ext cx="8229600" cy="1066800"/>
          </a:xfrm>
        </p:spPr>
        <p:txBody>
          <a:bodyPr>
            <a:normAutofit fontScale="92500" lnSpcReduction="10000"/>
          </a:bodyPr>
          <a:lstStyle/>
          <a:p>
            <a:pPr>
              <a:lnSpc>
                <a:spcPct val="80000"/>
              </a:lnSpc>
            </a:pPr>
            <a:r>
              <a:rPr lang="en-US" sz="2600"/>
              <a:t>A “Nonce”</a:t>
            </a:r>
          </a:p>
          <a:p>
            <a:pPr lvl="1">
              <a:lnSpc>
                <a:spcPct val="80000"/>
              </a:lnSpc>
            </a:pPr>
            <a:r>
              <a:rPr lang="en-US" sz="2200"/>
              <a:t>A random bitstring used only once. Alice sends nonce to Bob as a “challenge”.  Bob Replies with “fresh” MAC result. </a:t>
            </a:r>
          </a:p>
          <a:p>
            <a:pPr lvl="1">
              <a:lnSpc>
                <a:spcPct val="80000"/>
              </a:lnSpc>
            </a:pPr>
            <a:endParaRPr lang="en-US" sz="2200"/>
          </a:p>
          <a:p>
            <a:pPr lvl="1">
              <a:lnSpc>
                <a:spcPct val="80000"/>
              </a:lnSpc>
              <a:buFont typeface="Wingdings" charset="2"/>
              <a:buNone/>
            </a:pPr>
            <a:endParaRPr lang="en-US" sz="2200"/>
          </a:p>
        </p:txBody>
      </p:sp>
      <p:sp>
        <p:nvSpPr>
          <p:cNvPr id="57349" name="AutoShape 5"/>
          <p:cNvSpPr>
            <a:spLocks noChangeArrowheads="1"/>
          </p:cNvSpPr>
          <p:nvPr/>
        </p:nvSpPr>
        <p:spPr bwMode="auto">
          <a:xfrm rot="16200000">
            <a:off x="7086600" y="4114800"/>
            <a:ext cx="609600" cy="609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a:t>
            </a:r>
          </a:p>
        </p:txBody>
      </p:sp>
      <p:sp>
        <p:nvSpPr>
          <p:cNvPr id="57350" name="Rectangle 6"/>
          <p:cNvSpPr>
            <a:spLocks noChangeArrowheads="1"/>
          </p:cNvSpPr>
          <p:nvPr/>
        </p:nvSpPr>
        <p:spPr bwMode="auto">
          <a:xfrm>
            <a:off x="5943600" y="4114800"/>
            <a:ext cx="609600" cy="3048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57351" name="Line 7"/>
          <p:cNvSpPr>
            <a:spLocks noChangeShapeType="1"/>
          </p:cNvSpPr>
          <p:nvPr/>
        </p:nvSpPr>
        <p:spPr bwMode="auto">
          <a:xfrm>
            <a:off x="6629400" y="4267200"/>
            <a:ext cx="2635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pic>
        <p:nvPicPr>
          <p:cNvPr id="57352" name="Picture 8" descr="BS00768_[1]"/>
          <p:cNvPicPr>
            <a:picLocks noChangeAspect="1" noChangeArrowheads="1"/>
          </p:cNvPicPr>
          <p:nvPr/>
        </p:nvPicPr>
        <p:blipFill>
          <a:blip r:embed="rId3"/>
          <a:srcRect/>
          <a:stretch>
            <a:fillRect/>
          </a:stretch>
        </p:blipFill>
        <p:spPr bwMode="auto">
          <a:xfrm flipH="1" flipV="1">
            <a:off x="5943600" y="4495800"/>
            <a:ext cx="465138" cy="241300"/>
          </a:xfrm>
          <a:prstGeom prst="rect">
            <a:avLst/>
          </a:prstGeom>
          <a:noFill/>
        </p:spPr>
      </p:pic>
      <p:sp>
        <p:nvSpPr>
          <p:cNvPr id="57353" name="Line 9"/>
          <p:cNvSpPr>
            <a:spLocks noChangeShapeType="1"/>
          </p:cNvSpPr>
          <p:nvPr/>
        </p:nvSpPr>
        <p:spPr bwMode="auto">
          <a:xfrm>
            <a:off x="6629400" y="4572000"/>
            <a:ext cx="304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54" name="Line 10"/>
          <p:cNvSpPr>
            <a:spLocks noChangeShapeType="1"/>
          </p:cNvSpPr>
          <p:nvPr/>
        </p:nvSpPr>
        <p:spPr bwMode="auto">
          <a:xfrm>
            <a:off x="7772400" y="4419600"/>
            <a:ext cx="2476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55" name="Rectangle 11"/>
          <p:cNvSpPr>
            <a:spLocks noChangeArrowheads="1"/>
          </p:cNvSpPr>
          <p:nvPr/>
        </p:nvSpPr>
        <p:spPr bwMode="auto">
          <a:xfrm>
            <a:off x="8153400" y="4191000"/>
            <a:ext cx="685800" cy="4572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B4FE64</a:t>
            </a:r>
          </a:p>
        </p:txBody>
      </p:sp>
      <p:pic>
        <p:nvPicPr>
          <p:cNvPr id="57362" name="Picture 18" descr="Bob"/>
          <p:cNvPicPr>
            <a:picLocks noChangeAspect="1" noChangeArrowheads="1"/>
          </p:cNvPicPr>
          <p:nvPr/>
        </p:nvPicPr>
        <p:blipFill>
          <a:blip r:embed="rId4"/>
          <a:srcRect/>
          <a:stretch>
            <a:fillRect/>
          </a:stretch>
        </p:blipFill>
        <p:spPr bwMode="auto">
          <a:xfrm>
            <a:off x="7848600" y="2743200"/>
            <a:ext cx="812800" cy="830263"/>
          </a:xfrm>
          <a:prstGeom prst="rect">
            <a:avLst/>
          </a:prstGeom>
          <a:noFill/>
        </p:spPr>
      </p:pic>
      <p:sp>
        <p:nvSpPr>
          <p:cNvPr id="57363" name="Text Box 19"/>
          <p:cNvSpPr txBox="1">
            <a:spLocks noChangeArrowheads="1"/>
          </p:cNvSpPr>
          <p:nvPr/>
        </p:nvSpPr>
        <p:spPr bwMode="auto">
          <a:xfrm>
            <a:off x="8229600" y="35814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
        <p:nvSpPr>
          <p:cNvPr id="57365" name="Text Box 21"/>
          <p:cNvSpPr txBox="1">
            <a:spLocks noChangeArrowheads="1"/>
          </p:cNvSpPr>
          <p:nvPr/>
        </p:nvSpPr>
        <p:spPr bwMode="auto">
          <a:xfrm>
            <a:off x="6019800" y="4724400"/>
            <a:ext cx="685800" cy="40011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latin typeface="Calibri"/>
                <a:cs typeface="Calibri"/>
              </a:rPr>
              <a:t>K </a:t>
            </a:r>
            <a:r>
              <a:rPr lang="en-US" sz="2000" baseline="-25000" dirty="0">
                <a:latin typeface="Calibri"/>
                <a:cs typeface="Calibri"/>
              </a:rPr>
              <a:t>A-B</a:t>
            </a:r>
          </a:p>
        </p:txBody>
      </p:sp>
      <p:pic>
        <p:nvPicPr>
          <p:cNvPr id="57367" name="Picture 23" descr="Alice"/>
          <p:cNvPicPr>
            <a:picLocks noChangeAspect="1" noChangeArrowheads="1"/>
          </p:cNvPicPr>
          <p:nvPr/>
        </p:nvPicPr>
        <p:blipFill>
          <a:blip r:embed="rId5"/>
          <a:srcRect/>
          <a:stretch>
            <a:fillRect/>
          </a:stretch>
        </p:blipFill>
        <p:spPr bwMode="auto">
          <a:xfrm>
            <a:off x="1066800" y="2895600"/>
            <a:ext cx="698500" cy="862013"/>
          </a:xfrm>
          <a:prstGeom prst="rect">
            <a:avLst/>
          </a:prstGeom>
          <a:noFill/>
        </p:spPr>
      </p:pic>
      <p:sp>
        <p:nvSpPr>
          <p:cNvPr id="57369" name="Rectangle 2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57370" name="Line 26"/>
          <p:cNvSpPr>
            <a:spLocks noChangeShapeType="1"/>
          </p:cNvSpPr>
          <p:nvPr/>
        </p:nvSpPr>
        <p:spPr bwMode="auto">
          <a:xfrm>
            <a:off x="2362200" y="3352800"/>
            <a:ext cx="38862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71" name="Line 27"/>
          <p:cNvSpPr>
            <a:spLocks noChangeShapeType="1"/>
          </p:cNvSpPr>
          <p:nvPr/>
        </p:nvSpPr>
        <p:spPr bwMode="auto">
          <a:xfrm flipH="1">
            <a:off x="2514600" y="5105400"/>
            <a:ext cx="434340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72" name="Rectangle 28"/>
          <p:cNvSpPr>
            <a:spLocks noChangeArrowheads="1"/>
          </p:cNvSpPr>
          <p:nvPr/>
        </p:nvSpPr>
        <p:spPr bwMode="auto">
          <a:xfrm>
            <a:off x="3581400" y="4800600"/>
            <a:ext cx="685800" cy="4572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B4FE64</a:t>
            </a:r>
          </a:p>
        </p:txBody>
      </p:sp>
      <p:sp>
        <p:nvSpPr>
          <p:cNvPr id="57373" name="Text Box 29"/>
          <p:cNvSpPr txBox="1">
            <a:spLocks noChangeArrowheads="1"/>
          </p:cNvSpPr>
          <p:nvPr/>
        </p:nvSpPr>
        <p:spPr bwMode="auto">
          <a:xfrm>
            <a:off x="247650" y="3657600"/>
            <a:ext cx="846138"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57374" name="Text Box 30"/>
          <p:cNvSpPr txBox="1">
            <a:spLocks noChangeArrowheads="1"/>
          </p:cNvSpPr>
          <p:nvPr/>
        </p:nvSpPr>
        <p:spPr bwMode="auto">
          <a:xfrm>
            <a:off x="457200" y="4953000"/>
            <a:ext cx="1905000" cy="11906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Performs same hash with K</a:t>
            </a:r>
            <a:r>
              <a:rPr lang="en-US" baseline="-25000"/>
              <a:t>A-B</a:t>
            </a:r>
            <a:r>
              <a:rPr lang="en-US"/>
              <a:t> and compares results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What is “Internet Security” ? </a:t>
            </a:r>
          </a:p>
        </p:txBody>
      </p:sp>
      <p:sp>
        <p:nvSpPr>
          <p:cNvPr id="12293" name="Text Box 5"/>
          <p:cNvSpPr txBox="1">
            <a:spLocks noChangeArrowheads="1"/>
          </p:cNvSpPr>
          <p:nvPr/>
        </p:nvSpPr>
        <p:spPr bwMode="auto">
          <a:xfrm>
            <a:off x="914400" y="2209800"/>
            <a:ext cx="20574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Worms &amp; Viruses</a:t>
            </a:r>
          </a:p>
        </p:txBody>
      </p:sp>
      <p:sp>
        <p:nvSpPr>
          <p:cNvPr id="12294" name="Text Box 6"/>
          <p:cNvSpPr txBox="1">
            <a:spLocks noChangeArrowheads="1"/>
          </p:cNvSpPr>
          <p:nvPr/>
        </p:nvSpPr>
        <p:spPr bwMode="auto">
          <a:xfrm>
            <a:off x="2667000" y="1219200"/>
            <a:ext cx="20574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Denial-of-Service</a:t>
            </a:r>
          </a:p>
        </p:txBody>
      </p:sp>
      <p:sp>
        <p:nvSpPr>
          <p:cNvPr id="12295" name="Text Box 7"/>
          <p:cNvSpPr txBox="1">
            <a:spLocks noChangeArrowheads="1"/>
          </p:cNvSpPr>
          <p:nvPr/>
        </p:nvSpPr>
        <p:spPr bwMode="auto">
          <a:xfrm>
            <a:off x="6629400" y="3048000"/>
            <a:ext cx="18288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DNS Poisoning</a:t>
            </a:r>
          </a:p>
        </p:txBody>
      </p:sp>
      <p:sp>
        <p:nvSpPr>
          <p:cNvPr id="12296" name="Text Box 8"/>
          <p:cNvSpPr txBox="1">
            <a:spLocks noChangeArrowheads="1"/>
          </p:cNvSpPr>
          <p:nvPr/>
        </p:nvSpPr>
        <p:spPr bwMode="auto">
          <a:xfrm>
            <a:off x="1143000" y="3429000"/>
            <a:ext cx="12954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Phishing</a:t>
            </a:r>
          </a:p>
        </p:txBody>
      </p:sp>
      <p:sp>
        <p:nvSpPr>
          <p:cNvPr id="12297" name="Text Box 9"/>
          <p:cNvSpPr txBox="1">
            <a:spLocks noChangeArrowheads="1"/>
          </p:cNvSpPr>
          <p:nvPr/>
        </p:nvSpPr>
        <p:spPr bwMode="auto">
          <a:xfrm>
            <a:off x="4267200" y="2743200"/>
            <a:ext cx="15240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Trojan Horse</a:t>
            </a:r>
          </a:p>
        </p:txBody>
      </p:sp>
      <p:sp>
        <p:nvSpPr>
          <p:cNvPr id="12299" name="Text Box 11"/>
          <p:cNvSpPr txBox="1">
            <a:spLocks noChangeArrowheads="1"/>
          </p:cNvSpPr>
          <p:nvPr/>
        </p:nvSpPr>
        <p:spPr bwMode="auto">
          <a:xfrm>
            <a:off x="6248400" y="4648200"/>
            <a:ext cx="18288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Traffic Eavesdropping </a:t>
            </a:r>
          </a:p>
        </p:txBody>
      </p:sp>
      <p:sp>
        <p:nvSpPr>
          <p:cNvPr id="12300" name="Text Box 12"/>
          <p:cNvSpPr txBox="1">
            <a:spLocks noChangeArrowheads="1"/>
          </p:cNvSpPr>
          <p:nvPr/>
        </p:nvSpPr>
        <p:spPr bwMode="auto">
          <a:xfrm>
            <a:off x="2895600" y="4648200"/>
            <a:ext cx="18288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Route Hijacks </a:t>
            </a:r>
          </a:p>
        </p:txBody>
      </p:sp>
      <p:sp>
        <p:nvSpPr>
          <p:cNvPr id="12301" name="Text Box 13"/>
          <p:cNvSpPr txBox="1">
            <a:spLocks noChangeArrowheads="1"/>
          </p:cNvSpPr>
          <p:nvPr/>
        </p:nvSpPr>
        <p:spPr bwMode="auto">
          <a:xfrm>
            <a:off x="6248400" y="1752600"/>
            <a:ext cx="15240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Password Cracking </a:t>
            </a:r>
          </a:p>
        </p:txBody>
      </p:sp>
      <p:sp>
        <p:nvSpPr>
          <p:cNvPr id="12302" name="Text Box 14"/>
          <p:cNvSpPr txBox="1">
            <a:spLocks noChangeArrowheads="1"/>
          </p:cNvSpPr>
          <p:nvPr/>
        </p:nvSpPr>
        <p:spPr bwMode="auto">
          <a:xfrm>
            <a:off x="5638800" y="3886200"/>
            <a:ext cx="18288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IP Spoofing </a:t>
            </a:r>
          </a:p>
        </p:txBody>
      </p:sp>
      <p:sp>
        <p:nvSpPr>
          <p:cNvPr id="12304" name="Text Box 16"/>
          <p:cNvSpPr txBox="1">
            <a:spLocks noChangeArrowheads="1"/>
          </p:cNvSpPr>
          <p:nvPr/>
        </p:nvSpPr>
        <p:spPr bwMode="auto">
          <a:xfrm>
            <a:off x="4114800" y="5715000"/>
            <a:ext cx="9906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Spam</a:t>
            </a:r>
          </a:p>
        </p:txBody>
      </p:sp>
      <p:sp>
        <p:nvSpPr>
          <p:cNvPr id="12305" name="Text Box 17"/>
          <p:cNvSpPr txBox="1">
            <a:spLocks noChangeArrowheads="1"/>
          </p:cNvSpPr>
          <p:nvPr/>
        </p:nvSpPr>
        <p:spPr bwMode="auto">
          <a:xfrm>
            <a:off x="3352800" y="3581400"/>
            <a:ext cx="1219200" cy="338554"/>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Spyware</a:t>
            </a:r>
          </a:p>
        </p:txBody>
      </p:sp>
      <p:sp>
        <p:nvSpPr>
          <p:cNvPr id="12306" name="Text Box 18"/>
          <p:cNvSpPr txBox="1">
            <a:spLocks noChangeArrowheads="1"/>
          </p:cNvSpPr>
          <p:nvPr/>
        </p:nvSpPr>
        <p:spPr bwMode="auto">
          <a:xfrm>
            <a:off x="3810000" y="1905000"/>
            <a:ext cx="16764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Traffic modification</a:t>
            </a:r>
          </a:p>
        </p:txBody>
      </p:sp>
      <p:sp>
        <p:nvSpPr>
          <p:cNvPr id="12307" name="Text Box 19"/>
          <p:cNvSpPr txBox="1">
            <a:spLocks noChangeArrowheads="1"/>
          </p:cNvSpPr>
          <p:nvPr/>
        </p:nvSpPr>
        <p:spPr bwMode="auto">
          <a:xfrm>
            <a:off x="457200" y="4724400"/>
            <a:ext cx="1676400" cy="584776"/>
          </a:xfrm>
          <a:prstGeom prst="rect">
            <a:avLst/>
          </a:prstGeom>
          <a:solidFill>
            <a:srgbClr val="000000"/>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End-host impersonation</a:t>
            </a:r>
          </a:p>
        </p:txBody>
      </p:sp>
      <p:sp>
        <p:nvSpPr>
          <p:cNvPr id="2" name="TextBox 1"/>
          <p:cNvSpPr txBox="1"/>
          <p:nvPr/>
        </p:nvSpPr>
        <p:spPr>
          <a:xfrm>
            <a:off x="478770" y="6260068"/>
            <a:ext cx="8360430" cy="369332"/>
          </a:xfrm>
          <a:prstGeom prst="rect">
            <a:avLst/>
          </a:prstGeom>
          <a:noFill/>
        </p:spPr>
        <p:txBody>
          <a:bodyPr wrap="none" rtlCol="0">
            <a:spAutoFit/>
          </a:bodyPr>
          <a:lstStyle/>
          <a:p>
            <a:r>
              <a:rPr lang="en-US" dirty="0" smtClean="0"/>
              <a:t>Internet Security: Prevent bad things </a:t>
            </a:r>
            <a:r>
              <a:rPr lang="en-US" smtClean="0"/>
              <a:t>from happening on the internet!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Symmetric Key: Authentication</a:t>
            </a:r>
          </a:p>
        </p:txBody>
      </p:sp>
      <p:sp>
        <p:nvSpPr>
          <p:cNvPr id="106499" name="Rectangle 3"/>
          <p:cNvSpPr>
            <a:spLocks noGrp="1" noChangeArrowheads="1"/>
          </p:cNvSpPr>
          <p:nvPr>
            <p:ph type="body" idx="1"/>
          </p:nvPr>
        </p:nvSpPr>
        <p:spPr>
          <a:xfrm>
            <a:off x="457200" y="1600200"/>
            <a:ext cx="8229600" cy="1066800"/>
          </a:xfrm>
        </p:spPr>
        <p:txBody>
          <a:bodyPr>
            <a:normAutofit fontScale="92500" lnSpcReduction="10000"/>
          </a:bodyPr>
          <a:lstStyle/>
          <a:p>
            <a:pPr>
              <a:lnSpc>
                <a:spcPct val="80000"/>
              </a:lnSpc>
            </a:pPr>
            <a:r>
              <a:rPr lang="en-US" sz="2600"/>
              <a:t>A “Nonce”</a:t>
            </a:r>
          </a:p>
          <a:p>
            <a:pPr lvl="1">
              <a:lnSpc>
                <a:spcPct val="80000"/>
              </a:lnSpc>
            </a:pPr>
            <a:r>
              <a:rPr lang="en-US" sz="2200"/>
              <a:t>A random bitstring used only once. Alice sends nonce to Bob as a “challenge”.  Bob Replies with “fresh” MAC result. </a:t>
            </a:r>
          </a:p>
          <a:p>
            <a:pPr lvl="1">
              <a:lnSpc>
                <a:spcPct val="80000"/>
              </a:lnSpc>
            </a:pPr>
            <a:endParaRPr lang="en-US" sz="2200"/>
          </a:p>
          <a:p>
            <a:pPr lvl="1">
              <a:lnSpc>
                <a:spcPct val="80000"/>
              </a:lnSpc>
              <a:buFont typeface="Wingdings" charset="2"/>
              <a:buNone/>
            </a:pPr>
            <a:endParaRPr lang="en-US" sz="2200"/>
          </a:p>
        </p:txBody>
      </p:sp>
      <p:pic>
        <p:nvPicPr>
          <p:cNvPr id="106510" name="Picture 14" descr="Alice"/>
          <p:cNvPicPr>
            <a:picLocks noChangeAspect="1" noChangeArrowheads="1"/>
          </p:cNvPicPr>
          <p:nvPr/>
        </p:nvPicPr>
        <p:blipFill>
          <a:blip r:embed="rId3"/>
          <a:srcRect/>
          <a:stretch>
            <a:fillRect/>
          </a:stretch>
        </p:blipFill>
        <p:spPr bwMode="auto">
          <a:xfrm>
            <a:off x="1066800" y="2895600"/>
            <a:ext cx="698500" cy="862013"/>
          </a:xfrm>
          <a:prstGeom prst="rect">
            <a:avLst/>
          </a:prstGeom>
          <a:noFill/>
        </p:spPr>
      </p:pic>
      <p:sp>
        <p:nvSpPr>
          <p:cNvPr id="106511" name="Rectangle 1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106512" name="Line 16"/>
          <p:cNvSpPr>
            <a:spLocks noChangeShapeType="1"/>
          </p:cNvSpPr>
          <p:nvPr/>
        </p:nvSpPr>
        <p:spPr bwMode="auto">
          <a:xfrm>
            <a:off x="2362200" y="3352800"/>
            <a:ext cx="31242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06515" name="Text Box 19"/>
          <p:cNvSpPr txBox="1">
            <a:spLocks noChangeArrowheads="1"/>
          </p:cNvSpPr>
          <p:nvPr/>
        </p:nvSpPr>
        <p:spPr bwMode="auto">
          <a:xfrm>
            <a:off x="247650" y="3657600"/>
            <a:ext cx="846138"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pic>
        <p:nvPicPr>
          <p:cNvPr id="106517" name="Picture 21" descr="Eve"/>
          <p:cNvPicPr>
            <a:picLocks noChangeAspect="1" noChangeArrowheads="1"/>
          </p:cNvPicPr>
          <p:nvPr/>
        </p:nvPicPr>
        <p:blipFill>
          <a:blip r:embed="rId4"/>
          <a:srcRect/>
          <a:stretch>
            <a:fillRect/>
          </a:stretch>
        </p:blipFill>
        <p:spPr bwMode="auto">
          <a:xfrm>
            <a:off x="5867400" y="3048000"/>
            <a:ext cx="1147763" cy="1371600"/>
          </a:xfrm>
          <a:prstGeom prst="rect">
            <a:avLst/>
          </a:prstGeom>
          <a:noFill/>
          <a:ln w="9525">
            <a:noFill/>
            <a:miter lim="800000"/>
            <a:headEnd/>
            <a:tailEnd/>
          </a:ln>
        </p:spPr>
      </p:pic>
      <p:sp>
        <p:nvSpPr>
          <p:cNvPr id="106518" name="Text Box 22"/>
          <p:cNvSpPr txBox="1">
            <a:spLocks noChangeArrowheads="1"/>
          </p:cNvSpPr>
          <p:nvPr/>
        </p:nvSpPr>
        <p:spPr bwMode="auto">
          <a:xfrm>
            <a:off x="7772400" y="2895600"/>
            <a:ext cx="914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t>
            </a:r>
          </a:p>
        </p:txBody>
      </p:sp>
      <p:sp>
        <p:nvSpPr>
          <p:cNvPr id="106519" name="AutoShape 23"/>
          <p:cNvSpPr>
            <a:spLocks noChangeArrowheads="1"/>
          </p:cNvSpPr>
          <p:nvPr/>
        </p:nvSpPr>
        <p:spPr bwMode="auto">
          <a:xfrm>
            <a:off x="7620000" y="2667000"/>
            <a:ext cx="1143000" cy="914400"/>
          </a:xfrm>
          <a:prstGeom prst="wedgeEllipseCallout">
            <a:avLst>
              <a:gd name="adj1" fmla="val -122500"/>
              <a:gd name="adj2" fmla="val 50000"/>
            </a:avLst>
          </a:prstGeom>
          <a:noFill/>
          <a:ln w="9525">
            <a:solidFill>
              <a:schemeClr val="tx1"/>
            </a:solidFill>
            <a:miter lim="800000"/>
            <a:headEnd/>
            <a:tailEnd/>
          </a:ln>
          <a:effectLst/>
        </p:spPr>
        <p:txBody>
          <a:bodyPr>
            <a:prstTxWarp prst="textNoShape">
              <a:avLst/>
            </a:prstTxWarp>
          </a:bodyPr>
          <a:lstStyle/>
          <a:p>
            <a:pPr algn="ctr"/>
            <a:endParaRPr lang="en-US"/>
          </a:p>
        </p:txBody>
      </p:sp>
      <p:sp>
        <p:nvSpPr>
          <p:cNvPr id="106520" name="Text Box 24"/>
          <p:cNvSpPr txBox="1">
            <a:spLocks noChangeArrowheads="1"/>
          </p:cNvSpPr>
          <p:nvPr/>
        </p:nvSpPr>
        <p:spPr bwMode="auto">
          <a:xfrm>
            <a:off x="5181600" y="4495800"/>
            <a:ext cx="3962400" cy="132873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If Alice sends Mallory a nonce, she cannot compute the corresponding MAC without K </a:t>
            </a:r>
            <a:r>
              <a:rPr lang="en-US" baseline="-25000"/>
              <a:t>A-B</a:t>
            </a:r>
          </a:p>
          <a:p>
            <a:pPr>
              <a:spcBef>
                <a:spcPct val="50000"/>
              </a:spcBef>
            </a:pPr>
            <a:endParaRPr lang="en-US"/>
          </a:p>
        </p:txBody>
      </p:sp>
      <p:sp>
        <p:nvSpPr>
          <p:cNvPr id="106521" name="Text Box 25"/>
          <p:cNvSpPr txBox="1">
            <a:spLocks noChangeArrowheads="1"/>
          </p:cNvSpPr>
          <p:nvPr/>
        </p:nvSpPr>
        <p:spPr bwMode="auto">
          <a:xfrm>
            <a:off x="6705600" y="3962400"/>
            <a:ext cx="2027238" cy="457200"/>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5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8" grpId="0"/>
      <p:bldP spid="106519" grpId="0" animBg="1"/>
      <p:bldP spid="10652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Symmetric Key Crypto Review</a:t>
            </a:r>
          </a:p>
        </p:txBody>
      </p:sp>
      <p:sp>
        <p:nvSpPr>
          <p:cNvPr id="59395" name="Rectangle 3"/>
          <p:cNvSpPr>
            <a:spLocks noGrp="1" noChangeArrowheads="1"/>
          </p:cNvSpPr>
          <p:nvPr>
            <p:ph type="body" idx="1"/>
          </p:nvPr>
        </p:nvSpPr>
        <p:spPr>
          <a:xfrm>
            <a:off x="457200" y="1600200"/>
            <a:ext cx="8229600" cy="1905000"/>
          </a:xfrm>
        </p:spPr>
        <p:txBody>
          <a:bodyPr/>
          <a:lstStyle/>
          <a:p>
            <a:r>
              <a:rPr lang="en-US"/>
              <a:t>Confidentiality:  Stream &amp; Block Ciphers</a:t>
            </a:r>
          </a:p>
          <a:p>
            <a:r>
              <a:rPr lang="en-US"/>
              <a:t>Integrity:  HMAC</a:t>
            </a:r>
          </a:p>
          <a:p>
            <a:r>
              <a:rPr lang="en-US"/>
              <a:t>Authentication: HMAC and Nonce</a:t>
            </a:r>
          </a:p>
          <a:p>
            <a:pPr>
              <a:buFont typeface="Wingdings" charset="2"/>
              <a:buNone/>
            </a:pPr>
            <a:endParaRPr lang="en-US"/>
          </a:p>
          <a:p>
            <a:endParaRPr lang="en-US"/>
          </a:p>
        </p:txBody>
      </p:sp>
      <p:sp>
        <p:nvSpPr>
          <p:cNvPr id="59396" name="Text Box 4"/>
          <p:cNvSpPr txBox="1">
            <a:spLocks noChangeArrowheads="1"/>
          </p:cNvSpPr>
          <p:nvPr/>
        </p:nvSpPr>
        <p:spPr bwMode="auto">
          <a:xfrm>
            <a:off x="685800" y="3810000"/>
            <a:ext cx="6858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Questions??</a:t>
            </a:r>
          </a:p>
        </p:txBody>
      </p:sp>
      <p:sp>
        <p:nvSpPr>
          <p:cNvPr id="59397" name="Text Box 5"/>
          <p:cNvSpPr txBox="1">
            <a:spLocks noChangeArrowheads="1"/>
          </p:cNvSpPr>
          <p:nvPr/>
        </p:nvSpPr>
        <p:spPr bwMode="auto">
          <a:xfrm>
            <a:off x="685800" y="4495800"/>
            <a:ext cx="7391400" cy="1552575"/>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pPr>
            <a:r>
              <a:rPr lang="en-US" sz="2400" b="1"/>
              <a:t>Are we done?  Not Really:</a:t>
            </a:r>
          </a:p>
          <a:p>
            <a:pPr marL="342900" indent="-342900">
              <a:spcBef>
                <a:spcPct val="50000"/>
              </a:spcBef>
              <a:buFontTx/>
              <a:buAutoNum type="arabicParenR"/>
            </a:pPr>
            <a:r>
              <a:rPr lang="en-US" sz="2400" b="1"/>
              <a:t>Number of keys scales as O(n</a:t>
            </a:r>
            <a:r>
              <a:rPr lang="en-US" sz="2400" b="1" baseline="30000"/>
              <a:t>2</a:t>
            </a:r>
            <a:r>
              <a:rPr lang="en-US" sz="2400" b="1"/>
              <a:t>) </a:t>
            </a:r>
          </a:p>
          <a:p>
            <a:pPr marL="342900" indent="-342900">
              <a:spcBef>
                <a:spcPct val="50000"/>
              </a:spcBef>
              <a:buFontTx/>
              <a:buAutoNum type="arabicParenR"/>
            </a:pPr>
            <a:r>
              <a:rPr lang="en-US" sz="2400" b="1"/>
              <a:t>How to securely share keys in the first place?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t>Asymmetric Key Crypto:</a:t>
            </a:r>
            <a:endParaRPr lang="en-US" dirty="0"/>
          </a:p>
        </p:txBody>
      </p:sp>
      <p:sp>
        <p:nvSpPr>
          <p:cNvPr id="60419" name="Rectangle 3"/>
          <p:cNvSpPr>
            <a:spLocks noGrp="1" noChangeArrowheads="1"/>
          </p:cNvSpPr>
          <p:nvPr>
            <p:ph idx="1"/>
          </p:nvPr>
        </p:nvSpPr>
        <p:spPr>
          <a:xfrm>
            <a:off x="304800" y="1447801"/>
            <a:ext cx="8534400" cy="1143000"/>
          </a:xfrm>
        </p:spPr>
        <p:txBody>
          <a:bodyPr/>
          <a:lstStyle/>
          <a:p>
            <a:r>
              <a:rPr lang="en-US" dirty="0" smtClean="0"/>
              <a:t>Instead of shared keys, each person has a “key pair”</a:t>
            </a:r>
            <a:endParaRPr lang="en-US" dirty="0"/>
          </a:p>
        </p:txBody>
      </p:sp>
      <p:sp>
        <p:nvSpPr>
          <p:cNvPr id="60421" name="Text Box 5"/>
          <p:cNvSpPr txBox="1">
            <a:spLocks noChangeArrowheads="1"/>
          </p:cNvSpPr>
          <p:nvPr/>
        </p:nvSpPr>
        <p:spPr bwMode="auto">
          <a:xfrm>
            <a:off x="4572000" y="2514600"/>
            <a:ext cx="2511425" cy="366713"/>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public</a:t>
            </a:r>
            <a:r>
              <a:rPr lang="en-US"/>
              <a:t> key </a:t>
            </a:r>
          </a:p>
        </p:txBody>
      </p:sp>
      <p:pic>
        <p:nvPicPr>
          <p:cNvPr id="60422" name="Picture 6" descr="Bob"/>
          <p:cNvPicPr>
            <a:picLocks noChangeAspect="1" noChangeArrowheads="1"/>
          </p:cNvPicPr>
          <p:nvPr/>
        </p:nvPicPr>
        <p:blipFill>
          <a:blip r:embed="rId3"/>
          <a:srcRect/>
          <a:stretch>
            <a:fillRect/>
          </a:stretch>
        </p:blipFill>
        <p:spPr bwMode="auto">
          <a:xfrm>
            <a:off x="2514600" y="2667000"/>
            <a:ext cx="665163" cy="677863"/>
          </a:xfrm>
          <a:prstGeom prst="rect">
            <a:avLst/>
          </a:prstGeom>
          <a:noFill/>
        </p:spPr>
      </p:pic>
      <p:pic>
        <p:nvPicPr>
          <p:cNvPr id="60423" name="Picture 7" descr="BS00768_[1]"/>
          <p:cNvPicPr>
            <a:picLocks noChangeAspect="1" noChangeArrowheads="1"/>
          </p:cNvPicPr>
          <p:nvPr/>
        </p:nvPicPr>
        <p:blipFill>
          <a:blip r:embed="rId4"/>
          <a:srcRect/>
          <a:stretch>
            <a:fillRect/>
          </a:stretch>
        </p:blipFill>
        <p:spPr bwMode="auto">
          <a:xfrm flipH="1" flipV="1">
            <a:off x="3617913" y="2513013"/>
            <a:ext cx="458787" cy="236537"/>
          </a:xfrm>
          <a:prstGeom prst="rect">
            <a:avLst/>
          </a:prstGeom>
          <a:noFill/>
          <a:ln w="9525">
            <a:noFill/>
            <a:miter lim="800000"/>
            <a:headEnd/>
            <a:tailEnd/>
          </a:ln>
        </p:spPr>
      </p:pic>
      <p:sp>
        <p:nvSpPr>
          <p:cNvPr id="60424" name="Text Box 8"/>
          <p:cNvSpPr txBox="1">
            <a:spLocks noChangeArrowheads="1"/>
          </p:cNvSpPr>
          <p:nvPr/>
        </p:nvSpPr>
        <p:spPr bwMode="auto">
          <a:xfrm>
            <a:off x="4200525" y="2424113"/>
            <a:ext cx="25400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 </a:t>
            </a:r>
          </a:p>
        </p:txBody>
      </p:sp>
      <p:sp>
        <p:nvSpPr>
          <p:cNvPr id="60425" name="Text Box 9"/>
          <p:cNvSpPr txBox="1">
            <a:spLocks noChangeArrowheads="1"/>
          </p:cNvSpPr>
          <p:nvPr/>
        </p:nvSpPr>
        <p:spPr bwMode="auto">
          <a:xfrm>
            <a:off x="4572000" y="3048000"/>
            <a:ext cx="2133600" cy="366713"/>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private </a:t>
            </a:r>
            <a:r>
              <a:rPr lang="en-US"/>
              <a:t>key </a:t>
            </a:r>
          </a:p>
        </p:txBody>
      </p:sp>
      <p:pic>
        <p:nvPicPr>
          <p:cNvPr id="60426" name="Picture 10" descr="BS00768_[1]"/>
          <p:cNvPicPr>
            <a:picLocks noChangeAspect="1" noChangeArrowheads="1"/>
          </p:cNvPicPr>
          <p:nvPr/>
        </p:nvPicPr>
        <p:blipFill>
          <a:blip r:embed="rId4"/>
          <a:srcRect/>
          <a:stretch>
            <a:fillRect/>
          </a:stretch>
        </p:blipFill>
        <p:spPr bwMode="auto">
          <a:xfrm flipH="1" flipV="1">
            <a:off x="3614738" y="3186113"/>
            <a:ext cx="542925" cy="279400"/>
          </a:xfrm>
          <a:prstGeom prst="rect">
            <a:avLst/>
          </a:prstGeom>
          <a:noFill/>
          <a:ln w="9525">
            <a:noFill/>
            <a:miter lim="800000"/>
            <a:headEnd/>
            <a:tailEnd/>
          </a:ln>
        </p:spPr>
      </p:pic>
      <p:sp>
        <p:nvSpPr>
          <p:cNvPr id="60428" name="Text Box 12"/>
          <p:cNvSpPr txBox="1">
            <a:spLocks noChangeArrowheads="1"/>
          </p:cNvSpPr>
          <p:nvPr/>
        </p:nvSpPr>
        <p:spPr bwMode="auto">
          <a:xfrm>
            <a:off x="4044950" y="2524125"/>
            <a:ext cx="509588"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dirty="0">
                <a:solidFill>
                  <a:srgbClr val="FF0000"/>
                </a:solidFill>
              </a:rPr>
              <a:t>K</a:t>
            </a:r>
            <a:r>
              <a:rPr lang="en-US" sz="2000" baseline="-25000" dirty="0">
                <a:solidFill>
                  <a:srgbClr val="FF0000"/>
                </a:solidFill>
              </a:rPr>
              <a:t>B</a:t>
            </a:r>
            <a:r>
              <a:rPr lang="en-US" sz="2000" baseline="30000" dirty="0">
                <a:solidFill>
                  <a:srgbClr val="FF0000"/>
                </a:solidFill>
              </a:rPr>
              <a:t> </a:t>
            </a:r>
          </a:p>
        </p:txBody>
      </p:sp>
      <p:sp>
        <p:nvSpPr>
          <p:cNvPr id="60429" name="Text Box 13"/>
          <p:cNvSpPr txBox="1">
            <a:spLocks noChangeArrowheads="1"/>
          </p:cNvSpPr>
          <p:nvPr/>
        </p:nvSpPr>
        <p:spPr bwMode="auto">
          <a:xfrm>
            <a:off x="4048125" y="3209925"/>
            <a:ext cx="657225"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dirty="0">
                <a:solidFill>
                  <a:srgbClr val="FF0000"/>
                </a:solidFill>
              </a:rPr>
              <a:t>K</a:t>
            </a:r>
            <a:r>
              <a:rPr lang="en-US" sz="2000" baseline="-25000" dirty="0">
                <a:solidFill>
                  <a:srgbClr val="FF0000"/>
                </a:solidFill>
              </a:rPr>
              <a:t>B</a:t>
            </a:r>
            <a:r>
              <a:rPr lang="en-US" sz="2000" baseline="30000" dirty="0">
                <a:solidFill>
                  <a:srgbClr val="FF0000"/>
                </a:solidFill>
              </a:rPr>
              <a:t>-1 </a:t>
            </a:r>
          </a:p>
        </p:txBody>
      </p:sp>
      <p:sp>
        <p:nvSpPr>
          <p:cNvPr id="60431" name="Text Box 15"/>
          <p:cNvSpPr txBox="1">
            <a:spLocks noChangeArrowheads="1"/>
          </p:cNvSpPr>
          <p:nvPr/>
        </p:nvSpPr>
        <p:spPr bwMode="auto">
          <a:xfrm>
            <a:off x="6019800" y="4419600"/>
            <a:ext cx="2189163"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a:t>
            </a:r>
            <a:r>
              <a:rPr lang="en-US" sz="2000">
                <a:solidFill>
                  <a:srgbClr val="FF0000"/>
                </a:solidFill>
              </a:rPr>
              <a:t> </a:t>
            </a:r>
            <a:r>
              <a:rPr lang="en-US" sz="2400">
                <a:solidFill>
                  <a:srgbClr val="FF0000"/>
                </a:solidFill>
              </a:rPr>
              <a:t>(</a:t>
            </a:r>
            <a:r>
              <a:rPr lang="en-US" sz="2000">
                <a:solidFill>
                  <a:srgbClr val="FF0000"/>
                </a:solidFill>
              </a:rPr>
              <a:t>K</a:t>
            </a:r>
            <a:r>
              <a:rPr lang="en-US" sz="2000" baseline="-25000">
                <a:solidFill>
                  <a:srgbClr val="FF0000"/>
                </a:solidFill>
              </a:rPr>
              <a:t>B </a:t>
            </a:r>
            <a:r>
              <a:rPr lang="en-US" sz="2000">
                <a:solidFill>
                  <a:srgbClr val="FF0000"/>
                </a:solidFill>
              </a:rPr>
              <a:t>(m)</a:t>
            </a:r>
            <a:r>
              <a:rPr lang="en-US" sz="2400">
                <a:solidFill>
                  <a:srgbClr val="FF0000"/>
                </a:solidFill>
              </a:rPr>
              <a:t>) = m</a:t>
            </a:r>
          </a:p>
        </p:txBody>
      </p:sp>
      <p:sp>
        <p:nvSpPr>
          <p:cNvPr id="16" name="Rectangle 3"/>
          <p:cNvSpPr txBox="1">
            <a:spLocks noChangeArrowheads="1"/>
          </p:cNvSpPr>
          <p:nvPr/>
        </p:nvSpPr>
        <p:spPr>
          <a:xfrm>
            <a:off x="304800" y="4419600"/>
            <a:ext cx="8534400" cy="1143000"/>
          </a:xfrm>
          <a:prstGeom prst="rect">
            <a:avLst/>
          </a:prstGeom>
        </p:spPr>
        <p:txBody>
          <a:bodyPr lIns="45720" rIns="45720" anchor="t">
            <a:normAutofit/>
          </a:bodyPr>
          <a:lst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a:lstStyle>
          <a:p>
            <a:r>
              <a:rPr lang="en-US" dirty="0"/>
              <a:t>The keys are inverses, so: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a:spLocks noGrp="1"/>
          </p:cNvSpPr>
          <p:nvPr>
            <p:ph type="title"/>
          </p:nvPr>
        </p:nvSpPr>
        <p:spPr/>
        <p:txBody>
          <a:bodyPr/>
          <a:lstStyle/>
          <a:p>
            <a:pPr lvl="0"/>
            <a:r>
              <a:rPr lang="en-US" smtClean="0"/>
              <a:t>Asymmetric/Public Key Crypto:</a:t>
            </a:r>
            <a:endParaRPr lang="en-US" dirty="0"/>
          </a:p>
        </p:txBody>
      </p:sp>
      <p:sp>
        <p:nvSpPr>
          <p:cNvPr id="242" name="Shape 242"/>
          <p:cNvSpPr>
            <a:spLocks noGrp="1"/>
          </p:cNvSpPr>
          <p:nvPr>
            <p:ph type="body" idx="1"/>
          </p:nvPr>
        </p:nvSpPr>
        <p:spPr>
          <a:xfrm>
            <a:off x="304800" y="1447801"/>
            <a:ext cx="8534400" cy="2590800"/>
          </a:xfrm>
        </p:spPr>
        <p:txBody>
          <a:bodyPr/>
          <a:lstStyle/>
          <a:p>
            <a:pPr lvl="0">
              <a:defRPr sz="1800">
                <a:uFillTx/>
              </a:defRPr>
            </a:pPr>
            <a:r>
              <a:rPr lang="en-US" sz="2700" dirty="0">
                <a:uFill>
                  <a:solidFill/>
                </a:uFill>
              </a:rPr>
              <a:t>Given a key </a:t>
            </a:r>
            <a:r>
              <a:rPr lang="en-US" sz="2700" i="1" dirty="0">
                <a:uFill>
                  <a:solidFill/>
                </a:uFill>
              </a:rPr>
              <a:t>k</a:t>
            </a:r>
            <a:r>
              <a:rPr lang="en-US" sz="2700" dirty="0">
                <a:uFill>
                  <a:solidFill/>
                </a:uFill>
              </a:rPr>
              <a:t> and a message </a:t>
            </a:r>
            <a:r>
              <a:rPr lang="en-US" sz="2700" i="1" dirty="0">
                <a:uFill>
                  <a:solidFill/>
                </a:uFill>
              </a:rPr>
              <a:t>m</a:t>
            </a:r>
          </a:p>
          <a:p>
            <a:pPr lvl="1">
              <a:defRPr sz="1800">
                <a:uFillTx/>
              </a:defRPr>
            </a:pPr>
            <a:r>
              <a:rPr lang="en-US" sz="2000" dirty="0">
                <a:uFill>
                  <a:solidFill/>
                </a:uFill>
              </a:rPr>
              <a:t>Two functions:  Encryption (E), decryption (D)</a:t>
            </a:r>
            <a:endParaRPr lang="en-US" sz="2000" i="1" dirty="0">
              <a:uFill>
                <a:solidFill/>
              </a:uFill>
            </a:endParaRPr>
          </a:p>
          <a:p>
            <a:pPr lvl="1">
              <a:defRPr sz="1800">
                <a:uFillTx/>
              </a:defRPr>
            </a:pPr>
            <a:r>
              <a:rPr lang="en-US" sz="2000" dirty="0" err="1">
                <a:uFill>
                  <a:solidFill/>
                </a:uFill>
              </a:rPr>
              <a:t>ciphertext</a:t>
            </a:r>
            <a:r>
              <a:rPr lang="en-US" sz="2000" dirty="0">
                <a:uFill>
                  <a:solidFill/>
                </a:uFill>
              </a:rPr>
              <a:t> </a:t>
            </a:r>
            <a:r>
              <a:rPr lang="en-US" sz="2000" i="1" dirty="0">
                <a:uFill>
                  <a:solidFill/>
                </a:uFill>
              </a:rPr>
              <a:t>c = E</a:t>
            </a:r>
            <a:r>
              <a:rPr lang="en-US" sz="2000" i="1" dirty="0" smtClean="0">
                <a:uFill>
                  <a:solidFill/>
                </a:uFill>
              </a:rPr>
              <a:t>(</a:t>
            </a:r>
            <a:r>
              <a:rPr lang="en-US" sz="2000" dirty="0">
                <a:solidFill>
                  <a:srgbClr val="FF0000"/>
                </a:solidFill>
              </a:rPr>
              <a:t>K</a:t>
            </a:r>
            <a:r>
              <a:rPr lang="en-US" sz="2000" baseline="-25000" dirty="0">
                <a:solidFill>
                  <a:srgbClr val="FF0000"/>
                </a:solidFill>
              </a:rPr>
              <a:t>B</a:t>
            </a:r>
            <a:r>
              <a:rPr lang="en-US" sz="2000" i="1" dirty="0" smtClean="0">
                <a:uFill>
                  <a:solidFill/>
                </a:uFill>
              </a:rPr>
              <a:t>, </a:t>
            </a:r>
            <a:r>
              <a:rPr lang="en-US" sz="2000" i="1" dirty="0">
                <a:uFill>
                  <a:solidFill/>
                </a:uFill>
              </a:rPr>
              <a:t>m)</a:t>
            </a:r>
          </a:p>
          <a:p>
            <a:pPr lvl="1">
              <a:defRPr sz="1800">
                <a:uFillTx/>
              </a:defRPr>
            </a:pPr>
            <a:r>
              <a:rPr lang="en-US" sz="2000" dirty="0">
                <a:uFill>
                  <a:solidFill/>
                </a:uFill>
              </a:rPr>
              <a:t>plaintext m = D</a:t>
            </a:r>
            <a:r>
              <a:rPr lang="en-US" sz="2000" dirty="0" smtClean="0">
                <a:uFill>
                  <a:solidFill/>
                </a:uFill>
              </a:rPr>
              <a:t>(</a:t>
            </a:r>
            <a:r>
              <a:rPr lang="en-US" sz="2000" dirty="0">
                <a:solidFill>
                  <a:srgbClr val="FF0000"/>
                </a:solidFill>
              </a:rPr>
              <a:t>K</a:t>
            </a:r>
            <a:r>
              <a:rPr lang="en-US" sz="2000" baseline="-25000" dirty="0">
                <a:solidFill>
                  <a:srgbClr val="FF0000"/>
                </a:solidFill>
              </a:rPr>
              <a:t>B</a:t>
            </a:r>
            <a:r>
              <a:rPr lang="en-US" sz="2000" baseline="30000" dirty="0">
                <a:solidFill>
                  <a:srgbClr val="FF0000"/>
                </a:solidFill>
              </a:rPr>
              <a:t>-1 </a:t>
            </a:r>
            <a:r>
              <a:rPr lang="en-US" sz="2000" dirty="0" smtClean="0">
                <a:uFill>
                  <a:solidFill/>
                </a:uFill>
              </a:rPr>
              <a:t>, </a:t>
            </a:r>
            <a:r>
              <a:rPr lang="en-US" sz="2000" dirty="0">
                <a:uFill>
                  <a:solidFill/>
                </a:uFill>
              </a:rPr>
              <a:t>c)</a:t>
            </a:r>
          </a:p>
          <a:p>
            <a:pPr lvl="1">
              <a:defRPr sz="1800">
                <a:uFillTx/>
              </a:defRPr>
            </a:pPr>
            <a:r>
              <a:rPr lang="en-US" sz="2000" dirty="0">
                <a:uFill>
                  <a:solidFill/>
                </a:uFill>
              </a:rPr>
              <a:t>Encryption and decryption use </a:t>
            </a:r>
            <a:r>
              <a:rPr lang="en-US" sz="2000" i="1" dirty="0">
                <a:uFill>
                  <a:solidFill/>
                </a:uFill>
              </a:rPr>
              <a:t>different</a:t>
            </a:r>
            <a:r>
              <a:rPr lang="en-US" sz="2000" dirty="0">
                <a:uFill>
                  <a:solidFill/>
                </a:uFill>
              </a:rPr>
              <a:t> keys!</a:t>
            </a:r>
          </a:p>
        </p:txBody>
      </p:sp>
      <p:sp>
        <p:nvSpPr>
          <p:cNvPr id="256" name="Shape 256"/>
          <p:cNvSpPr>
            <a:spLocks noGrp="1"/>
          </p:cNvSpPr>
          <p:nvPr>
            <p:ph type="sldNum" sz="quarter" idx="2"/>
          </p:nvPr>
        </p:nvSpPr>
        <p:spPr/>
        <p:txBody>
          <a:bodyPr/>
          <a:lstStyle/>
          <a:p>
            <a:pPr lvl="0"/>
            <a:fld id="{86CB4B4D-7CA3-9044-876B-883B54F8677D}" type="slidenum">
              <a:rPr lang="en-US" smtClean="0"/>
              <a:pPr lvl="0"/>
              <a:t>33</a:t>
            </a:fld>
            <a:endParaRPr lang="en-US"/>
          </a:p>
        </p:txBody>
      </p:sp>
      <p:pic>
        <p:nvPicPr>
          <p:cNvPr id="243" name="Alice.png"/>
          <p:cNvPicPr/>
          <p:nvPr/>
        </p:nvPicPr>
        <p:blipFill>
          <a:blip r:embed="rId2">
            <a:extLst/>
          </a:blip>
          <a:stretch>
            <a:fillRect/>
          </a:stretch>
        </p:blipFill>
        <p:spPr>
          <a:xfrm>
            <a:off x="1803797" y="4179094"/>
            <a:ext cx="696516" cy="862013"/>
          </a:xfrm>
          <a:prstGeom prst="rect">
            <a:avLst/>
          </a:prstGeom>
          <a:ln w="12700">
            <a:miter lim="400000"/>
          </a:ln>
        </p:spPr>
      </p:pic>
      <p:sp>
        <p:nvSpPr>
          <p:cNvPr id="244" name="Shape 244"/>
          <p:cNvSpPr/>
          <p:nvPr/>
        </p:nvSpPr>
        <p:spPr>
          <a:xfrm>
            <a:off x="5497309" y="5183683"/>
            <a:ext cx="1345020"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Bob.com</a:t>
            </a:r>
          </a:p>
        </p:txBody>
      </p:sp>
      <p:sp>
        <p:nvSpPr>
          <p:cNvPr id="245" name="Shape 245"/>
          <p:cNvSpPr/>
          <p:nvPr/>
        </p:nvSpPr>
        <p:spPr>
          <a:xfrm>
            <a:off x="1869332" y="5165824"/>
            <a:ext cx="723004"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algn="ctr" defTabSz="1295400">
              <a:buClr>
                <a:srgbClr val="49903D"/>
              </a:buClr>
              <a:buFont typeface="Arial"/>
              <a:defRPr sz="3400">
                <a:solidFill>
                  <a:srgbClr val="49903D"/>
                </a:solidFill>
                <a:uFill>
                  <a:solidFill>
                    <a:srgbClr val="49903D"/>
                  </a:solidFill>
                </a:uFill>
                <a:latin typeface="+mn-lt"/>
                <a:ea typeface="+mn-ea"/>
                <a:cs typeface="+mn-cs"/>
                <a:sym typeface="Arial"/>
              </a:defRPr>
            </a:lvl1pPr>
          </a:lstStyle>
          <a:p>
            <a:pPr lvl="0">
              <a:defRPr sz="1800">
                <a:solidFill>
                  <a:srgbClr val="000000"/>
                </a:solidFill>
                <a:uFillTx/>
              </a:defRPr>
            </a:pPr>
            <a:r>
              <a:rPr sz="2400"/>
              <a:t>Alice</a:t>
            </a:r>
          </a:p>
        </p:txBody>
      </p:sp>
      <p:pic>
        <p:nvPicPr>
          <p:cNvPr id="246" name="Bob.png"/>
          <p:cNvPicPr/>
          <p:nvPr/>
        </p:nvPicPr>
        <p:blipFill>
          <a:blip r:embed="rId3">
            <a:extLst/>
          </a:blip>
          <a:stretch>
            <a:fillRect/>
          </a:stretch>
        </p:blipFill>
        <p:spPr>
          <a:xfrm>
            <a:off x="5723930" y="4196953"/>
            <a:ext cx="812602" cy="830263"/>
          </a:xfrm>
          <a:prstGeom prst="rect">
            <a:avLst/>
          </a:prstGeom>
          <a:ln w="12700">
            <a:miter lim="400000"/>
          </a:ln>
        </p:spPr>
      </p:pic>
      <p:sp>
        <p:nvSpPr>
          <p:cNvPr id="247" name="Shape 247"/>
          <p:cNvSpPr/>
          <p:nvPr/>
        </p:nvSpPr>
        <p:spPr>
          <a:xfrm>
            <a:off x="2997423" y="4630043"/>
            <a:ext cx="146734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buClr>
                <a:srgbClr val="000000"/>
              </a:buClr>
              <a:buFont typeface="Arial"/>
              <a:defRPr sz="3400">
                <a:uFill>
                  <a:solidFill/>
                </a:uFill>
                <a:latin typeface="+mn-lt"/>
                <a:ea typeface="+mn-ea"/>
                <a:cs typeface="+mn-cs"/>
                <a:sym typeface="Arial"/>
              </a:defRPr>
            </a:lvl1pPr>
          </a:lstStyle>
          <a:p>
            <a:pPr lvl="0">
              <a:defRPr sz="1800">
                <a:uFillTx/>
              </a:defRPr>
            </a:pPr>
            <a:r>
              <a:rPr sz="2400"/>
              <a:t>Hello,Bob</a:t>
            </a:r>
          </a:p>
        </p:txBody>
      </p:sp>
      <p:grpSp>
        <p:nvGrpSpPr>
          <p:cNvPr id="252" name="Group 252"/>
          <p:cNvGrpSpPr/>
          <p:nvPr/>
        </p:nvGrpSpPr>
        <p:grpSpPr>
          <a:xfrm rot="5400000">
            <a:off x="4005828" y="3639940"/>
            <a:ext cx="400110" cy="2518172"/>
            <a:chOff x="-9919" y="0"/>
            <a:chExt cx="569045" cy="3581400"/>
          </a:xfrm>
        </p:grpSpPr>
        <p:sp>
          <p:nvSpPr>
            <p:cNvPr id="248" name="Shape 248"/>
            <p:cNvSpPr/>
            <p:nvPr/>
          </p:nvSpPr>
          <p:spPr>
            <a:xfrm>
              <a:off x="0" y="0"/>
              <a:ext cx="546100" cy="358140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376"/>
                    <a:pt x="0" y="840"/>
                  </a:cubicBezTo>
                  <a:lnTo>
                    <a:pt x="0" y="20760"/>
                  </a:lnTo>
                  <a:cubicBezTo>
                    <a:pt x="0" y="21224"/>
                    <a:pt x="4835" y="21600"/>
                    <a:pt x="10800" y="21600"/>
                  </a:cubicBezTo>
                  <a:cubicBezTo>
                    <a:pt x="16765" y="21600"/>
                    <a:pt x="21600" y="21224"/>
                    <a:pt x="21600" y="20760"/>
                  </a:cubicBezTo>
                  <a:lnTo>
                    <a:pt x="21600" y="840"/>
                  </a:lnTo>
                  <a:cubicBezTo>
                    <a:pt x="21600" y="376"/>
                    <a:pt x="16765" y="0"/>
                    <a:pt x="10800" y="0"/>
                  </a:cubicBezTo>
                  <a:close/>
                </a:path>
              </a:pathLst>
            </a:custGeom>
            <a:solidFill>
              <a:srgbClr val="C6E6E9"/>
            </a:solidFill>
            <a:ln w="9525" cap="flat">
              <a:solidFill>
                <a:srgbClr val="000000"/>
              </a:solidFill>
              <a:prstDash val="solid"/>
              <a:round/>
            </a:ln>
            <a:effectLst/>
          </p:spPr>
          <p:txBody>
            <a:bodyPr wrap="square" lIns="50800" tIns="50800" rIns="50800" bIns="50800" numCol="1" anchor="ctr">
              <a:noAutofit/>
            </a:bodyPr>
            <a:lstStyle/>
            <a:p>
              <a:pPr marL="40638" marR="40638" defTabSz="910796">
                <a:defRPr sz="2400">
                  <a:uFill>
                    <a:solidFill/>
                  </a:uFill>
                  <a:latin typeface="+mn-lt"/>
                  <a:ea typeface="+mn-ea"/>
                  <a:cs typeface="+mn-cs"/>
                  <a:sym typeface="Arial"/>
                </a:defRPr>
              </a:pPr>
              <a:endParaRPr/>
            </a:p>
          </p:txBody>
        </p:sp>
        <p:sp>
          <p:nvSpPr>
            <p:cNvPr id="249" name="Shape 249"/>
            <p:cNvSpPr/>
            <p:nvPr/>
          </p:nvSpPr>
          <p:spPr>
            <a:xfrm>
              <a:off x="0" y="8466"/>
              <a:ext cx="546100" cy="2783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2"/>
                    <a:pt x="0" y="10794"/>
                  </a:cubicBezTo>
                  <a:cubicBezTo>
                    <a:pt x="0" y="16762"/>
                    <a:pt x="4835" y="21600"/>
                    <a:pt x="10800" y="21600"/>
                  </a:cubicBezTo>
                  <a:cubicBezTo>
                    <a:pt x="16765" y="21600"/>
                    <a:pt x="21600" y="16762"/>
                    <a:pt x="21600" y="10794"/>
                  </a:cubicBezTo>
                  <a:cubicBezTo>
                    <a:pt x="21600" y="4832"/>
                    <a:pt x="16765" y="0"/>
                    <a:pt x="10800" y="0"/>
                  </a:cubicBezTo>
                  <a:close/>
                </a:path>
              </a:pathLst>
            </a:custGeom>
            <a:solidFill>
              <a:srgbClr val="DFBA41"/>
            </a:solidFill>
            <a:ln w="9525" cap="flat">
              <a:noFill/>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50" name="Shape 250"/>
            <p:cNvSpPr/>
            <p:nvPr/>
          </p:nvSpPr>
          <p:spPr>
            <a:xfrm>
              <a:off x="0" y="147546"/>
              <a:ext cx="546100" cy="13924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11929"/>
                    <a:pt x="4835" y="21600"/>
                    <a:pt x="10800" y="21600"/>
                  </a:cubicBezTo>
                  <a:cubicBezTo>
                    <a:pt x="16765" y="21600"/>
                    <a:pt x="21600" y="11929"/>
                    <a:pt x="21600" y="0"/>
                  </a:cubicBezTo>
                </a:path>
              </a:pathLst>
            </a:custGeom>
            <a:noFill/>
            <a:ln w="9525" cap="flat">
              <a:solidFill>
                <a:srgbClr val="000000"/>
              </a:solidFill>
              <a:prstDash val="solid"/>
              <a:round/>
            </a:ln>
            <a:effectLst/>
          </p:spPr>
          <p:txBody>
            <a:bodyPr wrap="square" lIns="0" tIns="0" rIns="0" bIns="0" numCol="1" anchor="ctr">
              <a:noAutofit/>
            </a:bodyPr>
            <a:lstStyle/>
            <a:p>
              <a:pPr marL="40638" marR="40638" defTabSz="910796">
                <a:defRPr sz="2400">
                  <a:uFill>
                    <a:solidFill/>
                  </a:uFill>
                  <a:latin typeface="+mn-lt"/>
                  <a:ea typeface="+mn-ea"/>
                  <a:cs typeface="+mn-cs"/>
                  <a:sym typeface="Arial"/>
                </a:defRPr>
              </a:pPr>
              <a:endParaRPr/>
            </a:p>
          </p:txBody>
        </p:sp>
        <p:sp>
          <p:nvSpPr>
            <p:cNvPr id="251" name="Shape 251"/>
            <p:cNvSpPr/>
            <p:nvPr/>
          </p:nvSpPr>
          <p:spPr>
            <a:xfrm rot="16200000">
              <a:off x="-1398838" y="1581726"/>
              <a:ext cx="3346883" cy="5690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marL="8308" marR="5775" algn="ctr" defTabSz="1295400">
                <a:buClr>
                  <a:srgbClr val="000000"/>
                </a:buClr>
                <a:buFont typeface="Arial"/>
                <a:defRPr sz="3000">
                  <a:uFill>
                    <a:solidFill/>
                  </a:uFill>
                  <a:latin typeface="+mn-lt"/>
                  <a:ea typeface="+mn-ea"/>
                  <a:cs typeface="+mn-cs"/>
                  <a:sym typeface="Arial"/>
                </a:defRPr>
              </a:lvl1pPr>
            </a:lstStyle>
            <a:p>
              <a:pPr lvl="0">
                <a:defRPr sz="1800">
                  <a:uFillTx/>
                </a:defRPr>
              </a:pPr>
              <a:r>
                <a:rPr sz="2100"/>
                <a:t>“secure” channel</a:t>
              </a:r>
            </a:p>
          </p:txBody>
        </p:sp>
      </p:grpSp>
      <p:sp>
        <p:nvSpPr>
          <p:cNvPr id="253" name="Shape 253"/>
          <p:cNvSpPr/>
          <p:nvPr/>
        </p:nvSpPr>
        <p:spPr>
          <a:xfrm>
            <a:off x="1731436" y="5482828"/>
            <a:ext cx="1055396"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2400">
                <a:uFill>
                  <a:solidFill/>
                </a:uFill>
                <a:latin typeface="+mn-lt"/>
                <a:ea typeface="+mn-ea"/>
                <a:cs typeface="+mn-cs"/>
                <a:sym typeface="Arial"/>
              </a:defRPr>
            </a:lvl1pPr>
          </a:lstStyle>
          <a:p>
            <a:pPr lvl="0">
              <a:defRPr sz="1800">
                <a:uFillTx/>
              </a:defRPr>
            </a:pPr>
            <a:r>
              <a:rPr lang="en-US" sz="1700" dirty="0" smtClean="0"/>
              <a:t>K</a:t>
            </a:r>
            <a:r>
              <a:rPr sz="1700" dirty="0" smtClean="0"/>
              <a:t>nows </a:t>
            </a:r>
            <a:r>
              <a:rPr lang="en-US" sz="1800" dirty="0">
                <a:solidFill>
                  <a:srgbClr val="FF0000"/>
                </a:solidFill>
              </a:rPr>
              <a:t>K</a:t>
            </a:r>
            <a:r>
              <a:rPr lang="en-US" sz="1800" baseline="-25000" dirty="0">
                <a:solidFill>
                  <a:srgbClr val="FF0000"/>
                </a:solidFill>
              </a:rPr>
              <a:t>B</a:t>
            </a:r>
            <a:endParaRPr sz="1700" dirty="0"/>
          </a:p>
        </p:txBody>
      </p:sp>
      <p:sp>
        <p:nvSpPr>
          <p:cNvPr id="254" name="Shape 254"/>
          <p:cNvSpPr/>
          <p:nvPr/>
        </p:nvSpPr>
        <p:spPr>
          <a:xfrm>
            <a:off x="5316425" y="5482828"/>
            <a:ext cx="156754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ctr" eaLnBrk="0" hangingPunct="0"/>
            <a:r>
              <a:rPr lang="en-US" sz="1700" dirty="0" smtClean="0">
                <a:uFill>
                  <a:solidFill/>
                </a:uFill>
                <a:sym typeface="Arial"/>
              </a:rPr>
              <a:t>K</a:t>
            </a:r>
            <a:r>
              <a:rPr sz="1700" dirty="0" smtClean="0">
                <a:uFill>
                  <a:solidFill/>
                </a:uFill>
                <a:sym typeface="Arial"/>
              </a:rPr>
              <a:t>nows </a:t>
            </a:r>
            <a:r>
              <a:rPr lang="en-US" sz="1600" dirty="0">
                <a:solidFill>
                  <a:srgbClr val="FF0000"/>
                </a:solidFill>
              </a:rPr>
              <a:t>K</a:t>
            </a:r>
            <a:r>
              <a:rPr lang="en-US" sz="1600" baseline="-25000" dirty="0">
                <a:solidFill>
                  <a:srgbClr val="FF0000"/>
                </a:solidFill>
              </a:rPr>
              <a:t>B</a:t>
            </a:r>
            <a:r>
              <a:rPr sz="1700" dirty="0" smtClean="0">
                <a:uFill>
                  <a:solidFill/>
                </a:uFill>
                <a:sym typeface="Arial"/>
              </a:rPr>
              <a:t>, </a:t>
            </a:r>
            <a:r>
              <a:rPr lang="en-US" sz="1600" dirty="0">
                <a:solidFill>
                  <a:srgbClr val="FF0000"/>
                </a:solidFill>
              </a:rPr>
              <a:t>K</a:t>
            </a:r>
            <a:r>
              <a:rPr lang="en-US" sz="1600" baseline="-25000" dirty="0">
                <a:solidFill>
                  <a:srgbClr val="FF0000"/>
                </a:solidFill>
              </a:rPr>
              <a:t>B</a:t>
            </a:r>
            <a:r>
              <a:rPr lang="en-US" sz="1600" baseline="30000" dirty="0">
                <a:solidFill>
                  <a:srgbClr val="FF0000"/>
                </a:solidFill>
              </a:rPr>
              <a:t>-1 </a:t>
            </a:r>
          </a:p>
        </p:txBody>
      </p:sp>
      <p:sp>
        <p:nvSpPr>
          <p:cNvPr id="257" name="Shape 257"/>
          <p:cNvSpPr/>
          <p:nvPr/>
        </p:nvSpPr>
        <p:spPr>
          <a:xfrm>
            <a:off x="1839516" y="6054328"/>
            <a:ext cx="5464969" cy="26161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57799" marR="57799" defTabSz="1295400">
              <a:defRPr sz="2400">
                <a:uFill>
                  <a:solidFill/>
                </a:uFill>
                <a:latin typeface="+mn-lt"/>
                <a:ea typeface="+mn-ea"/>
                <a:cs typeface="+mn-cs"/>
                <a:sym typeface="Arial"/>
              </a:defRPr>
            </a:lvl1pPr>
          </a:lstStyle>
          <a:p>
            <a:pPr>
              <a:defRPr sz="1800">
                <a:uFillTx/>
              </a:defRPr>
            </a:pPr>
            <a:r>
              <a:rPr sz="1700" dirty="0"/>
              <a:t>But how does Alice know that </a:t>
            </a:r>
            <a:r>
              <a:rPr lang="en-US" sz="1600" dirty="0" smtClean="0">
                <a:solidFill>
                  <a:srgbClr val="FF0000"/>
                </a:solidFill>
              </a:rPr>
              <a:t>K</a:t>
            </a:r>
            <a:r>
              <a:rPr lang="en-US" sz="1600" baseline="-25000" dirty="0" smtClean="0">
                <a:solidFill>
                  <a:srgbClr val="FF0000"/>
                </a:solidFill>
              </a:rPr>
              <a:t>B</a:t>
            </a:r>
            <a:r>
              <a:rPr sz="1700" dirty="0" smtClean="0"/>
              <a:t> </a:t>
            </a:r>
            <a:r>
              <a:rPr sz="1700" dirty="0"/>
              <a:t>means “Bob”?</a:t>
            </a:r>
          </a:p>
        </p:txBody>
      </p:sp>
    </p:spTree>
    <p:extLst>
      <p:ext uri="{BB962C8B-B14F-4D97-AF65-F5344CB8AC3E}">
        <p14:creationId xmlns:p14="http://schemas.microsoft.com/office/powerpoint/2010/main" val="428671436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iterate>
                                    <p:tmAbs val="0"/>
                                  </p:iterate>
                                  <p:childTnLst>
                                    <p:set>
                                      <p:cBhvr>
                                        <p:cTn id="6" fill="hold">
                                          <p:stCondLst>
                                            <p:cond delay="0"/>
                                          </p:stCondLst>
                                        </p:cTn>
                                        <p:tgtEl>
                                          <p:spTgt spid="247"/>
                                        </p:tgtEl>
                                        <p:attrNameLst>
                                          <p:attrName>style.visibility</p:attrName>
                                        </p:attrNameLst>
                                      </p:cBhvr>
                                      <p:to>
                                        <p:strVal val="hidden"/>
                                      </p:to>
                                    </p:set>
                                  </p:childTnLst>
                                </p:cTn>
                              </p:par>
                              <p:par>
                                <p:cTn id="7" presetID="1" presetClass="entr" presetSubtype="0" fill="hold" grpId="0" nodeType="withEffect">
                                  <p:stCondLst>
                                    <p:cond delay="0"/>
                                  </p:stCondLst>
                                  <p:iterate>
                                    <p:tmAbs val="0"/>
                                  </p:iterate>
                                  <p:childTnLst>
                                    <p:set>
                                      <p:cBhvr>
                                        <p:cTn id="8" fill="hold"/>
                                        <p:tgtEl>
                                          <p:spTgt spid="2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 grpId="0" animBg="1" advAuto="0"/>
      <p:bldP spid="252" grpId="0" animBg="1" advAuto="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Asymmetric Key Crypto:</a:t>
            </a:r>
          </a:p>
        </p:txBody>
      </p:sp>
      <p:sp>
        <p:nvSpPr>
          <p:cNvPr id="102415" name="Rectangle 15"/>
          <p:cNvSpPr>
            <a:spLocks noChangeArrowheads="1"/>
          </p:cNvSpPr>
          <p:nvPr/>
        </p:nvSpPr>
        <p:spPr bwMode="auto">
          <a:xfrm>
            <a:off x="457200" y="1447800"/>
            <a:ext cx="84582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dirty="0"/>
              <a:t>It is believed to be computationally unfeasible to derive K</a:t>
            </a:r>
            <a:r>
              <a:rPr lang="en-US" sz="3000" baseline="-25000" dirty="0"/>
              <a:t>B</a:t>
            </a:r>
            <a:r>
              <a:rPr lang="en-US" sz="3000" baseline="30000" dirty="0"/>
              <a:t>-1</a:t>
            </a:r>
            <a:r>
              <a:rPr lang="en-US" sz="3000" dirty="0"/>
              <a:t> from K</a:t>
            </a:r>
            <a:r>
              <a:rPr lang="en-US" sz="3000" baseline="-25000" dirty="0"/>
              <a:t>B</a:t>
            </a:r>
            <a:r>
              <a:rPr lang="en-US" sz="3000" dirty="0"/>
              <a:t> or to find any way to get M from K</a:t>
            </a:r>
            <a:r>
              <a:rPr lang="en-US" sz="3000" baseline="-25000" dirty="0"/>
              <a:t>B</a:t>
            </a:r>
            <a:r>
              <a:rPr lang="en-US" sz="3000" dirty="0"/>
              <a:t>(M) other than using K</a:t>
            </a:r>
            <a:r>
              <a:rPr lang="en-US" sz="3000" baseline="-25000" dirty="0"/>
              <a:t>B</a:t>
            </a:r>
            <a:r>
              <a:rPr lang="en-US" sz="3000" baseline="30000" dirty="0"/>
              <a:t>-1</a:t>
            </a:r>
            <a:r>
              <a:rPr lang="en-US" sz="3000" dirty="0"/>
              <a:t> .  </a:t>
            </a:r>
            <a:endParaRPr lang="en-US" sz="3000" baseline="-25000" dirty="0"/>
          </a:p>
          <a:p>
            <a:pPr marL="342900" indent="-342900">
              <a:spcBef>
                <a:spcPct val="20000"/>
              </a:spcBef>
              <a:buClr>
                <a:schemeClr val="accent1"/>
              </a:buClr>
              <a:buSzPct val="65000"/>
              <a:buFont typeface="Wingdings" charset="2"/>
              <a:buChar char="n"/>
            </a:pPr>
            <a:endParaRPr lang="en-US" sz="3000" baseline="-25000" dirty="0"/>
          </a:p>
          <a:p>
            <a:pPr marL="342900" indent="-342900">
              <a:spcBef>
                <a:spcPct val="20000"/>
              </a:spcBef>
              <a:buClr>
                <a:schemeClr val="accent1"/>
              </a:buClr>
              <a:buSzPct val="65000"/>
              <a:buFont typeface="Wingdings" charset="2"/>
              <a:buNone/>
            </a:pPr>
            <a:r>
              <a:rPr lang="en-US" sz="3000" dirty="0" smtClean="0">
                <a:sym typeface="Wingdings"/>
              </a:rPr>
              <a:t></a:t>
            </a:r>
            <a:r>
              <a:rPr lang="en-US" sz="3000" dirty="0" smtClean="0"/>
              <a:t>K</a:t>
            </a:r>
            <a:r>
              <a:rPr lang="en-US" sz="3000" baseline="-25000" dirty="0" smtClean="0"/>
              <a:t>B </a:t>
            </a:r>
            <a:r>
              <a:rPr lang="en-US" sz="3000" dirty="0"/>
              <a:t>can safely be made public.</a:t>
            </a:r>
          </a:p>
          <a:p>
            <a:pPr marL="342900" indent="-342900">
              <a:spcBef>
                <a:spcPct val="20000"/>
              </a:spcBef>
              <a:buClr>
                <a:schemeClr val="accent1"/>
              </a:buClr>
              <a:buSzPct val="65000"/>
              <a:buFont typeface="Wingdings" charset="2"/>
              <a:buChar char="n"/>
            </a:pPr>
            <a:endParaRPr lang="en-US" sz="3000" dirty="0"/>
          </a:p>
          <a:p>
            <a:pPr marL="342900" indent="-342900">
              <a:spcBef>
                <a:spcPct val="20000"/>
              </a:spcBef>
              <a:buClr>
                <a:schemeClr val="accent1"/>
              </a:buClr>
              <a:buSzPct val="65000"/>
              <a:buFont typeface="Wingdings" charset="2"/>
              <a:buNone/>
            </a:pPr>
            <a:r>
              <a:rPr lang="en-US" sz="2000" dirty="0"/>
              <a:t>	Note: We will not detail the computation that K</a:t>
            </a:r>
            <a:r>
              <a:rPr lang="en-US" sz="2000" baseline="-25000" dirty="0"/>
              <a:t>B</a:t>
            </a:r>
            <a:r>
              <a:rPr lang="en-US" sz="2000" dirty="0"/>
              <a:t>(m) entails, but rather treat these functions as black boxes with the desired </a:t>
            </a:r>
            <a:r>
              <a:rPr lang="en-US" sz="2000" dirty="0" smtClean="0"/>
              <a:t>properties. (more details in the book). </a:t>
            </a:r>
            <a:r>
              <a:rPr lang="en-US" sz="3000" dirty="0" smtClean="0"/>
              <a:t> </a:t>
            </a:r>
            <a:endParaRPr lang="en-US" sz="3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n-US"/>
              <a:t>Asymmetric Key: Confidentiality</a:t>
            </a:r>
          </a:p>
        </p:txBody>
      </p:sp>
      <p:sp>
        <p:nvSpPr>
          <p:cNvPr id="63492" name="Rectangle 4"/>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prstTxWarp prst="textNoShape">
              <a:avLst/>
            </a:prstTxWarp>
          </a:bodyPr>
          <a:lstStyle/>
          <a:p>
            <a:endParaRPr lang="en-US"/>
          </a:p>
        </p:txBody>
      </p:sp>
      <p:sp>
        <p:nvSpPr>
          <p:cNvPr id="63493" name="Text Box 5"/>
          <p:cNvSpPr txBox="1">
            <a:spLocks noChangeArrowheads="1"/>
          </p:cNvSpPr>
          <p:nvPr/>
        </p:nvSpPr>
        <p:spPr bwMode="auto">
          <a:xfrm>
            <a:off x="3532188" y="4035425"/>
            <a:ext cx="1284287"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latin typeface="Calibri"/>
                <a:cs typeface="Calibri"/>
              </a:rPr>
              <a:t>ciphertext</a:t>
            </a:r>
          </a:p>
        </p:txBody>
      </p:sp>
      <p:pic>
        <p:nvPicPr>
          <p:cNvPr id="63494" name="Picture 6" descr="Alice"/>
          <p:cNvPicPr>
            <a:picLocks noChangeAspect="1" noChangeArrowheads="1"/>
          </p:cNvPicPr>
          <p:nvPr/>
        </p:nvPicPr>
        <p:blipFill>
          <a:blip r:embed="rId3"/>
          <a:srcRect/>
          <a:stretch>
            <a:fillRect/>
          </a:stretch>
        </p:blipFill>
        <p:spPr bwMode="auto">
          <a:xfrm>
            <a:off x="2195513" y="3287713"/>
            <a:ext cx="511175" cy="630237"/>
          </a:xfrm>
          <a:prstGeom prst="rect">
            <a:avLst/>
          </a:prstGeom>
          <a:noFill/>
        </p:spPr>
      </p:pic>
      <p:sp>
        <p:nvSpPr>
          <p:cNvPr id="63495" name="Rectangle 7"/>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latin typeface="Calibri"/>
              <a:cs typeface="Calibri"/>
            </a:endParaRPr>
          </a:p>
        </p:txBody>
      </p:sp>
      <p:sp>
        <p:nvSpPr>
          <p:cNvPr id="63496" name="Text Box 8"/>
          <p:cNvSpPr txBox="1">
            <a:spLocks noChangeArrowheads="1"/>
          </p:cNvSpPr>
          <p:nvPr/>
        </p:nvSpPr>
        <p:spPr bwMode="auto">
          <a:xfrm>
            <a:off x="1989138" y="3990975"/>
            <a:ext cx="1355725" cy="7016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chemeClr val="bg1"/>
                </a:solidFill>
                <a:latin typeface="Calibri"/>
                <a:cs typeface="Calibri"/>
              </a:rPr>
              <a:t>encryption</a:t>
            </a:r>
          </a:p>
          <a:p>
            <a:pPr algn="ctr" eaLnBrk="0" hangingPunct="0"/>
            <a:r>
              <a:rPr lang="en-US" sz="2000">
                <a:solidFill>
                  <a:schemeClr val="bg1"/>
                </a:solidFill>
                <a:latin typeface="Calibri"/>
                <a:cs typeface="Calibri"/>
              </a:rPr>
              <a:t>algorithm</a:t>
            </a:r>
          </a:p>
        </p:txBody>
      </p:sp>
      <p:sp>
        <p:nvSpPr>
          <p:cNvPr id="63497" name="Rectangle 9"/>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latin typeface="Calibri"/>
              <a:cs typeface="Calibri"/>
            </a:endParaRPr>
          </a:p>
        </p:txBody>
      </p:sp>
      <p:sp>
        <p:nvSpPr>
          <p:cNvPr id="63498" name="Text Box 10"/>
          <p:cNvSpPr txBox="1">
            <a:spLocks noChangeArrowheads="1"/>
          </p:cNvSpPr>
          <p:nvPr/>
        </p:nvSpPr>
        <p:spPr bwMode="auto">
          <a:xfrm>
            <a:off x="5263877" y="4017963"/>
            <a:ext cx="1308647" cy="707886"/>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chemeClr val="bg1"/>
                </a:solidFill>
                <a:latin typeface="Calibri"/>
                <a:cs typeface="Calibri"/>
              </a:rPr>
              <a:t>decryption </a:t>
            </a:r>
          </a:p>
          <a:p>
            <a:pPr algn="ctr" eaLnBrk="0" hangingPunct="0"/>
            <a:r>
              <a:rPr lang="en-US" sz="2000">
                <a:solidFill>
                  <a:schemeClr val="bg1"/>
                </a:solidFill>
                <a:latin typeface="Calibri"/>
                <a:cs typeface="Calibri"/>
              </a:rPr>
              <a:t>algorithm</a:t>
            </a:r>
          </a:p>
        </p:txBody>
      </p:sp>
      <p:sp>
        <p:nvSpPr>
          <p:cNvPr id="63499" name="Line 11"/>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a:effectLst/>
        </p:spPr>
        <p:txBody>
          <a:bodyPr>
            <a:prstTxWarp prst="textNoShape">
              <a:avLst/>
            </a:prstTxWarp>
          </a:bodyPr>
          <a:lstStyle/>
          <a:p>
            <a:endParaRPr lang="en-US">
              <a:latin typeface="Calibri"/>
              <a:cs typeface="Calibri"/>
            </a:endParaRPr>
          </a:p>
        </p:txBody>
      </p:sp>
      <p:sp>
        <p:nvSpPr>
          <p:cNvPr id="63500" name="Text Box 12"/>
          <p:cNvSpPr txBox="1">
            <a:spLocks noChangeArrowheads="1"/>
          </p:cNvSpPr>
          <p:nvPr/>
        </p:nvSpPr>
        <p:spPr bwMode="auto">
          <a:xfrm>
            <a:off x="6321425" y="2069068"/>
            <a:ext cx="2060575" cy="400110"/>
          </a:xfrm>
          <a:prstGeom prst="rect">
            <a:avLst/>
          </a:prstGeom>
          <a:noFill/>
          <a:ln w="9525">
            <a:noFill/>
            <a:miter lim="800000"/>
            <a:headEnd/>
            <a:tailEnd/>
          </a:ln>
          <a:effectLst/>
        </p:spPr>
        <p:txBody>
          <a:bodyPr wrap="square">
            <a:prstTxWarp prst="textNoShape">
              <a:avLst/>
            </a:prstTxWarp>
            <a:spAutoFit/>
          </a:bodyPr>
          <a:lstStyle/>
          <a:p>
            <a:pPr eaLnBrk="0" hangingPunct="0"/>
            <a:r>
              <a:rPr lang="en-US" sz="2000" dirty="0">
                <a:latin typeface="Calibri"/>
                <a:cs typeface="Calibri"/>
              </a:rPr>
              <a:t>Bob’s </a:t>
            </a:r>
            <a:r>
              <a:rPr lang="en-US" sz="2000" u="sng" dirty="0">
                <a:latin typeface="Calibri"/>
                <a:cs typeface="Calibri"/>
              </a:rPr>
              <a:t>public</a:t>
            </a:r>
            <a:r>
              <a:rPr lang="en-US" sz="2000" dirty="0">
                <a:latin typeface="Calibri"/>
                <a:cs typeface="Calibri"/>
              </a:rPr>
              <a:t> </a:t>
            </a:r>
            <a:r>
              <a:rPr lang="en-US" sz="2000" dirty="0" smtClean="0">
                <a:latin typeface="Calibri"/>
                <a:cs typeface="Calibri"/>
              </a:rPr>
              <a:t>key </a:t>
            </a:r>
            <a:endParaRPr lang="en-US" sz="2000" dirty="0">
              <a:latin typeface="Calibri"/>
              <a:cs typeface="Calibri"/>
            </a:endParaRPr>
          </a:p>
        </p:txBody>
      </p:sp>
      <p:pic>
        <p:nvPicPr>
          <p:cNvPr id="63501" name="Picture 13" descr="Bob"/>
          <p:cNvPicPr>
            <a:picLocks noChangeAspect="1" noChangeArrowheads="1"/>
          </p:cNvPicPr>
          <p:nvPr/>
        </p:nvPicPr>
        <p:blipFill>
          <a:blip r:embed="rId4"/>
          <a:srcRect/>
          <a:stretch>
            <a:fillRect/>
          </a:stretch>
        </p:blipFill>
        <p:spPr bwMode="auto">
          <a:xfrm>
            <a:off x="5516563" y="3305175"/>
            <a:ext cx="665162" cy="677863"/>
          </a:xfrm>
          <a:prstGeom prst="rect">
            <a:avLst/>
          </a:prstGeom>
          <a:noFill/>
        </p:spPr>
      </p:pic>
      <p:sp>
        <p:nvSpPr>
          <p:cNvPr id="63502" name="Line 14"/>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latin typeface="Calibri"/>
              <a:cs typeface="Calibri"/>
            </a:endParaRPr>
          </a:p>
        </p:txBody>
      </p:sp>
      <p:sp>
        <p:nvSpPr>
          <p:cNvPr id="63503" name="Line 15"/>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latin typeface="Calibri"/>
              <a:cs typeface="Calibri"/>
            </a:endParaRPr>
          </a:p>
        </p:txBody>
      </p:sp>
      <p:pic>
        <p:nvPicPr>
          <p:cNvPr id="63504" name="Picture 16" descr="BS00768_[1]"/>
          <p:cNvPicPr>
            <a:picLocks noChangeAspect="1" noChangeArrowheads="1"/>
          </p:cNvPicPr>
          <p:nvPr/>
        </p:nvPicPr>
        <p:blipFill>
          <a:blip r:embed="rId5"/>
          <a:srcRect/>
          <a:stretch>
            <a:fillRect/>
          </a:stretch>
        </p:blipFill>
        <p:spPr bwMode="auto">
          <a:xfrm flipH="1" flipV="1">
            <a:off x="5364163" y="2046288"/>
            <a:ext cx="458787" cy="236537"/>
          </a:xfrm>
          <a:prstGeom prst="rect">
            <a:avLst/>
          </a:prstGeom>
          <a:noFill/>
          <a:ln w="9525">
            <a:noFill/>
            <a:miter lim="800000"/>
            <a:headEnd/>
            <a:tailEnd/>
          </a:ln>
        </p:spPr>
      </p:pic>
      <p:sp>
        <p:nvSpPr>
          <p:cNvPr id="63505" name="Text Box 17"/>
          <p:cNvSpPr txBox="1">
            <a:spLocks noChangeArrowheads="1"/>
          </p:cNvSpPr>
          <p:nvPr/>
        </p:nvSpPr>
        <p:spPr bwMode="auto">
          <a:xfrm>
            <a:off x="6553200" y="3962400"/>
            <a:ext cx="2185378" cy="40011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000" dirty="0" smtClean="0">
                <a:solidFill>
                  <a:srgbClr val="FF0000"/>
                </a:solidFill>
                <a:latin typeface="Calibri"/>
                <a:cs typeface="Calibri"/>
              </a:rPr>
              <a:t>plaintext message</a:t>
            </a:r>
            <a:endParaRPr lang="en-US" sz="2000" dirty="0">
              <a:solidFill>
                <a:srgbClr val="FF0000"/>
              </a:solidFill>
              <a:latin typeface="Calibri"/>
              <a:cs typeface="Calibri"/>
            </a:endParaRPr>
          </a:p>
        </p:txBody>
      </p:sp>
      <p:sp>
        <p:nvSpPr>
          <p:cNvPr id="63506" name="Text Box 18"/>
          <p:cNvSpPr txBox="1">
            <a:spLocks noChangeArrowheads="1"/>
          </p:cNvSpPr>
          <p:nvPr/>
        </p:nvSpPr>
        <p:spPr bwMode="auto">
          <a:xfrm>
            <a:off x="3781474" y="4572000"/>
            <a:ext cx="887315" cy="40011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latin typeface="Calibri"/>
                <a:cs typeface="Calibri"/>
              </a:rPr>
              <a:t>K</a:t>
            </a:r>
            <a:r>
              <a:rPr lang="en-US" sz="2000" baseline="-25000">
                <a:solidFill>
                  <a:srgbClr val="FF0000"/>
                </a:solidFill>
                <a:latin typeface="Calibri"/>
                <a:cs typeface="Calibri"/>
              </a:rPr>
              <a:t>B</a:t>
            </a:r>
            <a:r>
              <a:rPr lang="en-US" sz="2000">
                <a:solidFill>
                  <a:srgbClr val="FF0000"/>
                </a:solidFill>
                <a:latin typeface="Calibri"/>
                <a:cs typeface="Calibri"/>
              </a:rPr>
              <a:t>  (m)</a:t>
            </a:r>
          </a:p>
        </p:txBody>
      </p:sp>
      <p:sp>
        <p:nvSpPr>
          <p:cNvPr id="63507" name="Text Box 19"/>
          <p:cNvSpPr txBox="1">
            <a:spLocks noChangeArrowheads="1"/>
          </p:cNvSpPr>
          <p:nvPr/>
        </p:nvSpPr>
        <p:spPr bwMode="auto">
          <a:xfrm>
            <a:off x="4048125" y="4643438"/>
            <a:ext cx="184150" cy="336550"/>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latin typeface="Calibri"/>
              <a:cs typeface="Calibri"/>
            </a:endParaRPr>
          </a:p>
        </p:txBody>
      </p:sp>
      <p:sp>
        <p:nvSpPr>
          <p:cNvPr id="63509" name="Text Box 21"/>
          <p:cNvSpPr txBox="1">
            <a:spLocks noChangeArrowheads="1"/>
          </p:cNvSpPr>
          <p:nvPr/>
        </p:nvSpPr>
        <p:spPr bwMode="auto">
          <a:xfrm>
            <a:off x="5946775" y="1957388"/>
            <a:ext cx="25400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 </a:t>
            </a:r>
          </a:p>
        </p:txBody>
      </p:sp>
      <p:sp>
        <p:nvSpPr>
          <p:cNvPr id="63511" name="Text Box 23"/>
          <p:cNvSpPr txBox="1">
            <a:spLocks noChangeArrowheads="1"/>
          </p:cNvSpPr>
          <p:nvPr/>
        </p:nvSpPr>
        <p:spPr bwMode="auto">
          <a:xfrm>
            <a:off x="6324600" y="2754868"/>
            <a:ext cx="2060575" cy="400110"/>
          </a:xfrm>
          <a:prstGeom prst="rect">
            <a:avLst/>
          </a:prstGeom>
          <a:noFill/>
          <a:ln w="9525">
            <a:noFill/>
            <a:miter lim="800000"/>
            <a:headEnd/>
            <a:tailEnd/>
          </a:ln>
          <a:effectLst/>
        </p:spPr>
        <p:txBody>
          <a:bodyPr wrap="square">
            <a:prstTxWarp prst="textNoShape">
              <a:avLst/>
            </a:prstTxWarp>
            <a:spAutoFit/>
          </a:bodyPr>
          <a:lstStyle/>
          <a:p>
            <a:pPr eaLnBrk="0" hangingPunct="0"/>
            <a:r>
              <a:rPr lang="en-US" sz="2000" dirty="0">
                <a:latin typeface="Calibri"/>
                <a:cs typeface="Calibri"/>
              </a:rPr>
              <a:t>Bob’s </a:t>
            </a:r>
            <a:r>
              <a:rPr lang="en-US" sz="2000" u="sng" dirty="0" smtClean="0">
                <a:latin typeface="Calibri"/>
                <a:cs typeface="Calibri"/>
              </a:rPr>
              <a:t>private </a:t>
            </a:r>
            <a:r>
              <a:rPr lang="en-US" sz="2000" dirty="0" smtClean="0">
                <a:latin typeface="Calibri"/>
                <a:cs typeface="Calibri"/>
              </a:rPr>
              <a:t>key </a:t>
            </a:r>
            <a:endParaRPr lang="en-US" sz="2000" dirty="0">
              <a:latin typeface="Calibri"/>
              <a:cs typeface="Calibri"/>
            </a:endParaRPr>
          </a:p>
        </p:txBody>
      </p:sp>
      <p:pic>
        <p:nvPicPr>
          <p:cNvPr id="63512" name="Picture 24" descr="BS00768_[1]"/>
          <p:cNvPicPr>
            <a:picLocks noChangeAspect="1" noChangeArrowheads="1"/>
          </p:cNvPicPr>
          <p:nvPr/>
        </p:nvPicPr>
        <p:blipFill>
          <a:blip r:embed="rId5"/>
          <a:srcRect/>
          <a:stretch>
            <a:fillRect/>
          </a:stretch>
        </p:blipFill>
        <p:spPr bwMode="auto">
          <a:xfrm flipH="1" flipV="1">
            <a:off x="5360988" y="2719388"/>
            <a:ext cx="542925" cy="279400"/>
          </a:xfrm>
          <a:prstGeom prst="rect">
            <a:avLst/>
          </a:prstGeom>
          <a:noFill/>
          <a:ln w="9525">
            <a:noFill/>
            <a:miter lim="800000"/>
            <a:headEnd/>
            <a:tailEnd/>
          </a:ln>
        </p:spPr>
      </p:pic>
      <p:sp>
        <p:nvSpPr>
          <p:cNvPr id="63514" name="Text Box 26"/>
          <p:cNvSpPr txBox="1">
            <a:spLocks noChangeArrowheads="1"/>
          </p:cNvSpPr>
          <p:nvPr/>
        </p:nvSpPr>
        <p:spPr bwMode="auto">
          <a:xfrm>
            <a:off x="6629400" y="4491335"/>
            <a:ext cx="1868495" cy="46166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dirty="0">
                <a:solidFill>
                  <a:srgbClr val="FF0000"/>
                </a:solidFill>
                <a:latin typeface="Calibri"/>
                <a:cs typeface="Calibri"/>
              </a:rPr>
              <a:t>m = K</a:t>
            </a:r>
            <a:r>
              <a:rPr lang="en-US" sz="2000" baseline="-25000" dirty="0">
                <a:solidFill>
                  <a:srgbClr val="FF0000"/>
                </a:solidFill>
                <a:latin typeface="Calibri"/>
                <a:cs typeface="Calibri"/>
              </a:rPr>
              <a:t>B</a:t>
            </a:r>
            <a:r>
              <a:rPr lang="en-US" sz="2000" baseline="30000" dirty="0">
                <a:solidFill>
                  <a:srgbClr val="FF0000"/>
                </a:solidFill>
                <a:latin typeface="Calibri"/>
                <a:cs typeface="Calibri"/>
              </a:rPr>
              <a:t>-1</a:t>
            </a:r>
            <a:r>
              <a:rPr lang="en-US" sz="2000" dirty="0">
                <a:solidFill>
                  <a:srgbClr val="FF0000"/>
                </a:solidFill>
                <a:latin typeface="Calibri"/>
                <a:cs typeface="Calibri"/>
              </a:rPr>
              <a:t> </a:t>
            </a:r>
            <a:r>
              <a:rPr lang="en-US" sz="2400" dirty="0">
                <a:solidFill>
                  <a:srgbClr val="FF0000"/>
                </a:solidFill>
                <a:latin typeface="Calibri"/>
                <a:cs typeface="Calibri"/>
              </a:rPr>
              <a:t>(</a:t>
            </a:r>
            <a:r>
              <a:rPr lang="en-US" sz="2000" dirty="0">
                <a:solidFill>
                  <a:srgbClr val="FF0000"/>
                </a:solidFill>
                <a:latin typeface="Calibri"/>
                <a:cs typeface="Calibri"/>
              </a:rPr>
              <a:t>K</a:t>
            </a:r>
            <a:r>
              <a:rPr lang="en-US" sz="2000" baseline="-25000" dirty="0">
                <a:solidFill>
                  <a:srgbClr val="FF0000"/>
                </a:solidFill>
                <a:latin typeface="Calibri"/>
                <a:cs typeface="Calibri"/>
              </a:rPr>
              <a:t>B </a:t>
            </a:r>
            <a:r>
              <a:rPr lang="en-US" sz="2000" dirty="0">
                <a:solidFill>
                  <a:srgbClr val="FF0000"/>
                </a:solidFill>
                <a:latin typeface="Calibri"/>
                <a:cs typeface="Calibri"/>
              </a:rPr>
              <a:t>(m)</a:t>
            </a:r>
            <a:r>
              <a:rPr lang="en-US" sz="2400" dirty="0">
                <a:solidFill>
                  <a:srgbClr val="FF0000"/>
                </a:solidFill>
                <a:latin typeface="Calibri"/>
                <a:cs typeface="Calibri"/>
              </a:rPr>
              <a:t>)</a:t>
            </a:r>
          </a:p>
        </p:txBody>
      </p:sp>
      <p:sp>
        <p:nvSpPr>
          <p:cNvPr id="63517" name="Freeform 29"/>
          <p:cNvSpPr>
            <a:spLocks/>
          </p:cNvSpPr>
          <p:nvPr/>
        </p:nvSpPr>
        <p:spPr bwMode="auto">
          <a:xfrm>
            <a:off x="2849563" y="2179638"/>
            <a:ext cx="2393950" cy="1754187"/>
          </a:xfrm>
          <a:custGeom>
            <a:avLst/>
            <a:gdLst/>
            <a:ahLst/>
            <a:cxnLst>
              <a:cxn ang="0">
                <a:pos x="1508" y="0"/>
              </a:cxn>
              <a:cxn ang="0">
                <a:pos x="0" y="0"/>
              </a:cxn>
              <a:cxn ang="0">
                <a:pos x="5" y="1105"/>
              </a:cxn>
            </a:cxnLst>
            <a:rect l="0" t="0" r="r" b="b"/>
            <a:pathLst>
              <a:path w="1508" h="1105">
                <a:moveTo>
                  <a:pt x="1508" y="0"/>
                </a:moveTo>
                <a:lnTo>
                  <a:pt x="0" y="0"/>
                </a:lnTo>
                <a:lnTo>
                  <a:pt x="5" y="1105"/>
                </a:lnTo>
              </a:path>
            </a:pathLst>
          </a:custGeom>
          <a:noFill/>
          <a:ln w="19050" cap="flat" cmpd="sng">
            <a:solidFill>
              <a:schemeClr val="tx1"/>
            </a:solidFill>
            <a:prstDash val="dash"/>
            <a:round/>
            <a:headEnd type="none" w="med" len="med"/>
            <a:tailEnd type="triangle" w="med" len="med"/>
          </a:ln>
          <a:effectLst/>
        </p:spPr>
        <p:txBody>
          <a:bodyPr>
            <a:prstTxWarp prst="textNoShape">
              <a:avLst/>
            </a:prstTxWarp>
          </a:bodyPr>
          <a:lstStyle/>
          <a:p>
            <a:endParaRPr lang="en-US"/>
          </a:p>
        </p:txBody>
      </p:sp>
      <p:sp>
        <p:nvSpPr>
          <p:cNvPr id="63518" name="Freeform 30"/>
          <p:cNvSpPr>
            <a:spLocks/>
          </p:cNvSpPr>
          <p:nvPr/>
        </p:nvSpPr>
        <p:spPr bwMode="auto">
          <a:xfrm>
            <a:off x="5294313" y="2852738"/>
            <a:ext cx="330200" cy="1074737"/>
          </a:xfrm>
          <a:custGeom>
            <a:avLst/>
            <a:gdLst/>
            <a:ahLst/>
            <a:cxnLst>
              <a:cxn ang="0">
                <a:pos x="184" y="0"/>
              </a:cxn>
              <a:cxn ang="0">
                <a:pos x="0" y="8"/>
              </a:cxn>
              <a:cxn ang="0">
                <a:pos x="5" y="1113"/>
              </a:cxn>
            </a:cxnLst>
            <a:rect l="0" t="0" r="r" b="b"/>
            <a:pathLst>
              <a:path w="184" h="1113">
                <a:moveTo>
                  <a:pt x="184" y="0"/>
                </a:moveTo>
                <a:lnTo>
                  <a:pt x="0" y="8"/>
                </a:lnTo>
                <a:lnTo>
                  <a:pt x="5" y="1113"/>
                </a:lnTo>
              </a:path>
            </a:pathLst>
          </a:custGeom>
          <a:noFill/>
          <a:ln w="19050" cap="flat" cmpd="sng">
            <a:solidFill>
              <a:schemeClr val="tx1"/>
            </a:solidFill>
            <a:prstDash val="dash"/>
            <a:round/>
            <a:headEnd type="none" w="med" len="med"/>
            <a:tailEnd type="triangle" w="med" len="med"/>
          </a:ln>
          <a:effectLst/>
        </p:spPr>
        <p:txBody>
          <a:bodyPr>
            <a:prstTxWarp prst="textNoShape">
              <a:avLst/>
            </a:prstTxWarp>
          </a:bodyPr>
          <a:lstStyle/>
          <a:p>
            <a:endParaRPr lang="en-US"/>
          </a:p>
        </p:txBody>
      </p:sp>
      <p:sp>
        <p:nvSpPr>
          <p:cNvPr id="63519" name="Text Box 31"/>
          <p:cNvSpPr txBox="1">
            <a:spLocks noChangeArrowheads="1"/>
          </p:cNvSpPr>
          <p:nvPr/>
        </p:nvSpPr>
        <p:spPr bwMode="auto">
          <a:xfrm>
            <a:off x="5791200" y="2057400"/>
            <a:ext cx="509588"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63520" name="Text Box 32"/>
          <p:cNvSpPr txBox="1">
            <a:spLocks noChangeArrowheads="1"/>
          </p:cNvSpPr>
          <p:nvPr/>
        </p:nvSpPr>
        <p:spPr bwMode="auto">
          <a:xfrm>
            <a:off x="5794375" y="2743200"/>
            <a:ext cx="657225"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Asymmetric Key: Sign &amp; Verify</a:t>
            </a:r>
          </a:p>
        </p:txBody>
      </p:sp>
      <p:sp>
        <p:nvSpPr>
          <p:cNvPr id="64539" name="Rectangle 27"/>
          <p:cNvSpPr>
            <a:spLocks noGrp="1" noChangeArrowheads="1"/>
          </p:cNvSpPr>
          <p:nvPr>
            <p:ph type="body" idx="1"/>
          </p:nvPr>
        </p:nvSpPr>
        <p:spPr>
          <a:xfrm>
            <a:off x="304800" y="2971800"/>
            <a:ext cx="8305800" cy="1295400"/>
          </a:xfrm>
          <a:noFill/>
          <a:ln/>
        </p:spPr>
        <p:txBody>
          <a:bodyPr/>
          <a:lstStyle/>
          <a:p>
            <a:r>
              <a:rPr lang="en-US" sz="2600"/>
              <a:t>The message must be from Bob, because it must be the case that S = K</a:t>
            </a:r>
            <a:r>
              <a:rPr lang="en-US" sz="2600" baseline="-25000"/>
              <a:t>B</a:t>
            </a:r>
            <a:r>
              <a:rPr lang="en-US" sz="2600" baseline="30000"/>
              <a:t>-1</a:t>
            </a:r>
            <a:r>
              <a:rPr lang="en-US" sz="2600"/>
              <a:t>(M), and only Bob has K</a:t>
            </a:r>
            <a:r>
              <a:rPr lang="en-US" sz="2600" baseline="-25000"/>
              <a:t>B</a:t>
            </a:r>
            <a:r>
              <a:rPr lang="en-US" sz="2600" baseline="30000"/>
              <a:t>-1 </a:t>
            </a:r>
            <a:r>
              <a:rPr lang="en-US" sz="2600"/>
              <a:t>! </a:t>
            </a:r>
          </a:p>
        </p:txBody>
      </p:sp>
      <p:sp>
        <p:nvSpPr>
          <p:cNvPr id="64541" name="Rectangle 29"/>
          <p:cNvSpPr>
            <a:spLocks noChangeArrowheads="1"/>
          </p:cNvSpPr>
          <p:nvPr/>
        </p:nvSpPr>
        <p:spPr bwMode="auto">
          <a:xfrm>
            <a:off x="381000" y="1295400"/>
            <a:ext cx="8305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If we are given a message M, and a value S such that K</a:t>
            </a:r>
            <a:r>
              <a:rPr lang="en-US" sz="3000" baseline="-25000"/>
              <a:t>B</a:t>
            </a:r>
            <a:r>
              <a:rPr lang="en-US" sz="3000"/>
              <a:t>(S) = M, what can we conclude? </a:t>
            </a:r>
          </a:p>
          <a:p>
            <a:pPr marL="342900" indent="-342900">
              <a:spcBef>
                <a:spcPct val="20000"/>
              </a:spcBef>
              <a:buClr>
                <a:schemeClr val="accent1"/>
              </a:buClr>
              <a:buSzPct val="65000"/>
              <a:buFont typeface="Wingdings" charset="2"/>
              <a:buChar char="n"/>
            </a:pPr>
            <a:endParaRPr lang="en-US" sz="3000"/>
          </a:p>
        </p:txBody>
      </p:sp>
      <p:sp>
        <p:nvSpPr>
          <p:cNvPr id="64542" name="Rectangle 30"/>
          <p:cNvSpPr>
            <a:spLocks noChangeArrowheads="1"/>
          </p:cNvSpPr>
          <p:nvPr/>
        </p:nvSpPr>
        <p:spPr bwMode="auto">
          <a:xfrm>
            <a:off x="533400" y="4343400"/>
            <a:ext cx="8305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This gives us two primitives:</a:t>
            </a:r>
          </a:p>
          <a:p>
            <a:pPr marL="1143000" lvl="2" indent="-228600">
              <a:spcBef>
                <a:spcPct val="20000"/>
              </a:spcBef>
              <a:buClr>
                <a:schemeClr val="accent1"/>
              </a:buClr>
              <a:buSzPct val="65000"/>
              <a:buFont typeface="Wingdings" charset="2"/>
              <a:buChar char="n"/>
            </a:pPr>
            <a:r>
              <a:rPr lang="en-US" sz="2200">
                <a:ea typeface="ＭＳ Ｐゴシック" charset="-128"/>
              </a:rPr>
              <a:t>Sign (M) = K</a:t>
            </a:r>
            <a:r>
              <a:rPr lang="en-US" sz="2200" baseline="-25000">
                <a:ea typeface="ＭＳ Ｐゴシック" charset="-128"/>
              </a:rPr>
              <a:t>B</a:t>
            </a:r>
            <a:r>
              <a:rPr lang="en-US" sz="2200" baseline="30000">
                <a:ea typeface="ＭＳ Ｐゴシック" charset="-128"/>
              </a:rPr>
              <a:t>-1</a:t>
            </a:r>
            <a:r>
              <a:rPr lang="en-US" sz="2200">
                <a:ea typeface="ＭＳ Ｐゴシック" charset="-128"/>
              </a:rPr>
              <a:t>(M) = Signature S</a:t>
            </a:r>
          </a:p>
          <a:p>
            <a:pPr marL="1143000" lvl="2" indent="-228600">
              <a:spcBef>
                <a:spcPct val="20000"/>
              </a:spcBef>
              <a:buClr>
                <a:schemeClr val="accent1"/>
              </a:buClr>
              <a:buSzPct val="65000"/>
              <a:buFont typeface="Wingdings" charset="2"/>
              <a:buChar char="n"/>
            </a:pPr>
            <a:r>
              <a:rPr lang="en-US" sz="2200">
                <a:ea typeface="ＭＳ Ｐゴシック" charset="-128"/>
              </a:rPr>
              <a:t>Verify  (S, M) = test( K</a:t>
            </a:r>
            <a:r>
              <a:rPr lang="en-US" sz="2200" baseline="-25000">
                <a:ea typeface="ＭＳ Ｐゴシック" charset="-128"/>
              </a:rPr>
              <a:t>B</a:t>
            </a:r>
            <a:r>
              <a:rPr lang="en-US" sz="2200">
                <a:ea typeface="ＭＳ Ｐゴシック" charset="-128"/>
              </a:rPr>
              <a:t>(S) == M ) </a:t>
            </a:r>
          </a:p>
          <a:p>
            <a:pPr marL="342900" indent="-342900">
              <a:spcBef>
                <a:spcPct val="20000"/>
              </a:spcBef>
              <a:buClr>
                <a:schemeClr val="accent1"/>
              </a:buClr>
              <a:buSzPct val="65000"/>
              <a:buFont typeface="Wingdings" charset="2"/>
              <a:buChar char="n"/>
            </a:pPr>
            <a:endParaRPr lang="en-US" sz="3000"/>
          </a:p>
          <a:p>
            <a:pPr marL="342900" indent="-342900">
              <a:spcBef>
                <a:spcPct val="20000"/>
              </a:spcBef>
              <a:buClr>
                <a:schemeClr val="accent1"/>
              </a:buClr>
              <a:buSzPct val="65000"/>
              <a:buFont typeface="Wingdings" charset="2"/>
              <a:buChar char="n"/>
            </a:pPr>
            <a:endParaRPr lang="en-US" sz="30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sz="3800"/>
              <a:t>Asymmetric Key: Integrity &amp; Authentication</a:t>
            </a:r>
          </a:p>
        </p:txBody>
      </p:sp>
      <p:sp>
        <p:nvSpPr>
          <p:cNvPr id="68611" name="Rectangle 3"/>
          <p:cNvSpPr>
            <a:spLocks noGrp="1" noChangeArrowheads="1"/>
          </p:cNvSpPr>
          <p:nvPr>
            <p:ph type="body" idx="1"/>
          </p:nvPr>
        </p:nvSpPr>
        <p:spPr>
          <a:xfrm>
            <a:off x="457200" y="1600200"/>
            <a:ext cx="8229600" cy="1066800"/>
          </a:xfrm>
        </p:spPr>
        <p:txBody>
          <a:bodyPr>
            <a:normAutofit fontScale="92500"/>
          </a:bodyPr>
          <a:lstStyle/>
          <a:p>
            <a:r>
              <a:rPr lang="en-US"/>
              <a:t>We can use Sign() and Verify() in a similar manner as our HMAC in symmetric schemes.</a:t>
            </a:r>
          </a:p>
        </p:txBody>
      </p:sp>
      <p:sp>
        <p:nvSpPr>
          <p:cNvPr id="68612" name="Text Box 4"/>
          <p:cNvSpPr txBox="1">
            <a:spLocks noChangeArrowheads="1"/>
          </p:cNvSpPr>
          <p:nvPr/>
        </p:nvSpPr>
        <p:spPr bwMode="auto">
          <a:xfrm>
            <a:off x="533400" y="3200400"/>
            <a:ext cx="1447800" cy="40011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000" u="sng">
                <a:solidFill>
                  <a:schemeClr val="bg1"/>
                </a:solidFill>
              </a:rPr>
              <a:t>Integrity:</a:t>
            </a:r>
          </a:p>
        </p:txBody>
      </p:sp>
      <p:sp>
        <p:nvSpPr>
          <p:cNvPr id="68613" name="Rectangle 5"/>
          <p:cNvSpPr>
            <a:spLocks noChangeArrowheads="1"/>
          </p:cNvSpPr>
          <p:nvPr/>
        </p:nvSpPr>
        <p:spPr bwMode="auto">
          <a:xfrm>
            <a:off x="2895600" y="3124200"/>
            <a:ext cx="10668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200"/>
              <a:t>S = Sign(M)</a:t>
            </a:r>
          </a:p>
        </p:txBody>
      </p:sp>
      <p:sp>
        <p:nvSpPr>
          <p:cNvPr id="68614" name="Rectangle 6"/>
          <p:cNvSpPr>
            <a:spLocks noChangeArrowheads="1"/>
          </p:cNvSpPr>
          <p:nvPr/>
        </p:nvSpPr>
        <p:spPr bwMode="auto">
          <a:xfrm>
            <a:off x="3962400" y="3124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200"/>
              <a:t>Message M</a:t>
            </a:r>
          </a:p>
        </p:txBody>
      </p:sp>
      <p:sp>
        <p:nvSpPr>
          <p:cNvPr id="68615" name="Text Box 7"/>
          <p:cNvSpPr txBox="1">
            <a:spLocks noChangeArrowheads="1"/>
          </p:cNvSpPr>
          <p:nvPr/>
        </p:nvSpPr>
        <p:spPr bwMode="auto">
          <a:xfrm>
            <a:off x="3200400" y="3810000"/>
            <a:ext cx="4191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Receiver must only check Verify(M, S) </a:t>
            </a:r>
          </a:p>
        </p:txBody>
      </p:sp>
      <p:sp>
        <p:nvSpPr>
          <p:cNvPr id="68616" name="Text Box 8"/>
          <p:cNvSpPr txBox="1">
            <a:spLocks noChangeArrowheads="1"/>
          </p:cNvSpPr>
          <p:nvPr/>
        </p:nvSpPr>
        <p:spPr bwMode="auto">
          <a:xfrm>
            <a:off x="152400" y="4648200"/>
            <a:ext cx="2362200" cy="40011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000" u="sng">
                <a:solidFill>
                  <a:schemeClr val="bg1"/>
                </a:solidFill>
              </a:rPr>
              <a:t>Authentication:</a:t>
            </a:r>
          </a:p>
        </p:txBody>
      </p:sp>
      <p:sp>
        <p:nvSpPr>
          <p:cNvPr id="68618" name="Line 10"/>
          <p:cNvSpPr>
            <a:spLocks noChangeShapeType="1"/>
          </p:cNvSpPr>
          <p:nvPr/>
        </p:nvSpPr>
        <p:spPr bwMode="auto">
          <a:xfrm>
            <a:off x="3962400" y="4724400"/>
            <a:ext cx="2286000" cy="533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600"/>
          </a:p>
        </p:txBody>
      </p:sp>
      <p:sp>
        <p:nvSpPr>
          <p:cNvPr id="68619" name="Line 11"/>
          <p:cNvSpPr>
            <a:spLocks noChangeShapeType="1"/>
          </p:cNvSpPr>
          <p:nvPr/>
        </p:nvSpPr>
        <p:spPr bwMode="auto">
          <a:xfrm flipH="1">
            <a:off x="3810000" y="5410200"/>
            <a:ext cx="2362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600"/>
          </a:p>
        </p:txBody>
      </p:sp>
      <p:sp>
        <p:nvSpPr>
          <p:cNvPr id="68620" name="Text Box 12"/>
          <p:cNvSpPr txBox="1">
            <a:spLocks noChangeArrowheads="1"/>
          </p:cNvSpPr>
          <p:nvPr/>
        </p:nvSpPr>
        <p:spPr bwMode="auto">
          <a:xfrm>
            <a:off x="2590800" y="4495800"/>
            <a:ext cx="1143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Nonce</a:t>
            </a:r>
          </a:p>
        </p:txBody>
      </p:sp>
      <p:sp>
        <p:nvSpPr>
          <p:cNvPr id="68621" name="Text Box 13"/>
          <p:cNvSpPr txBox="1">
            <a:spLocks noChangeArrowheads="1"/>
          </p:cNvSpPr>
          <p:nvPr/>
        </p:nvSpPr>
        <p:spPr bwMode="auto">
          <a:xfrm>
            <a:off x="6400800" y="5181600"/>
            <a:ext cx="21336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S = Sign(Nonce)</a:t>
            </a:r>
          </a:p>
        </p:txBody>
      </p:sp>
      <p:sp>
        <p:nvSpPr>
          <p:cNvPr id="68622" name="Text Box 14"/>
          <p:cNvSpPr txBox="1">
            <a:spLocks noChangeArrowheads="1"/>
          </p:cNvSpPr>
          <p:nvPr/>
        </p:nvSpPr>
        <p:spPr bwMode="auto">
          <a:xfrm>
            <a:off x="1828800" y="5486400"/>
            <a:ext cx="1905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Verify(Nonce, S)</a:t>
            </a:r>
          </a:p>
        </p:txBody>
      </p:sp>
      <p:sp>
        <p:nvSpPr>
          <p:cNvPr id="68623" name="Line 15"/>
          <p:cNvSpPr>
            <a:spLocks noChangeShapeType="1"/>
          </p:cNvSpPr>
          <p:nvPr/>
        </p:nvSpPr>
        <p:spPr bwMode="auto">
          <a:xfrm>
            <a:off x="152400" y="4267200"/>
            <a:ext cx="8686800" cy="0"/>
          </a:xfrm>
          <a:prstGeom prst="line">
            <a:avLst/>
          </a:prstGeom>
          <a:noFill/>
          <a:ln w="9525">
            <a:solidFill>
              <a:schemeClr val="tx1"/>
            </a:solidFill>
            <a:round/>
            <a:headEnd/>
            <a:tailEnd/>
          </a:ln>
          <a:effectLst/>
        </p:spPr>
        <p:txBody>
          <a:bodyPr>
            <a:prstTxWarp prst="textNoShape">
              <a:avLst/>
            </a:prstTxWarp>
          </a:body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6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6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6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6" grpId="0" animBg="1"/>
      <p:bldP spid="68618" grpId="0" animBg="1"/>
      <p:bldP spid="68619" grpId="0" animBg="1"/>
      <p:bldP spid="68620" grpId="0"/>
      <p:bldP spid="68621" grpId="0"/>
      <p:bldP spid="68622" grpId="0"/>
      <p:bldP spid="6862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t>Asymmetric Key Review:</a:t>
            </a:r>
          </a:p>
        </p:txBody>
      </p:sp>
      <p:sp>
        <p:nvSpPr>
          <p:cNvPr id="70659" name="Rectangle 3"/>
          <p:cNvSpPr>
            <a:spLocks noGrp="1" noChangeArrowheads="1"/>
          </p:cNvSpPr>
          <p:nvPr>
            <p:ph type="body" idx="1"/>
          </p:nvPr>
        </p:nvSpPr>
        <p:spPr/>
        <p:txBody>
          <a:bodyPr/>
          <a:lstStyle/>
          <a:p>
            <a:r>
              <a:rPr lang="en-US" u="sng"/>
              <a:t>Confidentiality:</a:t>
            </a:r>
            <a:r>
              <a:rPr lang="en-US"/>
              <a:t> Encrypt with Public Key of Receiver</a:t>
            </a:r>
          </a:p>
          <a:p>
            <a:r>
              <a:rPr lang="en-US" u="sng"/>
              <a:t>Integrity:</a:t>
            </a:r>
            <a:r>
              <a:rPr lang="en-US"/>
              <a:t> Sign message with private key of the sender</a:t>
            </a:r>
          </a:p>
          <a:p>
            <a:r>
              <a:rPr lang="en-US" u="sng"/>
              <a:t>Authentication:</a:t>
            </a:r>
            <a:r>
              <a:rPr lang="en-US"/>
              <a:t> Entity being authenticated signs a nonce with private key, signature is then verified with the public key</a:t>
            </a:r>
          </a:p>
        </p:txBody>
      </p:sp>
      <p:sp>
        <p:nvSpPr>
          <p:cNvPr id="70660" name="Text Box 4"/>
          <p:cNvSpPr txBox="1">
            <a:spLocks noChangeArrowheads="1"/>
          </p:cNvSpPr>
          <p:nvPr/>
        </p:nvSpPr>
        <p:spPr bwMode="auto">
          <a:xfrm>
            <a:off x="1371600" y="5334000"/>
            <a:ext cx="6324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But, these operations are computationally expensive*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The Great Divide</a:t>
            </a:r>
          </a:p>
        </p:txBody>
      </p:sp>
      <p:sp>
        <p:nvSpPr>
          <p:cNvPr id="34819" name="Rectangle 3"/>
          <p:cNvSpPr>
            <a:spLocks noGrp="1" noChangeArrowheads="1"/>
          </p:cNvSpPr>
          <p:nvPr>
            <p:ph type="body" idx="1"/>
          </p:nvPr>
        </p:nvSpPr>
        <p:spPr>
          <a:xfrm>
            <a:off x="2286000" y="1219200"/>
            <a:ext cx="2971800" cy="1219200"/>
          </a:xfrm>
        </p:spPr>
        <p:txBody>
          <a:bodyPr>
            <a:normAutofit fontScale="92500"/>
          </a:bodyPr>
          <a:lstStyle/>
          <a:p>
            <a:pPr>
              <a:lnSpc>
                <a:spcPct val="90000"/>
              </a:lnSpc>
              <a:buFont typeface="Wingdings" charset="2"/>
              <a:buNone/>
            </a:pPr>
            <a:r>
              <a:rPr lang="en-US" sz="2400"/>
              <a:t>Symmetric Crypto: (Private key)</a:t>
            </a:r>
          </a:p>
          <a:p>
            <a:pPr>
              <a:lnSpc>
                <a:spcPct val="90000"/>
              </a:lnSpc>
              <a:buFont typeface="Wingdings" charset="2"/>
              <a:buNone/>
            </a:pPr>
            <a:r>
              <a:rPr lang="en-US" sz="2400"/>
              <a:t>Example: AES</a:t>
            </a:r>
          </a:p>
          <a:p>
            <a:pPr>
              <a:lnSpc>
                <a:spcPct val="90000"/>
              </a:lnSpc>
              <a:buFont typeface="Wingdings" charset="2"/>
              <a:buNone/>
            </a:pPr>
            <a:endParaRPr lang="en-US" sz="2400"/>
          </a:p>
        </p:txBody>
      </p:sp>
      <p:sp>
        <p:nvSpPr>
          <p:cNvPr id="34820" name="Rectangle 4"/>
          <p:cNvSpPr>
            <a:spLocks noChangeArrowheads="1"/>
          </p:cNvSpPr>
          <p:nvPr/>
        </p:nvSpPr>
        <p:spPr bwMode="auto">
          <a:xfrm>
            <a:off x="5638800" y="1066800"/>
            <a:ext cx="2971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None/>
            </a:pPr>
            <a:r>
              <a:rPr lang="en-US" sz="2400"/>
              <a:t>Asymmetric Crypto: </a:t>
            </a:r>
          </a:p>
          <a:p>
            <a:pPr marL="342900" indent="-342900">
              <a:spcBef>
                <a:spcPct val="20000"/>
              </a:spcBef>
              <a:buClr>
                <a:schemeClr val="accent1"/>
              </a:buClr>
              <a:buSzPct val="65000"/>
              <a:buFont typeface="Wingdings" charset="2"/>
              <a:buNone/>
            </a:pPr>
            <a:r>
              <a:rPr lang="en-US" sz="2400"/>
              <a:t>(Public key)</a:t>
            </a:r>
          </a:p>
          <a:p>
            <a:pPr marL="342900" indent="-342900">
              <a:spcBef>
                <a:spcPct val="20000"/>
              </a:spcBef>
              <a:buClr>
                <a:schemeClr val="accent1"/>
              </a:buClr>
              <a:buSzPct val="65000"/>
              <a:buFont typeface="Wingdings" charset="2"/>
              <a:buNone/>
            </a:pPr>
            <a:r>
              <a:rPr lang="en-US" sz="2400"/>
              <a:t>Example: RSA</a:t>
            </a:r>
          </a:p>
        </p:txBody>
      </p:sp>
      <p:sp>
        <p:nvSpPr>
          <p:cNvPr id="34821" name="Text Box 5"/>
          <p:cNvSpPr txBox="1">
            <a:spLocks noChangeArrowheads="1"/>
          </p:cNvSpPr>
          <p:nvPr/>
        </p:nvSpPr>
        <p:spPr bwMode="auto">
          <a:xfrm>
            <a:off x="533400" y="2743200"/>
            <a:ext cx="2057400" cy="146526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Requires a pre-shared secret between communicating parties?</a:t>
            </a:r>
          </a:p>
        </p:txBody>
      </p:sp>
      <p:sp>
        <p:nvSpPr>
          <p:cNvPr id="34822" name="Text Box 6"/>
          <p:cNvSpPr txBox="1">
            <a:spLocks noChangeArrowheads="1"/>
          </p:cNvSpPr>
          <p:nvPr/>
        </p:nvSpPr>
        <p:spPr bwMode="auto">
          <a:xfrm>
            <a:off x="3124200" y="2971800"/>
            <a:ext cx="9906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Yes</a:t>
            </a:r>
          </a:p>
        </p:txBody>
      </p:sp>
      <p:sp>
        <p:nvSpPr>
          <p:cNvPr id="34824" name="Text Box 8"/>
          <p:cNvSpPr txBox="1">
            <a:spLocks noChangeArrowheads="1"/>
          </p:cNvSpPr>
          <p:nvPr/>
        </p:nvSpPr>
        <p:spPr bwMode="auto">
          <a:xfrm>
            <a:off x="533400" y="4648200"/>
            <a:ext cx="2057400" cy="91598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Overall speed of cryptographic operations</a:t>
            </a:r>
          </a:p>
        </p:txBody>
      </p:sp>
      <p:sp>
        <p:nvSpPr>
          <p:cNvPr id="34825" name="Text Box 9"/>
          <p:cNvSpPr txBox="1">
            <a:spLocks noChangeArrowheads="1"/>
          </p:cNvSpPr>
          <p:nvPr/>
        </p:nvSpPr>
        <p:spPr bwMode="auto">
          <a:xfrm>
            <a:off x="5715000" y="4953000"/>
            <a:ext cx="11430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Slow</a:t>
            </a:r>
          </a:p>
        </p:txBody>
      </p:sp>
      <p:sp>
        <p:nvSpPr>
          <p:cNvPr id="34827" name="Text Box 11"/>
          <p:cNvSpPr txBox="1">
            <a:spLocks noChangeArrowheads="1"/>
          </p:cNvSpPr>
          <p:nvPr/>
        </p:nvSpPr>
        <p:spPr bwMode="auto">
          <a:xfrm>
            <a:off x="5943600" y="2971800"/>
            <a:ext cx="9906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No</a:t>
            </a:r>
          </a:p>
        </p:txBody>
      </p:sp>
      <p:sp>
        <p:nvSpPr>
          <p:cNvPr id="34828" name="Text Box 12"/>
          <p:cNvSpPr txBox="1">
            <a:spLocks noChangeArrowheads="1"/>
          </p:cNvSpPr>
          <p:nvPr/>
        </p:nvSpPr>
        <p:spPr bwMode="auto">
          <a:xfrm>
            <a:off x="3352800" y="4953000"/>
            <a:ext cx="11430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Fast </a:t>
            </a:r>
          </a:p>
        </p:txBody>
      </p:sp>
    </p:spTree>
    <p:extLst>
      <p:ext uri="{BB962C8B-B14F-4D97-AF65-F5344CB8AC3E}">
        <p14:creationId xmlns:p14="http://schemas.microsoft.com/office/powerpoint/2010/main" val="362721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animBg="1"/>
      <p:bldP spid="34824" grpId="0"/>
      <p:bldP spid="34825" grpId="0" animBg="1"/>
      <p:bldP spid="34827" grpId="0" animBg="1"/>
      <p:bldP spid="348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mtClean="0"/>
              <a:t>Internet Design Decisions:</a:t>
            </a:r>
            <a:br>
              <a:rPr lang="en-US" smtClean="0"/>
            </a:br>
            <a:r>
              <a:rPr lang="en-US" smtClean="0"/>
              <a:t>(ie: how did we get here? )</a:t>
            </a:r>
            <a:endParaRPr lang="en-US"/>
          </a:p>
        </p:txBody>
      </p:sp>
      <p:sp>
        <p:nvSpPr>
          <p:cNvPr id="19459" name="Rectangle 3"/>
          <p:cNvSpPr>
            <a:spLocks noGrp="1" noChangeArrowheads="1"/>
          </p:cNvSpPr>
          <p:nvPr>
            <p:ph type="body" idx="1"/>
          </p:nvPr>
        </p:nvSpPr>
        <p:spPr/>
        <p:txBody>
          <a:bodyPr/>
          <a:lstStyle/>
          <a:p>
            <a:r>
              <a:rPr lang="en-US" dirty="0" smtClean="0"/>
              <a:t>Origin as a small and cooperative network 	(</a:t>
            </a:r>
            <a:r>
              <a:rPr lang="en-US" dirty="0" smtClean="0">
                <a:sym typeface="Wingdings"/>
              </a:rPr>
              <a:t></a:t>
            </a:r>
            <a:r>
              <a:rPr lang="en-US" dirty="0" smtClean="0"/>
              <a:t> largely trusted infrastructure)</a:t>
            </a:r>
          </a:p>
          <a:p>
            <a:endParaRPr lang="en-US" dirty="0" smtClean="0"/>
          </a:p>
          <a:p>
            <a:r>
              <a:rPr lang="en-US" dirty="0" smtClean="0"/>
              <a:t>Global Addressing 				(</a:t>
            </a:r>
            <a:r>
              <a:rPr lang="en-US" dirty="0" smtClean="0">
                <a:sym typeface="Wingdings"/>
              </a:rPr>
              <a:t></a:t>
            </a:r>
            <a:r>
              <a:rPr lang="en-US" dirty="0" smtClean="0"/>
              <a:t>every sociopath is your next-door 	neighbor)  </a:t>
            </a:r>
          </a:p>
          <a:p>
            <a:endParaRPr lang="en-US" dirty="0" smtClean="0"/>
          </a:p>
          <a:p>
            <a:r>
              <a:rPr lang="en-US" dirty="0" smtClean="0"/>
              <a:t>Connection-less datagram service 			(</a:t>
            </a:r>
            <a:r>
              <a:rPr lang="en-US" dirty="0" err="1" smtClean="0">
                <a:sym typeface="Wingdings"/>
              </a:rPr>
              <a:t></a:t>
            </a:r>
            <a:r>
              <a:rPr lang="en-US" dirty="0" err="1" smtClean="0"/>
              <a:t>can’t</a:t>
            </a:r>
            <a:r>
              <a:rPr lang="en-US" dirty="0" smtClean="0"/>
              <a:t> verify source, hard to protect 	bandwidth)</a:t>
            </a:r>
          </a:p>
          <a:p>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Crypto 101</a:t>
            </a:r>
          </a:p>
          <a:p>
            <a:endParaRPr lang="en-US" dirty="0" smtClean="0"/>
          </a:p>
          <a:p>
            <a:r>
              <a:rPr lang="en-US" dirty="0" smtClean="0"/>
              <a:t>Key distribution (cover on Tuesday)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smtClean="0"/>
              <a:t>Internet Design Decisions:</a:t>
            </a:r>
            <a:br>
              <a:rPr lang="en-US" smtClean="0"/>
            </a:br>
            <a:r>
              <a:rPr lang="en-US" smtClean="0"/>
              <a:t>(ie: how did we get here? )</a:t>
            </a:r>
            <a:endParaRPr lang="en-US"/>
          </a:p>
        </p:txBody>
      </p:sp>
      <p:sp>
        <p:nvSpPr>
          <p:cNvPr id="21507" name="Rectangle 3"/>
          <p:cNvSpPr>
            <a:spLocks noGrp="1" noChangeArrowheads="1"/>
          </p:cNvSpPr>
          <p:nvPr>
            <p:ph type="body" idx="1"/>
          </p:nvPr>
        </p:nvSpPr>
        <p:spPr/>
        <p:txBody>
          <a:bodyPr/>
          <a:lstStyle/>
          <a:p>
            <a:r>
              <a:rPr lang="en-US" dirty="0" smtClean="0"/>
              <a:t>Anyone can connect</a:t>
            </a:r>
          </a:p>
          <a:p>
            <a:pPr lvl="1"/>
            <a:r>
              <a:rPr lang="en-US" dirty="0" smtClean="0"/>
              <a:t>(</a:t>
            </a:r>
            <a:r>
              <a:rPr lang="en-US" dirty="0" smtClean="0">
                <a:sym typeface="Wingdings"/>
              </a:rPr>
              <a:t></a:t>
            </a:r>
            <a:r>
              <a:rPr lang="en-US" dirty="0" smtClean="0"/>
              <a:t> ANYONE can connect)</a:t>
            </a:r>
          </a:p>
          <a:p>
            <a:pPr lvl="1"/>
            <a:endParaRPr lang="en-US" dirty="0" smtClean="0"/>
          </a:p>
          <a:p>
            <a:r>
              <a:rPr lang="en-US" dirty="0" smtClean="0"/>
              <a:t>Millions of hosts run nearly identical software</a:t>
            </a:r>
          </a:p>
          <a:p>
            <a:pPr lvl="1"/>
            <a:r>
              <a:rPr lang="en-US" dirty="0" smtClean="0"/>
              <a:t>(</a:t>
            </a:r>
            <a:r>
              <a:rPr lang="en-US" dirty="0" smtClean="0">
                <a:sym typeface="Wingdings"/>
              </a:rPr>
              <a:t></a:t>
            </a:r>
            <a:r>
              <a:rPr lang="en-US" dirty="0" smtClean="0"/>
              <a:t> single exploit can create epidemic)</a:t>
            </a:r>
          </a:p>
          <a:p>
            <a:pPr lvl="1"/>
            <a:endParaRPr lang="en-US" dirty="0" smtClean="0"/>
          </a:p>
          <a:p>
            <a:r>
              <a:rPr lang="en-US" dirty="0" smtClean="0"/>
              <a:t>Most Internet users know about as much as Senator Stevens aka “the tubes guy”</a:t>
            </a:r>
          </a:p>
          <a:p>
            <a:pPr lvl="1"/>
            <a:r>
              <a:rPr lang="en-US" dirty="0" smtClean="0"/>
              <a:t>(</a:t>
            </a:r>
            <a:r>
              <a:rPr lang="en-US" dirty="0" smtClean="0">
                <a:sym typeface="Wingdings"/>
              </a:rPr>
              <a:t></a:t>
            </a:r>
            <a:r>
              <a:rPr lang="en-US" dirty="0" smtClean="0"/>
              <a:t> God help us all…) </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Our “Narrow” Focus</a:t>
            </a:r>
          </a:p>
        </p:txBody>
      </p:sp>
      <p:sp>
        <p:nvSpPr>
          <p:cNvPr id="17411" name="Rectangle 3"/>
          <p:cNvSpPr>
            <a:spLocks noGrp="1" noChangeArrowheads="1"/>
          </p:cNvSpPr>
          <p:nvPr>
            <p:ph type="body" idx="1"/>
          </p:nvPr>
        </p:nvSpPr>
        <p:spPr/>
        <p:txBody>
          <a:bodyPr>
            <a:normAutofit lnSpcReduction="10000"/>
          </a:bodyPr>
          <a:lstStyle/>
          <a:p>
            <a:pPr>
              <a:buFont typeface="Wingdings" charset="2"/>
              <a:buNone/>
            </a:pPr>
            <a:r>
              <a:rPr lang="en-US" dirty="0"/>
              <a:t>Yes:</a:t>
            </a:r>
          </a:p>
          <a:p>
            <a:pPr>
              <a:buFont typeface="Wingdings" charset="2"/>
              <a:buNone/>
            </a:pPr>
            <a:r>
              <a:rPr lang="en-US" dirty="0"/>
              <a:t>	1) Creating a “secure channel” for communication  </a:t>
            </a:r>
            <a:endParaRPr lang="en-US" dirty="0" smtClean="0"/>
          </a:p>
          <a:p>
            <a:pPr>
              <a:buFont typeface="Wingdings" charset="2"/>
              <a:buNone/>
            </a:pPr>
            <a:endParaRPr lang="en-US" dirty="0" smtClean="0"/>
          </a:p>
          <a:p>
            <a:pPr>
              <a:buFont typeface="Wingdings" charset="2"/>
              <a:buNone/>
            </a:pPr>
            <a:r>
              <a:rPr lang="en-US" dirty="0" smtClean="0"/>
              <a:t>Some:</a:t>
            </a:r>
          </a:p>
          <a:p>
            <a:pPr>
              <a:buFont typeface="Wingdings" charset="2"/>
              <a:buNone/>
            </a:pPr>
            <a:r>
              <a:rPr lang="en-US" dirty="0"/>
              <a:t>	2) Protecting</a:t>
            </a:r>
            <a:r>
              <a:rPr lang="en-US" dirty="0" smtClean="0"/>
              <a:t> resources </a:t>
            </a:r>
            <a:r>
              <a:rPr lang="en-US" dirty="0"/>
              <a:t>and limiting connectivity </a:t>
            </a:r>
            <a:endParaRPr lang="en-US" dirty="0" smtClean="0"/>
          </a:p>
          <a:p>
            <a:pPr>
              <a:buFont typeface="Wingdings" charset="2"/>
              <a:buNone/>
            </a:pPr>
            <a:endParaRPr lang="en-US" dirty="0" smtClean="0"/>
          </a:p>
          <a:p>
            <a:pPr>
              <a:buFont typeface="Wingdings" charset="2"/>
              <a:buNone/>
            </a:pPr>
            <a:r>
              <a:rPr lang="en-US" dirty="0" smtClean="0"/>
              <a:t>No</a:t>
            </a:r>
            <a:r>
              <a:rPr lang="en-US" dirty="0"/>
              <a:t>:</a:t>
            </a:r>
          </a:p>
          <a:p>
            <a:pPr>
              <a:buFont typeface="Wingdings" charset="2"/>
              <a:buNone/>
            </a:pPr>
            <a:r>
              <a:rPr lang="en-US" dirty="0"/>
              <a:t>	1) Preventing software vulnerabilities &amp; malware, or “social engineering”.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3800"/>
              <a:t>Secure Communication with an Untrusted Infrastructure</a:t>
            </a:r>
          </a:p>
        </p:txBody>
      </p:sp>
      <p:sp>
        <p:nvSpPr>
          <p:cNvPr id="15364"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15365"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15366"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15367"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15368" name="Picture 8"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15369" name="Text Box 9"/>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15372" name="Line 12"/>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3" name="Line 13"/>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4" name="Line 14"/>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5" name="Line 15"/>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6" name="Line 16"/>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7" name="Line 17"/>
          <p:cNvSpPr>
            <a:spLocks noChangeShapeType="1"/>
          </p:cNvSpPr>
          <p:nvPr/>
        </p:nvSpPr>
        <p:spPr bwMode="auto">
          <a:xfrm flipV="1">
            <a:off x="6629400" y="22098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15378" name="Picture 18" descr="Bob"/>
          <p:cNvPicPr>
            <a:picLocks noChangeAspect="1" noChangeArrowheads="1"/>
          </p:cNvPicPr>
          <p:nvPr/>
        </p:nvPicPr>
        <p:blipFill>
          <a:blip r:embed="rId4"/>
          <a:srcRect/>
          <a:stretch>
            <a:fillRect/>
          </a:stretch>
        </p:blipFill>
        <p:spPr bwMode="auto">
          <a:xfrm>
            <a:off x="7164388" y="1771650"/>
            <a:ext cx="812800" cy="830263"/>
          </a:xfrm>
          <a:prstGeom prst="rect">
            <a:avLst/>
          </a:prstGeom>
          <a:noFill/>
        </p:spPr>
      </p:pic>
      <p:sp>
        <p:nvSpPr>
          <p:cNvPr id="15379" name="Text Box 19"/>
          <p:cNvSpPr txBox="1">
            <a:spLocks noChangeArrowheads="1"/>
          </p:cNvSpPr>
          <p:nvPr/>
        </p:nvSpPr>
        <p:spPr bwMode="auto">
          <a:xfrm>
            <a:off x="7848600" y="14478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mtClean="0"/>
              <a:t>What do we need for a secure communication channel?  </a:t>
            </a:r>
            <a:endParaRPr lang="en-US"/>
          </a:p>
        </p:txBody>
      </p:sp>
      <p:sp>
        <p:nvSpPr>
          <p:cNvPr id="30723" name="Rectangle 3"/>
          <p:cNvSpPr>
            <a:spLocks noGrp="1" noChangeArrowheads="1"/>
          </p:cNvSpPr>
          <p:nvPr>
            <p:ph type="body" idx="1"/>
          </p:nvPr>
        </p:nvSpPr>
        <p:spPr/>
        <p:txBody>
          <a:bodyPr/>
          <a:lstStyle/>
          <a:p>
            <a:r>
              <a:rPr lang="en-US" smtClean="0"/>
              <a:t>Authentication (Who am I talking to?)</a:t>
            </a:r>
          </a:p>
          <a:p>
            <a:endParaRPr lang="en-US" smtClean="0"/>
          </a:p>
          <a:p>
            <a:r>
              <a:rPr lang="en-US" smtClean="0"/>
              <a:t>Confidentiality (Is my data hidden?)</a:t>
            </a:r>
          </a:p>
          <a:p>
            <a:endParaRPr lang="en-US" smtClean="0"/>
          </a:p>
          <a:p>
            <a:r>
              <a:rPr lang="en-US" smtClean="0"/>
              <a:t>Integrity (Has my data been modified?)</a:t>
            </a:r>
          </a:p>
          <a:p>
            <a:endParaRPr lang="en-US" smtClean="0"/>
          </a:p>
          <a:p>
            <a:r>
              <a:rPr lang="en-US" smtClean="0"/>
              <a:t>Availability (Can I reach the destination?)  </a:t>
            </a:r>
            <a:endParaRPr lang="en-US"/>
          </a:p>
        </p:txBody>
      </p:sp>
      <p:sp>
        <p:nvSpPr>
          <p:cNvPr id="30724" name="Rectangle 4"/>
          <p:cNvSpPr>
            <a:spLocks noChangeArrowheads="1"/>
          </p:cNvSpPr>
          <p:nvPr/>
        </p:nvSpPr>
        <p:spPr bwMode="auto">
          <a:xfrm>
            <a:off x="228600" y="1447800"/>
            <a:ext cx="8001000" cy="2514600"/>
          </a:xfrm>
          <a:prstGeom prst="rect">
            <a:avLst/>
          </a:prstGeom>
          <a:noFill/>
          <a:ln w="41275">
            <a:solidFill>
              <a:srgbClr val="FF0000"/>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r>
              <a:rPr lang="en-US" sz="3200" dirty="0" smtClean="0"/>
              <a:t>Example:  Eavesdropping - Message Interception (Attack on Confidentiality)</a:t>
            </a:r>
            <a:endParaRPr lang="en-US" sz="3200" dirty="0"/>
          </a:p>
        </p:txBody>
      </p:sp>
      <p:sp>
        <p:nvSpPr>
          <p:cNvPr id="16387" name="Cloud"/>
          <p:cNvSpPr>
            <a:spLocks noChangeAspect="1" noEditPoints="1" noChangeArrowheads="1"/>
          </p:cNvSpPr>
          <p:nvPr/>
        </p:nvSpPr>
        <p:spPr bwMode="auto">
          <a:xfrm>
            <a:off x="1752600" y="41671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16388" name="Cloud"/>
          <p:cNvSpPr>
            <a:spLocks noChangeAspect="1" noEditPoints="1" noChangeArrowheads="1"/>
          </p:cNvSpPr>
          <p:nvPr/>
        </p:nvSpPr>
        <p:spPr bwMode="auto">
          <a:xfrm>
            <a:off x="4572000" y="21859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16389" name="Cloud"/>
          <p:cNvSpPr>
            <a:spLocks noChangeAspect="1" noEditPoints="1" noChangeArrowheads="1"/>
          </p:cNvSpPr>
          <p:nvPr/>
        </p:nvSpPr>
        <p:spPr bwMode="auto">
          <a:xfrm>
            <a:off x="3962400" y="36337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16390" name="Cloud"/>
          <p:cNvSpPr>
            <a:spLocks noChangeAspect="1" noEditPoints="1" noChangeArrowheads="1"/>
          </p:cNvSpPr>
          <p:nvPr/>
        </p:nvSpPr>
        <p:spPr bwMode="auto">
          <a:xfrm>
            <a:off x="2286000" y="2566987"/>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16391" name="Picture 7" descr="Alice"/>
          <p:cNvPicPr>
            <a:picLocks noChangeAspect="1" noChangeArrowheads="1"/>
          </p:cNvPicPr>
          <p:nvPr/>
        </p:nvPicPr>
        <p:blipFill>
          <a:blip r:embed="rId3"/>
          <a:srcRect/>
          <a:stretch>
            <a:fillRect/>
          </a:stretch>
        </p:blipFill>
        <p:spPr bwMode="auto">
          <a:xfrm>
            <a:off x="838200" y="4929187"/>
            <a:ext cx="698500" cy="862013"/>
          </a:xfrm>
          <a:prstGeom prst="rect">
            <a:avLst/>
          </a:prstGeom>
          <a:noFill/>
        </p:spPr>
      </p:pic>
      <p:sp>
        <p:nvSpPr>
          <p:cNvPr id="16392" name="Text Box 8"/>
          <p:cNvSpPr txBox="1">
            <a:spLocks noChangeArrowheads="1"/>
          </p:cNvSpPr>
          <p:nvPr/>
        </p:nvSpPr>
        <p:spPr bwMode="auto">
          <a:xfrm>
            <a:off x="188913" y="4641850"/>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pic>
        <p:nvPicPr>
          <p:cNvPr id="16393" name="Picture 9" descr="Bob"/>
          <p:cNvPicPr>
            <a:picLocks noChangeAspect="1" noChangeArrowheads="1"/>
          </p:cNvPicPr>
          <p:nvPr/>
        </p:nvPicPr>
        <p:blipFill>
          <a:blip r:embed="rId4"/>
          <a:srcRect/>
          <a:stretch>
            <a:fillRect/>
          </a:stretch>
        </p:blipFill>
        <p:spPr bwMode="auto">
          <a:xfrm>
            <a:off x="7164388" y="1976437"/>
            <a:ext cx="812800" cy="830263"/>
          </a:xfrm>
          <a:prstGeom prst="rect">
            <a:avLst/>
          </a:prstGeom>
          <a:noFill/>
        </p:spPr>
      </p:pic>
      <p:sp>
        <p:nvSpPr>
          <p:cNvPr id="16394" name="Text Box 10"/>
          <p:cNvSpPr txBox="1">
            <a:spLocks noChangeArrowheads="1"/>
          </p:cNvSpPr>
          <p:nvPr/>
        </p:nvSpPr>
        <p:spPr bwMode="auto">
          <a:xfrm>
            <a:off x="7848600" y="1652587"/>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
        <p:nvSpPr>
          <p:cNvPr id="16395" name="Line 11"/>
          <p:cNvSpPr>
            <a:spLocks noChangeShapeType="1"/>
          </p:cNvSpPr>
          <p:nvPr/>
        </p:nvSpPr>
        <p:spPr bwMode="auto">
          <a:xfrm flipV="1">
            <a:off x="1676400" y="5233987"/>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6" name="Line 12"/>
          <p:cNvSpPr>
            <a:spLocks noChangeShapeType="1"/>
          </p:cNvSpPr>
          <p:nvPr/>
        </p:nvSpPr>
        <p:spPr bwMode="auto">
          <a:xfrm>
            <a:off x="3048000" y="3862387"/>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7" name="Line 13"/>
          <p:cNvSpPr>
            <a:spLocks noChangeShapeType="1"/>
          </p:cNvSpPr>
          <p:nvPr/>
        </p:nvSpPr>
        <p:spPr bwMode="auto">
          <a:xfrm flipV="1">
            <a:off x="3810000" y="4395787"/>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8" name="Line 14"/>
          <p:cNvSpPr>
            <a:spLocks noChangeShapeType="1"/>
          </p:cNvSpPr>
          <p:nvPr/>
        </p:nvSpPr>
        <p:spPr bwMode="auto">
          <a:xfrm flipV="1">
            <a:off x="4343400" y="3024187"/>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9" name="Line 15"/>
          <p:cNvSpPr>
            <a:spLocks noChangeShapeType="1"/>
          </p:cNvSpPr>
          <p:nvPr/>
        </p:nvSpPr>
        <p:spPr bwMode="auto">
          <a:xfrm>
            <a:off x="5105400" y="3481387"/>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400" name="Line 16"/>
          <p:cNvSpPr>
            <a:spLocks noChangeShapeType="1"/>
          </p:cNvSpPr>
          <p:nvPr/>
        </p:nvSpPr>
        <p:spPr bwMode="auto">
          <a:xfrm flipV="1">
            <a:off x="6629400" y="2414587"/>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16401" name="Picture 17"/>
          <p:cNvPicPr>
            <a:picLocks noChangeArrowheads="1"/>
          </p:cNvPicPr>
          <p:nvPr/>
        </p:nvPicPr>
        <p:blipFill>
          <a:blip r:embed="rId5"/>
          <a:srcRect/>
          <a:stretch>
            <a:fillRect/>
          </a:stretch>
        </p:blipFill>
        <p:spPr bwMode="auto">
          <a:xfrm>
            <a:off x="3124200" y="3481387"/>
            <a:ext cx="534988" cy="355600"/>
          </a:xfrm>
          <a:prstGeom prst="rect">
            <a:avLst/>
          </a:prstGeom>
          <a:noFill/>
          <a:ln w="9525">
            <a:noFill/>
            <a:miter lim="800000"/>
            <a:headEnd/>
            <a:tailEnd/>
          </a:ln>
          <a:effectLst/>
        </p:spPr>
      </p:pic>
      <p:pic>
        <p:nvPicPr>
          <p:cNvPr id="16402" name="Picture 18"/>
          <p:cNvPicPr>
            <a:picLocks noChangeArrowheads="1"/>
          </p:cNvPicPr>
          <p:nvPr/>
        </p:nvPicPr>
        <p:blipFill>
          <a:blip r:embed="rId5"/>
          <a:srcRect/>
          <a:stretch>
            <a:fillRect/>
          </a:stretch>
        </p:blipFill>
        <p:spPr bwMode="auto">
          <a:xfrm>
            <a:off x="3962400" y="4319587"/>
            <a:ext cx="534988" cy="355600"/>
          </a:xfrm>
          <a:prstGeom prst="rect">
            <a:avLst/>
          </a:prstGeom>
          <a:noFill/>
          <a:ln w="9525">
            <a:noFill/>
            <a:miter lim="800000"/>
            <a:headEnd/>
            <a:tailEnd/>
          </a:ln>
          <a:effectLst/>
        </p:spPr>
      </p:pic>
      <p:pic>
        <p:nvPicPr>
          <p:cNvPr id="16403" name="Picture 19"/>
          <p:cNvPicPr>
            <a:picLocks noChangeArrowheads="1"/>
          </p:cNvPicPr>
          <p:nvPr/>
        </p:nvPicPr>
        <p:blipFill>
          <a:blip r:embed="rId5"/>
          <a:srcRect/>
          <a:stretch>
            <a:fillRect/>
          </a:stretch>
        </p:blipFill>
        <p:spPr bwMode="auto">
          <a:xfrm>
            <a:off x="5715000" y="4014787"/>
            <a:ext cx="534988" cy="355600"/>
          </a:xfrm>
          <a:prstGeom prst="rect">
            <a:avLst/>
          </a:prstGeom>
          <a:noFill/>
          <a:ln w="9525">
            <a:noFill/>
            <a:miter lim="800000"/>
            <a:headEnd/>
            <a:tailEnd/>
          </a:ln>
          <a:effectLst/>
        </p:spPr>
      </p:pic>
      <p:pic>
        <p:nvPicPr>
          <p:cNvPr id="16404" name="Picture 20"/>
          <p:cNvPicPr>
            <a:picLocks noChangeArrowheads="1"/>
          </p:cNvPicPr>
          <p:nvPr/>
        </p:nvPicPr>
        <p:blipFill>
          <a:blip r:embed="rId5"/>
          <a:srcRect/>
          <a:stretch>
            <a:fillRect/>
          </a:stretch>
        </p:blipFill>
        <p:spPr bwMode="auto">
          <a:xfrm>
            <a:off x="5257800" y="4471987"/>
            <a:ext cx="534988" cy="355600"/>
          </a:xfrm>
          <a:prstGeom prst="rect">
            <a:avLst/>
          </a:prstGeom>
          <a:noFill/>
          <a:ln w="9525">
            <a:noFill/>
            <a:miter lim="800000"/>
            <a:headEnd/>
            <a:tailEnd/>
          </a:ln>
          <a:effectLst/>
        </p:spPr>
      </p:pic>
      <p:pic>
        <p:nvPicPr>
          <p:cNvPr id="16405" name="Picture 21"/>
          <p:cNvPicPr>
            <a:picLocks noChangeArrowheads="1"/>
          </p:cNvPicPr>
          <p:nvPr/>
        </p:nvPicPr>
        <p:blipFill>
          <a:blip r:embed="rId5"/>
          <a:srcRect/>
          <a:stretch>
            <a:fillRect/>
          </a:stretch>
        </p:blipFill>
        <p:spPr bwMode="auto">
          <a:xfrm>
            <a:off x="5029200" y="3633787"/>
            <a:ext cx="534988" cy="355600"/>
          </a:xfrm>
          <a:prstGeom prst="rect">
            <a:avLst/>
          </a:prstGeom>
          <a:noFill/>
          <a:ln w="9525">
            <a:noFill/>
            <a:miter lim="800000"/>
            <a:headEnd/>
            <a:tailEnd/>
          </a:ln>
          <a:effectLst/>
        </p:spPr>
      </p:pic>
      <p:pic>
        <p:nvPicPr>
          <p:cNvPr id="16406" name="Picture 22"/>
          <p:cNvPicPr>
            <a:picLocks noChangeArrowheads="1"/>
          </p:cNvPicPr>
          <p:nvPr/>
        </p:nvPicPr>
        <p:blipFill>
          <a:blip r:embed="rId5"/>
          <a:srcRect/>
          <a:stretch>
            <a:fillRect/>
          </a:stretch>
        </p:blipFill>
        <p:spPr bwMode="auto">
          <a:xfrm>
            <a:off x="3886200" y="2947987"/>
            <a:ext cx="534988" cy="355600"/>
          </a:xfrm>
          <a:prstGeom prst="rect">
            <a:avLst/>
          </a:prstGeom>
          <a:noFill/>
          <a:ln w="9525">
            <a:noFill/>
            <a:miter lim="800000"/>
            <a:headEnd/>
            <a:tailEnd/>
          </a:ln>
          <a:effectLst/>
        </p:spPr>
      </p:pic>
      <p:pic>
        <p:nvPicPr>
          <p:cNvPr id="16407" name="Picture 23"/>
          <p:cNvPicPr>
            <a:picLocks noChangeArrowheads="1"/>
          </p:cNvPicPr>
          <p:nvPr/>
        </p:nvPicPr>
        <p:blipFill>
          <a:blip r:embed="rId5"/>
          <a:srcRect/>
          <a:stretch>
            <a:fillRect/>
          </a:stretch>
        </p:blipFill>
        <p:spPr bwMode="auto">
          <a:xfrm>
            <a:off x="4648200" y="2795587"/>
            <a:ext cx="534988" cy="355600"/>
          </a:xfrm>
          <a:prstGeom prst="rect">
            <a:avLst/>
          </a:prstGeom>
          <a:noFill/>
          <a:ln w="9525">
            <a:noFill/>
            <a:miter lim="800000"/>
            <a:headEnd/>
            <a:tailEnd/>
          </a:ln>
          <a:effectLst/>
        </p:spPr>
      </p:pic>
      <p:pic>
        <p:nvPicPr>
          <p:cNvPr id="16408" name="Picture 24"/>
          <p:cNvPicPr>
            <a:picLocks noChangeArrowheads="1"/>
          </p:cNvPicPr>
          <p:nvPr/>
        </p:nvPicPr>
        <p:blipFill>
          <a:blip r:embed="rId5"/>
          <a:srcRect/>
          <a:stretch>
            <a:fillRect/>
          </a:stretch>
        </p:blipFill>
        <p:spPr bwMode="auto">
          <a:xfrm>
            <a:off x="5715000" y="3100387"/>
            <a:ext cx="534988" cy="355600"/>
          </a:xfrm>
          <a:prstGeom prst="rect">
            <a:avLst/>
          </a:prstGeom>
          <a:noFill/>
          <a:ln w="9525">
            <a:noFill/>
            <a:miter lim="800000"/>
            <a:headEnd/>
            <a:tailEnd/>
          </a:ln>
          <a:effectLst/>
        </p:spPr>
      </p:pic>
      <p:pic>
        <p:nvPicPr>
          <p:cNvPr id="16409" name="Picture 25"/>
          <p:cNvPicPr>
            <a:picLocks noChangeArrowheads="1"/>
          </p:cNvPicPr>
          <p:nvPr/>
        </p:nvPicPr>
        <p:blipFill>
          <a:blip r:embed="rId5"/>
          <a:srcRect/>
          <a:stretch>
            <a:fillRect/>
          </a:stretch>
        </p:blipFill>
        <p:spPr bwMode="auto">
          <a:xfrm>
            <a:off x="6324600" y="2490787"/>
            <a:ext cx="534988" cy="355600"/>
          </a:xfrm>
          <a:prstGeom prst="rect">
            <a:avLst/>
          </a:prstGeom>
          <a:noFill/>
          <a:ln w="9525">
            <a:noFill/>
            <a:miter lim="800000"/>
            <a:headEnd/>
            <a:tailEnd/>
          </a:ln>
          <a:effectLst/>
        </p:spPr>
      </p:pic>
      <p:pic>
        <p:nvPicPr>
          <p:cNvPr id="16410" name="Picture 26"/>
          <p:cNvPicPr>
            <a:picLocks noChangeArrowheads="1"/>
          </p:cNvPicPr>
          <p:nvPr/>
        </p:nvPicPr>
        <p:blipFill>
          <a:blip r:embed="rId5"/>
          <a:srcRect/>
          <a:stretch>
            <a:fillRect/>
          </a:stretch>
        </p:blipFill>
        <p:spPr bwMode="auto">
          <a:xfrm>
            <a:off x="3429000" y="2414587"/>
            <a:ext cx="534988" cy="355600"/>
          </a:xfrm>
          <a:prstGeom prst="rect">
            <a:avLst/>
          </a:prstGeom>
          <a:noFill/>
          <a:ln w="9525">
            <a:noFill/>
            <a:miter lim="800000"/>
            <a:headEnd/>
            <a:tailEnd/>
          </a:ln>
          <a:effectLst/>
        </p:spPr>
      </p:pic>
      <p:pic>
        <p:nvPicPr>
          <p:cNvPr id="16411" name="Picture 27"/>
          <p:cNvPicPr>
            <a:picLocks noChangeArrowheads="1"/>
          </p:cNvPicPr>
          <p:nvPr/>
        </p:nvPicPr>
        <p:blipFill>
          <a:blip r:embed="rId5"/>
          <a:srcRect/>
          <a:stretch>
            <a:fillRect/>
          </a:stretch>
        </p:blipFill>
        <p:spPr bwMode="auto">
          <a:xfrm>
            <a:off x="2743200" y="4014787"/>
            <a:ext cx="534988" cy="355600"/>
          </a:xfrm>
          <a:prstGeom prst="rect">
            <a:avLst/>
          </a:prstGeom>
          <a:noFill/>
          <a:ln w="9525">
            <a:noFill/>
            <a:miter lim="800000"/>
            <a:headEnd/>
            <a:tailEnd/>
          </a:ln>
          <a:effectLst/>
        </p:spPr>
      </p:pic>
      <p:pic>
        <p:nvPicPr>
          <p:cNvPr id="16412" name="Picture 28"/>
          <p:cNvPicPr>
            <a:picLocks noChangeArrowheads="1"/>
          </p:cNvPicPr>
          <p:nvPr/>
        </p:nvPicPr>
        <p:blipFill>
          <a:blip r:embed="rId5"/>
          <a:srcRect/>
          <a:stretch>
            <a:fillRect/>
          </a:stretch>
        </p:blipFill>
        <p:spPr bwMode="auto">
          <a:xfrm>
            <a:off x="2286000" y="3328987"/>
            <a:ext cx="534988" cy="355600"/>
          </a:xfrm>
          <a:prstGeom prst="rect">
            <a:avLst/>
          </a:prstGeom>
          <a:noFill/>
          <a:ln w="9525">
            <a:noFill/>
            <a:miter lim="800000"/>
            <a:headEnd/>
            <a:tailEnd/>
          </a:ln>
          <a:effectLst/>
        </p:spPr>
      </p:pic>
      <p:pic>
        <p:nvPicPr>
          <p:cNvPr id="16413" name="Picture 29"/>
          <p:cNvPicPr>
            <a:picLocks noChangeArrowheads="1"/>
          </p:cNvPicPr>
          <p:nvPr/>
        </p:nvPicPr>
        <p:blipFill>
          <a:blip r:embed="rId5"/>
          <a:srcRect/>
          <a:stretch>
            <a:fillRect/>
          </a:stretch>
        </p:blipFill>
        <p:spPr bwMode="auto">
          <a:xfrm>
            <a:off x="2438400" y="2566987"/>
            <a:ext cx="534988" cy="355600"/>
          </a:xfrm>
          <a:prstGeom prst="rect">
            <a:avLst/>
          </a:prstGeom>
          <a:noFill/>
          <a:ln w="9525">
            <a:noFill/>
            <a:miter lim="800000"/>
            <a:headEnd/>
            <a:tailEnd/>
          </a:ln>
          <a:effectLst/>
        </p:spPr>
      </p:pic>
      <p:pic>
        <p:nvPicPr>
          <p:cNvPr id="16414" name="Picture 30"/>
          <p:cNvPicPr>
            <a:picLocks noChangeArrowheads="1"/>
          </p:cNvPicPr>
          <p:nvPr/>
        </p:nvPicPr>
        <p:blipFill>
          <a:blip r:embed="rId5"/>
          <a:srcRect/>
          <a:stretch>
            <a:fillRect/>
          </a:stretch>
        </p:blipFill>
        <p:spPr bwMode="auto">
          <a:xfrm>
            <a:off x="3352800" y="4395787"/>
            <a:ext cx="534988" cy="355600"/>
          </a:xfrm>
          <a:prstGeom prst="rect">
            <a:avLst/>
          </a:prstGeom>
          <a:noFill/>
          <a:ln w="9525">
            <a:noFill/>
            <a:miter lim="800000"/>
            <a:headEnd/>
            <a:tailEnd/>
          </a:ln>
          <a:effectLst/>
        </p:spPr>
      </p:pic>
      <p:pic>
        <p:nvPicPr>
          <p:cNvPr id="16415" name="Picture 31"/>
          <p:cNvPicPr>
            <a:picLocks noChangeArrowheads="1"/>
          </p:cNvPicPr>
          <p:nvPr/>
        </p:nvPicPr>
        <p:blipFill>
          <a:blip r:embed="rId5"/>
          <a:srcRect/>
          <a:stretch>
            <a:fillRect/>
          </a:stretch>
        </p:blipFill>
        <p:spPr bwMode="auto">
          <a:xfrm>
            <a:off x="1828800" y="5005387"/>
            <a:ext cx="534988" cy="355600"/>
          </a:xfrm>
          <a:prstGeom prst="rect">
            <a:avLst/>
          </a:prstGeom>
          <a:noFill/>
          <a:ln w="9525">
            <a:noFill/>
            <a:miter lim="800000"/>
            <a:headEnd/>
            <a:tailEnd/>
          </a:ln>
          <a:effectLst/>
        </p:spPr>
      </p:pic>
      <p:pic>
        <p:nvPicPr>
          <p:cNvPr id="16416" name="Picture 32"/>
          <p:cNvPicPr>
            <a:picLocks noChangeArrowheads="1"/>
          </p:cNvPicPr>
          <p:nvPr/>
        </p:nvPicPr>
        <p:blipFill>
          <a:blip r:embed="rId5"/>
          <a:srcRect/>
          <a:stretch>
            <a:fillRect/>
          </a:stretch>
        </p:blipFill>
        <p:spPr bwMode="auto">
          <a:xfrm>
            <a:off x="2667000" y="5233987"/>
            <a:ext cx="534988" cy="355600"/>
          </a:xfrm>
          <a:prstGeom prst="rect">
            <a:avLst/>
          </a:prstGeom>
          <a:noFill/>
          <a:ln w="9525">
            <a:noFill/>
            <a:miter lim="800000"/>
            <a:headEnd/>
            <a:tailEnd/>
          </a:ln>
          <a:effectLst/>
        </p:spPr>
      </p:pic>
      <p:pic>
        <p:nvPicPr>
          <p:cNvPr id="16417" name="Picture 33" descr="Eve"/>
          <p:cNvPicPr>
            <a:picLocks noChangeAspect="1" noChangeArrowheads="1"/>
          </p:cNvPicPr>
          <p:nvPr/>
        </p:nvPicPr>
        <p:blipFill>
          <a:blip r:embed="rId6"/>
          <a:srcRect/>
          <a:stretch>
            <a:fillRect/>
          </a:stretch>
        </p:blipFill>
        <p:spPr bwMode="auto">
          <a:xfrm>
            <a:off x="4495800" y="1423987"/>
            <a:ext cx="1082675" cy="1295400"/>
          </a:xfrm>
          <a:prstGeom prst="rect">
            <a:avLst/>
          </a:prstGeom>
          <a:noFill/>
          <a:ln w="9525">
            <a:noFill/>
            <a:miter lim="800000"/>
            <a:headEnd/>
            <a:tailEnd/>
          </a:ln>
        </p:spPr>
      </p:pic>
      <p:sp>
        <p:nvSpPr>
          <p:cNvPr id="16418" name="Text Box 34"/>
          <p:cNvSpPr txBox="1">
            <a:spLocks noChangeArrowheads="1"/>
          </p:cNvSpPr>
          <p:nvPr/>
        </p:nvSpPr>
        <p:spPr bwMode="auto">
          <a:xfrm>
            <a:off x="5715000" y="1423987"/>
            <a:ext cx="1168400"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12407</TotalTime>
  <Words>2378</Words>
  <Application>Microsoft Macintosh PowerPoint</Application>
  <PresentationFormat>On-screen Show (4:3)</PresentationFormat>
  <Paragraphs>446</Paragraphs>
  <Slides>40</Slides>
  <Notes>31</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Bodoni MT</vt:lpstr>
      <vt:lpstr>Calibri</vt:lpstr>
      <vt:lpstr>Corbel</vt:lpstr>
      <vt:lpstr>ＭＳ Ｐゴシック</vt:lpstr>
      <vt:lpstr>Times New Roman</vt:lpstr>
      <vt:lpstr>Verdana</vt:lpstr>
      <vt:lpstr>Wingdings</vt:lpstr>
      <vt:lpstr>Wingdings 2</vt:lpstr>
      <vt:lpstr>Carnival</vt:lpstr>
      <vt:lpstr>15-440 Distributed Systems Fall 2015</vt:lpstr>
      <vt:lpstr>Today's Lecture</vt:lpstr>
      <vt:lpstr>What is “Internet Security” ? </vt:lpstr>
      <vt:lpstr>Internet Design Decisions: (ie: how did we get here? )</vt:lpstr>
      <vt:lpstr>Internet Design Decisions: (ie: how did we get here? )</vt:lpstr>
      <vt:lpstr>Our “Narrow” Focus</vt:lpstr>
      <vt:lpstr>Secure Communication with an Untrusted Infrastructure</vt:lpstr>
      <vt:lpstr>What do we need for a secure communication channel?  </vt:lpstr>
      <vt:lpstr>Example:  Eavesdropping - Message Interception (Attack on Confidentiality)</vt:lpstr>
      <vt:lpstr>Example:  Eavesdropping - Message Interception (Attack on Confidentiality)</vt:lpstr>
      <vt:lpstr>Eavesdropping Attack: Example</vt:lpstr>
      <vt:lpstr>Authenticity Attack - Fabrication</vt:lpstr>
      <vt:lpstr>Authenticity Attack - Fabrication</vt:lpstr>
      <vt:lpstr>Integrity Attack - Tampering</vt:lpstr>
      <vt:lpstr>Attack on Availability</vt:lpstr>
      <vt:lpstr>Example:  Web access</vt:lpstr>
      <vt:lpstr>Today's Lecture</vt:lpstr>
      <vt:lpstr>Cryptography As a Tool</vt:lpstr>
      <vt:lpstr>Well...</vt:lpstr>
      <vt:lpstr>Secret Key Cryptography</vt:lpstr>
      <vt:lpstr>Symmetric Key: Confidentiality</vt:lpstr>
      <vt:lpstr>Symmetric Key: Confidentiality</vt:lpstr>
      <vt:lpstr>Symmetric Key: Confidentiality</vt:lpstr>
      <vt:lpstr>Symmetric Key: Confidentiality</vt:lpstr>
      <vt:lpstr>Symmetric Key: Integrity</vt:lpstr>
      <vt:lpstr>Symmetric Key: Integrity</vt:lpstr>
      <vt:lpstr>Symmetric Key: Authentication</vt:lpstr>
      <vt:lpstr>Symmetric Key: Authentication</vt:lpstr>
      <vt:lpstr>Symmetric Key: Authentication</vt:lpstr>
      <vt:lpstr>Symmetric Key: Authentication</vt:lpstr>
      <vt:lpstr>Symmetric Key Crypto Review</vt:lpstr>
      <vt:lpstr>Asymmetric Key Crypto:</vt:lpstr>
      <vt:lpstr>Asymmetric/Public Key Crypto:</vt:lpstr>
      <vt:lpstr>Asymmetric Key Crypto:</vt:lpstr>
      <vt:lpstr>Asymmetric Key: Confidentiality</vt:lpstr>
      <vt:lpstr>Asymmetric Key: Sign &amp; Verify</vt:lpstr>
      <vt:lpstr>Asymmetric Key: Integrity &amp; Authentication</vt:lpstr>
      <vt:lpstr>Asymmetric Key Review:</vt:lpstr>
      <vt:lpstr>The Great Divide</vt:lpstr>
      <vt:lpstr>Today's Lecture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Yuvraj Agarwal</cp:lastModifiedBy>
  <cp:revision>133</cp:revision>
  <cp:lastPrinted>2009-02-17T02:51:15Z</cp:lastPrinted>
  <dcterms:created xsi:type="dcterms:W3CDTF">2009-02-23T02:24:27Z</dcterms:created>
  <dcterms:modified xsi:type="dcterms:W3CDTF">2015-12-03T20:53:49Z</dcterms:modified>
</cp:coreProperties>
</file>