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tags/tag10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97" r:id="rId2"/>
    <p:sldMasterId id="2147483709" r:id="rId3"/>
    <p:sldMasterId id="2147483721" r:id="rId4"/>
    <p:sldMasterId id="2147483733" r:id="rId5"/>
    <p:sldMasterId id="2147483745" r:id="rId6"/>
  </p:sldMasterIdLst>
  <p:notesMasterIdLst>
    <p:notesMasterId r:id="rId80"/>
  </p:notesMasterIdLst>
  <p:handoutMasterIdLst>
    <p:handoutMasterId r:id="rId81"/>
  </p:handoutMasterIdLst>
  <p:sldIdLst>
    <p:sldId id="265" r:id="rId7"/>
    <p:sldId id="519" r:id="rId8"/>
    <p:sldId id="520" r:id="rId9"/>
    <p:sldId id="521" r:id="rId10"/>
    <p:sldId id="522" r:id="rId11"/>
    <p:sldId id="523" r:id="rId12"/>
    <p:sldId id="524" r:id="rId13"/>
    <p:sldId id="525" r:id="rId14"/>
    <p:sldId id="526" r:id="rId15"/>
    <p:sldId id="527" r:id="rId16"/>
    <p:sldId id="564" r:id="rId17"/>
    <p:sldId id="565" r:id="rId18"/>
    <p:sldId id="534" r:id="rId19"/>
    <p:sldId id="529" r:id="rId20"/>
    <p:sldId id="530" r:id="rId21"/>
    <p:sldId id="528" r:id="rId22"/>
    <p:sldId id="531" r:id="rId23"/>
    <p:sldId id="532" r:id="rId24"/>
    <p:sldId id="533" r:id="rId25"/>
    <p:sldId id="563" r:id="rId26"/>
    <p:sldId id="535" r:id="rId27"/>
    <p:sldId id="536" r:id="rId28"/>
    <p:sldId id="537" r:id="rId29"/>
    <p:sldId id="581" r:id="rId30"/>
    <p:sldId id="566" r:id="rId31"/>
    <p:sldId id="568" r:id="rId32"/>
    <p:sldId id="569" r:id="rId33"/>
    <p:sldId id="570" r:id="rId34"/>
    <p:sldId id="571" r:id="rId35"/>
    <p:sldId id="572" r:id="rId36"/>
    <p:sldId id="573" r:id="rId37"/>
    <p:sldId id="574" r:id="rId38"/>
    <p:sldId id="575" r:id="rId39"/>
    <p:sldId id="577" r:id="rId40"/>
    <p:sldId id="578" r:id="rId41"/>
    <p:sldId id="580" r:id="rId42"/>
    <p:sldId id="583" r:id="rId43"/>
    <p:sldId id="584" r:id="rId44"/>
    <p:sldId id="585" r:id="rId45"/>
    <p:sldId id="586" r:id="rId46"/>
    <p:sldId id="587" r:id="rId47"/>
    <p:sldId id="588" r:id="rId48"/>
    <p:sldId id="589" r:id="rId49"/>
    <p:sldId id="590" r:id="rId50"/>
    <p:sldId id="591" r:id="rId51"/>
    <p:sldId id="595" r:id="rId52"/>
    <p:sldId id="596" r:id="rId53"/>
    <p:sldId id="597" r:id="rId54"/>
    <p:sldId id="598" r:id="rId55"/>
    <p:sldId id="599" r:id="rId56"/>
    <p:sldId id="600" r:id="rId57"/>
    <p:sldId id="601" r:id="rId58"/>
    <p:sldId id="602" r:id="rId59"/>
    <p:sldId id="548" r:id="rId60"/>
    <p:sldId id="603" r:id="rId61"/>
    <p:sldId id="604" r:id="rId62"/>
    <p:sldId id="605" r:id="rId63"/>
    <p:sldId id="606" r:id="rId64"/>
    <p:sldId id="607" r:id="rId65"/>
    <p:sldId id="617" r:id="rId66"/>
    <p:sldId id="618" r:id="rId67"/>
    <p:sldId id="619" r:id="rId68"/>
    <p:sldId id="549" r:id="rId69"/>
    <p:sldId id="550" r:id="rId70"/>
    <p:sldId id="608" r:id="rId71"/>
    <p:sldId id="609" r:id="rId72"/>
    <p:sldId id="610" r:id="rId73"/>
    <p:sldId id="611" r:id="rId74"/>
    <p:sldId id="612" r:id="rId75"/>
    <p:sldId id="613" r:id="rId76"/>
    <p:sldId id="614" r:id="rId77"/>
    <p:sldId id="615" r:id="rId78"/>
    <p:sldId id="616" r:id="rId79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6F6FFF"/>
    <a:srgbClr val="3333FF"/>
    <a:srgbClr val="00CC00"/>
    <a:srgbClr val="00CC99"/>
    <a:srgbClr val="993300"/>
    <a:srgbClr val="33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552"/>
    <p:restoredTop sz="94631"/>
  </p:normalViewPr>
  <p:slideViewPr>
    <p:cSldViewPr>
      <p:cViewPr varScale="1">
        <p:scale>
          <a:sx n="92" d="100"/>
          <a:sy n="92" d="100"/>
        </p:scale>
        <p:origin x="192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82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80" Type="http://schemas.openxmlformats.org/officeDocument/2006/relationships/notesMaster" Target="notesMasters/notesMaster1.xml"/><Relationship Id="rId81" Type="http://schemas.openxmlformats.org/officeDocument/2006/relationships/handoutMaster" Target="handoutMasters/handoutMaster1.xml"/><Relationship Id="rId82" Type="http://schemas.openxmlformats.org/officeDocument/2006/relationships/presProps" Target="presProps.xml"/><Relationship Id="rId83" Type="http://schemas.openxmlformats.org/officeDocument/2006/relationships/viewProps" Target="viewProps.xml"/><Relationship Id="rId84" Type="http://schemas.openxmlformats.org/officeDocument/2006/relationships/theme" Target="theme/theme1.xml"/><Relationship Id="rId85" Type="http://schemas.openxmlformats.org/officeDocument/2006/relationships/tableStyles" Target="tableStyles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t" anchorCtr="0" compatLnSpc="1">
            <a:prstTxWarp prst="textNoShape">
              <a:avLst/>
            </a:prstTxWarp>
          </a:bodyPr>
          <a:lstStyle>
            <a:lvl1pPr defTabSz="966764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t" anchorCtr="0" compatLnSpc="1">
            <a:prstTxWarp prst="textNoShape">
              <a:avLst/>
            </a:prstTxWarp>
          </a:bodyPr>
          <a:lstStyle>
            <a:lvl1pPr algn="r" defTabSz="966764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b" anchorCtr="0" compatLnSpc="1">
            <a:prstTxWarp prst="textNoShape">
              <a:avLst/>
            </a:prstTxWarp>
          </a:bodyPr>
          <a:lstStyle>
            <a:lvl1pPr defTabSz="966764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b" anchorCtr="0" compatLnSpc="1">
            <a:prstTxWarp prst="textNoShape">
              <a:avLst/>
            </a:prstTxWarp>
          </a:bodyPr>
          <a:lstStyle>
            <a:lvl1pPr algn="r" defTabSz="965200">
              <a:defRPr sz="1400"/>
            </a:lvl1pPr>
          </a:lstStyle>
          <a:p>
            <a:fld id="{0FAD3364-D745-E94B-8EFF-05A6D419CC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5188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t" anchorCtr="0" compatLnSpc="1">
            <a:prstTxWarp prst="textNoShape">
              <a:avLst/>
            </a:prstTxWarp>
          </a:bodyPr>
          <a:lstStyle>
            <a:lvl1pPr defTabSz="966764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t" anchorCtr="0" compatLnSpc="1">
            <a:prstTxWarp prst="textNoShape">
              <a:avLst/>
            </a:prstTxWarp>
          </a:bodyPr>
          <a:lstStyle>
            <a:lvl1pPr algn="r" defTabSz="966764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b" anchorCtr="0" compatLnSpc="1">
            <a:prstTxWarp prst="textNoShape">
              <a:avLst/>
            </a:prstTxWarp>
          </a:bodyPr>
          <a:lstStyle>
            <a:lvl1pPr defTabSz="966764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b" anchorCtr="0" compatLnSpc="1">
            <a:prstTxWarp prst="textNoShape">
              <a:avLst/>
            </a:prstTxWarp>
          </a:bodyPr>
          <a:lstStyle>
            <a:lvl1pPr algn="r" defTabSz="965200">
              <a:defRPr sz="1400"/>
            </a:lvl1pPr>
          </a:lstStyle>
          <a:p>
            <a:fld id="{FF4835ED-46DB-7145-9D47-45BF599C3A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3540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742950" indent="-285750" defTabSz="965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marL="1143000" indent="-228600" defTabSz="965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marL="1600200" indent="-228600" defTabSz="965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marL="2057400" indent="-228600" defTabSz="965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fld id="{2FCFED7F-426C-8846-B6C4-E89AE800E8B7}" type="slidenum">
              <a:rPr lang="en-US" altLang="en-US" sz="1400"/>
              <a:pPr eaLnBrk="1" hangingPunct="1"/>
              <a:t>1</a:t>
            </a:fld>
            <a:endParaRPr lang="en-US" altLang="en-US" sz="14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2202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626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6478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>
                <a:solidFill>
                  <a:prstClr val="black"/>
                </a:solidFill>
              </a:rPr>
              <a:pPr/>
              <a:t>35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262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965B11-3BA9-214F-8F3E-96162F538741}" type="slidenum">
              <a:rPr lang="en-US"/>
              <a:pPr/>
              <a:t>72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4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334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220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73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162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632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99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845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.png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1.png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1.png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1.png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7"/>
          <p:cNvSpPr>
            <a:spLocks noChangeArrowheads="1"/>
          </p:cNvSpPr>
          <p:nvPr/>
        </p:nvSpPr>
        <p:spPr bwMode="auto">
          <a:xfrm>
            <a:off x="1143000" y="1752600"/>
            <a:ext cx="7580313" cy="14859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 eaLnBrk="1" hangingPunct="1"/>
            <a:endParaRPr lang="en-US" altLang="en-US"/>
          </a:p>
        </p:txBody>
      </p:sp>
      <p:grpSp>
        <p:nvGrpSpPr>
          <p:cNvPr id="5" name="Group 1028"/>
          <p:cNvGrpSpPr>
            <a:grpSpLocks/>
          </p:cNvGrpSpPr>
          <p:nvPr/>
        </p:nvGrpSpPr>
        <p:grpSpPr bwMode="auto">
          <a:xfrm>
            <a:off x="0" y="68263"/>
            <a:ext cx="990600" cy="6713537"/>
            <a:chOff x="0" y="43"/>
            <a:chExt cx="624" cy="4229"/>
          </a:xfrm>
        </p:grpSpPr>
        <p:sp>
          <p:nvSpPr>
            <p:cNvPr id="6" name="Line 1029"/>
            <p:cNvSpPr>
              <a:spLocks noChangeShapeType="1"/>
            </p:cNvSpPr>
            <p:nvPr userDrawn="1"/>
          </p:nvSpPr>
          <p:spPr bwMode="auto">
            <a:xfrm>
              <a:off x="0" y="4203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1030"/>
            <p:cNvSpPr>
              <a:spLocks noChangeShapeType="1"/>
            </p:cNvSpPr>
            <p:nvPr userDrawn="1"/>
          </p:nvSpPr>
          <p:spPr bwMode="auto">
            <a:xfrm>
              <a:off x="0" y="4239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1031"/>
            <p:cNvSpPr>
              <a:spLocks noChangeShapeType="1"/>
            </p:cNvSpPr>
            <p:nvPr userDrawn="1"/>
          </p:nvSpPr>
          <p:spPr bwMode="auto">
            <a:xfrm>
              <a:off x="0" y="4272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32"/>
            <p:cNvSpPr>
              <a:spLocks noChangeShapeType="1"/>
            </p:cNvSpPr>
            <p:nvPr userDrawn="1"/>
          </p:nvSpPr>
          <p:spPr bwMode="auto">
            <a:xfrm>
              <a:off x="0" y="4113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33"/>
            <p:cNvSpPr>
              <a:spLocks noChangeShapeType="1"/>
            </p:cNvSpPr>
            <p:nvPr userDrawn="1"/>
          </p:nvSpPr>
          <p:spPr bwMode="auto">
            <a:xfrm>
              <a:off x="0" y="4065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34"/>
            <p:cNvSpPr>
              <a:spLocks noChangeShapeType="1"/>
            </p:cNvSpPr>
            <p:nvPr userDrawn="1"/>
          </p:nvSpPr>
          <p:spPr bwMode="auto">
            <a:xfrm>
              <a:off x="0" y="4158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35"/>
            <p:cNvSpPr>
              <a:spLocks noChangeShapeType="1"/>
            </p:cNvSpPr>
            <p:nvPr userDrawn="1"/>
          </p:nvSpPr>
          <p:spPr bwMode="auto">
            <a:xfrm>
              <a:off x="0" y="3666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036"/>
            <p:cNvSpPr>
              <a:spLocks noChangeShapeType="1"/>
            </p:cNvSpPr>
            <p:nvPr userDrawn="1"/>
          </p:nvSpPr>
          <p:spPr bwMode="auto">
            <a:xfrm>
              <a:off x="0" y="3639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037"/>
            <p:cNvSpPr>
              <a:spLocks noChangeShapeType="1"/>
            </p:cNvSpPr>
            <p:nvPr userDrawn="1"/>
          </p:nvSpPr>
          <p:spPr bwMode="auto">
            <a:xfrm>
              <a:off x="0" y="4020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038"/>
            <p:cNvSpPr>
              <a:spLocks noChangeShapeType="1"/>
            </p:cNvSpPr>
            <p:nvPr userDrawn="1"/>
          </p:nvSpPr>
          <p:spPr bwMode="auto">
            <a:xfrm>
              <a:off x="0" y="3894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039"/>
            <p:cNvSpPr>
              <a:spLocks noChangeShapeType="1"/>
            </p:cNvSpPr>
            <p:nvPr userDrawn="1"/>
          </p:nvSpPr>
          <p:spPr bwMode="auto">
            <a:xfrm>
              <a:off x="0" y="3813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040"/>
            <p:cNvSpPr>
              <a:spLocks noChangeShapeType="1"/>
            </p:cNvSpPr>
            <p:nvPr userDrawn="1"/>
          </p:nvSpPr>
          <p:spPr bwMode="auto">
            <a:xfrm>
              <a:off x="0" y="3999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041"/>
            <p:cNvSpPr>
              <a:spLocks noChangeShapeType="1"/>
            </p:cNvSpPr>
            <p:nvPr userDrawn="1"/>
          </p:nvSpPr>
          <p:spPr bwMode="auto">
            <a:xfrm>
              <a:off x="0" y="3687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042"/>
            <p:cNvSpPr>
              <a:spLocks noChangeShapeType="1"/>
            </p:cNvSpPr>
            <p:nvPr userDrawn="1"/>
          </p:nvSpPr>
          <p:spPr bwMode="auto">
            <a:xfrm>
              <a:off x="0" y="3741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043"/>
            <p:cNvSpPr>
              <a:spLocks noChangeShapeType="1"/>
            </p:cNvSpPr>
            <p:nvPr userDrawn="1"/>
          </p:nvSpPr>
          <p:spPr bwMode="auto">
            <a:xfrm>
              <a:off x="0" y="393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044"/>
            <p:cNvSpPr>
              <a:spLocks noChangeShapeType="1"/>
            </p:cNvSpPr>
            <p:nvPr userDrawn="1"/>
          </p:nvSpPr>
          <p:spPr bwMode="auto">
            <a:xfrm>
              <a:off x="0" y="3918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045"/>
            <p:cNvSpPr>
              <a:spLocks noChangeShapeType="1"/>
            </p:cNvSpPr>
            <p:nvPr userDrawn="1"/>
          </p:nvSpPr>
          <p:spPr bwMode="auto">
            <a:xfrm>
              <a:off x="0" y="351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046"/>
            <p:cNvSpPr>
              <a:spLocks noChangeShapeType="1"/>
            </p:cNvSpPr>
            <p:nvPr userDrawn="1"/>
          </p:nvSpPr>
          <p:spPr bwMode="auto">
            <a:xfrm>
              <a:off x="0" y="354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047"/>
            <p:cNvSpPr>
              <a:spLocks noChangeShapeType="1"/>
            </p:cNvSpPr>
            <p:nvPr userDrawn="1"/>
          </p:nvSpPr>
          <p:spPr bwMode="auto">
            <a:xfrm>
              <a:off x="0" y="357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1048"/>
            <p:cNvSpPr>
              <a:spLocks noChangeShapeType="1"/>
            </p:cNvSpPr>
            <p:nvPr userDrawn="1"/>
          </p:nvSpPr>
          <p:spPr bwMode="auto">
            <a:xfrm>
              <a:off x="0" y="3420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1049"/>
            <p:cNvSpPr>
              <a:spLocks noChangeShapeType="1"/>
            </p:cNvSpPr>
            <p:nvPr userDrawn="1"/>
          </p:nvSpPr>
          <p:spPr bwMode="auto">
            <a:xfrm>
              <a:off x="0" y="3372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1050"/>
            <p:cNvSpPr>
              <a:spLocks noChangeShapeType="1"/>
            </p:cNvSpPr>
            <p:nvPr userDrawn="1"/>
          </p:nvSpPr>
          <p:spPr bwMode="auto">
            <a:xfrm>
              <a:off x="0" y="3465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1051"/>
            <p:cNvSpPr>
              <a:spLocks noChangeShapeType="1"/>
            </p:cNvSpPr>
            <p:nvPr userDrawn="1"/>
          </p:nvSpPr>
          <p:spPr bwMode="auto">
            <a:xfrm>
              <a:off x="0" y="2973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1052"/>
            <p:cNvSpPr>
              <a:spLocks noChangeShapeType="1"/>
            </p:cNvSpPr>
            <p:nvPr userDrawn="1"/>
          </p:nvSpPr>
          <p:spPr bwMode="auto">
            <a:xfrm>
              <a:off x="0" y="294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053"/>
            <p:cNvSpPr>
              <a:spLocks noChangeShapeType="1"/>
            </p:cNvSpPr>
            <p:nvPr userDrawn="1"/>
          </p:nvSpPr>
          <p:spPr bwMode="auto">
            <a:xfrm>
              <a:off x="0" y="3327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1054"/>
            <p:cNvSpPr>
              <a:spLocks noChangeShapeType="1"/>
            </p:cNvSpPr>
            <p:nvPr userDrawn="1"/>
          </p:nvSpPr>
          <p:spPr bwMode="auto">
            <a:xfrm>
              <a:off x="0" y="3201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1055"/>
            <p:cNvSpPr>
              <a:spLocks noChangeShapeType="1"/>
            </p:cNvSpPr>
            <p:nvPr userDrawn="1"/>
          </p:nvSpPr>
          <p:spPr bwMode="auto">
            <a:xfrm>
              <a:off x="0" y="3120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1056"/>
            <p:cNvSpPr>
              <a:spLocks noChangeShapeType="1"/>
            </p:cNvSpPr>
            <p:nvPr userDrawn="1"/>
          </p:nvSpPr>
          <p:spPr bwMode="auto">
            <a:xfrm>
              <a:off x="0" y="3306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1057"/>
            <p:cNvSpPr>
              <a:spLocks noChangeShapeType="1"/>
            </p:cNvSpPr>
            <p:nvPr userDrawn="1"/>
          </p:nvSpPr>
          <p:spPr bwMode="auto">
            <a:xfrm>
              <a:off x="0" y="2994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1058"/>
            <p:cNvSpPr>
              <a:spLocks noChangeShapeType="1"/>
            </p:cNvSpPr>
            <p:nvPr userDrawn="1"/>
          </p:nvSpPr>
          <p:spPr bwMode="auto">
            <a:xfrm>
              <a:off x="0" y="3048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1059"/>
            <p:cNvSpPr>
              <a:spLocks noChangeShapeType="1"/>
            </p:cNvSpPr>
            <p:nvPr userDrawn="1"/>
          </p:nvSpPr>
          <p:spPr bwMode="auto">
            <a:xfrm>
              <a:off x="0" y="3246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1060"/>
            <p:cNvSpPr>
              <a:spLocks noChangeShapeType="1"/>
            </p:cNvSpPr>
            <p:nvPr userDrawn="1"/>
          </p:nvSpPr>
          <p:spPr bwMode="auto">
            <a:xfrm>
              <a:off x="0" y="3225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1061"/>
            <p:cNvSpPr>
              <a:spLocks noChangeShapeType="1"/>
            </p:cNvSpPr>
            <p:nvPr userDrawn="1"/>
          </p:nvSpPr>
          <p:spPr bwMode="auto">
            <a:xfrm>
              <a:off x="0" y="2831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1062"/>
            <p:cNvSpPr>
              <a:spLocks noChangeShapeType="1"/>
            </p:cNvSpPr>
            <p:nvPr userDrawn="1"/>
          </p:nvSpPr>
          <p:spPr bwMode="auto">
            <a:xfrm>
              <a:off x="0" y="2750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1063"/>
            <p:cNvSpPr>
              <a:spLocks noChangeShapeType="1"/>
            </p:cNvSpPr>
            <p:nvPr userDrawn="1"/>
          </p:nvSpPr>
          <p:spPr bwMode="auto">
            <a:xfrm>
              <a:off x="0" y="2678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1064"/>
            <p:cNvSpPr>
              <a:spLocks noChangeShapeType="1"/>
            </p:cNvSpPr>
            <p:nvPr userDrawn="1"/>
          </p:nvSpPr>
          <p:spPr bwMode="auto">
            <a:xfrm>
              <a:off x="0" y="2876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1065"/>
            <p:cNvSpPr>
              <a:spLocks noChangeShapeType="1"/>
            </p:cNvSpPr>
            <p:nvPr userDrawn="1"/>
          </p:nvSpPr>
          <p:spPr bwMode="auto">
            <a:xfrm>
              <a:off x="0" y="2855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1066"/>
            <p:cNvSpPr>
              <a:spLocks noChangeShapeType="1"/>
            </p:cNvSpPr>
            <p:nvPr userDrawn="1"/>
          </p:nvSpPr>
          <p:spPr bwMode="auto">
            <a:xfrm>
              <a:off x="0" y="2554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1067"/>
            <p:cNvSpPr>
              <a:spLocks noChangeShapeType="1"/>
            </p:cNvSpPr>
            <p:nvPr userDrawn="1"/>
          </p:nvSpPr>
          <p:spPr bwMode="auto">
            <a:xfrm>
              <a:off x="0" y="2590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1068"/>
            <p:cNvSpPr>
              <a:spLocks noChangeShapeType="1"/>
            </p:cNvSpPr>
            <p:nvPr userDrawn="1"/>
          </p:nvSpPr>
          <p:spPr bwMode="auto">
            <a:xfrm>
              <a:off x="0" y="2623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1069"/>
            <p:cNvSpPr>
              <a:spLocks noChangeShapeType="1"/>
            </p:cNvSpPr>
            <p:nvPr userDrawn="1"/>
          </p:nvSpPr>
          <p:spPr bwMode="auto">
            <a:xfrm>
              <a:off x="0" y="2464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1070"/>
            <p:cNvSpPr>
              <a:spLocks noChangeShapeType="1"/>
            </p:cNvSpPr>
            <p:nvPr userDrawn="1"/>
          </p:nvSpPr>
          <p:spPr bwMode="auto">
            <a:xfrm>
              <a:off x="0" y="2416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1071"/>
            <p:cNvSpPr>
              <a:spLocks noChangeShapeType="1"/>
            </p:cNvSpPr>
            <p:nvPr userDrawn="1"/>
          </p:nvSpPr>
          <p:spPr bwMode="auto">
            <a:xfrm>
              <a:off x="0" y="250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1072"/>
            <p:cNvSpPr>
              <a:spLocks noChangeShapeType="1"/>
            </p:cNvSpPr>
            <p:nvPr userDrawn="1"/>
          </p:nvSpPr>
          <p:spPr bwMode="auto">
            <a:xfrm>
              <a:off x="0" y="2371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1073"/>
            <p:cNvSpPr>
              <a:spLocks noChangeShapeType="1"/>
            </p:cNvSpPr>
            <p:nvPr userDrawn="1"/>
          </p:nvSpPr>
          <p:spPr bwMode="auto">
            <a:xfrm>
              <a:off x="0" y="2245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1074"/>
            <p:cNvSpPr>
              <a:spLocks noChangeShapeType="1"/>
            </p:cNvSpPr>
            <p:nvPr userDrawn="1"/>
          </p:nvSpPr>
          <p:spPr bwMode="auto">
            <a:xfrm>
              <a:off x="0" y="235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1075"/>
            <p:cNvSpPr>
              <a:spLocks noChangeShapeType="1"/>
            </p:cNvSpPr>
            <p:nvPr userDrawn="1"/>
          </p:nvSpPr>
          <p:spPr bwMode="auto">
            <a:xfrm>
              <a:off x="0" y="2290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076"/>
            <p:cNvSpPr>
              <a:spLocks noChangeShapeType="1"/>
            </p:cNvSpPr>
            <p:nvPr userDrawn="1"/>
          </p:nvSpPr>
          <p:spPr bwMode="auto">
            <a:xfrm>
              <a:off x="0" y="2269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1077"/>
            <p:cNvSpPr>
              <a:spLocks noChangeShapeType="1"/>
            </p:cNvSpPr>
            <p:nvPr userDrawn="1"/>
          </p:nvSpPr>
          <p:spPr bwMode="auto">
            <a:xfrm>
              <a:off x="0" y="213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1078"/>
            <p:cNvSpPr>
              <a:spLocks noChangeShapeType="1"/>
            </p:cNvSpPr>
            <p:nvPr userDrawn="1"/>
          </p:nvSpPr>
          <p:spPr bwMode="auto">
            <a:xfrm>
              <a:off x="0" y="216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1079"/>
            <p:cNvSpPr>
              <a:spLocks noChangeShapeType="1"/>
            </p:cNvSpPr>
            <p:nvPr userDrawn="1"/>
          </p:nvSpPr>
          <p:spPr bwMode="auto">
            <a:xfrm>
              <a:off x="0" y="219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1080"/>
            <p:cNvSpPr>
              <a:spLocks noChangeShapeType="1"/>
            </p:cNvSpPr>
            <p:nvPr userDrawn="1"/>
          </p:nvSpPr>
          <p:spPr bwMode="auto">
            <a:xfrm>
              <a:off x="0" y="2040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1081"/>
            <p:cNvSpPr>
              <a:spLocks noChangeShapeType="1"/>
            </p:cNvSpPr>
            <p:nvPr userDrawn="1"/>
          </p:nvSpPr>
          <p:spPr bwMode="auto">
            <a:xfrm>
              <a:off x="0" y="1992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1082"/>
            <p:cNvSpPr>
              <a:spLocks noChangeShapeType="1"/>
            </p:cNvSpPr>
            <p:nvPr userDrawn="1"/>
          </p:nvSpPr>
          <p:spPr bwMode="auto">
            <a:xfrm>
              <a:off x="0" y="2085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1083"/>
            <p:cNvSpPr>
              <a:spLocks noChangeShapeType="1"/>
            </p:cNvSpPr>
            <p:nvPr userDrawn="1"/>
          </p:nvSpPr>
          <p:spPr bwMode="auto">
            <a:xfrm>
              <a:off x="0" y="1593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1084"/>
            <p:cNvSpPr>
              <a:spLocks noChangeShapeType="1"/>
            </p:cNvSpPr>
            <p:nvPr userDrawn="1"/>
          </p:nvSpPr>
          <p:spPr bwMode="auto">
            <a:xfrm>
              <a:off x="0" y="156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1085"/>
            <p:cNvSpPr>
              <a:spLocks noChangeShapeType="1"/>
            </p:cNvSpPr>
            <p:nvPr userDrawn="1"/>
          </p:nvSpPr>
          <p:spPr bwMode="auto">
            <a:xfrm>
              <a:off x="0" y="1947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1086"/>
            <p:cNvSpPr>
              <a:spLocks noChangeShapeType="1"/>
            </p:cNvSpPr>
            <p:nvPr userDrawn="1"/>
          </p:nvSpPr>
          <p:spPr bwMode="auto">
            <a:xfrm>
              <a:off x="0" y="1821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1087"/>
            <p:cNvSpPr>
              <a:spLocks noChangeShapeType="1"/>
            </p:cNvSpPr>
            <p:nvPr userDrawn="1"/>
          </p:nvSpPr>
          <p:spPr bwMode="auto">
            <a:xfrm>
              <a:off x="0" y="1740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1088"/>
            <p:cNvSpPr>
              <a:spLocks noChangeShapeType="1"/>
            </p:cNvSpPr>
            <p:nvPr userDrawn="1"/>
          </p:nvSpPr>
          <p:spPr bwMode="auto">
            <a:xfrm>
              <a:off x="0" y="1926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1089"/>
            <p:cNvSpPr>
              <a:spLocks noChangeShapeType="1"/>
            </p:cNvSpPr>
            <p:nvPr userDrawn="1"/>
          </p:nvSpPr>
          <p:spPr bwMode="auto">
            <a:xfrm>
              <a:off x="0" y="1614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1090"/>
            <p:cNvSpPr>
              <a:spLocks noChangeShapeType="1"/>
            </p:cNvSpPr>
            <p:nvPr userDrawn="1"/>
          </p:nvSpPr>
          <p:spPr bwMode="auto">
            <a:xfrm>
              <a:off x="0" y="1668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1091"/>
            <p:cNvSpPr>
              <a:spLocks noChangeShapeType="1"/>
            </p:cNvSpPr>
            <p:nvPr userDrawn="1"/>
          </p:nvSpPr>
          <p:spPr bwMode="auto">
            <a:xfrm>
              <a:off x="0" y="1866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1092"/>
            <p:cNvSpPr>
              <a:spLocks noChangeShapeType="1"/>
            </p:cNvSpPr>
            <p:nvPr userDrawn="1"/>
          </p:nvSpPr>
          <p:spPr bwMode="auto">
            <a:xfrm>
              <a:off x="0" y="1845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1093"/>
            <p:cNvSpPr>
              <a:spLocks noChangeShapeType="1"/>
            </p:cNvSpPr>
            <p:nvPr userDrawn="1"/>
          </p:nvSpPr>
          <p:spPr bwMode="auto">
            <a:xfrm>
              <a:off x="0" y="1437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1094"/>
            <p:cNvSpPr>
              <a:spLocks noChangeShapeType="1"/>
            </p:cNvSpPr>
            <p:nvPr userDrawn="1"/>
          </p:nvSpPr>
          <p:spPr bwMode="auto">
            <a:xfrm>
              <a:off x="0" y="1473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Line 1095"/>
            <p:cNvSpPr>
              <a:spLocks noChangeShapeType="1"/>
            </p:cNvSpPr>
            <p:nvPr userDrawn="1"/>
          </p:nvSpPr>
          <p:spPr bwMode="auto">
            <a:xfrm>
              <a:off x="0" y="1506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Line 1096"/>
            <p:cNvSpPr>
              <a:spLocks noChangeShapeType="1"/>
            </p:cNvSpPr>
            <p:nvPr userDrawn="1"/>
          </p:nvSpPr>
          <p:spPr bwMode="auto">
            <a:xfrm>
              <a:off x="0" y="1347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1097"/>
            <p:cNvSpPr>
              <a:spLocks noChangeShapeType="1"/>
            </p:cNvSpPr>
            <p:nvPr userDrawn="1"/>
          </p:nvSpPr>
          <p:spPr bwMode="auto">
            <a:xfrm>
              <a:off x="0" y="1392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1098"/>
            <p:cNvSpPr>
              <a:spLocks noChangeShapeType="1"/>
            </p:cNvSpPr>
            <p:nvPr userDrawn="1"/>
          </p:nvSpPr>
          <p:spPr bwMode="auto">
            <a:xfrm>
              <a:off x="0" y="1016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1099"/>
            <p:cNvSpPr>
              <a:spLocks noChangeShapeType="1"/>
            </p:cNvSpPr>
            <p:nvPr userDrawn="1"/>
          </p:nvSpPr>
          <p:spPr bwMode="auto">
            <a:xfrm>
              <a:off x="0" y="989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1100"/>
            <p:cNvSpPr>
              <a:spLocks noChangeShapeType="1"/>
            </p:cNvSpPr>
            <p:nvPr userDrawn="1"/>
          </p:nvSpPr>
          <p:spPr bwMode="auto">
            <a:xfrm>
              <a:off x="0" y="1244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1101"/>
            <p:cNvSpPr>
              <a:spLocks noChangeShapeType="1"/>
            </p:cNvSpPr>
            <p:nvPr userDrawn="1"/>
          </p:nvSpPr>
          <p:spPr bwMode="auto">
            <a:xfrm>
              <a:off x="0" y="1163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1102"/>
            <p:cNvSpPr>
              <a:spLocks noChangeShapeType="1"/>
            </p:cNvSpPr>
            <p:nvPr userDrawn="1"/>
          </p:nvSpPr>
          <p:spPr bwMode="auto">
            <a:xfrm>
              <a:off x="0" y="1037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103"/>
            <p:cNvSpPr>
              <a:spLocks noChangeShapeType="1"/>
            </p:cNvSpPr>
            <p:nvPr userDrawn="1"/>
          </p:nvSpPr>
          <p:spPr bwMode="auto">
            <a:xfrm>
              <a:off x="0" y="1091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1104"/>
            <p:cNvSpPr>
              <a:spLocks noChangeShapeType="1"/>
            </p:cNvSpPr>
            <p:nvPr userDrawn="1"/>
          </p:nvSpPr>
          <p:spPr bwMode="auto">
            <a:xfrm>
              <a:off x="0" y="128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1105"/>
            <p:cNvSpPr>
              <a:spLocks noChangeShapeType="1"/>
            </p:cNvSpPr>
            <p:nvPr userDrawn="1"/>
          </p:nvSpPr>
          <p:spPr bwMode="auto">
            <a:xfrm>
              <a:off x="0" y="1268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1106"/>
            <p:cNvSpPr>
              <a:spLocks noChangeShapeType="1"/>
            </p:cNvSpPr>
            <p:nvPr userDrawn="1"/>
          </p:nvSpPr>
          <p:spPr bwMode="auto">
            <a:xfrm>
              <a:off x="0" y="86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1107"/>
            <p:cNvSpPr>
              <a:spLocks noChangeShapeType="1"/>
            </p:cNvSpPr>
            <p:nvPr userDrawn="1"/>
          </p:nvSpPr>
          <p:spPr bwMode="auto">
            <a:xfrm>
              <a:off x="0" y="89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1108"/>
            <p:cNvSpPr>
              <a:spLocks noChangeShapeType="1"/>
            </p:cNvSpPr>
            <p:nvPr userDrawn="1"/>
          </p:nvSpPr>
          <p:spPr bwMode="auto">
            <a:xfrm>
              <a:off x="0" y="92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1109"/>
            <p:cNvSpPr>
              <a:spLocks noChangeShapeType="1"/>
            </p:cNvSpPr>
            <p:nvPr userDrawn="1"/>
          </p:nvSpPr>
          <p:spPr bwMode="auto">
            <a:xfrm>
              <a:off x="0" y="770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Line 1110"/>
            <p:cNvSpPr>
              <a:spLocks noChangeShapeType="1"/>
            </p:cNvSpPr>
            <p:nvPr userDrawn="1"/>
          </p:nvSpPr>
          <p:spPr bwMode="auto">
            <a:xfrm>
              <a:off x="0" y="815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1111"/>
            <p:cNvSpPr>
              <a:spLocks noChangeShapeType="1"/>
            </p:cNvSpPr>
            <p:nvPr userDrawn="1"/>
          </p:nvSpPr>
          <p:spPr bwMode="auto">
            <a:xfrm>
              <a:off x="0" y="718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1112"/>
            <p:cNvSpPr>
              <a:spLocks noChangeShapeType="1"/>
            </p:cNvSpPr>
            <p:nvPr userDrawn="1"/>
          </p:nvSpPr>
          <p:spPr bwMode="auto">
            <a:xfrm>
              <a:off x="0" y="646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1113"/>
            <p:cNvSpPr>
              <a:spLocks noChangeShapeType="1"/>
            </p:cNvSpPr>
            <p:nvPr userDrawn="1"/>
          </p:nvSpPr>
          <p:spPr bwMode="auto">
            <a:xfrm>
              <a:off x="0" y="522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Line 1114"/>
            <p:cNvSpPr>
              <a:spLocks noChangeShapeType="1"/>
            </p:cNvSpPr>
            <p:nvPr userDrawn="1"/>
          </p:nvSpPr>
          <p:spPr bwMode="auto">
            <a:xfrm>
              <a:off x="0" y="558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1115"/>
            <p:cNvSpPr>
              <a:spLocks noChangeShapeType="1"/>
            </p:cNvSpPr>
            <p:nvPr userDrawn="1"/>
          </p:nvSpPr>
          <p:spPr bwMode="auto">
            <a:xfrm>
              <a:off x="0" y="591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116"/>
            <p:cNvSpPr>
              <a:spLocks noChangeShapeType="1"/>
            </p:cNvSpPr>
            <p:nvPr userDrawn="1"/>
          </p:nvSpPr>
          <p:spPr bwMode="auto">
            <a:xfrm>
              <a:off x="0" y="432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1117"/>
            <p:cNvSpPr>
              <a:spLocks noChangeShapeType="1"/>
            </p:cNvSpPr>
            <p:nvPr userDrawn="1"/>
          </p:nvSpPr>
          <p:spPr bwMode="auto">
            <a:xfrm>
              <a:off x="0" y="384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1118"/>
            <p:cNvSpPr>
              <a:spLocks noChangeShapeType="1"/>
            </p:cNvSpPr>
            <p:nvPr userDrawn="1"/>
          </p:nvSpPr>
          <p:spPr bwMode="auto">
            <a:xfrm>
              <a:off x="0" y="477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1119"/>
            <p:cNvSpPr>
              <a:spLocks noChangeShapeType="1"/>
            </p:cNvSpPr>
            <p:nvPr userDrawn="1"/>
          </p:nvSpPr>
          <p:spPr bwMode="auto">
            <a:xfrm>
              <a:off x="0" y="33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1120"/>
            <p:cNvSpPr>
              <a:spLocks noChangeShapeType="1"/>
            </p:cNvSpPr>
            <p:nvPr userDrawn="1"/>
          </p:nvSpPr>
          <p:spPr bwMode="auto">
            <a:xfrm>
              <a:off x="0" y="318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1121"/>
            <p:cNvSpPr>
              <a:spLocks noChangeShapeType="1"/>
            </p:cNvSpPr>
            <p:nvPr userDrawn="1"/>
          </p:nvSpPr>
          <p:spPr bwMode="auto">
            <a:xfrm>
              <a:off x="0" y="258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1122"/>
            <p:cNvSpPr>
              <a:spLocks noChangeShapeType="1"/>
            </p:cNvSpPr>
            <p:nvPr userDrawn="1"/>
          </p:nvSpPr>
          <p:spPr bwMode="auto">
            <a:xfrm>
              <a:off x="0" y="7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1123"/>
            <p:cNvSpPr>
              <a:spLocks noChangeShapeType="1"/>
            </p:cNvSpPr>
            <p:nvPr userDrawn="1"/>
          </p:nvSpPr>
          <p:spPr bwMode="auto">
            <a:xfrm>
              <a:off x="0" y="43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1124"/>
            <p:cNvSpPr>
              <a:spLocks noChangeShapeType="1"/>
            </p:cNvSpPr>
            <p:nvPr userDrawn="1"/>
          </p:nvSpPr>
          <p:spPr bwMode="auto">
            <a:xfrm>
              <a:off x="0" y="91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Line 1125"/>
            <p:cNvSpPr>
              <a:spLocks noChangeShapeType="1"/>
            </p:cNvSpPr>
            <p:nvPr userDrawn="1"/>
          </p:nvSpPr>
          <p:spPr bwMode="auto">
            <a:xfrm>
              <a:off x="0" y="145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1126"/>
            <p:cNvSpPr>
              <a:spLocks noChangeShapeType="1"/>
            </p:cNvSpPr>
            <p:nvPr userDrawn="1"/>
          </p:nvSpPr>
          <p:spPr bwMode="auto">
            <a:xfrm>
              <a:off x="0" y="202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" name="Rectangle 1132"/>
          <p:cNvSpPr>
            <a:spLocks noChangeArrowheads="1"/>
          </p:cNvSpPr>
          <p:nvPr/>
        </p:nvSpPr>
        <p:spPr bwMode="auto">
          <a:xfrm>
            <a:off x="3017838" y="3122613"/>
            <a:ext cx="5662612" cy="77787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 eaLnBrk="1" hangingPunct="1"/>
            <a:endParaRPr kumimoji="1" lang="en-US" altLang="en-US">
              <a:latin typeface="Arial" charset="0"/>
            </a:endParaRPr>
          </a:p>
        </p:txBody>
      </p:sp>
      <p:sp>
        <p:nvSpPr>
          <p:cNvPr id="105" name="Rectangle 1133"/>
          <p:cNvSpPr>
            <a:spLocks noChangeArrowheads="1"/>
          </p:cNvSpPr>
          <p:nvPr/>
        </p:nvSpPr>
        <p:spPr bwMode="auto">
          <a:xfrm>
            <a:off x="1098550" y="1863725"/>
            <a:ext cx="5662613" cy="777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 eaLnBrk="1" hangingPunct="1"/>
            <a:endParaRPr kumimoji="1" lang="en-US" altLang="en-US">
              <a:latin typeface="Arial" charset="0"/>
            </a:endParaRPr>
          </a:p>
        </p:txBody>
      </p:sp>
      <p:grpSp>
        <p:nvGrpSpPr>
          <p:cNvPr id="106" name="Group 1149"/>
          <p:cNvGrpSpPr>
            <a:grpSpLocks/>
          </p:cNvGrpSpPr>
          <p:nvPr userDrawn="1"/>
        </p:nvGrpSpPr>
        <p:grpSpPr bwMode="auto">
          <a:xfrm>
            <a:off x="1295400" y="2133600"/>
            <a:ext cx="1066800" cy="838200"/>
            <a:chOff x="912" y="1344"/>
            <a:chExt cx="672" cy="528"/>
          </a:xfrm>
        </p:grpSpPr>
        <p:sp>
          <p:nvSpPr>
            <p:cNvPr id="107" name="Rectangle 1147"/>
            <p:cNvSpPr>
              <a:spLocks noChangeArrowheads="1"/>
            </p:cNvSpPr>
            <p:nvPr userDrawn="1"/>
          </p:nvSpPr>
          <p:spPr bwMode="auto">
            <a:xfrm>
              <a:off x="912" y="1344"/>
              <a:ext cx="672" cy="5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" name="Rectangle 1135"/>
            <p:cNvSpPr>
              <a:spLocks noChangeArrowheads="1"/>
            </p:cNvSpPr>
            <p:nvPr userDrawn="1"/>
          </p:nvSpPr>
          <p:spPr bwMode="auto">
            <a:xfrm>
              <a:off x="1478" y="1721"/>
              <a:ext cx="71" cy="7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09" name="Group 1136"/>
            <p:cNvGrpSpPr>
              <a:grpSpLocks/>
            </p:cNvGrpSpPr>
            <p:nvPr userDrawn="1"/>
          </p:nvGrpSpPr>
          <p:grpSpPr bwMode="auto">
            <a:xfrm>
              <a:off x="948" y="1420"/>
              <a:ext cx="567" cy="380"/>
              <a:chOff x="1920" y="96"/>
              <a:chExt cx="768" cy="480"/>
            </a:xfrm>
          </p:grpSpPr>
          <p:sp>
            <p:nvSpPr>
              <p:cNvPr id="114" name="Oval 1137"/>
              <p:cNvSpPr>
                <a:spLocks noChangeArrowheads="1"/>
              </p:cNvSpPr>
              <p:nvPr userDrawn="1"/>
            </p:nvSpPr>
            <p:spPr bwMode="auto">
              <a:xfrm>
                <a:off x="1920" y="192"/>
                <a:ext cx="576" cy="239"/>
              </a:xfrm>
              <a:prstGeom prst="ellipse">
                <a:avLst/>
              </a:prstGeom>
              <a:solidFill>
                <a:srgbClr val="6F6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5" name="Oval 1138"/>
              <p:cNvSpPr>
                <a:spLocks noChangeArrowheads="1"/>
              </p:cNvSpPr>
              <p:nvPr userDrawn="1"/>
            </p:nvSpPr>
            <p:spPr bwMode="auto">
              <a:xfrm>
                <a:off x="2016" y="96"/>
                <a:ext cx="576" cy="241"/>
              </a:xfrm>
              <a:prstGeom prst="ellipse">
                <a:avLst/>
              </a:prstGeom>
              <a:solidFill>
                <a:srgbClr val="6F6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6" name="Oval 1139"/>
              <p:cNvSpPr>
                <a:spLocks noChangeArrowheads="1"/>
              </p:cNvSpPr>
              <p:nvPr userDrawn="1"/>
            </p:nvSpPr>
            <p:spPr bwMode="auto">
              <a:xfrm>
                <a:off x="2016" y="337"/>
                <a:ext cx="336" cy="239"/>
              </a:xfrm>
              <a:prstGeom prst="ellipse">
                <a:avLst/>
              </a:prstGeom>
              <a:solidFill>
                <a:srgbClr val="6F6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7" name="Oval 1140"/>
              <p:cNvSpPr>
                <a:spLocks noChangeArrowheads="1"/>
              </p:cNvSpPr>
              <p:nvPr userDrawn="1"/>
            </p:nvSpPr>
            <p:spPr bwMode="auto">
              <a:xfrm>
                <a:off x="2256" y="337"/>
                <a:ext cx="336" cy="239"/>
              </a:xfrm>
              <a:prstGeom prst="ellipse">
                <a:avLst/>
              </a:prstGeom>
              <a:solidFill>
                <a:srgbClr val="6F6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8" name="Oval 1141"/>
              <p:cNvSpPr>
                <a:spLocks noChangeArrowheads="1"/>
              </p:cNvSpPr>
              <p:nvPr userDrawn="1"/>
            </p:nvSpPr>
            <p:spPr bwMode="auto">
              <a:xfrm>
                <a:off x="2256" y="240"/>
                <a:ext cx="336" cy="239"/>
              </a:xfrm>
              <a:prstGeom prst="ellipse">
                <a:avLst/>
              </a:prstGeom>
              <a:solidFill>
                <a:srgbClr val="6F6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9" name="Oval 1142"/>
              <p:cNvSpPr>
                <a:spLocks noChangeArrowheads="1"/>
              </p:cNvSpPr>
              <p:nvPr userDrawn="1"/>
            </p:nvSpPr>
            <p:spPr bwMode="auto">
              <a:xfrm>
                <a:off x="2352" y="240"/>
                <a:ext cx="336" cy="239"/>
              </a:xfrm>
              <a:prstGeom prst="ellipse">
                <a:avLst/>
              </a:prstGeom>
              <a:solidFill>
                <a:srgbClr val="6F6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10" name="Rectangle 1143"/>
            <p:cNvSpPr>
              <a:spLocks noChangeArrowheads="1"/>
            </p:cNvSpPr>
            <p:nvPr userDrawn="1"/>
          </p:nvSpPr>
          <p:spPr bwMode="auto">
            <a:xfrm>
              <a:off x="947" y="1382"/>
              <a:ext cx="71" cy="7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1" name="Rectangle 1144"/>
            <p:cNvSpPr>
              <a:spLocks noChangeArrowheads="1"/>
            </p:cNvSpPr>
            <p:nvPr userDrawn="1"/>
          </p:nvSpPr>
          <p:spPr bwMode="auto">
            <a:xfrm>
              <a:off x="983" y="1419"/>
              <a:ext cx="70" cy="7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" name="Rectangle 1145"/>
            <p:cNvSpPr>
              <a:spLocks noChangeArrowheads="1"/>
            </p:cNvSpPr>
            <p:nvPr userDrawn="1"/>
          </p:nvSpPr>
          <p:spPr bwMode="auto">
            <a:xfrm>
              <a:off x="1443" y="1683"/>
              <a:ext cx="70" cy="7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3" name="AutoShape 1146"/>
            <p:cNvCxnSpPr>
              <a:cxnSpLocks noChangeShapeType="1"/>
            </p:cNvCxnSpPr>
            <p:nvPr userDrawn="1"/>
          </p:nvCxnSpPr>
          <p:spPr bwMode="auto">
            <a:xfrm>
              <a:off x="1053" y="1457"/>
              <a:ext cx="390" cy="264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2091" name="Rectangle 1131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3429000"/>
            <a:ext cx="6662737" cy="225901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2114" name="Rectangle 1154"/>
          <p:cNvSpPr>
            <a:spLocks noGrp="1" noChangeArrowheads="1"/>
          </p:cNvSpPr>
          <p:nvPr>
            <p:ph type="ctrTitle" sz="quarter"/>
          </p:nvPr>
        </p:nvSpPr>
        <p:spPr>
          <a:xfrm>
            <a:off x="1981200" y="1981200"/>
            <a:ext cx="69342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15-441: Computer Networking</a:t>
            </a:r>
          </a:p>
        </p:txBody>
      </p:sp>
      <p:sp>
        <p:nvSpPr>
          <p:cNvPr id="120" name="Rectangle 1127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15-441 Fall 2011</a:t>
            </a:r>
          </a:p>
        </p:txBody>
      </p:sp>
      <p:sp>
        <p:nvSpPr>
          <p:cNvPr id="121" name="Rectangle 1128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Caching/CDN/Hashing</a:t>
            </a:r>
          </a:p>
        </p:txBody>
      </p:sp>
      <p:sp>
        <p:nvSpPr>
          <p:cNvPr id="122" name="Rectangle 11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 sz="1400"/>
            </a:lvl1pPr>
          </a:lstStyle>
          <a:p>
            <a:fld id="{74C3FC5B-5094-EF45-A9A3-FF1377E2DF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934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 autoUpdateAnimBg="0"/>
      <p:bldP spid="105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15-441 Fall 2011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Caching/CDN/Hashing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234FE-428C-274A-B2BF-81BBD8F585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0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5138" y="152400"/>
            <a:ext cx="2117725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20553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15-441 Fall 2011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Caching/CDN/Hashing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261A42-CC4F-4040-BE17-BAFFBEADD5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2884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436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8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7" name="Picture 6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2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442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848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8" name="Picture 7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23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51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10" name="Picture 9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6358341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384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6" name="Picture 5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23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68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311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81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15-441 Fall 2011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Caching/CDN/Hashing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BD3C1F-9E88-0740-B55D-F194581141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2084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1674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655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1039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436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318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7" name="Picture 6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2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70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422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8" name="Picture 7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23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53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10" name="Picture 9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6358341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424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6" name="Picture 5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23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8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027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15-441 Fall 2011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Caching/CDN/Hashing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434F6-95FB-934A-B195-0BEB23F637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9134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15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686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3974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6103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436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927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7" name="Picture 6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2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370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111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8" name="Picture 7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23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63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10" name="Picture 9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6358341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188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6" name="Picture 5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23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467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160838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0438" y="1524000"/>
            <a:ext cx="4162425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15-441 Fall 2011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Caching/CDN/Hashing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C90E52-BC81-4C4D-A1CA-21AF144262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4713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309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345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8632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387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0476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436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027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7" name="Picture 6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2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426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827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8" name="Picture 7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23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633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10" name="Picture 9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6358341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591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15-441 Fall 2011</a:t>
            </a:r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Caching/CDN/Hashing</a:t>
            </a:r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60CD72-49E7-C245-B4F7-F71B00EDCF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480701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6" name="Picture 5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23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871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259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165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8007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52945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27307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436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861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7" name="Picture 6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2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34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70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8" name="Picture 7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23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344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15-441 Fall 2011</a:t>
            </a:r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Caching/CDN/Hashing</a:t>
            </a:r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D29F1A-D8C9-0B49-BCFC-6C08C5AE4E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25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10" name="Picture 9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6358341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7962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pic>
        <p:nvPicPr>
          <p:cNvPr id="6" name="Picture 5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23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687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039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697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3410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7461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9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15-441 Fall 2011</a:t>
            </a:r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Caching/CDN/Hashing</a:t>
            </a:r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95B607-D938-024D-BD71-EE9A3D0152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956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15-441 Fall 2011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Caching/CDN/Hashing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3CF61B-A2D6-3D49-9AFE-49C68F25B3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24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15-441 Fall 2011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Caching/CDN/Hashing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2B339B-50B6-1D4B-AABD-FF8184FC44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47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"/>
          <p:cNvGrpSpPr>
            <a:grpSpLocks/>
          </p:cNvGrpSpPr>
          <p:nvPr/>
        </p:nvGrpSpPr>
        <p:grpSpPr bwMode="auto">
          <a:xfrm>
            <a:off x="0" y="68263"/>
            <a:ext cx="457200" cy="6713537"/>
            <a:chOff x="0" y="43"/>
            <a:chExt cx="5760" cy="4229"/>
          </a:xfrm>
        </p:grpSpPr>
        <p:sp>
          <p:nvSpPr>
            <p:cNvPr id="1050" name="Line 4"/>
            <p:cNvSpPr>
              <a:spLocks noChangeShapeType="1"/>
            </p:cNvSpPr>
            <p:nvPr userDrawn="1"/>
          </p:nvSpPr>
          <p:spPr bwMode="auto">
            <a:xfrm>
              <a:off x="0" y="4203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Line 5"/>
            <p:cNvSpPr>
              <a:spLocks noChangeShapeType="1"/>
            </p:cNvSpPr>
            <p:nvPr userDrawn="1"/>
          </p:nvSpPr>
          <p:spPr bwMode="auto">
            <a:xfrm>
              <a:off x="0" y="4239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Line 6"/>
            <p:cNvSpPr>
              <a:spLocks noChangeShapeType="1"/>
            </p:cNvSpPr>
            <p:nvPr userDrawn="1"/>
          </p:nvSpPr>
          <p:spPr bwMode="auto">
            <a:xfrm>
              <a:off x="0" y="4272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Line 7"/>
            <p:cNvSpPr>
              <a:spLocks noChangeShapeType="1"/>
            </p:cNvSpPr>
            <p:nvPr userDrawn="1"/>
          </p:nvSpPr>
          <p:spPr bwMode="auto">
            <a:xfrm>
              <a:off x="0" y="4113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Line 8"/>
            <p:cNvSpPr>
              <a:spLocks noChangeShapeType="1"/>
            </p:cNvSpPr>
            <p:nvPr userDrawn="1"/>
          </p:nvSpPr>
          <p:spPr bwMode="auto">
            <a:xfrm>
              <a:off x="0" y="4065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Line 9"/>
            <p:cNvSpPr>
              <a:spLocks noChangeShapeType="1"/>
            </p:cNvSpPr>
            <p:nvPr userDrawn="1"/>
          </p:nvSpPr>
          <p:spPr bwMode="auto">
            <a:xfrm>
              <a:off x="0" y="4158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Line 10"/>
            <p:cNvSpPr>
              <a:spLocks noChangeShapeType="1"/>
            </p:cNvSpPr>
            <p:nvPr userDrawn="1"/>
          </p:nvSpPr>
          <p:spPr bwMode="auto">
            <a:xfrm>
              <a:off x="0" y="3666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Line 11"/>
            <p:cNvSpPr>
              <a:spLocks noChangeShapeType="1"/>
            </p:cNvSpPr>
            <p:nvPr userDrawn="1"/>
          </p:nvSpPr>
          <p:spPr bwMode="auto">
            <a:xfrm>
              <a:off x="0" y="3639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Line 12"/>
            <p:cNvSpPr>
              <a:spLocks noChangeShapeType="1"/>
            </p:cNvSpPr>
            <p:nvPr userDrawn="1"/>
          </p:nvSpPr>
          <p:spPr bwMode="auto">
            <a:xfrm>
              <a:off x="0" y="4020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Line 13"/>
            <p:cNvSpPr>
              <a:spLocks noChangeShapeType="1"/>
            </p:cNvSpPr>
            <p:nvPr userDrawn="1"/>
          </p:nvSpPr>
          <p:spPr bwMode="auto">
            <a:xfrm>
              <a:off x="0" y="3894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Line 14"/>
            <p:cNvSpPr>
              <a:spLocks noChangeShapeType="1"/>
            </p:cNvSpPr>
            <p:nvPr userDrawn="1"/>
          </p:nvSpPr>
          <p:spPr bwMode="auto">
            <a:xfrm>
              <a:off x="0" y="3813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Line 15"/>
            <p:cNvSpPr>
              <a:spLocks noChangeShapeType="1"/>
            </p:cNvSpPr>
            <p:nvPr userDrawn="1"/>
          </p:nvSpPr>
          <p:spPr bwMode="auto">
            <a:xfrm>
              <a:off x="0" y="3999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Line 16"/>
            <p:cNvSpPr>
              <a:spLocks noChangeShapeType="1"/>
            </p:cNvSpPr>
            <p:nvPr userDrawn="1"/>
          </p:nvSpPr>
          <p:spPr bwMode="auto">
            <a:xfrm>
              <a:off x="0" y="3687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Line 17"/>
            <p:cNvSpPr>
              <a:spLocks noChangeShapeType="1"/>
            </p:cNvSpPr>
            <p:nvPr userDrawn="1"/>
          </p:nvSpPr>
          <p:spPr bwMode="auto">
            <a:xfrm>
              <a:off x="0" y="3741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Line 18"/>
            <p:cNvSpPr>
              <a:spLocks noChangeShapeType="1"/>
            </p:cNvSpPr>
            <p:nvPr userDrawn="1"/>
          </p:nvSpPr>
          <p:spPr bwMode="auto">
            <a:xfrm>
              <a:off x="0" y="393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" name="Line 19"/>
            <p:cNvSpPr>
              <a:spLocks noChangeShapeType="1"/>
            </p:cNvSpPr>
            <p:nvPr userDrawn="1"/>
          </p:nvSpPr>
          <p:spPr bwMode="auto">
            <a:xfrm>
              <a:off x="0" y="3918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Line 20"/>
            <p:cNvSpPr>
              <a:spLocks noChangeShapeType="1"/>
            </p:cNvSpPr>
            <p:nvPr userDrawn="1"/>
          </p:nvSpPr>
          <p:spPr bwMode="auto">
            <a:xfrm>
              <a:off x="0" y="3510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" name="Line 21"/>
            <p:cNvSpPr>
              <a:spLocks noChangeShapeType="1"/>
            </p:cNvSpPr>
            <p:nvPr userDrawn="1"/>
          </p:nvSpPr>
          <p:spPr bwMode="auto">
            <a:xfrm>
              <a:off x="0" y="3546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" name="Line 22"/>
            <p:cNvSpPr>
              <a:spLocks noChangeShapeType="1"/>
            </p:cNvSpPr>
            <p:nvPr userDrawn="1"/>
          </p:nvSpPr>
          <p:spPr bwMode="auto">
            <a:xfrm>
              <a:off x="0" y="357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9" name="Line 23"/>
            <p:cNvSpPr>
              <a:spLocks noChangeShapeType="1"/>
            </p:cNvSpPr>
            <p:nvPr userDrawn="1"/>
          </p:nvSpPr>
          <p:spPr bwMode="auto">
            <a:xfrm>
              <a:off x="0" y="3420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0" name="Line 24"/>
            <p:cNvSpPr>
              <a:spLocks noChangeShapeType="1"/>
            </p:cNvSpPr>
            <p:nvPr userDrawn="1"/>
          </p:nvSpPr>
          <p:spPr bwMode="auto">
            <a:xfrm>
              <a:off x="0" y="3372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" name="Line 25"/>
            <p:cNvSpPr>
              <a:spLocks noChangeShapeType="1"/>
            </p:cNvSpPr>
            <p:nvPr userDrawn="1"/>
          </p:nvSpPr>
          <p:spPr bwMode="auto">
            <a:xfrm>
              <a:off x="0" y="3465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2" name="Line 26"/>
            <p:cNvSpPr>
              <a:spLocks noChangeShapeType="1"/>
            </p:cNvSpPr>
            <p:nvPr userDrawn="1"/>
          </p:nvSpPr>
          <p:spPr bwMode="auto">
            <a:xfrm>
              <a:off x="0" y="2973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" name="Line 27"/>
            <p:cNvSpPr>
              <a:spLocks noChangeShapeType="1"/>
            </p:cNvSpPr>
            <p:nvPr userDrawn="1"/>
          </p:nvSpPr>
          <p:spPr bwMode="auto">
            <a:xfrm>
              <a:off x="0" y="2946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4" name="Line 28"/>
            <p:cNvSpPr>
              <a:spLocks noChangeShapeType="1"/>
            </p:cNvSpPr>
            <p:nvPr userDrawn="1"/>
          </p:nvSpPr>
          <p:spPr bwMode="auto">
            <a:xfrm>
              <a:off x="0" y="3327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" name="Line 29"/>
            <p:cNvSpPr>
              <a:spLocks noChangeShapeType="1"/>
            </p:cNvSpPr>
            <p:nvPr userDrawn="1"/>
          </p:nvSpPr>
          <p:spPr bwMode="auto">
            <a:xfrm>
              <a:off x="0" y="3201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" name="Line 30"/>
            <p:cNvSpPr>
              <a:spLocks noChangeShapeType="1"/>
            </p:cNvSpPr>
            <p:nvPr userDrawn="1"/>
          </p:nvSpPr>
          <p:spPr bwMode="auto">
            <a:xfrm>
              <a:off x="0" y="3120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" name="Line 31"/>
            <p:cNvSpPr>
              <a:spLocks noChangeShapeType="1"/>
            </p:cNvSpPr>
            <p:nvPr userDrawn="1"/>
          </p:nvSpPr>
          <p:spPr bwMode="auto">
            <a:xfrm>
              <a:off x="0" y="3306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" name="Line 32"/>
            <p:cNvSpPr>
              <a:spLocks noChangeShapeType="1"/>
            </p:cNvSpPr>
            <p:nvPr userDrawn="1"/>
          </p:nvSpPr>
          <p:spPr bwMode="auto">
            <a:xfrm>
              <a:off x="0" y="2994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9" name="Line 33"/>
            <p:cNvSpPr>
              <a:spLocks noChangeShapeType="1"/>
            </p:cNvSpPr>
            <p:nvPr userDrawn="1"/>
          </p:nvSpPr>
          <p:spPr bwMode="auto">
            <a:xfrm>
              <a:off x="0" y="3048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0" name="Line 34"/>
            <p:cNvSpPr>
              <a:spLocks noChangeShapeType="1"/>
            </p:cNvSpPr>
            <p:nvPr userDrawn="1"/>
          </p:nvSpPr>
          <p:spPr bwMode="auto">
            <a:xfrm>
              <a:off x="0" y="3246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1" name="Line 35"/>
            <p:cNvSpPr>
              <a:spLocks noChangeShapeType="1"/>
            </p:cNvSpPr>
            <p:nvPr userDrawn="1"/>
          </p:nvSpPr>
          <p:spPr bwMode="auto">
            <a:xfrm>
              <a:off x="0" y="3225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" name="Line 36"/>
            <p:cNvSpPr>
              <a:spLocks noChangeShapeType="1"/>
            </p:cNvSpPr>
            <p:nvPr userDrawn="1"/>
          </p:nvSpPr>
          <p:spPr bwMode="auto">
            <a:xfrm>
              <a:off x="0" y="2831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" name="Line 37"/>
            <p:cNvSpPr>
              <a:spLocks noChangeShapeType="1"/>
            </p:cNvSpPr>
            <p:nvPr userDrawn="1"/>
          </p:nvSpPr>
          <p:spPr bwMode="auto">
            <a:xfrm>
              <a:off x="0" y="2750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4" name="Line 38"/>
            <p:cNvSpPr>
              <a:spLocks noChangeShapeType="1"/>
            </p:cNvSpPr>
            <p:nvPr userDrawn="1"/>
          </p:nvSpPr>
          <p:spPr bwMode="auto">
            <a:xfrm>
              <a:off x="0" y="2678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" name="Line 39"/>
            <p:cNvSpPr>
              <a:spLocks noChangeShapeType="1"/>
            </p:cNvSpPr>
            <p:nvPr userDrawn="1"/>
          </p:nvSpPr>
          <p:spPr bwMode="auto">
            <a:xfrm>
              <a:off x="0" y="2876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" name="Line 40"/>
            <p:cNvSpPr>
              <a:spLocks noChangeShapeType="1"/>
            </p:cNvSpPr>
            <p:nvPr userDrawn="1"/>
          </p:nvSpPr>
          <p:spPr bwMode="auto">
            <a:xfrm>
              <a:off x="0" y="2855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" name="Line 41"/>
            <p:cNvSpPr>
              <a:spLocks noChangeShapeType="1"/>
            </p:cNvSpPr>
            <p:nvPr userDrawn="1"/>
          </p:nvSpPr>
          <p:spPr bwMode="auto">
            <a:xfrm>
              <a:off x="0" y="2554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" name="Line 42"/>
            <p:cNvSpPr>
              <a:spLocks noChangeShapeType="1"/>
            </p:cNvSpPr>
            <p:nvPr userDrawn="1"/>
          </p:nvSpPr>
          <p:spPr bwMode="auto">
            <a:xfrm>
              <a:off x="0" y="2590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9" name="Line 43"/>
            <p:cNvSpPr>
              <a:spLocks noChangeShapeType="1"/>
            </p:cNvSpPr>
            <p:nvPr userDrawn="1"/>
          </p:nvSpPr>
          <p:spPr bwMode="auto">
            <a:xfrm>
              <a:off x="0" y="2623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" name="Line 44"/>
            <p:cNvSpPr>
              <a:spLocks noChangeShapeType="1"/>
            </p:cNvSpPr>
            <p:nvPr userDrawn="1"/>
          </p:nvSpPr>
          <p:spPr bwMode="auto">
            <a:xfrm>
              <a:off x="0" y="2464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Line 45"/>
            <p:cNvSpPr>
              <a:spLocks noChangeShapeType="1"/>
            </p:cNvSpPr>
            <p:nvPr userDrawn="1"/>
          </p:nvSpPr>
          <p:spPr bwMode="auto">
            <a:xfrm>
              <a:off x="0" y="2416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2" name="Line 46"/>
            <p:cNvSpPr>
              <a:spLocks noChangeShapeType="1"/>
            </p:cNvSpPr>
            <p:nvPr userDrawn="1"/>
          </p:nvSpPr>
          <p:spPr bwMode="auto">
            <a:xfrm>
              <a:off x="0" y="250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3" name="Line 47"/>
            <p:cNvSpPr>
              <a:spLocks noChangeShapeType="1"/>
            </p:cNvSpPr>
            <p:nvPr userDrawn="1"/>
          </p:nvSpPr>
          <p:spPr bwMode="auto">
            <a:xfrm>
              <a:off x="0" y="2371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4" name="Line 48"/>
            <p:cNvSpPr>
              <a:spLocks noChangeShapeType="1"/>
            </p:cNvSpPr>
            <p:nvPr userDrawn="1"/>
          </p:nvSpPr>
          <p:spPr bwMode="auto">
            <a:xfrm>
              <a:off x="0" y="2245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" name="Line 49"/>
            <p:cNvSpPr>
              <a:spLocks noChangeShapeType="1"/>
            </p:cNvSpPr>
            <p:nvPr userDrawn="1"/>
          </p:nvSpPr>
          <p:spPr bwMode="auto">
            <a:xfrm>
              <a:off x="0" y="2350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" name="Line 50"/>
            <p:cNvSpPr>
              <a:spLocks noChangeShapeType="1"/>
            </p:cNvSpPr>
            <p:nvPr userDrawn="1"/>
          </p:nvSpPr>
          <p:spPr bwMode="auto">
            <a:xfrm>
              <a:off x="0" y="2290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7" name="Line 51"/>
            <p:cNvSpPr>
              <a:spLocks noChangeShapeType="1"/>
            </p:cNvSpPr>
            <p:nvPr userDrawn="1"/>
          </p:nvSpPr>
          <p:spPr bwMode="auto">
            <a:xfrm>
              <a:off x="0" y="2269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8" name="Line 52"/>
            <p:cNvSpPr>
              <a:spLocks noChangeShapeType="1"/>
            </p:cNvSpPr>
            <p:nvPr userDrawn="1"/>
          </p:nvSpPr>
          <p:spPr bwMode="auto">
            <a:xfrm>
              <a:off x="0" y="2130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9" name="Line 53"/>
            <p:cNvSpPr>
              <a:spLocks noChangeShapeType="1"/>
            </p:cNvSpPr>
            <p:nvPr userDrawn="1"/>
          </p:nvSpPr>
          <p:spPr bwMode="auto">
            <a:xfrm>
              <a:off x="0" y="2166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0" name="Line 54"/>
            <p:cNvSpPr>
              <a:spLocks noChangeShapeType="1"/>
            </p:cNvSpPr>
            <p:nvPr userDrawn="1"/>
          </p:nvSpPr>
          <p:spPr bwMode="auto">
            <a:xfrm>
              <a:off x="0" y="219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1" name="Line 55"/>
            <p:cNvSpPr>
              <a:spLocks noChangeShapeType="1"/>
            </p:cNvSpPr>
            <p:nvPr userDrawn="1"/>
          </p:nvSpPr>
          <p:spPr bwMode="auto">
            <a:xfrm>
              <a:off x="0" y="2040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2" name="Line 56"/>
            <p:cNvSpPr>
              <a:spLocks noChangeShapeType="1"/>
            </p:cNvSpPr>
            <p:nvPr userDrawn="1"/>
          </p:nvSpPr>
          <p:spPr bwMode="auto">
            <a:xfrm>
              <a:off x="0" y="1992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3" name="Line 57"/>
            <p:cNvSpPr>
              <a:spLocks noChangeShapeType="1"/>
            </p:cNvSpPr>
            <p:nvPr userDrawn="1"/>
          </p:nvSpPr>
          <p:spPr bwMode="auto">
            <a:xfrm>
              <a:off x="0" y="2085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4" name="Line 58"/>
            <p:cNvSpPr>
              <a:spLocks noChangeShapeType="1"/>
            </p:cNvSpPr>
            <p:nvPr userDrawn="1"/>
          </p:nvSpPr>
          <p:spPr bwMode="auto">
            <a:xfrm>
              <a:off x="0" y="1593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" name="Line 59"/>
            <p:cNvSpPr>
              <a:spLocks noChangeShapeType="1"/>
            </p:cNvSpPr>
            <p:nvPr userDrawn="1"/>
          </p:nvSpPr>
          <p:spPr bwMode="auto">
            <a:xfrm>
              <a:off x="0" y="1566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" name="Line 60"/>
            <p:cNvSpPr>
              <a:spLocks noChangeShapeType="1"/>
            </p:cNvSpPr>
            <p:nvPr userDrawn="1"/>
          </p:nvSpPr>
          <p:spPr bwMode="auto">
            <a:xfrm>
              <a:off x="0" y="1947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" name="Line 61"/>
            <p:cNvSpPr>
              <a:spLocks noChangeShapeType="1"/>
            </p:cNvSpPr>
            <p:nvPr userDrawn="1"/>
          </p:nvSpPr>
          <p:spPr bwMode="auto">
            <a:xfrm>
              <a:off x="0" y="1821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" name="Line 62"/>
            <p:cNvSpPr>
              <a:spLocks noChangeShapeType="1"/>
            </p:cNvSpPr>
            <p:nvPr userDrawn="1"/>
          </p:nvSpPr>
          <p:spPr bwMode="auto">
            <a:xfrm>
              <a:off x="0" y="1740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9" name="Line 63"/>
            <p:cNvSpPr>
              <a:spLocks noChangeShapeType="1"/>
            </p:cNvSpPr>
            <p:nvPr userDrawn="1"/>
          </p:nvSpPr>
          <p:spPr bwMode="auto">
            <a:xfrm>
              <a:off x="0" y="1926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0" name="Line 64"/>
            <p:cNvSpPr>
              <a:spLocks noChangeShapeType="1"/>
            </p:cNvSpPr>
            <p:nvPr userDrawn="1"/>
          </p:nvSpPr>
          <p:spPr bwMode="auto">
            <a:xfrm>
              <a:off x="0" y="1614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1" name="Line 65"/>
            <p:cNvSpPr>
              <a:spLocks noChangeShapeType="1"/>
            </p:cNvSpPr>
            <p:nvPr userDrawn="1"/>
          </p:nvSpPr>
          <p:spPr bwMode="auto">
            <a:xfrm>
              <a:off x="0" y="1668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2" name="Line 66"/>
            <p:cNvSpPr>
              <a:spLocks noChangeShapeType="1"/>
            </p:cNvSpPr>
            <p:nvPr userDrawn="1"/>
          </p:nvSpPr>
          <p:spPr bwMode="auto">
            <a:xfrm>
              <a:off x="0" y="1866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3" name="Line 67"/>
            <p:cNvSpPr>
              <a:spLocks noChangeShapeType="1"/>
            </p:cNvSpPr>
            <p:nvPr userDrawn="1"/>
          </p:nvSpPr>
          <p:spPr bwMode="auto">
            <a:xfrm>
              <a:off x="0" y="1845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4" name="Line 68"/>
            <p:cNvSpPr>
              <a:spLocks noChangeShapeType="1"/>
            </p:cNvSpPr>
            <p:nvPr userDrawn="1"/>
          </p:nvSpPr>
          <p:spPr bwMode="auto">
            <a:xfrm>
              <a:off x="0" y="1437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" name="Line 69"/>
            <p:cNvSpPr>
              <a:spLocks noChangeShapeType="1"/>
            </p:cNvSpPr>
            <p:nvPr userDrawn="1"/>
          </p:nvSpPr>
          <p:spPr bwMode="auto">
            <a:xfrm>
              <a:off x="0" y="1473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" name="Line 70"/>
            <p:cNvSpPr>
              <a:spLocks noChangeShapeType="1"/>
            </p:cNvSpPr>
            <p:nvPr userDrawn="1"/>
          </p:nvSpPr>
          <p:spPr bwMode="auto">
            <a:xfrm>
              <a:off x="0" y="1506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" name="Line 71"/>
            <p:cNvSpPr>
              <a:spLocks noChangeShapeType="1"/>
            </p:cNvSpPr>
            <p:nvPr userDrawn="1"/>
          </p:nvSpPr>
          <p:spPr bwMode="auto">
            <a:xfrm>
              <a:off x="0" y="1347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" name="Line 72"/>
            <p:cNvSpPr>
              <a:spLocks noChangeShapeType="1"/>
            </p:cNvSpPr>
            <p:nvPr userDrawn="1"/>
          </p:nvSpPr>
          <p:spPr bwMode="auto">
            <a:xfrm>
              <a:off x="0" y="1392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" name="Line 73"/>
            <p:cNvSpPr>
              <a:spLocks noChangeShapeType="1"/>
            </p:cNvSpPr>
            <p:nvPr userDrawn="1"/>
          </p:nvSpPr>
          <p:spPr bwMode="auto">
            <a:xfrm>
              <a:off x="0" y="1016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0" name="Line 74"/>
            <p:cNvSpPr>
              <a:spLocks noChangeShapeType="1"/>
            </p:cNvSpPr>
            <p:nvPr userDrawn="1"/>
          </p:nvSpPr>
          <p:spPr bwMode="auto">
            <a:xfrm>
              <a:off x="0" y="989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1" name="Line 75"/>
            <p:cNvSpPr>
              <a:spLocks noChangeShapeType="1"/>
            </p:cNvSpPr>
            <p:nvPr userDrawn="1"/>
          </p:nvSpPr>
          <p:spPr bwMode="auto">
            <a:xfrm>
              <a:off x="0" y="1244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2" name="Line 76"/>
            <p:cNvSpPr>
              <a:spLocks noChangeShapeType="1"/>
            </p:cNvSpPr>
            <p:nvPr userDrawn="1"/>
          </p:nvSpPr>
          <p:spPr bwMode="auto">
            <a:xfrm>
              <a:off x="0" y="1163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3" name="Line 77"/>
            <p:cNvSpPr>
              <a:spLocks noChangeShapeType="1"/>
            </p:cNvSpPr>
            <p:nvPr userDrawn="1"/>
          </p:nvSpPr>
          <p:spPr bwMode="auto">
            <a:xfrm>
              <a:off x="0" y="1037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4" name="Line 78"/>
            <p:cNvSpPr>
              <a:spLocks noChangeShapeType="1"/>
            </p:cNvSpPr>
            <p:nvPr userDrawn="1"/>
          </p:nvSpPr>
          <p:spPr bwMode="auto">
            <a:xfrm>
              <a:off x="0" y="1091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5" name="Line 79"/>
            <p:cNvSpPr>
              <a:spLocks noChangeShapeType="1"/>
            </p:cNvSpPr>
            <p:nvPr userDrawn="1"/>
          </p:nvSpPr>
          <p:spPr bwMode="auto">
            <a:xfrm>
              <a:off x="0" y="128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" name="Line 80"/>
            <p:cNvSpPr>
              <a:spLocks noChangeShapeType="1"/>
            </p:cNvSpPr>
            <p:nvPr userDrawn="1"/>
          </p:nvSpPr>
          <p:spPr bwMode="auto">
            <a:xfrm>
              <a:off x="0" y="1268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" name="Line 81"/>
            <p:cNvSpPr>
              <a:spLocks noChangeShapeType="1"/>
            </p:cNvSpPr>
            <p:nvPr userDrawn="1"/>
          </p:nvSpPr>
          <p:spPr bwMode="auto">
            <a:xfrm>
              <a:off x="0" y="860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" name="Line 82"/>
            <p:cNvSpPr>
              <a:spLocks noChangeShapeType="1"/>
            </p:cNvSpPr>
            <p:nvPr userDrawn="1"/>
          </p:nvSpPr>
          <p:spPr bwMode="auto">
            <a:xfrm>
              <a:off x="0" y="896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" name="Line 83"/>
            <p:cNvSpPr>
              <a:spLocks noChangeShapeType="1"/>
            </p:cNvSpPr>
            <p:nvPr userDrawn="1"/>
          </p:nvSpPr>
          <p:spPr bwMode="auto">
            <a:xfrm>
              <a:off x="0" y="92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" name="Line 84"/>
            <p:cNvSpPr>
              <a:spLocks noChangeShapeType="1"/>
            </p:cNvSpPr>
            <p:nvPr userDrawn="1"/>
          </p:nvSpPr>
          <p:spPr bwMode="auto">
            <a:xfrm>
              <a:off x="0" y="770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" name="Line 85"/>
            <p:cNvSpPr>
              <a:spLocks noChangeShapeType="1"/>
            </p:cNvSpPr>
            <p:nvPr userDrawn="1"/>
          </p:nvSpPr>
          <p:spPr bwMode="auto">
            <a:xfrm>
              <a:off x="0" y="815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" name="Line 86"/>
            <p:cNvSpPr>
              <a:spLocks noChangeShapeType="1"/>
            </p:cNvSpPr>
            <p:nvPr userDrawn="1"/>
          </p:nvSpPr>
          <p:spPr bwMode="auto">
            <a:xfrm>
              <a:off x="0" y="718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" name="Line 87"/>
            <p:cNvSpPr>
              <a:spLocks noChangeShapeType="1"/>
            </p:cNvSpPr>
            <p:nvPr userDrawn="1"/>
          </p:nvSpPr>
          <p:spPr bwMode="auto">
            <a:xfrm>
              <a:off x="0" y="646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" name="Line 88"/>
            <p:cNvSpPr>
              <a:spLocks noChangeShapeType="1"/>
            </p:cNvSpPr>
            <p:nvPr userDrawn="1"/>
          </p:nvSpPr>
          <p:spPr bwMode="auto">
            <a:xfrm>
              <a:off x="0" y="522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" name="Line 89"/>
            <p:cNvSpPr>
              <a:spLocks noChangeShapeType="1"/>
            </p:cNvSpPr>
            <p:nvPr userDrawn="1"/>
          </p:nvSpPr>
          <p:spPr bwMode="auto">
            <a:xfrm>
              <a:off x="0" y="558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" name="Line 90"/>
            <p:cNvSpPr>
              <a:spLocks noChangeShapeType="1"/>
            </p:cNvSpPr>
            <p:nvPr userDrawn="1"/>
          </p:nvSpPr>
          <p:spPr bwMode="auto">
            <a:xfrm>
              <a:off x="0" y="591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" name="Line 91"/>
            <p:cNvSpPr>
              <a:spLocks noChangeShapeType="1"/>
            </p:cNvSpPr>
            <p:nvPr userDrawn="1"/>
          </p:nvSpPr>
          <p:spPr bwMode="auto">
            <a:xfrm>
              <a:off x="0" y="432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" name="Line 92"/>
            <p:cNvSpPr>
              <a:spLocks noChangeShapeType="1"/>
            </p:cNvSpPr>
            <p:nvPr userDrawn="1"/>
          </p:nvSpPr>
          <p:spPr bwMode="auto">
            <a:xfrm>
              <a:off x="0" y="384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" name="Line 93"/>
            <p:cNvSpPr>
              <a:spLocks noChangeShapeType="1"/>
            </p:cNvSpPr>
            <p:nvPr userDrawn="1"/>
          </p:nvSpPr>
          <p:spPr bwMode="auto">
            <a:xfrm>
              <a:off x="0" y="477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" name="Line 94"/>
            <p:cNvSpPr>
              <a:spLocks noChangeShapeType="1"/>
            </p:cNvSpPr>
            <p:nvPr userDrawn="1"/>
          </p:nvSpPr>
          <p:spPr bwMode="auto">
            <a:xfrm>
              <a:off x="0" y="33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" name="Line 95"/>
            <p:cNvSpPr>
              <a:spLocks noChangeShapeType="1"/>
            </p:cNvSpPr>
            <p:nvPr userDrawn="1"/>
          </p:nvSpPr>
          <p:spPr bwMode="auto">
            <a:xfrm>
              <a:off x="0" y="318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" name="Line 96"/>
            <p:cNvSpPr>
              <a:spLocks noChangeShapeType="1"/>
            </p:cNvSpPr>
            <p:nvPr userDrawn="1"/>
          </p:nvSpPr>
          <p:spPr bwMode="auto">
            <a:xfrm>
              <a:off x="0" y="258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" name="Line 97"/>
            <p:cNvSpPr>
              <a:spLocks noChangeShapeType="1"/>
            </p:cNvSpPr>
            <p:nvPr userDrawn="1"/>
          </p:nvSpPr>
          <p:spPr bwMode="auto">
            <a:xfrm>
              <a:off x="0" y="70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" name="Line 98"/>
            <p:cNvSpPr>
              <a:spLocks noChangeShapeType="1"/>
            </p:cNvSpPr>
            <p:nvPr userDrawn="1"/>
          </p:nvSpPr>
          <p:spPr bwMode="auto">
            <a:xfrm>
              <a:off x="0" y="43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" name="Line 99"/>
            <p:cNvSpPr>
              <a:spLocks noChangeShapeType="1"/>
            </p:cNvSpPr>
            <p:nvPr userDrawn="1"/>
          </p:nvSpPr>
          <p:spPr bwMode="auto">
            <a:xfrm>
              <a:off x="0" y="91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" name="Line 100"/>
            <p:cNvSpPr>
              <a:spLocks noChangeShapeType="1"/>
            </p:cNvSpPr>
            <p:nvPr userDrawn="1"/>
          </p:nvSpPr>
          <p:spPr bwMode="auto">
            <a:xfrm>
              <a:off x="0" y="145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" name="Line 101"/>
            <p:cNvSpPr>
              <a:spLocks noChangeShapeType="1"/>
            </p:cNvSpPr>
            <p:nvPr userDrawn="1"/>
          </p:nvSpPr>
          <p:spPr bwMode="auto">
            <a:xfrm>
              <a:off x="0" y="202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" name="Rectangle 103"/>
          <p:cNvSpPr>
            <a:spLocks noChangeArrowheads="1"/>
          </p:cNvSpPr>
          <p:nvPr/>
        </p:nvSpPr>
        <p:spPr bwMode="auto">
          <a:xfrm>
            <a:off x="76200" y="76200"/>
            <a:ext cx="304800" cy="14509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" name="Rectangle 104"/>
          <p:cNvSpPr>
            <a:spLocks noChangeArrowheads="1"/>
          </p:cNvSpPr>
          <p:nvPr/>
        </p:nvSpPr>
        <p:spPr bwMode="auto">
          <a:xfrm>
            <a:off x="204788" y="150813"/>
            <a:ext cx="5662612" cy="77787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" name="Rectangle 105"/>
          <p:cNvSpPr>
            <a:spLocks noChangeArrowheads="1"/>
          </p:cNvSpPr>
          <p:nvPr/>
        </p:nvSpPr>
        <p:spPr bwMode="auto">
          <a:xfrm>
            <a:off x="7300913" y="1185863"/>
            <a:ext cx="1474787" cy="33813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0" name="Rectangle 106"/>
          <p:cNvSpPr>
            <a:spLocks noChangeArrowheads="1"/>
          </p:cNvSpPr>
          <p:nvPr/>
        </p:nvSpPr>
        <p:spPr bwMode="auto">
          <a:xfrm>
            <a:off x="3252788" y="1338263"/>
            <a:ext cx="5662612" cy="77787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1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475663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68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folHlink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15-441 Fall 2011</a:t>
            </a:r>
          </a:p>
        </p:txBody>
      </p:sp>
      <p:sp>
        <p:nvSpPr>
          <p:cNvPr id="41069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folHlink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Caching/CDN/Hashing</a:t>
            </a:r>
          </a:p>
        </p:txBody>
      </p:sp>
      <p:sp>
        <p:nvSpPr>
          <p:cNvPr id="41070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folHlink"/>
                </a:solidFill>
                <a:latin typeface="Arial" charset="0"/>
              </a:defRPr>
            </a:lvl1pPr>
          </a:lstStyle>
          <a:p>
            <a:fld id="{75685DDA-8C26-A042-9F11-44CEF676BBA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5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458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grpSp>
        <p:nvGrpSpPr>
          <p:cNvPr id="1036" name="Group 126"/>
          <p:cNvGrpSpPr>
            <a:grpSpLocks/>
          </p:cNvGrpSpPr>
          <p:nvPr userDrawn="1"/>
        </p:nvGrpSpPr>
        <p:grpSpPr bwMode="auto">
          <a:xfrm>
            <a:off x="7620000" y="228600"/>
            <a:ext cx="1066800" cy="838200"/>
            <a:chOff x="912" y="1344"/>
            <a:chExt cx="672" cy="528"/>
          </a:xfrm>
        </p:grpSpPr>
        <p:sp>
          <p:nvSpPr>
            <p:cNvPr id="1037" name="Rectangle 127"/>
            <p:cNvSpPr>
              <a:spLocks noChangeArrowheads="1"/>
            </p:cNvSpPr>
            <p:nvPr userDrawn="1"/>
          </p:nvSpPr>
          <p:spPr bwMode="auto">
            <a:xfrm>
              <a:off x="912" y="1344"/>
              <a:ext cx="672" cy="5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8" name="Rectangle 128"/>
            <p:cNvSpPr>
              <a:spLocks noChangeArrowheads="1"/>
            </p:cNvSpPr>
            <p:nvPr userDrawn="1"/>
          </p:nvSpPr>
          <p:spPr bwMode="auto">
            <a:xfrm>
              <a:off x="1478" y="1721"/>
              <a:ext cx="71" cy="7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039" name="Group 129"/>
            <p:cNvGrpSpPr>
              <a:grpSpLocks/>
            </p:cNvGrpSpPr>
            <p:nvPr userDrawn="1"/>
          </p:nvGrpSpPr>
          <p:grpSpPr bwMode="auto">
            <a:xfrm>
              <a:off x="947" y="1419"/>
              <a:ext cx="566" cy="378"/>
              <a:chOff x="1920" y="96"/>
              <a:chExt cx="768" cy="480"/>
            </a:xfrm>
          </p:grpSpPr>
          <p:sp>
            <p:nvSpPr>
              <p:cNvPr id="1044" name="Oval 130"/>
              <p:cNvSpPr>
                <a:spLocks noChangeArrowheads="1"/>
              </p:cNvSpPr>
              <p:nvPr userDrawn="1"/>
            </p:nvSpPr>
            <p:spPr bwMode="auto">
              <a:xfrm>
                <a:off x="1920" y="193"/>
                <a:ext cx="577" cy="240"/>
              </a:xfrm>
              <a:prstGeom prst="ellipse">
                <a:avLst/>
              </a:prstGeom>
              <a:solidFill>
                <a:srgbClr val="6F6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45" name="Oval 131"/>
              <p:cNvSpPr>
                <a:spLocks noChangeArrowheads="1"/>
              </p:cNvSpPr>
              <p:nvPr userDrawn="1"/>
            </p:nvSpPr>
            <p:spPr bwMode="auto">
              <a:xfrm>
                <a:off x="2016" y="96"/>
                <a:ext cx="575" cy="240"/>
              </a:xfrm>
              <a:prstGeom prst="ellipse">
                <a:avLst/>
              </a:prstGeom>
              <a:solidFill>
                <a:srgbClr val="6F6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46" name="Oval 132"/>
              <p:cNvSpPr>
                <a:spLocks noChangeArrowheads="1"/>
              </p:cNvSpPr>
              <p:nvPr userDrawn="1"/>
            </p:nvSpPr>
            <p:spPr bwMode="auto">
              <a:xfrm>
                <a:off x="2016" y="336"/>
                <a:ext cx="335" cy="240"/>
              </a:xfrm>
              <a:prstGeom prst="ellipse">
                <a:avLst/>
              </a:prstGeom>
              <a:solidFill>
                <a:srgbClr val="6F6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47" name="Oval 133"/>
              <p:cNvSpPr>
                <a:spLocks noChangeArrowheads="1"/>
              </p:cNvSpPr>
              <p:nvPr userDrawn="1"/>
            </p:nvSpPr>
            <p:spPr bwMode="auto">
              <a:xfrm>
                <a:off x="2257" y="336"/>
                <a:ext cx="335" cy="240"/>
              </a:xfrm>
              <a:prstGeom prst="ellipse">
                <a:avLst/>
              </a:prstGeom>
              <a:solidFill>
                <a:srgbClr val="6F6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48" name="Oval 134"/>
              <p:cNvSpPr>
                <a:spLocks noChangeArrowheads="1"/>
              </p:cNvSpPr>
              <p:nvPr userDrawn="1"/>
            </p:nvSpPr>
            <p:spPr bwMode="auto">
              <a:xfrm>
                <a:off x="2257" y="239"/>
                <a:ext cx="335" cy="240"/>
              </a:xfrm>
              <a:prstGeom prst="ellipse">
                <a:avLst/>
              </a:prstGeom>
              <a:solidFill>
                <a:srgbClr val="6F6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49" name="Oval 135"/>
              <p:cNvSpPr>
                <a:spLocks noChangeArrowheads="1"/>
              </p:cNvSpPr>
              <p:nvPr userDrawn="1"/>
            </p:nvSpPr>
            <p:spPr bwMode="auto">
              <a:xfrm>
                <a:off x="2351" y="239"/>
                <a:ext cx="337" cy="240"/>
              </a:xfrm>
              <a:prstGeom prst="ellipse">
                <a:avLst/>
              </a:prstGeom>
              <a:solidFill>
                <a:srgbClr val="6F6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040" name="Rectangle 136"/>
            <p:cNvSpPr>
              <a:spLocks noChangeArrowheads="1"/>
            </p:cNvSpPr>
            <p:nvPr userDrawn="1"/>
          </p:nvSpPr>
          <p:spPr bwMode="auto">
            <a:xfrm>
              <a:off x="947" y="1382"/>
              <a:ext cx="71" cy="7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1" name="Rectangle 137"/>
            <p:cNvSpPr>
              <a:spLocks noChangeArrowheads="1"/>
            </p:cNvSpPr>
            <p:nvPr userDrawn="1"/>
          </p:nvSpPr>
          <p:spPr bwMode="auto">
            <a:xfrm>
              <a:off x="983" y="1419"/>
              <a:ext cx="70" cy="7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2" name="Rectangle 138"/>
            <p:cNvSpPr>
              <a:spLocks noChangeArrowheads="1"/>
            </p:cNvSpPr>
            <p:nvPr userDrawn="1"/>
          </p:nvSpPr>
          <p:spPr bwMode="auto">
            <a:xfrm>
              <a:off x="1443" y="1683"/>
              <a:ext cx="70" cy="7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043" name="AutoShape 139"/>
            <p:cNvCxnSpPr>
              <a:cxnSpLocks noChangeShapeType="1"/>
              <a:stCxn id="1041" idx="3"/>
              <a:endCxn id="1042" idx="1"/>
            </p:cNvCxnSpPr>
            <p:nvPr userDrawn="1"/>
          </p:nvCxnSpPr>
          <p:spPr bwMode="auto">
            <a:xfrm>
              <a:off x="1053" y="1457"/>
              <a:ext cx="390" cy="264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ＭＳ Ｐゴシック" charset="0"/>
          <a:cs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ＭＳ Ｐゴシック" charset="0"/>
          <a:cs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1"/>
          </a:solidFill>
          <a:latin typeface="+mn-lt"/>
          <a:ea typeface="ＭＳ Ｐゴシック" charset="0"/>
          <a:cs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chemeClr val="tx2">
                <a:lumMod val="75000"/>
              </a:schemeClr>
            </a:gs>
            <a:gs pos="100000">
              <a:schemeClr val="tx2">
                <a:lumMod val="60000"/>
                <a:lumOff val="40000"/>
              </a:schemeClr>
            </a:gs>
            <a:gs pos="0">
              <a:schemeClr val="bg1">
                <a:lumMod val="5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FFFF00">
                    <a:tint val="75000"/>
                  </a:srgbClr>
                </a:solidFill>
                <a:latin typeface="Calibri"/>
                <a:ea typeface=""/>
                <a:cs typeface=""/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  <a:latin typeface="Calibri"/>
              <a:ea typeface=""/>
              <a:cs typeface="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FFFF00">
                  <a:tint val="75000"/>
                </a:srgbClr>
              </a:solidFill>
              <a:latin typeface="Calibri"/>
              <a:ea typeface=""/>
              <a:cs typeface="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  <a:latin typeface="Calibri"/>
                <a:ea typeface=""/>
                <a:cs typeface="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2017939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chemeClr val="tx2">
                <a:lumMod val="75000"/>
              </a:schemeClr>
            </a:gs>
            <a:gs pos="100000">
              <a:schemeClr val="tx2">
                <a:lumMod val="60000"/>
                <a:lumOff val="40000"/>
              </a:schemeClr>
            </a:gs>
            <a:gs pos="0">
              <a:schemeClr val="bg1">
                <a:lumMod val="5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FFFF00">
                    <a:tint val="75000"/>
                  </a:srgbClr>
                </a:solidFill>
                <a:latin typeface="Calibri"/>
                <a:ea typeface=""/>
                <a:cs typeface=""/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  <a:latin typeface="Calibri"/>
              <a:ea typeface=""/>
              <a:cs typeface="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FFFF00">
                  <a:tint val="75000"/>
                </a:srgbClr>
              </a:solidFill>
              <a:latin typeface="Calibri"/>
              <a:ea typeface=""/>
              <a:cs typeface="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  <a:latin typeface="Calibri"/>
                <a:ea typeface=""/>
                <a:cs typeface="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33140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chemeClr val="tx2">
                <a:lumMod val="75000"/>
              </a:schemeClr>
            </a:gs>
            <a:gs pos="100000">
              <a:schemeClr val="tx2">
                <a:lumMod val="60000"/>
                <a:lumOff val="40000"/>
              </a:schemeClr>
            </a:gs>
            <a:gs pos="0">
              <a:schemeClr val="bg1">
                <a:lumMod val="5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FFFF00">
                    <a:tint val="75000"/>
                  </a:srgbClr>
                </a:solidFill>
                <a:latin typeface="Calibri"/>
                <a:ea typeface=""/>
                <a:cs typeface=""/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  <a:latin typeface="Calibri"/>
              <a:ea typeface=""/>
              <a:cs typeface="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FFFF00">
                  <a:tint val="75000"/>
                </a:srgbClr>
              </a:solidFill>
              <a:latin typeface="Calibri"/>
              <a:ea typeface=""/>
              <a:cs typeface="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  <a:latin typeface="Calibri"/>
                <a:ea typeface=""/>
                <a:cs typeface="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69960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chemeClr val="tx2">
                <a:lumMod val="75000"/>
              </a:schemeClr>
            </a:gs>
            <a:gs pos="100000">
              <a:schemeClr val="tx2">
                <a:lumMod val="60000"/>
                <a:lumOff val="40000"/>
              </a:schemeClr>
            </a:gs>
            <a:gs pos="0">
              <a:schemeClr val="bg1">
                <a:lumMod val="5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FFFF00">
                    <a:tint val="75000"/>
                  </a:srgbClr>
                </a:solidFill>
                <a:latin typeface="Calibri"/>
                <a:ea typeface=""/>
                <a:cs typeface=""/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  <a:latin typeface="Calibri"/>
              <a:ea typeface=""/>
              <a:cs typeface="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FFFF00">
                  <a:tint val="75000"/>
                </a:srgbClr>
              </a:solidFill>
              <a:latin typeface="Calibri"/>
              <a:ea typeface=""/>
              <a:cs typeface="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  <a:latin typeface="Calibri"/>
                <a:ea typeface=""/>
                <a:cs typeface="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47252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chemeClr val="tx2">
                <a:lumMod val="75000"/>
              </a:schemeClr>
            </a:gs>
            <a:gs pos="100000">
              <a:schemeClr val="tx2">
                <a:lumMod val="60000"/>
                <a:lumOff val="40000"/>
              </a:schemeClr>
            </a:gs>
            <a:gs pos="0">
              <a:schemeClr val="bg1">
                <a:lumMod val="5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FFFF00">
                    <a:tint val="75000"/>
                  </a:srgbClr>
                </a:solidFill>
                <a:latin typeface="Calibri"/>
                <a:ea typeface=""/>
                <a:cs typeface=""/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  <a:latin typeface="Calibri"/>
              <a:ea typeface=""/>
              <a:cs typeface="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FFFF00">
                  <a:tint val="75000"/>
                </a:srgbClr>
              </a:solidFill>
              <a:latin typeface="Calibri"/>
              <a:ea typeface=""/>
              <a:cs typeface="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  <a:latin typeface="Calibri"/>
                <a:ea typeface=""/>
                <a:cs typeface="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FFFF00">
                  <a:tint val="75000"/>
                </a:srgbClr>
              </a:solidFill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04018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4.xml"/><Relationship Id="rId3" Type="http://schemas.openxmlformats.org/officeDocument/2006/relationships/notesSlide" Target="../notesSlides/notesSlide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35.xml"/><Relationship Id="rId3" Type="http://schemas.openxmlformats.org/officeDocument/2006/relationships/notesSlide" Target="../notesSlides/notesSlide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35.xml"/><Relationship Id="rId3" Type="http://schemas.openxmlformats.org/officeDocument/2006/relationships/notesSlide" Target="../notesSlides/notes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35.xml"/><Relationship Id="rId3" Type="http://schemas.openxmlformats.org/officeDocument/2006/relationships/notesSlide" Target="../notesSlides/notesSlide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46.xml"/><Relationship Id="rId3" Type="http://schemas.openxmlformats.org/officeDocument/2006/relationships/notesSlide" Target="../notesSlides/notesSlide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46.xml"/><Relationship Id="rId3" Type="http://schemas.openxmlformats.org/officeDocument/2006/relationships/notesSlide" Target="../notesSlides/notesSlide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46.xml"/><Relationship Id="rId3" Type="http://schemas.openxmlformats.org/officeDocument/2006/relationships/notesSlide" Target="../notesSlides/notesSlide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57.xml"/><Relationship Id="rId3" Type="http://schemas.openxmlformats.org/officeDocument/2006/relationships/notesSlide" Target="../notesSlides/notesSlide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57.xml"/><Relationship Id="rId3" Type="http://schemas.openxmlformats.org/officeDocument/2006/relationships/notesSlide" Target="../notesSlides/notesSlide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jpeg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  <a:cs typeface="ＭＳ Ｐゴシック" charset="-128"/>
              </a:rPr>
              <a:t>15-440 Distributed Systems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  <a:cs typeface="ＭＳ Ｐゴシック" charset="-128"/>
              </a:rPr>
              <a:t>Lecture </a:t>
            </a:r>
            <a:r>
              <a:rPr lang="en-US" altLang="en-US" dirty="0" smtClean="0">
                <a:ea typeface="ＭＳ Ｐゴシック" charset="-128"/>
                <a:cs typeface="ＭＳ Ｐゴシック" charset="-128"/>
              </a:rPr>
              <a:t>19 </a:t>
            </a:r>
            <a:r>
              <a:rPr lang="en-US" altLang="en-US" dirty="0">
                <a:ea typeface="ＭＳ Ｐゴシック" charset="-128"/>
                <a:cs typeface="ＭＳ Ｐゴシック" charset="-128"/>
              </a:rPr>
              <a:t>– </a:t>
            </a:r>
            <a:r>
              <a:rPr lang="en-US" altLang="en-US" dirty="0" err="1" smtClean="0">
                <a:ea typeface="ＭＳ Ｐゴシック" charset="-128"/>
                <a:cs typeface="ＭＳ Ｐゴシック" charset="-128"/>
              </a:rPr>
              <a:t>BigTable</a:t>
            </a:r>
            <a:r>
              <a:rPr lang="en-US" altLang="en-US" dirty="0" smtClean="0">
                <a:ea typeface="ＭＳ Ｐゴシック" charset="-128"/>
                <a:cs typeface="ＭＳ Ｐゴシック" charset="-128"/>
              </a:rPr>
              <a:t>, Spanner</a:t>
            </a:r>
            <a:r>
              <a:rPr lang="en-US" altLang="en-US" smtClean="0">
                <a:ea typeface="ＭＳ Ｐゴシック" charset="-128"/>
                <a:cs typeface="ＭＳ Ｐゴシック" charset="-128"/>
              </a:rPr>
              <a:t>, </a:t>
            </a:r>
            <a:r>
              <a:rPr lang="en-US" altLang="en-US" smtClean="0">
                <a:ea typeface="ＭＳ Ｐゴシック" charset="-128"/>
                <a:cs typeface="ＭＳ Ｐゴシック" charset="-128"/>
              </a:rPr>
              <a:t>Hashing</a:t>
            </a:r>
            <a:endParaRPr lang="en-US" altLang="en-US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Timestamps</a:t>
            </a:r>
          </a:p>
        </p:txBody>
      </p:sp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124200"/>
            <a:ext cx="8229600" cy="3429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Used to store different versions of data in a cell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New writes default to current time, but timestamps for writes can also be set explicitly by clients</a:t>
            </a:r>
          </a:p>
          <a:p>
            <a:pPr>
              <a:lnSpc>
                <a:spcPct val="80000"/>
              </a:lnSpc>
            </a:pPr>
            <a:r>
              <a:rPr lang="en-US" altLang="en-US"/>
              <a:t>Lookup options:</a:t>
            </a:r>
          </a:p>
          <a:p>
            <a:pPr lvl="1">
              <a:lnSpc>
                <a:spcPct val="80000"/>
              </a:lnSpc>
            </a:pPr>
            <a:r>
              <a:rPr lang="en-US" altLang="en-US" i="1"/>
              <a:t>“Return most recent K values”</a:t>
            </a:r>
          </a:p>
          <a:p>
            <a:pPr lvl="1">
              <a:lnSpc>
                <a:spcPct val="80000"/>
              </a:lnSpc>
            </a:pPr>
            <a:r>
              <a:rPr lang="en-US" altLang="en-US" i="1"/>
              <a:t>“Return all values in timestamp range (or all values)”</a:t>
            </a:r>
          </a:p>
          <a:p>
            <a:pPr>
              <a:lnSpc>
                <a:spcPct val="80000"/>
              </a:lnSpc>
            </a:pPr>
            <a:r>
              <a:rPr lang="en-US" altLang="en-US"/>
              <a:t>Column families can be marked w/ attributes:</a:t>
            </a:r>
          </a:p>
          <a:p>
            <a:pPr lvl="1">
              <a:lnSpc>
                <a:spcPct val="80000"/>
              </a:lnSpc>
            </a:pPr>
            <a:r>
              <a:rPr lang="en-US" altLang="en-US" i="1"/>
              <a:t>“Only retain most recent K values in a cell”</a:t>
            </a:r>
          </a:p>
          <a:p>
            <a:pPr lvl="1">
              <a:lnSpc>
                <a:spcPct val="80000"/>
              </a:lnSpc>
            </a:pPr>
            <a:r>
              <a:rPr lang="en-US" altLang="en-US" i="1"/>
              <a:t>“Keep values until they are older than K seconds”</a:t>
            </a:r>
          </a:p>
        </p:txBody>
      </p:sp>
      <p:pic>
        <p:nvPicPr>
          <p:cNvPr id="94211" name="Picture 4" descr="dia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066800"/>
            <a:ext cx="9029700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0F515B-F556-784E-8B2F-79659B97EA9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56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Tablets &amp; Splitting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277" y="1524000"/>
            <a:ext cx="7065508" cy="4724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3C1F-9E88-0740-B55D-F194581141EC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7435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Tablets &amp; Splitting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019" y="1524000"/>
            <a:ext cx="6916025" cy="4724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3C1F-9E88-0740-B55D-F194581141EC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5871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Servers</a:t>
            </a:r>
          </a:p>
        </p:txBody>
      </p:sp>
      <p:sp>
        <p:nvSpPr>
          <p:cNvPr id="1013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Tablet servers manage tablets, multiple tablets per server. Each tablet is 100-200 MB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Each tablet lives at only one server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Tablet server splits tablets that get too big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Master responsible for load balancing and fault tolerance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25227-F023-9A41-AA49-5C94E582A64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67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Tablet </a:t>
            </a:r>
          </a:p>
        </p:txBody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1676400"/>
          </a:xfrm>
        </p:spPr>
        <p:txBody>
          <a:bodyPr/>
          <a:lstStyle/>
          <a:p>
            <a:r>
              <a:rPr lang="en-US" altLang="en-US"/>
              <a:t>Contains some range of rows of the table</a:t>
            </a:r>
          </a:p>
          <a:p>
            <a:r>
              <a:rPr lang="en-US" altLang="en-US"/>
              <a:t>Built out of multiple SSTables</a:t>
            </a:r>
          </a:p>
        </p:txBody>
      </p:sp>
      <p:grpSp>
        <p:nvGrpSpPr>
          <p:cNvPr id="96259" name="Group 1"/>
          <p:cNvGrpSpPr>
            <a:grpSpLocks/>
          </p:cNvGrpSpPr>
          <p:nvPr/>
        </p:nvGrpSpPr>
        <p:grpSpPr bwMode="auto">
          <a:xfrm>
            <a:off x="457200" y="3465513"/>
            <a:ext cx="8458200" cy="2173287"/>
            <a:chOff x="152400" y="3465513"/>
            <a:chExt cx="8763000" cy="2173287"/>
          </a:xfrm>
        </p:grpSpPr>
        <p:sp>
          <p:nvSpPr>
            <p:cNvPr id="96261" name="Rectangle 4"/>
            <p:cNvSpPr>
              <a:spLocks noChangeArrowheads="1"/>
            </p:cNvSpPr>
            <p:nvPr/>
          </p:nvSpPr>
          <p:spPr bwMode="auto">
            <a:xfrm>
              <a:off x="381000" y="4114800"/>
              <a:ext cx="914400" cy="1295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96262" name="Rectangle 5"/>
            <p:cNvSpPr>
              <a:spLocks noChangeArrowheads="1"/>
            </p:cNvSpPr>
            <p:nvPr/>
          </p:nvSpPr>
          <p:spPr bwMode="auto">
            <a:xfrm>
              <a:off x="1371600" y="4114800"/>
              <a:ext cx="914400" cy="1295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96263" name="Rectangle 6"/>
            <p:cNvSpPr>
              <a:spLocks noChangeArrowheads="1"/>
            </p:cNvSpPr>
            <p:nvPr/>
          </p:nvSpPr>
          <p:spPr bwMode="auto">
            <a:xfrm>
              <a:off x="2362200" y="4114800"/>
              <a:ext cx="914400" cy="1295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96264" name="Rectangle 7"/>
            <p:cNvSpPr>
              <a:spLocks noChangeArrowheads="1"/>
            </p:cNvSpPr>
            <p:nvPr/>
          </p:nvSpPr>
          <p:spPr bwMode="auto">
            <a:xfrm>
              <a:off x="3352800" y="4953000"/>
              <a:ext cx="7620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96265" name="Text Box 8"/>
            <p:cNvSpPr txBox="1">
              <a:spLocks noChangeArrowheads="1"/>
            </p:cNvSpPr>
            <p:nvPr/>
          </p:nvSpPr>
          <p:spPr bwMode="auto">
            <a:xfrm>
              <a:off x="3352800" y="5029200"/>
              <a:ext cx="74892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r>
                <a:rPr lang="en-US" altLang="en-US" sz="1800"/>
                <a:t>Index</a:t>
              </a:r>
            </a:p>
          </p:txBody>
        </p:sp>
        <p:sp>
          <p:nvSpPr>
            <p:cNvPr id="96266" name="Rectangle 9"/>
            <p:cNvSpPr>
              <a:spLocks noChangeArrowheads="1"/>
            </p:cNvSpPr>
            <p:nvPr/>
          </p:nvSpPr>
          <p:spPr bwMode="auto">
            <a:xfrm>
              <a:off x="304800" y="4038600"/>
              <a:ext cx="4038600" cy="1447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96267" name="Text Box 10"/>
            <p:cNvSpPr txBox="1">
              <a:spLocks noChangeArrowheads="1"/>
            </p:cNvSpPr>
            <p:nvPr/>
          </p:nvSpPr>
          <p:spPr bwMode="auto">
            <a:xfrm>
              <a:off x="381000" y="4191000"/>
              <a:ext cx="8382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r>
                <a:rPr lang="en-US" altLang="en-US" sz="1800"/>
                <a:t>64K block</a:t>
              </a:r>
            </a:p>
          </p:txBody>
        </p:sp>
        <p:sp>
          <p:nvSpPr>
            <p:cNvPr id="96268" name="Text Box 11"/>
            <p:cNvSpPr txBox="1">
              <a:spLocks noChangeArrowheads="1"/>
            </p:cNvSpPr>
            <p:nvPr/>
          </p:nvSpPr>
          <p:spPr bwMode="auto">
            <a:xfrm>
              <a:off x="1371600" y="4191000"/>
              <a:ext cx="8382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r>
                <a:rPr lang="en-US" altLang="en-US" sz="1800"/>
                <a:t>64K block</a:t>
              </a:r>
            </a:p>
          </p:txBody>
        </p:sp>
        <p:sp>
          <p:nvSpPr>
            <p:cNvPr id="96269" name="Text Box 12"/>
            <p:cNvSpPr txBox="1">
              <a:spLocks noChangeArrowheads="1"/>
            </p:cNvSpPr>
            <p:nvPr/>
          </p:nvSpPr>
          <p:spPr bwMode="auto">
            <a:xfrm>
              <a:off x="2362200" y="4191000"/>
              <a:ext cx="8382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r>
                <a:rPr lang="en-US" altLang="en-US" sz="1800"/>
                <a:t>64K block</a:t>
              </a:r>
            </a:p>
          </p:txBody>
        </p:sp>
        <p:sp>
          <p:nvSpPr>
            <p:cNvPr id="96270" name="Text Box 13"/>
            <p:cNvSpPr txBox="1">
              <a:spLocks noChangeArrowheads="1"/>
            </p:cNvSpPr>
            <p:nvPr/>
          </p:nvSpPr>
          <p:spPr bwMode="auto">
            <a:xfrm>
              <a:off x="3336925" y="4075113"/>
              <a:ext cx="10441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r>
                <a:rPr lang="en-US" altLang="en-US" sz="1800"/>
                <a:t>SSTable</a:t>
              </a:r>
            </a:p>
          </p:txBody>
        </p:sp>
        <p:sp>
          <p:nvSpPr>
            <p:cNvPr id="96271" name="Rectangle 14"/>
            <p:cNvSpPr>
              <a:spLocks noChangeArrowheads="1"/>
            </p:cNvSpPr>
            <p:nvPr/>
          </p:nvSpPr>
          <p:spPr bwMode="auto">
            <a:xfrm>
              <a:off x="4724400" y="4114800"/>
              <a:ext cx="914400" cy="1295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96272" name="Rectangle 15"/>
            <p:cNvSpPr>
              <a:spLocks noChangeArrowheads="1"/>
            </p:cNvSpPr>
            <p:nvPr/>
          </p:nvSpPr>
          <p:spPr bwMode="auto">
            <a:xfrm>
              <a:off x="5715000" y="4114800"/>
              <a:ext cx="914400" cy="1295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96273" name="Rectangle 16"/>
            <p:cNvSpPr>
              <a:spLocks noChangeArrowheads="1"/>
            </p:cNvSpPr>
            <p:nvPr/>
          </p:nvSpPr>
          <p:spPr bwMode="auto">
            <a:xfrm>
              <a:off x="6705600" y="4114800"/>
              <a:ext cx="914400" cy="1295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96274" name="Rectangle 17"/>
            <p:cNvSpPr>
              <a:spLocks noChangeArrowheads="1"/>
            </p:cNvSpPr>
            <p:nvPr/>
          </p:nvSpPr>
          <p:spPr bwMode="auto">
            <a:xfrm>
              <a:off x="7696200" y="4953000"/>
              <a:ext cx="7620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96275" name="Text Box 18"/>
            <p:cNvSpPr txBox="1">
              <a:spLocks noChangeArrowheads="1"/>
            </p:cNvSpPr>
            <p:nvPr/>
          </p:nvSpPr>
          <p:spPr bwMode="auto">
            <a:xfrm>
              <a:off x="7696200" y="5029200"/>
              <a:ext cx="74892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r>
                <a:rPr lang="en-US" altLang="en-US" sz="1800"/>
                <a:t>Index</a:t>
              </a:r>
            </a:p>
          </p:txBody>
        </p:sp>
        <p:sp>
          <p:nvSpPr>
            <p:cNvPr id="96276" name="Rectangle 19"/>
            <p:cNvSpPr>
              <a:spLocks noChangeArrowheads="1"/>
            </p:cNvSpPr>
            <p:nvPr/>
          </p:nvSpPr>
          <p:spPr bwMode="auto">
            <a:xfrm>
              <a:off x="4648200" y="4038600"/>
              <a:ext cx="4038600" cy="1447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96277" name="Text Box 20"/>
            <p:cNvSpPr txBox="1">
              <a:spLocks noChangeArrowheads="1"/>
            </p:cNvSpPr>
            <p:nvPr/>
          </p:nvSpPr>
          <p:spPr bwMode="auto">
            <a:xfrm>
              <a:off x="4724400" y="4191000"/>
              <a:ext cx="8382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r>
                <a:rPr lang="en-US" altLang="en-US" sz="1800"/>
                <a:t>64K block</a:t>
              </a:r>
            </a:p>
          </p:txBody>
        </p:sp>
        <p:sp>
          <p:nvSpPr>
            <p:cNvPr id="96278" name="Text Box 21"/>
            <p:cNvSpPr txBox="1">
              <a:spLocks noChangeArrowheads="1"/>
            </p:cNvSpPr>
            <p:nvPr/>
          </p:nvSpPr>
          <p:spPr bwMode="auto">
            <a:xfrm>
              <a:off x="5715000" y="4191000"/>
              <a:ext cx="8382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r>
                <a:rPr lang="en-US" altLang="en-US" sz="1800"/>
                <a:t>64K block</a:t>
              </a:r>
            </a:p>
          </p:txBody>
        </p:sp>
        <p:sp>
          <p:nvSpPr>
            <p:cNvPr id="96279" name="Text Box 22"/>
            <p:cNvSpPr txBox="1">
              <a:spLocks noChangeArrowheads="1"/>
            </p:cNvSpPr>
            <p:nvPr/>
          </p:nvSpPr>
          <p:spPr bwMode="auto">
            <a:xfrm>
              <a:off x="6705600" y="4191000"/>
              <a:ext cx="8382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r>
                <a:rPr lang="en-US" altLang="en-US" sz="1800"/>
                <a:t>64K block</a:t>
              </a:r>
            </a:p>
          </p:txBody>
        </p:sp>
        <p:sp>
          <p:nvSpPr>
            <p:cNvPr id="96280" name="Text Box 23"/>
            <p:cNvSpPr txBox="1">
              <a:spLocks noChangeArrowheads="1"/>
            </p:cNvSpPr>
            <p:nvPr/>
          </p:nvSpPr>
          <p:spPr bwMode="auto">
            <a:xfrm>
              <a:off x="7680325" y="4075113"/>
              <a:ext cx="10441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r>
                <a:rPr lang="en-US" altLang="en-US" sz="1800"/>
                <a:t>SSTable</a:t>
              </a:r>
            </a:p>
          </p:txBody>
        </p:sp>
        <p:sp>
          <p:nvSpPr>
            <p:cNvPr id="96281" name="Rectangle 29"/>
            <p:cNvSpPr>
              <a:spLocks noChangeArrowheads="1"/>
            </p:cNvSpPr>
            <p:nvPr/>
          </p:nvSpPr>
          <p:spPr bwMode="auto">
            <a:xfrm>
              <a:off x="152400" y="3505200"/>
              <a:ext cx="8763000" cy="2133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96282" name="Text Box 30"/>
            <p:cNvSpPr txBox="1">
              <a:spLocks noChangeArrowheads="1"/>
            </p:cNvSpPr>
            <p:nvPr/>
          </p:nvSpPr>
          <p:spPr bwMode="auto">
            <a:xfrm>
              <a:off x="365125" y="3541713"/>
              <a:ext cx="8004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r>
                <a:rPr lang="en-US" altLang="en-US" sz="1800"/>
                <a:t>Tablet</a:t>
              </a:r>
            </a:p>
          </p:txBody>
        </p:sp>
        <p:sp>
          <p:nvSpPr>
            <p:cNvPr id="96283" name="Text Box 31"/>
            <p:cNvSpPr txBox="1">
              <a:spLocks noChangeArrowheads="1"/>
            </p:cNvSpPr>
            <p:nvPr/>
          </p:nvSpPr>
          <p:spPr bwMode="auto">
            <a:xfrm>
              <a:off x="1431925" y="3465513"/>
              <a:ext cx="1847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96284" name="Text Box 32"/>
            <p:cNvSpPr txBox="1">
              <a:spLocks noChangeArrowheads="1"/>
            </p:cNvSpPr>
            <p:nvPr/>
          </p:nvSpPr>
          <p:spPr bwMode="auto">
            <a:xfrm>
              <a:off x="1447800" y="3505200"/>
              <a:ext cx="1981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Start:aardvark</a:t>
              </a:r>
            </a:p>
          </p:txBody>
        </p:sp>
        <p:sp>
          <p:nvSpPr>
            <p:cNvPr id="96285" name="Text Box 33"/>
            <p:cNvSpPr txBox="1">
              <a:spLocks noChangeArrowheads="1"/>
            </p:cNvSpPr>
            <p:nvPr/>
          </p:nvSpPr>
          <p:spPr bwMode="auto">
            <a:xfrm>
              <a:off x="3429000" y="3505200"/>
              <a:ext cx="1371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End:apple</a:t>
              </a:r>
            </a:p>
          </p:txBody>
        </p:sp>
      </p:grp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159BA-4908-7947-91F6-741D60048661}" type="slidenum">
              <a:rPr lang="en-US" sz="1200" smtClean="0"/>
              <a:pPr>
                <a:defRPr/>
              </a:pPr>
              <a:t>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64950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Tablets</a:t>
            </a:r>
          </a:p>
        </p:txBody>
      </p:sp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Large tables broken into tablets at row boundaries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Tablet holds contiguous range of rows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Clients can often choose row keys to achieve locality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Aim for ~100MB to 200MB of data per tablet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Serving machine responsible for ~100 tablets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Fast recovery: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100 machines each pick up 1 tablet for failed machine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Fine-grained load balancing: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Migrate tablets away from overloaded machine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Master makes load-balancing decisions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8359CA-74BD-9F46-B5D6-A903E575D8A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74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SSTable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6781800" cy="2438400"/>
          </a:xfrm>
        </p:spPr>
        <p:txBody>
          <a:bodyPr/>
          <a:lstStyle/>
          <a:p>
            <a:r>
              <a:rPr lang="en-US" altLang="en-US"/>
              <a:t>Immutable, sorted file of key-value pairs</a:t>
            </a:r>
          </a:p>
          <a:p>
            <a:r>
              <a:rPr lang="en-US" altLang="en-US"/>
              <a:t>Chunks of data plus an index </a:t>
            </a:r>
          </a:p>
          <a:p>
            <a:pPr lvl="1"/>
            <a:r>
              <a:rPr lang="en-US" altLang="en-US"/>
              <a:t>Index is of block ranges, not values</a:t>
            </a:r>
          </a:p>
        </p:txBody>
      </p:sp>
      <p:sp>
        <p:nvSpPr>
          <p:cNvPr id="95235" name="Rectangle 4"/>
          <p:cNvSpPr>
            <a:spLocks noChangeArrowheads="1"/>
          </p:cNvSpPr>
          <p:nvPr/>
        </p:nvSpPr>
        <p:spPr bwMode="auto">
          <a:xfrm>
            <a:off x="2057400" y="4267200"/>
            <a:ext cx="914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US" altLang="en-US" sz="2000"/>
          </a:p>
        </p:txBody>
      </p:sp>
      <p:sp>
        <p:nvSpPr>
          <p:cNvPr id="95236" name="Rectangle 5"/>
          <p:cNvSpPr>
            <a:spLocks noChangeArrowheads="1"/>
          </p:cNvSpPr>
          <p:nvPr/>
        </p:nvSpPr>
        <p:spPr bwMode="auto">
          <a:xfrm>
            <a:off x="3048000" y="4267200"/>
            <a:ext cx="914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US" altLang="en-US" sz="2000"/>
          </a:p>
        </p:txBody>
      </p:sp>
      <p:sp>
        <p:nvSpPr>
          <p:cNvPr id="95237" name="Rectangle 6"/>
          <p:cNvSpPr>
            <a:spLocks noChangeArrowheads="1"/>
          </p:cNvSpPr>
          <p:nvPr/>
        </p:nvSpPr>
        <p:spPr bwMode="auto">
          <a:xfrm>
            <a:off x="4038600" y="4267200"/>
            <a:ext cx="914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US" altLang="en-US" sz="2000"/>
          </a:p>
        </p:txBody>
      </p:sp>
      <p:sp>
        <p:nvSpPr>
          <p:cNvPr id="95238" name="Rectangle 7"/>
          <p:cNvSpPr>
            <a:spLocks noChangeArrowheads="1"/>
          </p:cNvSpPr>
          <p:nvPr/>
        </p:nvSpPr>
        <p:spPr bwMode="auto">
          <a:xfrm>
            <a:off x="5029200" y="5105400"/>
            <a:ext cx="762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US" altLang="en-US" sz="2000"/>
          </a:p>
        </p:txBody>
      </p:sp>
      <p:sp>
        <p:nvSpPr>
          <p:cNvPr id="95239" name="Text Box 8"/>
          <p:cNvSpPr txBox="1">
            <a:spLocks noChangeArrowheads="1"/>
          </p:cNvSpPr>
          <p:nvPr/>
        </p:nvSpPr>
        <p:spPr bwMode="auto">
          <a:xfrm>
            <a:off x="5029200" y="5181600"/>
            <a:ext cx="811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2000"/>
              <a:t>Index</a:t>
            </a:r>
          </a:p>
        </p:txBody>
      </p:sp>
      <p:sp>
        <p:nvSpPr>
          <p:cNvPr id="95240" name="Rectangle 9"/>
          <p:cNvSpPr>
            <a:spLocks noChangeArrowheads="1"/>
          </p:cNvSpPr>
          <p:nvPr/>
        </p:nvSpPr>
        <p:spPr bwMode="auto">
          <a:xfrm>
            <a:off x="1981200" y="4191000"/>
            <a:ext cx="40386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US" altLang="en-US" sz="2000"/>
          </a:p>
        </p:txBody>
      </p:sp>
      <p:sp>
        <p:nvSpPr>
          <p:cNvPr id="95241" name="Text Box 16"/>
          <p:cNvSpPr txBox="1">
            <a:spLocks noChangeArrowheads="1"/>
          </p:cNvSpPr>
          <p:nvPr/>
        </p:nvSpPr>
        <p:spPr bwMode="auto">
          <a:xfrm>
            <a:off x="2057400" y="4343400"/>
            <a:ext cx="83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2000"/>
              <a:t>64K block</a:t>
            </a:r>
          </a:p>
        </p:txBody>
      </p:sp>
      <p:sp>
        <p:nvSpPr>
          <p:cNvPr id="95242" name="Text Box 17"/>
          <p:cNvSpPr txBox="1">
            <a:spLocks noChangeArrowheads="1"/>
          </p:cNvSpPr>
          <p:nvPr/>
        </p:nvSpPr>
        <p:spPr bwMode="auto">
          <a:xfrm>
            <a:off x="3048000" y="4343400"/>
            <a:ext cx="83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2000"/>
              <a:t>64K block</a:t>
            </a:r>
          </a:p>
        </p:txBody>
      </p:sp>
      <p:sp>
        <p:nvSpPr>
          <p:cNvPr id="95243" name="Text Box 18"/>
          <p:cNvSpPr txBox="1">
            <a:spLocks noChangeArrowheads="1"/>
          </p:cNvSpPr>
          <p:nvPr/>
        </p:nvSpPr>
        <p:spPr bwMode="auto">
          <a:xfrm>
            <a:off x="4038600" y="4343400"/>
            <a:ext cx="83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2000"/>
              <a:t>64K block</a:t>
            </a:r>
          </a:p>
        </p:txBody>
      </p:sp>
      <p:sp>
        <p:nvSpPr>
          <p:cNvPr id="95244" name="Text Box 19"/>
          <p:cNvSpPr txBox="1">
            <a:spLocks noChangeArrowheads="1"/>
          </p:cNvSpPr>
          <p:nvPr/>
        </p:nvSpPr>
        <p:spPr bwMode="auto">
          <a:xfrm>
            <a:off x="5013325" y="4227513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2000"/>
              <a:t>SSTable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8EA2CF-90C5-8A41-A952-821732528F7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207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Table</a:t>
            </a:r>
          </a:p>
        </p:txBody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121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Multiple tablets make up the table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SSTables can be shared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Tablets do not overlap, SSTables can overlap</a:t>
            </a:r>
          </a:p>
        </p:txBody>
      </p:sp>
      <p:sp>
        <p:nvSpPr>
          <p:cNvPr id="98307" name="Rectangle 4"/>
          <p:cNvSpPr>
            <a:spLocks noChangeArrowheads="1"/>
          </p:cNvSpPr>
          <p:nvPr/>
        </p:nvSpPr>
        <p:spPr bwMode="auto">
          <a:xfrm>
            <a:off x="914400" y="4648200"/>
            <a:ext cx="990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98308" name="Text Box 5"/>
          <p:cNvSpPr txBox="1">
            <a:spLocks noChangeArrowheads="1"/>
          </p:cNvSpPr>
          <p:nvPr/>
        </p:nvSpPr>
        <p:spPr bwMode="auto">
          <a:xfrm>
            <a:off x="914400" y="4953000"/>
            <a:ext cx="1044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SSTable</a:t>
            </a:r>
          </a:p>
        </p:txBody>
      </p:sp>
      <p:sp>
        <p:nvSpPr>
          <p:cNvPr id="98309" name="Rectangle 6"/>
          <p:cNvSpPr>
            <a:spLocks noChangeArrowheads="1"/>
          </p:cNvSpPr>
          <p:nvPr/>
        </p:nvSpPr>
        <p:spPr bwMode="auto">
          <a:xfrm>
            <a:off x="1981200" y="4648200"/>
            <a:ext cx="990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98310" name="Text Box 7"/>
          <p:cNvSpPr txBox="1">
            <a:spLocks noChangeArrowheads="1"/>
          </p:cNvSpPr>
          <p:nvPr/>
        </p:nvSpPr>
        <p:spPr bwMode="auto">
          <a:xfrm>
            <a:off x="1981200" y="4953000"/>
            <a:ext cx="1044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SSTable</a:t>
            </a:r>
          </a:p>
        </p:txBody>
      </p:sp>
      <p:sp>
        <p:nvSpPr>
          <p:cNvPr id="98311" name="Rectangle 8"/>
          <p:cNvSpPr>
            <a:spLocks noChangeArrowheads="1"/>
          </p:cNvSpPr>
          <p:nvPr/>
        </p:nvSpPr>
        <p:spPr bwMode="auto">
          <a:xfrm>
            <a:off x="3352800" y="4648200"/>
            <a:ext cx="990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98312" name="Text Box 9"/>
          <p:cNvSpPr txBox="1">
            <a:spLocks noChangeArrowheads="1"/>
          </p:cNvSpPr>
          <p:nvPr/>
        </p:nvSpPr>
        <p:spPr bwMode="auto">
          <a:xfrm>
            <a:off x="3352800" y="4953000"/>
            <a:ext cx="1044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SSTable</a:t>
            </a:r>
          </a:p>
        </p:txBody>
      </p:sp>
      <p:sp>
        <p:nvSpPr>
          <p:cNvPr id="98313" name="Rectangle 10"/>
          <p:cNvSpPr>
            <a:spLocks noChangeArrowheads="1"/>
          </p:cNvSpPr>
          <p:nvPr/>
        </p:nvSpPr>
        <p:spPr bwMode="auto">
          <a:xfrm>
            <a:off x="4419600" y="4648200"/>
            <a:ext cx="990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98314" name="Text Box 11"/>
          <p:cNvSpPr txBox="1">
            <a:spLocks noChangeArrowheads="1"/>
          </p:cNvSpPr>
          <p:nvPr/>
        </p:nvSpPr>
        <p:spPr bwMode="auto">
          <a:xfrm>
            <a:off x="4419600" y="4953000"/>
            <a:ext cx="1044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SSTable</a:t>
            </a:r>
          </a:p>
        </p:txBody>
      </p:sp>
      <p:sp>
        <p:nvSpPr>
          <p:cNvPr id="98315" name="Rectangle 12"/>
          <p:cNvSpPr>
            <a:spLocks noChangeArrowheads="1"/>
          </p:cNvSpPr>
          <p:nvPr/>
        </p:nvSpPr>
        <p:spPr bwMode="auto">
          <a:xfrm>
            <a:off x="762000" y="3352800"/>
            <a:ext cx="2514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98316" name="Text Box 13"/>
          <p:cNvSpPr txBox="1">
            <a:spLocks noChangeArrowheads="1"/>
          </p:cNvSpPr>
          <p:nvPr/>
        </p:nvSpPr>
        <p:spPr bwMode="auto">
          <a:xfrm>
            <a:off x="822325" y="3313113"/>
            <a:ext cx="800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Tablet</a:t>
            </a:r>
          </a:p>
        </p:txBody>
      </p:sp>
      <p:sp>
        <p:nvSpPr>
          <p:cNvPr id="98317" name="Text Box 14"/>
          <p:cNvSpPr txBox="1">
            <a:spLocks noChangeArrowheads="1"/>
          </p:cNvSpPr>
          <p:nvPr/>
        </p:nvSpPr>
        <p:spPr bwMode="auto">
          <a:xfrm>
            <a:off x="746125" y="3694113"/>
            <a:ext cx="1082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aardvark</a:t>
            </a:r>
          </a:p>
        </p:txBody>
      </p:sp>
      <p:sp>
        <p:nvSpPr>
          <p:cNvPr id="98318" name="Text Box 15"/>
          <p:cNvSpPr txBox="1">
            <a:spLocks noChangeArrowheads="1"/>
          </p:cNvSpPr>
          <p:nvPr/>
        </p:nvSpPr>
        <p:spPr bwMode="auto">
          <a:xfrm>
            <a:off x="2590800" y="3657600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apple</a:t>
            </a:r>
          </a:p>
        </p:txBody>
      </p:sp>
      <p:sp>
        <p:nvSpPr>
          <p:cNvPr id="98319" name="Rectangle 16"/>
          <p:cNvSpPr>
            <a:spLocks noChangeArrowheads="1"/>
          </p:cNvSpPr>
          <p:nvPr/>
        </p:nvSpPr>
        <p:spPr bwMode="auto">
          <a:xfrm>
            <a:off x="3657600" y="3352800"/>
            <a:ext cx="2514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98320" name="Text Box 17"/>
          <p:cNvSpPr txBox="1">
            <a:spLocks noChangeArrowheads="1"/>
          </p:cNvSpPr>
          <p:nvPr/>
        </p:nvSpPr>
        <p:spPr bwMode="auto">
          <a:xfrm>
            <a:off x="3717925" y="3313113"/>
            <a:ext cx="800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Tablet</a:t>
            </a:r>
          </a:p>
        </p:txBody>
      </p:sp>
      <p:sp>
        <p:nvSpPr>
          <p:cNvPr id="98321" name="Text Box 18"/>
          <p:cNvSpPr txBox="1">
            <a:spLocks noChangeArrowheads="1"/>
          </p:cNvSpPr>
          <p:nvPr/>
        </p:nvSpPr>
        <p:spPr bwMode="auto">
          <a:xfrm>
            <a:off x="3641725" y="3694113"/>
            <a:ext cx="151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apple_two_E</a:t>
            </a:r>
          </a:p>
        </p:txBody>
      </p:sp>
      <p:sp>
        <p:nvSpPr>
          <p:cNvPr id="98322" name="Text Box 19"/>
          <p:cNvSpPr txBox="1">
            <a:spLocks noChangeArrowheads="1"/>
          </p:cNvSpPr>
          <p:nvPr/>
        </p:nvSpPr>
        <p:spPr bwMode="auto">
          <a:xfrm>
            <a:off x="5486400" y="3657600"/>
            <a:ext cx="633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boat</a:t>
            </a:r>
          </a:p>
        </p:txBody>
      </p:sp>
      <p:sp>
        <p:nvSpPr>
          <p:cNvPr id="98323" name="Line 20"/>
          <p:cNvSpPr>
            <a:spLocks noChangeShapeType="1"/>
          </p:cNvSpPr>
          <p:nvPr/>
        </p:nvSpPr>
        <p:spPr bwMode="auto">
          <a:xfrm flipH="1">
            <a:off x="1219200" y="40386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4" name="Line 21"/>
          <p:cNvSpPr>
            <a:spLocks noChangeShapeType="1"/>
          </p:cNvSpPr>
          <p:nvPr/>
        </p:nvSpPr>
        <p:spPr bwMode="auto">
          <a:xfrm>
            <a:off x="2057400" y="40386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5" name="Line 22"/>
          <p:cNvSpPr>
            <a:spLocks noChangeShapeType="1"/>
          </p:cNvSpPr>
          <p:nvPr/>
        </p:nvSpPr>
        <p:spPr bwMode="auto">
          <a:xfrm>
            <a:off x="2514600" y="4038600"/>
            <a:ext cx="1143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6" name="Line 23"/>
          <p:cNvSpPr>
            <a:spLocks noChangeShapeType="1"/>
          </p:cNvSpPr>
          <p:nvPr/>
        </p:nvSpPr>
        <p:spPr bwMode="auto">
          <a:xfrm flipH="1">
            <a:off x="3962400" y="4038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7" name="Line 24"/>
          <p:cNvSpPr>
            <a:spLocks noChangeShapeType="1"/>
          </p:cNvSpPr>
          <p:nvPr/>
        </p:nvSpPr>
        <p:spPr bwMode="auto">
          <a:xfrm flipH="1">
            <a:off x="4953000" y="4038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FCB56-1AF0-1D42-B0DA-B92455D736D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876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Tablet Location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Since tablets move around from server to server, given a row, how do clients find the right machine?</a:t>
            </a:r>
          </a:p>
          <a:p>
            <a:pPr lvl="1"/>
            <a:r>
              <a:rPr lang="en-US" altLang="en-US"/>
              <a:t>Need to find tablet whose row range covers the target row</a:t>
            </a:r>
          </a:p>
          <a:p>
            <a:pPr lvl="1">
              <a:buFontTx/>
              <a:buNone/>
            </a:pPr>
            <a:endParaRPr lang="en-US" altLang="en-US"/>
          </a:p>
        </p:txBody>
      </p:sp>
      <p:pic>
        <p:nvPicPr>
          <p:cNvPr id="99331" name="Picture 4" descr="diag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733800"/>
            <a:ext cx="54483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06AF-1EBF-364B-B18D-3D2818BD4F0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73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Chubby</a:t>
            </a:r>
          </a:p>
        </p:txBody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altLang="en-US"/>
              <a:t>{lock/file/name} service</a:t>
            </a:r>
          </a:p>
          <a:p>
            <a:pPr>
              <a:buClr>
                <a:schemeClr val="tx1"/>
              </a:buClr>
            </a:pPr>
            <a:r>
              <a:rPr lang="en-US" altLang="en-US"/>
              <a:t>Coarse-grained locks, can store small amount of data in a lock</a:t>
            </a:r>
          </a:p>
          <a:p>
            <a:pPr>
              <a:buClr>
                <a:schemeClr val="tx1"/>
              </a:buClr>
            </a:pPr>
            <a:r>
              <a:rPr lang="en-US" altLang="en-US"/>
              <a:t>5 replicas, need a majority vote to be active</a:t>
            </a:r>
          </a:p>
          <a:p>
            <a:pPr>
              <a:buClr>
                <a:schemeClr val="tx1"/>
              </a:buClr>
            </a:pPr>
            <a:r>
              <a:rPr lang="en-US" altLang="en-US"/>
              <a:t>Uses Paxos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87645C-B70D-1049-92F2-D019366DDFB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91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BigTable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Spanner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Hashing Tricks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346B2D-10A7-AB40-A952-ABDFF1A343A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3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</a:t>
            </a:r>
            <a:r>
              <a:rPr lang="is-IS" dirty="0" smtClean="0"/>
              <a:t>…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29" y="1524000"/>
            <a:ext cx="8173805" cy="4724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3C1F-9E88-0740-B55D-F194581141EC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1047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Editing a table</a:t>
            </a:r>
          </a:p>
        </p:txBody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Mutations are logged, then applied to an in-memory memtable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May contain “deletion” entries to handle updates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Group commit on log: collect multiple updates before log flush</a:t>
            </a:r>
          </a:p>
        </p:txBody>
      </p:sp>
      <p:sp>
        <p:nvSpPr>
          <p:cNvPr id="102403" name="Rectangle 4"/>
          <p:cNvSpPr>
            <a:spLocks noChangeArrowheads="1"/>
          </p:cNvSpPr>
          <p:nvPr/>
        </p:nvSpPr>
        <p:spPr bwMode="auto">
          <a:xfrm>
            <a:off x="3654425" y="5638800"/>
            <a:ext cx="990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02404" name="Text Box 5"/>
          <p:cNvSpPr txBox="1">
            <a:spLocks noChangeArrowheads="1"/>
          </p:cNvSpPr>
          <p:nvPr/>
        </p:nvSpPr>
        <p:spPr bwMode="auto">
          <a:xfrm>
            <a:off x="3654425" y="5943600"/>
            <a:ext cx="1044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SSTable</a:t>
            </a:r>
          </a:p>
        </p:txBody>
      </p:sp>
      <p:sp>
        <p:nvSpPr>
          <p:cNvPr id="102405" name="Rectangle 6"/>
          <p:cNvSpPr>
            <a:spLocks noChangeArrowheads="1"/>
          </p:cNvSpPr>
          <p:nvPr/>
        </p:nvSpPr>
        <p:spPr bwMode="auto">
          <a:xfrm>
            <a:off x="4721225" y="5638800"/>
            <a:ext cx="990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02406" name="Text Box 7"/>
          <p:cNvSpPr txBox="1">
            <a:spLocks noChangeArrowheads="1"/>
          </p:cNvSpPr>
          <p:nvPr/>
        </p:nvSpPr>
        <p:spPr bwMode="auto">
          <a:xfrm>
            <a:off x="4721225" y="5943600"/>
            <a:ext cx="1044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SSTable</a:t>
            </a:r>
          </a:p>
        </p:txBody>
      </p:sp>
      <p:sp>
        <p:nvSpPr>
          <p:cNvPr id="102407" name="Rectangle 8"/>
          <p:cNvSpPr>
            <a:spLocks noChangeArrowheads="1"/>
          </p:cNvSpPr>
          <p:nvPr/>
        </p:nvSpPr>
        <p:spPr bwMode="auto">
          <a:xfrm>
            <a:off x="3959225" y="3276600"/>
            <a:ext cx="2514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02408" name="Text Box 9"/>
          <p:cNvSpPr txBox="1">
            <a:spLocks noChangeArrowheads="1"/>
          </p:cNvSpPr>
          <p:nvPr/>
        </p:nvSpPr>
        <p:spPr bwMode="auto">
          <a:xfrm>
            <a:off x="4035425" y="3352800"/>
            <a:ext cx="80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Tablet</a:t>
            </a:r>
          </a:p>
        </p:txBody>
      </p:sp>
      <p:sp>
        <p:nvSpPr>
          <p:cNvPr id="102409" name="Text Box 10"/>
          <p:cNvSpPr txBox="1">
            <a:spLocks noChangeArrowheads="1"/>
          </p:cNvSpPr>
          <p:nvPr/>
        </p:nvSpPr>
        <p:spPr bwMode="auto">
          <a:xfrm>
            <a:off x="3943350" y="4684713"/>
            <a:ext cx="151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apple_two_E</a:t>
            </a:r>
          </a:p>
        </p:txBody>
      </p:sp>
      <p:sp>
        <p:nvSpPr>
          <p:cNvPr id="102410" name="Text Box 11"/>
          <p:cNvSpPr txBox="1">
            <a:spLocks noChangeArrowheads="1"/>
          </p:cNvSpPr>
          <p:nvPr/>
        </p:nvSpPr>
        <p:spPr bwMode="auto">
          <a:xfrm>
            <a:off x="5788025" y="4648200"/>
            <a:ext cx="633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boat</a:t>
            </a:r>
          </a:p>
        </p:txBody>
      </p:sp>
      <p:sp>
        <p:nvSpPr>
          <p:cNvPr id="102411" name="Line 12"/>
          <p:cNvSpPr>
            <a:spLocks noChangeShapeType="1"/>
          </p:cNvSpPr>
          <p:nvPr/>
        </p:nvSpPr>
        <p:spPr bwMode="auto">
          <a:xfrm flipH="1">
            <a:off x="4264025" y="5029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12" name="Line 13"/>
          <p:cNvSpPr>
            <a:spLocks noChangeShapeType="1"/>
          </p:cNvSpPr>
          <p:nvPr/>
        </p:nvSpPr>
        <p:spPr bwMode="auto">
          <a:xfrm flipH="1">
            <a:off x="5254625" y="50292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13" name="Rectangle 14"/>
          <p:cNvSpPr>
            <a:spLocks noChangeArrowheads="1"/>
          </p:cNvSpPr>
          <p:nvPr/>
        </p:nvSpPr>
        <p:spPr bwMode="auto">
          <a:xfrm>
            <a:off x="1825625" y="4114800"/>
            <a:ext cx="9906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02414" name="Line 15"/>
          <p:cNvSpPr>
            <a:spLocks noChangeShapeType="1"/>
          </p:cNvSpPr>
          <p:nvPr/>
        </p:nvSpPr>
        <p:spPr bwMode="auto">
          <a:xfrm>
            <a:off x="1825625" y="4495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15" name="Line 16"/>
          <p:cNvSpPr>
            <a:spLocks noChangeShapeType="1"/>
          </p:cNvSpPr>
          <p:nvPr/>
        </p:nvSpPr>
        <p:spPr bwMode="auto">
          <a:xfrm>
            <a:off x="1825625" y="4876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16" name="Line 17"/>
          <p:cNvSpPr>
            <a:spLocks noChangeShapeType="1"/>
          </p:cNvSpPr>
          <p:nvPr/>
        </p:nvSpPr>
        <p:spPr bwMode="auto">
          <a:xfrm>
            <a:off x="1825625" y="5257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17" name="Line 18"/>
          <p:cNvSpPr>
            <a:spLocks noChangeShapeType="1"/>
          </p:cNvSpPr>
          <p:nvPr/>
        </p:nvSpPr>
        <p:spPr bwMode="auto">
          <a:xfrm>
            <a:off x="1825625" y="5638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18" name="Line 19"/>
          <p:cNvSpPr>
            <a:spLocks noChangeShapeType="1"/>
          </p:cNvSpPr>
          <p:nvPr/>
        </p:nvSpPr>
        <p:spPr bwMode="auto">
          <a:xfrm>
            <a:off x="1825625" y="6019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19" name="Text Box 20"/>
          <p:cNvSpPr txBox="1">
            <a:spLocks noChangeArrowheads="1"/>
          </p:cNvSpPr>
          <p:nvPr/>
        </p:nvSpPr>
        <p:spPr bwMode="auto">
          <a:xfrm>
            <a:off x="1901825" y="41148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Insert</a:t>
            </a:r>
          </a:p>
        </p:txBody>
      </p:sp>
      <p:sp>
        <p:nvSpPr>
          <p:cNvPr id="102420" name="Text Box 21"/>
          <p:cNvSpPr txBox="1">
            <a:spLocks noChangeArrowheads="1"/>
          </p:cNvSpPr>
          <p:nvPr/>
        </p:nvSpPr>
        <p:spPr bwMode="auto">
          <a:xfrm>
            <a:off x="1901825" y="52578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Insert</a:t>
            </a:r>
          </a:p>
        </p:txBody>
      </p:sp>
      <p:sp>
        <p:nvSpPr>
          <p:cNvPr id="102421" name="Text Box 22"/>
          <p:cNvSpPr txBox="1">
            <a:spLocks noChangeArrowheads="1"/>
          </p:cNvSpPr>
          <p:nvPr/>
        </p:nvSpPr>
        <p:spPr bwMode="auto">
          <a:xfrm>
            <a:off x="1901825" y="5638800"/>
            <a:ext cx="850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Delete</a:t>
            </a:r>
          </a:p>
        </p:txBody>
      </p:sp>
      <p:sp>
        <p:nvSpPr>
          <p:cNvPr id="102422" name="Text Box 23"/>
          <p:cNvSpPr txBox="1">
            <a:spLocks noChangeArrowheads="1"/>
          </p:cNvSpPr>
          <p:nvPr/>
        </p:nvSpPr>
        <p:spPr bwMode="auto">
          <a:xfrm>
            <a:off x="1901825" y="44958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Insert</a:t>
            </a:r>
          </a:p>
        </p:txBody>
      </p:sp>
      <p:sp>
        <p:nvSpPr>
          <p:cNvPr id="102423" name="Text Box 24"/>
          <p:cNvSpPr txBox="1">
            <a:spLocks noChangeArrowheads="1"/>
          </p:cNvSpPr>
          <p:nvPr/>
        </p:nvSpPr>
        <p:spPr bwMode="auto">
          <a:xfrm>
            <a:off x="1901825" y="4876800"/>
            <a:ext cx="850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Delete</a:t>
            </a:r>
          </a:p>
        </p:txBody>
      </p:sp>
      <p:sp>
        <p:nvSpPr>
          <p:cNvPr id="102424" name="Text Box 25"/>
          <p:cNvSpPr txBox="1">
            <a:spLocks noChangeArrowheads="1"/>
          </p:cNvSpPr>
          <p:nvPr/>
        </p:nvSpPr>
        <p:spPr bwMode="auto">
          <a:xfrm>
            <a:off x="1901825" y="60960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Insert</a:t>
            </a:r>
          </a:p>
        </p:txBody>
      </p:sp>
      <p:sp>
        <p:nvSpPr>
          <p:cNvPr id="102425" name="Rectangle 26"/>
          <p:cNvSpPr>
            <a:spLocks noChangeArrowheads="1"/>
          </p:cNvSpPr>
          <p:nvPr/>
        </p:nvSpPr>
        <p:spPr bwMode="auto">
          <a:xfrm>
            <a:off x="4035425" y="3733800"/>
            <a:ext cx="1600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02426" name="Text Box 27"/>
          <p:cNvSpPr txBox="1">
            <a:spLocks noChangeArrowheads="1"/>
          </p:cNvSpPr>
          <p:nvPr/>
        </p:nvSpPr>
        <p:spPr bwMode="auto">
          <a:xfrm>
            <a:off x="4035425" y="3810000"/>
            <a:ext cx="1196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Memtable</a:t>
            </a:r>
          </a:p>
        </p:txBody>
      </p:sp>
      <p:sp>
        <p:nvSpPr>
          <p:cNvPr id="102427" name="Line 28"/>
          <p:cNvSpPr>
            <a:spLocks noChangeShapeType="1"/>
          </p:cNvSpPr>
          <p:nvPr/>
        </p:nvSpPr>
        <p:spPr bwMode="auto">
          <a:xfrm>
            <a:off x="1597025" y="5181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28" name="Line 29"/>
          <p:cNvSpPr>
            <a:spLocks noChangeShapeType="1"/>
          </p:cNvSpPr>
          <p:nvPr/>
        </p:nvSpPr>
        <p:spPr bwMode="auto">
          <a:xfrm flipV="1">
            <a:off x="2816225" y="4343400"/>
            <a:ext cx="12192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29" name="Text Box 30"/>
          <p:cNvSpPr txBox="1">
            <a:spLocks noChangeArrowheads="1"/>
          </p:cNvSpPr>
          <p:nvPr/>
        </p:nvSpPr>
        <p:spPr bwMode="auto">
          <a:xfrm rot="-5400000">
            <a:off x="677069" y="5237956"/>
            <a:ext cx="10175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600"/>
              <a:t>tablet log</a:t>
            </a:r>
          </a:p>
        </p:txBody>
      </p:sp>
      <p:sp>
        <p:nvSpPr>
          <p:cNvPr id="102430" name="Line 31"/>
          <p:cNvSpPr>
            <a:spLocks noChangeShapeType="1"/>
          </p:cNvSpPr>
          <p:nvPr/>
        </p:nvSpPr>
        <p:spPr bwMode="auto">
          <a:xfrm>
            <a:off x="1673225" y="3581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1" name="Line 32"/>
          <p:cNvSpPr>
            <a:spLocks noChangeShapeType="1"/>
          </p:cNvSpPr>
          <p:nvPr/>
        </p:nvSpPr>
        <p:spPr bwMode="auto">
          <a:xfrm>
            <a:off x="3197225" y="35814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2" name="Line 33"/>
          <p:cNvSpPr>
            <a:spLocks noChangeShapeType="1"/>
          </p:cNvSpPr>
          <p:nvPr/>
        </p:nvSpPr>
        <p:spPr bwMode="auto">
          <a:xfrm flipH="1">
            <a:off x="3197225" y="52578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3" name="Text Box 34"/>
          <p:cNvSpPr txBox="1">
            <a:spLocks noChangeArrowheads="1"/>
          </p:cNvSpPr>
          <p:nvPr/>
        </p:nvSpPr>
        <p:spPr bwMode="auto">
          <a:xfrm>
            <a:off x="6991350" y="5980113"/>
            <a:ext cx="658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GFS</a:t>
            </a:r>
          </a:p>
        </p:txBody>
      </p:sp>
      <p:sp>
        <p:nvSpPr>
          <p:cNvPr id="102434" name="Text Box 35"/>
          <p:cNvSpPr txBox="1">
            <a:spLocks noChangeArrowheads="1"/>
          </p:cNvSpPr>
          <p:nvPr/>
        </p:nvSpPr>
        <p:spPr bwMode="auto">
          <a:xfrm>
            <a:off x="6991350" y="4379913"/>
            <a:ext cx="1017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altLang="en-US" sz="1800"/>
              <a:t>Memory</a:t>
            </a:r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E550D2-D230-A24C-BF3C-13CC98CDC7A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51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Reading from a table</a:t>
            </a:r>
          </a:p>
        </p:txBody>
      </p:sp>
      <p:pic>
        <p:nvPicPr>
          <p:cNvPr id="103426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12888" y="2133600"/>
            <a:ext cx="6362700" cy="3505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6CA8A2-5090-E745-AC93-D1933F96B2B3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5485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Compactions</a:t>
            </a:r>
          </a:p>
        </p:txBody>
      </p:sp>
      <p:sp>
        <p:nvSpPr>
          <p:cNvPr id="1044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FF0000"/>
                </a:solidFill>
              </a:rPr>
              <a:t>Minor compaction</a:t>
            </a:r>
            <a:r>
              <a:rPr lang="en-US" altLang="en-US"/>
              <a:t> – convert the memtable into an SSTable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Reduce memory usage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Reduce log traffic on restart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FF0000"/>
                </a:solidFill>
              </a:rPr>
              <a:t>Merging compaction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Reduce number of SSTables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Good place to apply policy “keep only N versions”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FF0000"/>
                </a:solidFill>
              </a:rPr>
              <a:t>Major compaction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Merging compaction that results in only one SSTable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 deletion records, only live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00FBC2-59B6-FC42-A3E9-BD89CFDA29B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43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err="1" smtClean="0"/>
              <a:t>BigTable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Spanner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Hashing Tricks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346B2D-10A7-AB40-A952-ABDFF1A343A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25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Spanner?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</a:t>
            </a:r>
            <a:r>
              <a:rPr lang="en-US" dirty="0" err="1" smtClean="0"/>
              <a:t>multiversion</a:t>
            </a:r>
            <a:r>
              <a:rPr lang="en-US" dirty="0" smtClean="0"/>
              <a:t> database</a:t>
            </a:r>
          </a:p>
          <a:p>
            <a:pPr lvl="1"/>
            <a:r>
              <a:rPr lang="en-US" dirty="0" smtClean="0"/>
              <a:t>General-purpose transactions (ACID)</a:t>
            </a:r>
          </a:p>
          <a:p>
            <a:pPr lvl="1"/>
            <a:r>
              <a:rPr lang="en-US" dirty="0" smtClean="0"/>
              <a:t>SQL query language</a:t>
            </a:r>
          </a:p>
          <a:p>
            <a:pPr lvl="1"/>
            <a:r>
              <a:rPr lang="en-US" dirty="0" smtClean="0"/>
              <a:t>Schematized tables</a:t>
            </a:r>
          </a:p>
          <a:p>
            <a:pPr lvl="1"/>
            <a:r>
              <a:rPr lang="en-US" dirty="0" smtClean="0"/>
              <a:t>Semi-relational data model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Running in production</a:t>
            </a:r>
          </a:p>
          <a:p>
            <a:pPr lvl="2"/>
            <a:r>
              <a:rPr lang="en-US" dirty="0" smtClean="0"/>
              <a:t>Storage for Google’s ad data</a:t>
            </a:r>
          </a:p>
          <a:p>
            <a:pPr lvl="2"/>
            <a:r>
              <a:rPr lang="en-US" dirty="0" smtClean="0"/>
              <a:t>Replaced a </a:t>
            </a:r>
            <a:r>
              <a:rPr lang="en-US" dirty="0" err="1" smtClean="0"/>
              <a:t>sharded</a:t>
            </a:r>
            <a:r>
              <a:rPr lang="en-US" dirty="0" smtClean="0"/>
              <a:t> MySQL database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OSDI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503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Social Network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Can 4"/>
          <p:cNvSpPr/>
          <p:nvPr/>
        </p:nvSpPr>
        <p:spPr>
          <a:xfrm>
            <a:off x="3878206" y="3148133"/>
            <a:ext cx="1545410" cy="1040044"/>
          </a:xfrm>
          <a:prstGeom prst="can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User posts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Friend lists</a:t>
            </a:r>
          </a:p>
        </p:txBody>
      </p:sp>
      <p:sp>
        <p:nvSpPr>
          <p:cNvPr id="6" name="Can 5"/>
          <p:cNvSpPr/>
          <p:nvPr/>
        </p:nvSpPr>
        <p:spPr>
          <a:xfrm>
            <a:off x="3878206" y="3148133"/>
            <a:ext cx="1545410" cy="1040044"/>
          </a:xfrm>
          <a:prstGeom prst="ca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User posts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Friend lists</a:t>
            </a:r>
          </a:p>
        </p:txBody>
      </p:sp>
      <p:sp>
        <p:nvSpPr>
          <p:cNvPr id="7" name="Can 6"/>
          <p:cNvSpPr/>
          <p:nvPr/>
        </p:nvSpPr>
        <p:spPr>
          <a:xfrm>
            <a:off x="3878206" y="3148133"/>
            <a:ext cx="1545410" cy="1040044"/>
          </a:xfrm>
          <a:prstGeom prst="ca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User posts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Friend lists</a:t>
            </a:r>
          </a:p>
        </p:txBody>
      </p:sp>
      <p:sp>
        <p:nvSpPr>
          <p:cNvPr id="8" name="Can 7"/>
          <p:cNvSpPr/>
          <p:nvPr/>
        </p:nvSpPr>
        <p:spPr>
          <a:xfrm>
            <a:off x="3878206" y="3141523"/>
            <a:ext cx="1545410" cy="1040044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User posts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Friend lists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81409" y="409118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US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08108" y="2992962"/>
            <a:ext cx="698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Brazil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58514" y="5126254"/>
            <a:ext cx="775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Russia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52878" y="5418286"/>
            <a:ext cx="696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Spain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88543" y="2958973"/>
            <a:ext cx="14533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San Francisco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Seattle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Arizona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37814" y="1831595"/>
            <a:ext cx="14039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Sao Paulo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Santiago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Buenos Aires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81933" y="3961228"/>
            <a:ext cx="9783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Moscow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Berlin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Krakow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50911" y="4070090"/>
            <a:ext cx="8889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London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Paris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Berlin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Madrid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Lisbon</a:t>
            </a:r>
          </a:p>
        </p:txBody>
      </p:sp>
      <p:sp>
        <p:nvSpPr>
          <p:cNvPr id="19" name="Can 18"/>
          <p:cNvSpPr/>
          <p:nvPr/>
        </p:nvSpPr>
        <p:spPr>
          <a:xfrm>
            <a:off x="3878206" y="3148133"/>
            <a:ext cx="1545410" cy="1040044"/>
          </a:xfrm>
          <a:prstGeom prst="can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User posts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Friend lists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26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992342" y="3067884"/>
            <a:ext cx="1355626" cy="1027672"/>
            <a:chOff x="992342" y="3067884"/>
            <a:chExt cx="1355626" cy="1027672"/>
          </a:xfrm>
        </p:grpSpPr>
        <p:grpSp>
          <p:nvGrpSpPr>
            <p:cNvPr id="26" name="Group 25"/>
            <p:cNvGrpSpPr/>
            <p:nvPr/>
          </p:nvGrpSpPr>
          <p:grpSpPr>
            <a:xfrm>
              <a:off x="992342" y="3067884"/>
              <a:ext cx="1355626" cy="1027672"/>
              <a:chOff x="5631367" y="3235596"/>
              <a:chExt cx="1355626" cy="1027672"/>
            </a:xfrm>
          </p:grpSpPr>
          <p:sp>
            <p:nvSpPr>
              <p:cNvPr id="27" name="Can 26"/>
              <p:cNvSpPr/>
              <p:nvPr/>
            </p:nvSpPr>
            <p:spPr>
              <a:xfrm>
                <a:off x="5631367" y="32355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Can 27"/>
              <p:cNvSpPr/>
              <p:nvPr/>
            </p:nvSpPr>
            <p:spPr>
              <a:xfrm>
                <a:off x="5783767" y="33879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Can 28"/>
              <p:cNvSpPr/>
              <p:nvPr/>
            </p:nvSpPr>
            <p:spPr>
              <a:xfrm>
                <a:off x="5936167" y="35403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Can 29"/>
              <p:cNvSpPr/>
              <p:nvPr/>
            </p:nvSpPr>
            <p:spPr>
              <a:xfrm>
                <a:off x="6088567" y="36927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Can 30"/>
              <p:cNvSpPr/>
              <p:nvPr/>
            </p:nvSpPr>
            <p:spPr>
              <a:xfrm>
                <a:off x="6240967" y="38451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Can 31"/>
              <p:cNvSpPr/>
              <p:nvPr/>
            </p:nvSpPr>
            <p:spPr>
              <a:xfrm>
                <a:off x="6393367" y="39975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1293847" y="3397054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rgbClr val="FFFF00"/>
                  </a:solidFill>
                  <a:latin typeface="Calibri"/>
                  <a:ea typeface=""/>
                  <a:cs typeface=""/>
                </a:rPr>
                <a:t>x1000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547316" y="1824440"/>
            <a:ext cx="1355626" cy="1027672"/>
            <a:chOff x="4547316" y="1824440"/>
            <a:chExt cx="1355626" cy="1027672"/>
          </a:xfrm>
        </p:grpSpPr>
        <p:grpSp>
          <p:nvGrpSpPr>
            <p:cNvPr id="33" name="Group 32"/>
            <p:cNvGrpSpPr/>
            <p:nvPr/>
          </p:nvGrpSpPr>
          <p:grpSpPr>
            <a:xfrm>
              <a:off x="4547316" y="1824440"/>
              <a:ext cx="1355626" cy="1027672"/>
              <a:chOff x="3648890" y="4005336"/>
              <a:chExt cx="1355626" cy="1027672"/>
            </a:xfrm>
          </p:grpSpPr>
          <p:sp>
            <p:nvSpPr>
              <p:cNvPr id="34" name="Can 33"/>
              <p:cNvSpPr/>
              <p:nvPr/>
            </p:nvSpPr>
            <p:spPr>
              <a:xfrm>
                <a:off x="3648890" y="40053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Can 34"/>
              <p:cNvSpPr/>
              <p:nvPr/>
            </p:nvSpPr>
            <p:spPr>
              <a:xfrm>
                <a:off x="3801290" y="41577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Can 35"/>
              <p:cNvSpPr/>
              <p:nvPr/>
            </p:nvSpPr>
            <p:spPr>
              <a:xfrm>
                <a:off x="3953690" y="43101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Can 36"/>
              <p:cNvSpPr/>
              <p:nvPr/>
            </p:nvSpPr>
            <p:spPr>
              <a:xfrm>
                <a:off x="4106090" y="44625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8" name="Can 37"/>
              <p:cNvSpPr/>
              <p:nvPr/>
            </p:nvSpPr>
            <p:spPr>
              <a:xfrm>
                <a:off x="4258490" y="46149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Can 38"/>
              <p:cNvSpPr/>
              <p:nvPr/>
            </p:nvSpPr>
            <p:spPr>
              <a:xfrm>
                <a:off x="4410890" y="47673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4848821" y="2153610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rgbClr val="FFFF00"/>
                  </a:solidFill>
                  <a:latin typeface="Calibri"/>
                  <a:ea typeface=""/>
                  <a:cs typeface=""/>
                </a:rPr>
                <a:t>x1000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970904" y="4321345"/>
            <a:ext cx="1355626" cy="1027672"/>
            <a:chOff x="2970904" y="4321345"/>
            <a:chExt cx="1355626" cy="1027672"/>
          </a:xfrm>
        </p:grpSpPr>
        <p:grpSp>
          <p:nvGrpSpPr>
            <p:cNvPr id="40" name="Group 39"/>
            <p:cNvGrpSpPr/>
            <p:nvPr/>
          </p:nvGrpSpPr>
          <p:grpSpPr>
            <a:xfrm>
              <a:off x="2970904" y="4321345"/>
              <a:ext cx="1355626" cy="1027672"/>
              <a:chOff x="1462878" y="3235596"/>
              <a:chExt cx="1355626" cy="1027672"/>
            </a:xfrm>
          </p:grpSpPr>
          <p:sp>
            <p:nvSpPr>
              <p:cNvPr id="41" name="Can 40"/>
              <p:cNvSpPr/>
              <p:nvPr/>
            </p:nvSpPr>
            <p:spPr>
              <a:xfrm>
                <a:off x="1462878" y="32355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Can 41"/>
              <p:cNvSpPr/>
              <p:nvPr/>
            </p:nvSpPr>
            <p:spPr>
              <a:xfrm>
                <a:off x="1615278" y="33879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Can 42"/>
              <p:cNvSpPr/>
              <p:nvPr/>
            </p:nvSpPr>
            <p:spPr>
              <a:xfrm>
                <a:off x="1767678" y="35403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Can 43"/>
              <p:cNvSpPr/>
              <p:nvPr/>
            </p:nvSpPr>
            <p:spPr>
              <a:xfrm>
                <a:off x="1920078" y="36927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5" name="Can 44"/>
              <p:cNvSpPr/>
              <p:nvPr/>
            </p:nvSpPr>
            <p:spPr>
              <a:xfrm>
                <a:off x="2072478" y="38451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Can 45"/>
              <p:cNvSpPr/>
              <p:nvPr/>
            </p:nvSpPr>
            <p:spPr>
              <a:xfrm>
                <a:off x="2224878" y="39975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3272409" y="4650515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rgbClr val="FFFF00"/>
                  </a:solidFill>
                  <a:latin typeface="Calibri"/>
                  <a:ea typeface=""/>
                  <a:cs typeface=""/>
                </a:rPr>
                <a:t>x1000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139414" y="3917145"/>
            <a:ext cx="1355626" cy="1027672"/>
            <a:chOff x="5987014" y="3917145"/>
            <a:chExt cx="1355626" cy="1027672"/>
          </a:xfrm>
        </p:grpSpPr>
        <p:grpSp>
          <p:nvGrpSpPr>
            <p:cNvPr id="18" name="Group 17"/>
            <p:cNvGrpSpPr/>
            <p:nvPr/>
          </p:nvGrpSpPr>
          <p:grpSpPr>
            <a:xfrm>
              <a:off x="5987014" y="3917145"/>
              <a:ext cx="1355626" cy="1027672"/>
              <a:chOff x="2408280" y="2080570"/>
              <a:chExt cx="1355626" cy="1027672"/>
            </a:xfrm>
          </p:grpSpPr>
          <p:sp>
            <p:nvSpPr>
              <p:cNvPr id="20" name="Can 19"/>
              <p:cNvSpPr/>
              <p:nvPr/>
            </p:nvSpPr>
            <p:spPr>
              <a:xfrm>
                <a:off x="2408280" y="20805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Can 20"/>
              <p:cNvSpPr/>
              <p:nvPr/>
            </p:nvSpPr>
            <p:spPr>
              <a:xfrm>
                <a:off x="2560680" y="22329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Can 21"/>
              <p:cNvSpPr/>
              <p:nvPr/>
            </p:nvSpPr>
            <p:spPr>
              <a:xfrm>
                <a:off x="2713080" y="23853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Can 22"/>
              <p:cNvSpPr/>
              <p:nvPr/>
            </p:nvSpPr>
            <p:spPr>
              <a:xfrm>
                <a:off x="2865480" y="25377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Can 23"/>
              <p:cNvSpPr/>
              <p:nvPr/>
            </p:nvSpPr>
            <p:spPr>
              <a:xfrm>
                <a:off x="3017880" y="26901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Can 24"/>
              <p:cNvSpPr/>
              <p:nvPr/>
            </p:nvSpPr>
            <p:spPr>
              <a:xfrm>
                <a:off x="3170280" y="28425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6288519" y="4246315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rgbClr val="FFFF00"/>
                  </a:solidFill>
                  <a:latin typeface="Calibri"/>
                  <a:ea typeface=""/>
                  <a:cs typeface=""/>
                </a:rPr>
                <a:t>x1000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875600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2361 -0.02778 " pathEditMode="relative" ptsTypes="AA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785 0.1669 " pathEditMode="relative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441 0.11135 " pathEditMode="relative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549 -0.19236 " pathEditMode="relative" ptsTypes="AA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74638"/>
            <a:ext cx="85725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Read Transactions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03399"/>
          </a:xfrm>
        </p:spPr>
        <p:txBody>
          <a:bodyPr>
            <a:normAutofit/>
          </a:bodyPr>
          <a:lstStyle/>
          <a:p>
            <a:r>
              <a:rPr lang="en-US" dirty="0"/>
              <a:t>Generate a page of friends’ recent </a:t>
            </a:r>
            <a:r>
              <a:rPr lang="en-US" dirty="0" smtClean="0"/>
              <a:t>posts</a:t>
            </a:r>
          </a:p>
          <a:p>
            <a:pPr lvl="1"/>
            <a:r>
              <a:rPr lang="en-US" dirty="0" smtClean="0"/>
              <a:t>Consistent view of friend list and their posts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3751262"/>
            <a:ext cx="8229600" cy="2100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US" dirty="0" smtClean="0">
                <a:solidFill>
                  <a:srgbClr val="F79646"/>
                </a:solidFill>
              </a:rPr>
              <a:t>Why consistency matters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F79646"/>
                </a:solidFill>
              </a:rPr>
              <a:t>Remove untrustworthy person X as friend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F79646"/>
                </a:solidFill>
              </a:rPr>
              <a:t>Post P: “My government is repressive…”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27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9632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n 5"/>
          <p:cNvSpPr/>
          <p:nvPr/>
        </p:nvSpPr>
        <p:spPr>
          <a:xfrm>
            <a:off x="3738970" y="2706456"/>
            <a:ext cx="1880780" cy="1503680"/>
          </a:xfrm>
          <a:prstGeom prst="can">
            <a:avLst/>
          </a:prstGeom>
          <a:solidFill>
            <a:schemeClr val="accent6"/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User posts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Friend lists</a:t>
            </a:r>
          </a:p>
        </p:txBody>
      </p:sp>
      <p:sp>
        <p:nvSpPr>
          <p:cNvPr id="71" name="Can 70"/>
          <p:cNvSpPr/>
          <p:nvPr/>
        </p:nvSpPr>
        <p:spPr>
          <a:xfrm>
            <a:off x="3738970" y="2706456"/>
            <a:ext cx="1880780" cy="1503680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User posts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Friend lists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Machine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39519" y="29900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Friend2 post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5619750" y="2432566"/>
            <a:ext cx="831850" cy="76069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210300" y="2063234"/>
            <a:ext cx="191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Generate my page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39519" y="26725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Friend1 post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91642" y="3764756"/>
            <a:ext cx="171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Friend1000 post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94551" y="3459956"/>
            <a:ext cx="164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Friend999 post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2482131" y="29211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482131" y="40006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482131" y="3230231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482131" y="3691664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997200" y="2247900"/>
            <a:ext cx="0" cy="2247900"/>
          </a:xfrm>
          <a:prstGeom prst="line">
            <a:avLst/>
          </a:prstGeom>
          <a:ln w="7620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6" idx="2"/>
          </p:cNvCxnSpPr>
          <p:nvPr/>
        </p:nvCxnSpPr>
        <p:spPr>
          <a:xfrm>
            <a:off x="7166846" y="2432566"/>
            <a:ext cx="0" cy="55749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324066" y="1860034"/>
            <a:ext cx="132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800000"/>
                </a:solidFill>
                <a:latin typeface="Calibri"/>
                <a:ea typeface=""/>
                <a:cs typeface=""/>
              </a:rPr>
              <a:t>Block writes </a:t>
            </a:r>
            <a:endParaRPr lang="en-US" sz="1800" dirty="0">
              <a:ln>
                <a:solidFill>
                  <a:srgbClr val="FF0000"/>
                </a:solidFill>
              </a:ln>
              <a:solidFill>
                <a:srgbClr val="800000"/>
              </a:solidFill>
              <a:latin typeface="Calibri"/>
              <a:ea typeface=""/>
              <a:cs typeface="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libri"/>
              <a:ea typeface=""/>
              <a:cs typeface="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07819" y="3193256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…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28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1227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0.27222 3.33333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1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3" grpId="0" build="allAtOnce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n 7"/>
          <p:cNvSpPr/>
          <p:nvPr/>
        </p:nvSpPr>
        <p:spPr>
          <a:xfrm>
            <a:off x="3459017" y="3931918"/>
            <a:ext cx="1592580" cy="1211582"/>
          </a:xfrm>
          <a:prstGeom prst="can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User posts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Friend lists </a:t>
            </a:r>
          </a:p>
        </p:txBody>
      </p:sp>
      <p:sp>
        <p:nvSpPr>
          <p:cNvPr id="71" name="Can 70"/>
          <p:cNvSpPr/>
          <p:nvPr/>
        </p:nvSpPr>
        <p:spPr>
          <a:xfrm>
            <a:off x="3459017" y="3931918"/>
            <a:ext cx="1592580" cy="1211582"/>
          </a:xfrm>
          <a:prstGeom prst="ca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User posts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Friend lists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Machines</a:t>
            </a:r>
            <a:endParaRPr lang="en-US" dirty="0"/>
          </a:p>
        </p:txBody>
      </p:sp>
      <p:sp>
        <p:nvSpPr>
          <p:cNvPr id="9" name="Can 8"/>
          <p:cNvSpPr/>
          <p:nvPr/>
        </p:nvSpPr>
        <p:spPr>
          <a:xfrm>
            <a:off x="3459017" y="2103665"/>
            <a:ext cx="1592580" cy="1290022"/>
          </a:xfrm>
          <a:prstGeom prst="can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User posts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Friend lists</a:t>
            </a:r>
          </a:p>
        </p:txBody>
      </p:sp>
      <p:cxnSp>
        <p:nvCxnSpPr>
          <p:cNvPr id="50" name="Straight Connector 49"/>
          <p:cNvCxnSpPr>
            <a:stCxn id="51" idx="1"/>
            <a:endCxn id="9" idx="4"/>
          </p:cNvCxnSpPr>
          <p:nvPr/>
        </p:nvCxnSpPr>
        <p:spPr>
          <a:xfrm flipH="1" flipV="1">
            <a:off x="5051597" y="2748676"/>
            <a:ext cx="1450803" cy="90178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502400" y="3465790"/>
            <a:ext cx="191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Generate my page</a:t>
            </a:r>
          </a:p>
        </p:txBody>
      </p:sp>
      <p:cxnSp>
        <p:nvCxnSpPr>
          <p:cNvPr id="53" name="Straight Connector 52"/>
          <p:cNvCxnSpPr>
            <a:stCxn id="51" idx="1"/>
            <a:endCxn id="8" idx="4"/>
          </p:cNvCxnSpPr>
          <p:nvPr/>
        </p:nvCxnSpPr>
        <p:spPr>
          <a:xfrm flipH="1">
            <a:off x="5051597" y="3650456"/>
            <a:ext cx="1450803" cy="887253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909534" y="27868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Friend2 post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09534" y="24312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Friend1 post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61657" y="4361656"/>
            <a:ext cx="171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Friend1000 post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78651" y="4056856"/>
            <a:ext cx="1595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Friend999 post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2190031" y="26798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190031" y="45975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190031" y="2988931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190031" y="4288564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705100" y="2140466"/>
            <a:ext cx="0" cy="2609334"/>
          </a:xfrm>
          <a:prstGeom prst="line">
            <a:avLst/>
          </a:prstGeom>
          <a:ln w="7620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Can 65"/>
          <p:cNvSpPr/>
          <p:nvPr/>
        </p:nvSpPr>
        <p:spPr>
          <a:xfrm>
            <a:off x="3459017" y="2104238"/>
            <a:ext cx="1592580" cy="1288877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User posts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Friend lists</a:t>
            </a:r>
          </a:p>
        </p:txBody>
      </p:sp>
      <p:cxnSp>
        <p:nvCxnSpPr>
          <p:cNvPr id="72" name="Straight Connector 71"/>
          <p:cNvCxnSpPr>
            <a:stCxn id="51" idx="2"/>
          </p:cNvCxnSpPr>
          <p:nvPr/>
        </p:nvCxnSpPr>
        <p:spPr>
          <a:xfrm flipH="1">
            <a:off x="6616704" y="3835122"/>
            <a:ext cx="842242" cy="702587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51" idx="0"/>
          </p:cNvCxnSpPr>
          <p:nvPr/>
        </p:nvCxnSpPr>
        <p:spPr>
          <a:xfrm flipH="1" flipV="1">
            <a:off x="6616704" y="2800588"/>
            <a:ext cx="842242" cy="665202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031966" y="1771134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800000"/>
                </a:solidFill>
                <a:latin typeface="Calibri"/>
                <a:ea typeface=""/>
                <a:cs typeface=""/>
              </a:rPr>
              <a:t>Block writes </a:t>
            </a:r>
            <a:endParaRPr lang="en-US" sz="1800" dirty="0">
              <a:ln>
                <a:solidFill>
                  <a:srgbClr val="FF0000"/>
                </a:solidFill>
              </a:ln>
              <a:solidFill>
                <a:srgbClr val="800000"/>
              </a:solidFill>
              <a:latin typeface="Calibri"/>
              <a:ea typeface=""/>
              <a:cs typeface="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68119" y="3371056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29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8919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0.18663 -4.07407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0.18663 -4.44444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0.18646 -4.44444E-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0.18646 -4.07407E-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71" grpId="2" animBg="1"/>
      <p:bldP spid="71" grpId="3" animBg="1"/>
      <p:bldP spid="71" grpId="4" animBg="1"/>
      <p:bldP spid="66" grpId="0" animBg="1"/>
      <p:bldP spid="66" grpId="1" animBg="1"/>
      <p:bldP spid="66" grpId="2" animBg="1"/>
      <p:bldP spid="66" grpId="3" animBg="1"/>
      <p:bldP spid="66" grpId="4" animBg="1"/>
      <p:bldP spid="2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BigTable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Distributed storage system for managing structured data.</a:t>
            </a:r>
          </a:p>
          <a:p>
            <a:r>
              <a:rPr lang="en-US" altLang="en-US"/>
              <a:t>Designed to scale to a very large size</a:t>
            </a:r>
          </a:p>
          <a:p>
            <a:pPr lvl="1"/>
            <a:r>
              <a:rPr lang="en-US" altLang="en-US"/>
              <a:t>Petabytes of data across thousands of servers</a:t>
            </a:r>
          </a:p>
          <a:p>
            <a:r>
              <a:rPr lang="en-US" altLang="en-US"/>
              <a:t>Used for many Google projects</a:t>
            </a:r>
          </a:p>
          <a:p>
            <a:pPr lvl="1"/>
            <a:r>
              <a:rPr lang="en-US" altLang="en-US"/>
              <a:t>Web indexing, Personalized Search, Google Earth, Google Analytics, Google Finance, …</a:t>
            </a:r>
          </a:p>
          <a:p>
            <a:r>
              <a:rPr lang="en-US" altLang="en-US"/>
              <a:t>Flexible, high-performance solution for all of Google’s products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58ECE-42F8-F64B-AF1B-1C2C85C8CCB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40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an 30"/>
          <p:cNvSpPr/>
          <p:nvPr/>
        </p:nvSpPr>
        <p:spPr>
          <a:xfrm>
            <a:off x="3751117" y="5054600"/>
            <a:ext cx="1592580" cy="121158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User posts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Friend lists </a:t>
            </a:r>
          </a:p>
        </p:txBody>
      </p:sp>
      <p:sp>
        <p:nvSpPr>
          <p:cNvPr id="8" name="Can 7"/>
          <p:cNvSpPr/>
          <p:nvPr/>
        </p:nvSpPr>
        <p:spPr>
          <a:xfrm>
            <a:off x="3751117" y="3868418"/>
            <a:ext cx="1592580" cy="1211582"/>
          </a:xfrm>
          <a:prstGeom prst="can">
            <a:avLst/>
          </a:prstGeom>
          <a:solidFill>
            <a:schemeClr val="accent2"/>
          </a:solidFill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User posts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Friend lists </a:t>
            </a:r>
          </a:p>
        </p:txBody>
      </p:sp>
      <p:sp>
        <p:nvSpPr>
          <p:cNvPr id="24" name="Can 23"/>
          <p:cNvSpPr/>
          <p:nvPr/>
        </p:nvSpPr>
        <p:spPr>
          <a:xfrm>
            <a:off x="3751117" y="2584050"/>
            <a:ext cx="1592580" cy="1290022"/>
          </a:xfrm>
          <a:prstGeom prst="can">
            <a:avLst/>
          </a:prstGeom>
          <a:solidFill>
            <a:schemeClr val="accent6"/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User posts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Friend lists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Datacenters</a:t>
            </a:r>
            <a:endParaRPr lang="en-US" dirty="0"/>
          </a:p>
        </p:txBody>
      </p:sp>
      <p:sp>
        <p:nvSpPr>
          <p:cNvPr id="9" name="Can 8"/>
          <p:cNvSpPr/>
          <p:nvPr/>
        </p:nvSpPr>
        <p:spPr>
          <a:xfrm>
            <a:off x="3751117" y="1297181"/>
            <a:ext cx="1592580" cy="1290022"/>
          </a:xfrm>
          <a:prstGeom prst="can">
            <a:avLst/>
          </a:prstGeom>
          <a:solidFill>
            <a:srgbClr val="9BBB59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User posts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</a:rPr>
              <a:t>Friend lists</a:t>
            </a:r>
          </a:p>
        </p:txBody>
      </p:sp>
      <p:cxnSp>
        <p:nvCxnSpPr>
          <p:cNvPr id="50" name="Straight Connector 49"/>
          <p:cNvCxnSpPr>
            <a:stCxn id="51" idx="1"/>
            <a:endCxn id="24" idx="4"/>
          </p:cNvCxnSpPr>
          <p:nvPr/>
        </p:nvCxnSpPr>
        <p:spPr>
          <a:xfrm flipH="1" flipV="1">
            <a:off x="5343697" y="3229061"/>
            <a:ext cx="1666703" cy="593639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010400" y="3638034"/>
            <a:ext cx="191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Generate my page</a:t>
            </a:r>
          </a:p>
        </p:txBody>
      </p:sp>
      <p:cxnSp>
        <p:nvCxnSpPr>
          <p:cNvPr id="53" name="Straight Connector 52"/>
          <p:cNvCxnSpPr>
            <a:endCxn id="8" idx="4"/>
          </p:cNvCxnSpPr>
          <p:nvPr/>
        </p:nvCxnSpPr>
        <p:spPr>
          <a:xfrm flipH="1">
            <a:off x="5343697" y="3868418"/>
            <a:ext cx="1666704" cy="605791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201634" y="29900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Friend2 post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201634" y="16692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Friend1 post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53757" y="5441156"/>
            <a:ext cx="171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Friend1000 post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70751" y="4260056"/>
            <a:ext cx="1595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Friend999 post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2482131" y="19178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482131" y="56135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482131" y="3192131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482131" y="4491764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7486650" y="4013674"/>
            <a:ext cx="755650" cy="1715256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7486650" y="4041028"/>
            <a:ext cx="450850" cy="450736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60219" y="3612356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…</a:t>
            </a:r>
          </a:p>
        </p:txBody>
      </p:sp>
      <p:cxnSp>
        <p:nvCxnSpPr>
          <p:cNvPr id="27" name="Straight Connector 26"/>
          <p:cNvCxnSpPr>
            <a:endCxn id="9" idx="4"/>
          </p:cNvCxnSpPr>
          <p:nvPr/>
        </p:nvCxnSpPr>
        <p:spPr>
          <a:xfrm flipH="1" flipV="1">
            <a:off x="5343697" y="1942192"/>
            <a:ext cx="1666704" cy="1695842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31" idx="4"/>
          </p:cNvCxnSpPr>
          <p:nvPr/>
        </p:nvCxnSpPr>
        <p:spPr>
          <a:xfrm flipH="1">
            <a:off x="5343697" y="3956566"/>
            <a:ext cx="1666704" cy="1703825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7486650" y="1981203"/>
            <a:ext cx="755650" cy="1656831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486650" y="3237946"/>
            <a:ext cx="450850" cy="400088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95334" y="194865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US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449770" y="3319502"/>
            <a:ext cx="696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Spain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39655" y="5696188"/>
            <a:ext cx="775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Russia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449093" y="4629388"/>
            <a:ext cx="698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Brazil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30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3869594" y="1428356"/>
            <a:ext cx="1355626" cy="1027672"/>
            <a:chOff x="992342" y="3067884"/>
            <a:chExt cx="1355626" cy="1027672"/>
          </a:xfrm>
        </p:grpSpPr>
        <p:grpSp>
          <p:nvGrpSpPr>
            <p:cNvPr id="75" name="Group 74"/>
            <p:cNvGrpSpPr/>
            <p:nvPr/>
          </p:nvGrpSpPr>
          <p:grpSpPr>
            <a:xfrm>
              <a:off x="992342" y="3067884"/>
              <a:ext cx="1355626" cy="1027672"/>
              <a:chOff x="5631367" y="3235596"/>
              <a:chExt cx="1355626" cy="1027672"/>
            </a:xfrm>
          </p:grpSpPr>
          <p:sp>
            <p:nvSpPr>
              <p:cNvPr id="77" name="Can 76"/>
              <p:cNvSpPr/>
              <p:nvPr/>
            </p:nvSpPr>
            <p:spPr>
              <a:xfrm>
                <a:off x="5631367" y="32355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8" name="Can 77"/>
              <p:cNvSpPr/>
              <p:nvPr/>
            </p:nvSpPr>
            <p:spPr>
              <a:xfrm>
                <a:off x="5783767" y="33879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Can 78"/>
              <p:cNvSpPr/>
              <p:nvPr/>
            </p:nvSpPr>
            <p:spPr>
              <a:xfrm>
                <a:off x="5936167" y="35403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Can 79"/>
              <p:cNvSpPr/>
              <p:nvPr/>
            </p:nvSpPr>
            <p:spPr>
              <a:xfrm>
                <a:off x="6088567" y="36927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1" name="Can 80"/>
              <p:cNvSpPr/>
              <p:nvPr/>
            </p:nvSpPr>
            <p:spPr>
              <a:xfrm>
                <a:off x="6240967" y="38451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2" name="Can 81"/>
              <p:cNvSpPr/>
              <p:nvPr/>
            </p:nvSpPr>
            <p:spPr>
              <a:xfrm>
                <a:off x="6393367" y="39975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6" name="TextBox 75"/>
            <p:cNvSpPr txBox="1"/>
            <p:nvPr/>
          </p:nvSpPr>
          <p:spPr>
            <a:xfrm>
              <a:off x="1293847" y="3397054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rgbClr val="FFFF00"/>
                  </a:solidFill>
                  <a:latin typeface="Calibri"/>
                  <a:ea typeface=""/>
                  <a:cs typeface=""/>
                </a:rPr>
                <a:t>x1000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869594" y="3960373"/>
            <a:ext cx="1355626" cy="1027672"/>
            <a:chOff x="4547316" y="1824440"/>
            <a:chExt cx="1355626" cy="1027672"/>
          </a:xfrm>
        </p:grpSpPr>
        <p:grpSp>
          <p:nvGrpSpPr>
            <p:cNvPr id="84" name="Group 83"/>
            <p:cNvGrpSpPr/>
            <p:nvPr/>
          </p:nvGrpSpPr>
          <p:grpSpPr>
            <a:xfrm>
              <a:off x="4547316" y="1824440"/>
              <a:ext cx="1355626" cy="1027672"/>
              <a:chOff x="3648890" y="4005336"/>
              <a:chExt cx="1355626" cy="1027672"/>
            </a:xfrm>
          </p:grpSpPr>
          <p:sp>
            <p:nvSpPr>
              <p:cNvPr id="86" name="Can 85"/>
              <p:cNvSpPr/>
              <p:nvPr/>
            </p:nvSpPr>
            <p:spPr>
              <a:xfrm>
                <a:off x="3648890" y="40053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7" name="Can 86"/>
              <p:cNvSpPr/>
              <p:nvPr/>
            </p:nvSpPr>
            <p:spPr>
              <a:xfrm>
                <a:off x="3801290" y="41577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8" name="Can 87"/>
              <p:cNvSpPr/>
              <p:nvPr/>
            </p:nvSpPr>
            <p:spPr>
              <a:xfrm>
                <a:off x="3953690" y="43101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" name="Can 88"/>
              <p:cNvSpPr/>
              <p:nvPr/>
            </p:nvSpPr>
            <p:spPr>
              <a:xfrm>
                <a:off x="4106090" y="44625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" name="Can 89"/>
              <p:cNvSpPr/>
              <p:nvPr/>
            </p:nvSpPr>
            <p:spPr>
              <a:xfrm>
                <a:off x="4258490" y="46149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Can 90"/>
              <p:cNvSpPr/>
              <p:nvPr/>
            </p:nvSpPr>
            <p:spPr>
              <a:xfrm>
                <a:off x="4410890" y="47673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4848821" y="2153610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rgbClr val="FFFF00"/>
                  </a:solidFill>
                  <a:latin typeface="Calibri"/>
                  <a:ea typeface=""/>
                  <a:cs typeface=""/>
                </a:rPr>
                <a:t>x1000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869594" y="2715225"/>
            <a:ext cx="1355626" cy="1027672"/>
            <a:chOff x="2970904" y="4321345"/>
            <a:chExt cx="1355626" cy="1027672"/>
          </a:xfrm>
        </p:grpSpPr>
        <p:grpSp>
          <p:nvGrpSpPr>
            <p:cNvPr id="93" name="Group 92"/>
            <p:cNvGrpSpPr/>
            <p:nvPr/>
          </p:nvGrpSpPr>
          <p:grpSpPr>
            <a:xfrm>
              <a:off x="2970904" y="4321345"/>
              <a:ext cx="1355626" cy="1027672"/>
              <a:chOff x="1462878" y="3235596"/>
              <a:chExt cx="1355626" cy="1027672"/>
            </a:xfrm>
          </p:grpSpPr>
          <p:sp>
            <p:nvSpPr>
              <p:cNvPr id="95" name="Can 94"/>
              <p:cNvSpPr/>
              <p:nvPr/>
            </p:nvSpPr>
            <p:spPr>
              <a:xfrm>
                <a:off x="1462878" y="32355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6" name="Can 95"/>
              <p:cNvSpPr/>
              <p:nvPr/>
            </p:nvSpPr>
            <p:spPr>
              <a:xfrm>
                <a:off x="1615278" y="33879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7" name="Can 96"/>
              <p:cNvSpPr/>
              <p:nvPr/>
            </p:nvSpPr>
            <p:spPr>
              <a:xfrm>
                <a:off x="1767678" y="35403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8" name="Can 97"/>
              <p:cNvSpPr/>
              <p:nvPr/>
            </p:nvSpPr>
            <p:spPr>
              <a:xfrm>
                <a:off x="1920078" y="36927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Can 98"/>
              <p:cNvSpPr/>
              <p:nvPr/>
            </p:nvSpPr>
            <p:spPr>
              <a:xfrm>
                <a:off x="2072478" y="38451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0" name="Can 99"/>
              <p:cNvSpPr/>
              <p:nvPr/>
            </p:nvSpPr>
            <p:spPr>
              <a:xfrm>
                <a:off x="2224878" y="39975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4" name="TextBox 93"/>
            <p:cNvSpPr txBox="1"/>
            <p:nvPr/>
          </p:nvSpPr>
          <p:spPr>
            <a:xfrm>
              <a:off x="3272409" y="4650515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rgbClr val="FFFF00"/>
                  </a:solidFill>
                  <a:latin typeface="Calibri"/>
                  <a:ea typeface=""/>
                  <a:cs typeface=""/>
                </a:rPr>
                <a:t>x1000</a:t>
              </a: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869594" y="5146555"/>
            <a:ext cx="1355626" cy="1027672"/>
            <a:chOff x="5987014" y="3917145"/>
            <a:chExt cx="1355626" cy="1027672"/>
          </a:xfrm>
        </p:grpSpPr>
        <p:grpSp>
          <p:nvGrpSpPr>
            <p:cNvPr id="102" name="Group 101"/>
            <p:cNvGrpSpPr/>
            <p:nvPr/>
          </p:nvGrpSpPr>
          <p:grpSpPr>
            <a:xfrm>
              <a:off x="5987014" y="3917145"/>
              <a:ext cx="1355626" cy="1027672"/>
              <a:chOff x="2408280" y="2080570"/>
              <a:chExt cx="1355626" cy="1027672"/>
            </a:xfrm>
          </p:grpSpPr>
          <p:sp>
            <p:nvSpPr>
              <p:cNvPr id="104" name="Can 103"/>
              <p:cNvSpPr/>
              <p:nvPr/>
            </p:nvSpPr>
            <p:spPr>
              <a:xfrm>
                <a:off x="2408280" y="20805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Can 104"/>
              <p:cNvSpPr/>
              <p:nvPr/>
            </p:nvSpPr>
            <p:spPr>
              <a:xfrm>
                <a:off x="2560680" y="22329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Can 105"/>
              <p:cNvSpPr/>
              <p:nvPr/>
            </p:nvSpPr>
            <p:spPr>
              <a:xfrm>
                <a:off x="2713080" y="23853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7" name="Can 106"/>
              <p:cNvSpPr/>
              <p:nvPr/>
            </p:nvSpPr>
            <p:spPr>
              <a:xfrm>
                <a:off x="2865480" y="25377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8" name="Can 107"/>
              <p:cNvSpPr/>
              <p:nvPr/>
            </p:nvSpPr>
            <p:spPr>
              <a:xfrm>
                <a:off x="3017880" y="26901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9" name="Can 108"/>
              <p:cNvSpPr/>
              <p:nvPr/>
            </p:nvSpPr>
            <p:spPr>
              <a:xfrm>
                <a:off x="3170280" y="28425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3" name="TextBox 102"/>
            <p:cNvSpPr txBox="1"/>
            <p:nvPr/>
          </p:nvSpPr>
          <p:spPr>
            <a:xfrm>
              <a:off x="6288519" y="4246315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rgbClr val="FFFF00"/>
                  </a:solidFill>
                  <a:latin typeface="Calibri"/>
                  <a:ea typeface=""/>
                  <a:cs typeface=""/>
                </a:rPr>
                <a:t>x1000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106181" y="1711656"/>
            <a:ext cx="890439" cy="4081571"/>
            <a:chOff x="4106181" y="1711656"/>
            <a:chExt cx="890439" cy="4081571"/>
          </a:xfrm>
        </p:grpSpPr>
        <p:sp>
          <p:nvSpPr>
            <p:cNvPr id="111" name="Can 110"/>
            <p:cNvSpPr/>
            <p:nvPr/>
          </p:nvSpPr>
          <p:spPr>
            <a:xfrm>
              <a:off x="4250594" y="3096225"/>
              <a:ext cx="593626" cy="265672"/>
            </a:xfrm>
            <a:prstGeom prst="can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  <p:sp>
          <p:nvSpPr>
            <p:cNvPr id="112" name="Can 111"/>
            <p:cNvSpPr/>
            <p:nvPr/>
          </p:nvSpPr>
          <p:spPr>
            <a:xfrm>
              <a:off x="4250594" y="4341373"/>
              <a:ext cx="593626" cy="265672"/>
            </a:xfrm>
            <a:prstGeom prst="can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  <p:sp>
          <p:nvSpPr>
            <p:cNvPr id="113" name="Can 112"/>
            <p:cNvSpPr/>
            <p:nvPr/>
          </p:nvSpPr>
          <p:spPr>
            <a:xfrm>
              <a:off x="4250594" y="5527555"/>
              <a:ext cx="593626" cy="265672"/>
            </a:xfrm>
            <a:prstGeom prst="can">
              <a:avLst/>
            </a:prstGeom>
            <a:solidFill>
              <a:srgbClr val="8064A2"/>
            </a:solidFill>
            <a:ln>
              <a:solidFill>
                <a:srgbClr val="8064A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  <p:sp>
          <p:nvSpPr>
            <p:cNvPr id="114" name="Can 113"/>
            <p:cNvSpPr/>
            <p:nvPr/>
          </p:nvSpPr>
          <p:spPr>
            <a:xfrm>
              <a:off x="4106181" y="1711656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rgbClr val="9BBB5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  <p:sp>
          <p:nvSpPr>
            <p:cNvPr id="110" name="Can 109"/>
            <p:cNvSpPr/>
            <p:nvPr/>
          </p:nvSpPr>
          <p:spPr>
            <a:xfrm>
              <a:off x="4250594" y="1809356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rgbClr val="9BBB5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  <p:sp>
          <p:nvSpPr>
            <p:cNvPr id="74" name="Can 73"/>
            <p:cNvSpPr/>
            <p:nvPr/>
          </p:nvSpPr>
          <p:spPr>
            <a:xfrm>
              <a:off x="4402994" y="1961756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rgbClr val="9BBB5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  <p:sp>
          <p:nvSpPr>
            <p:cNvPr id="115" name="Can 114"/>
            <p:cNvSpPr/>
            <p:nvPr/>
          </p:nvSpPr>
          <p:spPr>
            <a:xfrm>
              <a:off x="4402994" y="4493773"/>
              <a:ext cx="593626" cy="265672"/>
            </a:xfrm>
            <a:prstGeom prst="can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158724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40741E-7 L 0.27223 0.0037 " pathEditMode="relative" ptsTypes="AA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8" grpId="0" animBg="1"/>
      <p:bldP spid="24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41499"/>
          </a:xfrm>
        </p:spPr>
        <p:txBody>
          <a:bodyPr>
            <a:normAutofit/>
          </a:bodyPr>
          <a:lstStyle/>
          <a:p>
            <a:r>
              <a:rPr lang="en-US" dirty="0" smtClean="0"/>
              <a:t>Transactions that write use strict 2PL</a:t>
            </a:r>
          </a:p>
          <a:p>
            <a:pPr lvl="1"/>
            <a:r>
              <a:rPr lang="en-US" dirty="0" smtClean="0"/>
              <a:t>Each transaction </a:t>
            </a:r>
            <a:r>
              <a:rPr lang="en-US" i="1" dirty="0" smtClean="0"/>
              <a:t>T</a:t>
            </a:r>
            <a:r>
              <a:rPr lang="en-US" dirty="0" smtClean="0"/>
              <a:t> is assigned a timestamp </a:t>
            </a:r>
            <a:r>
              <a:rPr lang="en-US" i="1" dirty="0" smtClean="0"/>
              <a:t>s</a:t>
            </a:r>
            <a:endParaRPr lang="en-US" dirty="0" smtClean="0"/>
          </a:p>
          <a:p>
            <a:pPr lvl="1"/>
            <a:r>
              <a:rPr lang="en-US" dirty="0" smtClean="0"/>
              <a:t>Data written by </a:t>
            </a:r>
            <a:r>
              <a:rPr lang="en-US" i="1" dirty="0" smtClean="0"/>
              <a:t>T</a:t>
            </a:r>
            <a:r>
              <a:rPr lang="en-US" dirty="0" smtClean="0"/>
              <a:t> is timestamped with </a:t>
            </a:r>
            <a:r>
              <a:rPr lang="en-US" i="1" dirty="0" smtClean="0"/>
              <a:t>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31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35341" y="3843471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Time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59972" y="38434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01310" y="3843471"/>
            <a:ext cx="4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&lt;8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86601" y="4284706"/>
            <a:ext cx="446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[X]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96883" y="4960723"/>
            <a:ext cx="62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[me]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69926" y="384347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15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058344" y="4250903"/>
            <a:ext cx="43551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454400" y="3843471"/>
            <a:ext cx="0" cy="1592129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539938" y="4627606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[P]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34544" y="4292600"/>
            <a:ext cx="1190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My friends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47244" y="46355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My posts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47244" y="496570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X’s friends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751801" y="4284706"/>
            <a:ext cx="32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[]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51801" y="4970506"/>
            <a:ext cx="32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[]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7813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274638"/>
            <a:ext cx="85471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Synchronizing Snapshots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82600" y="2439989"/>
            <a:ext cx="8229600" cy="16652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==	</a:t>
            </a:r>
          </a:p>
          <a:p>
            <a:pPr marL="0" indent="0" algn="ctr">
              <a:buNone/>
            </a:pPr>
            <a:r>
              <a:rPr lang="en-US" dirty="0" smtClean="0"/>
              <a:t>External Consistency:</a:t>
            </a:r>
          </a:p>
          <a:p>
            <a:pPr marL="57150" indent="0" algn="ctr">
              <a:buNone/>
            </a:pPr>
            <a:r>
              <a:rPr lang="en-US" dirty="0" smtClean="0"/>
              <a:t>Commit order respects global wall-time order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32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82600" y="4105277"/>
            <a:ext cx="8229600" cy="21558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algn="ctr" fontAlgn="auto">
              <a:spcAft>
                <a:spcPts val="0"/>
              </a:spcAft>
              <a:buFont typeface="Arial"/>
              <a:buNone/>
            </a:pPr>
            <a:r>
              <a:rPr lang="en-US" dirty="0" smtClean="0">
                <a:solidFill>
                  <a:srgbClr val="FFFF00"/>
                </a:solidFill>
              </a:rPr>
              <a:t>==</a:t>
            </a:r>
          </a:p>
          <a:p>
            <a:pPr marL="57150" indent="0" algn="ctr" fontAlgn="auto">
              <a:spcAft>
                <a:spcPts val="0"/>
              </a:spcAft>
              <a:buFont typeface="Arial"/>
              <a:buNone/>
            </a:pPr>
            <a:r>
              <a:rPr lang="en-US" dirty="0" smtClean="0">
                <a:solidFill>
                  <a:srgbClr val="FFFF00"/>
                </a:solidFill>
              </a:rPr>
              <a:t>Timestamp order respects global wall-time order</a:t>
            </a:r>
          </a:p>
          <a:p>
            <a:pPr marL="57150" indent="0" algn="ctr" fontAlgn="auto">
              <a:spcAft>
                <a:spcPts val="0"/>
              </a:spcAft>
              <a:buFont typeface="Arial"/>
              <a:buNone/>
            </a:pPr>
            <a:r>
              <a:rPr lang="en-US" dirty="0" smtClean="0">
                <a:solidFill>
                  <a:srgbClr val="FFFF00"/>
                </a:solidFill>
              </a:rPr>
              <a:t>given</a:t>
            </a:r>
          </a:p>
          <a:p>
            <a:pPr marL="57150" indent="0" algn="ctr" fontAlgn="auto">
              <a:spcAft>
                <a:spcPts val="0"/>
              </a:spcAft>
              <a:buFont typeface="Arial"/>
              <a:buNone/>
            </a:pPr>
            <a:r>
              <a:rPr lang="en-US" dirty="0" smtClean="0">
                <a:solidFill>
                  <a:srgbClr val="FFFF00"/>
                </a:solidFill>
              </a:rPr>
              <a:t>timestamp order == commit order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482600" y="1752601"/>
            <a:ext cx="8229600" cy="863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US" dirty="0" smtClean="0">
                <a:solidFill>
                  <a:srgbClr val="FFFF00"/>
                </a:solidFill>
              </a:rPr>
              <a:t>	Global wall-clock time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9674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Timestamps, Global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700" y="1663701"/>
            <a:ext cx="8229600" cy="1320799"/>
          </a:xfrm>
        </p:spPr>
        <p:txBody>
          <a:bodyPr>
            <a:normAutofit/>
          </a:bodyPr>
          <a:lstStyle/>
          <a:p>
            <a:r>
              <a:rPr lang="en-US" dirty="0" smtClean="0"/>
              <a:t>Strict two-phase locking for write transactions</a:t>
            </a:r>
          </a:p>
          <a:p>
            <a:r>
              <a:rPr lang="en-US" dirty="0" smtClean="0"/>
              <a:t>Assign timestamp while locks are held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171700" y="4157966"/>
            <a:ext cx="4419600" cy="393700"/>
            <a:chOff x="2197100" y="3829050"/>
            <a:chExt cx="1562100" cy="3937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1738579" y="4170150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800000"/>
                </a:solidFill>
                <a:latin typeface="Calibri"/>
                <a:ea typeface=""/>
                <a:cs typeface=""/>
              </a:rPr>
              <a:t>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978150" y="437515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49579" y="4724400"/>
            <a:ext cx="1469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Pick </a:t>
            </a:r>
            <a:r>
              <a:rPr lang="en-US" sz="1800" i="1" dirty="0">
                <a:solidFill>
                  <a:srgbClr val="F79646"/>
                </a:solidFill>
                <a:latin typeface="Calibri"/>
                <a:ea typeface=""/>
                <a:cs typeface=""/>
              </a:rPr>
              <a:t>s</a:t>
            </a: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 = now()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55144" y="3672959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Acquired locks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825750" y="40703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120455" y="40703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626890" y="3672959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Release locks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33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18" name="Can 17"/>
          <p:cNvSpPr/>
          <p:nvPr/>
        </p:nvSpPr>
        <p:spPr>
          <a:xfrm>
            <a:off x="406400" y="4108450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2312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3333 0 " pathEditMode="relative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3333 0 " pathEditMode="relative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4" grpId="0"/>
      <p:bldP spid="2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TrueTime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31899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“Global wall-clock time” with bounded uncertainty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21466" y="3785116"/>
            <a:ext cx="3581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102866" y="3600450"/>
            <a:ext cx="612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time</a:t>
            </a:r>
          </a:p>
        </p:txBody>
      </p:sp>
      <p:sp>
        <p:nvSpPr>
          <p:cNvPr id="8" name="Left Bracket 7"/>
          <p:cNvSpPr/>
          <p:nvPr/>
        </p:nvSpPr>
        <p:spPr>
          <a:xfrm>
            <a:off x="2820923" y="3327916"/>
            <a:ext cx="73152" cy="914400"/>
          </a:xfrm>
          <a:prstGeom prst="leftBracket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800000"/>
              </a:solidFill>
            </a:endParaRPr>
          </a:p>
        </p:txBody>
      </p:sp>
      <p:sp>
        <p:nvSpPr>
          <p:cNvPr id="9" name="Right Bracket 8"/>
          <p:cNvSpPr/>
          <p:nvPr/>
        </p:nvSpPr>
        <p:spPr>
          <a:xfrm>
            <a:off x="4926075" y="3327916"/>
            <a:ext cx="73152" cy="914400"/>
          </a:xfrm>
          <a:prstGeom prst="rightBracket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8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18016" y="4159250"/>
            <a:ext cx="878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800000"/>
                </a:solidFill>
                <a:latin typeface="Calibri"/>
                <a:ea typeface=""/>
                <a:cs typeface=""/>
              </a:rPr>
              <a:t>earliest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07426" y="415925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800000"/>
                </a:solidFill>
                <a:latin typeface="Calibri"/>
                <a:ea typeface=""/>
                <a:cs typeface=""/>
              </a:rPr>
              <a:t>latest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97244" y="3491984"/>
            <a:ext cx="1015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TT.now()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20923" y="4813300"/>
            <a:ext cx="2178304" cy="0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649183" y="4978400"/>
            <a:ext cx="521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2*ε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34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6308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Timestamps and TrueTime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943100" y="2654300"/>
            <a:ext cx="4419600" cy="393700"/>
            <a:chOff x="2197100" y="3829050"/>
            <a:chExt cx="1562100" cy="3937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1509979" y="2666484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800000"/>
                </a:solidFill>
                <a:latin typeface="Calibri"/>
                <a:ea typeface=""/>
                <a:cs typeface=""/>
              </a:rPr>
              <a:t>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838450" y="2914650"/>
            <a:ext cx="0" cy="4635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81279" y="3404632"/>
            <a:ext cx="23391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Pick </a:t>
            </a:r>
            <a:r>
              <a:rPr lang="en-US" sz="1800" i="1" dirty="0">
                <a:solidFill>
                  <a:srgbClr val="F79646"/>
                </a:solidFill>
                <a:latin typeface="Calibri"/>
                <a:ea typeface=""/>
                <a:cs typeface=""/>
              </a:rPr>
              <a:t>s</a:t>
            </a: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 = TT.now().latest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26544" y="2203450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Acquired locks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597150" y="25336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891855" y="25336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487190" y="2208768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FF00"/>
                </a:solidFill>
                <a:latin typeface="Calibri"/>
                <a:ea typeface=""/>
                <a:cs typeface=""/>
              </a:rPr>
              <a:t>Release locks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895600" y="4368800"/>
            <a:ext cx="2895600" cy="0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722534" y="3404632"/>
            <a:ext cx="309602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Wait until TT.now().earliest &gt; </a:t>
            </a:r>
            <a:r>
              <a:rPr lang="en-US" sz="1800" i="1" dirty="0">
                <a:solidFill>
                  <a:srgbClr val="F79646"/>
                </a:solidFill>
                <a:latin typeface="Calibri"/>
                <a:ea typeface=""/>
                <a:cs typeface=""/>
              </a:rPr>
              <a:t>s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540250" y="291465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96583" y="3404632"/>
            <a:ext cx="28733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F79646"/>
                </a:solidFill>
                <a:latin typeface="Calibri"/>
                <a:ea typeface=""/>
                <a:cs typeface=""/>
              </a:rPr>
              <a:t>s</a:t>
            </a:r>
            <a:endParaRPr lang="en-US" sz="1800" dirty="0">
              <a:solidFill>
                <a:srgbClr val="F79646"/>
              </a:solidFill>
              <a:latin typeface="Calibri"/>
              <a:ea typeface=""/>
              <a:cs typeface="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>
                    <a:tint val="75000"/>
                  </a:srgbClr>
                </a:solidFill>
              </a:rPr>
              <a:t>OSDI 2012</a:t>
            </a:r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5791200" y="2914650"/>
            <a:ext cx="0" cy="47676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310341" y="4654034"/>
            <a:ext cx="1086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average ε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630334" y="3938032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Commit wait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597400" y="4654034"/>
            <a:ext cx="1086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79646"/>
                </a:solidFill>
                <a:latin typeface="Calibri"/>
                <a:ea typeface=""/>
                <a:cs typeface=""/>
              </a:rPr>
              <a:t>average ε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4496991" y="4508500"/>
            <a:ext cx="0" cy="66040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solidFill>
                  <a:srgbClr val="FFFF00">
                    <a:tint val="75000"/>
                  </a:srgbClr>
                </a:solidFill>
              </a:rPr>
              <a:pPr/>
              <a:t>35</a:t>
            </a:fld>
            <a:endParaRPr lang="en-US" dirty="0">
              <a:solidFill>
                <a:srgbClr val="FFFF00">
                  <a:tint val="75000"/>
                </a:srgbClr>
              </a:solidFill>
            </a:endParaRPr>
          </a:p>
        </p:txBody>
      </p:sp>
      <p:sp>
        <p:nvSpPr>
          <p:cNvPr id="25" name="Can 24"/>
          <p:cNvSpPr/>
          <p:nvPr/>
        </p:nvSpPr>
        <p:spPr>
          <a:xfrm>
            <a:off x="167242" y="2604784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2047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6" grpId="0"/>
      <p:bldP spid="23" grpId="0"/>
      <p:bldP spid="28" grpId="0"/>
      <p:bldP spid="30" grpId="0"/>
      <p:bldP spid="31" grpId="0"/>
      <p:bldP spid="4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75663" cy="50292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GFS/HDFS</a:t>
            </a:r>
          </a:p>
          <a:p>
            <a:pPr lvl="1">
              <a:defRPr/>
            </a:pPr>
            <a:r>
              <a:rPr lang="en-US" dirty="0" smtClean="0"/>
              <a:t>Data-center customized API, optimizations</a:t>
            </a:r>
          </a:p>
          <a:p>
            <a:pPr lvl="1">
              <a:defRPr/>
            </a:pPr>
            <a:r>
              <a:rPr lang="en-US" dirty="0" smtClean="0"/>
              <a:t>Append focused DFS</a:t>
            </a:r>
          </a:p>
          <a:p>
            <a:pPr lvl="1">
              <a:defRPr/>
            </a:pPr>
            <a:r>
              <a:rPr lang="en-US" dirty="0" smtClean="0"/>
              <a:t>Separate control (</a:t>
            </a:r>
            <a:r>
              <a:rPr lang="en-US" dirty="0" err="1" smtClean="0"/>
              <a:t>filesystem</a:t>
            </a:r>
            <a:r>
              <a:rPr lang="en-US" dirty="0" smtClean="0"/>
              <a:t>) and data (chunks)</a:t>
            </a:r>
          </a:p>
          <a:p>
            <a:pPr lvl="1">
              <a:defRPr/>
            </a:pPr>
            <a:r>
              <a:rPr lang="en-US" dirty="0" smtClean="0"/>
              <a:t>Replication and locality</a:t>
            </a:r>
          </a:p>
          <a:p>
            <a:pPr lvl="1">
              <a:defRPr/>
            </a:pPr>
            <a:r>
              <a:rPr lang="en-US" dirty="0" smtClean="0"/>
              <a:t>Rough consistency </a:t>
            </a:r>
            <a:r>
              <a:rPr lang="en-US" dirty="0" smtClean="0">
                <a:sym typeface="Wingdings"/>
              </a:rPr>
              <a:t> apps handle rest</a:t>
            </a:r>
          </a:p>
          <a:p>
            <a:pPr>
              <a:defRPr/>
            </a:pPr>
            <a:r>
              <a:rPr lang="en-US" dirty="0" err="1" smtClean="0"/>
              <a:t>BigTable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Built on top of GFS, Chubby, etc.</a:t>
            </a:r>
          </a:p>
          <a:p>
            <a:pPr lvl="1">
              <a:defRPr/>
            </a:pPr>
            <a:r>
              <a:rPr lang="en-US" dirty="0" smtClean="0"/>
              <a:t>Similar master/storage split</a:t>
            </a:r>
          </a:p>
          <a:p>
            <a:pPr lvl="1">
              <a:defRPr/>
            </a:pPr>
            <a:r>
              <a:rPr lang="en-US" dirty="0" smtClean="0"/>
              <a:t>Use memory + log for speed</a:t>
            </a:r>
          </a:p>
          <a:p>
            <a:pPr lvl="1">
              <a:defRPr/>
            </a:pPr>
            <a:r>
              <a:rPr lang="en-US" dirty="0" smtClean="0"/>
              <a:t>Motivated range of work into non-SQL databases</a:t>
            </a:r>
          </a:p>
          <a:p>
            <a:pPr>
              <a:defRPr/>
            </a:pPr>
            <a:r>
              <a:rPr lang="en-US" dirty="0" smtClean="0"/>
              <a:t>Spanner</a:t>
            </a:r>
          </a:p>
          <a:p>
            <a:pPr lvl="1">
              <a:defRPr/>
            </a:pPr>
            <a:r>
              <a:rPr lang="en-US" dirty="0" smtClean="0"/>
              <a:t>Globally distributed</a:t>
            </a:r>
            <a:r>
              <a:rPr lang="en-US" dirty="0"/>
              <a:t>, and synchronously-replicated </a:t>
            </a:r>
            <a:r>
              <a:rPr lang="en-US" dirty="0" smtClean="0"/>
              <a:t>database</a:t>
            </a:r>
          </a:p>
          <a:p>
            <a:pPr lvl="1">
              <a:defRPr/>
            </a:pPr>
            <a:r>
              <a:rPr lang="en-US" dirty="0" smtClean="0"/>
              <a:t>Uses time sync and some slowdown to get consistency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85C3A-A4AC-DD40-8A52-7D930ADED9C2}" type="slidenum">
              <a:rPr lang="en-US" altLang="en-US" smtClean="0"/>
              <a:pPr>
                <a:defRPr/>
              </a:pPr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581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err="1" smtClean="0"/>
              <a:t>BigTable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Spanner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Hashing Tricks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346B2D-10A7-AB40-A952-ABDFF1A343A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22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Hashing</a:t>
            </a:r>
            <a:endParaRPr lang="en-US" altLang="en-U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Two uses of hashing that are becoming wildly popular in distributed systems: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Content-based naming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Consistent Hashing of various 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8928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systems that use them</a:t>
            </a:r>
          </a:p>
        </p:txBody>
      </p:sp>
      <p:sp>
        <p:nvSpPr>
          <p:cNvPr id="18434" name="Rectangle 2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BitTorrent &amp; many other modern p2p systems use content-based naming</a:t>
            </a:r>
          </a:p>
          <a:p>
            <a:r>
              <a:rPr lang="en-US" altLang="en-US"/>
              <a:t>Content distribution networks such as Akamai use consistent hashing to place content on servers</a:t>
            </a:r>
          </a:p>
          <a:p>
            <a:r>
              <a:rPr lang="en-US" altLang="en-US"/>
              <a:t>Amazon, Linkedin, etc., all have built very large-scale key-value storage systems (databases--) using consistent hashing</a:t>
            </a:r>
          </a:p>
        </p:txBody>
      </p:sp>
    </p:spTree>
    <p:extLst>
      <p:ext uri="{BB962C8B-B14F-4D97-AF65-F5344CB8AC3E}">
        <p14:creationId xmlns:p14="http://schemas.microsoft.com/office/powerpoint/2010/main" val="265001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Motivation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Lots of (semi-)structured data at Google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URLs: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Contents, crawl metadata, links, anchors, pagerank, …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Per-user data: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User preference settings, recent queries/search results, …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Geographic locations: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Physical entities (shops, restaurants, etc.), roads, satellite image data, user annotations, …</a:t>
            </a:r>
          </a:p>
          <a:p>
            <a:pPr>
              <a:lnSpc>
                <a:spcPct val="80000"/>
              </a:lnSpc>
            </a:pPr>
            <a:r>
              <a:rPr lang="en-US" altLang="en-US"/>
              <a:t>Scale is large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Billions of URLs, many versions/page (~20K/version)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Hundreds of millions of users, thousands or q/sec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100TB+ of satellite image data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E1BF0A-60A1-D245-9B3D-4CAE9620E5B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89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Dividing items onto storage servers</a:t>
            </a:r>
          </a:p>
        </p:txBody>
      </p:sp>
      <p:sp>
        <p:nvSpPr>
          <p:cNvPr id="19458" name="Rectangle 2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Option 1:  Static partition (items a-c go there, d-f go there, ...)</a:t>
            </a:r>
          </a:p>
          <a:p>
            <a:pPr lvl="1"/>
            <a:r>
              <a:rPr lang="en-US" altLang="en-US"/>
              <a:t>If you used the server name, what if </a:t>
            </a:r>
            <a:r>
              <a:rPr lang="ja-JP" altLang="en-US"/>
              <a:t>“</a:t>
            </a:r>
            <a:r>
              <a:rPr lang="en-US" altLang="ja-JP"/>
              <a:t>cowpatties.com</a:t>
            </a:r>
            <a:r>
              <a:rPr lang="ja-JP" altLang="en-US"/>
              <a:t>”</a:t>
            </a:r>
            <a:r>
              <a:rPr lang="en-US" altLang="ja-JP"/>
              <a:t> had 1000000 pages, but </a:t>
            </a:r>
            <a:r>
              <a:rPr lang="ja-JP" altLang="en-US"/>
              <a:t>“</a:t>
            </a:r>
            <a:r>
              <a:rPr lang="en-US" altLang="ja-JP"/>
              <a:t>zebras.com</a:t>
            </a:r>
            <a:r>
              <a:rPr lang="ja-JP" altLang="en-US"/>
              <a:t>”</a:t>
            </a:r>
            <a:r>
              <a:rPr lang="en-US" altLang="ja-JP"/>
              <a:t> had only 10? </a:t>
            </a:r>
            <a:r>
              <a:rPr lang="en-US" altLang="ja-JP">
                <a:sym typeface="Wingdings" charset="2"/>
              </a:rPr>
              <a:t></a:t>
            </a:r>
            <a:r>
              <a:rPr lang="en-US" altLang="ja-JP"/>
              <a:t> Load imbalance</a:t>
            </a:r>
          </a:p>
          <a:p>
            <a:pPr lvl="1"/>
            <a:r>
              <a:rPr lang="en-US" altLang="en-US"/>
              <a:t>Could fill up the bins as they arrive </a:t>
            </a:r>
            <a:r>
              <a:rPr lang="en-US" altLang="en-US">
                <a:sym typeface="Wingdings" charset="2"/>
              </a:rPr>
              <a:t></a:t>
            </a:r>
            <a:r>
              <a:rPr lang="en-US" altLang="en-US"/>
              <a:t> Requires tracking the location of every object at the front-end.</a:t>
            </a:r>
          </a:p>
        </p:txBody>
      </p:sp>
    </p:spTree>
    <p:extLst>
      <p:ext uri="{BB962C8B-B14F-4D97-AF65-F5344CB8AC3E}">
        <p14:creationId xmlns:p14="http://schemas.microsoft.com/office/powerpoint/2010/main" val="8594943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AFBB85D3-6D68-384D-A399-2337F98CE242}" type="slidenum">
              <a:rPr lang="en-US" altLang="en-US" sz="1200">
                <a:solidFill>
                  <a:schemeClr val="tx2"/>
                </a:solidFill>
                <a:latin typeface="Arial Narrow" charset="0"/>
              </a:rPr>
              <a:pPr eaLnBrk="1" hangingPunct="1"/>
              <a:t>41</a:t>
            </a:fld>
            <a:endParaRPr lang="en-US" altLang="en-US" sz="1200">
              <a:solidFill>
                <a:schemeClr val="tx2"/>
              </a:solidFill>
              <a:latin typeface="Arial Narrow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Hashing 1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Let nodes be numbered 1..m</a:t>
            </a:r>
          </a:p>
          <a:p>
            <a:pPr eaLnBrk="1" hangingPunct="1"/>
            <a:r>
              <a:rPr lang="en-US" altLang="en-US"/>
              <a:t>Client uses a </a:t>
            </a:r>
            <a:r>
              <a:rPr lang="en-US" altLang="en-US" b="1" i="1"/>
              <a:t>good</a:t>
            </a:r>
            <a:r>
              <a:rPr lang="en-US" altLang="en-US"/>
              <a:t> hash function to map a URL to 1..m </a:t>
            </a:r>
          </a:p>
          <a:p>
            <a:pPr eaLnBrk="1" hangingPunct="1"/>
            <a:r>
              <a:rPr lang="en-US" altLang="en-US"/>
              <a:t>Say hash (url) = </a:t>
            </a:r>
            <a:r>
              <a:rPr lang="en-US" altLang="en-US" i="1"/>
              <a:t>x</a:t>
            </a:r>
            <a:r>
              <a:rPr lang="en-US" altLang="en-US"/>
              <a:t>, so, client fetches content from node </a:t>
            </a:r>
            <a:r>
              <a:rPr lang="en-US" altLang="en-US" i="1"/>
              <a:t>x</a:t>
            </a:r>
          </a:p>
          <a:p>
            <a:pPr eaLnBrk="1" hangingPunct="1"/>
            <a:r>
              <a:rPr lang="en-US" altLang="en-US"/>
              <a:t>No duplication – not being fault tolerant.</a:t>
            </a:r>
          </a:p>
          <a:p>
            <a:pPr eaLnBrk="1" hangingPunct="1"/>
            <a:r>
              <a:rPr lang="en-US" altLang="en-US"/>
              <a:t>Any other problems?</a:t>
            </a:r>
          </a:p>
          <a:p>
            <a:pPr lvl="1" eaLnBrk="1" hangingPunct="1"/>
            <a:r>
              <a:rPr lang="en-US" altLang="en-US" sz="2000"/>
              <a:t>What happens if a node goes down?</a:t>
            </a:r>
          </a:p>
          <a:p>
            <a:pPr lvl="1" eaLnBrk="1" hangingPunct="1"/>
            <a:r>
              <a:rPr lang="en-US" altLang="en-US" sz="2000"/>
              <a:t>What happens if a node comes back up? </a:t>
            </a:r>
          </a:p>
          <a:p>
            <a:pPr lvl="1" eaLnBrk="1" hangingPunct="1"/>
            <a:r>
              <a:rPr lang="en-US" altLang="en-US" sz="2000"/>
              <a:t>What if different nodes have different views?</a:t>
            </a:r>
          </a:p>
        </p:txBody>
      </p:sp>
    </p:spTree>
    <p:extLst>
      <p:ext uri="{BB962C8B-B14F-4D97-AF65-F5344CB8AC3E}">
        <p14:creationId xmlns:p14="http://schemas.microsoft.com/office/powerpoint/2010/main" val="1546799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Option 2:  Conventional Hashing</a:t>
            </a:r>
          </a:p>
        </p:txBody>
      </p:sp>
      <p:sp>
        <p:nvSpPr>
          <p:cNvPr id="21506" name="Rectangle 2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bucket = hash(item) % num_buckets</a:t>
            </a:r>
          </a:p>
          <a:p>
            <a:r>
              <a:rPr lang="en-US" altLang="en-US"/>
              <a:t>Sweet!  Now the server we use is a deterministic function of the item, e.g., sha1(URL) </a:t>
            </a:r>
            <a:r>
              <a:rPr lang="en-US" altLang="en-US">
                <a:sym typeface="Wingdings" charset="2"/>
              </a:rPr>
              <a:t> </a:t>
            </a:r>
            <a:r>
              <a:rPr lang="en-US" altLang="en-US"/>
              <a:t>160 bit ID % 20 </a:t>
            </a:r>
            <a:r>
              <a:rPr lang="en-US" altLang="en-US">
                <a:sym typeface="Wingdings" charset="2"/>
              </a:rPr>
              <a:t></a:t>
            </a:r>
            <a:r>
              <a:rPr lang="en-US" altLang="en-US"/>
              <a:t> a server ID</a:t>
            </a:r>
          </a:p>
          <a:p>
            <a:r>
              <a:rPr lang="en-US" altLang="en-US"/>
              <a:t>But what happens if we want to add or remove a server?</a:t>
            </a:r>
          </a:p>
        </p:txBody>
      </p:sp>
    </p:spTree>
    <p:extLst>
      <p:ext uri="{BB962C8B-B14F-4D97-AF65-F5344CB8AC3E}">
        <p14:creationId xmlns:p14="http://schemas.microsoft.com/office/powerpoint/2010/main" val="17720025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59F47F8C-0BD9-EE45-839F-146E19225878}" type="slidenum">
              <a:rPr lang="en-US" altLang="en-US" sz="1200">
                <a:solidFill>
                  <a:schemeClr val="tx2"/>
                </a:solidFill>
                <a:latin typeface="Arial Narrow" charset="0"/>
              </a:rPr>
              <a:pPr eaLnBrk="1" hangingPunct="1"/>
              <a:t>43</a:t>
            </a:fld>
            <a:endParaRPr lang="en-US" altLang="en-US" sz="1200">
              <a:solidFill>
                <a:schemeClr val="tx2"/>
              </a:solidFill>
              <a:latin typeface="Arial Narrow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Option 2:  Conventional Hashing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Let 90 documents, node 1..9, node 10 which was dead is alive again</a:t>
            </a:r>
          </a:p>
          <a:p>
            <a:pPr eaLnBrk="1" hangingPunct="1"/>
            <a:r>
              <a:rPr lang="en-US" altLang="en-US"/>
              <a:t>% of documents in the wrong node?</a:t>
            </a:r>
          </a:p>
          <a:p>
            <a:pPr lvl="1" eaLnBrk="1" hangingPunct="1"/>
            <a:r>
              <a:rPr lang="en-US" altLang="en-US"/>
              <a:t>10, 19-20, 28-30, 37-40, 46-50, 55-60, 64-70, 73-80, 82-90</a:t>
            </a:r>
          </a:p>
          <a:p>
            <a:pPr lvl="1" eaLnBrk="1" hangingPunct="1"/>
            <a:r>
              <a:rPr lang="en-US" altLang="en-US" i="1"/>
              <a:t>Disruption coefficient</a:t>
            </a:r>
            <a:r>
              <a:rPr lang="en-US" altLang="en-US"/>
              <a:t> = ½ </a:t>
            </a:r>
            <a:r>
              <a:rPr lang="en-US" altLang="en-US">
                <a:sym typeface="Wingdings" charset="2"/>
              </a:rPr>
              <a:t>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557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589B44FA-690F-C94B-9D3E-7A422740AD30}" type="slidenum">
              <a:rPr lang="en-US" altLang="en-US" sz="1200">
                <a:solidFill>
                  <a:schemeClr val="tx2"/>
                </a:solidFill>
                <a:latin typeface="Arial Narrow" charset="0"/>
              </a:rPr>
              <a:pPr eaLnBrk="1" hangingPunct="1"/>
              <a:t>44</a:t>
            </a:fld>
            <a:endParaRPr lang="en-US" altLang="en-US" sz="1200">
              <a:solidFill>
                <a:schemeClr val="tx2"/>
              </a:solidFill>
              <a:latin typeface="Arial Narrow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Consistent Hash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“</a:t>
            </a:r>
            <a:r>
              <a:rPr lang="en-US" altLang="ja-JP"/>
              <a:t>view</a:t>
            </a:r>
            <a:r>
              <a:rPr lang="ja-JP" altLang="en-US"/>
              <a:t>”</a:t>
            </a:r>
            <a:r>
              <a:rPr lang="en-US" altLang="ja-JP"/>
              <a:t> = subset of all hash buckets that are visible</a:t>
            </a:r>
          </a:p>
          <a:p>
            <a:pPr eaLnBrk="1" hangingPunct="1"/>
            <a:r>
              <a:rPr lang="en-US" altLang="en-US"/>
              <a:t>Desired features</a:t>
            </a:r>
          </a:p>
          <a:p>
            <a:pPr lvl="1" eaLnBrk="1" hangingPunct="1"/>
            <a:r>
              <a:rPr lang="en-US" altLang="en-US"/>
              <a:t>Balanced – in any one view, load is equal across buckets</a:t>
            </a:r>
          </a:p>
          <a:p>
            <a:pPr lvl="1" eaLnBrk="1" hangingPunct="1"/>
            <a:r>
              <a:rPr lang="en-US" altLang="en-US"/>
              <a:t>Smoothness – little impact on hash bucket contents when buckets are added/removed</a:t>
            </a:r>
          </a:p>
          <a:p>
            <a:pPr lvl="1" eaLnBrk="1" hangingPunct="1"/>
            <a:r>
              <a:rPr lang="en-US" altLang="en-US"/>
              <a:t>Spread – small set of hash buckets that may hold an object regardless of views </a:t>
            </a:r>
          </a:p>
          <a:p>
            <a:pPr lvl="1" eaLnBrk="1" hangingPunct="1"/>
            <a:r>
              <a:rPr lang="en-US" altLang="en-US"/>
              <a:t>Load – across all views # of objects assigned to hash bucket is small</a:t>
            </a:r>
          </a:p>
        </p:txBody>
      </p:sp>
    </p:spTree>
    <p:extLst>
      <p:ext uri="{BB962C8B-B14F-4D97-AF65-F5344CB8AC3E}">
        <p14:creationId xmlns:p14="http://schemas.microsoft.com/office/powerpoint/2010/main" val="758837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101F73A6-F1E7-0543-A252-0E8363F527E2}" type="slidenum">
              <a:rPr lang="en-US" altLang="en-US" sz="1200">
                <a:solidFill>
                  <a:schemeClr val="tx2"/>
                </a:solidFill>
                <a:latin typeface="Arial Narrow" charset="0"/>
              </a:rPr>
              <a:pPr eaLnBrk="1" hangingPunct="1"/>
              <a:t>45</a:t>
            </a:fld>
            <a:endParaRPr lang="en-US" altLang="en-US" sz="1200">
              <a:solidFill>
                <a:schemeClr val="tx2"/>
              </a:solidFill>
              <a:latin typeface="Arial Narrow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Consistent Hash – Example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43400"/>
            <a:ext cx="8475663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Smoothness </a:t>
            </a:r>
            <a:r>
              <a:rPr lang="en-US" altLang="en-US" sz="2400">
                <a:sym typeface="Wingdings" charset="2"/>
              </a:rPr>
              <a:t> addition of bucket does not cause much movement between existing buckets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Spread &amp; Load </a:t>
            </a:r>
            <a:r>
              <a:rPr lang="en-US" altLang="en-US" sz="2400">
                <a:sym typeface="Wingdings" charset="2"/>
              </a:rPr>
              <a:t> small set of buckets that lie near object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Balance </a:t>
            </a:r>
            <a:r>
              <a:rPr lang="en-US" altLang="en-US" sz="2400">
                <a:sym typeface="Wingdings" charset="2"/>
              </a:rPr>
              <a:t> no bucket is responsible for large number of objects</a:t>
            </a:r>
            <a:endParaRPr lang="en-US" altLang="en-US" sz="240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09600" y="1371600"/>
            <a:ext cx="548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altLang="en-US">
                <a:solidFill>
                  <a:srgbClr val="000000"/>
                </a:solidFill>
              </a:rPr>
              <a:t>Construction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altLang="en-US">
                <a:solidFill>
                  <a:srgbClr val="000000"/>
                </a:solidFill>
              </a:rPr>
              <a:t>Assign each of C hash buckets to random points on mod 2</a:t>
            </a:r>
            <a:r>
              <a:rPr lang="en-US" altLang="en-US" i="1" baseline="30000">
                <a:solidFill>
                  <a:srgbClr val="000000"/>
                </a:solidFill>
              </a:rPr>
              <a:t>n</a:t>
            </a:r>
            <a:r>
              <a:rPr lang="en-US" altLang="en-US">
                <a:solidFill>
                  <a:srgbClr val="000000"/>
                </a:solidFill>
              </a:rPr>
              <a:t> circle, where, hash key size = </a:t>
            </a:r>
            <a:r>
              <a:rPr lang="en-US" altLang="en-US" i="1">
                <a:solidFill>
                  <a:srgbClr val="000000"/>
                </a:solidFill>
              </a:rPr>
              <a:t>n.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altLang="en-US">
                <a:solidFill>
                  <a:srgbClr val="000000"/>
                </a:solidFill>
              </a:rPr>
              <a:t>Map object to random position on circle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altLang="en-US">
                <a:solidFill>
                  <a:srgbClr val="000000"/>
                </a:solidFill>
              </a:rPr>
              <a:t>Hash of object = closest clockwise bucket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248400" y="1752600"/>
            <a:ext cx="26670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7524750" y="1704975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latin typeface="Times New Roman" charset="0"/>
              </a:rPr>
              <a:t>0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620000" y="3810000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latin typeface="Times New Roman" charset="0"/>
              </a:rPr>
              <a:t>8</a:t>
            </a:r>
          </a:p>
        </p:txBody>
      </p:sp>
      <p:grpSp>
        <p:nvGrpSpPr>
          <p:cNvPr id="24584" name="Group 8"/>
          <p:cNvGrpSpPr>
            <a:grpSpLocks/>
          </p:cNvGrpSpPr>
          <p:nvPr/>
        </p:nvGrpSpPr>
        <p:grpSpPr bwMode="auto">
          <a:xfrm>
            <a:off x="6357938" y="1933575"/>
            <a:ext cx="2405062" cy="1905000"/>
            <a:chOff x="4005" y="1218"/>
            <a:chExt cx="1515" cy="1200"/>
          </a:xfrm>
        </p:grpSpPr>
        <p:sp>
          <p:nvSpPr>
            <p:cNvPr id="24585" name="Oval 9"/>
            <p:cNvSpPr>
              <a:spLocks noChangeArrowheads="1"/>
            </p:cNvSpPr>
            <p:nvPr/>
          </p:nvSpPr>
          <p:spPr bwMode="auto">
            <a:xfrm>
              <a:off x="4176" y="1248"/>
              <a:ext cx="1200" cy="115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600" tIns="50800" rIns="101600" bIns="50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86" name="Oval 10"/>
            <p:cNvSpPr>
              <a:spLocks noChangeArrowheads="1"/>
            </p:cNvSpPr>
            <p:nvPr/>
          </p:nvSpPr>
          <p:spPr bwMode="auto">
            <a:xfrm>
              <a:off x="4782" y="2370"/>
              <a:ext cx="48" cy="48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CC0000"/>
                </a:solidFill>
              </a:endParaRPr>
            </a:p>
          </p:txBody>
        </p:sp>
        <p:sp>
          <p:nvSpPr>
            <p:cNvPr id="24587" name="Oval 11"/>
            <p:cNvSpPr>
              <a:spLocks noChangeArrowheads="1"/>
            </p:cNvSpPr>
            <p:nvPr/>
          </p:nvSpPr>
          <p:spPr bwMode="auto">
            <a:xfrm>
              <a:off x="4743" y="1218"/>
              <a:ext cx="48" cy="48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CC0000"/>
                </a:solidFill>
              </a:endParaRPr>
            </a:p>
          </p:txBody>
        </p:sp>
        <p:sp>
          <p:nvSpPr>
            <p:cNvPr id="24588" name="Oval 12"/>
            <p:cNvSpPr>
              <a:spLocks noChangeArrowheads="1"/>
            </p:cNvSpPr>
            <p:nvPr/>
          </p:nvSpPr>
          <p:spPr bwMode="auto">
            <a:xfrm>
              <a:off x="4158" y="1776"/>
              <a:ext cx="48" cy="48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CC0000"/>
                </a:solidFill>
              </a:endParaRPr>
            </a:p>
          </p:txBody>
        </p:sp>
        <p:sp>
          <p:nvSpPr>
            <p:cNvPr id="24589" name="Oval 13"/>
            <p:cNvSpPr>
              <a:spLocks noChangeArrowheads="1"/>
            </p:cNvSpPr>
            <p:nvPr/>
          </p:nvSpPr>
          <p:spPr bwMode="auto">
            <a:xfrm>
              <a:off x="5346" y="1776"/>
              <a:ext cx="48" cy="4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CC0000"/>
                </a:solidFill>
              </a:endParaRPr>
            </a:p>
          </p:txBody>
        </p:sp>
        <p:sp>
          <p:nvSpPr>
            <p:cNvPr id="24590" name="Oval 14"/>
            <p:cNvSpPr>
              <a:spLocks noChangeArrowheads="1"/>
            </p:cNvSpPr>
            <p:nvPr/>
          </p:nvSpPr>
          <p:spPr bwMode="auto">
            <a:xfrm>
              <a:off x="4320" y="2178"/>
              <a:ext cx="48" cy="48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CC0000"/>
                </a:solidFill>
              </a:endParaRPr>
            </a:p>
          </p:txBody>
        </p:sp>
        <p:sp>
          <p:nvSpPr>
            <p:cNvPr id="24591" name="Oval 15"/>
            <p:cNvSpPr>
              <a:spLocks noChangeArrowheads="1"/>
            </p:cNvSpPr>
            <p:nvPr/>
          </p:nvSpPr>
          <p:spPr bwMode="auto">
            <a:xfrm>
              <a:off x="5223" y="2160"/>
              <a:ext cx="48" cy="48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CC0000"/>
                </a:solidFill>
              </a:endParaRPr>
            </a:p>
          </p:txBody>
        </p:sp>
        <p:sp>
          <p:nvSpPr>
            <p:cNvPr id="24592" name="Oval 16"/>
            <p:cNvSpPr>
              <a:spLocks noChangeArrowheads="1"/>
            </p:cNvSpPr>
            <p:nvPr/>
          </p:nvSpPr>
          <p:spPr bwMode="auto">
            <a:xfrm>
              <a:off x="4329" y="1392"/>
              <a:ext cx="48" cy="48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CC0000"/>
                </a:solidFill>
              </a:endParaRPr>
            </a:p>
          </p:txBody>
        </p:sp>
        <p:sp>
          <p:nvSpPr>
            <p:cNvPr id="24593" name="Oval 17"/>
            <p:cNvSpPr>
              <a:spLocks noChangeArrowheads="1"/>
            </p:cNvSpPr>
            <p:nvPr/>
          </p:nvSpPr>
          <p:spPr bwMode="auto">
            <a:xfrm>
              <a:off x="5211" y="1449"/>
              <a:ext cx="48" cy="48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CC0000"/>
                </a:solidFill>
              </a:endParaRPr>
            </a:p>
          </p:txBody>
        </p:sp>
        <p:sp>
          <p:nvSpPr>
            <p:cNvPr id="24594" name="Oval 18"/>
            <p:cNvSpPr>
              <a:spLocks noChangeArrowheads="1"/>
            </p:cNvSpPr>
            <p:nvPr/>
          </p:nvSpPr>
          <p:spPr bwMode="auto">
            <a:xfrm>
              <a:off x="4485" y="2313"/>
              <a:ext cx="48" cy="48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CC0000"/>
                </a:solidFill>
              </a:endParaRPr>
            </a:p>
          </p:txBody>
        </p:sp>
        <p:sp>
          <p:nvSpPr>
            <p:cNvPr id="24595" name="Oval 19"/>
            <p:cNvSpPr>
              <a:spLocks noChangeArrowheads="1"/>
            </p:cNvSpPr>
            <p:nvPr/>
          </p:nvSpPr>
          <p:spPr bwMode="auto">
            <a:xfrm>
              <a:off x="5043" y="2304"/>
              <a:ext cx="48" cy="4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CC0000"/>
                </a:solidFill>
              </a:endParaRPr>
            </a:p>
          </p:txBody>
        </p:sp>
        <p:sp>
          <p:nvSpPr>
            <p:cNvPr id="24596" name="Oval 20"/>
            <p:cNvSpPr>
              <a:spLocks noChangeArrowheads="1"/>
            </p:cNvSpPr>
            <p:nvPr/>
          </p:nvSpPr>
          <p:spPr bwMode="auto">
            <a:xfrm>
              <a:off x="4203" y="2016"/>
              <a:ext cx="48" cy="4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CC0000"/>
                </a:solidFill>
              </a:endParaRPr>
            </a:p>
          </p:txBody>
        </p:sp>
        <p:sp>
          <p:nvSpPr>
            <p:cNvPr id="24597" name="Oval 21"/>
            <p:cNvSpPr>
              <a:spLocks noChangeArrowheads="1"/>
            </p:cNvSpPr>
            <p:nvPr/>
          </p:nvSpPr>
          <p:spPr bwMode="auto">
            <a:xfrm>
              <a:off x="4224" y="1536"/>
              <a:ext cx="48" cy="48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CC0000"/>
                </a:solidFill>
              </a:endParaRPr>
            </a:p>
          </p:txBody>
        </p:sp>
        <p:sp>
          <p:nvSpPr>
            <p:cNvPr id="24598" name="Oval 22"/>
            <p:cNvSpPr>
              <a:spLocks noChangeArrowheads="1"/>
            </p:cNvSpPr>
            <p:nvPr/>
          </p:nvSpPr>
          <p:spPr bwMode="auto">
            <a:xfrm>
              <a:off x="4485" y="1287"/>
              <a:ext cx="48" cy="48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CC0000"/>
                </a:solidFill>
              </a:endParaRPr>
            </a:p>
          </p:txBody>
        </p:sp>
        <p:sp>
          <p:nvSpPr>
            <p:cNvPr id="24599" name="Oval 23"/>
            <p:cNvSpPr>
              <a:spLocks noChangeArrowheads="1"/>
            </p:cNvSpPr>
            <p:nvPr/>
          </p:nvSpPr>
          <p:spPr bwMode="auto">
            <a:xfrm>
              <a:off x="5328" y="1968"/>
              <a:ext cx="48" cy="48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CC0000"/>
                </a:solidFill>
              </a:endParaRPr>
            </a:p>
          </p:txBody>
        </p:sp>
        <p:sp>
          <p:nvSpPr>
            <p:cNvPr id="24600" name="Oval 24"/>
            <p:cNvSpPr>
              <a:spLocks noChangeArrowheads="1"/>
            </p:cNvSpPr>
            <p:nvPr/>
          </p:nvSpPr>
          <p:spPr bwMode="auto">
            <a:xfrm>
              <a:off x="5319" y="1611"/>
              <a:ext cx="48" cy="48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CC0000"/>
                </a:solidFill>
              </a:endParaRPr>
            </a:p>
          </p:txBody>
        </p:sp>
        <p:sp>
          <p:nvSpPr>
            <p:cNvPr id="24601" name="Oval 25"/>
            <p:cNvSpPr>
              <a:spLocks noChangeArrowheads="1"/>
            </p:cNvSpPr>
            <p:nvPr/>
          </p:nvSpPr>
          <p:spPr bwMode="auto">
            <a:xfrm>
              <a:off x="5019" y="1287"/>
              <a:ext cx="48" cy="4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CC0000"/>
                </a:solidFill>
              </a:endParaRPr>
            </a:p>
          </p:txBody>
        </p:sp>
        <p:sp>
          <p:nvSpPr>
            <p:cNvPr id="24602" name="Text Box 26"/>
            <p:cNvSpPr txBox="1">
              <a:spLocks noChangeArrowheads="1"/>
            </p:cNvSpPr>
            <p:nvPr/>
          </p:nvSpPr>
          <p:spPr bwMode="auto">
            <a:xfrm>
              <a:off x="5424" y="1699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>
                  <a:latin typeface="Times New Roman" charset="0"/>
                </a:rPr>
                <a:t>4</a:t>
              </a:r>
            </a:p>
          </p:txBody>
        </p:sp>
        <p:sp>
          <p:nvSpPr>
            <p:cNvPr id="24603" name="Text Box 27"/>
            <p:cNvSpPr txBox="1">
              <a:spLocks noChangeArrowheads="1"/>
            </p:cNvSpPr>
            <p:nvPr/>
          </p:nvSpPr>
          <p:spPr bwMode="auto">
            <a:xfrm>
              <a:off x="4005" y="1708"/>
              <a:ext cx="14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>
                  <a:latin typeface="Times New Roman" charset="0"/>
                </a:rPr>
                <a:t>12</a:t>
              </a:r>
            </a:p>
          </p:txBody>
        </p:sp>
        <p:sp>
          <p:nvSpPr>
            <p:cNvPr id="24604" name="Text Box 28"/>
            <p:cNvSpPr txBox="1">
              <a:spLocks noChangeArrowheads="1"/>
            </p:cNvSpPr>
            <p:nvPr/>
          </p:nvSpPr>
          <p:spPr bwMode="auto">
            <a:xfrm>
              <a:off x="4560" y="1584"/>
              <a:ext cx="57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>
                  <a:solidFill>
                    <a:srgbClr val="CC0000"/>
                  </a:solidFill>
                  <a:latin typeface="Times New Roman" charset="0"/>
                </a:rPr>
                <a:t>Bucket</a:t>
              </a:r>
            </a:p>
          </p:txBody>
        </p:sp>
        <p:sp>
          <p:nvSpPr>
            <p:cNvPr id="24605" name="Line 29"/>
            <p:cNvSpPr>
              <a:spLocks noChangeShapeType="1"/>
            </p:cNvSpPr>
            <p:nvPr/>
          </p:nvSpPr>
          <p:spPr bwMode="auto">
            <a:xfrm>
              <a:off x="4752" y="1728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101600" tIns="50800" rIns="101600" bIns="50800"/>
            <a:lstStyle/>
            <a:p>
              <a:endParaRPr lang="en-US"/>
            </a:p>
          </p:txBody>
        </p:sp>
        <p:sp>
          <p:nvSpPr>
            <p:cNvPr id="24606" name="Text Box 30"/>
            <p:cNvSpPr txBox="1">
              <a:spLocks noChangeArrowheads="1"/>
            </p:cNvSpPr>
            <p:nvPr/>
          </p:nvSpPr>
          <p:spPr bwMode="auto">
            <a:xfrm>
              <a:off x="4176" y="1248"/>
              <a:ext cx="14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>
                  <a:latin typeface="Times New Roman" charset="0"/>
                </a:rPr>
                <a:t>14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9680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Hashing 2:  For naming</a:t>
            </a:r>
          </a:p>
        </p:txBody>
      </p:sp>
      <p:sp>
        <p:nvSpPr>
          <p:cNvPr id="28674" name="Rectangle 2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Many file systems split files into blocks and store each block on a disk.</a:t>
            </a:r>
          </a:p>
          <a:p>
            <a:r>
              <a:rPr lang="en-US" altLang="en-US"/>
              <a:t>Several levels of naming:</a:t>
            </a:r>
          </a:p>
          <a:p>
            <a:pPr lvl="1"/>
            <a:r>
              <a:rPr lang="en-US" altLang="en-US"/>
              <a:t>Pathname to list of blocks</a:t>
            </a:r>
          </a:p>
          <a:p>
            <a:pPr lvl="1"/>
            <a:r>
              <a:rPr lang="en-US" altLang="en-US"/>
              <a:t>Block #s are addresses where you can find the data stored therein.  (But in practice, they’re logical block #s – the disk can change the location at which it stores a particular block... so they’re actually more like names and need a lookup to location :)</a:t>
            </a:r>
          </a:p>
        </p:txBody>
      </p:sp>
    </p:spTree>
    <p:extLst>
      <p:ext uri="{BB962C8B-B14F-4D97-AF65-F5344CB8AC3E}">
        <p14:creationId xmlns:p14="http://schemas.microsoft.com/office/powerpoint/2010/main" val="14186656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problem to solve...</a:t>
            </a:r>
          </a:p>
        </p:txBody>
      </p:sp>
      <p:sp>
        <p:nvSpPr>
          <p:cNvPr id="29698" name="Rectangle 2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Imagine you</a:t>
            </a:r>
            <a:r>
              <a:rPr lang="ja-JP" altLang="en-US"/>
              <a:t>’</a:t>
            </a:r>
            <a:r>
              <a:rPr lang="en-US" altLang="ja-JP"/>
              <a:t>re creating a backup server</a:t>
            </a:r>
          </a:p>
          <a:p>
            <a:r>
              <a:rPr lang="en-US" altLang="en-US"/>
              <a:t>It stores the full data for 1000 CMU users</a:t>
            </a:r>
            <a:r>
              <a:rPr lang="ja-JP" altLang="en-US"/>
              <a:t>’</a:t>
            </a:r>
            <a:r>
              <a:rPr lang="en-US" altLang="ja-JP"/>
              <a:t> laptops</a:t>
            </a:r>
          </a:p>
          <a:p>
            <a:r>
              <a:rPr lang="en-US" altLang="en-US"/>
              <a:t>Each user has a 100GB disk.</a:t>
            </a:r>
          </a:p>
          <a:p>
            <a:r>
              <a:rPr lang="en-US" altLang="en-US"/>
              <a:t>That</a:t>
            </a:r>
            <a:r>
              <a:rPr lang="ja-JP" altLang="en-US"/>
              <a:t>’</a:t>
            </a:r>
            <a:r>
              <a:rPr lang="en-US" altLang="ja-JP"/>
              <a:t>s 100TB and lots of $$$</a:t>
            </a:r>
          </a:p>
          <a:p>
            <a:r>
              <a:rPr lang="en-US" altLang="en-US"/>
              <a:t>How can we reduce the storage requirements?</a:t>
            </a:r>
          </a:p>
        </p:txBody>
      </p:sp>
    </p:spTree>
    <p:extLst>
      <p:ext uri="{BB962C8B-B14F-4D97-AF65-F5344CB8AC3E}">
        <p14:creationId xmlns:p14="http://schemas.microsoft.com/office/powerpoint/2010/main" val="29326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“</a:t>
            </a:r>
            <a:r>
              <a:rPr lang="en-US" altLang="ja-JP"/>
              <a:t>Deduplication</a:t>
            </a:r>
            <a:r>
              <a:rPr lang="ja-JP" altLang="en-US"/>
              <a:t>”</a:t>
            </a:r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A common goal in big archival storage systems.  Those 1000 users probably have a lot of data in common -- the OS, copies of binaries, maybe even the same music or movies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How can we detect those duplicates and coalesce them?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One way:  Content-based naming, also called content-addressable foo (storage, memory, networks, etc.)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fancy name for...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385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Name items by their hash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sz="2600"/>
              <a:t>Imagine that your filesystem had a layer of indirection:</a:t>
            </a:r>
          </a:p>
          <a:p>
            <a:pPr lvl="1"/>
            <a:r>
              <a:rPr lang="en-US" altLang="en-US" sz="2200"/>
              <a:t>pathname </a:t>
            </a:r>
            <a:r>
              <a:rPr lang="en-US" altLang="en-US" sz="2200">
                <a:sym typeface="Wingdings" charset="2"/>
              </a:rPr>
              <a:t> </a:t>
            </a:r>
            <a:r>
              <a:rPr lang="en-US" altLang="en-US" sz="2200"/>
              <a:t>hash(data)</a:t>
            </a:r>
          </a:p>
          <a:p>
            <a:pPr lvl="1"/>
            <a:r>
              <a:rPr lang="en-US" altLang="en-US" sz="2200"/>
              <a:t>hash(data) </a:t>
            </a:r>
            <a:r>
              <a:rPr lang="en-US" altLang="en-US" sz="2200">
                <a:sym typeface="Wingdings" charset="2"/>
              </a:rPr>
              <a:t></a:t>
            </a:r>
            <a:r>
              <a:rPr lang="en-US" altLang="en-US" sz="2200"/>
              <a:t> list of blocks</a:t>
            </a:r>
          </a:p>
          <a:p>
            <a:pPr lvl="1"/>
            <a:endParaRPr lang="en-US" altLang="en-US" sz="2200"/>
          </a:p>
          <a:p>
            <a:r>
              <a:rPr lang="en-US" altLang="en-US" sz="2600"/>
              <a:t>For example:</a:t>
            </a:r>
          </a:p>
          <a:p>
            <a:pPr lvl="1"/>
            <a:r>
              <a:rPr lang="en-US" altLang="en-US" sz="2200"/>
              <a:t>/src/foo.c -&gt; 0xfff32f2fa11d00f0</a:t>
            </a:r>
          </a:p>
          <a:p>
            <a:pPr lvl="1"/>
            <a:r>
              <a:rPr lang="en-US" altLang="en-US" sz="2200"/>
              <a:t>0xfff32f2fa11d00f0 -&gt; [5623, 5624, 5625, 8993]</a:t>
            </a:r>
          </a:p>
          <a:p>
            <a:pPr lvl="1"/>
            <a:endParaRPr lang="en-US" altLang="en-US" sz="2200"/>
          </a:p>
          <a:p>
            <a:r>
              <a:rPr lang="en-US" altLang="en-US" sz="2600"/>
              <a:t>If there were two identical copies of foo.c on disk ... We’d only have to store it once!</a:t>
            </a:r>
          </a:p>
          <a:p>
            <a:pPr lvl="1"/>
            <a:r>
              <a:rPr lang="en-US" altLang="en-US" sz="2200"/>
              <a:t>Name of second copy can be different</a:t>
            </a:r>
          </a:p>
        </p:txBody>
      </p:sp>
    </p:spTree>
    <p:extLst>
      <p:ext uri="{BB962C8B-B14F-4D97-AF65-F5344CB8AC3E}">
        <p14:creationId xmlns:p14="http://schemas.microsoft.com/office/powerpoint/2010/main" val="8602104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Data Model</a:t>
            </a:r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 BigTable is a sparse, distributed persistent multi-dimensional sorted map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i="1"/>
              <a:t>(row, column, timestamp)</a:t>
            </a:r>
            <a:r>
              <a:rPr lang="en-US" altLang="en-US" i="1">
                <a:sym typeface="Wingdings" charset="2"/>
              </a:rPr>
              <a:t> </a:t>
            </a:r>
            <a:r>
              <a:rPr lang="en-US" altLang="en-US" i="1"/>
              <a:t>cell contents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i="1"/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/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Good match for most Google applications</a:t>
            </a:r>
          </a:p>
        </p:txBody>
      </p:sp>
      <p:pic>
        <p:nvPicPr>
          <p:cNvPr id="89091" name="Picture 4" descr="dia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1800"/>
            <a:ext cx="9029700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11A4F-DF3E-BD4E-96E6-E97015EDCCB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77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second example</a:t>
            </a:r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Several p2p systems operate something like:</a:t>
            </a:r>
          </a:p>
          <a:p>
            <a:r>
              <a:rPr lang="en-US" altLang="en-US" smtClean="0"/>
              <a:t>Search for </a:t>
            </a:r>
            <a:r>
              <a:rPr lang="ja-JP" altLang="en-US" smtClean="0"/>
              <a:t>“</a:t>
            </a:r>
            <a:r>
              <a:rPr lang="en-US" altLang="ja-JP" smtClean="0"/>
              <a:t>national anthem</a:t>
            </a:r>
            <a:r>
              <a:rPr lang="ja-JP" altLang="en-US" smtClean="0"/>
              <a:t>”</a:t>
            </a:r>
            <a:r>
              <a:rPr lang="en-US" altLang="ja-JP" smtClean="0"/>
              <a:t>, find a particular file name (starspangled.mp3).</a:t>
            </a:r>
          </a:p>
          <a:p>
            <a:r>
              <a:rPr lang="en-US" altLang="en-US" smtClean="0"/>
              <a:t>Identify the files by the hash of their content (0x2fab4f001...)</a:t>
            </a:r>
          </a:p>
          <a:p>
            <a:r>
              <a:rPr lang="en-US" altLang="en-US" smtClean="0"/>
              <a:t>Request to download a file whose hash matches the one you want</a:t>
            </a:r>
          </a:p>
          <a:p>
            <a:r>
              <a:rPr lang="en-US" altLang="en-US" smtClean="0"/>
              <a:t>Advantage?  You can verify what you got, even if you got it from an untrusted source (like some dude on a p2p network)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5417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P2P-enabled Applications:</a:t>
            </a:r>
            <a:br>
              <a:rPr lang="en-US" altLang="en-US"/>
            </a:br>
            <a:r>
              <a:rPr lang="en-US" altLang="en-US"/>
              <a:t>Self-Certifying Names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Name = Hash(pubkey, salt)</a:t>
            </a:r>
          </a:p>
          <a:p>
            <a:endParaRPr lang="en-US" altLang="en-US"/>
          </a:p>
          <a:p>
            <a:r>
              <a:rPr lang="en-US" altLang="en-US"/>
              <a:t>Value = &lt;pubkey, salt, data, signature&gt;</a:t>
            </a:r>
          </a:p>
          <a:p>
            <a:pPr lvl="1"/>
            <a:r>
              <a:rPr lang="en-US" altLang="en-US"/>
              <a:t>can verify name related to pubkey and pubkey signed data</a:t>
            </a:r>
          </a:p>
          <a:p>
            <a:pPr lvl="1"/>
            <a:endParaRPr lang="en-US" altLang="en-US"/>
          </a:p>
          <a:p>
            <a:r>
              <a:rPr lang="en-US" altLang="en-US"/>
              <a:t>Can receive data from caches, peers or other 3rd parties without worry</a:t>
            </a:r>
          </a:p>
          <a:p>
            <a:pPr>
              <a:buFont typeface="Times" charset="0"/>
              <a:buNone/>
            </a:pPr>
            <a:endParaRPr lang="en-US" altLang="en-US"/>
          </a:p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4830836-F9A0-A74D-A1E1-3E1F614589F0}" type="slidenum">
              <a:rPr lang="en-US" altLang="en-US" sz="1400"/>
              <a:pPr eaLnBrk="1" hangingPunct="1"/>
              <a:t>51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70475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Hash functions</a:t>
            </a:r>
          </a:p>
        </p:txBody>
      </p:sp>
      <p:sp>
        <p:nvSpPr>
          <p:cNvPr id="33794" name="Rectangle 2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Given a universe of possible objects U,</a:t>
            </a:r>
            <a:br>
              <a:rPr lang="en-US" altLang="en-US"/>
            </a:br>
            <a:r>
              <a:rPr lang="en-US" altLang="en-US"/>
              <a:t>map N objects from U to an M-bit hash.</a:t>
            </a:r>
          </a:p>
          <a:p>
            <a:r>
              <a:rPr lang="en-US" altLang="en-US"/>
              <a:t>Typically, |U| &gt;&gt;&gt; 2</a:t>
            </a:r>
            <a:r>
              <a:rPr lang="en-US" altLang="en-US" baseline="32000"/>
              <a:t>M</a:t>
            </a:r>
            <a:r>
              <a:rPr lang="en-US" altLang="en-US"/>
              <a:t>.</a:t>
            </a:r>
          </a:p>
          <a:p>
            <a:pPr lvl="1"/>
            <a:r>
              <a:rPr lang="en-US" altLang="en-US"/>
              <a:t>This means that there can be collisions:  Multiple objects map to the same M-bit representation.</a:t>
            </a:r>
          </a:p>
          <a:p>
            <a:r>
              <a:rPr lang="en-US" altLang="en-US"/>
              <a:t>Likelihood of collision depends on hash function, M, and N.</a:t>
            </a:r>
          </a:p>
          <a:p>
            <a:pPr lvl="1"/>
            <a:r>
              <a:rPr lang="en-US" altLang="en-US"/>
              <a:t>Birthday paradox </a:t>
            </a:r>
            <a:r>
              <a:rPr lang="en-US" altLang="en-US">
                <a:sym typeface="Wingdings" charset="2"/>
              </a:rPr>
              <a:t> roughly 50% collision with 2</a:t>
            </a:r>
            <a:r>
              <a:rPr lang="en-US" altLang="en-US" baseline="30000">
                <a:sym typeface="Wingdings" charset="2"/>
              </a:rPr>
              <a:t>M/2</a:t>
            </a:r>
            <a:r>
              <a:rPr lang="en-US" altLang="en-US">
                <a:sym typeface="Wingdings" charset="2"/>
              </a:rPr>
              <a:t> objects for a well designed hash function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2260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Desirable Properties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Compression:  Maps a variable-length input to a fixed-length output</a:t>
            </a:r>
          </a:p>
          <a:p>
            <a:pPr>
              <a:defRPr/>
            </a:pPr>
            <a:r>
              <a:rPr lang="en-US" dirty="0" smtClean="0"/>
              <a:t>Ease of computation:  A relative metric...</a:t>
            </a:r>
          </a:p>
          <a:p>
            <a:pPr>
              <a:defRPr/>
            </a:pPr>
            <a:r>
              <a:rPr lang="en-US" dirty="0" smtClean="0"/>
              <a:t>Pre-image resistance:  For all outputs, computationally infeasible to find input that produces output.</a:t>
            </a:r>
          </a:p>
          <a:p>
            <a:pPr>
              <a:defRPr/>
            </a:pPr>
            <a:r>
              <a:rPr lang="en-US" dirty="0" smtClean="0"/>
              <a:t>2nd pre-image resistance:  For all inputs, computationally infeasible to find second input that produces same output as a given input.</a:t>
            </a:r>
          </a:p>
          <a:p>
            <a:pPr>
              <a:defRPr/>
            </a:pPr>
            <a:r>
              <a:rPr lang="en-US" dirty="0" smtClean="0"/>
              <a:t>collision resistance:  For all outputs, computationally infeasible to find two inputs that produce the same output.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3529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26999"/>
          <a:lstStyle/>
          <a:p>
            <a:r>
              <a:rPr lang="en-US" altLang="en-US">
                <a:ea typeface="ＭＳ Ｐゴシック" charset="-128"/>
                <a:cs typeface="ＭＳ Ｐゴシック" charset="-128"/>
              </a:rPr>
              <a:t>Similar Files:  Rabin Fingerprinting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fld id="{490E22A4-EAEF-4540-90A3-226ED42D24AA}" type="slidenum">
              <a:rPr lang="en-US" altLang="en-US" sz="1200">
                <a:solidFill>
                  <a:schemeClr val="tx2"/>
                </a:solidFill>
                <a:latin typeface="Arial Narrow" charset="0"/>
              </a:rPr>
              <a:pPr eaLnBrk="1" hangingPunct="1"/>
              <a:t>54</a:t>
            </a:fld>
            <a:endParaRPr lang="en-US" altLang="en-US" sz="1200">
              <a:solidFill>
                <a:schemeClr val="tx2"/>
              </a:solidFill>
              <a:latin typeface="Arial Narrow" charset="0"/>
            </a:endParaRPr>
          </a:p>
        </p:txBody>
      </p:sp>
      <p:grpSp>
        <p:nvGrpSpPr>
          <p:cNvPr id="34820" name="Group 2"/>
          <p:cNvGrpSpPr>
            <a:grpSpLocks/>
          </p:cNvGrpSpPr>
          <p:nvPr/>
        </p:nvGrpSpPr>
        <p:grpSpPr bwMode="auto">
          <a:xfrm>
            <a:off x="1749425" y="2306638"/>
            <a:ext cx="536575" cy="457200"/>
            <a:chOff x="0" y="0"/>
            <a:chExt cx="376" cy="320"/>
          </a:xfrm>
        </p:grpSpPr>
        <p:sp>
          <p:nvSpPr>
            <p:cNvPr id="34923" name="Rectangle 3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solidFill>
              <a:srgbClr val="FF99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24" name="Rectangle 4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4821" name="Group 5"/>
          <p:cNvGrpSpPr>
            <a:grpSpLocks/>
          </p:cNvGrpSpPr>
          <p:nvPr/>
        </p:nvGrpSpPr>
        <p:grpSpPr bwMode="auto">
          <a:xfrm>
            <a:off x="2286000" y="2306638"/>
            <a:ext cx="536575" cy="457200"/>
            <a:chOff x="0" y="0"/>
            <a:chExt cx="376" cy="320"/>
          </a:xfrm>
        </p:grpSpPr>
        <p:sp>
          <p:nvSpPr>
            <p:cNvPr id="34921" name="Rectangle 6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solidFill>
              <a:srgbClr val="FF99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22" name="Rectangle 7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4822" name="Group 8"/>
          <p:cNvGrpSpPr>
            <a:grpSpLocks/>
          </p:cNvGrpSpPr>
          <p:nvPr/>
        </p:nvGrpSpPr>
        <p:grpSpPr bwMode="auto">
          <a:xfrm>
            <a:off x="2822575" y="2306638"/>
            <a:ext cx="538163" cy="457200"/>
            <a:chOff x="0" y="0"/>
            <a:chExt cx="376" cy="320"/>
          </a:xfrm>
        </p:grpSpPr>
        <p:sp>
          <p:nvSpPr>
            <p:cNvPr id="34919" name="Rectangle 9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solidFill>
              <a:srgbClr val="FF99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20" name="Rectangle 10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4823" name="Group 11"/>
          <p:cNvGrpSpPr>
            <a:grpSpLocks/>
          </p:cNvGrpSpPr>
          <p:nvPr/>
        </p:nvGrpSpPr>
        <p:grpSpPr bwMode="auto">
          <a:xfrm>
            <a:off x="3349625" y="2306638"/>
            <a:ext cx="536575" cy="457200"/>
            <a:chOff x="0" y="0"/>
            <a:chExt cx="376" cy="320"/>
          </a:xfrm>
        </p:grpSpPr>
        <p:sp>
          <p:nvSpPr>
            <p:cNvPr id="34917" name="Rectangle 12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solidFill>
              <a:srgbClr val="FF99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18" name="Rectangle 13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4824" name="Group 14"/>
          <p:cNvGrpSpPr>
            <a:grpSpLocks/>
          </p:cNvGrpSpPr>
          <p:nvPr/>
        </p:nvGrpSpPr>
        <p:grpSpPr bwMode="auto">
          <a:xfrm>
            <a:off x="3886200" y="2306638"/>
            <a:ext cx="536575" cy="457200"/>
            <a:chOff x="0" y="0"/>
            <a:chExt cx="376" cy="320"/>
          </a:xfrm>
        </p:grpSpPr>
        <p:sp>
          <p:nvSpPr>
            <p:cNvPr id="34915" name="Rectangle 15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solidFill>
              <a:srgbClr val="FF99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16" name="Rectangle 16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4825" name="Group 17"/>
          <p:cNvGrpSpPr>
            <a:grpSpLocks/>
          </p:cNvGrpSpPr>
          <p:nvPr/>
        </p:nvGrpSpPr>
        <p:grpSpPr bwMode="auto">
          <a:xfrm>
            <a:off x="4422775" y="2306638"/>
            <a:ext cx="538163" cy="457200"/>
            <a:chOff x="0" y="0"/>
            <a:chExt cx="376" cy="320"/>
          </a:xfrm>
        </p:grpSpPr>
        <p:sp>
          <p:nvSpPr>
            <p:cNvPr id="34913" name="Rectangle 18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solidFill>
              <a:srgbClr val="FF99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14" name="Rectangle 19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4826" name="Group 20"/>
          <p:cNvGrpSpPr>
            <a:grpSpLocks/>
          </p:cNvGrpSpPr>
          <p:nvPr/>
        </p:nvGrpSpPr>
        <p:grpSpPr bwMode="auto">
          <a:xfrm>
            <a:off x="4949825" y="2306638"/>
            <a:ext cx="536575" cy="457200"/>
            <a:chOff x="0" y="0"/>
            <a:chExt cx="376" cy="320"/>
          </a:xfrm>
        </p:grpSpPr>
        <p:sp>
          <p:nvSpPr>
            <p:cNvPr id="34911" name="Rectangle 21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solidFill>
              <a:srgbClr val="FF99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12" name="Rectangle 22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4827" name="Group 23"/>
          <p:cNvGrpSpPr>
            <a:grpSpLocks/>
          </p:cNvGrpSpPr>
          <p:nvPr/>
        </p:nvGrpSpPr>
        <p:grpSpPr bwMode="auto">
          <a:xfrm>
            <a:off x="5486400" y="2306638"/>
            <a:ext cx="536575" cy="457200"/>
            <a:chOff x="0" y="0"/>
            <a:chExt cx="376" cy="320"/>
          </a:xfrm>
        </p:grpSpPr>
        <p:sp>
          <p:nvSpPr>
            <p:cNvPr id="34909" name="Rectangle 24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solidFill>
              <a:srgbClr val="FF99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10" name="Rectangle 25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4828" name="Group 26"/>
          <p:cNvGrpSpPr>
            <a:grpSpLocks/>
          </p:cNvGrpSpPr>
          <p:nvPr/>
        </p:nvGrpSpPr>
        <p:grpSpPr bwMode="auto">
          <a:xfrm>
            <a:off x="6022975" y="2306638"/>
            <a:ext cx="538163" cy="457200"/>
            <a:chOff x="0" y="0"/>
            <a:chExt cx="376" cy="320"/>
          </a:xfrm>
        </p:grpSpPr>
        <p:sp>
          <p:nvSpPr>
            <p:cNvPr id="34907" name="Rectangle 27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solidFill>
              <a:srgbClr val="FF99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08" name="Rectangle 28"/>
            <p:cNvSpPr>
              <a:spLocks/>
            </p:cNvSpPr>
            <p:nvPr/>
          </p:nvSpPr>
          <p:spPr bwMode="auto">
            <a:xfrm>
              <a:off x="0" y="0"/>
              <a:ext cx="376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1" name="Group 29"/>
          <p:cNvGrpSpPr>
            <a:grpSpLocks/>
          </p:cNvGrpSpPr>
          <p:nvPr/>
        </p:nvGrpSpPr>
        <p:grpSpPr bwMode="auto">
          <a:xfrm>
            <a:off x="1749425" y="2922588"/>
            <a:ext cx="1601788" cy="1704975"/>
            <a:chOff x="0" y="0"/>
            <a:chExt cx="1121" cy="1193"/>
          </a:xfrm>
        </p:grpSpPr>
        <p:grpSp>
          <p:nvGrpSpPr>
            <p:cNvPr id="34897" name="Group 30"/>
            <p:cNvGrpSpPr>
              <a:grpSpLocks/>
            </p:cNvGrpSpPr>
            <p:nvPr/>
          </p:nvGrpSpPr>
          <p:grpSpPr bwMode="auto">
            <a:xfrm>
              <a:off x="0" y="0"/>
              <a:ext cx="1121" cy="161"/>
              <a:chOff x="0" y="0"/>
              <a:chExt cx="1121" cy="161"/>
            </a:xfrm>
          </p:grpSpPr>
          <p:sp>
            <p:nvSpPr>
              <p:cNvPr id="34904" name="Line 31"/>
              <p:cNvSpPr>
                <a:spLocks noChangeShapeType="1"/>
              </p:cNvSpPr>
              <p:nvPr/>
            </p:nvSpPr>
            <p:spPr bwMode="auto">
              <a:xfrm>
                <a:off x="0" y="0"/>
                <a:ext cx="1" cy="1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05" name="Line 32"/>
              <p:cNvSpPr>
                <a:spLocks noChangeShapeType="1"/>
              </p:cNvSpPr>
              <p:nvPr/>
            </p:nvSpPr>
            <p:spPr bwMode="auto">
              <a:xfrm>
                <a:off x="0" y="160"/>
                <a:ext cx="1120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06" name="Line 33"/>
              <p:cNvSpPr>
                <a:spLocks noChangeShapeType="1"/>
              </p:cNvSpPr>
              <p:nvPr/>
            </p:nvSpPr>
            <p:spPr bwMode="auto">
              <a:xfrm>
                <a:off x="1120" y="0"/>
                <a:ext cx="1" cy="1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898" name="Group 34"/>
            <p:cNvGrpSpPr>
              <a:grpSpLocks/>
            </p:cNvGrpSpPr>
            <p:nvPr/>
          </p:nvGrpSpPr>
          <p:grpSpPr bwMode="auto">
            <a:xfrm rot="5400000">
              <a:off x="123" y="623"/>
              <a:ext cx="926" cy="214"/>
              <a:chOff x="0" y="0"/>
              <a:chExt cx="926" cy="213"/>
            </a:xfrm>
          </p:grpSpPr>
          <p:sp>
            <p:nvSpPr>
              <p:cNvPr id="34899" name="Line 35"/>
              <p:cNvSpPr>
                <a:spLocks noChangeShapeType="1"/>
              </p:cNvSpPr>
              <p:nvPr/>
            </p:nvSpPr>
            <p:spPr bwMode="auto">
              <a:xfrm>
                <a:off x="0" y="112"/>
                <a:ext cx="926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00" name="Rectangle 36"/>
              <p:cNvSpPr>
                <a:spLocks/>
              </p:cNvSpPr>
              <p:nvPr/>
            </p:nvSpPr>
            <p:spPr bwMode="auto">
              <a:xfrm>
                <a:off x="239" y="0"/>
                <a:ext cx="373" cy="2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34901" name="Group 37"/>
              <p:cNvGrpSpPr>
                <a:grpSpLocks/>
              </p:cNvGrpSpPr>
              <p:nvPr/>
            </p:nvGrpSpPr>
            <p:grpSpPr bwMode="auto">
              <a:xfrm>
                <a:off x="319" y="6"/>
                <a:ext cx="233" cy="201"/>
                <a:chOff x="0" y="0"/>
                <a:chExt cx="233" cy="201"/>
              </a:xfrm>
            </p:grpSpPr>
            <p:sp>
              <p:nvSpPr>
                <p:cNvPr id="34902" name="Rectangle 38"/>
                <p:cNvSpPr>
                  <a:spLocks/>
                </p:cNvSpPr>
                <p:nvPr/>
              </p:nvSpPr>
              <p:spPr bwMode="auto">
                <a:xfrm>
                  <a:off x="0" y="0"/>
                  <a:ext cx="233" cy="20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pic>
              <p:nvPicPr>
                <p:cNvPr id="34903" name="Picture 39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33" cy="2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grpSp>
        <p:nvGrpSpPr>
          <p:cNvPr id="15" name="Group 40"/>
          <p:cNvGrpSpPr>
            <a:grpSpLocks/>
          </p:cNvGrpSpPr>
          <p:nvPr/>
        </p:nvGrpSpPr>
        <p:grpSpPr bwMode="auto">
          <a:xfrm>
            <a:off x="2286000" y="2922588"/>
            <a:ext cx="1601788" cy="1704975"/>
            <a:chOff x="0" y="0"/>
            <a:chExt cx="1121" cy="1193"/>
          </a:xfrm>
        </p:grpSpPr>
        <p:grpSp>
          <p:nvGrpSpPr>
            <p:cNvPr id="34887" name="Group 41"/>
            <p:cNvGrpSpPr>
              <a:grpSpLocks/>
            </p:cNvGrpSpPr>
            <p:nvPr/>
          </p:nvGrpSpPr>
          <p:grpSpPr bwMode="auto">
            <a:xfrm>
              <a:off x="0" y="0"/>
              <a:ext cx="1121" cy="161"/>
              <a:chOff x="0" y="0"/>
              <a:chExt cx="1121" cy="161"/>
            </a:xfrm>
          </p:grpSpPr>
          <p:sp>
            <p:nvSpPr>
              <p:cNvPr id="34894" name="Line 42"/>
              <p:cNvSpPr>
                <a:spLocks noChangeShapeType="1"/>
              </p:cNvSpPr>
              <p:nvPr/>
            </p:nvSpPr>
            <p:spPr bwMode="auto">
              <a:xfrm>
                <a:off x="0" y="0"/>
                <a:ext cx="1" cy="1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5" name="Line 43"/>
              <p:cNvSpPr>
                <a:spLocks noChangeShapeType="1"/>
              </p:cNvSpPr>
              <p:nvPr/>
            </p:nvSpPr>
            <p:spPr bwMode="auto">
              <a:xfrm>
                <a:off x="0" y="160"/>
                <a:ext cx="1120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6" name="Line 44"/>
              <p:cNvSpPr>
                <a:spLocks noChangeShapeType="1"/>
              </p:cNvSpPr>
              <p:nvPr/>
            </p:nvSpPr>
            <p:spPr bwMode="auto">
              <a:xfrm>
                <a:off x="1120" y="0"/>
                <a:ext cx="1" cy="1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888" name="Group 45"/>
            <p:cNvGrpSpPr>
              <a:grpSpLocks/>
            </p:cNvGrpSpPr>
            <p:nvPr/>
          </p:nvGrpSpPr>
          <p:grpSpPr bwMode="auto">
            <a:xfrm rot="5400000">
              <a:off x="122" y="623"/>
              <a:ext cx="927" cy="214"/>
              <a:chOff x="0" y="0"/>
              <a:chExt cx="926" cy="213"/>
            </a:xfrm>
          </p:grpSpPr>
          <p:sp>
            <p:nvSpPr>
              <p:cNvPr id="34889" name="Line 46"/>
              <p:cNvSpPr>
                <a:spLocks noChangeShapeType="1"/>
              </p:cNvSpPr>
              <p:nvPr/>
            </p:nvSpPr>
            <p:spPr bwMode="auto">
              <a:xfrm>
                <a:off x="0" y="112"/>
                <a:ext cx="926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0" name="Rectangle 47"/>
              <p:cNvSpPr>
                <a:spLocks/>
              </p:cNvSpPr>
              <p:nvPr/>
            </p:nvSpPr>
            <p:spPr bwMode="auto">
              <a:xfrm>
                <a:off x="239" y="0"/>
                <a:ext cx="373" cy="2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34891" name="Group 48"/>
              <p:cNvGrpSpPr>
                <a:grpSpLocks/>
              </p:cNvGrpSpPr>
              <p:nvPr/>
            </p:nvGrpSpPr>
            <p:grpSpPr bwMode="auto">
              <a:xfrm>
                <a:off x="319" y="6"/>
                <a:ext cx="233" cy="201"/>
                <a:chOff x="0" y="0"/>
                <a:chExt cx="233" cy="201"/>
              </a:xfrm>
            </p:grpSpPr>
            <p:sp>
              <p:nvSpPr>
                <p:cNvPr id="34892" name="Rectangle 49"/>
                <p:cNvSpPr>
                  <a:spLocks/>
                </p:cNvSpPr>
                <p:nvPr/>
              </p:nvSpPr>
              <p:spPr bwMode="auto">
                <a:xfrm>
                  <a:off x="0" y="0"/>
                  <a:ext cx="233" cy="20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pic>
              <p:nvPicPr>
                <p:cNvPr id="34893" name="Picture 50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33" cy="2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grpSp>
        <p:nvGrpSpPr>
          <p:cNvPr id="19" name="Group 51"/>
          <p:cNvGrpSpPr>
            <a:grpSpLocks/>
          </p:cNvGrpSpPr>
          <p:nvPr/>
        </p:nvGrpSpPr>
        <p:grpSpPr bwMode="auto">
          <a:xfrm>
            <a:off x="2822575" y="2922588"/>
            <a:ext cx="1601788" cy="1704975"/>
            <a:chOff x="0" y="0"/>
            <a:chExt cx="1121" cy="1193"/>
          </a:xfrm>
        </p:grpSpPr>
        <p:grpSp>
          <p:nvGrpSpPr>
            <p:cNvPr id="34877" name="Group 52"/>
            <p:cNvGrpSpPr>
              <a:grpSpLocks/>
            </p:cNvGrpSpPr>
            <p:nvPr/>
          </p:nvGrpSpPr>
          <p:grpSpPr bwMode="auto">
            <a:xfrm>
              <a:off x="0" y="0"/>
              <a:ext cx="1121" cy="161"/>
              <a:chOff x="0" y="0"/>
              <a:chExt cx="1121" cy="161"/>
            </a:xfrm>
          </p:grpSpPr>
          <p:sp>
            <p:nvSpPr>
              <p:cNvPr id="34884" name="Line 53"/>
              <p:cNvSpPr>
                <a:spLocks noChangeShapeType="1"/>
              </p:cNvSpPr>
              <p:nvPr/>
            </p:nvSpPr>
            <p:spPr bwMode="auto">
              <a:xfrm>
                <a:off x="0" y="0"/>
                <a:ext cx="1" cy="1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5" name="Line 54"/>
              <p:cNvSpPr>
                <a:spLocks noChangeShapeType="1"/>
              </p:cNvSpPr>
              <p:nvPr/>
            </p:nvSpPr>
            <p:spPr bwMode="auto">
              <a:xfrm>
                <a:off x="0" y="160"/>
                <a:ext cx="1120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6" name="Line 55"/>
              <p:cNvSpPr>
                <a:spLocks noChangeShapeType="1"/>
              </p:cNvSpPr>
              <p:nvPr/>
            </p:nvSpPr>
            <p:spPr bwMode="auto">
              <a:xfrm>
                <a:off x="1120" y="0"/>
                <a:ext cx="1" cy="1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878" name="Group 56"/>
            <p:cNvGrpSpPr>
              <a:grpSpLocks/>
            </p:cNvGrpSpPr>
            <p:nvPr/>
          </p:nvGrpSpPr>
          <p:grpSpPr bwMode="auto">
            <a:xfrm rot="5400000">
              <a:off x="122" y="623"/>
              <a:ext cx="927" cy="214"/>
              <a:chOff x="0" y="0"/>
              <a:chExt cx="926" cy="213"/>
            </a:xfrm>
          </p:grpSpPr>
          <p:sp>
            <p:nvSpPr>
              <p:cNvPr id="34879" name="Line 57"/>
              <p:cNvSpPr>
                <a:spLocks noChangeShapeType="1"/>
              </p:cNvSpPr>
              <p:nvPr/>
            </p:nvSpPr>
            <p:spPr bwMode="auto">
              <a:xfrm>
                <a:off x="0" y="112"/>
                <a:ext cx="926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0" name="Rectangle 58"/>
              <p:cNvSpPr>
                <a:spLocks/>
              </p:cNvSpPr>
              <p:nvPr/>
            </p:nvSpPr>
            <p:spPr bwMode="auto">
              <a:xfrm>
                <a:off x="239" y="0"/>
                <a:ext cx="373" cy="2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34881" name="Group 59"/>
              <p:cNvGrpSpPr>
                <a:grpSpLocks/>
              </p:cNvGrpSpPr>
              <p:nvPr/>
            </p:nvGrpSpPr>
            <p:grpSpPr bwMode="auto">
              <a:xfrm>
                <a:off x="319" y="6"/>
                <a:ext cx="233" cy="201"/>
                <a:chOff x="0" y="0"/>
                <a:chExt cx="233" cy="201"/>
              </a:xfrm>
            </p:grpSpPr>
            <p:sp>
              <p:nvSpPr>
                <p:cNvPr id="34882" name="Rectangle 60"/>
                <p:cNvSpPr>
                  <a:spLocks/>
                </p:cNvSpPr>
                <p:nvPr/>
              </p:nvSpPr>
              <p:spPr bwMode="auto">
                <a:xfrm>
                  <a:off x="0" y="0"/>
                  <a:ext cx="233" cy="20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pic>
              <p:nvPicPr>
                <p:cNvPr id="34883" name="Picture 61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33" cy="2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grpSp>
        <p:nvGrpSpPr>
          <p:cNvPr id="23" name="Group 62"/>
          <p:cNvGrpSpPr>
            <a:grpSpLocks/>
          </p:cNvGrpSpPr>
          <p:nvPr/>
        </p:nvGrpSpPr>
        <p:grpSpPr bwMode="auto">
          <a:xfrm>
            <a:off x="4422775" y="2922588"/>
            <a:ext cx="1601788" cy="1704975"/>
            <a:chOff x="0" y="0"/>
            <a:chExt cx="1121" cy="1193"/>
          </a:xfrm>
        </p:grpSpPr>
        <p:grpSp>
          <p:nvGrpSpPr>
            <p:cNvPr id="34867" name="Group 63"/>
            <p:cNvGrpSpPr>
              <a:grpSpLocks/>
            </p:cNvGrpSpPr>
            <p:nvPr/>
          </p:nvGrpSpPr>
          <p:grpSpPr bwMode="auto">
            <a:xfrm>
              <a:off x="0" y="0"/>
              <a:ext cx="1121" cy="161"/>
              <a:chOff x="0" y="0"/>
              <a:chExt cx="1121" cy="161"/>
            </a:xfrm>
          </p:grpSpPr>
          <p:sp>
            <p:nvSpPr>
              <p:cNvPr id="34874" name="Line 64"/>
              <p:cNvSpPr>
                <a:spLocks noChangeShapeType="1"/>
              </p:cNvSpPr>
              <p:nvPr/>
            </p:nvSpPr>
            <p:spPr bwMode="auto">
              <a:xfrm>
                <a:off x="0" y="0"/>
                <a:ext cx="1" cy="1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5" name="Line 65"/>
              <p:cNvSpPr>
                <a:spLocks noChangeShapeType="1"/>
              </p:cNvSpPr>
              <p:nvPr/>
            </p:nvSpPr>
            <p:spPr bwMode="auto">
              <a:xfrm>
                <a:off x="0" y="160"/>
                <a:ext cx="1120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6" name="Line 66"/>
              <p:cNvSpPr>
                <a:spLocks noChangeShapeType="1"/>
              </p:cNvSpPr>
              <p:nvPr/>
            </p:nvSpPr>
            <p:spPr bwMode="auto">
              <a:xfrm>
                <a:off x="1120" y="0"/>
                <a:ext cx="1" cy="1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868" name="Group 67"/>
            <p:cNvGrpSpPr>
              <a:grpSpLocks/>
            </p:cNvGrpSpPr>
            <p:nvPr/>
          </p:nvGrpSpPr>
          <p:grpSpPr bwMode="auto">
            <a:xfrm rot="5400000">
              <a:off x="122" y="623"/>
              <a:ext cx="927" cy="214"/>
              <a:chOff x="0" y="0"/>
              <a:chExt cx="926" cy="213"/>
            </a:xfrm>
          </p:grpSpPr>
          <p:sp>
            <p:nvSpPr>
              <p:cNvPr id="34869" name="Line 68"/>
              <p:cNvSpPr>
                <a:spLocks noChangeShapeType="1"/>
              </p:cNvSpPr>
              <p:nvPr/>
            </p:nvSpPr>
            <p:spPr bwMode="auto">
              <a:xfrm>
                <a:off x="0" y="112"/>
                <a:ext cx="926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0" name="Rectangle 69"/>
              <p:cNvSpPr>
                <a:spLocks/>
              </p:cNvSpPr>
              <p:nvPr/>
            </p:nvSpPr>
            <p:spPr bwMode="auto">
              <a:xfrm>
                <a:off x="239" y="0"/>
                <a:ext cx="373" cy="2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34871" name="Group 70"/>
              <p:cNvGrpSpPr>
                <a:grpSpLocks/>
              </p:cNvGrpSpPr>
              <p:nvPr/>
            </p:nvGrpSpPr>
            <p:grpSpPr bwMode="auto">
              <a:xfrm>
                <a:off x="319" y="6"/>
                <a:ext cx="233" cy="201"/>
                <a:chOff x="0" y="0"/>
                <a:chExt cx="233" cy="201"/>
              </a:xfrm>
            </p:grpSpPr>
            <p:sp>
              <p:nvSpPr>
                <p:cNvPr id="34872" name="Rectangle 71"/>
                <p:cNvSpPr>
                  <a:spLocks/>
                </p:cNvSpPr>
                <p:nvPr/>
              </p:nvSpPr>
              <p:spPr bwMode="auto">
                <a:xfrm>
                  <a:off x="0" y="0"/>
                  <a:ext cx="233" cy="20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pic>
              <p:nvPicPr>
                <p:cNvPr id="34873" name="Picture 72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33" cy="2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grpSp>
        <p:nvGrpSpPr>
          <p:cNvPr id="27" name="Group 73"/>
          <p:cNvGrpSpPr>
            <a:grpSpLocks/>
          </p:cNvGrpSpPr>
          <p:nvPr/>
        </p:nvGrpSpPr>
        <p:grpSpPr bwMode="auto">
          <a:xfrm>
            <a:off x="4949825" y="2922588"/>
            <a:ext cx="1601788" cy="1704975"/>
            <a:chOff x="0" y="0"/>
            <a:chExt cx="1121" cy="1193"/>
          </a:xfrm>
        </p:grpSpPr>
        <p:grpSp>
          <p:nvGrpSpPr>
            <p:cNvPr id="34857" name="Group 74"/>
            <p:cNvGrpSpPr>
              <a:grpSpLocks/>
            </p:cNvGrpSpPr>
            <p:nvPr/>
          </p:nvGrpSpPr>
          <p:grpSpPr bwMode="auto">
            <a:xfrm>
              <a:off x="0" y="0"/>
              <a:ext cx="1121" cy="161"/>
              <a:chOff x="0" y="0"/>
              <a:chExt cx="1121" cy="161"/>
            </a:xfrm>
          </p:grpSpPr>
          <p:sp>
            <p:nvSpPr>
              <p:cNvPr id="34864" name="Line 75"/>
              <p:cNvSpPr>
                <a:spLocks noChangeShapeType="1"/>
              </p:cNvSpPr>
              <p:nvPr/>
            </p:nvSpPr>
            <p:spPr bwMode="auto">
              <a:xfrm>
                <a:off x="0" y="0"/>
                <a:ext cx="1" cy="1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65" name="Line 76"/>
              <p:cNvSpPr>
                <a:spLocks noChangeShapeType="1"/>
              </p:cNvSpPr>
              <p:nvPr/>
            </p:nvSpPr>
            <p:spPr bwMode="auto">
              <a:xfrm>
                <a:off x="0" y="160"/>
                <a:ext cx="1120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66" name="Line 77"/>
              <p:cNvSpPr>
                <a:spLocks noChangeShapeType="1"/>
              </p:cNvSpPr>
              <p:nvPr/>
            </p:nvSpPr>
            <p:spPr bwMode="auto">
              <a:xfrm>
                <a:off x="1120" y="0"/>
                <a:ext cx="1" cy="1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858" name="Group 78"/>
            <p:cNvGrpSpPr>
              <a:grpSpLocks/>
            </p:cNvGrpSpPr>
            <p:nvPr/>
          </p:nvGrpSpPr>
          <p:grpSpPr bwMode="auto">
            <a:xfrm rot="5400000">
              <a:off x="122" y="623"/>
              <a:ext cx="927" cy="214"/>
              <a:chOff x="0" y="0"/>
              <a:chExt cx="926" cy="213"/>
            </a:xfrm>
          </p:grpSpPr>
          <p:sp>
            <p:nvSpPr>
              <p:cNvPr id="34859" name="Line 79"/>
              <p:cNvSpPr>
                <a:spLocks noChangeShapeType="1"/>
              </p:cNvSpPr>
              <p:nvPr/>
            </p:nvSpPr>
            <p:spPr bwMode="auto">
              <a:xfrm>
                <a:off x="0" y="112"/>
                <a:ext cx="926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60" name="Rectangle 80"/>
              <p:cNvSpPr>
                <a:spLocks/>
              </p:cNvSpPr>
              <p:nvPr/>
            </p:nvSpPr>
            <p:spPr bwMode="auto">
              <a:xfrm>
                <a:off x="239" y="0"/>
                <a:ext cx="373" cy="2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34861" name="Group 81"/>
              <p:cNvGrpSpPr>
                <a:grpSpLocks/>
              </p:cNvGrpSpPr>
              <p:nvPr/>
            </p:nvGrpSpPr>
            <p:grpSpPr bwMode="auto">
              <a:xfrm>
                <a:off x="319" y="6"/>
                <a:ext cx="233" cy="201"/>
                <a:chOff x="0" y="0"/>
                <a:chExt cx="233" cy="201"/>
              </a:xfrm>
            </p:grpSpPr>
            <p:sp>
              <p:nvSpPr>
                <p:cNvPr id="34862" name="Rectangle 82"/>
                <p:cNvSpPr>
                  <a:spLocks/>
                </p:cNvSpPr>
                <p:nvPr/>
              </p:nvSpPr>
              <p:spPr bwMode="auto">
                <a:xfrm>
                  <a:off x="0" y="0"/>
                  <a:ext cx="233" cy="20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  <a:cs typeface="ＭＳ Ｐゴシック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pic>
              <p:nvPicPr>
                <p:cNvPr id="34863" name="Picture 83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33" cy="2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sp>
        <p:nvSpPr>
          <p:cNvPr id="32852" name="Rectangle 84"/>
          <p:cNvSpPr>
            <a:spLocks/>
          </p:cNvSpPr>
          <p:nvPr/>
        </p:nvSpPr>
        <p:spPr bwMode="auto">
          <a:xfrm>
            <a:off x="2451100" y="4752975"/>
            <a:ext cx="169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40" bIns="0">
            <a:spAutoFit/>
          </a:bodyPr>
          <a:lstStyle>
            <a:lvl1pPr marL="396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0000"/>
                </a:solidFill>
                <a:latin typeface="Arial" charset="0"/>
                <a:sym typeface="Arial" charset="0"/>
              </a:rPr>
              <a:t>4</a:t>
            </a:r>
          </a:p>
        </p:txBody>
      </p:sp>
      <p:sp>
        <p:nvSpPr>
          <p:cNvPr id="32853" name="Rectangle 85"/>
          <p:cNvSpPr>
            <a:spLocks/>
          </p:cNvSpPr>
          <p:nvPr/>
        </p:nvSpPr>
        <p:spPr bwMode="auto">
          <a:xfrm>
            <a:off x="2984500" y="4752975"/>
            <a:ext cx="169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40" bIns="0">
            <a:spAutoFit/>
          </a:bodyPr>
          <a:lstStyle>
            <a:lvl1pPr marL="396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0000"/>
                </a:solidFill>
                <a:latin typeface="Arial" charset="0"/>
                <a:sym typeface="Arial" charset="0"/>
              </a:rPr>
              <a:t>7</a:t>
            </a:r>
          </a:p>
        </p:txBody>
      </p:sp>
      <p:sp>
        <p:nvSpPr>
          <p:cNvPr id="32854" name="Rectangle 86"/>
          <p:cNvSpPr>
            <a:spLocks/>
          </p:cNvSpPr>
          <p:nvPr/>
        </p:nvSpPr>
        <p:spPr bwMode="auto">
          <a:xfrm>
            <a:off x="3519488" y="4752975"/>
            <a:ext cx="168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40" bIns="0">
            <a:spAutoFit/>
          </a:bodyPr>
          <a:lstStyle>
            <a:lvl1pPr marL="396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0000"/>
                </a:solidFill>
                <a:latin typeface="Arial" charset="0"/>
                <a:sym typeface="Arial" charset="0"/>
              </a:rPr>
              <a:t>8</a:t>
            </a:r>
          </a:p>
        </p:txBody>
      </p:sp>
      <p:sp>
        <p:nvSpPr>
          <p:cNvPr id="32855" name="Rectangle 87"/>
          <p:cNvSpPr>
            <a:spLocks/>
          </p:cNvSpPr>
          <p:nvPr/>
        </p:nvSpPr>
        <p:spPr bwMode="auto">
          <a:xfrm>
            <a:off x="5119688" y="4752975"/>
            <a:ext cx="168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40" bIns="0">
            <a:spAutoFit/>
          </a:bodyPr>
          <a:lstStyle>
            <a:lvl1pPr marL="396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0000"/>
                </a:solidFill>
                <a:latin typeface="Arial" charset="0"/>
                <a:sym typeface="Arial" charset="0"/>
              </a:rPr>
              <a:t>2</a:t>
            </a:r>
          </a:p>
        </p:txBody>
      </p:sp>
      <p:sp>
        <p:nvSpPr>
          <p:cNvPr id="32856" name="Rectangle 88"/>
          <p:cNvSpPr>
            <a:spLocks/>
          </p:cNvSpPr>
          <p:nvPr/>
        </p:nvSpPr>
        <p:spPr bwMode="auto">
          <a:xfrm>
            <a:off x="5651500" y="4752975"/>
            <a:ext cx="169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40" bIns="0">
            <a:spAutoFit/>
          </a:bodyPr>
          <a:lstStyle>
            <a:lvl1pPr marL="396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0000"/>
                </a:solidFill>
                <a:latin typeface="Arial" charset="0"/>
                <a:sym typeface="Arial" charset="0"/>
              </a:rPr>
              <a:t>8</a:t>
            </a:r>
          </a:p>
        </p:txBody>
      </p:sp>
      <p:sp>
        <p:nvSpPr>
          <p:cNvPr id="34839" name="Rectangle 89"/>
          <p:cNvSpPr>
            <a:spLocks/>
          </p:cNvSpPr>
          <p:nvPr/>
        </p:nvSpPr>
        <p:spPr bwMode="auto">
          <a:xfrm>
            <a:off x="6800850" y="2386013"/>
            <a:ext cx="9652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40" bIns="0">
            <a:spAutoFit/>
          </a:bodyPr>
          <a:lstStyle>
            <a:lvl1pPr marL="396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en-US" altLang="en-US" sz="1800">
                <a:latin typeface="Arial" charset="0"/>
                <a:sym typeface="Arial" charset="0"/>
              </a:rPr>
              <a:t>File Data</a:t>
            </a:r>
          </a:p>
        </p:txBody>
      </p:sp>
      <p:sp>
        <p:nvSpPr>
          <p:cNvPr id="34840" name="Rectangle 90"/>
          <p:cNvSpPr>
            <a:spLocks/>
          </p:cNvSpPr>
          <p:nvPr/>
        </p:nvSpPr>
        <p:spPr bwMode="auto">
          <a:xfrm>
            <a:off x="146050" y="4752975"/>
            <a:ext cx="19272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40" bIns="0">
            <a:spAutoFit/>
          </a:bodyPr>
          <a:lstStyle>
            <a:lvl1pPr marL="396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en-US" altLang="en-US" sz="1800">
                <a:latin typeface="Arial" charset="0"/>
                <a:sym typeface="Arial" charset="0"/>
              </a:rPr>
              <a:t>Rabin Fingerprints</a:t>
            </a:r>
          </a:p>
        </p:txBody>
      </p:sp>
      <p:sp>
        <p:nvSpPr>
          <p:cNvPr id="34841" name="Rectangle 91"/>
          <p:cNvSpPr>
            <a:spLocks/>
          </p:cNvSpPr>
          <p:nvPr/>
        </p:nvSpPr>
        <p:spPr bwMode="auto">
          <a:xfrm>
            <a:off x="136525" y="6132513"/>
            <a:ext cx="16144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40" bIns="0">
            <a:spAutoFit/>
          </a:bodyPr>
          <a:lstStyle>
            <a:lvl1pPr marL="396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en-US" altLang="en-US" sz="1800">
                <a:latin typeface="Arial" charset="0"/>
                <a:sym typeface="Arial" charset="0"/>
              </a:rPr>
              <a:t>Given Value - 8</a:t>
            </a:r>
          </a:p>
        </p:txBody>
      </p:sp>
      <p:sp>
        <p:nvSpPr>
          <p:cNvPr id="32860" name="Oval 92"/>
          <p:cNvSpPr>
            <a:spLocks/>
          </p:cNvSpPr>
          <p:nvPr/>
        </p:nvSpPr>
        <p:spPr bwMode="auto">
          <a:xfrm>
            <a:off x="3451225" y="4752975"/>
            <a:ext cx="377825" cy="376238"/>
          </a:xfrm>
          <a:prstGeom prst="ellips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861" name="Oval 93"/>
          <p:cNvSpPr>
            <a:spLocks/>
          </p:cNvSpPr>
          <p:nvPr/>
        </p:nvSpPr>
        <p:spPr bwMode="auto">
          <a:xfrm>
            <a:off x="5594350" y="4752975"/>
            <a:ext cx="376238" cy="376238"/>
          </a:xfrm>
          <a:prstGeom prst="ellips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1" name="Group 94"/>
          <p:cNvGrpSpPr>
            <a:grpSpLocks/>
          </p:cNvGrpSpPr>
          <p:nvPr/>
        </p:nvGrpSpPr>
        <p:grpSpPr bwMode="auto">
          <a:xfrm>
            <a:off x="3578225" y="1928813"/>
            <a:ext cx="1965325" cy="4319587"/>
            <a:chOff x="0" y="0"/>
            <a:chExt cx="1376" cy="3023"/>
          </a:xfrm>
        </p:grpSpPr>
        <p:sp>
          <p:nvSpPr>
            <p:cNvPr id="34855" name="Line 95"/>
            <p:cNvSpPr>
              <a:spLocks noChangeShapeType="1"/>
            </p:cNvSpPr>
            <p:nvPr/>
          </p:nvSpPr>
          <p:spPr bwMode="auto">
            <a:xfrm>
              <a:off x="586" y="0"/>
              <a:ext cx="1" cy="2721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56" name="Rectangle 96"/>
            <p:cNvSpPr>
              <a:spLocks/>
            </p:cNvSpPr>
            <p:nvPr/>
          </p:nvSpPr>
          <p:spPr bwMode="auto">
            <a:xfrm>
              <a:off x="0" y="2775"/>
              <a:ext cx="1376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5155" bIns="0"/>
            <a:lstStyle>
              <a:lvl1pPr marL="3968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r>
                <a:rPr lang="en-US" altLang="en-US" sz="1800">
                  <a:latin typeface="Arial" charset="0"/>
                  <a:sym typeface="Arial" charset="0"/>
                </a:rPr>
                <a:t>Natural Boundary</a:t>
              </a:r>
            </a:p>
          </p:txBody>
        </p:sp>
      </p:grpSp>
      <p:grpSp>
        <p:nvGrpSpPr>
          <p:cNvPr id="34816" name="Group 97"/>
          <p:cNvGrpSpPr>
            <a:grpSpLocks/>
          </p:cNvGrpSpPr>
          <p:nvPr/>
        </p:nvGrpSpPr>
        <p:grpSpPr bwMode="auto">
          <a:xfrm>
            <a:off x="5734050" y="1928813"/>
            <a:ext cx="1989138" cy="4319587"/>
            <a:chOff x="0" y="0"/>
            <a:chExt cx="1392" cy="3023"/>
          </a:xfrm>
        </p:grpSpPr>
        <p:sp>
          <p:nvSpPr>
            <p:cNvPr id="34853" name="Line 98"/>
            <p:cNvSpPr>
              <a:spLocks noChangeShapeType="1"/>
            </p:cNvSpPr>
            <p:nvPr/>
          </p:nvSpPr>
          <p:spPr bwMode="auto">
            <a:xfrm>
              <a:off x="586" y="0"/>
              <a:ext cx="1" cy="2721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54" name="Rectangle 99"/>
            <p:cNvSpPr>
              <a:spLocks/>
            </p:cNvSpPr>
            <p:nvPr/>
          </p:nvSpPr>
          <p:spPr bwMode="auto">
            <a:xfrm>
              <a:off x="0" y="2775"/>
              <a:ext cx="139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5155" bIns="0"/>
            <a:lstStyle>
              <a:lvl1pPr marL="3968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r>
                <a:rPr lang="en-US" altLang="en-US" sz="1800">
                  <a:latin typeface="Arial" charset="0"/>
                  <a:sym typeface="Arial" charset="0"/>
                </a:rPr>
                <a:t>Natural Boundary</a:t>
              </a:r>
            </a:p>
          </p:txBody>
        </p:sp>
      </p:grpSp>
      <p:sp>
        <p:nvSpPr>
          <p:cNvPr id="32868" name="Oval 100"/>
          <p:cNvSpPr>
            <a:spLocks/>
          </p:cNvSpPr>
          <p:nvPr/>
        </p:nvSpPr>
        <p:spPr bwMode="auto">
          <a:xfrm>
            <a:off x="1565275" y="6151563"/>
            <a:ext cx="377825" cy="377825"/>
          </a:xfrm>
          <a:prstGeom prst="ellips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4817" name="Group 101"/>
          <p:cNvGrpSpPr>
            <a:grpSpLocks/>
          </p:cNvGrpSpPr>
          <p:nvPr/>
        </p:nvGrpSpPr>
        <p:grpSpPr bwMode="auto">
          <a:xfrm>
            <a:off x="1749425" y="1457325"/>
            <a:ext cx="2660650" cy="776288"/>
            <a:chOff x="0" y="0"/>
            <a:chExt cx="1863" cy="543"/>
          </a:xfrm>
        </p:grpSpPr>
        <p:sp>
          <p:nvSpPr>
            <p:cNvPr id="34851" name="AutoShape 102"/>
            <p:cNvSpPr>
              <a:spLocks/>
            </p:cNvSpPr>
            <p:nvPr/>
          </p:nvSpPr>
          <p:spPr bwMode="auto">
            <a:xfrm rot="5400000">
              <a:off x="772" y="-549"/>
              <a:ext cx="320" cy="186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/>
              <a:rect l="T0" t="T1" r="T2" b="T3"/>
              <a:pathLst>
                <a:path w="21600" h="21600">
                  <a:moveTo>
                    <a:pt x="21600" y="0"/>
                  </a:moveTo>
                  <a:cubicBezTo>
                    <a:pt x="15635" y="0"/>
                    <a:pt x="10800" y="806"/>
                    <a:pt x="10800" y="1800"/>
                  </a:cubicBezTo>
                  <a:lnTo>
                    <a:pt x="10800" y="9000"/>
                  </a:lnTo>
                  <a:cubicBezTo>
                    <a:pt x="10800" y="9994"/>
                    <a:pt x="5965" y="10800"/>
                    <a:pt x="0" y="10800"/>
                  </a:cubicBezTo>
                  <a:cubicBezTo>
                    <a:pt x="5965" y="10800"/>
                    <a:pt x="10800" y="11606"/>
                    <a:pt x="10800" y="12600"/>
                  </a:cubicBezTo>
                  <a:lnTo>
                    <a:pt x="10800" y="19800"/>
                  </a:lnTo>
                  <a:cubicBezTo>
                    <a:pt x="10800" y="20794"/>
                    <a:pt x="15635" y="21600"/>
                    <a:pt x="21600" y="21600"/>
                  </a:cubicBezTo>
                </a:path>
              </a:pathLst>
            </a:custGeom>
            <a:noFill/>
            <a:ln w="12700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52" name="Rectangle 103"/>
            <p:cNvSpPr>
              <a:spLocks/>
            </p:cNvSpPr>
            <p:nvPr/>
          </p:nvSpPr>
          <p:spPr bwMode="auto">
            <a:xfrm>
              <a:off x="643" y="0"/>
              <a:ext cx="628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5155" bIns="0"/>
            <a:lstStyle>
              <a:lvl1pPr marL="3968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3333CC"/>
                  </a:solidFill>
                  <a:latin typeface="Arial" charset="0"/>
                  <a:sym typeface="Arial" charset="0"/>
                </a:rPr>
                <a:t>Hash 1</a:t>
              </a:r>
            </a:p>
          </p:txBody>
        </p:sp>
      </p:grpSp>
      <p:grpSp>
        <p:nvGrpSpPr>
          <p:cNvPr id="2" name="Group 104"/>
          <p:cNvGrpSpPr>
            <a:grpSpLocks/>
          </p:cNvGrpSpPr>
          <p:nvPr/>
        </p:nvGrpSpPr>
        <p:grpSpPr bwMode="auto">
          <a:xfrm>
            <a:off x="4422775" y="1471613"/>
            <a:ext cx="2136775" cy="776287"/>
            <a:chOff x="0" y="0"/>
            <a:chExt cx="1495" cy="543"/>
          </a:xfrm>
        </p:grpSpPr>
        <p:sp>
          <p:nvSpPr>
            <p:cNvPr id="34849" name="AutoShape 105"/>
            <p:cNvSpPr>
              <a:spLocks/>
            </p:cNvSpPr>
            <p:nvPr/>
          </p:nvSpPr>
          <p:spPr bwMode="auto">
            <a:xfrm rot="5400000">
              <a:off x="588" y="-365"/>
              <a:ext cx="320" cy="1495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/>
              <a:rect l="T0" t="T1" r="T2" b="T3"/>
              <a:pathLst>
                <a:path w="21600" h="21600">
                  <a:moveTo>
                    <a:pt x="21600" y="0"/>
                  </a:moveTo>
                  <a:cubicBezTo>
                    <a:pt x="15635" y="0"/>
                    <a:pt x="10800" y="806"/>
                    <a:pt x="10800" y="1800"/>
                  </a:cubicBezTo>
                  <a:lnTo>
                    <a:pt x="10800" y="9000"/>
                  </a:lnTo>
                  <a:cubicBezTo>
                    <a:pt x="10800" y="9994"/>
                    <a:pt x="5965" y="10800"/>
                    <a:pt x="0" y="10800"/>
                  </a:cubicBezTo>
                  <a:cubicBezTo>
                    <a:pt x="5965" y="10800"/>
                    <a:pt x="10800" y="11606"/>
                    <a:pt x="10800" y="12600"/>
                  </a:cubicBezTo>
                  <a:lnTo>
                    <a:pt x="10800" y="19800"/>
                  </a:lnTo>
                  <a:cubicBezTo>
                    <a:pt x="10800" y="20794"/>
                    <a:pt x="15635" y="21600"/>
                    <a:pt x="21600" y="21600"/>
                  </a:cubicBezTo>
                </a:path>
              </a:pathLst>
            </a:custGeom>
            <a:noFill/>
            <a:ln w="12700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50" name="Rectangle 106"/>
            <p:cNvSpPr>
              <a:spLocks/>
            </p:cNvSpPr>
            <p:nvPr/>
          </p:nvSpPr>
          <p:spPr bwMode="auto">
            <a:xfrm>
              <a:off x="477" y="0"/>
              <a:ext cx="649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5155" bIns="0"/>
            <a:lstStyle>
              <a:lvl1pPr marL="39688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3333CC"/>
                  </a:solidFill>
                  <a:latin typeface="Arial" charset="0"/>
                  <a:sym typeface="Arial" charset="0"/>
                </a:rPr>
                <a:t>Hash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1809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52" grpId="0" autoUpdateAnimBg="0"/>
      <p:bldP spid="32853" grpId="0" autoUpdateAnimBg="0"/>
      <p:bldP spid="32854" grpId="0" autoUpdateAnimBg="0"/>
      <p:bldP spid="32855" grpId="0" autoUpdateAnimBg="0"/>
      <p:bldP spid="32856" grpId="0" autoUpdateAnimBg="0"/>
      <p:bldP spid="32860" grpId="0" animBg="1"/>
      <p:bldP spid="32861" grpId="0" animBg="1"/>
      <p:bldP spid="32868" grpId="0" animBg="1"/>
      <p:bldP spid="32868" grpId="1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Longevity</a:t>
            </a:r>
          </a:p>
        </p:txBody>
      </p:sp>
      <p:sp>
        <p:nvSpPr>
          <p:cNvPr id="35842" name="Rectangle 2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“</a:t>
            </a:r>
            <a:r>
              <a:rPr lang="en-US" altLang="ja-JP"/>
              <a:t>Computationally infeasible</a:t>
            </a:r>
            <a:r>
              <a:rPr lang="ja-JP" altLang="en-US"/>
              <a:t>”</a:t>
            </a:r>
            <a:r>
              <a:rPr lang="en-US" altLang="ja-JP"/>
              <a:t> means different things in 1970 and 2012.</a:t>
            </a:r>
          </a:p>
          <a:p>
            <a:pPr lvl="1"/>
            <a:r>
              <a:rPr lang="en-US" altLang="en-US"/>
              <a:t>Moore</a:t>
            </a:r>
            <a:r>
              <a:rPr lang="ja-JP" altLang="en-US"/>
              <a:t>’</a:t>
            </a:r>
            <a:r>
              <a:rPr lang="en-US" altLang="ja-JP"/>
              <a:t>s law</a:t>
            </a:r>
          </a:p>
          <a:p>
            <a:pPr lvl="1"/>
            <a:r>
              <a:rPr lang="en-US" altLang="en-US"/>
              <a:t>Some day, maybe, perhaps, sorta, kinda:  Quantum computing.</a:t>
            </a:r>
          </a:p>
          <a:p>
            <a:r>
              <a:rPr lang="en-US" altLang="en-US"/>
              <a:t>Hash functions are not an exact science yet.</a:t>
            </a:r>
          </a:p>
          <a:p>
            <a:pPr lvl="1"/>
            <a:r>
              <a:rPr lang="en-US" altLang="en-US"/>
              <a:t>They get broken by advances in crypto.</a:t>
            </a:r>
          </a:p>
        </p:txBody>
      </p:sp>
    </p:spTree>
    <p:extLst>
      <p:ext uri="{BB962C8B-B14F-4D97-AF65-F5344CB8AC3E}">
        <p14:creationId xmlns:p14="http://schemas.microsoft.com/office/powerpoint/2010/main" val="7704309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Real hash functions</a:t>
            </a:r>
          </a:p>
        </p:txBody>
      </p:sp>
      <p:graphicFrame>
        <p:nvGraphicFramePr>
          <p:cNvPr id="24578" name="Group 2"/>
          <p:cNvGraphicFramePr>
            <a:graphicFrameLocks noGrp="1"/>
          </p:cNvGraphicFramePr>
          <p:nvPr/>
        </p:nvGraphicFramePr>
        <p:xfrm>
          <a:off x="598488" y="2152650"/>
          <a:ext cx="7654925" cy="3696653"/>
        </p:xfrm>
        <a:graphic>
          <a:graphicData uri="http://schemas.openxmlformats.org/drawingml/2006/table">
            <a:tbl>
              <a:tblPr/>
              <a:tblGrid>
                <a:gridCol w="1276350"/>
                <a:gridCol w="1274762"/>
                <a:gridCol w="1276350"/>
                <a:gridCol w="1276350"/>
                <a:gridCol w="1274763"/>
                <a:gridCol w="1276350"/>
              </a:tblGrid>
              <a:tr h="358775"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Name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Introduced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Weakened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Broken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Lifetime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Replacement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358775"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MD4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1990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1991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1995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1-5y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MD5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MD5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1992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1994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2004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8-10y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SHA-1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MD2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1992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1995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abandoned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3y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SHA-1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RIPEMD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1992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1997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2004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5-12y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RIPEMD-160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HAVAL-128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1992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-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2004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12y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SHA-1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SHA-0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1993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1998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2004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5-11y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SHA-1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SHA-1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1995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2004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not quite yet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9+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SHA-2 &amp; 3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SHA-2 (256, 384, 512)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2001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still good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endParaRPr kumimoji="0" lang="en-US" altLang="en-US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" charset="0"/>
                        <a:ea typeface="ＭＳ Ｐゴシック" charset="-128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endParaRPr kumimoji="0" lang="en-US" altLang="en-US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" charset="0"/>
                        <a:ea typeface="ＭＳ Ｐゴシック" charset="-128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endParaRPr kumimoji="0" lang="en-US" altLang="en-US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" charset="0"/>
                        <a:ea typeface="ＭＳ Ｐゴシック" charset="-128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SHA-3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2012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ＭＳ Ｐゴシック" charset="-128"/>
                          <a:sym typeface="Gill Sans" charset="0"/>
                        </a:rPr>
                        <a:t>brand new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-128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endParaRPr kumimoji="0" lang="en-US" altLang="en-US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" charset="0"/>
                        <a:ea typeface="ＭＳ Ｐゴシック" charset="-128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endParaRPr kumimoji="0" lang="en-US" altLang="en-US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" charset="0"/>
                        <a:ea typeface="ＭＳ Ｐゴシック" charset="-128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tabLst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endParaRPr kumimoji="0" lang="en-US" altLang="en-US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" charset="0"/>
                        <a:ea typeface="ＭＳ Ｐゴシック" charset="-128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6319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them</a:t>
            </a:r>
          </a:p>
        </p:txBody>
      </p:sp>
      <p:sp>
        <p:nvSpPr>
          <p:cNvPr id="37890" name="Rectangle 2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How long does the hash need to have the desired properties (preimage resistance, etc)?</a:t>
            </a:r>
          </a:p>
          <a:p>
            <a:pPr lvl="1"/>
            <a:r>
              <a:rPr lang="en-US" altLang="en-US"/>
              <a:t>rsync:  For the duration of the sync;</a:t>
            </a:r>
          </a:p>
          <a:p>
            <a:pPr lvl="1"/>
            <a:r>
              <a:rPr lang="en-US" altLang="en-US"/>
              <a:t>dedup:  Until a (probably major) software update;</a:t>
            </a:r>
          </a:p>
          <a:p>
            <a:pPr lvl="1"/>
            <a:r>
              <a:rPr lang="en-US" altLang="en-US"/>
              <a:t>store-by-hash:  Until you replace the storage system</a:t>
            </a:r>
          </a:p>
          <a:p>
            <a:r>
              <a:rPr lang="en-US" altLang="en-US"/>
              <a:t>What is the adversarial model?</a:t>
            </a:r>
          </a:p>
          <a:p>
            <a:pPr lvl="1"/>
            <a:r>
              <a:rPr lang="en-US" altLang="en-US"/>
              <a:t>Protecting against bit flips vs. an adversary who can try 1B hashes/second?</a:t>
            </a:r>
          </a:p>
        </p:txBody>
      </p:sp>
    </p:spTree>
    <p:extLst>
      <p:ext uri="{BB962C8B-B14F-4D97-AF65-F5344CB8AC3E}">
        <p14:creationId xmlns:p14="http://schemas.microsoft.com/office/powerpoint/2010/main" val="14174590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Final pointer</a:t>
            </a:r>
          </a:p>
        </p:txBody>
      </p:sp>
      <p:sp>
        <p:nvSpPr>
          <p:cNvPr id="38914" name="Rectangle 2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Hashing forms the basis for MACs - message authentication codes</a:t>
            </a:r>
          </a:p>
          <a:p>
            <a:pPr lvl="1"/>
            <a:r>
              <a:rPr lang="en-US" altLang="en-US"/>
              <a:t>Basically, a hash function with a secret key.</a:t>
            </a:r>
          </a:p>
          <a:p>
            <a:pPr lvl="1"/>
            <a:r>
              <a:rPr lang="en-US" altLang="en-US"/>
              <a:t>H(key, data) - can only create or verify the hash given the key.</a:t>
            </a:r>
          </a:p>
          <a:p>
            <a:pPr lvl="1"/>
            <a:r>
              <a:rPr lang="en-US" altLang="en-US"/>
              <a:t>Very, very useful building block</a:t>
            </a:r>
          </a:p>
        </p:txBody>
      </p:sp>
    </p:spTree>
    <p:extLst>
      <p:ext uri="{BB962C8B-B14F-4D97-AF65-F5344CB8AC3E}">
        <p14:creationId xmlns:p14="http://schemas.microsoft.com/office/powerpoint/2010/main" val="11983756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Hashes used for:</a:t>
            </a:r>
          </a:p>
          <a:p>
            <a:pPr lvl="1"/>
            <a:r>
              <a:rPr lang="en-US" altLang="en-US" smtClean="0"/>
              <a:t>Splitting up work/storage in a distributed fashion</a:t>
            </a:r>
          </a:p>
          <a:p>
            <a:pPr lvl="1"/>
            <a:r>
              <a:rPr lang="en-US" altLang="en-US" smtClean="0"/>
              <a:t>Naming objects with self-certifying properties</a:t>
            </a:r>
          </a:p>
          <a:p>
            <a:r>
              <a:rPr lang="en-US" altLang="en-US" smtClean="0"/>
              <a:t>Key applications</a:t>
            </a:r>
          </a:p>
          <a:p>
            <a:pPr lvl="1"/>
            <a:r>
              <a:rPr lang="en-US" altLang="en-US" smtClean="0"/>
              <a:t>Key-value storage</a:t>
            </a:r>
          </a:p>
          <a:p>
            <a:pPr lvl="1"/>
            <a:r>
              <a:rPr lang="en-US" altLang="en-US" smtClean="0"/>
              <a:t>P2P content lookup</a:t>
            </a:r>
          </a:p>
          <a:p>
            <a:pPr lvl="1"/>
            <a:r>
              <a:rPr lang="en-US" altLang="en-US" smtClean="0"/>
              <a:t>Deduplication</a:t>
            </a:r>
          </a:p>
          <a:p>
            <a:pPr lvl="1"/>
            <a:r>
              <a:rPr lang="en-US" altLang="en-US" smtClean="0"/>
              <a:t>MAC</a:t>
            </a:r>
          </a:p>
          <a:p>
            <a:pPr lvl="1"/>
            <a:endParaRPr lang="en-US" altLang="en-US" smtClean="0"/>
          </a:p>
          <a:p>
            <a:pPr lvl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24497C0A-18B5-0141-B78D-65CC1C800AD2}" type="slidenum">
              <a:rPr lang="en-US" altLang="en-US" smtClean="0"/>
              <a:pPr/>
              <a:t>59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44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WebTable Example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657600"/>
            <a:ext cx="8229600" cy="24685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Want </a:t>
            </a:r>
            <a:r>
              <a:rPr lang="en-US" sz="2400" dirty="0"/>
              <a:t>to keep copy of a large collection of web pages and related information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Use URLs as row keys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Various aspects of web page as column names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Store contents of web pages in the </a:t>
            </a:r>
            <a:r>
              <a:rPr lang="en-US" sz="2400" dirty="0">
                <a:latin typeface="Courier New" charset="0"/>
              </a:rPr>
              <a:t>contents:</a:t>
            </a:r>
            <a:r>
              <a:rPr lang="en-US" sz="2400" dirty="0"/>
              <a:t> column under the timestamps when they were fetched</a:t>
            </a:r>
            <a:r>
              <a:rPr lang="en-US" sz="2400" dirty="0" smtClean="0"/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Anchors: is a set of links that point to the page</a:t>
            </a:r>
            <a:endParaRPr lang="en-US" sz="2400" dirty="0"/>
          </a:p>
        </p:txBody>
      </p:sp>
      <p:pic>
        <p:nvPicPr>
          <p:cNvPr id="90115" name="Picture 4" descr="dia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9029700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374BB-BA9C-464D-BE41-24BEE16BF1B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58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Detail - </a:t>
            </a:r>
            <a:r>
              <a:rPr lang="ja-JP" altLang="en-US"/>
              <a:t>“</a:t>
            </a:r>
            <a:r>
              <a:rPr lang="en-US" altLang="ja-JP"/>
              <a:t>virtual</a:t>
            </a:r>
            <a:r>
              <a:rPr lang="ja-JP" altLang="en-US"/>
              <a:t>”</a:t>
            </a:r>
            <a:r>
              <a:rPr lang="en-US" altLang="ja-JP"/>
              <a:t> nodes</a:t>
            </a:r>
            <a:endParaRPr lang="en-US" altLang="en-US"/>
          </a:p>
        </p:txBody>
      </p:sp>
      <p:sp>
        <p:nvSpPr>
          <p:cNvPr id="25602" name="Rectangle 2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way we outlined it results in moderate load imbalance between buckets (remember balls and bins analysis of hashing?)</a:t>
            </a:r>
          </a:p>
          <a:p>
            <a:r>
              <a:rPr lang="en-US" altLang="en-US"/>
              <a:t>To reduce imbalance, systems often represent each physical node as k different buckets, sometimes called </a:t>
            </a:r>
            <a:r>
              <a:rPr lang="ja-JP" altLang="en-US"/>
              <a:t>“</a:t>
            </a:r>
            <a:r>
              <a:rPr lang="en-US" altLang="ja-JP"/>
              <a:t>virtual nodes</a:t>
            </a:r>
            <a:r>
              <a:rPr lang="ja-JP" altLang="en-US"/>
              <a:t>”</a:t>
            </a:r>
            <a:r>
              <a:rPr lang="en-US" altLang="ja-JP"/>
              <a:t> (but really, it</a:t>
            </a:r>
            <a:r>
              <a:rPr lang="ja-JP" altLang="en-US"/>
              <a:t>’</a:t>
            </a:r>
            <a:r>
              <a:rPr lang="en-US" altLang="ja-JP"/>
              <a:t>s just multiple buckets).</a:t>
            </a:r>
          </a:p>
          <a:p>
            <a:r>
              <a:rPr lang="en-US" altLang="en-US"/>
              <a:t>log n buckets gets you a very pleasing load balance - O(#items/n) with high probability, if #items large and uniformly distributed</a:t>
            </a:r>
          </a:p>
        </p:txBody>
      </p:sp>
    </p:spTree>
    <p:extLst>
      <p:ext uri="{BB962C8B-B14F-4D97-AF65-F5344CB8AC3E}">
        <p14:creationId xmlns:p14="http://schemas.microsoft.com/office/powerpoint/2010/main" val="4587000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 of consistent hashing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Consistent hashing was first widely used by Akamai CDN</a:t>
            </a:r>
          </a:p>
          <a:p>
            <a:pPr>
              <a:defRPr/>
            </a:pPr>
            <a:r>
              <a:rPr lang="en-US" dirty="0" smtClean="0"/>
              <a:t>Also used in systems like Chord DHT</a:t>
            </a:r>
          </a:p>
          <a:p>
            <a:pPr lvl="1">
              <a:defRPr/>
            </a:pPr>
            <a:r>
              <a:rPr lang="en-US" dirty="0" smtClean="0"/>
              <a:t>Provided key-value storage, designed to scale to millions or billions of nodes</a:t>
            </a:r>
          </a:p>
          <a:p>
            <a:pPr lvl="1">
              <a:defRPr/>
            </a:pPr>
            <a:r>
              <a:rPr lang="en-US" dirty="0" smtClean="0"/>
              <a:t>Had a p2p lookup algorithm, completely decentralized, etc.  Fun to read about;  very influential, but not widely used outside of p2p systems.</a:t>
            </a:r>
          </a:p>
          <a:p>
            <a:pPr>
              <a:defRPr/>
            </a:pPr>
            <a:r>
              <a:rPr lang="en-US" dirty="0" smtClean="0"/>
              <a:t>In practice, many more systems use consistent hashing where the people doing the lookups know the list of all storage nodes (tens to tens of thousands;  not too bad) and directly determine who to contact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7800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</a:rPr>
              <a:t>L -22 ;11-24-02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1400"/>
              <a:t>© Srinivasan Seshan, 2001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F9EFDC0-068E-D743-88F2-732CFF63DCE0}" type="slidenum">
              <a:rPr lang="en-US" altLang="en-US" sz="1400"/>
              <a:pPr eaLnBrk="1" hangingPunct="1"/>
              <a:t>62</a:t>
            </a:fld>
            <a:endParaRPr lang="en-US" altLang="en-US" sz="140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Akamai Works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Clients fetch html document from primary server</a:t>
            </a:r>
          </a:p>
          <a:p>
            <a:pPr lvl="1"/>
            <a:r>
              <a:rPr lang="en-US" altLang="en-US"/>
              <a:t>E.g. fetch index.html from cnn.com</a:t>
            </a:r>
          </a:p>
          <a:p>
            <a:r>
              <a:rPr lang="en-US" altLang="en-US"/>
              <a:t>URLs for replicated content are replaced in html</a:t>
            </a:r>
          </a:p>
          <a:p>
            <a:pPr lvl="1"/>
            <a:r>
              <a:rPr lang="en-US" altLang="en-US"/>
              <a:t>E.g. &lt;img src=</a:t>
            </a:r>
            <a:r>
              <a:rPr lang="ja-JP" altLang="en-US"/>
              <a:t>“</a:t>
            </a:r>
            <a:r>
              <a:rPr lang="en-US" altLang="ja-JP"/>
              <a:t>http://cnn.com/af/x.gif</a:t>
            </a:r>
            <a:r>
              <a:rPr lang="ja-JP" altLang="en-US"/>
              <a:t>”</a:t>
            </a:r>
            <a:r>
              <a:rPr lang="en-US" altLang="ja-JP"/>
              <a:t>&gt; replaced with &lt;img src=</a:t>
            </a:r>
            <a:r>
              <a:rPr lang="ja-JP" altLang="en-US"/>
              <a:t>“</a:t>
            </a:r>
            <a:r>
              <a:rPr lang="en-US" altLang="ja-JP"/>
              <a:t>http://a73.g.akamaitech.net/7/23/cnn.com/af/x.gif</a:t>
            </a:r>
            <a:r>
              <a:rPr lang="ja-JP" altLang="en-US"/>
              <a:t>”</a:t>
            </a:r>
            <a:r>
              <a:rPr lang="en-US" altLang="ja-JP"/>
              <a:t>&gt; </a:t>
            </a:r>
          </a:p>
          <a:p>
            <a:r>
              <a:rPr lang="en-US" altLang="en-US"/>
              <a:t>Client is forced to resolve aXYZ.g.akamaitech.net hostname</a:t>
            </a:r>
          </a:p>
        </p:txBody>
      </p:sp>
    </p:spTree>
    <p:extLst>
      <p:ext uri="{BB962C8B-B14F-4D97-AF65-F5344CB8AC3E}">
        <p14:creationId xmlns:p14="http://schemas.microsoft.com/office/powerpoint/2010/main" val="17487381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Self-certifying Names</a:t>
            </a:r>
            <a:endParaRPr lang="en-US" altLang="en-US" dirty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Use a name that helps validate the data associated with the name</a:t>
            </a:r>
          </a:p>
          <a:p>
            <a:pPr lvl="1"/>
            <a:r>
              <a:rPr lang="en-US" altLang="en-US" dirty="0" smtClean="0"/>
              <a:t>Seems like a circular argument but</a:t>
            </a:r>
            <a:r>
              <a:rPr lang="is-IS" altLang="en-US" dirty="0" smtClean="0"/>
              <a:t>…</a:t>
            </a:r>
          </a:p>
          <a:p>
            <a:pPr lvl="1"/>
            <a:r>
              <a:rPr lang="is-IS" altLang="en-US" dirty="0" smtClean="0"/>
              <a:t>Traditional name </a:t>
            </a:r>
            <a:r>
              <a:rPr lang="is-IS" altLang="en-US" dirty="0" smtClean="0">
                <a:sym typeface="Wingdings"/>
              </a:rPr>
              <a:t> Declaration of Independence</a:t>
            </a:r>
          </a:p>
          <a:p>
            <a:pPr lvl="1"/>
            <a:r>
              <a:rPr lang="is-IS" altLang="en-US" dirty="0" smtClean="0">
                <a:sym typeface="Wingdings"/>
              </a:rPr>
              <a:t>Self-certifying name  </a:t>
            </a:r>
            <a:br>
              <a:rPr lang="is-IS" altLang="en-US" dirty="0" smtClean="0">
                <a:sym typeface="Wingdings"/>
              </a:rPr>
            </a:br>
            <a:r>
              <a:rPr lang="is-IS" altLang="en-US" dirty="0" smtClean="0">
                <a:sym typeface="Wingdings"/>
              </a:rPr>
              <a:t>		SHA1(Declaration of Independence contents)</a:t>
            </a:r>
          </a:p>
          <a:p>
            <a:pPr lvl="2"/>
            <a:r>
              <a:rPr lang="is-IS" altLang="en-US" dirty="0" smtClean="0">
                <a:sym typeface="Wingdings"/>
              </a:rPr>
              <a:t>SHA1  cryptographic hash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fld id="{0DCC537E-FA81-0940-B9C8-6F4E50A3D3F4}" type="slidenum">
              <a:rPr lang="en-US" altLang="en-US" smtClean="0"/>
              <a:pPr/>
              <a:t>63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3720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 smtClean="0"/>
              <a:t>Self-Certifying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 also create names using public key crypto</a:t>
            </a:r>
          </a:p>
          <a:p>
            <a:pPr lvl="1"/>
            <a:r>
              <a:rPr lang="en-US" dirty="0" smtClean="0"/>
              <a:t>Name = Hash(</a:t>
            </a:r>
            <a:r>
              <a:rPr lang="en-US" dirty="0" err="1" smtClean="0"/>
              <a:t>pubkey</a:t>
            </a:r>
            <a:r>
              <a:rPr lang="en-US" dirty="0" smtClean="0"/>
              <a:t>, salt)</a:t>
            </a:r>
          </a:p>
          <a:p>
            <a:pPr lvl="1"/>
            <a:r>
              <a:rPr lang="en-US" dirty="0" smtClean="0"/>
              <a:t>Value = &lt;</a:t>
            </a:r>
            <a:r>
              <a:rPr lang="en-US" dirty="0" err="1" smtClean="0"/>
              <a:t>pubkey</a:t>
            </a:r>
            <a:r>
              <a:rPr lang="en-US" dirty="0" smtClean="0"/>
              <a:t>, salt, data, signature&gt;</a:t>
            </a:r>
          </a:p>
          <a:p>
            <a:pPr lvl="1"/>
            <a:r>
              <a:rPr lang="en-US" dirty="0" smtClean="0"/>
              <a:t>Can verify name related to </a:t>
            </a:r>
            <a:r>
              <a:rPr lang="en-US" dirty="0" err="1" smtClean="0"/>
              <a:t>pubkey</a:t>
            </a:r>
            <a:r>
              <a:rPr lang="en-US" dirty="0" smtClean="0"/>
              <a:t> and </a:t>
            </a:r>
            <a:r>
              <a:rPr lang="en-US" dirty="0" err="1" smtClean="0"/>
              <a:t>pubkey</a:t>
            </a:r>
            <a:r>
              <a:rPr lang="en-US" dirty="0" smtClean="0"/>
              <a:t> signed data</a:t>
            </a:r>
          </a:p>
          <a:p>
            <a:pPr lvl="1"/>
            <a:endParaRPr lang="en-US" dirty="0" smtClean="0"/>
          </a:p>
          <a:p>
            <a:r>
              <a:rPr lang="is-IS" altLang="en-US" dirty="0" smtClean="0">
                <a:sym typeface="Wingdings"/>
              </a:rPr>
              <a:t>Benefits</a:t>
            </a:r>
          </a:p>
          <a:p>
            <a:pPr lvl="1"/>
            <a:r>
              <a:rPr lang="is-IS" altLang="en-US" dirty="0" smtClean="0">
                <a:sym typeface="Wingdings"/>
              </a:rPr>
              <a:t>Can verify contents after receiving file</a:t>
            </a:r>
          </a:p>
          <a:p>
            <a:pPr lvl="1"/>
            <a:r>
              <a:rPr lang="is-IS" altLang="en-US" dirty="0" smtClean="0">
                <a:sym typeface="Wingdings"/>
              </a:rPr>
              <a:t>Can fetch file from untrustworthy sources</a:t>
            </a:r>
          </a:p>
          <a:p>
            <a:r>
              <a:rPr lang="is-IS" altLang="en-US" dirty="0" smtClean="0">
                <a:sym typeface="Wingdings"/>
              </a:rPr>
              <a:t>Weaknesses</a:t>
            </a:r>
          </a:p>
          <a:p>
            <a:pPr lvl="1"/>
            <a:r>
              <a:rPr lang="is-IS" altLang="en-US" dirty="0" smtClean="0">
                <a:sym typeface="Wingdings"/>
              </a:rPr>
              <a:t>No longer human readible </a:t>
            </a: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84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err="1" smtClean="0"/>
              <a:t>BigTable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Spanner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Naming Overview</a:t>
            </a:r>
            <a:endParaRPr lang="en-US" dirty="0">
              <a:solidFill>
                <a:srgbClr val="FF0000"/>
              </a:solidFill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Hashing Tricks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346B2D-10A7-AB40-A952-ABDFF1A343A5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90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Names are associated with objects</a:t>
            </a:r>
          </a:p>
          <a:p>
            <a:pPr lvl="1"/>
            <a:r>
              <a:rPr lang="en-US" dirty="0" smtClean="0"/>
              <a:t>Enables passing of references to objects</a:t>
            </a:r>
          </a:p>
          <a:p>
            <a:pPr lvl="1"/>
            <a:r>
              <a:rPr lang="en-US" dirty="0" smtClean="0"/>
              <a:t>Indirection</a:t>
            </a:r>
          </a:p>
          <a:p>
            <a:pPr lvl="1"/>
            <a:r>
              <a:rPr lang="en-US" dirty="0" smtClean="0"/>
              <a:t>Deferring decision on meaning/binding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Registers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R5</a:t>
            </a:r>
          </a:p>
          <a:p>
            <a:pPr lvl="1"/>
            <a:r>
              <a:rPr lang="en-US" dirty="0" smtClean="0">
                <a:sym typeface="Wingdings"/>
              </a:rPr>
              <a:t>Memory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0xdeadbeef</a:t>
            </a:r>
          </a:p>
          <a:p>
            <a:pPr lvl="1"/>
            <a:r>
              <a:rPr lang="en-US" dirty="0" smtClean="0">
                <a:sym typeface="Wingdings"/>
              </a:rPr>
              <a:t>Host names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srini.com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User names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sseshan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Email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srini@cmu.edu</a:t>
            </a:r>
          </a:p>
          <a:p>
            <a:pPr lvl="1"/>
            <a:r>
              <a:rPr lang="en-US" dirty="0" smtClean="0">
                <a:sym typeface="Wingdings"/>
              </a:rPr>
              <a:t>File name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/</a:t>
            </a:r>
            <a:r>
              <a:rPr lang="en-US" dirty="0" err="1" smtClean="0">
                <a:sym typeface="Wingdings"/>
              </a:rPr>
              <a:t>usr/srini/foo.txt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URLs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http://www.srini.com/index.html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29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Naming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3 key elements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Name space</a:t>
            </a:r>
          </a:p>
          <a:p>
            <a:pPr lvl="1"/>
            <a:r>
              <a:rPr lang="en-US" dirty="0" smtClean="0"/>
              <a:t>Alphabet of symbols + syntax that specify names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Name-mapping</a:t>
            </a:r>
          </a:p>
          <a:p>
            <a:pPr lvl="1"/>
            <a:r>
              <a:rPr lang="en-US" dirty="0" smtClean="0"/>
              <a:t>Associates each name to some value in…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Universe of values</a:t>
            </a:r>
          </a:p>
          <a:p>
            <a:pPr lvl="1"/>
            <a:r>
              <a:rPr lang="en-US" dirty="0" smtClean="0"/>
              <a:t>Typically an object or another name from original name space (or another name space)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Name-to-value mapping is called a “binding” i.e. name is bound to value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03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Uniqueness</a:t>
            </a:r>
          </a:p>
          <a:p>
            <a:pPr lvl="1"/>
            <a:r>
              <a:rPr lang="en-US" dirty="0" smtClean="0"/>
              <a:t>One-to-one mapping</a:t>
            </a:r>
          </a:p>
          <a:p>
            <a:pPr lvl="1"/>
            <a:r>
              <a:rPr lang="en-US" dirty="0" smtClean="0"/>
              <a:t>One-to-many or many-to-one (name-to-value) mappings</a:t>
            </a:r>
          </a:p>
          <a:p>
            <a:pPr lvl="1"/>
            <a:r>
              <a:rPr lang="en-US" dirty="0" smtClean="0"/>
              <a:t>Context sensitive resolution</a:t>
            </a:r>
          </a:p>
          <a:p>
            <a:r>
              <a:rPr lang="en-US" dirty="0" smtClean="0"/>
              <a:t>Stable binding</a:t>
            </a:r>
          </a:p>
          <a:p>
            <a:pPr lvl="1"/>
            <a:r>
              <a:rPr lang="en-US" dirty="0" smtClean="0"/>
              <a:t>Names that are never reused</a:t>
            </a:r>
          </a:p>
          <a:p>
            <a:pPr lvl="1"/>
            <a:r>
              <a:rPr lang="en-US" dirty="0" smtClean="0"/>
              <a:t>Values that can only have one name</a:t>
            </a:r>
          </a:p>
          <a:p>
            <a:pPr lvl="1"/>
            <a:r>
              <a:rPr lang="en-US" dirty="0" smtClean="0"/>
              <a:t>E.g. using MD5 of file contents, bank account numbers</a:t>
            </a:r>
          </a:p>
          <a:p>
            <a:r>
              <a:rPr lang="en-US" dirty="0" smtClean="0"/>
              <a:t>Reverse lookup support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72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Name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Names are mapped to values within some context</a:t>
            </a:r>
          </a:p>
          <a:p>
            <a:pPr lvl="1"/>
            <a:r>
              <a:rPr lang="en-US" dirty="0" smtClean="0"/>
              <a:t>E.g., different lookup tables for names in different settings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Two sources for context</a:t>
            </a:r>
          </a:p>
          <a:p>
            <a:pPr lvl="1"/>
            <a:r>
              <a:rPr lang="en-US" dirty="0" smtClean="0"/>
              <a:t>Resolver can supply default context</a:t>
            </a:r>
          </a:p>
          <a:p>
            <a:pPr lvl="1"/>
            <a:r>
              <a:rPr lang="en-US" dirty="0" smtClean="0"/>
              <a:t>Name can specify an explicit context to use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qualified name</a:t>
            </a:r>
            <a:endParaRPr lang="en-US" dirty="0" smtClean="0"/>
          </a:p>
          <a:p>
            <a:pPr lvl="2"/>
            <a:r>
              <a:rPr lang="en-US" dirty="0" smtClean="0"/>
              <a:t>“cd /users/</a:t>
            </a:r>
            <a:r>
              <a:rPr lang="en-US" dirty="0" err="1" smtClean="0"/>
              <a:t>srini</a:t>
            </a:r>
            <a:r>
              <a:rPr lang="en-US" dirty="0" smtClean="0"/>
              <a:t>/440/midterm” vs </a:t>
            </a:r>
            <a:br>
              <a:rPr lang="en-US" dirty="0" smtClean="0"/>
            </a:br>
            <a:r>
              <a:rPr lang="en-US" dirty="0" smtClean="0"/>
              <a:t>“cd 440/midterm”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884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Rows</a:t>
            </a:r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429000"/>
            <a:ext cx="8229600" cy="2697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Name is an arbitrary string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Access to data in a row is atomic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Row creation is implicit upon storing data</a:t>
            </a:r>
          </a:p>
          <a:p>
            <a:pPr>
              <a:lnSpc>
                <a:spcPct val="90000"/>
              </a:lnSpc>
            </a:pPr>
            <a:r>
              <a:rPr lang="en-US" altLang="en-US"/>
              <a:t>Rows ordered lexicographically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Rows close together lexicographically usually on one or a small number of machines</a:t>
            </a:r>
          </a:p>
        </p:txBody>
      </p:sp>
      <p:pic>
        <p:nvPicPr>
          <p:cNvPr id="91139" name="Picture 4" descr="dia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029700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8CBB31-A788-1F48-A82C-B413E2C86B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6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problem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what context to use for names without context</a:t>
            </a:r>
          </a:p>
          <a:p>
            <a:r>
              <a:rPr lang="en-US" dirty="0" smtClean="0">
                <a:sym typeface="Wingdings"/>
              </a:rPr>
              <a:t>Consider email from CMU</a:t>
            </a:r>
          </a:p>
          <a:p>
            <a:pPr lvl="1"/>
            <a:r>
              <a:rPr lang="en-US" dirty="0" smtClean="0">
                <a:sym typeface="Wingdings"/>
              </a:rPr>
              <a:t>To: </a:t>
            </a:r>
            <a:r>
              <a:rPr lang="en-US" dirty="0" err="1" smtClean="0">
                <a:sym typeface="Wingdings"/>
              </a:rPr>
              <a:t>srini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yuvraj@gmail.com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What happens when </a:t>
            </a:r>
            <a:r>
              <a:rPr lang="en-US" dirty="0" err="1" smtClean="0">
                <a:sym typeface="Wingdings"/>
              </a:rPr>
              <a:t>yuvraj</a:t>
            </a:r>
            <a:r>
              <a:rPr lang="en-US" dirty="0" smtClean="0">
                <a:sym typeface="Wingdings"/>
              </a:rPr>
              <a:t> replies to all?</a:t>
            </a:r>
          </a:p>
          <a:p>
            <a:pPr lvl="2"/>
            <a:r>
              <a:rPr lang="en-US" dirty="0" smtClean="0">
                <a:sym typeface="Wingdings"/>
              </a:rPr>
              <a:t>What context will he email </a:t>
            </a:r>
            <a:r>
              <a:rPr lang="en-US" dirty="0" err="1" smtClean="0">
                <a:sym typeface="Wingdings"/>
              </a:rPr>
              <a:t>srini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Solutions:</a:t>
            </a:r>
          </a:p>
          <a:p>
            <a:pPr lvl="2"/>
            <a:r>
              <a:rPr lang="en-US" dirty="0" err="1" smtClean="0">
                <a:sym typeface="Wingdings"/>
              </a:rPr>
              <a:t>Sendmail</a:t>
            </a:r>
            <a:r>
              <a:rPr lang="en-US" dirty="0" smtClean="0">
                <a:sym typeface="Wingdings"/>
              </a:rPr>
              <a:t> converts all address to qualified names</a:t>
            </a:r>
          </a:p>
          <a:p>
            <a:pPr lvl="3"/>
            <a:r>
              <a:rPr lang="en-US" dirty="0" smtClean="0">
                <a:sym typeface="Wingdings"/>
              </a:rPr>
              <a:t>Not in body of message</a:t>
            </a:r>
          </a:p>
          <a:p>
            <a:pPr lvl="2"/>
            <a:r>
              <a:rPr lang="en-US" dirty="0" smtClean="0">
                <a:sym typeface="Wingdings"/>
              </a:rPr>
              <a:t>Provide context information in email header</a:t>
            </a:r>
          </a:p>
          <a:p>
            <a:pPr lvl="3"/>
            <a:r>
              <a:rPr lang="en-US" dirty="0" smtClean="0">
                <a:sym typeface="Wingdings"/>
              </a:rPr>
              <a:t>E.g. like base element in 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99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Name Lookup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 lookup</a:t>
            </a:r>
          </a:p>
          <a:p>
            <a:pPr lvl="1"/>
            <a:r>
              <a:rPr lang="en-US" dirty="0" smtClean="0"/>
              <a:t>Simple, table per context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Recursive</a:t>
            </a:r>
          </a:p>
          <a:p>
            <a:pPr lvl="1"/>
            <a:r>
              <a:rPr lang="en-US" dirty="0" smtClean="0"/>
              <a:t>Names consist of context + name</a:t>
            </a:r>
          </a:p>
          <a:p>
            <a:pPr lvl="1"/>
            <a:r>
              <a:rPr lang="en-US" dirty="0" smtClean="0"/>
              <a:t>E.g. path + filename, hostname + domain name</a:t>
            </a:r>
          </a:p>
          <a:p>
            <a:pPr lvl="1"/>
            <a:r>
              <a:rPr lang="en-US" dirty="0" smtClean="0"/>
              <a:t>Context name must also be resolved</a:t>
            </a:r>
          </a:p>
          <a:p>
            <a:pPr lvl="2"/>
            <a:r>
              <a:rPr lang="en-US" dirty="0" smtClean="0"/>
              <a:t>Need special context such as “root” built into resolver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Multiple lookup</a:t>
            </a:r>
          </a:p>
          <a:p>
            <a:pPr lvl="1"/>
            <a:r>
              <a:rPr lang="en-US" dirty="0" smtClean="0"/>
              <a:t>Try multiple contexts to resolve name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search paths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5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Recursive </a:t>
            </a:r>
            <a:r>
              <a:rPr lang="en-US" dirty="0" smtClean="0"/>
              <a:t>Name Spaces</a:t>
            </a:r>
            <a:endParaRPr lang="en-U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general naming graph with a single root node.</a:t>
            </a:r>
          </a:p>
        </p:txBody>
      </p:sp>
      <p:pic>
        <p:nvPicPr>
          <p:cNvPr id="96260" name="Picture 4" descr="05-0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9400" y="2781300"/>
            <a:ext cx="8445500" cy="30099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857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Name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Well-known name</a:t>
            </a:r>
          </a:p>
          <a:p>
            <a:pPr lvl="1"/>
            <a:r>
              <a:rPr lang="en-US" dirty="0" err="1" smtClean="0"/>
              <a:t>www.google.com</a:t>
            </a:r>
            <a:r>
              <a:rPr lang="en-US" dirty="0" smtClean="0"/>
              <a:t>, port 80…</a:t>
            </a:r>
          </a:p>
          <a:p>
            <a:r>
              <a:rPr lang="en-US" dirty="0" smtClean="0"/>
              <a:t>Broadcast</a:t>
            </a:r>
          </a:p>
          <a:p>
            <a:pPr lvl="1"/>
            <a:r>
              <a:rPr lang="en-US" dirty="0" smtClean="0"/>
              <a:t>Advertise name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e.g. 802.11 Beacons</a:t>
            </a:r>
          </a:p>
          <a:p>
            <a:r>
              <a:rPr lang="en-US" dirty="0" smtClean="0">
                <a:sym typeface="Wingdings"/>
              </a:rPr>
              <a:t>Query 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google</a:t>
            </a:r>
            <a:endParaRPr lang="en-US" dirty="0" smtClean="0"/>
          </a:p>
          <a:p>
            <a:r>
              <a:rPr lang="en-US" dirty="0" smtClean="0"/>
              <a:t>Broadcast query</a:t>
            </a:r>
          </a:p>
          <a:p>
            <a:pPr lvl="1"/>
            <a:r>
              <a:rPr lang="en-US" dirty="0" smtClean="0"/>
              <a:t>802.11 probes</a:t>
            </a:r>
          </a:p>
          <a:p>
            <a:r>
              <a:rPr lang="en-US" dirty="0" smtClean="0"/>
              <a:t>Use another naming system</a:t>
            </a:r>
          </a:p>
          <a:p>
            <a:pPr lvl="1"/>
            <a:r>
              <a:rPr lang="en-US" dirty="0" smtClean="0"/>
              <a:t>DNS returns IP addresses</a:t>
            </a:r>
          </a:p>
          <a:p>
            <a:r>
              <a:rPr lang="en-US" dirty="0" smtClean="0"/>
              <a:t>Introductions</a:t>
            </a:r>
          </a:p>
          <a:p>
            <a:pPr lvl="1"/>
            <a:r>
              <a:rPr lang="en-US" dirty="0" smtClean="0"/>
              <a:t>Web page hyperlinks</a:t>
            </a:r>
          </a:p>
          <a:p>
            <a:r>
              <a:rPr lang="en-US" dirty="0" smtClean="0"/>
              <a:t>Physical rendezvous</a:t>
            </a:r>
          </a:p>
          <a:p>
            <a:pPr lvl="1"/>
            <a:r>
              <a:rPr lang="en-US" dirty="0" smtClean="0"/>
              <a:t>Exchange info in the real world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55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Rows (cont.)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Reads of short row ranges are efficient and typically require communication with a small number of machines.</a:t>
            </a:r>
          </a:p>
          <a:p>
            <a:pPr>
              <a:defRPr/>
            </a:pPr>
            <a:r>
              <a:rPr lang="en-US" dirty="0" smtClean="0"/>
              <a:t>Can exploit this property by selecting row keys so they get good locality for data access.</a:t>
            </a:r>
          </a:p>
          <a:p>
            <a:pPr>
              <a:defRPr/>
            </a:pPr>
            <a:r>
              <a:rPr lang="en-US" dirty="0" smtClean="0"/>
              <a:t>Example: 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math.gatech.edu</a:t>
            </a:r>
            <a:r>
              <a:rPr lang="en-US" dirty="0" smtClean="0"/>
              <a:t>, </a:t>
            </a:r>
            <a:r>
              <a:rPr lang="en-US" dirty="0" err="1" smtClean="0"/>
              <a:t>math.uga.edu</a:t>
            </a:r>
            <a:r>
              <a:rPr lang="en-US" dirty="0" smtClean="0"/>
              <a:t>, </a:t>
            </a:r>
            <a:r>
              <a:rPr lang="en-US" dirty="0" err="1" smtClean="0"/>
              <a:t>phys.gatech.edu</a:t>
            </a:r>
            <a:r>
              <a:rPr lang="en-US" dirty="0" smtClean="0"/>
              <a:t>, </a:t>
            </a:r>
            <a:r>
              <a:rPr lang="en-US" dirty="0" err="1" smtClean="0"/>
              <a:t>phys.uga.edu</a:t>
            </a:r>
            <a:r>
              <a:rPr lang="en-US" dirty="0" smtClean="0"/>
              <a:t> 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	VS 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edu.gatech.math</a:t>
            </a:r>
            <a:r>
              <a:rPr lang="en-US" dirty="0" smtClean="0"/>
              <a:t>, </a:t>
            </a:r>
            <a:r>
              <a:rPr lang="en-US" dirty="0" err="1" smtClean="0"/>
              <a:t>edu.gatech.phys</a:t>
            </a:r>
            <a:r>
              <a:rPr lang="en-US" dirty="0" smtClean="0"/>
              <a:t>, </a:t>
            </a:r>
            <a:r>
              <a:rPr lang="en-US" dirty="0" err="1" smtClean="0"/>
              <a:t>edu.uga.math</a:t>
            </a:r>
            <a:r>
              <a:rPr lang="en-US" dirty="0" smtClean="0"/>
              <a:t>, </a:t>
            </a:r>
            <a:r>
              <a:rPr lang="en-US" dirty="0" err="1" smtClean="0"/>
              <a:t>edu.uga.phys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8ABC8B-6371-694A-8315-77340F27B3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910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Columns</a:t>
            </a:r>
          </a:p>
        </p:txBody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352800"/>
            <a:ext cx="8229600" cy="2773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Columns have two-level name structure: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family:optional_qualifier</a:t>
            </a:r>
          </a:p>
          <a:p>
            <a:pPr>
              <a:lnSpc>
                <a:spcPct val="80000"/>
              </a:lnSpc>
            </a:pPr>
            <a:r>
              <a:rPr lang="en-US" altLang="en-US"/>
              <a:t>Column family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Unit of access control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Has associated type information</a:t>
            </a:r>
          </a:p>
          <a:p>
            <a:pPr>
              <a:lnSpc>
                <a:spcPct val="80000"/>
              </a:lnSpc>
            </a:pPr>
            <a:r>
              <a:rPr lang="en-US" altLang="en-US"/>
              <a:t>Qualifier gives unbounded columns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Additional levels of indexing, if desired</a:t>
            </a:r>
          </a:p>
        </p:txBody>
      </p:sp>
      <p:pic>
        <p:nvPicPr>
          <p:cNvPr id="93187" name="Picture 4" descr="dia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143000"/>
            <a:ext cx="9029700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DAF2E0-46F9-9E44-895A-3CFFCF08152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91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1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2.2|15.3|24.2|7.8|3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1.3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2|25.1|1.1|5.9|11.2|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2|16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5|25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2.7|2.4|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heme/theme1.xml><?xml version="1.0" encoding="utf-8"?>
<a:theme xmlns:a="http://schemas.openxmlformats.org/drawingml/2006/main" name="Straight Edge">
  <a:themeElements>
    <a:clrScheme name="">
      <a:dk1>
        <a:srgbClr val="000000"/>
      </a:dk1>
      <a:lt1>
        <a:srgbClr val="FFFFFF"/>
      </a:lt1>
      <a:dk2>
        <a:srgbClr val="003366"/>
      </a:dk2>
      <a:lt2>
        <a:srgbClr val="C7C48F"/>
      </a:lt2>
      <a:accent1>
        <a:srgbClr val="ABABAB"/>
      </a:accent1>
      <a:accent2>
        <a:srgbClr val="003366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Google Template">
  <a:themeElements>
    <a:clrScheme name="Custom 5">
      <a:dk1>
        <a:srgbClr val="FFFF00"/>
      </a:dk1>
      <a:lt1>
        <a:sysClr val="window" lastClr="FFFFFF"/>
      </a:lt1>
      <a:dk2>
        <a:srgbClr val="1B4171"/>
      </a:dk2>
      <a:lt2>
        <a:srgbClr val="EEECE1"/>
      </a:lt2>
      <a:accent1>
        <a:srgbClr val="2F0A8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Google Template">
  <a:themeElements>
    <a:clrScheme name="Custom 5">
      <a:dk1>
        <a:srgbClr val="FFFF00"/>
      </a:dk1>
      <a:lt1>
        <a:sysClr val="window" lastClr="FFFFFF"/>
      </a:lt1>
      <a:dk2>
        <a:srgbClr val="1B4171"/>
      </a:dk2>
      <a:lt2>
        <a:srgbClr val="EEECE1"/>
      </a:lt2>
      <a:accent1>
        <a:srgbClr val="2F0A8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Google Template">
  <a:themeElements>
    <a:clrScheme name="Custom 5">
      <a:dk1>
        <a:srgbClr val="FFFF00"/>
      </a:dk1>
      <a:lt1>
        <a:sysClr val="window" lastClr="FFFFFF"/>
      </a:lt1>
      <a:dk2>
        <a:srgbClr val="1B4171"/>
      </a:dk2>
      <a:lt2>
        <a:srgbClr val="EEECE1"/>
      </a:lt2>
      <a:accent1>
        <a:srgbClr val="2F0A8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Google Template">
  <a:themeElements>
    <a:clrScheme name="Custom 5">
      <a:dk1>
        <a:srgbClr val="FFFF00"/>
      </a:dk1>
      <a:lt1>
        <a:sysClr val="window" lastClr="FFFFFF"/>
      </a:lt1>
      <a:dk2>
        <a:srgbClr val="1B4171"/>
      </a:dk2>
      <a:lt2>
        <a:srgbClr val="EEECE1"/>
      </a:lt2>
      <a:accent1>
        <a:srgbClr val="2F0A8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4_Google Template">
  <a:themeElements>
    <a:clrScheme name="Custom 5">
      <a:dk1>
        <a:srgbClr val="FFFF00"/>
      </a:dk1>
      <a:lt1>
        <a:sysClr val="window" lastClr="FFFFFF"/>
      </a:lt1>
      <a:dk2>
        <a:srgbClr val="1B4171"/>
      </a:dk2>
      <a:lt2>
        <a:srgbClr val="EEECE1"/>
      </a:lt2>
      <a:accent1>
        <a:srgbClr val="2F0A8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2081</TotalTime>
  <Words>3263</Words>
  <Application>Microsoft Macintosh PowerPoint</Application>
  <PresentationFormat>On-screen Show (4:3)</PresentationFormat>
  <Paragraphs>761</Paragraphs>
  <Slides>73</Slides>
  <Notes>13</Notes>
  <HiddenSlides>16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73</vt:i4>
      </vt:variant>
    </vt:vector>
  </HeadingPairs>
  <TitlesOfParts>
    <vt:vector size="89" baseType="lpstr">
      <vt:lpstr>Arial Narrow</vt:lpstr>
      <vt:lpstr>Calibri</vt:lpstr>
      <vt:lpstr>Courier New</vt:lpstr>
      <vt:lpstr>Gill Sans</vt:lpstr>
      <vt:lpstr>Helvetica</vt:lpstr>
      <vt:lpstr>ＭＳ Ｐゴシック</vt:lpstr>
      <vt:lpstr>Times</vt:lpstr>
      <vt:lpstr>Times New Roman</vt:lpstr>
      <vt:lpstr>Wingdings</vt:lpstr>
      <vt:lpstr>Arial</vt:lpstr>
      <vt:lpstr>Straight Edge</vt:lpstr>
      <vt:lpstr>Google Template</vt:lpstr>
      <vt:lpstr>1_Google Template</vt:lpstr>
      <vt:lpstr>2_Google Template</vt:lpstr>
      <vt:lpstr>3_Google Template</vt:lpstr>
      <vt:lpstr>4_Google Template</vt:lpstr>
      <vt:lpstr>15-440 Distributed Systems</vt:lpstr>
      <vt:lpstr>Overview</vt:lpstr>
      <vt:lpstr>BigTable</vt:lpstr>
      <vt:lpstr>Motivation</vt:lpstr>
      <vt:lpstr>Basic Data Model</vt:lpstr>
      <vt:lpstr>WebTable Example</vt:lpstr>
      <vt:lpstr>Rows</vt:lpstr>
      <vt:lpstr>Rows (cont.)</vt:lpstr>
      <vt:lpstr>Columns</vt:lpstr>
      <vt:lpstr>Timestamps</vt:lpstr>
      <vt:lpstr>Tablets &amp; Splitting</vt:lpstr>
      <vt:lpstr>Tablets &amp; Splitting</vt:lpstr>
      <vt:lpstr>Servers</vt:lpstr>
      <vt:lpstr>Tablet </vt:lpstr>
      <vt:lpstr>Tablets</vt:lpstr>
      <vt:lpstr>SSTable</vt:lpstr>
      <vt:lpstr>Table</vt:lpstr>
      <vt:lpstr>Tablet Location</vt:lpstr>
      <vt:lpstr>Chubby</vt:lpstr>
      <vt:lpstr>Putting it all together…</vt:lpstr>
      <vt:lpstr>Editing a table</vt:lpstr>
      <vt:lpstr>Reading from a table</vt:lpstr>
      <vt:lpstr>Compactions</vt:lpstr>
      <vt:lpstr>Overview</vt:lpstr>
      <vt:lpstr>What is Spanner?</vt:lpstr>
      <vt:lpstr>Example: Social Network</vt:lpstr>
      <vt:lpstr>Read Transactions</vt:lpstr>
      <vt:lpstr>Single Machine</vt:lpstr>
      <vt:lpstr>Multiple Machines</vt:lpstr>
      <vt:lpstr>Multiple Datacenters</vt:lpstr>
      <vt:lpstr>Version Management</vt:lpstr>
      <vt:lpstr>Synchronizing Snapshots</vt:lpstr>
      <vt:lpstr>Timestamps, Global Clock</vt:lpstr>
      <vt:lpstr>TrueTime</vt:lpstr>
      <vt:lpstr>Timestamps and TrueTime</vt:lpstr>
      <vt:lpstr>Summary</vt:lpstr>
      <vt:lpstr>Overview</vt:lpstr>
      <vt:lpstr>Hashing</vt:lpstr>
      <vt:lpstr>Example systems that use them</vt:lpstr>
      <vt:lpstr>Dividing items onto storage servers</vt:lpstr>
      <vt:lpstr>Hashing 1</vt:lpstr>
      <vt:lpstr>Option 2:  Conventional Hashing</vt:lpstr>
      <vt:lpstr>Option 2:  Conventional Hashing</vt:lpstr>
      <vt:lpstr>Consistent Hash</vt:lpstr>
      <vt:lpstr>Consistent Hash – Example</vt:lpstr>
      <vt:lpstr>Hashing 2:  For naming</vt:lpstr>
      <vt:lpstr>A problem to solve...</vt:lpstr>
      <vt:lpstr>“Deduplication”</vt:lpstr>
      <vt:lpstr>Name items by their hash</vt:lpstr>
      <vt:lpstr>A second example</vt:lpstr>
      <vt:lpstr>P2P-enabled Applications: Self-Certifying Names</vt:lpstr>
      <vt:lpstr>Hash functions</vt:lpstr>
      <vt:lpstr>Desirable Properties</vt:lpstr>
      <vt:lpstr>Similar Files:  Rabin Fingerprinting</vt:lpstr>
      <vt:lpstr>Longevity</vt:lpstr>
      <vt:lpstr>Real hash functions</vt:lpstr>
      <vt:lpstr>Using them</vt:lpstr>
      <vt:lpstr>Final pointer</vt:lpstr>
      <vt:lpstr>Summary</vt:lpstr>
      <vt:lpstr>Detail - “virtual” nodes</vt:lpstr>
      <vt:lpstr>Use of consistent hashing</vt:lpstr>
      <vt:lpstr>How Akamai Works</vt:lpstr>
      <vt:lpstr>Self-certifying Names</vt:lpstr>
      <vt:lpstr>Self-Certifying Names</vt:lpstr>
      <vt:lpstr>Overview</vt:lpstr>
      <vt:lpstr>Names</vt:lpstr>
      <vt:lpstr>Naming Model</vt:lpstr>
      <vt:lpstr>Names</vt:lpstr>
      <vt:lpstr>Name Mapping</vt:lpstr>
      <vt:lpstr>Context</vt:lpstr>
      <vt:lpstr>Name Lookup Styles</vt:lpstr>
      <vt:lpstr>Recursive Name Spaces</vt:lpstr>
      <vt:lpstr>Name Discovery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15-440 Distributed Systems</dc:title>
  <dc:creator>Srinivasan Seshan</dc:creator>
  <cp:lastModifiedBy>Srinivasan Seshan</cp:lastModifiedBy>
  <cp:revision>30</cp:revision>
  <dcterms:created xsi:type="dcterms:W3CDTF">2015-11-04T04:07:26Z</dcterms:created>
  <dcterms:modified xsi:type="dcterms:W3CDTF">2015-11-05T15:08:06Z</dcterms:modified>
</cp:coreProperties>
</file>