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6"/>
  </p:notesMasterIdLst>
  <p:handoutMasterIdLst>
    <p:handoutMasterId r:id="rId57"/>
  </p:handoutMasterIdLst>
  <p:sldIdLst>
    <p:sldId id="482" r:id="rId2"/>
    <p:sldId id="478" r:id="rId3"/>
    <p:sldId id="479" r:id="rId4"/>
    <p:sldId id="443" r:id="rId5"/>
    <p:sldId id="467" r:id="rId6"/>
    <p:sldId id="437" r:id="rId7"/>
    <p:sldId id="438" r:id="rId8"/>
    <p:sldId id="427" r:id="rId9"/>
    <p:sldId id="480" r:id="rId10"/>
    <p:sldId id="433" r:id="rId11"/>
    <p:sldId id="360" r:id="rId12"/>
    <p:sldId id="488" r:id="rId13"/>
    <p:sldId id="481" r:id="rId14"/>
    <p:sldId id="452" r:id="rId15"/>
    <p:sldId id="489" r:id="rId16"/>
    <p:sldId id="490" r:id="rId17"/>
    <p:sldId id="491" r:id="rId18"/>
    <p:sldId id="471" r:id="rId19"/>
    <p:sldId id="470" r:id="rId20"/>
    <p:sldId id="472" r:id="rId21"/>
    <p:sldId id="469" r:id="rId22"/>
    <p:sldId id="453" r:id="rId23"/>
    <p:sldId id="454" r:id="rId24"/>
    <p:sldId id="455" r:id="rId25"/>
    <p:sldId id="456" r:id="rId26"/>
    <p:sldId id="457" r:id="rId27"/>
    <p:sldId id="458" r:id="rId28"/>
    <p:sldId id="473" r:id="rId29"/>
    <p:sldId id="474" r:id="rId30"/>
    <p:sldId id="475" r:id="rId31"/>
    <p:sldId id="476" r:id="rId32"/>
    <p:sldId id="477" r:id="rId33"/>
    <p:sldId id="459" r:id="rId34"/>
    <p:sldId id="498" r:id="rId35"/>
    <p:sldId id="499" r:id="rId36"/>
    <p:sldId id="500" r:id="rId37"/>
    <p:sldId id="501" r:id="rId38"/>
    <p:sldId id="502" r:id="rId39"/>
    <p:sldId id="503" r:id="rId40"/>
    <p:sldId id="504" r:id="rId41"/>
    <p:sldId id="440" r:id="rId42"/>
    <p:sldId id="486" r:id="rId43"/>
    <p:sldId id="487" r:id="rId44"/>
    <p:sldId id="441" r:id="rId45"/>
    <p:sldId id="379" r:id="rId46"/>
    <p:sldId id="492" r:id="rId47"/>
    <p:sldId id="420" r:id="rId48"/>
    <p:sldId id="493" r:id="rId49"/>
    <p:sldId id="494" r:id="rId50"/>
    <p:sldId id="495" r:id="rId51"/>
    <p:sldId id="496" r:id="rId52"/>
    <p:sldId id="497" r:id="rId53"/>
    <p:sldId id="464" r:id="rId54"/>
    <p:sldId id="505" r:id="rId55"/>
  </p:sldIdLst>
  <p:sldSz cx="9131300" cy="6845300"/>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90000"/>
      </a:lnSpc>
      <a:spcBef>
        <a:spcPct val="0"/>
      </a:spcBef>
      <a:spcAft>
        <a:spcPct val="0"/>
      </a:spcAft>
      <a:defRPr b="1" kern="12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575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FF"/>
    <a:srgbClr val="CC0000"/>
    <a:srgbClr val="FF99FF"/>
    <a:srgbClr val="FFFF99"/>
    <a:srgbClr val="990000"/>
    <a:srgbClr val="00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55" autoAdjust="0"/>
    <p:restoredTop sz="84761"/>
  </p:normalViewPr>
  <p:slideViewPr>
    <p:cSldViewPr showGuides="1">
      <p:cViewPr>
        <p:scale>
          <a:sx n="183" d="100"/>
          <a:sy n="183" d="100"/>
        </p:scale>
        <p:origin x="-1400" y="904"/>
      </p:cViewPr>
      <p:guideLst>
        <p:guide orient="horz"/>
        <p:guide pos="57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20"/>
    </p:cViewPr>
  </p:sorterViewPr>
  <p:notesViewPr>
    <p:cSldViewPr showGuides="1">
      <p:cViewPr varScale="1">
        <p:scale>
          <a:sx n="91" d="100"/>
          <a:sy n="91" d="100"/>
        </p:scale>
        <p:origin x="-259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127250" y="377825"/>
            <a:ext cx="2892425" cy="227013"/>
          </a:xfrm>
          <a:prstGeom prst="rect">
            <a:avLst/>
          </a:prstGeom>
          <a:noFill/>
          <a:ln w="38100" cmpd="dbl">
            <a:noFill/>
            <a:miter lim="800000"/>
            <a:headEnd/>
            <a:tailEnd/>
          </a:ln>
          <a:effectLst/>
        </p:spPr>
        <p:txBody>
          <a:bodyPr wrap="none" lIns="60413" tIns="23494" rIns="60413" bIns="23494">
            <a:spAutoFit/>
          </a:bodyPr>
          <a:lstStyle/>
          <a:p>
            <a:pPr algn="ctr" defTabSz="860425">
              <a:defRPr/>
            </a:pPr>
            <a:r>
              <a:rPr lang="en-US" sz="1300"/>
              <a:t>Data-Intensive Scalable Computing</a:t>
            </a:r>
          </a:p>
        </p:txBody>
      </p:sp>
      <p:sp>
        <p:nvSpPr>
          <p:cNvPr id="3076" name="Rectangle 4"/>
          <p:cNvSpPr>
            <a:spLocks noChangeArrowheads="1"/>
          </p:cNvSpPr>
          <p:nvPr/>
        </p:nvSpPr>
        <p:spPr bwMode="auto">
          <a:xfrm>
            <a:off x="4818063" y="8912225"/>
            <a:ext cx="1347787" cy="220663"/>
          </a:xfrm>
          <a:prstGeom prst="rect">
            <a:avLst/>
          </a:prstGeom>
          <a:noFill/>
          <a:ln w="38100" cmpd="dbl">
            <a:noFill/>
            <a:miter lim="800000"/>
            <a:headEnd/>
            <a:tailEnd/>
          </a:ln>
          <a:effectLst/>
        </p:spPr>
        <p:txBody>
          <a:bodyPr wrap="none" lIns="60413" tIns="23494" rIns="60413" bIns="23494">
            <a:spAutoFit/>
          </a:bodyPr>
          <a:lstStyle/>
          <a:p>
            <a:pPr defTabSz="860425">
              <a:defRPr/>
            </a:pPr>
            <a:r>
              <a:rPr lang="en-US" sz="1300" b="0"/>
              <a:t>Randal E. Bryant</a:t>
            </a:r>
          </a:p>
        </p:txBody>
      </p:sp>
    </p:spTree>
    <p:extLst>
      <p:ext uri="{BB962C8B-B14F-4D97-AF65-F5344CB8AC3E}">
        <p14:creationId xmlns:p14="http://schemas.microsoft.com/office/powerpoint/2010/main" val="828610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1026"/>
          <p:cNvSpPr>
            <a:spLocks noGrp="1" noChangeArrowheads="1"/>
          </p:cNvSpPr>
          <p:nvPr>
            <p:ph type="hdr" sz="quarter"/>
          </p:nvPr>
        </p:nvSpPr>
        <p:spPr bwMode="auto">
          <a:xfrm>
            <a:off x="0" y="103188"/>
            <a:ext cx="749300" cy="274637"/>
          </a:xfrm>
          <a:prstGeom prst="rect">
            <a:avLst/>
          </a:prstGeom>
          <a:noFill/>
          <a:ln w="19050">
            <a:noFill/>
            <a:miter lim="800000"/>
            <a:headEnd/>
            <a:tailEnd type="none" w="sm" len="sm"/>
          </a:ln>
          <a:effectLst/>
        </p:spPr>
        <p:txBody>
          <a:bodyPr vert="horz" wrap="none" lIns="48331" tIns="48331" rIns="48331" bIns="48331" numCol="1" anchor="ctr" anchorCtr="0" compatLnSpc="1">
            <a:prstTxWarp prst="textNoShape">
              <a:avLst/>
            </a:prstTxWarp>
            <a:spAutoFit/>
          </a:bodyPr>
          <a:lstStyle>
            <a:lvl1pPr defTabSz="966788">
              <a:defRPr sz="1300"/>
            </a:lvl1pPr>
          </a:lstStyle>
          <a:p>
            <a:pPr>
              <a:defRPr/>
            </a:pPr>
            <a:endParaRPr lang="en-US"/>
          </a:p>
        </p:txBody>
      </p:sp>
      <p:sp>
        <p:nvSpPr>
          <p:cNvPr id="66563" name="Rectangle 1027"/>
          <p:cNvSpPr>
            <a:spLocks noGrp="1" noChangeArrowheads="1"/>
          </p:cNvSpPr>
          <p:nvPr>
            <p:ph type="dt" idx="1"/>
          </p:nvPr>
        </p:nvSpPr>
        <p:spPr bwMode="auto">
          <a:xfrm>
            <a:off x="6381750" y="103188"/>
            <a:ext cx="933450" cy="274637"/>
          </a:xfrm>
          <a:prstGeom prst="rect">
            <a:avLst/>
          </a:prstGeom>
          <a:noFill/>
          <a:ln w="19050">
            <a:noFill/>
            <a:miter lim="800000"/>
            <a:headEnd/>
            <a:tailEnd type="none" w="sm" len="sm"/>
          </a:ln>
          <a:effectLst/>
        </p:spPr>
        <p:txBody>
          <a:bodyPr vert="horz" wrap="none" lIns="48331" tIns="48331" rIns="48331" bIns="48331" numCol="1" anchor="ctr" anchorCtr="0" compatLnSpc="1">
            <a:prstTxWarp prst="textNoShape">
              <a:avLst/>
            </a:prstTxWarp>
            <a:spAutoFit/>
          </a:bodyPr>
          <a:lstStyle>
            <a:lvl1pPr algn="r" defTabSz="966788">
              <a:defRPr sz="1300"/>
            </a:lvl1pPr>
          </a:lstStyle>
          <a:p>
            <a:pPr>
              <a:defRPr/>
            </a:pPr>
            <a:endParaRPr lang="en-US"/>
          </a:p>
        </p:txBody>
      </p:sp>
      <p:sp>
        <p:nvSpPr>
          <p:cNvPr id="48132" name="Rectangle 1028"/>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66565" name="Rectangle 1029"/>
          <p:cNvSpPr>
            <a:spLocks noGrp="1" noChangeArrowheads="1"/>
          </p:cNvSpPr>
          <p:nvPr>
            <p:ph type="body" sz="quarter" idx="3"/>
          </p:nvPr>
        </p:nvSpPr>
        <p:spPr bwMode="auto">
          <a:xfrm>
            <a:off x="974725" y="6115050"/>
            <a:ext cx="2574925" cy="1212850"/>
          </a:xfrm>
          <a:prstGeom prst="rect">
            <a:avLst/>
          </a:prstGeom>
          <a:noFill/>
          <a:ln w="19050">
            <a:noFill/>
            <a:miter lim="800000"/>
            <a:headEnd/>
            <a:tailEnd type="none" w="sm" len="sm"/>
          </a:ln>
          <a:effectLst/>
        </p:spPr>
        <p:txBody>
          <a:bodyPr vert="horz" wrap="none" lIns="48331" tIns="48331" rIns="48331" bIns="48331" numCol="1" anchor="ctr"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1030"/>
          <p:cNvSpPr>
            <a:spLocks noGrp="1" noChangeArrowheads="1"/>
          </p:cNvSpPr>
          <p:nvPr>
            <p:ph type="ftr" sz="quarter" idx="4"/>
          </p:nvPr>
        </p:nvSpPr>
        <p:spPr bwMode="auto">
          <a:xfrm>
            <a:off x="0" y="9326563"/>
            <a:ext cx="676275" cy="274637"/>
          </a:xfrm>
          <a:prstGeom prst="rect">
            <a:avLst/>
          </a:prstGeom>
          <a:noFill/>
          <a:ln w="19050">
            <a:noFill/>
            <a:miter lim="800000"/>
            <a:headEnd/>
            <a:tailEnd type="none" w="sm" len="sm"/>
          </a:ln>
          <a:effectLst/>
        </p:spPr>
        <p:txBody>
          <a:bodyPr vert="horz" wrap="none" lIns="48331" tIns="48331" rIns="48331" bIns="48331" numCol="1" anchor="b" anchorCtr="0" compatLnSpc="1">
            <a:prstTxWarp prst="textNoShape">
              <a:avLst/>
            </a:prstTxWarp>
            <a:spAutoFit/>
          </a:bodyPr>
          <a:lstStyle>
            <a:lvl1pPr defTabSz="966788">
              <a:defRPr sz="1300"/>
            </a:lvl1pPr>
          </a:lstStyle>
          <a:p>
            <a:pPr>
              <a:defRPr/>
            </a:pPr>
            <a:endParaRPr lang="en-US"/>
          </a:p>
        </p:txBody>
      </p:sp>
      <p:sp>
        <p:nvSpPr>
          <p:cNvPr id="66567" name="Rectangle 1031"/>
          <p:cNvSpPr>
            <a:spLocks noGrp="1" noChangeArrowheads="1"/>
          </p:cNvSpPr>
          <p:nvPr>
            <p:ph type="sldNum" sz="quarter" idx="5"/>
          </p:nvPr>
        </p:nvSpPr>
        <p:spPr bwMode="auto">
          <a:xfrm>
            <a:off x="7016750" y="9326563"/>
            <a:ext cx="298450" cy="274637"/>
          </a:xfrm>
          <a:prstGeom prst="rect">
            <a:avLst/>
          </a:prstGeom>
          <a:noFill/>
          <a:ln w="19050">
            <a:noFill/>
            <a:miter lim="800000"/>
            <a:headEnd/>
            <a:tailEnd type="none" w="sm" len="sm"/>
          </a:ln>
          <a:effectLst/>
        </p:spPr>
        <p:txBody>
          <a:bodyPr vert="horz" wrap="none" lIns="48331" tIns="48331" rIns="48331" bIns="48331" numCol="1" anchor="b" anchorCtr="0" compatLnSpc="1">
            <a:prstTxWarp prst="textNoShape">
              <a:avLst/>
            </a:prstTxWarp>
            <a:spAutoFit/>
          </a:bodyPr>
          <a:lstStyle>
            <a:lvl1pPr algn="r" defTabSz="966788">
              <a:defRPr sz="1300"/>
            </a:lvl1pPr>
          </a:lstStyle>
          <a:p>
            <a:pPr>
              <a:defRPr/>
            </a:pPr>
            <a:fld id="{1BDAC4DC-EA20-49F0-AD62-1DEE9C5719CC}" type="slidenum">
              <a:rPr lang="en-US"/>
              <a:pPr>
                <a:defRPr/>
              </a:pPr>
              <a:t>‹#›</a:t>
            </a:fld>
            <a:endParaRPr lang="en-US"/>
          </a:p>
        </p:txBody>
      </p:sp>
    </p:spTree>
    <p:extLst>
      <p:ext uri="{BB962C8B-B14F-4D97-AF65-F5344CB8AC3E}">
        <p14:creationId xmlns:p14="http://schemas.microsoft.com/office/powerpoint/2010/main" val="171758983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498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50843B0-4485-48C8-BD85-1BD9A82FCCBA}" type="slidenum">
              <a:rPr lang="en-US" smtClean="0"/>
              <a:pPr/>
              <a:t>14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74725" y="6086475"/>
            <a:ext cx="2743200" cy="1270000"/>
          </a:xfrm>
          <a:noFill/>
          <a:ln w="9525"/>
        </p:spPr>
        <p:txBody>
          <a:bodyPr/>
          <a:lstStyle/>
          <a:p>
            <a:endParaRPr lang="en-US" smtClean="0"/>
          </a:p>
        </p:txBody>
      </p:sp>
    </p:spTree>
    <p:extLst>
      <p:ext uri="{BB962C8B-B14F-4D97-AF65-F5344CB8AC3E}">
        <p14:creationId xmlns:p14="http://schemas.microsoft.com/office/powerpoint/2010/main" val="213067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F699F271-536B-4763-AE7C-2D8340AB3685}" type="slidenum">
              <a:rPr lang="en-US" smtClean="0"/>
              <a:pPr/>
              <a:t>15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74725" y="6086475"/>
            <a:ext cx="2743200" cy="1270000"/>
          </a:xfrm>
          <a:noFill/>
          <a:ln w="9525"/>
        </p:spPr>
        <p:txBody>
          <a:bodyPr/>
          <a:lstStyle/>
          <a:p>
            <a:endParaRPr lang="en-US" smtClean="0"/>
          </a:p>
        </p:txBody>
      </p:sp>
    </p:spTree>
    <p:extLst>
      <p:ext uri="{BB962C8B-B14F-4D97-AF65-F5344CB8AC3E}">
        <p14:creationId xmlns:p14="http://schemas.microsoft.com/office/powerpoint/2010/main" val="923330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F699F271-536B-4763-AE7C-2D8340AB3685}" type="slidenum">
              <a:rPr lang="en-US" smtClean="0"/>
              <a:pPr/>
              <a:t>16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74725" y="6086475"/>
            <a:ext cx="2743200" cy="1270000"/>
          </a:xfrm>
          <a:noFill/>
          <a:ln w="9525"/>
        </p:spPr>
        <p:txBody>
          <a:bodyPr/>
          <a:lstStyle/>
          <a:p>
            <a:endParaRPr lang="en-US" smtClean="0"/>
          </a:p>
        </p:txBody>
      </p:sp>
    </p:spTree>
    <p:extLst>
      <p:ext uri="{BB962C8B-B14F-4D97-AF65-F5344CB8AC3E}">
        <p14:creationId xmlns:p14="http://schemas.microsoft.com/office/powerpoint/2010/main" val="70319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fld id="{AF502806-FF9A-421F-AB66-D3703B419EE6}" type="slidenum">
              <a:rPr lang="en-US" smtClean="0"/>
              <a:pPr/>
              <a:t>17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074461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8C96A1F-95A0-436E-8EBE-65705E338604}" type="slidenum">
              <a:rPr lang="en-US"/>
              <a:pPr/>
              <a:t>22</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8834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54FB316-4911-4FDD-838D-076B7003E6FC}" type="slidenum">
              <a:rPr lang="en-US"/>
              <a:pPr/>
              <a:t>23</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1268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CDBB7CE-52BC-486D-86DE-CF4789303FAA}" type="slidenum">
              <a:rPr lang="en-US"/>
              <a:pPr/>
              <a:t>24</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7837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D0973EF-31B2-4F0D-88A7-BF7240A6EF32}" type="slidenum">
              <a:rPr lang="en-US"/>
              <a:pPr/>
              <a:t>25</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24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FB61940-7AFA-4C0C-93DF-018FD099C401}" type="slidenum">
              <a:rPr lang="en-US"/>
              <a:pPr/>
              <a:t>26</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9891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1B23BC0-E434-41B4-886C-E33239F0224B}" type="slidenum">
              <a:rPr lang="en-US"/>
              <a:pPr/>
              <a:t>27</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968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307D600B-A5FC-476F-8738-EEB794A0C278}" type="slidenum">
              <a:rPr lang="en-US" smtClean="0"/>
              <a:pPr/>
              <a:t>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36574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17A2183-E413-4D09-8D7A-2BE6B9DAF9D4}" type="slidenum">
              <a:rPr lang="en-US"/>
              <a:pPr/>
              <a:t>33</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436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Reliability? Just repeat “backup” computations when the primary ones are done </a:t>
            </a:r>
            <a:r>
              <a:rPr lang="en-US" dirty="0" smtClean="0">
                <a:sym typeface="Wingdings"/>
              </a:rPr>
              <a:t> also deals with stragglers</a:t>
            </a:r>
            <a:r>
              <a:rPr lang="en-US" baseline="0" dirty="0" smtClean="0">
                <a:sym typeface="Wingdings"/>
              </a:rPr>
              <a:t> (i.e. parts of a map/reduce operation that may take much more time than the other computations). </a:t>
            </a:r>
          </a:p>
          <a:p>
            <a:endParaRPr lang="en-US" dirty="0"/>
          </a:p>
        </p:txBody>
      </p:sp>
      <p:sp>
        <p:nvSpPr>
          <p:cNvPr id="4" name="Slide Number Placeholder 3"/>
          <p:cNvSpPr>
            <a:spLocks noGrp="1"/>
          </p:cNvSpPr>
          <p:nvPr>
            <p:ph type="sldNum" sz="quarter" idx="10"/>
          </p:nvPr>
        </p:nvSpPr>
        <p:spPr/>
        <p:txBody>
          <a:bodyPr/>
          <a:lstStyle/>
          <a:p>
            <a:pPr>
              <a:defRPr/>
            </a:pPr>
            <a:fld id="{1BDAC4DC-EA20-49F0-AD62-1DEE9C5719CC}" type="slidenum">
              <a:rPr lang="en-US" smtClean="0"/>
              <a:pPr>
                <a:defRPr/>
              </a:pPr>
              <a:t>34</a:t>
            </a:fld>
            <a:endParaRPr lang="en-US"/>
          </a:p>
        </p:txBody>
      </p:sp>
    </p:spTree>
    <p:extLst>
      <p:ext uri="{BB962C8B-B14F-4D97-AF65-F5344CB8AC3E}">
        <p14:creationId xmlns:p14="http://schemas.microsoft.com/office/powerpoint/2010/main" val="2088765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Manager == one “primary” node in the </a:t>
            </a:r>
            <a:r>
              <a:rPr lang="en-US" dirty="0" err="1" smtClean="0"/>
              <a:t>MapReduce</a:t>
            </a:r>
            <a:r>
              <a:rPr lang="en-US" dirty="0" smtClean="0"/>
              <a:t> paper. Only one needed really, since if that crashes the</a:t>
            </a:r>
            <a:r>
              <a:rPr lang="en-US" baseline="0" dirty="0" smtClean="0"/>
              <a:t> system is meant to just choose another primary node (of course this primary node can checkpoint </a:t>
            </a:r>
            <a:r>
              <a:rPr lang="en-US" baseline="0" dirty="0" err="1" smtClean="0"/>
              <a:t>etc</a:t>
            </a:r>
            <a:r>
              <a:rPr lang="en-US" baseline="0" dirty="0" smtClean="0"/>
              <a:t> for failure recovery). </a:t>
            </a:r>
          </a:p>
          <a:p>
            <a:endParaRPr lang="en-US" baseline="0" dirty="0" smtClean="0"/>
          </a:p>
          <a:p>
            <a:r>
              <a:rPr lang="en-US" baseline="0" dirty="0" smtClean="0"/>
              <a:t>From the paper: In </a:t>
            </a:r>
            <a:r>
              <a:rPr lang="en-US" baseline="0" dirty="0" err="1" smtClean="0"/>
              <a:t>MapReduce</a:t>
            </a:r>
            <a:r>
              <a:rPr lang="en-US" baseline="0" dirty="0" smtClean="0"/>
              <a:t> the file chunks/blocks are usually 16MB to 64MB </a:t>
            </a:r>
            <a:endParaRPr lang="en-US" dirty="0"/>
          </a:p>
        </p:txBody>
      </p:sp>
      <p:sp>
        <p:nvSpPr>
          <p:cNvPr id="4" name="Slide Number Placeholder 3"/>
          <p:cNvSpPr>
            <a:spLocks noGrp="1"/>
          </p:cNvSpPr>
          <p:nvPr>
            <p:ph type="sldNum" sz="quarter" idx="10"/>
          </p:nvPr>
        </p:nvSpPr>
        <p:spPr/>
        <p:txBody>
          <a:bodyPr/>
          <a:lstStyle/>
          <a:p>
            <a:pPr>
              <a:defRPr/>
            </a:pPr>
            <a:fld id="{1BDAC4DC-EA20-49F0-AD62-1DEE9C5719CC}" type="slidenum">
              <a:rPr lang="en-US" smtClean="0"/>
              <a:pPr>
                <a:defRPr/>
              </a:pPr>
              <a:t>35</a:t>
            </a:fld>
            <a:endParaRPr lang="en-US"/>
          </a:p>
        </p:txBody>
      </p:sp>
    </p:spTree>
    <p:extLst>
      <p:ext uri="{BB962C8B-B14F-4D97-AF65-F5344CB8AC3E}">
        <p14:creationId xmlns:p14="http://schemas.microsoft.com/office/powerpoint/2010/main" val="272103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446CA6A-0F38-4C72-9BCD-096B4C518FDF}" type="slidenum">
              <a:rPr lang="en-US" smtClean="0"/>
              <a:pPr/>
              <a:t>41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2301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50423283-9E0F-4AD4-9F9B-5AA0259CED13}" type="slidenum">
              <a:rPr lang="en-US" smtClean="0"/>
              <a:pPr/>
              <a:t>44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43231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EC2302F3-EE42-4CC2-8A5B-6B71EAB9E88F}" type="slidenum">
              <a:rPr lang="en-US" smtClean="0"/>
              <a:pPr/>
              <a:t>45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11400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p>
            <a:fld id="{6F4A21EB-DCF9-4E70-8B1A-6C26159A424A}" type="slidenum">
              <a:rPr lang="en-US" smtClean="0"/>
              <a:pPr/>
              <a:t>47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05325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C0CA7EFF-95F4-4D52-8C9B-A1661CE0862C}" type="slidenum">
              <a:rPr lang="en-US" smtClean="0"/>
              <a:pPr/>
              <a:t>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10900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BCFDB4B6-6D74-4364-A381-281636ADAB90}" type="slidenum">
              <a:rPr lang="en-US" smtClean="0"/>
              <a:pPr/>
              <a:t>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0237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3F653402-50E2-4C0E-AF88-425899DE0871}" type="slidenum">
              <a:rPr lang="en-US" smtClean="0"/>
              <a:pPr/>
              <a:t>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74725" y="4421188"/>
            <a:ext cx="5045075" cy="2533650"/>
          </a:xfrm>
          <a:noFill/>
          <a:ln w="9525"/>
        </p:spPr>
        <p:txBody>
          <a:bodyPr wrap="square"/>
          <a:lstStyle/>
          <a:p>
            <a:r>
              <a:rPr lang="en-US" smtClean="0"/>
              <a:t>One of the biggest users of cluster computing is Google.  They have set up dozens of data centers around the world, containing more computer power than just about anyone else.</a:t>
            </a:r>
          </a:p>
          <a:p>
            <a:endParaRPr lang="en-US" smtClean="0"/>
          </a:p>
          <a:p>
            <a:r>
              <a:rPr lang="en-US" smtClean="0"/>
              <a:t>Here’s a picture of their data center in Dalles, Oregon.  It cost them $600M and requires around 50 megawatts of power.  (For reference, that much power would supply the residential electricity needs of 6,000 households in the U.S.).  They located the data center near the Columbia River to take advantage of low-cost electricity.</a:t>
            </a:r>
          </a:p>
          <a:p>
            <a:endParaRPr lang="en-US" smtClean="0"/>
          </a:p>
          <a:p>
            <a:r>
              <a:rPr lang="en-US" smtClean="0"/>
              <a:t>Imagine what our intelligence sources could do if they had facilities on this scale to store and process satellite imagery, voice signals, and feeds from media outlets.</a:t>
            </a:r>
          </a:p>
        </p:txBody>
      </p:sp>
    </p:spTree>
    <p:extLst>
      <p:ext uri="{BB962C8B-B14F-4D97-AF65-F5344CB8AC3E}">
        <p14:creationId xmlns:p14="http://schemas.microsoft.com/office/powerpoint/2010/main" val="35563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536FA730-0D0F-4950-9ABF-E066825D4CCE}" type="slidenum">
              <a:rPr lang="en-US" smtClean="0"/>
              <a:pPr/>
              <a:t>10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74725" y="6591300"/>
            <a:ext cx="1177925" cy="260350"/>
          </a:xfrm>
          <a:noFill/>
          <a:ln w="9525"/>
        </p:spPr>
        <p:txBody>
          <a:bodyPr/>
          <a:lstStyle/>
          <a:p>
            <a:endParaRPr lang="en-US" smtClean="0"/>
          </a:p>
        </p:txBody>
      </p:sp>
    </p:spTree>
    <p:extLst>
      <p:ext uri="{BB962C8B-B14F-4D97-AF65-F5344CB8AC3E}">
        <p14:creationId xmlns:p14="http://schemas.microsoft.com/office/powerpoint/2010/main" val="74662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ABA5167D-9BF4-4558-8C34-9E913C879B55}" type="slidenum">
              <a:rPr lang="en-US" smtClean="0"/>
              <a:pPr/>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r>
              <a:rPr lang="en-US" dirty="0" smtClean="0"/>
              <a:t>Even</a:t>
            </a:r>
            <a:r>
              <a:rPr lang="en-US" baseline="0" dirty="0" smtClean="0"/>
              <a:t> if you assume the 50Mbps Verizon speeds now, you are looking at 1.85 days to transfer the data. </a:t>
            </a:r>
            <a:endParaRPr lang="en-US" dirty="0" smtClean="0"/>
          </a:p>
        </p:txBody>
      </p:sp>
    </p:spTree>
    <p:extLst>
      <p:ext uri="{BB962C8B-B14F-4D97-AF65-F5344CB8AC3E}">
        <p14:creationId xmlns:p14="http://schemas.microsoft.com/office/powerpoint/2010/main" val="7636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5947833B-EDD1-41A1-B7D1-24486A09F1D1}" type="slidenum">
              <a:rPr lang="en-US" smtClean="0"/>
              <a:pPr/>
              <a:t>12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76412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307D600B-A5FC-476F-8738-EEB794A0C278}" type="slidenum">
              <a:rPr lang="en-US" smtClean="0"/>
              <a:pPr/>
              <a:t>13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46389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0" name="Rectangle 2"/>
          <p:cNvSpPr>
            <a:spLocks noGrp="1" noChangeArrowheads="1"/>
          </p:cNvSpPr>
          <p:nvPr>
            <p:ph type="subTitle" sz="quarter" idx="1"/>
          </p:nvPr>
        </p:nvSpPr>
        <p:spPr>
          <a:xfrm>
            <a:off x="1370013" y="4641850"/>
            <a:ext cx="6391275" cy="1749425"/>
          </a:xfrm>
        </p:spPr>
        <p:txBody>
          <a:bodyPr/>
          <a:lstStyle>
            <a:lvl1pPr marL="0" indent="0" algn="ctr">
              <a:defRPr/>
            </a:lvl1pPr>
          </a:lstStyle>
          <a:p>
            <a:r>
              <a:rPr lang="en-US"/>
              <a:t>Click to edit Master subtitle style</a:t>
            </a:r>
          </a:p>
        </p:txBody>
      </p:sp>
      <p:sp>
        <p:nvSpPr>
          <p:cNvPr id="58371" name="Rectangle 3"/>
          <p:cNvSpPr>
            <a:spLocks noGrp="1" noChangeArrowheads="1"/>
          </p:cNvSpPr>
          <p:nvPr>
            <p:ph type="ctrTitle" sz="quarter"/>
          </p:nvPr>
        </p:nvSpPr>
        <p:spPr>
          <a:xfrm>
            <a:off x="684213" y="1339850"/>
            <a:ext cx="7762875" cy="2663825"/>
          </a:xfrm>
          <a:effectLst>
            <a:outerShdw dist="71842" dir="2700000" algn="ctr" rotWithShape="0">
              <a:schemeClr val="bg2"/>
            </a:outerShdw>
          </a:effectLst>
        </p:spPr>
        <p:txBody>
          <a:bodyPr lIns="91928" tIns="45964" rIns="91928" bIns="45964"/>
          <a:lstStyle>
            <a:lvl1pPr algn="ctr">
              <a:defRPr sz="4800"/>
            </a:lvl1pPr>
          </a:lstStyle>
          <a:p>
            <a:r>
              <a:rPr lang="en-US"/>
              <a:t>Click to edit Master title style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5625" y="247650"/>
            <a:ext cx="2203450" cy="618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62712" cy="618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725" y="4398963"/>
            <a:ext cx="7762875" cy="13589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0725" y="2901950"/>
            <a:ext cx="7762875"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368425"/>
            <a:ext cx="4070350" cy="5064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3263" y="1368425"/>
            <a:ext cx="4071937" cy="5064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6900" cy="11398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1938"/>
            <a:ext cx="4033838"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0113"/>
            <a:ext cx="4033838"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38675" y="1531938"/>
            <a:ext cx="403542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8675" y="2170113"/>
            <a:ext cx="4035425"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3550" cy="1158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0288" y="273050"/>
            <a:ext cx="5103812" cy="584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1925"/>
            <a:ext cx="3003550" cy="4683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9113" y="4791075"/>
            <a:ext cx="548005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89113" y="611188"/>
            <a:ext cx="5480050" cy="4106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89113" y="5357813"/>
            <a:ext cx="5480050"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290513" y="1368425"/>
            <a:ext cx="8294687" cy="5064125"/>
          </a:xfrm>
          <a:prstGeom prst="rect">
            <a:avLst/>
          </a:prstGeom>
          <a:noFill/>
          <a:ln w="9525">
            <a:noFill/>
            <a:miter lim="800000"/>
            <a:headEnd/>
            <a:tailEnd/>
          </a:ln>
          <a:effectLst/>
        </p:spPr>
        <p:txBody>
          <a:bodyPr vert="horz" wrap="square" lIns="90343" tIns="44379" rIns="90343" bIns="443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7347" name="Rectangle 3"/>
          <p:cNvSpPr>
            <a:spLocks noGrp="1" noChangeArrowheads="1"/>
          </p:cNvSpPr>
          <p:nvPr>
            <p:ph type="title"/>
          </p:nvPr>
        </p:nvSpPr>
        <p:spPr bwMode="auto">
          <a:xfrm>
            <a:off x="404813" y="247650"/>
            <a:ext cx="8704262" cy="779463"/>
          </a:xfrm>
          <a:prstGeom prst="rect">
            <a:avLst/>
          </a:prstGeom>
          <a:noFill/>
          <a:ln w="9525">
            <a:noFill/>
            <a:miter lim="800000"/>
            <a:headEnd/>
            <a:tailEnd/>
          </a:ln>
          <a:effectLst>
            <a:outerShdw dist="53882" dir="2700000" algn="ctr" rotWithShape="0">
              <a:srgbClr val="969696"/>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7348" name="Text Box 4"/>
          <p:cNvSpPr txBox="1">
            <a:spLocks noChangeArrowheads="1"/>
          </p:cNvSpPr>
          <p:nvPr/>
        </p:nvSpPr>
        <p:spPr bwMode="auto">
          <a:xfrm>
            <a:off x="219075" y="6389688"/>
            <a:ext cx="603250" cy="284162"/>
          </a:xfrm>
          <a:prstGeom prst="rect">
            <a:avLst/>
          </a:prstGeom>
          <a:noFill/>
          <a:ln w="19050">
            <a:noFill/>
            <a:miter lim="800000"/>
            <a:headEnd/>
            <a:tailEnd type="none" w="sm" len="sm"/>
          </a:ln>
          <a:effectLst/>
        </p:spPr>
        <p:txBody>
          <a:bodyPr wrap="none" lIns="45647" tIns="45647" rIns="45647" bIns="45647" anchor="ctr">
            <a:spAutoFit/>
          </a:bodyPr>
          <a:lstStyle/>
          <a:p>
            <a:pPr algn="ctr" defTabSz="912813">
              <a:defRPr/>
            </a:pPr>
            <a:r>
              <a:rPr lang="en-US" sz="1400" b="0">
                <a:solidFill>
                  <a:schemeClr val="hlink"/>
                </a:solidFill>
                <a:latin typeface="Helvetica" pitchFamily="34" charset="0"/>
              </a:rPr>
              <a:t>– </a:t>
            </a:r>
            <a:fld id="{84A710E1-C612-4FC3-A249-D8E99A8FAAE2}" type="slidenum">
              <a:rPr lang="en-US" sz="1400" b="0">
                <a:solidFill>
                  <a:schemeClr val="hlink"/>
                </a:solidFill>
                <a:latin typeface="Helvetica" pitchFamily="34" charset="0"/>
              </a:rPr>
              <a:pPr algn="ctr" defTabSz="912813">
                <a:defRPr/>
              </a:pPr>
              <a:t>‹#›</a:t>
            </a:fld>
            <a:r>
              <a:rPr lang="en-US" sz="1400" b="0">
                <a:solidFill>
                  <a:schemeClr val="hlink"/>
                </a:solidFill>
                <a:latin typeface="Helvetica" pitchFamily="34" charset="0"/>
              </a:rPr>
              <a:t> –</a:t>
            </a:r>
            <a:endParaRPr lang="en-US" sz="1400" b="0">
              <a:latin typeface="Helvetica" pitchFamily="34" charset="0"/>
            </a:endParaRPr>
          </a:p>
        </p:txBody>
      </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txStyles>
    <p:titleStyle>
      <a:lvl1pPr algn="l" defTabSz="912813" rtl="0" eaLnBrk="0" fontAlgn="base" hangingPunct="0">
        <a:lnSpc>
          <a:spcPct val="87000"/>
        </a:lnSpc>
        <a:spcBef>
          <a:spcPct val="0"/>
        </a:spcBef>
        <a:spcAft>
          <a:spcPct val="0"/>
        </a:spcAft>
        <a:defRPr sz="3800" b="1">
          <a:solidFill>
            <a:schemeClr val="hlink"/>
          </a:solidFill>
          <a:latin typeface="+mj-lt"/>
          <a:ea typeface="+mj-ea"/>
          <a:cs typeface="+mj-cs"/>
        </a:defRPr>
      </a:lvl1pPr>
      <a:lvl2pPr algn="l" defTabSz="912813" rtl="0" eaLnBrk="0" fontAlgn="base" hangingPunct="0">
        <a:lnSpc>
          <a:spcPct val="87000"/>
        </a:lnSpc>
        <a:spcBef>
          <a:spcPct val="0"/>
        </a:spcBef>
        <a:spcAft>
          <a:spcPct val="0"/>
        </a:spcAft>
        <a:defRPr sz="3800" b="1">
          <a:solidFill>
            <a:schemeClr val="hlink"/>
          </a:solidFill>
          <a:latin typeface="Helvetica" pitchFamily="34" charset="0"/>
        </a:defRPr>
      </a:lvl2pPr>
      <a:lvl3pPr algn="l" defTabSz="912813" rtl="0" eaLnBrk="0" fontAlgn="base" hangingPunct="0">
        <a:lnSpc>
          <a:spcPct val="87000"/>
        </a:lnSpc>
        <a:spcBef>
          <a:spcPct val="0"/>
        </a:spcBef>
        <a:spcAft>
          <a:spcPct val="0"/>
        </a:spcAft>
        <a:defRPr sz="3800" b="1">
          <a:solidFill>
            <a:schemeClr val="hlink"/>
          </a:solidFill>
          <a:latin typeface="Helvetica" pitchFamily="34" charset="0"/>
        </a:defRPr>
      </a:lvl3pPr>
      <a:lvl4pPr algn="l" defTabSz="912813" rtl="0" eaLnBrk="0" fontAlgn="base" hangingPunct="0">
        <a:lnSpc>
          <a:spcPct val="87000"/>
        </a:lnSpc>
        <a:spcBef>
          <a:spcPct val="0"/>
        </a:spcBef>
        <a:spcAft>
          <a:spcPct val="0"/>
        </a:spcAft>
        <a:defRPr sz="3800" b="1">
          <a:solidFill>
            <a:schemeClr val="hlink"/>
          </a:solidFill>
          <a:latin typeface="Helvetica" pitchFamily="34" charset="0"/>
        </a:defRPr>
      </a:lvl4pPr>
      <a:lvl5pPr algn="l" defTabSz="912813"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defTabSz="912813" rtl="0" fontAlgn="base">
        <a:lnSpc>
          <a:spcPct val="87000"/>
        </a:lnSpc>
        <a:spcBef>
          <a:spcPct val="0"/>
        </a:spcBef>
        <a:spcAft>
          <a:spcPct val="0"/>
        </a:spcAft>
        <a:defRPr sz="3800" b="1">
          <a:solidFill>
            <a:schemeClr val="hlink"/>
          </a:solidFill>
          <a:latin typeface="Helvetica" pitchFamily="34" charset="0"/>
        </a:defRPr>
      </a:lvl6pPr>
      <a:lvl7pPr marL="914400" algn="l" defTabSz="912813" rtl="0" fontAlgn="base">
        <a:lnSpc>
          <a:spcPct val="87000"/>
        </a:lnSpc>
        <a:spcBef>
          <a:spcPct val="0"/>
        </a:spcBef>
        <a:spcAft>
          <a:spcPct val="0"/>
        </a:spcAft>
        <a:defRPr sz="3800" b="1">
          <a:solidFill>
            <a:schemeClr val="hlink"/>
          </a:solidFill>
          <a:latin typeface="Helvetica" pitchFamily="34" charset="0"/>
        </a:defRPr>
      </a:lvl7pPr>
      <a:lvl8pPr marL="1371600" algn="l" defTabSz="912813" rtl="0" fontAlgn="base">
        <a:lnSpc>
          <a:spcPct val="87000"/>
        </a:lnSpc>
        <a:spcBef>
          <a:spcPct val="0"/>
        </a:spcBef>
        <a:spcAft>
          <a:spcPct val="0"/>
        </a:spcAft>
        <a:defRPr sz="3800" b="1">
          <a:solidFill>
            <a:schemeClr val="hlink"/>
          </a:solidFill>
          <a:latin typeface="Helvetica" pitchFamily="34" charset="0"/>
        </a:defRPr>
      </a:lvl8pPr>
      <a:lvl9pPr marL="1828800" algn="l" defTabSz="912813"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defTabSz="912813" rtl="0" eaLnBrk="0" fontAlgn="base" hangingPunct="0">
        <a:lnSpc>
          <a:spcPct val="95000"/>
        </a:lnSpc>
        <a:spcBef>
          <a:spcPct val="50000"/>
        </a:spcBef>
        <a:spcAft>
          <a:spcPct val="0"/>
        </a:spcAft>
        <a:buClr>
          <a:schemeClr val="hlink"/>
        </a:buClr>
        <a:buFont typeface="Wingdings" pitchFamily="2" charset="2"/>
        <a:defRPr sz="2400" b="1">
          <a:solidFill>
            <a:schemeClr val="tx2"/>
          </a:solidFill>
          <a:effectLst>
            <a:outerShdw blurRad="38100" dist="38100" dir="2700000" algn="tl">
              <a:srgbClr val="C0C0C0"/>
            </a:outerShdw>
          </a:effectLst>
          <a:latin typeface="+mn-lt"/>
          <a:ea typeface="+mn-ea"/>
          <a:cs typeface="+mn-cs"/>
        </a:defRPr>
      </a:lvl1pPr>
      <a:lvl2pPr marL="742950" indent="-244475" algn="l" defTabSz="912813" rtl="0" eaLnBrk="0" fontAlgn="base" hangingPunct="0">
        <a:spcBef>
          <a:spcPct val="25000"/>
        </a:spcBef>
        <a:spcAft>
          <a:spcPct val="0"/>
        </a:spcAft>
        <a:buClr>
          <a:schemeClr val="hlink"/>
        </a:buClr>
        <a:buSzPct val="75000"/>
        <a:buFont typeface="Wingdings" pitchFamily="2" charset="2"/>
        <a:buChar char="n"/>
        <a:defRPr sz="2000" b="1">
          <a:solidFill>
            <a:schemeClr val="tx1"/>
          </a:solidFill>
          <a:latin typeface="+mn-lt"/>
        </a:defRPr>
      </a:lvl2pPr>
      <a:lvl3pPr marL="1144588" indent="-238125" algn="l" defTabSz="912813" rtl="0" eaLnBrk="0" fontAlgn="base" hangingPunct="0">
        <a:lnSpc>
          <a:spcPct val="107000"/>
        </a:lnSpc>
        <a:spcBef>
          <a:spcPct val="10000"/>
        </a:spcBef>
        <a:spcAft>
          <a:spcPct val="0"/>
        </a:spcAft>
        <a:buClr>
          <a:srgbClr val="005400"/>
        </a:buClr>
        <a:buSzPct val="90000"/>
        <a:buFont typeface="Wingdings" pitchFamily="2" charset="2"/>
        <a:buChar char="l"/>
        <a:defRPr>
          <a:solidFill>
            <a:schemeClr val="folHlink"/>
          </a:solidFill>
          <a:latin typeface="+mn-lt"/>
        </a:defRPr>
      </a:lvl3pPr>
      <a:lvl4pPr marL="1597025" indent="-227013" algn="l" defTabSz="912813" rtl="0" eaLnBrk="0" fontAlgn="base" hangingPunct="0">
        <a:spcBef>
          <a:spcPct val="20000"/>
        </a:spcBef>
        <a:spcAft>
          <a:spcPct val="0"/>
        </a:spcAft>
        <a:buChar char="»"/>
        <a:defRPr>
          <a:solidFill>
            <a:schemeClr val="tx1"/>
          </a:solidFill>
          <a:latin typeface="+mn-lt"/>
        </a:defRPr>
      </a:lvl4pPr>
      <a:lvl5pPr marL="2447925" indent="-228600" algn="l" defTabSz="912813" rtl="0" eaLnBrk="0" fontAlgn="base" hangingPunct="0">
        <a:spcBef>
          <a:spcPct val="20000"/>
        </a:spcBef>
        <a:spcAft>
          <a:spcPct val="0"/>
        </a:spcAft>
        <a:buChar char="•"/>
        <a:defRPr sz="2000">
          <a:solidFill>
            <a:schemeClr val="tx1"/>
          </a:solidFill>
          <a:latin typeface="Times New Roman" pitchFamily="18" charset="0"/>
        </a:defRPr>
      </a:lvl5pPr>
      <a:lvl6pPr marL="2905125" indent="-228600" algn="l" defTabSz="912813" rtl="0" fontAlgn="base">
        <a:spcBef>
          <a:spcPct val="20000"/>
        </a:spcBef>
        <a:spcAft>
          <a:spcPct val="0"/>
        </a:spcAft>
        <a:buChar char="•"/>
        <a:defRPr sz="2000">
          <a:solidFill>
            <a:schemeClr val="tx1"/>
          </a:solidFill>
          <a:latin typeface="Times New Roman" pitchFamily="18" charset="0"/>
        </a:defRPr>
      </a:lvl6pPr>
      <a:lvl7pPr marL="3362325" indent="-228600" algn="l" defTabSz="912813" rtl="0" fontAlgn="base">
        <a:spcBef>
          <a:spcPct val="20000"/>
        </a:spcBef>
        <a:spcAft>
          <a:spcPct val="0"/>
        </a:spcAft>
        <a:buChar char="•"/>
        <a:defRPr sz="2000">
          <a:solidFill>
            <a:schemeClr val="tx1"/>
          </a:solidFill>
          <a:latin typeface="Times New Roman" pitchFamily="18" charset="0"/>
        </a:defRPr>
      </a:lvl7pPr>
      <a:lvl8pPr marL="3819525" indent="-228600" algn="l" defTabSz="912813" rtl="0" fontAlgn="base">
        <a:spcBef>
          <a:spcPct val="20000"/>
        </a:spcBef>
        <a:spcAft>
          <a:spcPct val="0"/>
        </a:spcAft>
        <a:buChar char="•"/>
        <a:defRPr sz="2000">
          <a:solidFill>
            <a:schemeClr val="tx1"/>
          </a:solidFill>
          <a:latin typeface="Times New Roman" pitchFamily="18" charset="0"/>
        </a:defRPr>
      </a:lvl8pPr>
      <a:lvl9pPr marL="4276725" indent="-228600" algn="l" defTabSz="912813"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oleObject" Target="../embeddings/oleObject2.bin"/><Relationship Id="rId8"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4.bin"/><Relationship Id="rId5"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3.emf"/><Relationship Id="rId5" Type="http://schemas.openxmlformats.org/officeDocument/2006/relationships/image" Target="../media/image14.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ynergylabs.org/yuvraj/courses/08-8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1178"/>
            <a:ext cx="9131300" cy="1058486"/>
          </a:xfrm>
          <a:noFill/>
          <a:ln/>
        </p:spPr>
        <p:txBody>
          <a:bodyPr/>
          <a:lstStyle/>
          <a:p>
            <a:pPr algn="ctr"/>
            <a:r>
              <a:rPr lang="en-US" dirty="0" err="1" smtClean="0"/>
              <a:t>MapReduce</a:t>
            </a:r>
            <a:r>
              <a:rPr lang="en-US" dirty="0" smtClean="0"/>
              <a:t> Programming</a:t>
            </a:r>
            <a:endParaRPr lang="en-US" dirty="0"/>
          </a:p>
        </p:txBody>
      </p:sp>
      <p:sp>
        <p:nvSpPr>
          <p:cNvPr id="4099" name="Rectangle 3"/>
          <p:cNvSpPr>
            <a:spLocks noGrp="1" noChangeArrowheads="1"/>
          </p:cNvSpPr>
          <p:nvPr>
            <p:ph type="body" idx="1"/>
          </p:nvPr>
        </p:nvSpPr>
        <p:spPr>
          <a:xfrm>
            <a:off x="1883331" y="2856963"/>
            <a:ext cx="5133186" cy="2563818"/>
          </a:xfrm>
          <a:noFill/>
          <a:ln/>
        </p:spPr>
        <p:txBody>
          <a:bodyPr lIns="90342" tIns="44379" rIns="90342" bIns="44379"/>
          <a:lstStyle/>
          <a:p>
            <a:pPr>
              <a:lnSpc>
                <a:spcPct val="85000"/>
              </a:lnSpc>
            </a:pPr>
            <a:r>
              <a:rPr lang="en-US" sz="2000" dirty="0"/>
              <a:t>Topics</a:t>
            </a:r>
          </a:p>
          <a:p>
            <a:pPr lvl="1">
              <a:lnSpc>
                <a:spcPct val="90000"/>
              </a:lnSpc>
            </a:pPr>
            <a:r>
              <a:rPr lang="en-US" sz="1800" dirty="0" smtClean="0"/>
              <a:t>Large-scale computing</a:t>
            </a:r>
          </a:p>
          <a:p>
            <a:pPr lvl="2">
              <a:lnSpc>
                <a:spcPct val="90000"/>
              </a:lnSpc>
            </a:pPr>
            <a:r>
              <a:rPr lang="en-US" sz="1400" dirty="0" smtClean="0"/>
              <a:t>Traditional high-performance computing (HPC)</a:t>
            </a:r>
          </a:p>
          <a:p>
            <a:pPr lvl="2">
              <a:lnSpc>
                <a:spcPct val="90000"/>
              </a:lnSpc>
            </a:pPr>
            <a:r>
              <a:rPr lang="en-US" sz="1400" dirty="0" smtClean="0"/>
              <a:t>Cluster computing</a:t>
            </a:r>
          </a:p>
          <a:p>
            <a:pPr lvl="1">
              <a:lnSpc>
                <a:spcPct val="90000"/>
              </a:lnSpc>
            </a:pPr>
            <a:r>
              <a:rPr lang="en-US" sz="1600" dirty="0" err="1" smtClean="0"/>
              <a:t>MapReduce</a:t>
            </a:r>
            <a:endParaRPr lang="en-US" sz="1600" dirty="0" smtClean="0"/>
          </a:p>
          <a:p>
            <a:pPr lvl="2">
              <a:lnSpc>
                <a:spcPct val="90000"/>
              </a:lnSpc>
            </a:pPr>
            <a:r>
              <a:rPr lang="en-US" sz="1400" dirty="0" smtClean="0"/>
              <a:t>Definition</a:t>
            </a:r>
          </a:p>
          <a:p>
            <a:pPr lvl="2">
              <a:lnSpc>
                <a:spcPct val="90000"/>
              </a:lnSpc>
            </a:pPr>
            <a:r>
              <a:rPr lang="en-US" sz="1400" dirty="0" smtClean="0"/>
              <a:t>Examples</a:t>
            </a:r>
          </a:p>
          <a:p>
            <a:pPr lvl="1">
              <a:lnSpc>
                <a:spcPct val="90000"/>
              </a:lnSpc>
            </a:pPr>
            <a:r>
              <a:rPr lang="en-US" sz="1600" dirty="0" smtClean="0"/>
              <a:t>Implementation</a:t>
            </a:r>
          </a:p>
          <a:p>
            <a:pPr lvl="1">
              <a:lnSpc>
                <a:spcPct val="90000"/>
              </a:lnSpc>
            </a:pPr>
            <a:r>
              <a:rPr lang="en-US" sz="1600" dirty="0" smtClean="0"/>
              <a:t>Alternatives to </a:t>
            </a:r>
            <a:r>
              <a:rPr lang="en-US" sz="1600" dirty="0" err="1" smtClean="0"/>
              <a:t>MapReduce</a:t>
            </a:r>
            <a:endParaRPr lang="en-US" sz="1600" dirty="0" smtClean="0"/>
          </a:p>
          <a:p>
            <a:pPr lvl="1">
              <a:lnSpc>
                <a:spcPct val="90000"/>
              </a:lnSpc>
            </a:pPr>
            <a:r>
              <a:rPr lang="en-US" sz="1600" dirty="0" smtClean="0"/>
              <a:t>Properties</a:t>
            </a:r>
            <a:endParaRPr lang="en-US" sz="1600" dirty="0"/>
          </a:p>
          <a:p>
            <a:pPr lvl="1">
              <a:lnSpc>
                <a:spcPct val="97000"/>
              </a:lnSpc>
            </a:pPr>
            <a:endParaRPr lang="en-US" sz="1800" dirty="0"/>
          </a:p>
        </p:txBody>
      </p:sp>
      <p:sp>
        <p:nvSpPr>
          <p:cNvPr id="4103" name="Rectangle 7"/>
          <p:cNvSpPr>
            <a:spLocks noChangeArrowheads="1"/>
          </p:cNvSpPr>
          <p:nvPr/>
        </p:nvSpPr>
        <p:spPr bwMode="auto">
          <a:xfrm>
            <a:off x="1445789" y="532412"/>
            <a:ext cx="6315816" cy="869899"/>
          </a:xfrm>
          <a:prstGeom prst="rect">
            <a:avLst/>
          </a:prstGeom>
          <a:noFill/>
          <a:ln w="12700">
            <a:noFill/>
            <a:miter lim="800000"/>
            <a:headEnd/>
            <a:tailEnd/>
          </a:ln>
          <a:effectLst/>
        </p:spPr>
        <p:txBody>
          <a:bodyPr lIns="63398" tIns="25359" rIns="63398" bIns="25359">
            <a:spAutoFit/>
          </a:bodyPr>
          <a:lstStyle/>
          <a:p>
            <a:pPr algn="ctr">
              <a:lnSpc>
                <a:spcPct val="95000"/>
              </a:lnSpc>
            </a:pPr>
            <a:r>
              <a:rPr lang="en-US" sz="2800" dirty="0" smtClean="0">
                <a:solidFill>
                  <a:schemeClr val="tx2"/>
                </a:solidFill>
                <a:latin typeface="Helvetica" pitchFamily="34" charset="0"/>
              </a:rPr>
              <a:t>15-440 / 15-640</a:t>
            </a:r>
          </a:p>
          <a:p>
            <a:pPr algn="ctr">
              <a:lnSpc>
                <a:spcPct val="95000"/>
              </a:lnSpc>
            </a:pPr>
            <a:r>
              <a:rPr lang="en-US" sz="2800" smtClean="0">
                <a:solidFill>
                  <a:schemeClr val="tx2"/>
                </a:solidFill>
                <a:latin typeface="Helvetica" pitchFamily="34" charset="0"/>
              </a:rPr>
              <a:t>Lecture </a:t>
            </a:r>
            <a:r>
              <a:rPr lang="en-US" sz="2800" smtClean="0">
                <a:solidFill>
                  <a:schemeClr val="tx2"/>
                </a:solidFill>
                <a:latin typeface="Helvetica" pitchFamily="34" charset="0"/>
              </a:rPr>
              <a:t>17, </a:t>
            </a:r>
            <a:r>
              <a:rPr lang="en-US" sz="2800" dirty="0" smtClean="0">
                <a:solidFill>
                  <a:schemeClr val="tx2"/>
                </a:solidFill>
                <a:latin typeface="Helvetica" pitchFamily="34" charset="0"/>
              </a:rPr>
              <a:t>Oct 29</a:t>
            </a:r>
            <a:r>
              <a:rPr lang="en-US" sz="2800" baseline="30000" dirty="0" smtClean="0">
                <a:solidFill>
                  <a:schemeClr val="tx2"/>
                </a:solidFill>
                <a:latin typeface="Helvetica" pitchFamily="34" charset="0"/>
              </a:rPr>
              <a:t>th</a:t>
            </a:r>
            <a:r>
              <a:rPr lang="en-US" sz="2800" dirty="0" smtClean="0">
                <a:solidFill>
                  <a:schemeClr val="tx2"/>
                </a:solidFill>
                <a:latin typeface="Helvetica" pitchFamily="34" charset="0"/>
              </a:rPr>
              <a:t> 2015</a:t>
            </a:r>
            <a:endParaRPr lang="en-US" sz="2800" dirty="0">
              <a:solidFill>
                <a:schemeClr val="tx2"/>
              </a:solidFill>
              <a:latin typeface="Helvetic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eaLnBrk="1" hangingPunct="1">
              <a:defRPr/>
            </a:pPr>
            <a:r>
              <a:rPr lang="en-US" dirty="0" smtClean="0"/>
              <a:t>Machines with Disks</a:t>
            </a:r>
          </a:p>
        </p:txBody>
      </p:sp>
      <p:sp>
        <p:nvSpPr>
          <p:cNvPr id="375811" name="Rectangle 3"/>
          <p:cNvSpPr>
            <a:spLocks noGrp="1" noChangeArrowheads="1"/>
          </p:cNvSpPr>
          <p:nvPr>
            <p:ph idx="1"/>
          </p:nvPr>
        </p:nvSpPr>
        <p:spPr>
          <a:xfrm>
            <a:off x="146051" y="1136650"/>
            <a:ext cx="3505200" cy="5064125"/>
          </a:xfrm>
        </p:spPr>
        <p:txBody>
          <a:bodyPr/>
          <a:lstStyle/>
          <a:p>
            <a:pPr eaLnBrk="1" hangingPunct="1">
              <a:defRPr/>
            </a:pPr>
            <a:r>
              <a:rPr lang="en-US" sz="2400" dirty="0" smtClean="0"/>
              <a:t>Lots of storage for cheap</a:t>
            </a:r>
          </a:p>
          <a:p>
            <a:pPr lvl="1" eaLnBrk="1" hangingPunct="1"/>
            <a:r>
              <a:rPr lang="en-US" dirty="0" smtClean="0"/>
              <a:t>3 TB @ $150</a:t>
            </a:r>
          </a:p>
          <a:p>
            <a:pPr lvl="2" eaLnBrk="1" hangingPunct="1">
              <a:buNone/>
            </a:pPr>
            <a:r>
              <a:rPr lang="en-US" sz="1600" dirty="0" smtClean="0"/>
              <a:t>(5¢ </a:t>
            </a:r>
            <a:r>
              <a:rPr lang="en-US" sz="1600" dirty="0"/>
              <a:t>/ GB)</a:t>
            </a:r>
          </a:p>
          <a:p>
            <a:pPr lvl="1" eaLnBrk="1" hangingPunct="1"/>
            <a:r>
              <a:rPr lang="en-US" dirty="0"/>
              <a:t>Compare 2007:</a:t>
            </a:r>
          </a:p>
          <a:p>
            <a:pPr lvl="2" eaLnBrk="1" hangingPunct="1">
              <a:buNone/>
            </a:pPr>
            <a:r>
              <a:rPr lang="en-US" sz="1600" dirty="0"/>
              <a:t>0.75 TB @ $266</a:t>
            </a:r>
          </a:p>
          <a:p>
            <a:pPr lvl="2" eaLnBrk="1" hangingPunct="1">
              <a:buNone/>
            </a:pPr>
            <a:r>
              <a:rPr lang="en-US" sz="1600" dirty="0"/>
              <a:t>35¢ / GB</a:t>
            </a:r>
          </a:p>
          <a:p>
            <a:pPr eaLnBrk="1" hangingPunct="1">
              <a:defRPr/>
            </a:pPr>
            <a:r>
              <a:rPr lang="en-US" dirty="0" smtClean="0"/>
              <a:t>Drawbacks</a:t>
            </a:r>
          </a:p>
          <a:p>
            <a:pPr lvl="1" eaLnBrk="1" hangingPunct="1">
              <a:defRPr/>
            </a:pPr>
            <a:r>
              <a:rPr lang="en-US" sz="1600" dirty="0" smtClean="0"/>
              <a:t>Long and highly variable delays</a:t>
            </a:r>
          </a:p>
          <a:p>
            <a:pPr lvl="1" eaLnBrk="1" hangingPunct="1">
              <a:defRPr/>
            </a:pPr>
            <a:r>
              <a:rPr lang="en-US" sz="1600" dirty="0" smtClean="0"/>
              <a:t>Not very reliable</a:t>
            </a:r>
          </a:p>
          <a:p>
            <a:pPr eaLnBrk="1" hangingPunct="1">
              <a:defRPr/>
            </a:pPr>
            <a:r>
              <a:rPr lang="en-US" dirty="0" smtClean="0"/>
              <a:t>Not included in HPC Nodes</a:t>
            </a:r>
          </a:p>
          <a:p>
            <a:pPr eaLnBrk="1" hangingPunct="1">
              <a:defRPr/>
            </a:pPr>
            <a:endParaRPr lang="en-US" dirty="0" smtClean="0"/>
          </a:p>
        </p:txBody>
      </p:sp>
      <p:pic>
        <p:nvPicPr>
          <p:cNvPr id="2" name="Picture 1"/>
          <p:cNvPicPr>
            <a:picLocks noChangeAspect="1"/>
          </p:cNvPicPr>
          <p:nvPr/>
        </p:nvPicPr>
        <p:blipFill>
          <a:blip r:embed="rId3"/>
          <a:stretch>
            <a:fillRect/>
          </a:stretch>
        </p:blipFill>
        <p:spPr>
          <a:xfrm>
            <a:off x="3498850" y="1593850"/>
            <a:ext cx="5480050" cy="2789064"/>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hangingPunct="1">
              <a:defRPr/>
            </a:pPr>
            <a:r>
              <a:rPr lang="en-US" dirty="0" smtClean="0"/>
              <a:t>Oceans of Data, Skinny Pipes</a:t>
            </a:r>
          </a:p>
        </p:txBody>
      </p:sp>
      <p:sp>
        <p:nvSpPr>
          <p:cNvPr id="386051" name="Rectangle 3"/>
          <p:cNvSpPr>
            <a:spLocks noGrp="1" noChangeArrowheads="1"/>
          </p:cNvSpPr>
          <p:nvPr>
            <p:ph type="body" idx="1"/>
          </p:nvPr>
        </p:nvSpPr>
        <p:spPr>
          <a:xfrm>
            <a:off x="6013450" y="1670050"/>
            <a:ext cx="2800350" cy="1600200"/>
          </a:xfrm>
        </p:spPr>
        <p:txBody>
          <a:bodyPr/>
          <a:lstStyle/>
          <a:p>
            <a:pPr eaLnBrk="1" hangingPunct="1">
              <a:defRPr/>
            </a:pPr>
            <a:r>
              <a:rPr lang="en-US" dirty="0" smtClean="0"/>
              <a:t>1 Terabyte</a:t>
            </a:r>
          </a:p>
          <a:p>
            <a:pPr lvl="1" eaLnBrk="1" hangingPunct="1">
              <a:defRPr/>
            </a:pPr>
            <a:r>
              <a:rPr lang="en-US" dirty="0" smtClean="0"/>
              <a:t>Easy to store</a:t>
            </a:r>
          </a:p>
          <a:p>
            <a:pPr lvl="1" eaLnBrk="1" hangingPunct="1">
              <a:defRPr/>
            </a:pPr>
            <a:r>
              <a:rPr lang="en-US" dirty="0" smtClean="0"/>
              <a:t>Hard to move</a:t>
            </a:r>
          </a:p>
        </p:txBody>
      </p:sp>
      <p:graphicFrame>
        <p:nvGraphicFramePr>
          <p:cNvPr id="5122" name="Object 4"/>
          <p:cNvGraphicFramePr>
            <a:graphicFrameLocks noChangeAspect="1"/>
          </p:cNvGraphicFramePr>
          <p:nvPr/>
        </p:nvGraphicFramePr>
        <p:xfrm>
          <a:off x="222250" y="1136650"/>
          <a:ext cx="3581400" cy="2432050"/>
        </p:xfrm>
        <a:graphic>
          <a:graphicData uri="http://schemas.openxmlformats.org/presentationml/2006/ole">
            <mc:AlternateContent xmlns:mc="http://schemas.openxmlformats.org/markup-compatibility/2006">
              <mc:Choice xmlns:v="urn:schemas-microsoft-com:vml" Requires="v">
                <p:oleObj spid="_x0000_s5154" name="Image" r:id="rId4" imgW="7517460" imgH="5104762" progId="">
                  <p:embed/>
                </p:oleObj>
              </mc:Choice>
              <mc:Fallback>
                <p:oleObj name="Image" r:id="rId4" imgW="7517460" imgH="5104762"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1136650"/>
                        <a:ext cx="3581400" cy="2432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chemeClr val="tx2"/>
                            </a:solidFill>
                            <a:miter lim="800000"/>
                            <a:headEnd/>
                            <a:tailEnd type="none" w="lg" len="med"/>
                          </a14:hiddenLine>
                        </a:ext>
                        <a:ext uri="{AF507438-7753-43e0-B8FC-AC1667EBCBE1}">
                          <a14:hiddenEffects xmlns:a14="http://schemas.microsoft.com/office/drawing/2010/main" xmlns="">
                            <a:effectLst>
                              <a:outerShdw blurRad="63500" dist="17961" dir="2700000" algn="ctr" rotWithShape="0">
                                <a:schemeClr val="tx2">
                                  <a:alpha val="74998"/>
                                </a:schemeClr>
                              </a:outerShdw>
                            </a:effectLst>
                          </a14:hiddenEffects>
                        </a:ext>
                      </a:extLst>
                    </p:spPr>
                  </p:pic>
                </p:oleObj>
              </mc:Fallback>
            </mc:AlternateContent>
          </a:graphicData>
        </a:graphic>
      </p:graphicFrame>
      <p:graphicFrame>
        <p:nvGraphicFramePr>
          <p:cNvPr id="386053" name="Group 5"/>
          <p:cNvGraphicFramePr>
            <a:graphicFrameLocks noGrp="1"/>
          </p:cNvGraphicFramePr>
          <p:nvPr/>
        </p:nvGraphicFramePr>
        <p:xfrm>
          <a:off x="1441450" y="3727450"/>
          <a:ext cx="6515100" cy="2997075"/>
        </p:xfrm>
        <a:graphic>
          <a:graphicData uri="http://schemas.openxmlformats.org/drawingml/2006/table">
            <a:tbl>
              <a:tblPr/>
              <a:tblGrid>
                <a:gridCol w="2171700"/>
                <a:gridCol w="2171700"/>
                <a:gridCol w="2171700"/>
              </a:tblGrid>
              <a:tr h="393700">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Disks</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MB / s</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Time</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r>
              <a:tr h="392113">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Seagate Barracuda</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115</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2.3 hours</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r>
              <a:tr h="392113">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Seagate Cheetah</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125</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2.2 hours</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r>
              <a:tr h="392113">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Networks</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MB / s</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Time</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r>
              <a:tr h="392113">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Home Internet</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&lt; 0.625</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&gt; 18.5 days</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r>
              <a:tr h="422275">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Gigabit Ethernet</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&lt; 125</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&gt; 2.2 hours</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r>
              <a:tr h="573088">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PSC Teragrid Connection</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&lt; 3,750</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&gt; 4.4 minutes</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rgbClr val="FFFF99"/>
                    </a:solidFill>
                  </a:tcPr>
                </a:tc>
              </a:tr>
            </a:tbl>
          </a:graphicData>
        </a:graphic>
      </p:graphicFrame>
      <p:grpSp>
        <p:nvGrpSpPr>
          <p:cNvPr id="5160" name="Group 39"/>
          <p:cNvGrpSpPr>
            <a:grpSpLocks/>
          </p:cNvGrpSpPr>
          <p:nvPr/>
        </p:nvGrpSpPr>
        <p:grpSpPr bwMode="auto">
          <a:xfrm>
            <a:off x="3879850" y="1441450"/>
            <a:ext cx="1803400" cy="1695450"/>
            <a:chOff x="3356" y="716"/>
            <a:chExt cx="1136" cy="1068"/>
          </a:xfrm>
        </p:grpSpPr>
        <p:pic>
          <p:nvPicPr>
            <p:cNvPr id="5161" name="Picture 40" descr="barr_es_sm_106x106"/>
            <p:cNvPicPr>
              <a:picLocks noChangeAspect="1" noChangeArrowheads="1"/>
            </p:cNvPicPr>
            <p:nvPr/>
          </p:nvPicPr>
          <p:blipFill>
            <a:blip r:embed="rId6"/>
            <a:srcRect/>
            <a:stretch>
              <a:fillRect/>
            </a:stretch>
          </p:blipFill>
          <p:spPr bwMode="auto">
            <a:xfrm>
              <a:off x="3606" y="1148"/>
              <a:ext cx="636" cy="636"/>
            </a:xfrm>
            <a:prstGeom prst="rect">
              <a:avLst/>
            </a:prstGeom>
            <a:noFill/>
            <a:ln w="9525">
              <a:noFill/>
              <a:miter lim="800000"/>
              <a:headEnd/>
              <a:tailEnd/>
            </a:ln>
          </p:spPr>
        </p:pic>
        <p:graphicFrame>
          <p:nvGraphicFramePr>
            <p:cNvPr id="5123" name="Object 41"/>
            <p:cNvGraphicFramePr>
              <a:graphicFrameLocks noChangeAspect="1"/>
            </p:cNvGraphicFramePr>
            <p:nvPr/>
          </p:nvGraphicFramePr>
          <p:xfrm>
            <a:off x="3356" y="716"/>
            <a:ext cx="1136" cy="384"/>
          </p:xfrm>
          <a:graphic>
            <a:graphicData uri="http://schemas.openxmlformats.org/presentationml/2006/ole">
              <mc:AlternateContent xmlns:mc="http://schemas.openxmlformats.org/markup-compatibility/2006">
                <mc:Choice xmlns:v="urn:schemas-microsoft-com:vml" Requires="v">
                  <p:oleObj spid="_x0000_s5155" name="Image" r:id="rId7" imgW="1803175" imgH="609524" progId="">
                    <p:embed/>
                  </p:oleObj>
                </mc:Choice>
                <mc:Fallback>
                  <p:oleObj name="Image" r:id="rId7" imgW="1803175" imgH="609524" progId="">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6" y="716"/>
                          <a:ext cx="1136" cy="3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chemeClr val="tx2"/>
                              </a:solidFill>
                              <a:miter lim="800000"/>
                              <a:headEnd/>
                              <a:tailEnd type="none" w="lg" len="med"/>
                            </a14:hiddenLine>
                          </a:ext>
                          <a:ext uri="{AF507438-7753-43e0-B8FC-AC1667EBCBE1}">
                            <a14:hiddenEffects xmlns:a14="http://schemas.microsoft.com/office/drawing/2010/main" xmlns="">
                              <a:effectLst>
                                <a:outerShdw blurRad="63500" dist="17961" dir="2700000" algn="ctr" rotWithShape="0">
                                  <a:schemeClr val="tx2">
                                    <a:alpha val="74998"/>
                                  </a:schemeClr>
                                </a:outerShdw>
                              </a:effectLst>
                            </a14:hiddenEffects>
                          </a:ext>
                        </a:extLst>
                      </p:spPr>
                    </p:pic>
                  </p:oleObj>
                </mc:Fallback>
              </mc:AlternateContent>
            </a:graphicData>
          </a:graphic>
        </p:graphicFrame>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pPr eaLnBrk="1" hangingPunct="1">
              <a:defRPr/>
            </a:pPr>
            <a:r>
              <a:rPr lang="en-US" dirty="0" smtClean="0"/>
              <a:t>Data-Intensive System Challenge</a:t>
            </a:r>
          </a:p>
        </p:txBody>
      </p:sp>
      <p:sp>
        <p:nvSpPr>
          <p:cNvPr id="388099" name="Rectangle 3"/>
          <p:cNvSpPr>
            <a:spLocks noGrp="1" noChangeArrowheads="1"/>
          </p:cNvSpPr>
          <p:nvPr>
            <p:ph type="body" idx="1"/>
          </p:nvPr>
        </p:nvSpPr>
        <p:spPr/>
        <p:txBody>
          <a:bodyPr/>
          <a:lstStyle/>
          <a:p>
            <a:pPr eaLnBrk="1" hangingPunct="1">
              <a:defRPr/>
            </a:pPr>
            <a:r>
              <a:rPr lang="en-US" dirty="0" smtClean="0"/>
              <a:t>For Computation That Accesses 1 TB in 5 minutes</a:t>
            </a:r>
          </a:p>
          <a:p>
            <a:pPr lvl="1" eaLnBrk="1" hangingPunct="1">
              <a:defRPr/>
            </a:pPr>
            <a:r>
              <a:rPr lang="en-US" dirty="0" smtClean="0"/>
              <a:t>Data distributed over 100+ disks</a:t>
            </a:r>
          </a:p>
          <a:p>
            <a:pPr lvl="2" eaLnBrk="1" hangingPunct="1">
              <a:defRPr/>
            </a:pPr>
            <a:r>
              <a:rPr lang="en-US" dirty="0" smtClean="0"/>
              <a:t>Assuming uniform data partitioning</a:t>
            </a:r>
          </a:p>
          <a:p>
            <a:pPr lvl="1" eaLnBrk="1" hangingPunct="1">
              <a:defRPr/>
            </a:pPr>
            <a:r>
              <a:rPr lang="en-US" dirty="0" smtClean="0"/>
              <a:t>Compute using 100+ processors</a:t>
            </a:r>
          </a:p>
          <a:p>
            <a:pPr lvl="1" eaLnBrk="1" hangingPunct="1">
              <a:defRPr/>
            </a:pPr>
            <a:r>
              <a:rPr lang="en-US" dirty="0" smtClean="0"/>
              <a:t>Connected by gigabit Ethernet (or equivalent)</a:t>
            </a:r>
          </a:p>
          <a:p>
            <a:pPr eaLnBrk="1" hangingPunct="1">
              <a:defRPr/>
            </a:pPr>
            <a:endParaRPr lang="en-US" dirty="0" smtClean="0"/>
          </a:p>
          <a:p>
            <a:pPr eaLnBrk="1" hangingPunct="1">
              <a:defRPr/>
            </a:pPr>
            <a:r>
              <a:rPr lang="en-US" dirty="0" smtClean="0"/>
              <a:t>System Requirements</a:t>
            </a:r>
          </a:p>
          <a:p>
            <a:pPr lvl="1" eaLnBrk="1" hangingPunct="1">
              <a:defRPr/>
            </a:pPr>
            <a:r>
              <a:rPr lang="en-US" dirty="0" smtClean="0"/>
              <a:t>Lots of disks</a:t>
            </a:r>
          </a:p>
          <a:p>
            <a:pPr lvl="1" eaLnBrk="1" hangingPunct="1">
              <a:defRPr/>
            </a:pPr>
            <a:r>
              <a:rPr lang="en-US" dirty="0" smtClean="0"/>
              <a:t>Lots of processors</a:t>
            </a:r>
          </a:p>
          <a:p>
            <a:pPr lvl="1" eaLnBrk="1" hangingPunct="1">
              <a:defRPr/>
            </a:pPr>
            <a:r>
              <a:rPr lang="en-US" dirty="0" smtClean="0"/>
              <a:t>Located in close proximity</a:t>
            </a:r>
          </a:p>
          <a:p>
            <a:pPr lvl="2" eaLnBrk="1" hangingPunct="1">
              <a:defRPr/>
            </a:pPr>
            <a:r>
              <a:rPr lang="en-US" dirty="0" smtClean="0"/>
              <a:t>Within reach of fast, local-area network</a:t>
            </a:r>
          </a:p>
        </p:txBody>
      </p:sp>
      <p:pic>
        <p:nvPicPr>
          <p:cNvPr id="51201" name="Picture 1"/>
          <p:cNvPicPr>
            <a:picLocks noChangeAspect="1" noChangeArrowheads="1"/>
          </p:cNvPicPr>
          <p:nvPr/>
        </p:nvPicPr>
        <p:blipFill>
          <a:blip r:embed="rId3"/>
          <a:srcRect/>
          <a:stretch>
            <a:fillRect/>
          </a:stretch>
        </p:blipFill>
        <p:spPr bwMode="auto">
          <a:xfrm>
            <a:off x="4489450" y="3651250"/>
            <a:ext cx="3894956" cy="1573213"/>
          </a:xfrm>
          <a:prstGeom prst="rect">
            <a:avLst/>
          </a:prstGeom>
          <a:noFill/>
          <a:ln w="9525">
            <a:noFill/>
            <a:miter lim="800000"/>
            <a:headEnd/>
            <a:tailEnd/>
          </a:ln>
          <a:effectLst/>
        </p:spPr>
      </p:pic>
    </p:spTree>
    <p:extLst>
      <p:ext uri="{BB962C8B-B14F-4D97-AF65-F5344CB8AC3E}">
        <p14:creationId xmlns:p14="http://schemas.microsoft.com/office/powerpoint/2010/main" val="90766861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en-US" dirty="0" smtClean="0"/>
              <a:t>Ideal Cluster Programming Model</a:t>
            </a:r>
          </a:p>
        </p:txBody>
      </p:sp>
      <p:sp>
        <p:nvSpPr>
          <p:cNvPr id="21" name="Content Placeholder 20"/>
          <p:cNvSpPr>
            <a:spLocks noGrp="1"/>
          </p:cNvSpPr>
          <p:nvPr>
            <p:ph idx="1"/>
          </p:nvPr>
        </p:nvSpPr>
        <p:spPr>
          <a:xfrm>
            <a:off x="1" y="4489450"/>
            <a:ext cx="8585200" cy="1943100"/>
          </a:xfrm>
        </p:spPr>
        <p:txBody>
          <a:bodyPr/>
          <a:lstStyle/>
          <a:p>
            <a:pPr lvl="1" eaLnBrk="1" hangingPunct="1"/>
            <a:r>
              <a:rPr lang="en-US" sz="1800" dirty="0" smtClean="0"/>
              <a:t>Application programs written in terms of high-level operations on data</a:t>
            </a:r>
          </a:p>
          <a:p>
            <a:pPr lvl="1" eaLnBrk="1" hangingPunct="1"/>
            <a:r>
              <a:rPr lang="en-US" sz="1800" dirty="0" smtClean="0"/>
              <a:t>Runtime system controls scheduling, load balancing, …</a:t>
            </a:r>
          </a:p>
        </p:txBody>
      </p:sp>
      <p:grpSp>
        <p:nvGrpSpPr>
          <p:cNvPr id="22" name="Group 21"/>
          <p:cNvGrpSpPr/>
          <p:nvPr/>
        </p:nvGrpSpPr>
        <p:grpSpPr>
          <a:xfrm>
            <a:off x="2274888" y="1746250"/>
            <a:ext cx="3509962" cy="2362200"/>
            <a:chOff x="2274888" y="1746250"/>
            <a:chExt cx="3509962" cy="2362200"/>
          </a:xfrm>
        </p:grpSpPr>
        <p:sp>
          <p:nvSpPr>
            <p:cNvPr id="30734" name="Rectangle 14"/>
            <p:cNvSpPr>
              <a:spLocks noChangeArrowheads="1"/>
            </p:cNvSpPr>
            <p:nvPr/>
          </p:nvSpPr>
          <p:spPr bwMode="auto">
            <a:xfrm>
              <a:off x="4260850" y="2595563"/>
              <a:ext cx="1524000" cy="76200"/>
            </a:xfrm>
            <a:prstGeom prst="rect">
              <a:avLst/>
            </a:prstGeom>
            <a:solidFill>
              <a:srgbClr val="990000"/>
            </a:solidFill>
            <a:ln w="19050">
              <a:solidFill>
                <a:schemeClr val="accent1"/>
              </a:solidFill>
              <a:miter lim="800000"/>
              <a:headEnd/>
              <a:tailEnd type="none" w="lg" len="med"/>
            </a:ln>
          </p:spPr>
          <p:txBody>
            <a:bodyPr lIns="45720" rIns="45720" anchor="ctr">
              <a:spAutoFit/>
            </a:bodyPr>
            <a:lstStyle/>
            <a:p>
              <a:endParaRPr lang="en-US"/>
            </a:p>
          </p:txBody>
        </p:sp>
        <p:sp>
          <p:nvSpPr>
            <p:cNvPr id="30735" name="Rectangle 15"/>
            <p:cNvSpPr>
              <a:spLocks noChangeArrowheads="1"/>
            </p:cNvSpPr>
            <p:nvPr/>
          </p:nvSpPr>
          <p:spPr bwMode="auto">
            <a:xfrm>
              <a:off x="4337050" y="3586163"/>
              <a:ext cx="1414463" cy="522287"/>
            </a:xfrm>
            <a:prstGeom prst="rect">
              <a:avLst/>
            </a:prstGeom>
            <a:solidFill>
              <a:srgbClr val="CCFFCC"/>
            </a:solidFill>
            <a:ln w="19050">
              <a:solidFill>
                <a:schemeClr val="tx2"/>
              </a:solidFill>
              <a:miter lim="800000"/>
              <a:headEnd/>
              <a:tailEnd type="none" w="lg" len="med"/>
            </a:ln>
          </p:spPr>
          <p:txBody>
            <a:bodyPr wrap="none" lIns="45720" rIns="45720" anchor="ctr"/>
            <a:lstStyle/>
            <a:p>
              <a:pPr algn="ctr"/>
              <a:r>
                <a:rPr lang="en-US" sz="1600"/>
                <a:t>Hardware</a:t>
              </a:r>
            </a:p>
          </p:txBody>
        </p:sp>
        <p:sp>
          <p:nvSpPr>
            <p:cNvPr id="30736" name="Text Box 16"/>
            <p:cNvSpPr txBox="1">
              <a:spLocks noChangeArrowheads="1"/>
            </p:cNvSpPr>
            <p:nvPr/>
          </p:nvSpPr>
          <p:spPr bwMode="auto">
            <a:xfrm>
              <a:off x="2274888" y="2336800"/>
              <a:ext cx="1909762" cy="476250"/>
            </a:xfrm>
            <a:prstGeom prst="rect">
              <a:avLst/>
            </a:prstGeom>
            <a:noFill/>
            <a:ln w="19050">
              <a:noFill/>
              <a:miter lim="800000"/>
              <a:headEnd/>
              <a:tailEnd type="none" w="lg" len="med"/>
            </a:ln>
          </p:spPr>
          <p:txBody>
            <a:bodyPr wrap="none" lIns="45720" rIns="45720">
              <a:spAutoFit/>
            </a:bodyPr>
            <a:lstStyle/>
            <a:p>
              <a:pPr algn="r"/>
              <a:r>
                <a:rPr lang="en-US" sz="1400"/>
                <a:t>Machine-Independent</a:t>
              </a:r>
            </a:p>
            <a:p>
              <a:pPr algn="r"/>
              <a:r>
                <a:rPr lang="en-US" sz="1400"/>
                <a:t>Programming Model</a:t>
              </a:r>
            </a:p>
          </p:txBody>
        </p:sp>
        <p:sp>
          <p:nvSpPr>
            <p:cNvPr id="30737" name="Rectangle 17"/>
            <p:cNvSpPr>
              <a:spLocks noChangeArrowheads="1"/>
            </p:cNvSpPr>
            <p:nvPr/>
          </p:nvSpPr>
          <p:spPr bwMode="auto">
            <a:xfrm>
              <a:off x="4489450" y="2824163"/>
              <a:ext cx="1165225" cy="674687"/>
            </a:xfrm>
            <a:prstGeom prst="rect">
              <a:avLst/>
            </a:prstGeom>
            <a:solidFill>
              <a:srgbClr val="FFCCFF"/>
            </a:solidFill>
            <a:ln w="19050">
              <a:solidFill>
                <a:schemeClr val="tx2"/>
              </a:solidFill>
              <a:miter lim="800000"/>
              <a:headEnd/>
              <a:tailEnd type="none" w="lg" len="med"/>
            </a:ln>
          </p:spPr>
          <p:txBody>
            <a:bodyPr wrap="none" lIns="45720" rIns="45720" anchor="ctr"/>
            <a:lstStyle/>
            <a:p>
              <a:pPr algn="ctr"/>
              <a:r>
                <a:rPr lang="en-US" sz="1600"/>
                <a:t>Runtime</a:t>
              </a:r>
            </a:p>
            <a:p>
              <a:pPr algn="ctr"/>
              <a:r>
                <a:rPr lang="en-US" sz="1600"/>
                <a:t>System</a:t>
              </a:r>
            </a:p>
          </p:txBody>
        </p:sp>
        <p:sp>
          <p:nvSpPr>
            <p:cNvPr id="30738" name="Rectangle 18"/>
            <p:cNvSpPr>
              <a:spLocks noChangeArrowheads="1"/>
            </p:cNvSpPr>
            <p:nvPr/>
          </p:nvSpPr>
          <p:spPr bwMode="auto">
            <a:xfrm>
              <a:off x="4260850" y="1746250"/>
              <a:ext cx="1414463" cy="522288"/>
            </a:xfrm>
            <a:prstGeom prst="rect">
              <a:avLst/>
            </a:prstGeom>
            <a:solidFill>
              <a:srgbClr val="FFFF99"/>
            </a:solidFill>
            <a:ln w="19050">
              <a:solidFill>
                <a:schemeClr val="tx2"/>
              </a:solidFill>
              <a:miter lim="800000"/>
              <a:headEnd/>
              <a:tailEnd type="none" w="lg" len="med"/>
            </a:ln>
          </p:spPr>
          <p:txBody>
            <a:bodyPr wrap="none" lIns="45720" rIns="45720" anchor="ctr"/>
            <a:lstStyle/>
            <a:p>
              <a:pPr algn="ctr"/>
              <a:r>
                <a:rPr lang="en-US" sz="1600"/>
                <a:t>Application</a:t>
              </a:r>
            </a:p>
            <a:p>
              <a:pPr algn="ctr"/>
              <a:r>
                <a:rPr lang="en-US" sz="1600"/>
                <a:t>Programs</a:t>
              </a:r>
            </a:p>
          </p:txBody>
        </p:sp>
        <p:sp>
          <p:nvSpPr>
            <p:cNvPr id="30739" name="Line 19"/>
            <p:cNvSpPr>
              <a:spLocks noChangeShapeType="1"/>
            </p:cNvSpPr>
            <p:nvPr/>
          </p:nvSpPr>
          <p:spPr bwMode="auto">
            <a:xfrm>
              <a:off x="5099050" y="2279650"/>
              <a:ext cx="0" cy="315913"/>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a:p>
          </p:txBody>
        </p:sp>
      </p:gr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eaLnBrk="1" hangingPunct="1">
              <a:defRPr/>
            </a:pPr>
            <a:r>
              <a:rPr lang="en-US" dirty="0" smtClean="0"/>
              <a:t>Map/Reduce Programming Model</a:t>
            </a:r>
          </a:p>
        </p:txBody>
      </p:sp>
      <p:sp>
        <p:nvSpPr>
          <p:cNvPr id="26627" name="Rectangle 3"/>
          <p:cNvSpPr>
            <a:spLocks noGrp="1" noChangeArrowheads="1"/>
          </p:cNvSpPr>
          <p:nvPr>
            <p:ph type="body" idx="1"/>
          </p:nvPr>
        </p:nvSpPr>
        <p:spPr>
          <a:xfrm>
            <a:off x="374650" y="4794250"/>
            <a:ext cx="8294688" cy="606425"/>
          </a:xfrm>
        </p:spPr>
        <p:txBody>
          <a:bodyPr/>
          <a:lstStyle/>
          <a:p>
            <a:pPr lvl="1" eaLnBrk="1" hangingPunct="1"/>
            <a:r>
              <a:rPr lang="en-US" smtClean="0"/>
              <a:t>Map computation across many objects</a:t>
            </a:r>
          </a:p>
          <a:p>
            <a:pPr lvl="2" eaLnBrk="1" hangingPunct="1"/>
            <a:r>
              <a:rPr lang="en-US" smtClean="0"/>
              <a:t>E.g., 10</a:t>
            </a:r>
            <a:r>
              <a:rPr lang="en-US" baseline="30000" smtClean="0"/>
              <a:t>10</a:t>
            </a:r>
            <a:r>
              <a:rPr lang="en-US" smtClean="0"/>
              <a:t> Internet web pages</a:t>
            </a:r>
          </a:p>
          <a:p>
            <a:pPr lvl="1" eaLnBrk="1" hangingPunct="1"/>
            <a:r>
              <a:rPr lang="en-US" smtClean="0"/>
              <a:t>Aggregate results in many different ways</a:t>
            </a:r>
          </a:p>
          <a:p>
            <a:pPr lvl="1" eaLnBrk="1" hangingPunct="1"/>
            <a:r>
              <a:rPr lang="en-US" smtClean="0"/>
              <a:t>System deals with issues of resource allocation &amp; reliability</a:t>
            </a:r>
          </a:p>
        </p:txBody>
      </p:sp>
      <p:grpSp>
        <p:nvGrpSpPr>
          <p:cNvPr id="26628" name="Group 4"/>
          <p:cNvGrpSpPr>
            <a:grpSpLocks/>
          </p:cNvGrpSpPr>
          <p:nvPr/>
        </p:nvGrpSpPr>
        <p:grpSpPr bwMode="auto">
          <a:xfrm>
            <a:off x="1365250" y="1060450"/>
            <a:ext cx="6911975" cy="3690938"/>
            <a:chOff x="1004" y="1906"/>
            <a:chExt cx="4354" cy="2325"/>
          </a:xfrm>
        </p:grpSpPr>
        <p:grpSp>
          <p:nvGrpSpPr>
            <p:cNvPr id="26630" name="Group 5"/>
            <p:cNvGrpSpPr>
              <a:grpSpLocks/>
            </p:cNvGrpSpPr>
            <p:nvPr/>
          </p:nvGrpSpPr>
          <p:grpSpPr bwMode="auto">
            <a:xfrm>
              <a:off x="1004" y="3500"/>
              <a:ext cx="288" cy="731"/>
              <a:chOff x="1004" y="3500"/>
              <a:chExt cx="288" cy="731"/>
            </a:xfrm>
          </p:grpSpPr>
          <p:sp>
            <p:nvSpPr>
              <p:cNvPr id="26669" name="Line 6"/>
              <p:cNvSpPr>
                <a:spLocks noChangeShapeType="1"/>
              </p:cNvSpPr>
              <p:nvPr/>
            </p:nvSpPr>
            <p:spPr bwMode="auto">
              <a:xfrm flipV="1">
                <a:off x="1148" y="3500"/>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70" name="Oval 7"/>
              <p:cNvSpPr>
                <a:spLocks noChangeArrowheads="1"/>
              </p:cNvSpPr>
              <p:nvPr/>
            </p:nvSpPr>
            <p:spPr bwMode="auto">
              <a:xfrm>
                <a:off x="1004" y="3644"/>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sp>
            <p:nvSpPr>
              <p:cNvPr id="26671" name="Text Box 8"/>
              <p:cNvSpPr txBox="1">
                <a:spLocks noChangeArrowheads="1"/>
              </p:cNvSpPr>
              <p:nvPr/>
            </p:nvSpPr>
            <p:spPr bwMode="auto">
              <a:xfrm>
                <a:off x="1052" y="4017"/>
                <a:ext cx="191" cy="214"/>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1</a:t>
                </a:r>
              </a:p>
            </p:txBody>
          </p:sp>
        </p:grpSp>
        <p:grpSp>
          <p:nvGrpSpPr>
            <p:cNvPr id="26631" name="Group 9"/>
            <p:cNvGrpSpPr>
              <a:grpSpLocks/>
            </p:cNvGrpSpPr>
            <p:nvPr/>
          </p:nvGrpSpPr>
          <p:grpSpPr bwMode="auto">
            <a:xfrm>
              <a:off x="1388" y="3500"/>
              <a:ext cx="288" cy="731"/>
              <a:chOff x="1004" y="3500"/>
              <a:chExt cx="288" cy="731"/>
            </a:xfrm>
          </p:grpSpPr>
          <p:sp>
            <p:nvSpPr>
              <p:cNvPr id="26666" name="Line 10"/>
              <p:cNvSpPr>
                <a:spLocks noChangeShapeType="1"/>
              </p:cNvSpPr>
              <p:nvPr/>
            </p:nvSpPr>
            <p:spPr bwMode="auto">
              <a:xfrm flipV="1">
                <a:off x="1148" y="3500"/>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67" name="Oval 11"/>
              <p:cNvSpPr>
                <a:spLocks noChangeArrowheads="1"/>
              </p:cNvSpPr>
              <p:nvPr/>
            </p:nvSpPr>
            <p:spPr bwMode="auto">
              <a:xfrm>
                <a:off x="1004" y="3644"/>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sp>
            <p:nvSpPr>
              <p:cNvPr id="26668" name="Text Box 12"/>
              <p:cNvSpPr txBox="1">
                <a:spLocks noChangeArrowheads="1"/>
              </p:cNvSpPr>
              <p:nvPr/>
            </p:nvSpPr>
            <p:spPr bwMode="auto">
              <a:xfrm>
                <a:off x="1052" y="4017"/>
                <a:ext cx="191" cy="214"/>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2</a:t>
                </a:r>
              </a:p>
            </p:txBody>
          </p:sp>
        </p:grpSp>
        <p:grpSp>
          <p:nvGrpSpPr>
            <p:cNvPr id="26632" name="Group 13"/>
            <p:cNvGrpSpPr>
              <a:grpSpLocks/>
            </p:cNvGrpSpPr>
            <p:nvPr/>
          </p:nvGrpSpPr>
          <p:grpSpPr bwMode="auto">
            <a:xfrm>
              <a:off x="1772" y="3500"/>
              <a:ext cx="288" cy="731"/>
              <a:chOff x="1004" y="3500"/>
              <a:chExt cx="288" cy="731"/>
            </a:xfrm>
          </p:grpSpPr>
          <p:sp>
            <p:nvSpPr>
              <p:cNvPr id="26663" name="Line 14"/>
              <p:cNvSpPr>
                <a:spLocks noChangeShapeType="1"/>
              </p:cNvSpPr>
              <p:nvPr/>
            </p:nvSpPr>
            <p:spPr bwMode="auto">
              <a:xfrm flipV="1">
                <a:off x="1148" y="3500"/>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64" name="Oval 15"/>
              <p:cNvSpPr>
                <a:spLocks noChangeArrowheads="1"/>
              </p:cNvSpPr>
              <p:nvPr/>
            </p:nvSpPr>
            <p:spPr bwMode="auto">
              <a:xfrm>
                <a:off x="1004" y="3644"/>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sp>
            <p:nvSpPr>
              <p:cNvPr id="26665" name="Text Box 16"/>
              <p:cNvSpPr txBox="1">
                <a:spLocks noChangeArrowheads="1"/>
              </p:cNvSpPr>
              <p:nvPr/>
            </p:nvSpPr>
            <p:spPr bwMode="auto">
              <a:xfrm>
                <a:off x="1052" y="4017"/>
                <a:ext cx="191" cy="214"/>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3</a:t>
                </a:r>
              </a:p>
            </p:txBody>
          </p:sp>
        </p:grpSp>
        <p:grpSp>
          <p:nvGrpSpPr>
            <p:cNvPr id="26633" name="Group 17"/>
            <p:cNvGrpSpPr>
              <a:grpSpLocks/>
            </p:cNvGrpSpPr>
            <p:nvPr/>
          </p:nvGrpSpPr>
          <p:grpSpPr bwMode="auto">
            <a:xfrm>
              <a:off x="4076" y="3500"/>
              <a:ext cx="288" cy="731"/>
              <a:chOff x="1004" y="3500"/>
              <a:chExt cx="288" cy="731"/>
            </a:xfrm>
          </p:grpSpPr>
          <p:sp>
            <p:nvSpPr>
              <p:cNvPr id="26660" name="Line 18"/>
              <p:cNvSpPr>
                <a:spLocks noChangeShapeType="1"/>
              </p:cNvSpPr>
              <p:nvPr/>
            </p:nvSpPr>
            <p:spPr bwMode="auto">
              <a:xfrm flipV="1">
                <a:off x="1148" y="3500"/>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61" name="Oval 19"/>
              <p:cNvSpPr>
                <a:spLocks noChangeArrowheads="1"/>
              </p:cNvSpPr>
              <p:nvPr/>
            </p:nvSpPr>
            <p:spPr bwMode="auto">
              <a:xfrm>
                <a:off x="1004" y="3644"/>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sp>
            <p:nvSpPr>
              <p:cNvPr id="26662" name="Text Box 20"/>
              <p:cNvSpPr txBox="1">
                <a:spLocks noChangeArrowheads="1"/>
              </p:cNvSpPr>
              <p:nvPr/>
            </p:nvSpPr>
            <p:spPr bwMode="auto">
              <a:xfrm>
                <a:off x="1049" y="4017"/>
                <a:ext cx="197" cy="214"/>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n</a:t>
                </a:r>
              </a:p>
            </p:txBody>
          </p:sp>
        </p:grpSp>
        <p:grpSp>
          <p:nvGrpSpPr>
            <p:cNvPr id="26634" name="Group 21"/>
            <p:cNvGrpSpPr>
              <a:grpSpLocks/>
            </p:cNvGrpSpPr>
            <p:nvPr/>
          </p:nvGrpSpPr>
          <p:grpSpPr bwMode="auto">
            <a:xfrm>
              <a:off x="1484" y="1954"/>
              <a:ext cx="672" cy="730"/>
              <a:chOff x="1292" y="1868"/>
              <a:chExt cx="672" cy="730"/>
            </a:xfrm>
          </p:grpSpPr>
          <p:sp>
            <p:nvSpPr>
              <p:cNvPr id="26658" name="Line 22"/>
              <p:cNvSpPr>
                <a:spLocks noChangeShapeType="1"/>
              </p:cNvSpPr>
              <p:nvPr/>
            </p:nvSpPr>
            <p:spPr bwMode="auto">
              <a:xfrm flipV="1">
                <a:off x="1628" y="1868"/>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6659" name="AutoShape 23"/>
              <p:cNvSpPr>
                <a:spLocks noChangeArrowheads="1"/>
              </p:cNvSpPr>
              <p:nvPr/>
            </p:nvSpPr>
            <p:spPr bwMode="auto">
              <a:xfrm>
                <a:off x="1292" y="2060"/>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k</a:t>
                </a:r>
                <a:r>
                  <a:rPr lang="en-US" baseline="-25000"/>
                  <a:t>1</a:t>
                </a:r>
              </a:p>
            </p:txBody>
          </p:sp>
        </p:grpSp>
        <p:sp>
          <p:nvSpPr>
            <p:cNvPr id="26635" name="Text Box 24"/>
            <p:cNvSpPr txBox="1">
              <a:spLocks noChangeArrowheads="1"/>
            </p:cNvSpPr>
            <p:nvPr/>
          </p:nvSpPr>
          <p:spPr bwMode="auto">
            <a:xfrm>
              <a:off x="4556" y="3644"/>
              <a:ext cx="346" cy="214"/>
            </a:xfrm>
            <a:prstGeom prst="rect">
              <a:avLst/>
            </a:prstGeom>
            <a:noFill/>
            <a:ln w="19050">
              <a:noFill/>
              <a:miter lim="800000"/>
              <a:headEnd/>
              <a:tailEnd type="none" w="lg" len="med"/>
            </a:ln>
          </p:spPr>
          <p:txBody>
            <a:bodyPr wrap="none" lIns="45720" rIns="45720">
              <a:spAutoFit/>
            </a:bodyPr>
            <a:lstStyle/>
            <a:p>
              <a:r>
                <a:rPr lang="en-US"/>
                <a:t>Map</a:t>
              </a:r>
            </a:p>
          </p:txBody>
        </p:sp>
        <p:sp>
          <p:nvSpPr>
            <p:cNvPr id="26636" name="Text Box 25"/>
            <p:cNvSpPr txBox="1">
              <a:spLocks noChangeArrowheads="1"/>
            </p:cNvSpPr>
            <p:nvPr/>
          </p:nvSpPr>
          <p:spPr bwMode="auto">
            <a:xfrm>
              <a:off x="4556" y="2300"/>
              <a:ext cx="578" cy="214"/>
            </a:xfrm>
            <a:prstGeom prst="rect">
              <a:avLst/>
            </a:prstGeom>
            <a:noFill/>
            <a:ln w="19050">
              <a:noFill/>
              <a:miter lim="800000"/>
              <a:headEnd/>
              <a:tailEnd type="none" w="lg" len="med"/>
            </a:ln>
          </p:spPr>
          <p:txBody>
            <a:bodyPr wrap="none" lIns="45720" rIns="45720">
              <a:spAutoFit/>
            </a:bodyPr>
            <a:lstStyle/>
            <a:p>
              <a:r>
                <a:rPr lang="en-US"/>
                <a:t>Reduce</a:t>
              </a:r>
            </a:p>
          </p:txBody>
        </p:sp>
        <p:grpSp>
          <p:nvGrpSpPr>
            <p:cNvPr id="26637" name="Group 26"/>
            <p:cNvGrpSpPr>
              <a:grpSpLocks/>
            </p:cNvGrpSpPr>
            <p:nvPr/>
          </p:nvGrpSpPr>
          <p:grpSpPr bwMode="auto">
            <a:xfrm>
              <a:off x="2444" y="1954"/>
              <a:ext cx="672" cy="730"/>
              <a:chOff x="1292" y="1868"/>
              <a:chExt cx="672" cy="730"/>
            </a:xfrm>
          </p:grpSpPr>
          <p:sp>
            <p:nvSpPr>
              <p:cNvPr id="26656" name="Line 27"/>
              <p:cNvSpPr>
                <a:spLocks noChangeShapeType="1"/>
              </p:cNvSpPr>
              <p:nvPr/>
            </p:nvSpPr>
            <p:spPr bwMode="auto">
              <a:xfrm flipV="1">
                <a:off x="1628" y="1868"/>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6657" name="AutoShape 28"/>
              <p:cNvSpPr>
                <a:spLocks noChangeArrowheads="1"/>
              </p:cNvSpPr>
              <p:nvPr/>
            </p:nvSpPr>
            <p:spPr bwMode="auto">
              <a:xfrm>
                <a:off x="1292" y="2060"/>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k</a:t>
                </a:r>
                <a:r>
                  <a:rPr lang="en-US" baseline="-25000"/>
                  <a:t>1</a:t>
                </a:r>
              </a:p>
            </p:txBody>
          </p:sp>
        </p:grpSp>
        <p:grpSp>
          <p:nvGrpSpPr>
            <p:cNvPr id="26638" name="Group 29"/>
            <p:cNvGrpSpPr>
              <a:grpSpLocks/>
            </p:cNvGrpSpPr>
            <p:nvPr/>
          </p:nvGrpSpPr>
          <p:grpSpPr bwMode="auto">
            <a:xfrm>
              <a:off x="3788" y="1906"/>
              <a:ext cx="672" cy="730"/>
              <a:chOff x="1292" y="1868"/>
              <a:chExt cx="672" cy="730"/>
            </a:xfrm>
          </p:grpSpPr>
          <p:sp>
            <p:nvSpPr>
              <p:cNvPr id="26654" name="Line 30"/>
              <p:cNvSpPr>
                <a:spLocks noChangeShapeType="1"/>
              </p:cNvSpPr>
              <p:nvPr/>
            </p:nvSpPr>
            <p:spPr bwMode="auto">
              <a:xfrm flipV="1">
                <a:off x="1628" y="1868"/>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6655" name="AutoShape 31"/>
              <p:cNvSpPr>
                <a:spLocks noChangeArrowheads="1"/>
              </p:cNvSpPr>
              <p:nvPr/>
            </p:nvSpPr>
            <p:spPr bwMode="auto">
              <a:xfrm>
                <a:off x="1292" y="2060"/>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k</a:t>
                </a:r>
                <a:r>
                  <a:rPr lang="en-US" baseline="-25000"/>
                  <a:t>r</a:t>
                </a:r>
              </a:p>
            </p:txBody>
          </p:sp>
        </p:grpSp>
        <p:sp>
          <p:nvSpPr>
            <p:cNvPr id="26639" name="Text Box 32"/>
            <p:cNvSpPr txBox="1">
              <a:spLocks noChangeArrowheads="1"/>
            </p:cNvSpPr>
            <p:nvPr/>
          </p:nvSpPr>
          <p:spPr bwMode="auto">
            <a:xfrm>
              <a:off x="2828" y="3644"/>
              <a:ext cx="416" cy="214"/>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sp>
          <p:nvSpPr>
            <p:cNvPr id="26640" name="Line 33"/>
            <p:cNvSpPr>
              <a:spLocks noChangeShapeType="1"/>
            </p:cNvSpPr>
            <p:nvPr/>
          </p:nvSpPr>
          <p:spPr bwMode="auto">
            <a:xfrm flipV="1">
              <a:off x="1148" y="2684"/>
              <a:ext cx="43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1" name="Line 34"/>
            <p:cNvSpPr>
              <a:spLocks noChangeShapeType="1"/>
            </p:cNvSpPr>
            <p:nvPr/>
          </p:nvSpPr>
          <p:spPr bwMode="auto">
            <a:xfrm flipV="1">
              <a:off x="1148" y="2684"/>
              <a:ext cx="139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2" name="Line 35"/>
            <p:cNvSpPr>
              <a:spLocks noChangeShapeType="1"/>
            </p:cNvSpPr>
            <p:nvPr/>
          </p:nvSpPr>
          <p:spPr bwMode="auto">
            <a:xfrm flipV="1">
              <a:off x="1148" y="2636"/>
              <a:ext cx="2736" cy="864"/>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3" name="Line 36"/>
            <p:cNvSpPr>
              <a:spLocks noChangeShapeType="1"/>
            </p:cNvSpPr>
            <p:nvPr/>
          </p:nvSpPr>
          <p:spPr bwMode="auto">
            <a:xfrm flipV="1">
              <a:off x="1532" y="2684"/>
              <a:ext cx="14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4" name="Line 37"/>
            <p:cNvSpPr>
              <a:spLocks noChangeShapeType="1"/>
            </p:cNvSpPr>
            <p:nvPr/>
          </p:nvSpPr>
          <p:spPr bwMode="auto">
            <a:xfrm flipV="1">
              <a:off x="1532" y="2684"/>
              <a:ext cx="110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5" name="Line 38"/>
            <p:cNvSpPr>
              <a:spLocks noChangeShapeType="1"/>
            </p:cNvSpPr>
            <p:nvPr/>
          </p:nvSpPr>
          <p:spPr bwMode="auto">
            <a:xfrm flipV="1">
              <a:off x="1532" y="2684"/>
              <a:ext cx="1776"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6" name="Line 39"/>
            <p:cNvSpPr>
              <a:spLocks noChangeShapeType="1"/>
            </p:cNvSpPr>
            <p:nvPr/>
          </p:nvSpPr>
          <p:spPr bwMode="auto">
            <a:xfrm flipV="1">
              <a:off x="1916" y="2684"/>
              <a:ext cx="768"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7" name="Line 40"/>
            <p:cNvSpPr>
              <a:spLocks noChangeShapeType="1"/>
            </p:cNvSpPr>
            <p:nvPr/>
          </p:nvSpPr>
          <p:spPr bwMode="auto">
            <a:xfrm flipV="1">
              <a:off x="1916" y="2684"/>
              <a:ext cx="1536"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8" name="Line 41"/>
            <p:cNvSpPr>
              <a:spLocks noChangeShapeType="1"/>
            </p:cNvSpPr>
            <p:nvPr/>
          </p:nvSpPr>
          <p:spPr bwMode="auto">
            <a:xfrm flipV="1">
              <a:off x="1916" y="2636"/>
              <a:ext cx="2304" cy="864"/>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9" name="Line 42"/>
            <p:cNvSpPr>
              <a:spLocks noChangeShapeType="1"/>
            </p:cNvSpPr>
            <p:nvPr/>
          </p:nvSpPr>
          <p:spPr bwMode="auto">
            <a:xfrm flipV="1">
              <a:off x="4220" y="2636"/>
              <a:ext cx="96" cy="864"/>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50" name="Line 43"/>
            <p:cNvSpPr>
              <a:spLocks noChangeShapeType="1"/>
            </p:cNvSpPr>
            <p:nvPr/>
          </p:nvSpPr>
          <p:spPr bwMode="auto">
            <a:xfrm flipH="1" flipV="1">
              <a:off x="3596" y="2636"/>
              <a:ext cx="624" cy="864"/>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51" name="Line 44"/>
            <p:cNvSpPr>
              <a:spLocks noChangeShapeType="1"/>
            </p:cNvSpPr>
            <p:nvPr/>
          </p:nvSpPr>
          <p:spPr bwMode="auto">
            <a:xfrm flipH="1" flipV="1">
              <a:off x="2780" y="2684"/>
              <a:ext cx="1440"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52" name="Text Box 45"/>
            <p:cNvSpPr txBox="1">
              <a:spLocks noChangeArrowheads="1"/>
            </p:cNvSpPr>
            <p:nvPr/>
          </p:nvSpPr>
          <p:spPr bwMode="auto">
            <a:xfrm>
              <a:off x="3212" y="2300"/>
              <a:ext cx="416" cy="214"/>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sp>
          <p:nvSpPr>
            <p:cNvPr id="26653" name="Text Box 46"/>
            <p:cNvSpPr txBox="1">
              <a:spLocks noChangeArrowheads="1"/>
            </p:cNvSpPr>
            <p:nvPr/>
          </p:nvSpPr>
          <p:spPr bwMode="auto">
            <a:xfrm>
              <a:off x="4604" y="2876"/>
              <a:ext cx="754" cy="370"/>
            </a:xfrm>
            <a:prstGeom prst="rect">
              <a:avLst/>
            </a:prstGeom>
            <a:noFill/>
            <a:ln w="19050">
              <a:noFill/>
              <a:miter lim="800000"/>
              <a:headEnd/>
              <a:tailEnd type="none" w="lg" len="med"/>
            </a:ln>
          </p:spPr>
          <p:txBody>
            <a:bodyPr wrap="none" lIns="45720" rIns="45720">
              <a:spAutoFit/>
            </a:bodyPr>
            <a:lstStyle/>
            <a:p>
              <a:r>
                <a:rPr lang="en-US"/>
                <a:t>Key-Value</a:t>
              </a:r>
            </a:p>
            <a:p>
              <a:r>
                <a:rPr lang="en-US"/>
                <a:t>Pairs</a:t>
              </a:r>
            </a:p>
          </p:txBody>
        </p:sp>
      </p:grpSp>
      <p:sp>
        <p:nvSpPr>
          <p:cNvPr id="365615" name="Rectangle 47"/>
          <p:cNvSpPr>
            <a:spLocks noChangeArrowheads="1"/>
          </p:cNvSpPr>
          <p:nvPr/>
        </p:nvSpPr>
        <p:spPr bwMode="auto">
          <a:xfrm>
            <a:off x="4718050" y="6299200"/>
            <a:ext cx="4094163" cy="476250"/>
          </a:xfrm>
          <a:prstGeom prst="rect">
            <a:avLst/>
          </a:prstGeom>
          <a:noFill/>
          <a:ln w="19050">
            <a:noFill/>
            <a:miter lim="800000"/>
            <a:headEnd/>
            <a:tailEnd type="none" w="lg" len="med"/>
          </a:ln>
          <a:effectLst/>
        </p:spPr>
        <p:txBody>
          <a:bodyPr lIns="45720" rIns="45720">
            <a:spAutoFit/>
          </a:bodyPr>
          <a:lstStyle/>
          <a:p>
            <a:pPr>
              <a:defRPr/>
            </a:pPr>
            <a:r>
              <a:rPr lang="en-US" sz="1400" b="0" dirty="0">
                <a:solidFill>
                  <a:schemeClr val="tx2"/>
                </a:solidFill>
                <a:effectLst>
                  <a:outerShdw blurRad="38100" dist="38100" dir="2700000" algn="tl">
                    <a:srgbClr val="C0C0C0"/>
                  </a:outerShdw>
                </a:effectLst>
              </a:rPr>
              <a:t>Dean &amp; </a:t>
            </a:r>
            <a:r>
              <a:rPr lang="en-US" sz="1400" b="0" dirty="0" err="1">
                <a:solidFill>
                  <a:schemeClr val="tx2"/>
                </a:solidFill>
                <a:effectLst>
                  <a:outerShdw blurRad="38100" dist="38100" dir="2700000" algn="tl">
                    <a:srgbClr val="C0C0C0"/>
                  </a:outerShdw>
                </a:effectLst>
              </a:rPr>
              <a:t>Ghemawat</a:t>
            </a:r>
            <a:r>
              <a:rPr lang="en-US" sz="1400" b="0" dirty="0">
                <a:solidFill>
                  <a:schemeClr val="tx2"/>
                </a:solidFill>
                <a:effectLst>
                  <a:outerShdw blurRad="38100" dist="38100" dir="2700000" algn="tl">
                    <a:srgbClr val="C0C0C0"/>
                  </a:outerShdw>
                </a:effectLst>
              </a:rPr>
              <a:t>: “</a:t>
            </a:r>
            <a:r>
              <a:rPr lang="en-US" sz="1400" b="0" dirty="0" err="1">
                <a:solidFill>
                  <a:schemeClr val="tx2"/>
                </a:solidFill>
                <a:effectLst>
                  <a:outerShdw blurRad="38100" dist="38100" dir="2700000" algn="tl">
                    <a:srgbClr val="C0C0C0"/>
                  </a:outerShdw>
                </a:effectLst>
              </a:rPr>
              <a:t>MapReduce</a:t>
            </a:r>
            <a:r>
              <a:rPr lang="en-US" sz="1400" b="0" dirty="0">
                <a:solidFill>
                  <a:schemeClr val="tx2"/>
                </a:solidFill>
                <a:effectLst>
                  <a:outerShdw blurRad="38100" dist="38100" dir="2700000" algn="tl">
                    <a:srgbClr val="C0C0C0"/>
                  </a:outerShdw>
                </a:effectLst>
              </a:rPr>
              <a:t>: Simplified Data Processing on Large Clusters”, OSDI 2004</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6343650" y="0"/>
          <a:ext cx="2671763" cy="3575050"/>
        </p:xfrm>
        <a:graphic>
          <a:graphicData uri="http://schemas.openxmlformats.org/presentationml/2006/ole">
            <mc:AlternateContent xmlns:mc="http://schemas.openxmlformats.org/markup-compatibility/2006">
              <mc:Choice xmlns:v="urn:schemas-microsoft-com:vml" Requires="v">
                <p:oleObj spid="_x0000_s1042" name="Image" r:id="rId4" imgW="3263492" imgH="4368254" progId="">
                  <p:embed/>
                </p:oleObj>
              </mc:Choice>
              <mc:Fallback>
                <p:oleObj name="Image" r:id="rId4" imgW="3263492" imgH="436825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0"/>
                        <a:ext cx="2671763" cy="3575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chemeClr val="tx2"/>
                            </a:solidFill>
                            <a:miter lim="800000"/>
                            <a:headEnd/>
                            <a:tailEnd type="none" w="lg" len="med"/>
                          </a14:hiddenLine>
                        </a:ext>
                        <a:ext uri="{AF507438-7753-43e0-B8FC-AC1667EBCBE1}">
                          <a14:hiddenEffects xmlns:a14="http://schemas.microsoft.com/office/drawing/2010/main" xmlns="">
                            <a:effectLst>
                              <a:outerShdw blurRad="63500" dist="17961" dir="2700000" algn="ctr" rotWithShape="0">
                                <a:schemeClr val="tx2">
                                  <a:alpha val="74998"/>
                                </a:schemeClr>
                              </a:outerShdw>
                            </a:effectLst>
                          </a14:hiddenEffects>
                        </a:ext>
                      </a:extLst>
                    </p:spPr>
                  </p:pic>
                </p:oleObj>
              </mc:Fallback>
            </mc:AlternateContent>
          </a:graphicData>
        </a:graphic>
      </p:graphicFrame>
      <p:sp>
        <p:nvSpPr>
          <p:cNvPr id="491523" name="Rectangle 3"/>
          <p:cNvSpPr>
            <a:spLocks noGrp="1" noChangeArrowheads="1"/>
          </p:cNvSpPr>
          <p:nvPr>
            <p:ph type="title"/>
          </p:nvPr>
        </p:nvSpPr>
        <p:spPr/>
        <p:txBody>
          <a:bodyPr/>
          <a:lstStyle/>
          <a:p>
            <a:pPr eaLnBrk="1" hangingPunct="1">
              <a:defRPr/>
            </a:pPr>
            <a:r>
              <a:rPr lang="en-US" dirty="0" smtClean="0"/>
              <a:t>MapReduce Example</a:t>
            </a:r>
          </a:p>
        </p:txBody>
      </p:sp>
      <p:sp>
        <p:nvSpPr>
          <p:cNvPr id="6148" name="Rectangle 4"/>
          <p:cNvSpPr>
            <a:spLocks noGrp="1" noChangeArrowheads="1"/>
          </p:cNvSpPr>
          <p:nvPr>
            <p:ph type="body" idx="1"/>
          </p:nvPr>
        </p:nvSpPr>
        <p:spPr>
          <a:xfrm>
            <a:off x="298450" y="5251450"/>
            <a:ext cx="8294688" cy="606425"/>
          </a:xfrm>
        </p:spPr>
        <p:txBody>
          <a:bodyPr/>
          <a:lstStyle/>
          <a:p>
            <a:pPr lvl="1" eaLnBrk="1" hangingPunct="1"/>
            <a:r>
              <a:rPr lang="en-US" dirty="0" smtClean="0"/>
              <a:t>Create an word index of set of documents</a:t>
            </a:r>
          </a:p>
        </p:txBody>
      </p:sp>
      <p:sp>
        <p:nvSpPr>
          <p:cNvPr id="6150" name="Rectangle 63"/>
          <p:cNvSpPr>
            <a:spLocks noChangeArrowheads="1"/>
          </p:cNvSpPr>
          <p:nvPr/>
        </p:nvSpPr>
        <p:spPr bwMode="auto">
          <a:xfrm>
            <a:off x="4489450" y="4414838"/>
            <a:ext cx="685800" cy="687387"/>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a:t>
            </a:r>
          </a:p>
        </p:txBody>
      </p:sp>
      <p:sp>
        <p:nvSpPr>
          <p:cNvPr id="6152" name="Rectangle 65"/>
          <p:cNvSpPr>
            <a:spLocks noChangeArrowheads="1"/>
          </p:cNvSpPr>
          <p:nvPr/>
        </p:nvSpPr>
        <p:spPr bwMode="auto">
          <a:xfrm>
            <a:off x="2051050" y="4414838"/>
            <a:ext cx="685800" cy="687387"/>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a:t>
            </a:r>
          </a:p>
        </p:txBody>
      </p:sp>
      <p:sp>
        <p:nvSpPr>
          <p:cNvPr id="6153" name="Rectangle 66"/>
          <p:cNvSpPr>
            <a:spLocks noChangeArrowheads="1"/>
          </p:cNvSpPr>
          <p:nvPr/>
        </p:nvSpPr>
        <p:spPr bwMode="auto">
          <a:xfrm>
            <a:off x="3270250" y="4413250"/>
            <a:ext cx="685800" cy="495300"/>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come.</a:t>
            </a:r>
          </a:p>
        </p:txBody>
      </p:sp>
      <p:sp>
        <p:nvSpPr>
          <p:cNvPr id="6149" name="Rectangle 62"/>
          <p:cNvSpPr>
            <a:spLocks noChangeArrowheads="1"/>
          </p:cNvSpPr>
          <p:nvPr/>
        </p:nvSpPr>
        <p:spPr bwMode="auto">
          <a:xfrm>
            <a:off x="755650" y="4413250"/>
            <a:ext cx="762000" cy="495300"/>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dirty="0"/>
              <a:t>Come,</a:t>
            </a:r>
          </a:p>
          <a:p>
            <a:pPr algn="ctr"/>
            <a:r>
              <a:rPr lang="en-US" sz="1400" dirty="0"/>
              <a:t>Dick</a:t>
            </a:r>
          </a:p>
        </p:txBody>
      </p:sp>
      <p:sp>
        <p:nvSpPr>
          <p:cNvPr id="6151" name="Rectangle 64"/>
          <p:cNvSpPr>
            <a:spLocks noChangeArrowheads="1"/>
          </p:cNvSpPr>
          <p:nvPr/>
        </p:nvSpPr>
        <p:spPr bwMode="auto">
          <a:xfrm>
            <a:off x="5556250" y="4371975"/>
            <a:ext cx="685800" cy="879475"/>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 Spot.</a:t>
            </a:r>
          </a:p>
        </p:txBody>
      </p:sp>
    </p:spTree>
    <p:extLst>
      <p:ext uri="{BB962C8B-B14F-4D97-AF65-F5344CB8AC3E}">
        <p14:creationId xmlns:p14="http://schemas.microsoft.com/office/powerpoint/2010/main" val="304005682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Rectangle 3"/>
          <p:cNvSpPr>
            <a:spLocks noGrp="1" noChangeArrowheads="1"/>
          </p:cNvSpPr>
          <p:nvPr>
            <p:ph type="title"/>
          </p:nvPr>
        </p:nvSpPr>
        <p:spPr/>
        <p:txBody>
          <a:bodyPr/>
          <a:lstStyle/>
          <a:p>
            <a:pPr eaLnBrk="1" hangingPunct="1">
              <a:defRPr/>
            </a:pPr>
            <a:r>
              <a:rPr lang="en-US" dirty="0" smtClean="0"/>
              <a:t>MapReduce Example</a:t>
            </a:r>
          </a:p>
        </p:txBody>
      </p:sp>
      <p:sp>
        <p:nvSpPr>
          <p:cNvPr id="6148" name="Rectangle 4"/>
          <p:cNvSpPr>
            <a:spLocks noGrp="1" noChangeArrowheads="1"/>
          </p:cNvSpPr>
          <p:nvPr>
            <p:ph type="body" idx="1"/>
          </p:nvPr>
        </p:nvSpPr>
        <p:spPr>
          <a:xfrm>
            <a:off x="298450" y="5327650"/>
            <a:ext cx="8294688" cy="606425"/>
          </a:xfrm>
        </p:spPr>
        <p:txBody>
          <a:bodyPr/>
          <a:lstStyle/>
          <a:p>
            <a:pPr lvl="1" eaLnBrk="1" hangingPunct="1"/>
            <a:r>
              <a:rPr lang="en-US" dirty="0" smtClean="0"/>
              <a:t>Map: generate </a:t>
            </a:r>
            <a:r>
              <a:rPr lang="en-US" dirty="0" smtClean="0">
                <a:sym typeface="Symbol" pitchFamily="18" charset="2"/>
              </a:rPr>
              <a:t></a:t>
            </a:r>
            <a:r>
              <a:rPr lang="en-US" dirty="0" smtClean="0"/>
              <a:t>word, count</a:t>
            </a:r>
            <a:r>
              <a:rPr lang="en-US" dirty="0" smtClean="0">
                <a:sym typeface="Symbol" pitchFamily="18" charset="2"/>
              </a:rPr>
              <a:t> </a:t>
            </a:r>
            <a:r>
              <a:rPr lang="en-US" dirty="0" smtClean="0"/>
              <a:t>pairs for all words in document</a:t>
            </a:r>
          </a:p>
          <a:p>
            <a:pPr lvl="1" eaLnBrk="1" hangingPunct="1"/>
            <a:r>
              <a:rPr lang="en-US" dirty="0" smtClean="0"/>
              <a:t>Reduce: sum word counts across documents</a:t>
            </a:r>
          </a:p>
        </p:txBody>
      </p:sp>
      <p:sp>
        <p:nvSpPr>
          <p:cNvPr id="6150" name="Rectangle 63"/>
          <p:cNvSpPr>
            <a:spLocks noChangeArrowheads="1"/>
          </p:cNvSpPr>
          <p:nvPr/>
        </p:nvSpPr>
        <p:spPr bwMode="auto">
          <a:xfrm>
            <a:off x="4489450" y="4414838"/>
            <a:ext cx="685800" cy="687387"/>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a:t>
            </a:r>
          </a:p>
        </p:txBody>
      </p:sp>
      <p:sp>
        <p:nvSpPr>
          <p:cNvPr id="6152" name="Rectangle 65"/>
          <p:cNvSpPr>
            <a:spLocks noChangeArrowheads="1"/>
          </p:cNvSpPr>
          <p:nvPr/>
        </p:nvSpPr>
        <p:spPr bwMode="auto">
          <a:xfrm>
            <a:off x="2051050" y="4414838"/>
            <a:ext cx="685800" cy="687387"/>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a:t>
            </a:r>
          </a:p>
        </p:txBody>
      </p:sp>
      <p:sp>
        <p:nvSpPr>
          <p:cNvPr id="6153" name="Rectangle 66"/>
          <p:cNvSpPr>
            <a:spLocks noChangeArrowheads="1"/>
          </p:cNvSpPr>
          <p:nvPr/>
        </p:nvSpPr>
        <p:spPr bwMode="auto">
          <a:xfrm>
            <a:off x="3270250" y="4413250"/>
            <a:ext cx="685800" cy="495300"/>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come.</a:t>
            </a:r>
          </a:p>
        </p:txBody>
      </p:sp>
      <p:grpSp>
        <p:nvGrpSpPr>
          <p:cNvPr id="2" name="Group 95"/>
          <p:cNvGrpSpPr>
            <a:grpSpLocks/>
          </p:cNvGrpSpPr>
          <p:nvPr/>
        </p:nvGrpSpPr>
        <p:grpSpPr bwMode="auto">
          <a:xfrm>
            <a:off x="450850" y="2279650"/>
            <a:ext cx="8042275" cy="2149475"/>
            <a:chOff x="284" y="1436"/>
            <a:chExt cx="5066" cy="1354"/>
          </a:xfrm>
        </p:grpSpPr>
        <p:sp>
          <p:nvSpPr>
            <p:cNvPr id="6182" name="Line 93"/>
            <p:cNvSpPr>
              <a:spLocks noChangeShapeType="1"/>
            </p:cNvSpPr>
            <p:nvPr/>
          </p:nvSpPr>
          <p:spPr bwMode="auto">
            <a:xfrm flipH="1" flipV="1">
              <a:off x="1388" y="1436"/>
              <a:ext cx="2352" cy="816"/>
            </a:xfrm>
            <a:prstGeom prst="line">
              <a:avLst/>
            </a:prstGeom>
            <a:noFill/>
            <a:ln w="19050">
              <a:solidFill>
                <a:schemeClr val="tx2"/>
              </a:solidFill>
              <a:round/>
              <a:headEnd/>
              <a:tailEnd type="none" w="lg" len="med"/>
            </a:ln>
          </p:spPr>
          <p:txBody>
            <a:bodyPr lIns="45720" rIns="45720" anchor="ctr">
              <a:spAutoFit/>
            </a:bodyPr>
            <a:lstStyle/>
            <a:p>
              <a:endParaRPr lang="en-US"/>
            </a:p>
          </p:txBody>
        </p:sp>
        <p:grpSp>
          <p:nvGrpSpPr>
            <p:cNvPr id="3" name="Group 8"/>
            <p:cNvGrpSpPr>
              <a:grpSpLocks/>
            </p:cNvGrpSpPr>
            <p:nvPr/>
          </p:nvGrpSpPr>
          <p:grpSpPr bwMode="auto">
            <a:xfrm>
              <a:off x="572" y="2262"/>
              <a:ext cx="288" cy="528"/>
              <a:chOff x="860" y="2262"/>
              <a:chExt cx="288" cy="528"/>
            </a:xfrm>
          </p:grpSpPr>
          <p:sp>
            <p:nvSpPr>
              <p:cNvPr id="6222" name="Line 9"/>
              <p:cNvSpPr>
                <a:spLocks noChangeShapeType="1"/>
              </p:cNvSpPr>
              <p:nvPr/>
            </p:nvSpPr>
            <p:spPr bwMode="auto">
              <a:xfrm flipV="1">
                <a:off x="1004" y="2262"/>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23" name="Oval 10"/>
              <p:cNvSpPr>
                <a:spLocks noChangeArrowheads="1"/>
              </p:cNvSpPr>
              <p:nvPr/>
            </p:nvSpPr>
            <p:spPr bwMode="auto">
              <a:xfrm>
                <a:off x="860" y="2406"/>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grpSp>
        <p:sp>
          <p:nvSpPr>
            <p:cNvPr id="6184" name="Text Box 11"/>
            <p:cNvSpPr txBox="1">
              <a:spLocks noChangeArrowheads="1"/>
            </p:cNvSpPr>
            <p:nvPr/>
          </p:nvSpPr>
          <p:spPr bwMode="auto">
            <a:xfrm>
              <a:off x="4412" y="2406"/>
              <a:ext cx="546" cy="214"/>
            </a:xfrm>
            <a:prstGeom prst="rect">
              <a:avLst/>
            </a:prstGeom>
            <a:solidFill>
              <a:schemeClr val="bg1"/>
            </a:solidFill>
            <a:ln w="19050">
              <a:noFill/>
              <a:miter lim="800000"/>
              <a:headEnd/>
              <a:tailEnd type="none" w="lg" len="med"/>
            </a:ln>
          </p:spPr>
          <p:txBody>
            <a:bodyPr wrap="none" lIns="45720" rIns="45720">
              <a:spAutoFit/>
            </a:bodyPr>
            <a:lstStyle/>
            <a:p>
              <a:r>
                <a:rPr lang="en-US"/>
                <a:t>Extract</a:t>
              </a:r>
            </a:p>
          </p:txBody>
        </p:sp>
        <p:sp>
          <p:nvSpPr>
            <p:cNvPr id="6185" name="Line 12"/>
            <p:cNvSpPr>
              <a:spLocks noChangeShapeType="1"/>
            </p:cNvSpPr>
            <p:nvPr/>
          </p:nvSpPr>
          <p:spPr bwMode="auto">
            <a:xfrm flipH="1" flipV="1">
              <a:off x="476" y="1436"/>
              <a:ext cx="240" cy="82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86" name="Line 13"/>
            <p:cNvSpPr>
              <a:spLocks noChangeShapeType="1"/>
            </p:cNvSpPr>
            <p:nvPr/>
          </p:nvSpPr>
          <p:spPr bwMode="auto">
            <a:xfrm flipV="1">
              <a:off x="1532" y="1436"/>
              <a:ext cx="19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87" name="Line 14"/>
            <p:cNvSpPr>
              <a:spLocks noChangeShapeType="1"/>
            </p:cNvSpPr>
            <p:nvPr/>
          </p:nvSpPr>
          <p:spPr bwMode="auto">
            <a:xfrm flipV="1">
              <a:off x="1532" y="1436"/>
              <a:ext cx="91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88" name="Line 15"/>
            <p:cNvSpPr>
              <a:spLocks noChangeShapeType="1"/>
            </p:cNvSpPr>
            <p:nvPr/>
          </p:nvSpPr>
          <p:spPr bwMode="auto">
            <a:xfrm flipH="1" flipV="1">
              <a:off x="1964" y="1436"/>
              <a:ext cx="110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89" name="Line 16"/>
            <p:cNvSpPr>
              <a:spLocks noChangeShapeType="1"/>
            </p:cNvSpPr>
            <p:nvPr/>
          </p:nvSpPr>
          <p:spPr bwMode="auto">
            <a:xfrm flipH="1" flipV="1">
              <a:off x="1244" y="1436"/>
              <a:ext cx="182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90" name="Line 17"/>
            <p:cNvSpPr>
              <a:spLocks noChangeShapeType="1"/>
            </p:cNvSpPr>
            <p:nvPr/>
          </p:nvSpPr>
          <p:spPr bwMode="auto">
            <a:xfrm flipH="1" flipV="1">
              <a:off x="2108" y="1436"/>
              <a:ext cx="163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91" name="Line 18"/>
            <p:cNvSpPr>
              <a:spLocks noChangeShapeType="1"/>
            </p:cNvSpPr>
            <p:nvPr/>
          </p:nvSpPr>
          <p:spPr bwMode="auto">
            <a:xfrm flipH="1" flipV="1">
              <a:off x="2492" y="1436"/>
              <a:ext cx="1248"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92" name="Text Box 19"/>
            <p:cNvSpPr txBox="1">
              <a:spLocks noChangeArrowheads="1"/>
            </p:cNvSpPr>
            <p:nvPr/>
          </p:nvSpPr>
          <p:spPr bwMode="auto">
            <a:xfrm>
              <a:off x="4460" y="1638"/>
              <a:ext cx="890" cy="370"/>
            </a:xfrm>
            <a:prstGeom prst="rect">
              <a:avLst/>
            </a:prstGeom>
            <a:solidFill>
              <a:schemeClr val="bg1"/>
            </a:solidFill>
            <a:ln w="19050">
              <a:noFill/>
              <a:miter lim="800000"/>
              <a:headEnd/>
              <a:tailEnd type="none" w="lg" len="med"/>
            </a:ln>
          </p:spPr>
          <p:txBody>
            <a:bodyPr wrap="none" lIns="45720" rIns="45720">
              <a:spAutoFit/>
            </a:bodyPr>
            <a:lstStyle/>
            <a:p>
              <a:r>
                <a:rPr lang="en-US"/>
                <a:t>Word-Count</a:t>
              </a:r>
            </a:p>
            <a:p>
              <a:r>
                <a:rPr lang="en-US"/>
                <a:t>Pairs</a:t>
              </a:r>
            </a:p>
          </p:txBody>
        </p:sp>
        <p:sp>
          <p:nvSpPr>
            <p:cNvPr id="6193" name="Rectangle 20"/>
            <p:cNvSpPr>
              <a:spLocks noChangeArrowheads="1"/>
            </p:cNvSpPr>
            <p:nvPr/>
          </p:nvSpPr>
          <p:spPr bwMode="auto">
            <a:xfrm>
              <a:off x="284" y="1532"/>
              <a:ext cx="421"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dick, 1</a:t>
              </a:r>
              <a:r>
                <a:rPr lang="en-US" sz="1200">
                  <a:solidFill>
                    <a:schemeClr val="accent1"/>
                  </a:solidFill>
                  <a:sym typeface="Symbol" pitchFamily="18" charset="2"/>
                </a:rPr>
                <a:t></a:t>
              </a:r>
            </a:p>
          </p:txBody>
        </p:sp>
        <p:sp>
          <p:nvSpPr>
            <p:cNvPr id="6194" name="Rectangle 23"/>
            <p:cNvSpPr>
              <a:spLocks noChangeArrowheads="1"/>
            </p:cNvSpPr>
            <p:nvPr/>
          </p:nvSpPr>
          <p:spPr bwMode="auto">
            <a:xfrm>
              <a:off x="1554" y="2012"/>
              <a:ext cx="388"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see, 1</a:t>
              </a:r>
              <a:r>
                <a:rPr lang="en-US" sz="1200">
                  <a:solidFill>
                    <a:schemeClr val="accent1"/>
                  </a:solidFill>
                  <a:sym typeface="Symbol" pitchFamily="18" charset="2"/>
                </a:rPr>
                <a:t></a:t>
              </a:r>
            </a:p>
          </p:txBody>
        </p:sp>
        <p:sp>
          <p:nvSpPr>
            <p:cNvPr id="6195" name="Rectangle 24"/>
            <p:cNvSpPr>
              <a:spLocks noChangeArrowheads="1"/>
            </p:cNvSpPr>
            <p:nvPr/>
          </p:nvSpPr>
          <p:spPr bwMode="auto">
            <a:xfrm>
              <a:off x="2301" y="1754"/>
              <a:ext cx="479"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come, 1</a:t>
              </a:r>
              <a:r>
                <a:rPr lang="en-US" sz="1200">
                  <a:solidFill>
                    <a:schemeClr val="accent1"/>
                  </a:solidFill>
                  <a:sym typeface="Symbol" pitchFamily="18" charset="2"/>
                </a:rPr>
                <a:t></a:t>
              </a:r>
            </a:p>
          </p:txBody>
        </p:sp>
        <p:sp>
          <p:nvSpPr>
            <p:cNvPr id="6196" name="Rectangle 25"/>
            <p:cNvSpPr>
              <a:spLocks noChangeArrowheads="1"/>
            </p:cNvSpPr>
            <p:nvPr/>
          </p:nvSpPr>
          <p:spPr bwMode="auto">
            <a:xfrm>
              <a:off x="3020" y="2060"/>
              <a:ext cx="400"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and, 1</a:t>
              </a:r>
              <a:r>
                <a:rPr lang="en-US" sz="1200">
                  <a:solidFill>
                    <a:schemeClr val="accent1"/>
                  </a:solidFill>
                  <a:sym typeface="Symbol" pitchFamily="18" charset="2"/>
                </a:rPr>
                <a:t></a:t>
              </a:r>
            </a:p>
          </p:txBody>
        </p:sp>
        <p:sp>
          <p:nvSpPr>
            <p:cNvPr id="6197" name="Rectangle 26"/>
            <p:cNvSpPr>
              <a:spLocks noChangeArrowheads="1"/>
            </p:cNvSpPr>
            <p:nvPr/>
          </p:nvSpPr>
          <p:spPr bwMode="auto">
            <a:xfrm>
              <a:off x="2252" y="1532"/>
              <a:ext cx="479"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come, 1</a:t>
              </a:r>
              <a:r>
                <a:rPr lang="en-US" sz="1200">
                  <a:solidFill>
                    <a:schemeClr val="accent1"/>
                  </a:solidFill>
                  <a:sym typeface="Symbol" pitchFamily="18" charset="2"/>
                </a:rPr>
                <a:t></a:t>
              </a:r>
            </a:p>
          </p:txBody>
        </p:sp>
        <p:sp>
          <p:nvSpPr>
            <p:cNvPr id="6198" name="Line 27"/>
            <p:cNvSpPr>
              <a:spLocks noChangeShapeType="1"/>
            </p:cNvSpPr>
            <p:nvPr/>
          </p:nvSpPr>
          <p:spPr bwMode="auto">
            <a:xfrm flipV="1">
              <a:off x="716" y="1436"/>
              <a:ext cx="91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99" name="Rectangle 28"/>
            <p:cNvSpPr>
              <a:spLocks noChangeArrowheads="1"/>
            </p:cNvSpPr>
            <p:nvPr/>
          </p:nvSpPr>
          <p:spPr bwMode="auto">
            <a:xfrm>
              <a:off x="716" y="2060"/>
              <a:ext cx="479"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come</a:t>
              </a:r>
              <a:r>
                <a:rPr lang="en-US" sz="1200">
                  <a:solidFill>
                    <a:schemeClr val="accent1"/>
                  </a:solidFill>
                </a:rPr>
                <a:t>, 1</a:t>
              </a:r>
              <a:r>
                <a:rPr lang="en-US" sz="1200">
                  <a:solidFill>
                    <a:schemeClr val="accent1"/>
                  </a:solidFill>
                  <a:sym typeface="Symbol" pitchFamily="18" charset="2"/>
                </a:rPr>
                <a:t></a:t>
              </a:r>
            </a:p>
          </p:txBody>
        </p:sp>
        <p:sp>
          <p:nvSpPr>
            <p:cNvPr id="6200" name="Line 29"/>
            <p:cNvSpPr>
              <a:spLocks noChangeShapeType="1"/>
            </p:cNvSpPr>
            <p:nvPr/>
          </p:nvSpPr>
          <p:spPr bwMode="auto">
            <a:xfrm flipH="1" flipV="1">
              <a:off x="1004" y="1436"/>
              <a:ext cx="528"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01" name="Rectangle 30"/>
            <p:cNvSpPr>
              <a:spLocks noChangeArrowheads="1"/>
            </p:cNvSpPr>
            <p:nvPr/>
          </p:nvSpPr>
          <p:spPr bwMode="auto">
            <a:xfrm>
              <a:off x="1340" y="1802"/>
              <a:ext cx="479"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come, 1</a:t>
              </a:r>
              <a:r>
                <a:rPr lang="en-US" sz="1200">
                  <a:solidFill>
                    <a:schemeClr val="accent1"/>
                  </a:solidFill>
                  <a:sym typeface="Symbol" pitchFamily="18" charset="2"/>
                </a:rPr>
                <a:t></a:t>
              </a:r>
            </a:p>
          </p:txBody>
        </p:sp>
        <p:grpSp>
          <p:nvGrpSpPr>
            <p:cNvPr id="4" name="Group 31"/>
            <p:cNvGrpSpPr>
              <a:grpSpLocks/>
            </p:cNvGrpSpPr>
            <p:nvPr/>
          </p:nvGrpSpPr>
          <p:grpSpPr bwMode="auto">
            <a:xfrm>
              <a:off x="1388" y="2252"/>
              <a:ext cx="288" cy="528"/>
              <a:chOff x="860" y="2262"/>
              <a:chExt cx="288" cy="528"/>
            </a:xfrm>
          </p:grpSpPr>
          <p:sp>
            <p:nvSpPr>
              <p:cNvPr id="6220" name="Line 32"/>
              <p:cNvSpPr>
                <a:spLocks noChangeShapeType="1"/>
              </p:cNvSpPr>
              <p:nvPr/>
            </p:nvSpPr>
            <p:spPr bwMode="auto">
              <a:xfrm flipV="1">
                <a:off x="1004" y="2262"/>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21" name="Oval 33"/>
              <p:cNvSpPr>
                <a:spLocks noChangeArrowheads="1"/>
              </p:cNvSpPr>
              <p:nvPr/>
            </p:nvSpPr>
            <p:spPr bwMode="auto">
              <a:xfrm>
                <a:off x="860" y="2406"/>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grpSp>
        <p:grpSp>
          <p:nvGrpSpPr>
            <p:cNvPr id="5" name="Group 34"/>
            <p:cNvGrpSpPr>
              <a:grpSpLocks/>
            </p:cNvGrpSpPr>
            <p:nvPr/>
          </p:nvGrpSpPr>
          <p:grpSpPr bwMode="auto">
            <a:xfrm>
              <a:off x="2156" y="2252"/>
              <a:ext cx="288" cy="528"/>
              <a:chOff x="860" y="2262"/>
              <a:chExt cx="288" cy="528"/>
            </a:xfrm>
          </p:grpSpPr>
          <p:sp>
            <p:nvSpPr>
              <p:cNvPr id="6218" name="Line 35"/>
              <p:cNvSpPr>
                <a:spLocks noChangeShapeType="1"/>
              </p:cNvSpPr>
              <p:nvPr/>
            </p:nvSpPr>
            <p:spPr bwMode="auto">
              <a:xfrm flipV="1">
                <a:off x="1004" y="2262"/>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19" name="Oval 36"/>
              <p:cNvSpPr>
                <a:spLocks noChangeArrowheads="1"/>
              </p:cNvSpPr>
              <p:nvPr/>
            </p:nvSpPr>
            <p:spPr bwMode="auto">
              <a:xfrm>
                <a:off x="860" y="2406"/>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grpSp>
        <p:grpSp>
          <p:nvGrpSpPr>
            <p:cNvPr id="6" name="Group 37"/>
            <p:cNvGrpSpPr>
              <a:grpSpLocks/>
            </p:cNvGrpSpPr>
            <p:nvPr/>
          </p:nvGrpSpPr>
          <p:grpSpPr bwMode="auto">
            <a:xfrm>
              <a:off x="2924" y="2252"/>
              <a:ext cx="288" cy="528"/>
              <a:chOff x="860" y="2262"/>
              <a:chExt cx="288" cy="528"/>
            </a:xfrm>
          </p:grpSpPr>
          <p:sp>
            <p:nvSpPr>
              <p:cNvPr id="6216" name="Line 38"/>
              <p:cNvSpPr>
                <a:spLocks noChangeShapeType="1"/>
              </p:cNvSpPr>
              <p:nvPr/>
            </p:nvSpPr>
            <p:spPr bwMode="auto">
              <a:xfrm flipV="1">
                <a:off x="1004" y="2262"/>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17" name="Oval 39"/>
              <p:cNvSpPr>
                <a:spLocks noChangeArrowheads="1"/>
              </p:cNvSpPr>
              <p:nvPr/>
            </p:nvSpPr>
            <p:spPr bwMode="auto">
              <a:xfrm>
                <a:off x="860" y="2406"/>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grpSp>
        <p:grpSp>
          <p:nvGrpSpPr>
            <p:cNvPr id="7" name="Group 40"/>
            <p:cNvGrpSpPr>
              <a:grpSpLocks/>
            </p:cNvGrpSpPr>
            <p:nvPr/>
          </p:nvGrpSpPr>
          <p:grpSpPr bwMode="auto">
            <a:xfrm>
              <a:off x="3596" y="2252"/>
              <a:ext cx="288" cy="528"/>
              <a:chOff x="860" y="2262"/>
              <a:chExt cx="288" cy="528"/>
            </a:xfrm>
          </p:grpSpPr>
          <p:sp>
            <p:nvSpPr>
              <p:cNvPr id="6214" name="Line 41"/>
              <p:cNvSpPr>
                <a:spLocks noChangeShapeType="1"/>
              </p:cNvSpPr>
              <p:nvPr/>
            </p:nvSpPr>
            <p:spPr bwMode="auto">
              <a:xfrm flipV="1">
                <a:off x="1004" y="2262"/>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15" name="Oval 42"/>
              <p:cNvSpPr>
                <a:spLocks noChangeArrowheads="1"/>
              </p:cNvSpPr>
              <p:nvPr/>
            </p:nvSpPr>
            <p:spPr bwMode="auto">
              <a:xfrm>
                <a:off x="860" y="2406"/>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grpSp>
        <p:sp>
          <p:nvSpPr>
            <p:cNvPr id="6206" name="Line 43"/>
            <p:cNvSpPr>
              <a:spLocks noChangeShapeType="1"/>
            </p:cNvSpPr>
            <p:nvPr/>
          </p:nvSpPr>
          <p:spPr bwMode="auto">
            <a:xfrm flipH="1" flipV="1">
              <a:off x="1772" y="1436"/>
              <a:ext cx="528"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07" name="Rectangle 44"/>
            <p:cNvSpPr>
              <a:spLocks noChangeArrowheads="1"/>
            </p:cNvSpPr>
            <p:nvPr/>
          </p:nvSpPr>
          <p:spPr bwMode="auto">
            <a:xfrm>
              <a:off x="1964" y="2060"/>
              <a:ext cx="479"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come, 2</a:t>
              </a:r>
              <a:r>
                <a:rPr lang="en-US" sz="1200">
                  <a:solidFill>
                    <a:schemeClr val="accent1"/>
                  </a:solidFill>
                  <a:sym typeface="Symbol" pitchFamily="18" charset="2"/>
                </a:rPr>
                <a:t></a:t>
              </a:r>
            </a:p>
          </p:txBody>
        </p:sp>
        <p:sp>
          <p:nvSpPr>
            <p:cNvPr id="6208" name="Line 45"/>
            <p:cNvSpPr>
              <a:spLocks noChangeShapeType="1"/>
            </p:cNvSpPr>
            <p:nvPr/>
          </p:nvSpPr>
          <p:spPr bwMode="auto">
            <a:xfrm flipH="1" flipV="1">
              <a:off x="3356" y="1436"/>
              <a:ext cx="38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09" name="Line 47"/>
            <p:cNvSpPr>
              <a:spLocks noChangeShapeType="1"/>
            </p:cNvSpPr>
            <p:nvPr/>
          </p:nvSpPr>
          <p:spPr bwMode="auto">
            <a:xfrm flipH="1" flipV="1">
              <a:off x="2684" y="1436"/>
              <a:ext cx="38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10" name="Rectangle 48"/>
            <p:cNvSpPr>
              <a:spLocks noChangeArrowheads="1"/>
            </p:cNvSpPr>
            <p:nvPr/>
          </p:nvSpPr>
          <p:spPr bwMode="auto">
            <a:xfrm>
              <a:off x="2732" y="1436"/>
              <a:ext cx="388"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see, 1</a:t>
              </a:r>
              <a:r>
                <a:rPr lang="en-US" sz="1200">
                  <a:solidFill>
                    <a:schemeClr val="accent1"/>
                  </a:solidFill>
                  <a:sym typeface="Symbol" pitchFamily="18" charset="2"/>
                </a:rPr>
                <a:t></a:t>
              </a:r>
            </a:p>
          </p:txBody>
        </p:sp>
        <p:sp>
          <p:nvSpPr>
            <p:cNvPr id="6211" name="Rectangle 67"/>
            <p:cNvSpPr>
              <a:spLocks noChangeArrowheads="1"/>
            </p:cNvSpPr>
            <p:nvPr/>
          </p:nvSpPr>
          <p:spPr bwMode="auto">
            <a:xfrm>
              <a:off x="2428" y="2090"/>
              <a:ext cx="400"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and, 1</a:t>
              </a:r>
              <a:r>
                <a:rPr lang="en-US" sz="1200">
                  <a:solidFill>
                    <a:schemeClr val="accent1"/>
                  </a:solidFill>
                  <a:sym typeface="Symbol" pitchFamily="18" charset="2"/>
                </a:rPr>
                <a:t></a:t>
              </a:r>
            </a:p>
          </p:txBody>
        </p:sp>
        <p:sp>
          <p:nvSpPr>
            <p:cNvPr id="6212" name="Rectangle 21"/>
            <p:cNvSpPr>
              <a:spLocks noChangeArrowheads="1"/>
            </p:cNvSpPr>
            <p:nvPr/>
          </p:nvSpPr>
          <p:spPr bwMode="auto">
            <a:xfrm>
              <a:off x="1148" y="1964"/>
              <a:ext cx="400"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and, 1</a:t>
              </a:r>
              <a:r>
                <a:rPr lang="en-US" sz="1200">
                  <a:solidFill>
                    <a:schemeClr val="accent1"/>
                  </a:solidFill>
                  <a:sym typeface="Symbol" pitchFamily="18" charset="2"/>
                </a:rPr>
                <a:t></a:t>
              </a:r>
            </a:p>
          </p:txBody>
        </p:sp>
        <p:sp>
          <p:nvSpPr>
            <p:cNvPr id="6213" name="Rectangle 22"/>
            <p:cNvSpPr>
              <a:spLocks noChangeArrowheads="1"/>
            </p:cNvSpPr>
            <p:nvPr/>
          </p:nvSpPr>
          <p:spPr bwMode="auto">
            <a:xfrm>
              <a:off x="3356" y="1772"/>
              <a:ext cx="432"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spot, 1</a:t>
              </a:r>
              <a:r>
                <a:rPr lang="en-US" sz="1200">
                  <a:solidFill>
                    <a:schemeClr val="accent1"/>
                  </a:solidFill>
                  <a:sym typeface="Symbol" pitchFamily="18" charset="2"/>
                </a:rPr>
                <a:t></a:t>
              </a:r>
            </a:p>
          </p:txBody>
        </p:sp>
      </p:grpSp>
      <p:grpSp>
        <p:nvGrpSpPr>
          <p:cNvPr id="8" name="Group 96"/>
          <p:cNvGrpSpPr>
            <a:grpSpLocks/>
          </p:cNvGrpSpPr>
          <p:nvPr/>
        </p:nvGrpSpPr>
        <p:grpSpPr bwMode="auto">
          <a:xfrm>
            <a:off x="222250" y="1136650"/>
            <a:ext cx="7369175" cy="1158875"/>
            <a:chOff x="140" y="716"/>
            <a:chExt cx="4642" cy="730"/>
          </a:xfrm>
        </p:grpSpPr>
        <p:sp>
          <p:nvSpPr>
            <p:cNvPr id="6156" name="Text Box 52"/>
            <p:cNvSpPr txBox="1">
              <a:spLocks noChangeArrowheads="1"/>
            </p:cNvSpPr>
            <p:nvPr/>
          </p:nvSpPr>
          <p:spPr bwMode="auto">
            <a:xfrm>
              <a:off x="4412" y="1062"/>
              <a:ext cx="370" cy="214"/>
            </a:xfrm>
            <a:prstGeom prst="rect">
              <a:avLst/>
            </a:prstGeom>
            <a:solidFill>
              <a:schemeClr val="bg1"/>
            </a:solidFill>
            <a:ln w="19050">
              <a:noFill/>
              <a:miter lim="800000"/>
              <a:headEnd/>
              <a:tailEnd type="none" w="lg" len="med"/>
            </a:ln>
          </p:spPr>
          <p:txBody>
            <a:bodyPr wrap="none" lIns="45720" rIns="45720">
              <a:spAutoFit/>
            </a:bodyPr>
            <a:lstStyle/>
            <a:p>
              <a:r>
                <a:rPr lang="en-US"/>
                <a:t>Sum</a:t>
              </a:r>
            </a:p>
          </p:txBody>
        </p:sp>
        <p:grpSp>
          <p:nvGrpSpPr>
            <p:cNvPr id="9" name="Group 72"/>
            <p:cNvGrpSpPr>
              <a:grpSpLocks/>
            </p:cNvGrpSpPr>
            <p:nvPr/>
          </p:nvGrpSpPr>
          <p:grpSpPr bwMode="auto">
            <a:xfrm>
              <a:off x="140" y="716"/>
              <a:ext cx="672" cy="730"/>
              <a:chOff x="428" y="716"/>
              <a:chExt cx="672" cy="730"/>
            </a:xfrm>
          </p:grpSpPr>
          <p:grpSp>
            <p:nvGrpSpPr>
              <p:cNvPr id="10" name="Group 69"/>
              <p:cNvGrpSpPr>
                <a:grpSpLocks/>
              </p:cNvGrpSpPr>
              <p:nvPr/>
            </p:nvGrpSpPr>
            <p:grpSpPr bwMode="auto">
              <a:xfrm>
                <a:off x="428" y="716"/>
                <a:ext cx="672" cy="730"/>
                <a:chOff x="1340" y="716"/>
                <a:chExt cx="672" cy="730"/>
              </a:xfrm>
            </p:grpSpPr>
            <p:sp>
              <p:nvSpPr>
                <p:cNvPr id="6180" name="Line 50"/>
                <p:cNvSpPr>
                  <a:spLocks noChangeShapeType="1"/>
                </p:cNvSpPr>
                <p:nvPr/>
              </p:nvSpPr>
              <p:spPr bwMode="auto">
                <a:xfrm flipV="1">
                  <a:off x="1676" y="716"/>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6181" name="AutoShape 51"/>
                <p:cNvSpPr>
                  <a:spLocks noChangeArrowheads="1"/>
                </p:cNvSpPr>
                <p:nvPr/>
              </p:nvSpPr>
              <p:spPr bwMode="auto">
                <a:xfrm>
                  <a:off x="1340" y="908"/>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dick</a:t>
                  </a:r>
                </a:p>
                <a:p>
                  <a:pPr algn="ctr"/>
                  <a:r>
                    <a:rPr lang="en-US">
                      <a:sym typeface="Symbol" pitchFamily="18" charset="2"/>
                    </a:rPr>
                    <a:t></a:t>
                  </a:r>
                  <a:endParaRPr lang="en-US" baseline="-25000">
                    <a:sym typeface="Symbol" pitchFamily="18" charset="2"/>
                  </a:endParaRPr>
                </a:p>
              </p:txBody>
            </p:sp>
          </p:grpSp>
          <p:sp>
            <p:nvSpPr>
              <p:cNvPr id="6179" name="Rectangle 59"/>
              <p:cNvSpPr>
                <a:spLocks noChangeArrowheads="1"/>
              </p:cNvSpPr>
              <p:nvPr/>
            </p:nvSpPr>
            <p:spPr bwMode="auto">
              <a:xfrm>
                <a:off x="524" y="764"/>
                <a:ext cx="138" cy="214"/>
              </a:xfrm>
              <a:prstGeom prst="rect">
                <a:avLst/>
              </a:prstGeom>
              <a:noFill/>
              <a:ln w="19050">
                <a:noFill/>
                <a:miter lim="800000"/>
                <a:headEnd/>
                <a:tailEnd type="none" w="lg" len="med"/>
              </a:ln>
            </p:spPr>
            <p:txBody>
              <a:bodyPr wrap="none" lIns="45720" rIns="45720">
                <a:spAutoFit/>
              </a:bodyPr>
              <a:lstStyle/>
              <a:p>
                <a:pPr algn="ctr"/>
                <a:r>
                  <a:rPr lang="en-US">
                    <a:solidFill>
                      <a:schemeClr val="accent1"/>
                    </a:solidFill>
                  </a:rPr>
                  <a:t>1</a:t>
                </a:r>
              </a:p>
            </p:txBody>
          </p:sp>
        </p:grpSp>
        <p:grpSp>
          <p:nvGrpSpPr>
            <p:cNvPr id="11" name="Group 73"/>
            <p:cNvGrpSpPr>
              <a:grpSpLocks/>
            </p:cNvGrpSpPr>
            <p:nvPr/>
          </p:nvGrpSpPr>
          <p:grpSpPr bwMode="auto">
            <a:xfrm>
              <a:off x="860" y="716"/>
              <a:ext cx="672" cy="730"/>
              <a:chOff x="428" y="716"/>
              <a:chExt cx="672" cy="730"/>
            </a:xfrm>
          </p:grpSpPr>
          <p:grpSp>
            <p:nvGrpSpPr>
              <p:cNvPr id="12" name="Group 74"/>
              <p:cNvGrpSpPr>
                <a:grpSpLocks/>
              </p:cNvGrpSpPr>
              <p:nvPr/>
            </p:nvGrpSpPr>
            <p:grpSpPr bwMode="auto">
              <a:xfrm>
                <a:off x="428" y="716"/>
                <a:ext cx="672" cy="730"/>
                <a:chOff x="1340" y="716"/>
                <a:chExt cx="672" cy="730"/>
              </a:xfrm>
            </p:grpSpPr>
            <p:sp>
              <p:nvSpPr>
                <p:cNvPr id="6176" name="Line 75"/>
                <p:cNvSpPr>
                  <a:spLocks noChangeShapeType="1"/>
                </p:cNvSpPr>
                <p:nvPr/>
              </p:nvSpPr>
              <p:spPr bwMode="auto">
                <a:xfrm flipV="1">
                  <a:off x="1676" y="716"/>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6177" name="AutoShape 76"/>
                <p:cNvSpPr>
                  <a:spLocks noChangeArrowheads="1"/>
                </p:cNvSpPr>
                <p:nvPr/>
              </p:nvSpPr>
              <p:spPr bwMode="auto">
                <a:xfrm>
                  <a:off x="1340" y="908"/>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and</a:t>
                  </a:r>
                </a:p>
                <a:p>
                  <a:pPr algn="ctr"/>
                  <a:r>
                    <a:rPr lang="en-US">
                      <a:sym typeface="Symbol" pitchFamily="18" charset="2"/>
                    </a:rPr>
                    <a:t></a:t>
                  </a:r>
                  <a:endParaRPr lang="en-US" baseline="-25000">
                    <a:sym typeface="Symbol" pitchFamily="18" charset="2"/>
                  </a:endParaRPr>
                </a:p>
              </p:txBody>
            </p:sp>
          </p:grpSp>
          <p:sp>
            <p:nvSpPr>
              <p:cNvPr id="6175" name="Rectangle 77"/>
              <p:cNvSpPr>
                <a:spLocks noChangeArrowheads="1"/>
              </p:cNvSpPr>
              <p:nvPr/>
            </p:nvSpPr>
            <p:spPr bwMode="auto">
              <a:xfrm>
                <a:off x="524" y="764"/>
                <a:ext cx="138" cy="214"/>
              </a:xfrm>
              <a:prstGeom prst="rect">
                <a:avLst/>
              </a:prstGeom>
              <a:noFill/>
              <a:ln w="19050">
                <a:noFill/>
                <a:miter lim="800000"/>
                <a:headEnd/>
                <a:tailEnd type="none" w="lg" len="med"/>
              </a:ln>
            </p:spPr>
            <p:txBody>
              <a:bodyPr wrap="none" lIns="45720" rIns="45720">
                <a:spAutoFit/>
              </a:bodyPr>
              <a:lstStyle/>
              <a:p>
                <a:pPr algn="ctr"/>
                <a:r>
                  <a:rPr lang="en-US">
                    <a:solidFill>
                      <a:schemeClr val="accent1"/>
                    </a:solidFill>
                  </a:rPr>
                  <a:t>3</a:t>
                </a:r>
              </a:p>
            </p:txBody>
          </p:sp>
        </p:grpSp>
        <p:grpSp>
          <p:nvGrpSpPr>
            <p:cNvPr id="13" name="Group 78"/>
            <p:cNvGrpSpPr>
              <a:grpSpLocks/>
            </p:cNvGrpSpPr>
            <p:nvPr/>
          </p:nvGrpSpPr>
          <p:grpSpPr bwMode="auto">
            <a:xfrm>
              <a:off x="1580" y="716"/>
              <a:ext cx="672" cy="730"/>
              <a:chOff x="428" y="716"/>
              <a:chExt cx="672" cy="730"/>
            </a:xfrm>
          </p:grpSpPr>
          <p:grpSp>
            <p:nvGrpSpPr>
              <p:cNvPr id="14" name="Group 79"/>
              <p:cNvGrpSpPr>
                <a:grpSpLocks/>
              </p:cNvGrpSpPr>
              <p:nvPr/>
            </p:nvGrpSpPr>
            <p:grpSpPr bwMode="auto">
              <a:xfrm>
                <a:off x="428" y="716"/>
                <a:ext cx="672" cy="730"/>
                <a:chOff x="1340" y="716"/>
                <a:chExt cx="672" cy="730"/>
              </a:xfrm>
            </p:grpSpPr>
            <p:sp>
              <p:nvSpPr>
                <p:cNvPr id="6172" name="Line 80"/>
                <p:cNvSpPr>
                  <a:spLocks noChangeShapeType="1"/>
                </p:cNvSpPr>
                <p:nvPr/>
              </p:nvSpPr>
              <p:spPr bwMode="auto">
                <a:xfrm flipV="1">
                  <a:off x="1676" y="716"/>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6173" name="AutoShape 81"/>
                <p:cNvSpPr>
                  <a:spLocks noChangeArrowheads="1"/>
                </p:cNvSpPr>
                <p:nvPr/>
              </p:nvSpPr>
              <p:spPr bwMode="auto">
                <a:xfrm>
                  <a:off x="1340" y="908"/>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come</a:t>
                  </a:r>
                </a:p>
                <a:p>
                  <a:pPr algn="ctr"/>
                  <a:r>
                    <a:rPr lang="en-US">
                      <a:sym typeface="Symbol" pitchFamily="18" charset="2"/>
                    </a:rPr>
                    <a:t></a:t>
                  </a:r>
                  <a:endParaRPr lang="en-US" baseline="-25000">
                    <a:sym typeface="Symbol" pitchFamily="18" charset="2"/>
                  </a:endParaRPr>
                </a:p>
              </p:txBody>
            </p:sp>
          </p:grpSp>
          <p:sp>
            <p:nvSpPr>
              <p:cNvPr id="6171" name="Rectangle 82"/>
              <p:cNvSpPr>
                <a:spLocks noChangeArrowheads="1"/>
              </p:cNvSpPr>
              <p:nvPr/>
            </p:nvSpPr>
            <p:spPr bwMode="auto">
              <a:xfrm>
                <a:off x="524" y="764"/>
                <a:ext cx="138" cy="214"/>
              </a:xfrm>
              <a:prstGeom prst="rect">
                <a:avLst/>
              </a:prstGeom>
              <a:noFill/>
              <a:ln w="19050">
                <a:noFill/>
                <a:miter lim="800000"/>
                <a:headEnd/>
                <a:tailEnd type="none" w="lg" len="med"/>
              </a:ln>
            </p:spPr>
            <p:txBody>
              <a:bodyPr wrap="none" lIns="45720" rIns="45720">
                <a:spAutoFit/>
              </a:bodyPr>
              <a:lstStyle/>
              <a:p>
                <a:pPr algn="ctr"/>
                <a:r>
                  <a:rPr lang="en-US">
                    <a:solidFill>
                      <a:schemeClr val="accent1"/>
                    </a:solidFill>
                  </a:rPr>
                  <a:t>6</a:t>
                </a:r>
              </a:p>
            </p:txBody>
          </p:sp>
        </p:grpSp>
        <p:grpSp>
          <p:nvGrpSpPr>
            <p:cNvPr id="15" name="Group 83"/>
            <p:cNvGrpSpPr>
              <a:grpSpLocks/>
            </p:cNvGrpSpPr>
            <p:nvPr/>
          </p:nvGrpSpPr>
          <p:grpSpPr bwMode="auto">
            <a:xfrm>
              <a:off x="2300" y="716"/>
              <a:ext cx="672" cy="730"/>
              <a:chOff x="428" y="716"/>
              <a:chExt cx="672" cy="730"/>
            </a:xfrm>
          </p:grpSpPr>
          <p:grpSp>
            <p:nvGrpSpPr>
              <p:cNvPr id="16" name="Group 84"/>
              <p:cNvGrpSpPr>
                <a:grpSpLocks/>
              </p:cNvGrpSpPr>
              <p:nvPr/>
            </p:nvGrpSpPr>
            <p:grpSpPr bwMode="auto">
              <a:xfrm>
                <a:off x="428" y="716"/>
                <a:ext cx="672" cy="730"/>
                <a:chOff x="1340" y="716"/>
                <a:chExt cx="672" cy="730"/>
              </a:xfrm>
            </p:grpSpPr>
            <p:sp>
              <p:nvSpPr>
                <p:cNvPr id="6168" name="Line 85"/>
                <p:cNvSpPr>
                  <a:spLocks noChangeShapeType="1"/>
                </p:cNvSpPr>
                <p:nvPr/>
              </p:nvSpPr>
              <p:spPr bwMode="auto">
                <a:xfrm flipV="1">
                  <a:off x="1676" y="716"/>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6169" name="AutoShape 86"/>
                <p:cNvSpPr>
                  <a:spLocks noChangeArrowheads="1"/>
                </p:cNvSpPr>
                <p:nvPr/>
              </p:nvSpPr>
              <p:spPr bwMode="auto">
                <a:xfrm>
                  <a:off x="1340" y="908"/>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see</a:t>
                  </a:r>
                </a:p>
                <a:p>
                  <a:pPr algn="ctr"/>
                  <a:r>
                    <a:rPr lang="en-US">
                      <a:sym typeface="Symbol" pitchFamily="18" charset="2"/>
                    </a:rPr>
                    <a:t></a:t>
                  </a:r>
                  <a:endParaRPr lang="en-US" baseline="-25000">
                    <a:sym typeface="Symbol" pitchFamily="18" charset="2"/>
                  </a:endParaRPr>
                </a:p>
              </p:txBody>
            </p:sp>
          </p:grpSp>
          <p:sp>
            <p:nvSpPr>
              <p:cNvPr id="6167" name="Rectangle 87"/>
              <p:cNvSpPr>
                <a:spLocks noChangeArrowheads="1"/>
              </p:cNvSpPr>
              <p:nvPr/>
            </p:nvSpPr>
            <p:spPr bwMode="auto">
              <a:xfrm>
                <a:off x="524" y="764"/>
                <a:ext cx="138" cy="214"/>
              </a:xfrm>
              <a:prstGeom prst="rect">
                <a:avLst/>
              </a:prstGeom>
              <a:noFill/>
              <a:ln w="19050">
                <a:noFill/>
                <a:miter lim="800000"/>
                <a:headEnd/>
                <a:tailEnd type="none" w="lg" len="med"/>
              </a:ln>
            </p:spPr>
            <p:txBody>
              <a:bodyPr wrap="none" lIns="45720" rIns="45720">
                <a:spAutoFit/>
              </a:bodyPr>
              <a:lstStyle/>
              <a:p>
                <a:pPr algn="ctr"/>
                <a:r>
                  <a:rPr lang="en-US">
                    <a:solidFill>
                      <a:schemeClr val="accent1"/>
                    </a:solidFill>
                  </a:rPr>
                  <a:t>3</a:t>
                </a:r>
              </a:p>
            </p:txBody>
          </p:sp>
        </p:grpSp>
        <p:grpSp>
          <p:nvGrpSpPr>
            <p:cNvPr id="17" name="Group 88"/>
            <p:cNvGrpSpPr>
              <a:grpSpLocks/>
            </p:cNvGrpSpPr>
            <p:nvPr/>
          </p:nvGrpSpPr>
          <p:grpSpPr bwMode="auto">
            <a:xfrm>
              <a:off x="3020" y="716"/>
              <a:ext cx="672" cy="730"/>
              <a:chOff x="428" y="716"/>
              <a:chExt cx="672" cy="730"/>
            </a:xfrm>
          </p:grpSpPr>
          <p:grpSp>
            <p:nvGrpSpPr>
              <p:cNvPr id="18" name="Group 89"/>
              <p:cNvGrpSpPr>
                <a:grpSpLocks/>
              </p:cNvGrpSpPr>
              <p:nvPr/>
            </p:nvGrpSpPr>
            <p:grpSpPr bwMode="auto">
              <a:xfrm>
                <a:off x="428" y="716"/>
                <a:ext cx="672" cy="730"/>
                <a:chOff x="1340" y="716"/>
                <a:chExt cx="672" cy="730"/>
              </a:xfrm>
            </p:grpSpPr>
            <p:sp>
              <p:nvSpPr>
                <p:cNvPr id="6164" name="Line 90"/>
                <p:cNvSpPr>
                  <a:spLocks noChangeShapeType="1"/>
                </p:cNvSpPr>
                <p:nvPr/>
              </p:nvSpPr>
              <p:spPr bwMode="auto">
                <a:xfrm flipV="1">
                  <a:off x="1676" y="716"/>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6165" name="AutoShape 91"/>
                <p:cNvSpPr>
                  <a:spLocks noChangeArrowheads="1"/>
                </p:cNvSpPr>
                <p:nvPr/>
              </p:nvSpPr>
              <p:spPr bwMode="auto">
                <a:xfrm>
                  <a:off x="1340" y="908"/>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spot</a:t>
                  </a:r>
                </a:p>
                <a:p>
                  <a:pPr algn="ctr"/>
                  <a:r>
                    <a:rPr lang="en-US">
                      <a:sym typeface="Symbol" pitchFamily="18" charset="2"/>
                    </a:rPr>
                    <a:t></a:t>
                  </a:r>
                  <a:endParaRPr lang="en-US" baseline="-25000">
                    <a:sym typeface="Symbol" pitchFamily="18" charset="2"/>
                  </a:endParaRPr>
                </a:p>
              </p:txBody>
            </p:sp>
          </p:grpSp>
          <p:sp>
            <p:nvSpPr>
              <p:cNvPr id="6163" name="Rectangle 92"/>
              <p:cNvSpPr>
                <a:spLocks noChangeArrowheads="1"/>
              </p:cNvSpPr>
              <p:nvPr/>
            </p:nvSpPr>
            <p:spPr bwMode="auto">
              <a:xfrm>
                <a:off x="524" y="764"/>
                <a:ext cx="138" cy="214"/>
              </a:xfrm>
              <a:prstGeom prst="rect">
                <a:avLst/>
              </a:prstGeom>
              <a:noFill/>
              <a:ln w="19050">
                <a:noFill/>
                <a:miter lim="800000"/>
                <a:headEnd/>
                <a:tailEnd type="none" w="lg" len="med"/>
              </a:ln>
            </p:spPr>
            <p:txBody>
              <a:bodyPr wrap="none" lIns="45720" rIns="45720">
                <a:spAutoFit/>
              </a:bodyPr>
              <a:lstStyle/>
              <a:p>
                <a:pPr algn="ctr"/>
                <a:r>
                  <a:rPr lang="en-US">
                    <a:solidFill>
                      <a:schemeClr val="accent1"/>
                    </a:solidFill>
                  </a:rPr>
                  <a:t>1</a:t>
                </a:r>
              </a:p>
            </p:txBody>
          </p:sp>
        </p:grpSp>
      </p:grpSp>
      <p:sp>
        <p:nvSpPr>
          <p:cNvPr id="6149" name="Rectangle 62"/>
          <p:cNvSpPr>
            <a:spLocks noChangeArrowheads="1"/>
          </p:cNvSpPr>
          <p:nvPr/>
        </p:nvSpPr>
        <p:spPr bwMode="auto">
          <a:xfrm>
            <a:off x="755650" y="4413250"/>
            <a:ext cx="762000" cy="495300"/>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dirty="0"/>
              <a:t>Come,</a:t>
            </a:r>
          </a:p>
          <a:p>
            <a:pPr algn="ctr"/>
            <a:r>
              <a:rPr lang="en-US" sz="1400" dirty="0"/>
              <a:t>Dick</a:t>
            </a:r>
          </a:p>
        </p:txBody>
      </p:sp>
      <p:sp>
        <p:nvSpPr>
          <p:cNvPr id="6151" name="Rectangle 64"/>
          <p:cNvSpPr>
            <a:spLocks noChangeArrowheads="1"/>
          </p:cNvSpPr>
          <p:nvPr/>
        </p:nvSpPr>
        <p:spPr bwMode="auto">
          <a:xfrm>
            <a:off x="5556250" y="4371975"/>
            <a:ext cx="685800" cy="879475"/>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 Spot.</a:t>
            </a:r>
          </a:p>
        </p:txBody>
      </p:sp>
    </p:spTree>
    <p:extLst>
      <p:ext uri="{BB962C8B-B14F-4D97-AF65-F5344CB8AC3E}">
        <p14:creationId xmlns:p14="http://schemas.microsoft.com/office/powerpoint/2010/main" val="2545077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eaLnBrk="1" hangingPunct="1">
              <a:defRPr/>
            </a:pPr>
            <a:r>
              <a:rPr lang="en-US" dirty="0" smtClean="0"/>
              <a:t>Hadoop Project</a:t>
            </a:r>
          </a:p>
        </p:txBody>
      </p:sp>
      <p:sp>
        <p:nvSpPr>
          <p:cNvPr id="503811" name="Rectangle 3"/>
          <p:cNvSpPr>
            <a:spLocks noGrp="1" noChangeArrowheads="1"/>
          </p:cNvSpPr>
          <p:nvPr>
            <p:ph type="body" idx="1"/>
          </p:nvPr>
        </p:nvSpPr>
        <p:spPr>
          <a:xfrm>
            <a:off x="290513" y="1060450"/>
            <a:ext cx="8294687" cy="5064125"/>
          </a:xfrm>
        </p:spPr>
        <p:txBody>
          <a:bodyPr/>
          <a:lstStyle/>
          <a:p>
            <a:pPr eaLnBrk="1" hangingPunct="1">
              <a:defRPr/>
            </a:pPr>
            <a:r>
              <a:rPr lang="en-US" dirty="0" smtClean="0"/>
              <a:t>File system with files distributed across nodes</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sz="2000" dirty="0" smtClean="0"/>
          </a:p>
          <a:p>
            <a:pPr lvl="1" eaLnBrk="1" hangingPunct="1">
              <a:defRPr/>
            </a:pPr>
            <a:r>
              <a:rPr lang="en-US" dirty="0" smtClean="0"/>
              <a:t>Store multiple (typically 3 copies of each file)</a:t>
            </a:r>
          </a:p>
          <a:p>
            <a:pPr lvl="2" eaLnBrk="1" hangingPunct="1">
              <a:defRPr/>
            </a:pPr>
            <a:r>
              <a:rPr lang="en-US" dirty="0" smtClean="0"/>
              <a:t>If one node fails, data still available</a:t>
            </a:r>
          </a:p>
          <a:p>
            <a:pPr lvl="1" eaLnBrk="1" hangingPunct="1">
              <a:defRPr/>
            </a:pPr>
            <a:r>
              <a:rPr lang="en-US" dirty="0" smtClean="0"/>
              <a:t>Logically, any node has access to any file</a:t>
            </a:r>
          </a:p>
          <a:p>
            <a:pPr lvl="2" eaLnBrk="1" hangingPunct="1">
              <a:defRPr/>
            </a:pPr>
            <a:r>
              <a:rPr lang="en-US" dirty="0" smtClean="0"/>
              <a:t>May need to fetch across network (ideally, leverage locality for </a:t>
            </a:r>
            <a:r>
              <a:rPr lang="en-US" dirty="0" err="1" smtClean="0"/>
              <a:t>perf</a:t>
            </a:r>
            <a:r>
              <a:rPr lang="en-US" dirty="0" smtClean="0"/>
              <a:t>.) </a:t>
            </a:r>
          </a:p>
          <a:p>
            <a:pPr eaLnBrk="1" hangingPunct="1">
              <a:defRPr/>
            </a:pPr>
            <a:r>
              <a:rPr lang="en-US" dirty="0" smtClean="0"/>
              <a:t>Map / Reduce programming environment</a:t>
            </a:r>
          </a:p>
          <a:p>
            <a:pPr lvl="1" eaLnBrk="1" hangingPunct="1">
              <a:defRPr/>
            </a:pPr>
            <a:r>
              <a:rPr lang="en-US" dirty="0" smtClean="0"/>
              <a:t>Software manages execution of tasks on nodes</a:t>
            </a:r>
          </a:p>
          <a:p>
            <a:pPr lvl="1" eaLnBrk="1" hangingPunct="1">
              <a:defRPr/>
            </a:pPr>
            <a:endParaRPr lang="en-US" dirty="0" smtClean="0"/>
          </a:p>
        </p:txBody>
      </p:sp>
      <p:graphicFrame>
        <p:nvGraphicFramePr>
          <p:cNvPr id="7170" name="Object 5"/>
          <p:cNvGraphicFramePr>
            <a:graphicFrameLocks noChangeAspect="1"/>
          </p:cNvGraphicFramePr>
          <p:nvPr/>
        </p:nvGraphicFramePr>
        <p:xfrm>
          <a:off x="4946650" y="82550"/>
          <a:ext cx="3810000" cy="901700"/>
        </p:xfrm>
        <a:graphic>
          <a:graphicData uri="http://schemas.openxmlformats.org/presentationml/2006/ole">
            <mc:AlternateContent xmlns:mc="http://schemas.openxmlformats.org/markup-compatibility/2006">
              <mc:Choice xmlns:v="urn:schemas-microsoft-com:vml" Requires="v">
                <p:oleObj spid="_x0000_s8210" name="Image" r:id="rId4" imgW="3809524" imgH="901587" progId="">
                  <p:embed/>
                </p:oleObj>
              </mc:Choice>
              <mc:Fallback>
                <p:oleObj name="Image" r:id="rId4" imgW="3809524" imgH="9015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650" y="82550"/>
                        <a:ext cx="3810000" cy="901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chemeClr val="tx2"/>
                            </a:solidFill>
                            <a:miter lim="800000"/>
                            <a:headEnd/>
                            <a:tailEnd type="none" w="lg" len="med"/>
                          </a14:hiddenLine>
                        </a:ext>
                        <a:ext uri="{AF507438-7753-43e0-B8FC-AC1667EBCBE1}">
                          <a14:hiddenEffects xmlns:a14="http://schemas.microsoft.com/office/drawing/2010/main" xmlns="">
                            <a:effectLst>
                              <a:outerShdw blurRad="63500" dist="17961" dir="2700000" algn="ctr" rotWithShape="0">
                                <a:schemeClr val="tx2">
                                  <a:alpha val="74998"/>
                                </a:schemeClr>
                              </a:outerShdw>
                            </a:effectLst>
                          </a14:hiddenEffects>
                        </a:ext>
                      </a:extLst>
                    </p:spPr>
                  </p:pic>
                </p:oleObj>
              </mc:Fallback>
            </mc:AlternateContent>
          </a:graphicData>
        </a:graphic>
      </p:graphicFrame>
      <p:grpSp>
        <p:nvGrpSpPr>
          <p:cNvPr id="5" name="Group 4"/>
          <p:cNvGrpSpPr/>
          <p:nvPr/>
        </p:nvGrpSpPr>
        <p:grpSpPr>
          <a:xfrm>
            <a:off x="1289050" y="1670050"/>
            <a:ext cx="5791200" cy="2329794"/>
            <a:chOff x="1060450" y="984250"/>
            <a:chExt cx="6629400" cy="2667001"/>
          </a:xfrm>
        </p:grpSpPr>
        <p:sp>
          <p:nvSpPr>
            <p:cNvPr id="6" name="Rectangle 10"/>
            <p:cNvSpPr>
              <a:spLocks noChangeArrowheads="1"/>
            </p:cNvSpPr>
            <p:nvPr/>
          </p:nvSpPr>
          <p:spPr bwMode="auto">
            <a:xfrm>
              <a:off x="1060450" y="984250"/>
              <a:ext cx="6629400" cy="392113"/>
            </a:xfrm>
            <a:prstGeom prst="rect">
              <a:avLst/>
            </a:prstGeom>
            <a:solidFill>
              <a:schemeClr val="tx1">
                <a:lumMod val="20000"/>
                <a:lumOff val="80000"/>
              </a:schemeClr>
            </a:solidFill>
            <a:ln w="19050">
              <a:solidFill>
                <a:schemeClr val="tx2"/>
              </a:solidFill>
              <a:miter lim="800000"/>
              <a:headEnd/>
              <a:tailEnd type="none" w="lg" len="med"/>
            </a:ln>
          </p:spPr>
          <p:txBody>
            <a:bodyPr wrap="none" lIns="45720" rIns="45720" anchor="ctr"/>
            <a:lstStyle/>
            <a:p>
              <a:pPr algn="ctr">
                <a:defRPr/>
              </a:pPr>
              <a:r>
                <a:rPr lang="en-US" sz="1400" dirty="0" smtClean="0"/>
                <a:t>Local Network</a:t>
              </a:r>
              <a:endParaRPr lang="en-US" sz="1400" dirty="0"/>
            </a:p>
          </p:txBody>
        </p:sp>
        <p:sp>
          <p:nvSpPr>
            <p:cNvPr id="7" name="Line 11"/>
            <p:cNvSpPr>
              <a:spLocks noChangeShapeType="1"/>
            </p:cNvSpPr>
            <p:nvPr/>
          </p:nvSpPr>
          <p:spPr bwMode="auto">
            <a:xfrm>
              <a:off x="1746250" y="1365250"/>
              <a:ext cx="0" cy="315912"/>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sz="1600"/>
            </a:p>
          </p:txBody>
        </p:sp>
        <p:grpSp>
          <p:nvGrpSpPr>
            <p:cNvPr id="8" name="Group 29"/>
            <p:cNvGrpSpPr/>
            <p:nvPr/>
          </p:nvGrpSpPr>
          <p:grpSpPr>
            <a:xfrm>
              <a:off x="1060450" y="1670050"/>
              <a:ext cx="1447800" cy="1981201"/>
              <a:chOff x="3956050" y="1746250"/>
              <a:chExt cx="1447800" cy="1981201"/>
            </a:xfrm>
          </p:grpSpPr>
          <p:sp>
            <p:nvSpPr>
              <p:cNvPr id="24" name="Rectangle 9"/>
              <p:cNvSpPr>
                <a:spLocks noChangeArrowheads="1"/>
              </p:cNvSpPr>
              <p:nvPr/>
            </p:nvSpPr>
            <p:spPr bwMode="auto">
              <a:xfrm>
                <a:off x="3956050" y="1746250"/>
                <a:ext cx="1447800" cy="15240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endParaRPr lang="en-US" sz="1400" dirty="0"/>
              </a:p>
            </p:txBody>
          </p:sp>
          <p:sp>
            <p:nvSpPr>
              <p:cNvPr id="25" name="Rectangle 9"/>
              <p:cNvSpPr>
                <a:spLocks noChangeArrowheads="1"/>
              </p:cNvSpPr>
              <p:nvPr/>
            </p:nvSpPr>
            <p:spPr bwMode="auto">
              <a:xfrm>
                <a:off x="4337050" y="1898650"/>
                <a:ext cx="609600" cy="522287"/>
              </a:xfrm>
              <a:prstGeom prst="rect">
                <a:avLst/>
              </a:prstGeom>
              <a:ln>
                <a:headEnd/>
                <a:tailEnd type="none" w="lg" len="med"/>
              </a:ln>
            </p:spPr>
            <p:style>
              <a:lnRef idx="1">
                <a:schemeClr val="accent2"/>
              </a:lnRef>
              <a:fillRef idx="3">
                <a:schemeClr val="accent2"/>
              </a:fillRef>
              <a:effectRef idx="2">
                <a:schemeClr val="accent2"/>
              </a:effectRef>
              <a:fontRef idx="minor">
                <a:schemeClr val="lt1"/>
              </a:fontRef>
            </p:style>
            <p:txBody>
              <a:bodyPr wrap="none" lIns="45720" rIns="45720" anchor="ctr"/>
              <a:lstStyle/>
              <a:p>
                <a:pPr algn="ctr"/>
                <a:r>
                  <a:rPr lang="en-US" sz="1400" dirty="0" smtClean="0"/>
                  <a:t>CPU</a:t>
                </a:r>
                <a:endParaRPr lang="en-US" sz="1400" dirty="0"/>
              </a:p>
            </p:txBody>
          </p:sp>
          <p:sp>
            <p:nvSpPr>
              <p:cNvPr id="26" name="Flowchart: Magnetic Disk 25"/>
              <p:cNvSpPr/>
              <p:nvPr/>
            </p:nvSpPr>
            <p:spPr bwMode="auto">
              <a:xfrm>
                <a:off x="4260850" y="2660650"/>
                <a:ext cx="762000" cy="533400"/>
              </a:xfrm>
              <a:prstGeom prst="flowChartMagneticDisk">
                <a:avLst/>
              </a:prstGeom>
              <a:ln>
                <a:headEnd type="none" w="med" len="med"/>
                <a:tailEnd type="none" w="lg" len="med"/>
              </a:ln>
            </p:spPr>
            <p:style>
              <a:lnRef idx="1">
                <a:schemeClr val="dk1"/>
              </a:lnRef>
              <a:fillRef idx="2">
                <a:schemeClr val="dk1"/>
              </a:fillRef>
              <a:effectRef idx="1">
                <a:schemeClr val="dk1"/>
              </a:effectRef>
              <a:fontRef idx="minor">
                <a:schemeClr val="dk1"/>
              </a:fontRef>
            </p:style>
            <p:txBody>
              <a:bodyPr vert="horz" wrap="square" lIns="45720" tIns="45720" rIns="45720" bIns="45720" numCol="1" rtlCol="0" anchor="ctr"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27" name="Line 11"/>
              <p:cNvSpPr>
                <a:spLocks noChangeShapeType="1"/>
              </p:cNvSpPr>
              <p:nvPr/>
            </p:nvSpPr>
            <p:spPr bwMode="auto">
              <a:xfrm flipH="1">
                <a:off x="4641850" y="2432050"/>
                <a:ext cx="0" cy="381000"/>
              </a:xfrm>
              <a:prstGeom prst="line">
                <a:avLst/>
              </a:prstGeom>
              <a:noFill/>
              <a:ln w="38100">
                <a:solidFill>
                  <a:schemeClr val="tx2"/>
                </a:solidFill>
                <a:round/>
                <a:headEnd type="triangle" w="med" len="med"/>
                <a:tailEnd type="triangle" w="med" len="med"/>
              </a:ln>
            </p:spPr>
            <p:txBody>
              <a:bodyPr wrap="square" lIns="45720" rIns="45720" anchor="ctr">
                <a:spAutoFit/>
              </a:bodyPr>
              <a:lstStyle/>
              <a:p>
                <a:endParaRPr lang="en-US" sz="1600"/>
              </a:p>
            </p:txBody>
          </p:sp>
          <p:sp>
            <p:nvSpPr>
              <p:cNvPr id="28" name="Rectangle 9"/>
              <p:cNvSpPr>
                <a:spLocks noChangeArrowheads="1"/>
              </p:cNvSpPr>
              <p:nvPr/>
            </p:nvSpPr>
            <p:spPr bwMode="auto">
              <a:xfrm>
                <a:off x="3956050" y="3270251"/>
                <a:ext cx="1447800" cy="457200"/>
              </a:xfrm>
              <a:prstGeom prst="rect">
                <a:avLst/>
              </a:prstGeom>
              <a:noFill/>
              <a:ln w="19050">
                <a:noFill/>
                <a:miter lim="800000"/>
                <a:headEnd/>
                <a:tailEnd type="none" w="lg" len="med"/>
              </a:ln>
            </p:spPr>
            <p:txBody>
              <a:bodyPr wrap="none" lIns="45720" rIns="45720" anchor="ctr"/>
              <a:lstStyle/>
              <a:p>
                <a:pPr algn="ctr"/>
                <a:r>
                  <a:rPr lang="en-US" sz="1400" dirty="0" smtClean="0"/>
                  <a:t>Node 1</a:t>
                </a:r>
                <a:endParaRPr lang="en-US" sz="1400" dirty="0"/>
              </a:p>
            </p:txBody>
          </p:sp>
        </p:grpSp>
        <p:sp>
          <p:nvSpPr>
            <p:cNvPr id="9" name="Line 11"/>
            <p:cNvSpPr>
              <a:spLocks noChangeShapeType="1"/>
            </p:cNvSpPr>
            <p:nvPr/>
          </p:nvSpPr>
          <p:spPr bwMode="auto">
            <a:xfrm>
              <a:off x="3422650" y="1365250"/>
              <a:ext cx="0" cy="315912"/>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sz="1600"/>
            </a:p>
          </p:txBody>
        </p:sp>
        <p:grpSp>
          <p:nvGrpSpPr>
            <p:cNvPr id="10" name="Group 31"/>
            <p:cNvGrpSpPr/>
            <p:nvPr/>
          </p:nvGrpSpPr>
          <p:grpSpPr>
            <a:xfrm>
              <a:off x="2736850" y="1670050"/>
              <a:ext cx="1447800" cy="1981201"/>
              <a:chOff x="3956050" y="1746250"/>
              <a:chExt cx="1447800" cy="1981201"/>
            </a:xfrm>
          </p:grpSpPr>
          <p:sp>
            <p:nvSpPr>
              <p:cNvPr id="19" name="Rectangle 9"/>
              <p:cNvSpPr>
                <a:spLocks noChangeArrowheads="1"/>
              </p:cNvSpPr>
              <p:nvPr/>
            </p:nvSpPr>
            <p:spPr bwMode="auto">
              <a:xfrm>
                <a:off x="3956050" y="1746250"/>
                <a:ext cx="1447800" cy="15240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endParaRPr lang="en-US" sz="1400" dirty="0"/>
              </a:p>
            </p:txBody>
          </p:sp>
          <p:sp>
            <p:nvSpPr>
              <p:cNvPr id="20" name="Rectangle 9"/>
              <p:cNvSpPr>
                <a:spLocks noChangeArrowheads="1"/>
              </p:cNvSpPr>
              <p:nvPr/>
            </p:nvSpPr>
            <p:spPr bwMode="auto">
              <a:xfrm>
                <a:off x="4337050" y="1898650"/>
                <a:ext cx="609600" cy="522287"/>
              </a:xfrm>
              <a:prstGeom prst="rect">
                <a:avLst/>
              </a:prstGeom>
              <a:ln>
                <a:headEnd/>
                <a:tailEnd type="none" w="lg" len="med"/>
              </a:ln>
            </p:spPr>
            <p:style>
              <a:lnRef idx="1">
                <a:schemeClr val="accent2"/>
              </a:lnRef>
              <a:fillRef idx="3">
                <a:schemeClr val="accent2"/>
              </a:fillRef>
              <a:effectRef idx="2">
                <a:schemeClr val="accent2"/>
              </a:effectRef>
              <a:fontRef idx="minor">
                <a:schemeClr val="lt1"/>
              </a:fontRef>
            </p:style>
            <p:txBody>
              <a:bodyPr wrap="none" lIns="45720" rIns="45720" anchor="ctr"/>
              <a:lstStyle/>
              <a:p>
                <a:pPr algn="ctr"/>
                <a:r>
                  <a:rPr lang="en-US" sz="1400" dirty="0" smtClean="0"/>
                  <a:t>CPU</a:t>
                </a:r>
                <a:endParaRPr lang="en-US" sz="1400" dirty="0"/>
              </a:p>
            </p:txBody>
          </p:sp>
          <p:sp>
            <p:nvSpPr>
              <p:cNvPr id="21" name="Flowchart: Magnetic Disk 20"/>
              <p:cNvSpPr/>
              <p:nvPr/>
            </p:nvSpPr>
            <p:spPr bwMode="auto">
              <a:xfrm>
                <a:off x="4260850" y="2660650"/>
                <a:ext cx="762000" cy="533400"/>
              </a:xfrm>
              <a:prstGeom prst="flowChartMagneticDisk">
                <a:avLst/>
              </a:prstGeom>
              <a:ln>
                <a:headEnd type="none" w="med" len="med"/>
                <a:tailEnd type="none" w="lg" len="med"/>
              </a:ln>
            </p:spPr>
            <p:style>
              <a:lnRef idx="1">
                <a:schemeClr val="dk1"/>
              </a:lnRef>
              <a:fillRef idx="2">
                <a:schemeClr val="dk1"/>
              </a:fillRef>
              <a:effectRef idx="1">
                <a:schemeClr val="dk1"/>
              </a:effectRef>
              <a:fontRef idx="minor">
                <a:schemeClr val="dk1"/>
              </a:fontRef>
            </p:style>
            <p:txBody>
              <a:bodyPr vert="horz" wrap="square" lIns="45720" tIns="45720" rIns="45720" bIns="45720" numCol="1" rtlCol="0" anchor="ctr"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22" name="Line 11"/>
              <p:cNvSpPr>
                <a:spLocks noChangeShapeType="1"/>
              </p:cNvSpPr>
              <p:nvPr/>
            </p:nvSpPr>
            <p:spPr bwMode="auto">
              <a:xfrm flipH="1">
                <a:off x="4641850" y="2432050"/>
                <a:ext cx="0" cy="381000"/>
              </a:xfrm>
              <a:prstGeom prst="line">
                <a:avLst/>
              </a:prstGeom>
              <a:noFill/>
              <a:ln w="38100">
                <a:solidFill>
                  <a:schemeClr val="tx2"/>
                </a:solidFill>
                <a:round/>
                <a:headEnd type="triangle" w="med" len="med"/>
                <a:tailEnd type="triangle" w="med" len="med"/>
              </a:ln>
            </p:spPr>
            <p:txBody>
              <a:bodyPr wrap="square" lIns="45720" rIns="45720" anchor="ctr">
                <a:spAutoFit/>
              </a:bodyPr>
              <a:lstStyle/>
              <a:p>
                <a:endParaRPr lang="en-US" sz="1600"/>
              </a:p>
            </p:txBody>
          </p:sp>
          <p:sp>
            <p:nvSpPr>
              <p:cNvPr id="23" name="Rectangle 9"/>
              <p:cNvSpPr>
                <a:spLocks noChangeArrowheads="1"/>
              </p:cNvSpPr>
              <p:nvPr/>
            </p:nvSpPr>
            <p:spPr bwMode="auto">
              <a:xfrm>
                <a:off x="3956050" y="3270251"/>
                <a:ext cx="1447800" cy="457200"/>
              </a:xfrm>
              <a:prstGeom prst="rect">
                <a:avLst/>
              </a:prstGeom>
              <a:noFill/>
              <a:ln w="19050">
                <a:noFill/>
                <a:miter lim="800000"/>
                <a:headEnd/>
                <a:tailEnd type="none" w="lg" len="med"/>
              </a:ln>
            </p:spPr>
            <p:txBody>
              <a:bodyPr wrap="none" lIns="45720" rIns="45720" anchor="ctr"/>
              <a:lstStyle/>
              <a:p>
                <a:pPr algn="ctr"/>
                <a:r>
                  <a:rPr lang="en-US" sz="1400" dirty="0" smtClean="0"/>
                  <a:t>Node 2</a:t>
                </a:r>
                <a:endParaRPr lang="en-US" sz="1400" dirty="0"/>
              </a:p>
            </p:txBody>
          </p:sp>
        </p:grpSp>
        <p:sp>
          <p:nvSpPr>
            <p:cNvPr id="11" name="Line 11"/>
            <p:cNvSpPr>
              <a:spLocks noChangeShapeType="1"/>
            </p:cNvSpPr>
            <p:nvPr/>
          </p:nvSpPr>
          <p:spPr bwMode="auto">
            <a:xfrm>
              <a:off x="6927850" y="1365250"/>
              <a:ext cx="0" cy="315912"/>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sz="1600"/>
            </a:p>
          </p:txBody>
        </p:sp>
        <p:grpSp>
          <p:nvGrpSpPr>
            <p:cNvPr id="12" name="Group 38"/>
            <p:cNvGrpSpPr/>
            <p:nvPr/>
          </p:nvGrpSpPr>
          <p:grpSpPr>
            <a:xfrm>
              <a:off x="6242050" y="1670050"/>
              <a:ext cx="1447800" cy="1981201"/>
              <a:chOff x="3956050" y="1746250"/>
              <a:chExt cx="1447800" cy="1981201"/>
            </a:xfrm>
          </p:grpSpPr>
          <p:sp>
            <p:nvSpPr>
              <p:cNvPr id="14" name="Rectangle 9"/>
              <p:cNvSpPr>
                <a:spLocks noChangeArrowheads="1"/>
              </p:cNvSpPr>
              <p:nvPr/>
            </p:nvSpPr>
            <p:spPr bwMode="auto">
              <a:xfrm>
                <a:off x="3956050" y="1746250"/>
                <a:ext cx="1447800" cy="15240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endParaRPr lang="en-US" sz="1400" dirty="0"/>
              </a:p>
            </p:txBody>
          </p:sp>
          <p:sp>
            <p:nvSpPr>
              <p:cNvPr id="15" name="Rectangle 9"/>
              <p:cNvSpPr>
                <a:spLocks noChangeArrowheads="1"/>
              </p:cNvSpPr>
              <p:nvPr/>
            </p:nvSpPr>
            <p:spPr bwMode="auto">
              <a:xfrm>
                <a:off x="4337050" y="1898650"/>
                <a:ext cx="609600" cy="522287"/>
              </a:xfrm>
              <a:prstGeom prst="rect">
                <a:avLst/>
              </a:prstGeom>
              <a:ln>
                <a:headEnd/>
                <a:tailEnd type="none" w="lg" len="med"/>
              </a:ln>
            </p:spPr>
            <p:style>
              <a:lnRef idx="1">
                <a:schemeClr val="accent2"/>
              </a:lnRef>
              <a:fillRef idx="3">
                <a:schemeClr val="accent2"/>
              </a:fillRef>
              <a:effectRef idx="2">
                <a:schemeClr val="accent2"/>
              </a:effectRef>
              <a:fontRef idx="minor">
                <a:schemeClr val="lt1"/>
              </a:fontRef>
            </p:style>
            <p:txBody>
              <a:bodyPr wrap="none" lIns="45720" rIns="45720" anchor="ctr"/>
              <a:lstStyle/>
              <a:p>
                <a:pPr algn="ctr"/>
                <a:r>
                  <a:rPr lang="en-US" sz="1400" dirty="0" smtClean="0"/>
                  <a:t>CPU</a:t>
                </a:r>
                <a:endParaRPr lang="en-US" sz="1400" dirty="0"/>
              </a:p>
            </p:txBody>
          </p:sp>
          <p:sp>
            <p:nvSpPr>
              <p:cNvPr id="16" name="Flowchart: Magnetic Disk 15"/>
              <p:cNvSpPr/>
              <p:nvPr/>
            </p:nvSpPr>
            <p:spPr bwMode="auto">
              <a:xfrm>
                <a:off x="4260850" y="2660650"/>
                <a:ext cx="762000" cy="533400"/>
              </a:xfrm>
              <a:prstGeom prst="flowChartMagneticDisk">
                <a:avLst/>
              </a:prstGeom>
              <a:ln>
                <a:headEnd type="none" w="med" len="med"/>
                <a:tailEnd type="none" w="lg" len="med"/>
              </a:ln>
            </p:spPr>
            <p:style>
              <a:lnRef idx="1">
                <a:schemeClr val="dk1"/>
              </a:lnRef>
              <a:fillRef idx="2">
                <a:schemeClr val="dk1"/>
              </a:fillRef>
              <a:effectRef idx="1">
                <a:schemeClr val="dk1"/>
              </a:effectRef>
              <a:fontRef idx="minor">
                <a:schemeClr val="dk1"/>
              </a:fontRef>
            </p:style>
            <p:txBody>
              <a:bodyPr vert="horz" wrap="square" lIns="45720" tIns="45720" rIns="45720" bIns="45720" numCol="1" rtlCol="0" anchor="ctr"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17" name="Line 11"/>
              <p:cNvSpPr>
                <a:spLocks noChangeShapeType="1"/>
              </p:cNvSpPr>
              <p:nvPr/>
            </p:nvSpPr>
            <p:spPr bwMode="auto">
              <a:xfrm flipH="1">
                <a:off x="4641850" y="2432050"/>
                <a:ext cx="0" cy="381000"/>
              </a:xfrm>
              <a:prstGeom prst="line">
                <a:avLst/>
              </a:prstGeom>
              <a:noFill/>
              <a:ln w="38100">
                <a:solidFill>
                  <a:schemeClr val="tx2"/>
                </a:solidFill>
                <a:round/>
                <a:headEnd type="triangle" w="med" len="med"/>
                <a:tailEnd type="triangle" w="med" len="med"/>
              </a:ln>
            </p:spPr>
            <p:txBody>
              <a:bodyPr wrap="square" lIns="45720" rIns="45720" anchor="ctr">
                <a:spAutoFit/>
              </a:bodyPr>
              <a:lstStyle/>
              <a:p>
                <a:endParaRPr lang="en-US" sz="1600"/>
              </a:p>
            </p:txBody>
          </p:sp>
          <p:sp>
            <p:nvSpPr>
              <p:cNvPr id="18" name="Rectangle 9"/>
              <p:cNvSpPr>
                <a:spLocks noChangeArrowheads="1"/>
              </p:cNvSpPr>
              <p:nvPr/>
            </p:nvSpPr>
            <p:spPr bwMode="auto">
              <a:xfrm>
                <a:off x="3956050" y="3270251"/>
                <a:ext cx="1447800" cy="457200"/>
              </a:xfrm>
              <a:prstGeom prst="rect">
                <a:avLst/>
              </a:prstGeom>
              <a:noFill/>
              <a:ln w="19050">
                <a:noFill/>
                <a:miter lim="800000"/>
                <a:headEnd/>
                <a:tailEnd type="none" w="lg" len="med"/>
              </a:ln>
            </p:spPr>
            <p:txBody>
              <a:bodyPr wrap="none" lIns="45720" rIns="45720" anchor="ctr"/>
              <a:lstStyle/>
              <a:p>
                <a:pPr algn="ctr"/>
                <a:r>
                  <a:rPr lang="en-US" sz="1400" dirty="0" smtClean="0"/>
                  <a:t>Node </a:t>
                </a:r>
                <a:r>
                  <a:rPr lang="en-US" sz="1400" i="1" dirty="0" smtClean="0"/>
                  <a:t>n</a:t>
                </a:r>
                <a:endParaRPr lang="en-US" sz="1400" i="1" dirty="0"/>
              </a:p>
            </p:txBody>
          </p:sp>
        </p:grpSp>
        <p:sp>
          <p:nvSpPr>
            <p:cNvPr id="13" name="Rectangle 9"/>
            <p:cNvSpPr>
              <a:spLocks noChangeArrowheads="1"/>
            </p:cNvSpPr>
            <p:nvPr/>
          </p:nvSpPr>
          <p:spPr bwMode="auto">
            <a:xfrm>
              <a:off x="4184650" y="2127250"/>
              <a:ext cx="2057400" cy="457200"/>
            </a:xfrm>
            <a:prstGeom prst="rect">
              <a:avLst/>
            </a:prstGeom>
            <a:noFill/>
            <a:ln w="19050">
              <a:noFill/>
              <a:miter lim="800000"/>
              <a:headEnd/>
              <a:tailEnd type="none" w="lg" len="med"/>
            </a:ln>
          </p:spPr>
          <p:txBody>
            <a:bodyPr wrap="none" lIns="45720" rIns="45720" anchor="ctr"/>
            <a:lstStyle/>
            <a:p>
              <a:pPr algn="ctr"/>
              <a:r>
                <a:rPr lang="en-US" sz="1400" dirty="0" smtClean="0">
                  <a:sym typeface="Symbol"/>
                </a:rPr>
                <a:t>     </a:t>
              </a:r>
              <a:endParaRPr lang="en-US" sz="1400" dirty="0"/>
            </a:p>
          </p:txBody>
        </p:sp>
      </p:grpSp>
      <p:sp>
        <p:nvSpPr>
          <p:cNvPr id="29" name="Rounded Rectangle 28"/>
          <p:cNvSpPr/>
          <p:nvPr/>
        </p:nvSpPr>
        <p:spPr bwMode="auto">
          <a:xfrm>
            <a:off x="1060450" y="2965450"/>
            <a:ext cx="6096000" cy="685800"/>
          </a:xfrm>
          <a:prstGeom prst="roundRect">
            <a:avLst/>
          </a:prstGeom>
          <a:solidFill>
            <a:srgbClr val="FFFF00">
              <a:alpha val="29000"/>
            </a:srgbClr>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1846864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a:t>
            </a:r>
            <a:r>
              <a:rPr lang="en-US" dirty="0" err="1" smtClean="0"/>
              <a:t>MapReduce</a:t>
            </a:r>
            <a:r>
              <a:rPr lang="en-US" dirty="0" smtClean="0"/>
              <a:t> API</a:t>
            </a:r>
            <a:endParaRPr lang="en-US" dirty="0"/>
          </a:p>
        </p:txBody>
      </p:sp>
      <p:sp>
        <p:nvSpPr>
          <p:cNvPr id="3" name="Content Placeholder 2"/>
          <p:cNvSpPr>
            <a:spLocks noGrp="1"/>
          </p:cNvSpPr>
          <p:nvPr>
            <p:ph idx="1"/>
          </p:nvPr>
        </p:nvSpPr>
        <p:spPr/>
        <p:txBody>
          <a:bodyPr/>
          <a:lstStyle/>
          <a:p>
            <a:r>
              <a:rPr lang="en-US" dirty="0" smtClean="0"/>
              <a:t>Requirements</a:t>
            </a:r>
          </a:p>
          <a:p>
            <a:pPr lvl="1"/>
            <a:r>
              <a:rPr lang="en-US" dirty="0" smtClean="0"/>
              <a:t>Programmer must supply </a:t>
            </a:r>
            <a:r>
              <a:rPr lang="en-US" dirty="0" err="1" smtClean="0"/>
              <a:t>Mapper</a:t>
            </a:r>
            <a:r>
              <a:rPr lang="en-US" dirty="0" smtClean="0"/>
              <a:t> &amp; Reducer classes</a:t>
            </a:r>
          </a:p>
          <a:p>
            <a:r>
              <a:rPr lang="en-US" dirty="0" err="1" smtClean="0"/>
              <a:t>Mapper</a:t>
            </a:r>
            <a:endParaRPr lang="en-US" dirty="0" smtClean="0"/>
          </a:p>
          <a:p>
            <a:pPr lvl="1"/>
            <a:r>
              <a:rPr lang="en-US" dirty="0" smtClean="0"/>
              <a:t>Steps through file one line at a time</a:t>
            </a:r>
          </a:p>
          <a:p>
            <a:pPr lvl="1"/>
            <a:r>
              <a:rPr lang="en-US" dirty="0" smtClean="0"/>
              <a:t>Code generates sequence of &lt;key, value&gt; pairs</a:t>
            </a:r>
          </a:p>
          <a:p>
            <a:pPr lvl="2"/>
            <a:r>
              <a:rPr lang="en-US" dirty="0" smtClean="0"/>
              <a:t>Call </a:t>
            </a:r>
            <a:r>
              <a:rPr lang="en-US" dirty="0" err="1" smtClean="0"/>
              <a:t>output.collect</a:t>
            </a:r>
            <a:r>
              <a:rPr lang="en-US" dirty="0" smtClean="0"/>
              <a:t>(key, value)</a:t>
            </a:r>
          </a:p>
          <a:p>
            <a:pPr lvl="1"/>
            <a:r>
              <a:rPr lang="en-US" dirty="0" smtClean="0"/>
              <a:t>Default types for keys &amp; values are strings</a:t>
            </a:r>
          </a:p>
          <a:p>
            <a:pPr lvl="2"/>
            <a:r>
              <a:rPr lang="en-US" dirty="0" smtClean="0"/>
              <a:t>Lots of low-level machinery to convert to &amp; from other data types</a:t>
            </a:r>
          </a:p>
          <a:p>
            <a:pPr lvl="2"/>
            <a:r>
              <a:rPr lang="en-US" dirty="0" smtClean="0"/>
              <a:t>But can use anything “writable”</a:t>
            </a:r>
          </a:p>
          <a:p>
            <a:r>
              <a:rPr lang="en-US" dirty="0" smtClean="0"/>
              <a:t>Reducer</a:t>
            </a:r>
          </a:p>
          <a:p>
            <a:pPr lvl="1"/>
            <a:r>
              <a:rPr lang="en-US" dirty="0" smtClean="0"/>
              <a:t>Given key + </a:t>
            </a:r>
            <a:r>
              <a:rPr lang="en-US" dirty="0" err="1" smtClean="0"/>
              <a:t>iterator</a:t>
            </a:r>
            <a:r>
              <a:rPr lang="en-US" dirty="0" smtClean="0"/>
              <a:t> that generates sequence of values</a:t>
            </a:r>
          </a:p>
          <a:p>
            <a:pPr lvl="1"/>
            <a:r>
              <a:rPr lang="en-US" dirty="0" smtClean="0"/>
              <a:t>Generate one or more &lt;key, value&gt; pairs</a:t>
            </a:r>
          </a:p>
          <a:p>
            <a:pPr lvl="2"/>
            <a:r>
              <a:rPr lang="en-US" dirty="0" smtClean="0"/>
              <a:t>Call </a:t>
            </a:r>
            <a:r>
              <a:rPr lang="en-US" dirty="0" err="1" smtClean="0"/>
              <a:t>output.collect</a:t>
            </a:r>
            <a:r>
              <a:rPr lang="en-US" dirty="0" smtClean="0"/>
              <a:t>(key, value)</a:t>
            </a:r>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Word Count </a:t>
            </a:r>
            <a:r>
              <a:rPr lang="en-US" dirty="0" err="1" smtClean="0"/>
              <a:t>Mapper</a:t>
            </a:r>
            <a:endParaRPr lang="en-US" dirty="0"/>
          </a:p>
        </p:txBody>
      </p:sp>
      <p:sp>
        <p:nvSpPr>
          <p:cNvPr id="3" name="Content Placeholder 2"/>
          <p:cNvSpPr>
            <a:spLocks noGrp="1"/>
          </p:cNvSpPr>
          <p:nvPr>
            <p:ph idx="1"/>
          </p:nvPr>
        </p:nvSpPr>
        <p:spPr>
          <a:xfrm>
            <a:off x="290513" y="1368425"/>
            <a:ext cx="1150937" cy="5064125"/>
          </a:xfrm>
        </p:spPr>
        <p:txBody>
          <a:bodyPr/>
          <a:lstStyle/>
          <a:p>
            <a:endParaRPr lang="en-US" dirty="0"/>
          </a:p>
        </p:txBody>
      </p:sp>
      <p:sp>
        <p:nvSpPr>
          <p:cNvPr id="5" name="Rectangle 5"/>
          <p:cNvSpPr>
            <a:spLocks/>
          </p:cNvSpPr>
          <p:nvPr/>
        </p:nvSpPr>
        <p:spPr bwMode="auto">
          <a:xfrm>
            <a:off x="298450" y="1289050"/>
            <a:ext cx="8610600" cy="53340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r>
              <a:rPr lang="en-US" sz="1600" dirty="0" smtClean="0">
                <a:latin typeface="Courier New" pitchFamily="49" charset="0"/>
                <a:cs typeface="Courier New" pitchFamily="49" charset="0"/>
                <a:sym typeface="Courier New Bold" charset="0"/>
              </a:rPr>
              <a:t>public class </a:t>
            </a:r>
            <a:r>
              <a:rPr lang="en-US" sz="1600" dirty="0" err="1" smtClean="0">
                <a:latin typeface="Courier New" pitchFamily="49" charset="0"/>
                <a:cs typeface="Courier New" pitchFamily="49" charset="0"/>
                <a:sym typeface="Courier New Bold" charset="0"/>
              </a:rPr>
              <a:t>WordCountMapper</a:t>
            </a:r>
            <a:r>
              <a:rPr lang="en-US" sz="1600" dirty="0" smtClean="0">
                <a:latin typeface="Courier New" pitchFamily="49" charset="0"/>
                <a:cs typeface="Courier New" pitchFamily="49" charset="0"/>
                <a:sym typeface="Courier New Bold" charset="0"/>
              </a:rPr>
              <a:t> extends </a:t>
            </a:r>
            <a:r>
              <a:rPr lang="en-US" sz="1600" dirty="0" err="1" smtClean="0">
                <a:latin typeface="Courier New" pitchFamily="49" charset="0"/>
                <a:cs typeface="Courier New" pitchFamily="49" charset="0"/>
                <a:sym typeface="Courier New Bold" charset="0"/>
              </a:rPr>
              <a:t>MapReduceBase</a:t>
            </a:r>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implements </a:t>
            </a:r>
            <a:r>
              <a:rPr lang="en-US" sz="1600" dirty="0" err="1" smtClean="0">
                <a:latin typeface="Courier New" pitchFamily="49" charset="0"/>
                <a:cs typeface="Courier New" pitchFamily="49" charset="0"/>
                <a:sym typeface="Courier New Bold" charset="0"/>
              </a:rPr>
              <a:t>Mapper</a:t>
            </a:r>
            <a:r>
              <a:rPr lang="en-US" sz="1600" dirty="0" smtClean="0">
                <a:latin typeface="Courier New" pitchFamily="49" charset="0"/>
                <a:cs typeface="Courier New" pitchFamily="49" charset="0"/>
                <a:sym typeface="Courier New Bold" charset="0"/>
              </a:rPr>
              <a:t>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private final static Text word = new Text();</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private final static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 count = new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(1);</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public void map(</a:t>
            </a:r>
            <a:r>
              <a:rPr lang="en-US" sz="1600" dirty="0" err="1" smtClean="0">
                <a:latin typeface="Courier New" pitchFamily="49" charset="0"/>
                <a:cs typeface="Courier New" pitchFamily="49" charset="0"/>
                <a:sym typeface="Courier New Bold" charset="0"/>
              </a:rPr>
              <a:t>WritableComparable</a:t>
            </a:r>
            <a:r>
              <a:rPr lang="en-US" sz="1600" dirty="0" smtClean="0">
                <a:latin typeface="Courier New" pitchFamily="49" charset="0"/>
                <a:cs typeface="Courier New" pitchFamily="49" charset="0"/>
                <a:sym typeface="Courier New Bold" charset="0"/>
              </a:rPr>
              <a:t> key, Writable values,</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OutputCollector</a:t>
            </a:r>
            <a:r>
              <a:rPr lang="en-US" sz="1600" dirty="0" smtClean="0">
                <a:latin typeface="Courier New" pitchFamily="49" charset="0"/>
                <a:cs typeface="Courier New" pitchFamily="49" charset="0"/>
                <a:sym typeface="Courier New Bold" charset="0"/>
              </a:rPr>
              <a:t> output, Reporter </a:t>
            </a:r>
            <a:r>
              <a:rPr lang="en-US" sz="1600" dirty="0" err="1" smtClean="0">
                <a:latin typeface="Courier New" pitchFamily="49" charset="0"/>
                <a:cs typeface="Courier New" pitchFamily="49" charset="0"/>
                <a:sym typeface="Courier New Bold" charset="0"/>
              </a:rPr>
              <a:t>reporter</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throws </a:t>
            </a:r>
            <a:r>
              <a:rPr lang="en-US" sz="1600" dirty="0" err="1" smtClean="0">
                <a:latin typeface="Courier New" pitchFamily="49" charset="0"/>
                <a:cs typeface="Courier New" pitchFamily="49" charset="0"/>
                <a:sym typeface="Courier New Bold" charset="0"/>
              </a:rPr>
              <a:t>IOException</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 Get line from file */</a:t>
            </a:r>
          </a:p>
          <a:p>
            <a:r>
              <a:rPr lang="en-US" sz="1600" dirty="0" smtClean="0">
                <a:latin typeface="Courier New" pitchFamily="49" charset="0"/>
                <a:cs typeface="Courier New" pitchFamily="49" charset="0"/>
                <a:sym typeface="Courier New Bold" charset="0"/>
              </a:rPr>
              <a:t>	String line = </a:t>
            </a:r>
            <a:r>
              <a:rPr lang="en-US" sz="1600" dirty="0" err="1" smtClean="0">
                <a:latin typeface="Courier New" pitchFamily="49" charset="0"/>
                <a:cs typeface="Courier New" pitchFamily="49" charset="0"/>
                <a:sym typeface="Courier New Bold" charset="0"/>
              </a:rPr>
              <a:t>values.toString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Split into tokens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StringTokenizer</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itr</a:t>
            </a:r>
            <a:r>
              <a:rPr lang="en-US" sz="1600" dirty="0" smtClean="0">
                <a:latin typeface="Courier New" pitchFamily="49" charset="0"/>
                <a:cs typeface="Courier New" pitchFamily="49" charset="0"/>
                <a:sym typeface="Courier New Bold" charset="0"/>
              </a:rPr>
              <a:t> = new </a:t>
            </a:r>
            <a:r>
              <a:rPr lang="en-US" sz="1600" dirty="0" err="1" smtClean="0">
                <a:latin typeface="Courier New" pitchFamily="49" charset="0"/>
                <a:cs typeface="Courier New" pitchFamily="49" charset="0"/>
                <a:sym typeface="Courier New Bold" charset="0"/>
              </a:rPr>
              <a:t>StringTokenizer</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line.toLowerCase</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\t.!?:()[],'&amp;-;|0123456789");</a:t>
            </a:r>
          </a:p>
          <a:p>
            <a:r>
              <a:rPr lang="en-US" sz="1600" dirty="0" smtClean="0">
                <a:latin typeface="Courier New" pitchFamily="49" charset="0"/>
                <a:cs typeface="Courier New" pitchFamily="49" charset="0"/>
                <a:sym typeface="Courier New Bold" charset="0"/>
              </a:rPr>
              <a:t>	while(</a:t>
            </a:r>
            <a:r>
              <a:rPr lang="en-US" sz="1600" dirty="0" err="1" smtClean="0">
                <a:latin typeface="Courier New" pitchFamily="49" charset="0"/>
                <a:cs typeface="Courier New" pitchFamily="49" charset="0"/>
                <a:sym typeface="Courier New Bold" charset="0"/>
              </a:rPr>
              <a:t>itr.hasMoreTokens</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word.set</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itr.nextToken</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Emit &lt;token,1&gt; as key + value</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a:t>
            </a:r>
            <a:r>
              <a:rPr lang="en-US" sz="1600" dirty="0" smtClean="0">
                <a:latin typeface="Courier New" pitchFamily="49" charset="0"/>
                <a:cs typeface="Courier New" pitchFamily="49" charset="0"/>
                <a:sym typeface="Courier New Bold" charset="0"/>
              </a:rPr>
              <a:t>(word, count);</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a:t>
            </a:r>
            <a:endParaRPr lang="en-US" sz="1600" dirty="0">
              <a:latin typeface="Courier New" pitchFamily="49" charset="0"/>
              <a:cs typeface="Courier New" pitchFamily="49" charset="0"/>
              <a:sym typeface="Courier New Bold"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HPC Machine</a:t>
            </a:r>
            <a:endParaRPr lang="en-US" dirty="0"/>
          </a:p>
        </p:txBody>
      </p:sp>
      <p:sp>
        <p:nvSpPr>
          <p:cNvPr id="3" name="Content Placeholder 2"/>
          <p:cNvSpPr>
            <a:spLocks noGrp="1"/>
          </p:cNvSpPr>
          <p:nvPr>
            <p:ph idx="1"/>
          </p:nvPr>
        </p:nvSpPr>
        <p:spPr>
          <a:xfrm>
            <a:off x="5175250" y="1368425"/>
            <a:ext cx="3409950" cy="5064125"/>
          </a:xfrm>
        </p:spPr>
        <p:txBody>
          <a:bodyPr/>
          <a:lstStyle/>
          <a:p>
            <a:r>
              <a:rPr lang="en-US" dirty="0" smtClean="0"/>
              <a:t>Compute Nodes</a:t>
            </a:r>
          </a:p>
          <a:p>
            <a:pPr lvl="1"/>
            <a:r>
              <a:rPr lang="en-US" dirty="0" smtClean="0"/>
              <a:t>High end processor(s)</a:t>
            </a:r>
          </a:p>
          <a:p>
            <a:pPr lvl="1"/>
            <a:r>
              <a:rPr lang="en-US" dirty="0" smtClean="0"/>
              <a:t>Lots of RAM</a:t>
            </a:r>
          </a:p>
          <a:p>
            <a:r>
              <a:rPr lang="en-US" dirty="0" smtClean="0"/>
              <a:t>Network</a:t>
            </a:r>
          </a:p>
          <a:p>
            <a:pPr lvl="1"/>
            <a:r>
              <a:rPr lang="en-US" dirty="0" smtClean="0"/>
              <a:t>Specialized</a:t>
            </a:r>
          </a:p>
          <a:p>
            <a:pPr lvl="1"/>
            <a:r>
              <a:rPr lang="en-US" dirty="0" smtClean="0"/>
              <a:t>Very high performance</a:t>
            </a:r>
          </a:p>
          <a:p>
            <a:r>
              <a:rPr lang="en-US" dirty="0" smtClean="0"/>
              <a:t>Storage Server</a:t>
            </a:r>
          </a:p>
          <a:p>
            <a:pPr lvl="1"/>
            <a:r>
              <a:rPr lang="en-US" dirty="0" smtClean="0"/>
              <a:t>RAID-based disk array</a:t>
            </a:r>
            <a:endParaRPr lang="en-US" dirty="0"/>
          </a:p>
        </p:txBody>
      </p:sp>
      <p:grpSp>
        <p:nvGrpSpPr>
          <p:cNvPr id="27" name="Group 26"/>
          <p:cNvGrpSpPr/>
          <p:nvPr/>
        </p:nvGrpSpPr>
        <p:grpSpPr>
          <a:xfrm>
            <a:off x="527050" y="1593850"/>
            <a:ext cx="4191000" cy="4343400"/>
            <a:chOff x="1670050" y="1593850"/>
            <a:chExt cx="4191000" cy="4343400"/>
          </a:xfrm>
        </p:grpSpPr>
        <p:sp>
          <p:nvSpPr>
            <p:cNvPr id="4" name="Rectangle 15"/>
            <p:cNvSpPr>
              <a:spLocks noChangeArrowheads="1"/>
            </p:cNvSpPr>
            <p:nvPr/>
          </p:nvSpPr>
          <p:spPr bwMode="auto">
            <a:xfrm>
              <a:off x="1670050" y="3651250"/>
              <a:ext cx="4191000" cy="838200"/>
            </a:xfrm>
            <a:prstGeom prst="rect">
              <a:avLst/>
            </a:prstGeom>
            <a:solidFill>
              <a:schemeClr val="tx2">
                <a:lumMod val="25000"/>
                <a:lumOff val="75000"/>
              </a:schemeClr>
            </a:solidFill>
            <a:ln w="19050">
              <a:solidFill>
                <a:schemeClr val="tx2"/>
              </a:solidFill>
              <a:miter lim="800000"/>
              <a:headEnd/>
              <a:tailEnd type="none" w="lg" len="med"/>
            </a:ln>
          </p:spPr>
          <p:txBody>
            <a:bodyPr wrap="none" lIns="45720" rIns="45720" anchor="ctr"/>
            <a:lstStyle/>
            <a:p>
              <a:pPr algn="ctr"/>
              <a:r>
                <a:rPr lang="en-US" dirty="0" smtClean="0"/>
                <a:t>Network</a:t>
              </a:r>
              <a:endParaRPr lang="en-US" dirty="0"/>
            </a:p>
          </p:txBody>
        </p:sp>
        <p:sp>
          <p:nvSpPr>
            <p:cNvPr id="5" name="Rectangle 15"/>
            <p:cNvSpPr>
              <a:spLocks noChangeArrowheads="1"/>
            </p:cNvSpPr>
            <p:nvPr/>
          </p:nvSpPr>
          <p:spPr bwMode="auto">
            <a:xfrm>
              <a:off x="1670050" y="1593850"/>
              <a:ext cx="4191000" cy="1905000"/>
            </a:xfrm>
            <a:prstGeom prst="rect">
              <a:avLst/>
            </a:prstGeom>
            <a:solidFill>
              <a:srgbClr val="FFFF99"/>
            </a:solidFill>
            <a:ln w="19050">
              <a:solidFill>
                <a:schemeClr val="tx2"/>
              </a:solidFill>
              <a:miter lim="800000"/>
              <a:headEnd/>
              <a:tailEnd type="none" w="lg" len="med"/>
            </a:ln>
          </p:spPr>
          <p:txBody>
            <a:bodyPr wrap="none" lIns="45720" rIns="45720" anchor="t" anchorCtr="0"/>
            <a:lstStyle/>
            <a:p>
              <a:pPr algn="ctr"/>
              <a:r>
                <a:rPr lang="en-US" dirty="0" smtClean="0"/>
                <a:t>Compute Nodes</a:t>
              </a:r>
              <a:endParaRPr lang="en-US" dirty="0"/>
            </a:p>
          </p:txBody>
        </p:sp>
        <p:sp>
          <p:nvSpPr>
            <p:cNvPr id="6" name="Rectangle 15"/>
            <p:cNvSpPr>
              <a:spLocks noChangeArrowheads="1"/>
            </p:cNvSpPr>
            <p:nvPr/>
          </p:nvSpPr>
          <p:spPr bwMode="auto">
            <a:xfrm>
              <a:off x="1670050" y="4641850"/>
              <a:ext cx="4191000" cy="1295400"/>
            </a:xfrm>
            <a:prstGeom prst="rect">
              <a:avLst/>
            </a:prstGeom>
            <a:solidFill>
              <a:srgbClr val="FFFF99"/>
            </a:solidFill>
            <a:ln w="19050">
              <a:solidFill>
                <a:schemeClr val="tx2"/>
              </a:solidFill>
              <a:miter lim="800000"/>
              <a:headEnd/>
              <a:tailEnd type="none" w="lg" len="med"/>
            </a:ln>
          </p:spPr>
          <p:txBody>
            <a:bodyPr wrap="none" lIns="45720" rIns="45720" anchor="b" anchorCtr="0"/>
            <a:lstStyle/>
            <a:p>
              <a:pPr algn="ctr"/>
              <a:r>
                <a:rPr lang="en-US" dirty="0" smtClean="0"/>
                <a:t>Storage Server</a:t>
              </a:r>
              <a:endParaRPr lang="en-US" dirty="0"/>
            </a:p>
          </p:txBody>
        </p:sp>
        <p:grpSp>
          <p:nvGrpSpPr>
            <p:cNvPr id="10" name="Group 9"/>
            <p:cNvGrpSpPr/>
            <p:nvPr/>
          </p:nvGrpSpPr>
          <p:grpSpPr>
            <a:xfrm>
              <a:off x="1822450" y="2279650"/>
              <a:ext cx="838200" cy="914400"/>
              <a:chOff x="4718050" y="2813050"/>
              <a:chExt cx="838200" cy="914400"/>
            </a:xfrm>
          </p:grpSpPr>
          <p:sp>
            <p:nvSpPr>
              <p:cNvPr id="7" name="Rectangle 15"/>
              <p:cNvSpPr>
                <a:spLocks noChangeArrowheads="1"/>
              </p:cNvSpPr>
              <p:nvPr/>
            </p:nvSpPr>
            <p:spPr bwMode="auto">
              <a:xfrm>
                <a:off x="4718050" y="2813050"/>
                <a:ext cx="838200" cy="914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8" name="Rectangle 15"/>
              <p:cNvSpPr>
                <a:spLocks noChangeArrowheads="1"/>
              </p:cNvSpPr>
              <p:nvPr/>
            </p:nvSpPr>
            <p:spPr bwMode="auto">
              <a:xfrm>
                <a:off x="4794250" y="2965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9" name="Rectangle 15"/>
              <p:cNvSpPr>
                <a:spLocks noChangeArrowheads="1"/>
              </p:cNvSpPr>
              <p:nvPr/>
            </p:nvSpPr>
            <p:spPr bwMode="auto">
              <a:xfrm>
                <a:off x="4794250" y="3346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grpSp>
        <p:grpSp>
          <p:nvGrpSpPr>
            <p:cNvPr id="11" name="Group 10"/>
            <p:cNvGrpSpPr/>
            <p:nvPr/>
          </p:nvGrpSpPr>
          <p:grpSpPr>
            <a:xfrm>
              <a:off x="2813050" y="2279650"/>
              <a:ext cx="838200" cy="914400"/>
              <a:chOff x="4718050" y="2813050"/>
              <a:chExt cx="838200" cy="914400"/>
            </a:xfrm>
          </p:grpSpPr>
          <p:sp>
            <p:nvSpPr>
              <p:cNvPr id="12" name="Rectangle 15"/>
              <p:cNvSpPr>
                <a:spLocks noChangeArrowheads="1"/>
              </p:cNvSpPr>
              <p:nvPr/>
            </p:nvSpPr>
            <p:spPr bwMode="auto">
              <a:xfrm>
                <a:off x="4718050" y="2813050"/>
                <a:ext cx="838200" cy="914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13" name="Rectangle 15"/>
              <p:cNvSpPr>
                <a:spLocks noChangeArrowheads="1"/>
              </p:cNvSpPr>
              <p:nvPr/>
            </p:nvSpPr>
            <p:spPr bwMode="auto">
              <a:xfrm>
                <a:off x="4794250" y="2965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14" name="Rectangle 15"/>
              <p:cNvSpPr>
                <a:spLocks noChangeArrowheads="1"/>
              </p:cNvSpPr>
              <p:nvPr/>
            </p:nvSpPr>
            <p:spPr bwMode="auto">
              <a:xfrm>
                <a:off x="4794250" y="3346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grpSp>
        <p:grpSp>
          <p:nvGrpSpPr>
            <p:cNvPr id="15" name="Group 14"/>
            <p:cNvGrpSpPr/>
            <p:nvPr/>
          </p:nvGrpSpPr>
          <p:grpSpPr>
            <a:xfrm>
              <a:off x="4718050" y="2279650"/>
              <a:ext cx="838200" cy="914400"/>
              <a:chOff x="4718050" y="2813050"/>
              <a:chExt cx="838200" cy="914400"/>
            </a:xfrm>
          </p:grpSpPr>
          <p:sp>
            <p:nvSpPr>
              <p:cNvPr id="16" name="Rectangle 15"/>
              <p:cNvSpPr>
                <a:spLocks noChangeArrowheads="1"/>
              </p:cNvSpPr>
              <p:nvPr/>
            </p:nvSpPr>
            <p:spPr bwMode="auto">
              <a:xfrm>
                <a:off x="4718050" y="2813050"/>
                <a:ext cx="838200" cy="914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17" name="Rectangle 15"/>
              <p:cNvSpPr>
                <a:spLocks noChangeArrowheads="1"/>
              </p:cNvSpPr>
              <p:nvPr/>
            </p:nvSpPr>
            <p:spPr bwMode="auto">
              <a:xfrm>
                <a:off x="4794250" y="2965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18" name="Rectangle 15"/>
              <p:cNvSpPr>
                <a:spLocks noChangeArrowheads="1"/>
              </p:cNvSpPr>
              <p:nvPr/>
            </p:nvSpPr>
            <p:spPr bwMode="auto">
              <a:xfrm>
                <a:off x="4794250" y="3346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grpSp>
        <p:sp>
          <p:nvSpPr>
            <p:cNvPr id="19" name="TextBox 18"/>
            <p:cNvSpPr txBox="1"/>
            <p:nvPr/>
          </p:nvSpPr>
          <p:spPr>
            <a:xfrm>
              <a:off x="3956050" y="2584450"/>
              <a:ext cx="553357" cy="341632"/>
            </a:xfrm>
            <a:prstGeom prst="rect">
              <a:avLst/>
            </a:prstGeom>
            <a:noFill/>
          </p:spPr>
          <p:txBody>
            <a:bodyPr wrap="none" rtlCol="0">
              <a:spAutoFit/>
            </a:bodyPr>
            <a:lstStyle/>
            <a:p>
              <a:r>
                <a:rPr lang="en-US" dirty="0" smtClean="0"/>
                <a:t>• • •</a:t>
              </a:r>
            </a:p>
          </p:txBody>
        </p:sp>
        <p:sp>
          <p:nvSpPr>
            <p:cNvPr id="20" name="Flowchart: Magnetic Disk 19"/>
            <p:cNvSpPr/>
            <p:nvPr/>
          </p:nvSpPr>
          <p:spPr bwMode="auto">
            <a:xfrm>
              <a:off x="1898650" y="4870450"/>
              <a:ext cx="533400" cy="533400"/>
            </a:xfrm>
            <a:prstGeom prst="flowChartMagneticDisk">
              <a:avLst/>
            </a:prstGeom>
            <a:solidFill>
              <a:schemeClr val="accent6">
                <a:lumMod val="40000"/>
                <a:lumOff val="60000"/>
              </a:schemeClr>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1" name="Flowchart: Magnetic Disk 20"/>
            <p:cNvSpPr/>
            <p:nvPr/>
          </p:nvSpPr>
          <p:spPr bwMode="auto">
            <a:xfrm>
              <a:off x="2508250" y="4870450"/>
              <a:ext cx="533400" cy="533400"/>
            </a:xfrm>
            <a:prstGeom prst="flowChartMagneticDisk">
              <a:avLst/>
            </a:prstGeom>
            <a:solidFill>
              <a:schemeClr val="accent6">
                <a:lumMod val="40000"/>
                <a:lumOff val="60000"/>
              </a:schemeClr>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2" name="Flowchart: Magnetic Disk 21"/>
            <p:cNvSpPr/>
            <p:nvPr/>
          </p:nvSpPr>
          <p:spPr bwMode="auto">
            <a:xfrm>
              <a:off x="3117850" y="4870450"/>
              <a:ext cx="533400" cy="533400"/>
            </a:xfrm>
            <a:prstGeom prst="flowChartMagneticDisk">
              <a:avLst/>
            </a:prstGeom>
            <a:solidFill>
              <a:schemeClr val="accent6">
                <a:lumMod val="40000"/>
                <a:lumOff val="60000"/>
              </a:schemeClr>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Flowchart: Magnetic Disk 24"/>
            <p:cNvSpPr/>
            <p:nvPr/>
          </p:nvSpPr>
          <p:spPr bwMode="auto">
            <a:xfrm>
              <a:off x="4946650" y="4870450"/>
              <a:ext cx="533400" cy="533400"/>
            </a:xfrm>
            <a:prstGeom prst="flowChartMagneticDisk">
              <a:avLst/>
            </a:prstGeom>
            <a:solidFill>
              <a:schemeClr val="accent6">
                <a:lumMod val="40000"/>
                <a:lumOff val="60000"/>
              </a:schemeClr>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 name="TextBox 25"/>
            <p:cNvSpPr txBox="1"/>
            <p:nvPr/>
          </p:nvSpPr>
          <p:spPr>
            <a:xfrm>
              <a:off x="4032250" y="4946650"/>
              <a:ext cx="553357" cy="341632"/>
            </a:xfrm>
            <a:prstGeom prst="rect">
              <a:avLst/>
            </a:prstGeom>
            <a:noFill/>
          </p:spPr>
          <p:txBody>
            <a:bodyPr wrap="none" rtlCol="0">
              <a:spAutoFit/>
            </a:bodyPr>
            <a:lstStyle/>
            <a:p>
              <a:r>
                <a:rPr lang="en-US" dirty="0" smtClean="0"/>
                <a:t>• • •</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Word Count Reducer</a:t>
            </a:r>
            <a:endParaRPr lang="en-US" dirty="0"/>
          </a:p>
        </p:txBody>
      </p:sp>
      <p:sp>
        <p:nvSpPr>
          <p:cNvPr id="3" name="Content Placeholder 2"/>
          <p:cNvSpPr>
            <a:spLocks noGrp="1"/>
          </p:cNvSpPr>
          <p:nvPr>
            <p:ph idx="1"/>
          </p:nvPr>
        </p:nvSpPr>
        <p:spPr>
          <a:xfrm>
            <a:off x="290513" y="1368425"/>
            <a:ext cx="1150937" cy="5064125"/>
          </a:xfrm>
        </p:spPr>
        <p:txBody>
          <a:bodyPr/>
          <a:lstStyle/>
          <a:p>
            <a:endParaRPr lang="en-US" dirty="0"/>
          </a:p>
        </p:txBody>
      </p:sp>
      <p:sp>
        <p:nvSpPr>
          <p:cNvPr id="5" name="Rectangle 5"/>
          <p:cNvSpPr>
            <a:spLocks/>
          </p:cNvSpPr>
          <p:nvPr/>
        </p:nvSpPr>
        <p:spPr bwMode="auto">
          <a:xfrm>
            <a:off x="298450" y="1289050"/>
            <a:ext cx="8610600" cy="35814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r>
              <a:rPr lang="en-US" sz="1600" dirty="0" smtClean="0">
                <a:latin typeface="Courier New" pitchFamily="49" charset="0"/>
                <a:cs typeface="Courier New" pitchFamily="49" charset="0"/>
                <a:sym typeface="Courier New Bold" charset="0"/>
              </a:rPr>
              <a:t>public class </a:t>
            </a:r>
            <a:r>
              <a:rPr lang="en-US" sz="1600" dirty="0" err="1" smtClean="0">
                <a:latin typeface="Courier New" pitchFamily="49" charset="0"/>
                <a:cs typeface="Courier New" pitchFamily="49" charset="0"/>
                <a:sym typeface="Courier New Bold" charset="0"/>
              </a:rPr>
              <a:t>WordCountReducer</a:t>
            </a:r>
            <a:r>
              <a:rPr lang="en-US" sz="1600" dirty="0" smtClean="0">
                <a:latin typeface="Courier New" pitchFamily="49" charset="0"/>
                <a:cs typeface="Courier New" pitchFamily="49" charset="0"/>
                <a:sym typeface="Courier New Bold" charset="0"/>
              </a:rPr>
              <a:t> extends </a:t>
            </a:r>
            <a:r>
              <a:rPr lang="en-US" sz="1600" dirty="0" err="1" smtClean="0">
                <a:latin typeface="Courier New" pitchFamily="49" charset="0"/>
                <a:cs typeface="Courier New" pitchFamily="49" charset="0"/>
                <a:sym typeface="Courier New Bold" charset="0"/>
              </a:rPr>
              <a:t>MapReduceBase</a:t>
            </a:r>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implements Reducer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public void reduce(</a:t>
            </a:r>
            <a:r>
              <a:rPr lang="en-US" sz="1600" dirty="0" err="1" smtClean="0">
                <a:latin typeface="Courier New" pitchFamily="49" charset="0"/>
                <a:cs typeface="Courier New" pitchFamily="49" charset="0"/>
                <a:sym typeface="Courier New Bold" charset="0"/>
              </a:rPr>
              <a:t>WritableComparable</a:t>
            </a:r>
            <a:r>
              <a:rPr lang="en-US" sz="1600" dirty="0" smtClean="0">
                <a:latin typeface="Courier New" pitchFamily="49" charset="0"/>
                <a:cs typeface="Courier New" pitchFamily="49" charset="0"/>
                <a:sym typeface="Courier New Bold" charset="0"/>
              </a:rPr>
              <a:t> key, </a:t>
            </a:r>
            <a:r>
              <a:rPr lang="en-US" sz="1600" dirty="0" err="1" smtClean="0">
                <a:latin typeface="Courier New" pitchFamily="49" charset="0"/>
                <a:cs typeface="Courier New" pitchFamily="49" charset="0"/>
                <a:sym typeface="Courier New Bold" charset="0"/>
              </a:rPr>
              <a:t>Iterator</a:t>
            </a:r>
            <a:r>
              <a:rPr lang="en-US" sz="1600" dirty="0" smtClean="0">
                <a:latin typeface="Courier New" pitchFamily="49" charset="0"/>
                <a:cs typeface="Courier New" pitchFamily="49" charset="0"/>
                <a:sym typeface="Courier New Bold" charset="0"/>
              </a:rPr>
              <a:t> values,</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OutputCollector</a:t>
            </a:r>
            <a:r>
              <a:rPr lang="en-US" sz="1600" dirty="0" smtClean="0">
                <a:latin typeface="Courier New" pitchFamily="49" charset="0"/>
                <a:cs typeface="Courier New" pitchFamily="49" charset="0"/>
                <a:sym typeface="Courier New Bold" charset="0"/>
              </a:rPr>
              <a:t> output, Reporter </a:t>
            </a:r>
            <a:r>
              <a:rPr lang="en-US" sz="1600" dirty="0" err="1" smtClean="0">
                <a:latin typeface="Courier New" pitchFamily="49" charset="0"/>
                <a:cs typeface="Courier New" pitchFamily="49" charset="0"/>
                <a:sym typeface="Courier New Bold" charset="0"/>
              </a:rPr>
              <a:t>reporter</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throws </a:t>
            </a:r>
            <a:r>
              <a:rPr lang="en-US" sz="1600" dirty="0" err="1" smtClean="0">
                <a:latin typeface="Courier New" pitchFamily="49" charset="0"/>
                <a:cs typeface="Courier New" pitchFamily="49" charset="0"/>
                <a:sym typeface="Courier New Bold" charset="0"/>
              </a:rPr>
              <a:t>IOException</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int</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cnt</a:t>
            </a:r>
            <a:r>
              <a:rPr lang="en-US" sz="1600" dirty="0" smtClean="0">
                <a:latin typeface="Courier New" pitchFamily="49" charset="0"/>
                <a:cs typeface="Courier New" pitchFamily="49" charset="0"/>
                <a:sym typeface="Courier New Bold" charset="0"/>
              </a:rPr>
              <a:t> = 0;</a:t>
            </a:r>
          </a:p>
          <a:p>
            <a:r>
              <a:rPr lang="en-US" sz="1600" dirty="0" smtClean="0">
                <a:latin typeface="Courier New" pitchFamily="49" charset="0"/>
                <a:cs typeface="Courier New" pitchFamily="49" charset="0"/>
                <a:sym typeface="Courier New Bold" charset="0"/>
              </a:rPr>
              <a:t>	    while(</a:t>
            </a:r>
            <a:r>
              <a:rPr lang="en-US" sz="1600" dirty="0" err="1" smtClean="0">
                <a:latin typeface="Courier New" pitchFamily="49" charset="0"/>
                <a:cs typeface="Courier New" pitchFamily="49" charset="0"/>
                <a:sym typeface="Courier New Bold" charset="0"/>
              </a:rPr>
              <a:t>values.hasNext</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ival</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values.next</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cnt</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ival.get</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a:t>
            </a:r>
            <a:r>
              <a:rPr lang="en-US" sz="1600" dirty="0" smtClean="0">
                <a:latin typeface="Courier New" pitchFamily="49" charset="0"/>
                <a:cs typeface="Courier New" pitchFamily="49" charset="0"/>
                <a:sym typeface="Courier New Bold" charset="0"/>
              </a:rPr>
              <a:t>(key, new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cnt</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a:t>
            </a:r>
          </a:p>
          <a:p>
            <a:endParaRPr lang="en-US" sz="1600" dirty="0">
              <a:latin typeface="Courier New" pitchFamily="49" charset="0"/>
              <a:cs typeface="Courier New" pitchFamily="49" charset="0"/>
              <a:sym typeface="Courier New Bold"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Scalability Advantages</a:t>
            </a:r>
            <a:endParaRPr lang="en-US" dirty="0"/>
          </a:p>
        </p:txBody>
      </p:sp>
      <p:sp>
        <p:nvSpPr>
          <p:cNvPr id="3" name="Content Placeholder 2"/>
          <p:cNvSpPr>
            <a:spLocks noGrp="1"/>
          </p:cNvSpPr>
          <p:nvPr>
            <p:ph idx="1"/>
          </p:nvPr>
        </p:nvSpPr>
        <p:spPr>
          <a:xfrm>
            <a:off x="290513" y="1368425"/>
            <a:ext cx="8542337" cy="5064125"/>
          </a:xfrm>
        </p:spPr>
        <p:txBody>
          <a:bodyPr/>
          <a:lstStyle/>
          <a:p>
            <a:pPr lvl="1"/>
            <a:r>
              <a:rPr lang="en-US" dirty="0" smtClean="0"/>
              <a:t>Distributed system design principles lead to scalable design</a:t>
            </a:r>
          </a:p>
          <a:p>
            <a:pPr lvl="1"/>
            <a:r>
              <a:rPr lang="en-US" dirty="0" smtClean="0"/>
              <a:t>Dynamically scheduled tasks with state held in replicated files</a:t>
            </a:r>
          </a:p>
          <a:p>
            <a:r>
              <a:rPr lang="en-US" dirty="0" smtClean="0"/>
              <a:t>Provisioning Advantages</a:t>
            </a:r>
          </a:p>
          <a:p>
            <a:pPr lvl="1"/>
            <a:r>
              <a:rPr lang="en-US" dirty="0" smtClean="0"/>
              <a:t>Can use consumer-grade components</a:t>
            </a:r>
          </a:p>
          <a:p>
            <a:pPr lvl="2"/>
            <a:r>
              <a:rPr lang="en-US" dirty="0" smtClean="0"/>
              <a:t>maximizes cost-</a:t>
            </a:r>
            <a:r>
              <a:rPr lang="en-US" dirty="0" err="1" smtClean="0"/>
              <a:t>peformance</a:t>
            </a:r>
            <a:endParaRPr lang="en-US" dirty="0" smtClean="0"/>
          </a:p>
          <a:p>
            <a:pPr lvl="1"/>
            <a:r>
              <a:rPr lang="en-US" dirty="0" smtClean="0"/>
              <a:t>Can have </a:t>
            </a:r>
            <a:r>
              <a:rPr lang="en-US" dirty="0" err="1" smtClean="0"/>
              <a:t>heterogenous</a:t>
            </a:r>
            <a:r>
              <a:rPr lang="en-US" dirty="0" smtClean="0"/>
              <a:t> nodes</a:t>
            </a:r>
          </a:p>
          <a:p>
            <a:pPr lvl="2"/>
            <a:r>
              <a:rPr lang="en-US" dirty="0" smtClean="0"/>
              <a:t>More efficient technology refresh</a:t>
            </a:r>
          </a:p>
          <a:p>
            <a:r>
              <a:rPr lang="en-US" dirty="0" smtClean="0"/>
              <a:t>Operational Advantages</a:t>
            </a:r>
          </a:p>
          <a:p>
            <a:pPr lvl="1"/>
            <a:r>
              <a:rPr lang="en-US" dirty="0" smtClean="0"/>
              <a:t>Minimal staffing</a:t>
            </a:r>
          </a:p>
          <a:p>
            <a:pPr lvl="1"/>
            <a:r>
              <a:rPr lang="en-US" dirty="0" smtClean="0"/>
              <a:t>No downtime</a:t>
            </a:r>
          </a:p>
          <a:p>
            <a:pPr lvl="1"/>
            <a:endParaRPr lang="en-US" dirty="0" smtClean="0"/>
          </a:p>
          <a:p>
            <a:pPr lvl="1"/>
            <a:endParaRPr lang="en-US" dirty="0" smtClean="0"/>
          </a:p>
          <a:p>
            <a:pPr lvl="1"/>
            <a:endParaRPr lang="en-US" dirty="0" smtClean="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dirty="0"/>
              <a:t>Example: Sparse Matrices with </a:t>
            </a:r>
            <a:r>
              <a:rPr lang="en-US" dirty="0" smtClean="0"/>
              <a:t>Map/Reduce</a:t>
            </a:r>
            <a:endParaRPr lang="en-US" dirty="0"/>
          </a:p>
        </p:txBody>
      </p:sp>
      <p:sp>
        <p:nvSpPr>
          <p:cNvPr id="504835" name="Rectangle 3"/>
          <p:cNvSpPr>
            <a:spLocks noGrp="1" noChangeArrowheads="1"/>
          </p:cNvSpPr>
          <p:nvPr>
            <p:ph type="body" idx="1"/>
          </p:nvPr>
        </p:nvSpPr>
        <p:spPr>
          <a:xfrm>
            <a:off x="290513" y="3803650"/>
            <a:ext cx="8294687" cy="2628900"/>
          </a:xfrm>
        </p:spPr>
        <p:txBody>
          <a:bodyPr/>
          <a:lstStyle/>
          <a:p>
            <a:pPr lvl="1"/>
            <a:r>
              <a:rPr lang="en-US" dirty="0"/>
              <a:t>Task: Compute product C = A·B</a:t>
            </a:r>
          </a:p>
          <a:p>
            <a:pPr lvl="1"/>
            <a:r>
              <a:rPr lang="en-US" dirty="0"/>
              <a:t>Assume most matrix entries are 0</a:t>
            </a:r>
          </a:p>
          <a:p>
            <a:r>
              <a:rPr lang="en-US" dirty="0">
                <a:sym typeface="Symbol" pitchFamily="18" charset="2"/>
              </a:rPr>
              <a:t>Motivation</a:t>
            </a:r>
          </a:p>
          <a:p>
            <a:pPr lvl="1"/>
            <a:r>
              <a:rPr lang="en-US" dirty="0">
                <a:sym typeface="Symbol" pitchFamily="18" charset="2"/>
              </a:rPr>
              <a:t>Core problem in scientific computing</a:t>
            </a:r>
          </a:p>
          <a:p>
            <a:pPr lvl="1"/>
            <a:r>
              <a:rPr lang="en-US" dirty="0">
                <a:sym typeface="Symbol" pitchFamily="18" charset="2"/>
              </a:rPr>
              <a:t>Challenging for parallel execution</a:t>
            </a:r>
          </a:p>
          <a:p>
            <a:pPr lvl="1"/>
            <a:r>
              <a:rPr lang="en-US" dirty="0">
                <a:sym typeface="Symbol" pitchFamily="18" charset="2"/>
              </a:rPr>
              <a:t>Demonstrate expressiveness of </a:t>
            </a:r>
            <a:r>
              <a:rPr lang="en-US" dirty="0" smtClean="0">
                <a:sym typeface="Symbol" pitchFamily="18" charset="2"/>
              </a:rPr>
              <a:t>Map/Reduce</a:t>
            </a:r>
            <a:endParaRPr lang="en-US" dirty="0">
              <a:sym typeface="Symbol" pitchFamily="18" charset="2"/>
            </a:endParaRPr>
          </a:p>
        </p:txBody>
      </p:sp>
      <p:grpSp>
        <p:nvGrpSpPr>
          <p:cNvPr id="2" name="Group 4"/>
          <p:cNvGrpSpPr>
            <a:grpSpLocks/>
          </p:cNvGrpSpPr>
          <p:nvPr/>
        </p:nvGrpSpPr>
        <p:grpSpPr bwMode="auto">
          <a:xfrm>
            <a:off x="1365250" y="1670050"/>
            <a:ext cx="1371600" cy="1711325"/>
            <a:chOff x="2828" y="1798"/>
            <a:chExt cx="864" cy="1078"/>
          </a:xfrm>
        </p:grpSpPr>
        <p:grpSp>
          <p:nvGrpSpPr>
            <p:cNvPr id="3" name="Group 5"/>
            <p:cNvGrpSpPr>
              <a:grpSpLocks/>
            </p:cNvGrpSpPr>
            <p:nvPr/>
          </p:nvGrpSpPr>
          <p:grpSpPr bwMode="auto">
            <a:xfrm>
              <a:off x="2828" y="2012"/>
              <a:ext cx="864" cy="864"/>
              <a:chOff x="2828" y="2012"/>
              <a:chExt cx="864" cy="864"/>
            </a:xfrm>
          </p:grpSpPr>
          <p:grpSp>
            <p:nvGrpSpPr>
              <p:cNvPr id="4" name="Group 6"/>
              <p:cNvGrpSpPr>
                <a:grpSpLocks/>
              </p:cNvGrpSpPr>
              <p:nvPr/>
            </p:nvGrpSpPr>
            <p:grpSpPr bwMode="auto">
              <a:xfrm>
                <a:off x="2828" y="2012"/>
                <a:ext cx="864" cy="864"/>
                <a:chOff x="2828" y="2012"/>
                <a:chExt cx="864" cy="864"/>
              </a:xfrm>
            </p:grpSpPr>
            <p:sp>
              <p:nvSpPr>
                <p:cNvPr id="504839" name="Rectangle 7"/>
                <p:cNvSpPr>
                  <a:spLocks noChangeArrowheads="1"/>
                </p:cNvSpPr>
                <p:nvPr/>
              </p:nvSpPr>
              <p:spPr bwMode="auto">
                <a:xfrm>
                  <a:off x="2828" y="2012"/>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10</a:t>
                  </a:r>
                </a:p>
              </p:txBody>
            </p:sp>
            <p:sp>
              <p:nvSpPr>
                <p:cNvPr id="504840" name="Rectangle 8"/>
                <p:cNvSpPr>
                  <a:spLocks noChangeArrowheads="1"/>
                </p:cNvSpPr>
                <p:nvPr/>
              </p:nvSpPr>
              <p:spPr bwMode="auto">
                <a:xfrm>
                  <a:off x="3116" y="2012"/>
                  <a:ext cx="288" cy="288"/>
                </a:xfrm>
                <a:prstGeom prst="rect">
                  <a:avLst/>
                </a:prstGeom>
                <a:noFill/>
                <a:ln w="19050">
                  <a:noFill/>
                  <a:miter lim="800000"/>
                  <a:headEnd/>
                  <a:tailEnd type="none" w="lg" len="med"/>
                </a:ln>
                <a:effectLst/>
              </p:spPr>
              <p:txBody>
                <a:bodyPr wrap="none" lIns="45720" rIns="45720" anchor="ctr"/>
                <a:lstStyle/>
                <a:p>
                  <a:endParaRPr lang="en-US" sz="1400">
                    <a:latin typeface="Courier New" pitchFamily="49" charset="0"/>
                  </a:endParaRPr>
                </a:p>
              </p:txBody>
            </p:sp>
            <p:sp>
              <p:nvSpPr>
                <p:cNvPr id="504841" name="Rectangle 9"/>
                <p:cNvSpPr>
                  <a:spLocks noChangeArrowheads="1"/>
                </p:cNvSpPr>
                <p:nvPr/>
              </p:nvSpPr>
              <p:spPr bwMode="auto">
                <a:xfrm>
                  <a:off x="3404" y="2012"/>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20</a:t>
                  </a:r>
                </a:p>
              </p:txBody>
            </p:sp>
            <p:sp>
              <p:nvSpPr>
                <p:cNvPr id="504842" name="Rectangle 10"/>
                <p:cNvSpPr>
                  <a:spLocks noChangeArrowheads="1"/>
                </p:cNvSpPr>
                <p:nvPr/>
              </p:nvSpPr>
              <p:spPr bwMode="auto">
                <a:xfrm>
                  <a:off x="2828" y="2300"/>
                  <a:ext cx="288" cy="288"/>
                </a:xfrm>
                <a:prstGeom prst="rect">
                  <a:avLst/>
                </a:prstGeom>
                <a:noFill/>
                <a:ln w="19050">
                  <a:noFill/>
                  <a:miter lim="800000"/>
                  <a:headEnd/>
                  <a:tailEnd type="none" w="lg" len="med"/>
                </a:ln>
                <a:effectLst/>
              </p:spPr>
              <p:txBody>
                <a:bodyPr wrap="none" lIns="45720" rIns="45720" anchor="ctr"/>
                <a:lstStyle/>
                <a:p>
                  <a:endParaRPr lang="en-US" sz="1400">
                    <a:latin typeface="Courier New" pitchFamily="49" charset="0"/>
                  </a:endParaRPr>
                </a:p>
              </p:txBody>
            </p:sp>
            <p:sp>
              <p:nvSpPr>
                <p:cNvPr id="504843" name="Rectangle 11"/>
                <p:cNvSpPr>
                  <a:spLocks noChangeArrowheads="1"/>
                </p:cNvSpPr>
                <p:nvPr/>
              </p:nvSpPr>
              <p:spPr bwMode="auto">
                <a:xfrm>
                  <a:off x="3116" y="2300"/>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30</a:t>
                  </a:r>
                </a:p>
              </p:txBody>
            </p:sp>
            <p:sp>
              <p:nvSpPr>
                <p:cNvPr id="504844" name="Rectangle 12"/>
                <p:cNvSpPr>
                  <a:spLocks noChangeArrowheads="1"/>
                </p:cNvSpPr>
                <p:nvPr/>
              </p:nvSpPr>
              <p:spPr bwMode="auto">
                <a:xfrm>
                  <a:off x="3404" y="2300"/>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40</a:t>
                  </a:r>
                </a:p>
              </p:txBody>
            </p:sp>
            <p:sp>
              <p:nvSpPr>
                <p:cNvPr id="504845" name="Rectangle 13"/>
                <p:cNvSpPr>
                  <a:spLocks noChangeArrowheads="1"/>
                </p:cNvSpPr>
                <p:nvPr/>
              </p:nvSpPr>
              <p:spPr bwMode="auto">
                <a:xfrm>
                  <a:off x="2828" y="2588"/>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50</a:t>
                  </a:r>
                </a:p>
              </p:txBody>
            </p:sp>
            <p:sp>
              <p:nvSpPr>
                <p:cNvPr id="504846" name="Rectangle 14"/>
                <p:cNvSpPr>
                  <a:spLocks noChangeArrowheads="1"/>
                </p:cNvSpPr>
                <p:nvPr/>
              </p:nvSpPr>
              <p:spPr bwMode="auto">
                <a:xfrm>
                  <a:off x="3116" y="2588"/>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60</a:t>
                  </a:r>
                </a:p>
              </p:txBody>
            </p:sp>
            <p:sp>
              <p:nvSpPr>
                <p:cNvPr id="504847" name="Rectangle 15"/>
                <p:cNvSpPr>
                  <a:spLocks noChangeArrowheads="1"/>
                </p:cNvSpPr>
                <p:nvPr/>
              </p:nvSpPr>
              <p:spPr bwMode="auto">
                <a:xfrm>
                  <a:off x="3404" y="2588"/>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70</a:t>
                  </a:r>
                </a:p>
              </p:txBody>
            </p:sp>
          </p:grpSp>
          <p:sp>
            <p:nvSpPr>
              <p:cNvPr id="504848" name="Freeform 16"/>
              <p:cNvSpPr>
                <a:spLocks/>
              </p:cNvSpPr>
              <p:nvPr/>
            </p:nvSpPr>
            <p:spPr bwMode="auto">
              <a:xfrm>
                <a:off x="2828" y="2012"/>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chemeClr val="tx2"/>
                </a:solidFill>
                <a:prstDash val="solid"/>
                <a:round/>
                <a:headEnd type="none" w="med" len="med"/>
                <a:tailEnd type="none" w="lg" len="med"/>
              </a:ln>
              <a:effectLst/>
            </p:spPr>
            <p:txBody>
              <a:bodyPr wrap="none" lIns="45720" rIns="45720" anchor="ctr">
                <a:spAutoFit/>
              </a:bodyPr>
              <a:lstStyle/>
              <a:p>
                <a:endParaRPr lang="en-US"/>
              </a:p>
            </p:txBody>
          </p:sp>
          <p:sp>
            <p:nvSpPr>
              <p:cNvPr id="504849" name="Freeform 17"/>
              <p:cNvSpPr>
                <a:spLocks/>
              </p:cNvSpPr>
              <p:nvPr/>
            </p:nvSpPr>
            <p:spPr bwMode="auto">
              <a:xfrm flipH="1">
                <a:off x="3644" y="2012"/>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chemeClr val="tx2"/>
                </a:solidFill>
                <a:prstDash val="solid"/>
                <a:round/>
                <a:headEnd type="none" w="med" len="med"/>
                <a:tailEnd type="none" w="lg" len="med"/>
              </a:ln>
              <a:effectLst/>
            </p:spPr>
            <p:txBody>
              <a:bodyPr wrap="none" lIns="45720" rIns="45720" anchor="ctr">
                <a:spAutoFit/>
              </a:bodyPr>
              <a:lstStyle/>
              <a:p>
                <a:endParaRPr lang="en-US"/>
              </a:p>
            </p:txBody>
          </p:sp>
        </p:grpSp>
        <p:sp>
          <p:nvSpPr>
            <p:cNvPr id="504850" name="Text Box 18"/>
            <p:cNvSpPr txBox="1">
              <a:spLocks noChangeArrowheads="1"/>
            </p:cNvSpPr>
            <p:nvPr/>
          </p:nvSpPr>
          <p:spPr bwMode="auto">
            <a:xfrm>
              <a:off x="2828" y="1798"/>
              <a:ext cx="864" cy="214"/>
            </a:xfrm>
            <a:prstGeom prst="rect">
              <a:avLst/>
            </a:prstGeom>
            <a:noFill/>
            <a:ln w="19050">
              <a:noFill/>
              <a:miter lim="800000"/>
              <a:headEnd/>
              <a:tailEnd type="none" w="lg" len="med"/>
            </a:ln>
            <a:effectLst/>
          </p:spPr>
          <p:txBody>
            <a:bodyPr lIns="45720" rIns="45720">
              <a:spAutoFit/>
            </a:bodyPr>
            <a:lstStyle/>
            <a:p>
              <a:pPr>
                <a:spcBef>
                  <a:spcPct val="50000"/>
                </a:spcBef>
              </a:pPr>
              <a:r>
                <a:rPr lang="en-US"/>
                <a:t>A</a:t>
              </a:r>
            </a:p>
          </p:txBody>
        </p:sp>
      </p:grpSp>
      <p:grpSp>
        <p:nvGrpSpPr>
          <p:cNvPr id="5" name="Group 19"/>
          <p:cNvGrpSpPr>
            <a:grpSpLocks/>
          </p:cNvGrpSpPr>
          <p:nvPr/>
        </p:nvGrpSpPr>
        <p:grpSpPr bwMode="auto">
          <a:xfrm>
            <a:off x="3651250" y="1670050"/>
            <a:ext cx="914400" cy="1711325"/>
            <a:chOff x="4076" y="1798"/>
            <a:chExt cx="576" cy="1078"/>
          </a:xfrm>
        </p:grpSpPr>
        <p:grpSp>
          <p:nvGrpSpPr>
            <p:cNvPr id="6" name="Group 20"/>
            <p:cNvGrpSpPr>
              <a:grpSpLocks/>
            </p:cNvGrpSpPr>
            <p:nvPr/>
          </p:nvGrpSpPr>
          <p:grpSpPr bwMode="auto">
            <a:xfrm>
              <a:off x="4076" y="2012"/>
              <a:ext cx="576" cy="864"/>
              <a:chOff x="4076" y="2012"/>
              <a:chExt cx="576" cy="864"/>
            </a:xfrm>
          </p:grpSpPr>
          <p:grpSp>
            <p:nvGrpSpPr>
              <p:cNvPr id="7" name="Group 21"/>
              <p:cNvGrpSpPr>
                <a:grpSpLocks/>
              </p:cNvGrpSpPr>
              <p:nvPr/>
            </p:nvGrpSpPr>
            <p:grpSpPr bwMode="auto">
              <a:xfrm>
                <a:off x="4076" y="2012"/>
                <a:ext cx="576" cy="864"/>
                <a:chOff x="4076" y="2012"/>
                <a:chExt cx="576" cy="864"/>
              </a:xfrm>
            </p:grpSpPr>
            <p:sp>
              <p:nvSpPr>
                <p:cNvPr id="504854" name="Rectangle 22"/>
                <p:cNvSpPr>
                  <a:spLocks noChangeArrowheads="1"/>
                </p:cNvSpPr>
                <p:nvPr/>
              </p:nvSpPr>
              <p:spPr bwMode="auto">
                <a:xfrm>
                  <a:off x="4076" y="2012"/>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-1</a:t>
                  </a:r>
                </a:p>
              </p:txBody>
            </p:sp>
            <p:sp>
              <p:nvSpPr>
                <p:cNvPr id="504855" name="Rectangle 23"/>
                <p:cNvSpPr>
                  <a:spLocks noChangeArrowheads="1"/>
                </p:cNvSpPr>
                <p:nvPr/>
              </p:nvSpPr>
              <p:spPr bwMode="auto">
                <a:xfrm>
                  <a:off x="4364" y="2012"/>
                  <a:ext cx="288" cy="288"/>
                </a:xfrm>
                <a:prstGeom prst="rect">
                  <a:avLst/>
                </a:prstGeom>
                <a:noFill/>
                <a:ln w="19050">
                  <a:noFill/>
                  <a:miter lim="800000"/>
                  <a:headEnd/>
                  <a:tailEnd type="none" w="lg" len="med"/>
                </a:ln>
                <a:effectLst/>
              </p:spPr>
              <p:txBody>
                <a:bodyPr wrap="none" lIns="45720" rIns="45720" anchor="ctr"/>
                <a:lstStyle/>
                <a:p>
                  <a:endParaRPr lang="en-US" sz="1400">
                    <a:latin typeface="Courier New" pitchFamily="49" charset="0"/>
                  </a:endParaRPr>
                </a:p>
              </p:txBody>
            </p:sp>
            <p:sp>
              <p:nvSpPr>
                <p:cNvPr id="504856" name="Rectangle 24"/>
                <p:cNvSpPr>
                  <a:spLocks noChangeArrowheads="1"/>
                </p:cNvSpPr>
                <p:nvPr/>
              </p:nvSpPr>
              <p:spPr bwMode="auto">
                <a:xfrm>
                  <a:off x="4076" y="2300"/>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-2</a:t>
                  </a:r>
                </a:p>
              </p:txBody>
            </p:sp>
            <p:sp>
              <p:nvSpPr>
                <p:cNvPr id="504857" name="Rectangle 25"/>
                <p:cNvSpPr>
                  <a:spLocks noChangeArrowheads="1"/>
                </p:cNvSpPr>
                <p:nvPr/>
              </p:nvSpPr>
              <p:spPr bwMode="auto">
                <a:xfrm>
                  <a:off x="4364" y="2300"/>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-3</a:t>
                  </a:r>
                </a:p>
              </p:txBody>
            </p:sp>
            <p:sp>
              <p:nvSpPr>
                <p:cNvPr id="504858" name="Rectangle 26"/>
                <p:cNvSpPr>
                  <a:spLocks noChangeArrowheads="1"/>
                </p:cNvSpPr>
                <p:nvPr/>
              </p:nvSpPr>
              <p:spPr bwMode="auto">
                <a:xfrm>
                  <a:off x="4076" y="2588"/>
                  <a:ext cx="288" cy="288"/>
                </a:xfrm>
                <a:prstGeom prst="rect">
                  <a:avLst/>
                </a:prstGeom>
                <a:noFill/>
                <a:ln w="19050">
                  <a:noFill/>
                  <a:miter lim="800000"/>
                  <a:headEnd/>
                  <a:tailEnd type="none" w="lg" len="med"/>
                </a:ln>
                <a:effectLst/>
              </p:spPr>
              <p:txBody>
                <a:bodyPr wrap="none" lIns="45720" rIns="45720" anchor="ctr"/>
                <a:lstStyle/>
                <a:p>
                  <a:endParaRPr lang="en-US" sz="1400">
                    <a:latin typeface="Courier New" pitchFamily="49" charset="0"/>
                  </a:endParaRPr>
                </a:p>
              </p:txBody>
            </p:sp>
            <p:sp>
              <p:nvSpPr>
                <p:cNvPr id="504859" name="Rectangle 27"/>
                <p:cNvSpPr>
                  <a:spLocks noChangeArrowheads="1"/>
                </p:cNvSpPr>
                <p:nvPr/>
              </p:nvSpPr>
              <p:spPr bwMode="auto">
                <a:xfrm>
                  <a:off x="4364" y="2588"/>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-4</a:t>
                  </a:r>
                </a:p>
              </p:txBody>
            </p:sp>
          </p:grpSp>
          <p:sp>
            <p:nvSpPr>
              <p:cNvPr id="504860" name="Freeform 28"/>
              <p:cNvSpPr>
                <a:spLocks/>
              </p:cNvSpPr>
              <p:nvPr/>
            </p:nvSpPr>
            <p:spPr bwMode="auto">
              <a:xfrm flipH="1">
                <a:off x="4604" y="2012"/>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chemeClr val="tx2"/>
                </a:solidFill>
                <a:prstDash val="solid"/>
                <a:round/>
                <a:headEnd type="none" w="med" len="med"/>
                <a:tailEnd type="none" w="lg" len="med"/>
              </a:ln>
              <a:effectLst/>
            </p:spPr>
            <p:txBody>
              <a:bodyPr wrap="none" lIns="45720" rIns="45720" anchor="ctr">
                <a:spAutoFit/>
              </a:bodyPr>
              <a:lstStyle/>
              <a:p>
                <a:endParaRPr lang="en-US"/>
              </a:p>
            </p:txBody>
          </p:sp>
          <p:sp>
            <p:nvSpPr>
              <p:cNvPr id="504861" name="Freeform 29"/>
              <p:cNvSpPr>
                <a:spLocks/>
              </p:cNvSpPr>
              <p:nvPr/>
            </p:nvSpPr>
            <p:spPr bwMode="auto">
              <a:xfrm>
                <a:off x="4076" y="2012"/>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chemeClr val="tx2"/>
                </a:solidFill>
                <a:prstDash val="solid"/>
                <a:round/>
                <a:headEnd type="none" w="med" len="med"/>
                <a:tailEnd type="none" w="lg" len="med"/>
              </a:ln>
              <a:effectLst/>
            </p:spPr>
            <p:txBody>
              <a:bodyPr wrap="none" lIns="45720" rIns="45720" anchor="ctr">
                <a:spAutoFit/>
              </a:bodyPr>
              <a:lstStyle/>
              <a:p>
                <a:endParaRPr lang="en-US"/>
              </a:p>
            </p:txBody>
          </p:sp>
        </p:grpSp>
        <p:sp>
          <p:nvSpPr>
            <p:cNvPr id="504862" name="Text Box 30"/>
            <p:cNvSpPr txBox="1">
              <a:spLocks noChangeArrowheads="1"/>
            </p:cNvSpPr>
            <p:nvPr/>
          </p:nvSpPr>
          <p:spPr bwMode="auto">
            <a:xfrm>
              <a:off x="4076" y="1798"/>
              <a:ext cx="576" cy="214"/>
            </a:xfrm>
            <a:prstGeom prst="rect">
              <a:avLst/>
            </a:prstGeom>
            <a:noFill/>
            <a:ln w="19050">
              <a:noFill/>
              <a:miter lim="800000"/>
              <a:headEnd/>
              <a:tailEnd type="none" w="lg" len="med"/>
            </a:ln>
            <a:effectLst/>
          </p:spPr>
          <p:txBody>
            <a:bodyPr lIns="45720" rIns="45720">
              <a:spAutoFit/>
            </a:bodyPr>
            <a:lstStyle/>
            <a:p>
              <a:pPr>
                <a:spcBef>
                  <a:spcPct val="50000"/>
                </a:spcBef>
              </a:pPr>
              <a:r>
                <a:rPr lang="en-US"/>
                <a:t>B</a:t>
              </a:r>
            </a:p>
          </p:txBody>
        </p:sp>
      </p:grpSp>
      <p:grpSp>
        <p:nvGrpSpPr>
          <p:cNvPr id="8" name="Group 31"/>
          <p:cNvGrpSpPr>
            <a:grpSpLocks/>
          </p:cNvGrpSpPr>
          <p:nvPr/>
        </p:nvGrpSpPr>
        <p:grpSpPr bwMode="auto">
          <a:xfrm>
            <a:off x="6165850" y="1670050"/>
            <a:ext cx="914400" cy="1711325"/>
            <a:chOff x="3884" y="1052"/>
            <a:chExt cx="576" cy="1078"/>
          </a:xfrm>
        </p:grpSpPr>
        <p:sp>
          <p:nvSpPr>
            <p:cNvPr id="504864" name="Rectangle 32"/>
            <p:cNvSpPr>
              <a:spLocks noChangeArrowheads="1"/>
            </p:cNvSpPr>
            <p:nvPr/>
          </p:nvSpPr>
          <p:spPr bwMode="auto">
            <a:xfrm>
              <a:off x="3884" y="1266"/>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-10</a:t>
              </a:r>
            </a:p>
          </p:txBody>
        </p:sp>
        <p:sp>
          <p:nvSpPr>
            <p:cNvPr id="504865" name="Rectangle 33"/>
            <p:cNvSpPr>
              <a:spLocks noChangeArrowheads="1"/>
            </p:cNvSpPr>
            <p:nvPr/>
          </p:nvSpPr>
          <p:spPr bwMode="auto">
            <a:xfrm>
              <a:off x="4172" y="1266"/>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-80</a:t>
              </a:r>
            </a:p>
          </p:txBody>
        </p:sp>
        <p:sp>
          <p:nvSpPr>
            <p:cNvPr id="504866" name="Rectangle 34"/>
            <p:cNvSpPr>
              <a:spLocks noChangeArrowheads="1"/>
            </p:cNvSpPr>
            <p:nvPr/>
          </p:nvSpPr>
          <p:spPr bwMode="auto">
            <a:xfrm>
              <a:off x="3884" y="1554"/>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-60</a:t>
              </a:r>
            </a:p>
          </p:txBody>
        </p:sp>
        <p:sp>
          <p:nvSpPr>
            <p:cNvPr id="504867" name="Rectangle 35"/>
            <p:cNvSpPr>
              <a:spLocks noChangeArrowheads="1"/>
            </p:cNvSpPr>
            <p:nvPr/>
          </p:nvSpPr>
          <p:spPr bwMode="auto">
            <a:xfrm>
              <a:off x="4172" y="1554"/>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-250</a:t>
              </a:r>
            </a:p>
          </p:txBody>
        </p:sp>
        <p:sp>
          <p:nvSpPr>
            <p:cNvPr id="504868" name="Rectangle 36"/>
            <p:cNvSpPr>
              <a:spLocks noChangeArrowheads="1"/>
            </p:cNvSpPr>
            <p:nvPr/>
          </p:nvSpPr>
          <p:spPr bwMode="auto">
            <a:xfrm>
              <a:off x="3884" y="1842"/>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-170</a:t>
              </a:r>
            </a:p>
          </p:txBody>
        </p:sp>
        <p:sp>
          <p:nvSpPr>
            <p:cNvPr id="504869" name="Rectangle 37"/>
            <p:cNvSpPr>
              <a:spLocks noChangeArrowheads="1"/>
            </p:cNvSpPr>
            <p:nvPr/>
          </p:nvSpPr>
          <p:spPr bwMode="auto">
            <a:xfrm>
              <a:off x="4172" y="1842"/>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-460</a:t>
              </a:r>
            </a:p>
          </p:txBody>
        </p:sp>
        <p:sp>
          <p:nvSpPr>
            <p:cNvPr id="504870" name="Freeform 38"/>
            <p:cNvSpPr>
              <a:spLocks/>
            </p:cNvSpPr>
            <p:nvPr/>
          </p:nvSpPr>
          <p:spPr bwMode="auto">
            <a:xfrm flipH="1">
              <a:off x="4412" y="1266"/>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chemeClr val="tx2"/>
              </a:solidFill>
              <a:prstDash val="solid"/>
              <a:round/>
              <a:headEnd type="none" w="med" len="med"/>
              <a:tailEnd type="none" w="lg" len="med"/>
            </a:ln>
            <a:effectLst/>
          </p:spPr>
          <p:txBody>
            <a:bodyPr wrap="none" lIns="45720" rIns="45720" anchor="ctr">
              <a:spAutoFit/>
            </a:bodyPr>
            <a:lstStyle/>
            <a:p>
              <a:endParaRPr lang="en-US"/>
            </a:p>
          </p:txBody>
        </p:sp>
        <p:sp>
          <p:nvSpPr>
            <p:cNvPr id="504871" name="Freeform 39"/>
            <p:cNvSpPr>
              <a:spLocks/>
            </p:cNvSpPr>
            <p:nvPr/>
          </p:nvSpPr>
          <p:spPr bwMode="auto">
            <a:xfrm>
              <a:off x="3884" y="1266"/>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chemeClr val="tx2"/>
              </a:solidFill>
              <a:prstDash val="solid"/>
              <a:round/>
              <a:headEnd type="none" w="med" len="med"/>
              <a:tailEnd type="none" w="lg" len="med"/>
            </a:ln>
            <a:effectLst/>
          </p:spPr>
          <p:txBody>
            <a:bodyPr wrap="none" lIns="45720" rIns="45720" anchor="ctr">
              <a:spAutoFit/>
            </a:bodyPr>
            <a:lstStyle/>
            <a:p>
              <a:endParaRPr lang="en-US"/>
            </a:p>
          </p:txBody>
        </p:sp>
        <p:sp>
          <p:nvSpPr>
            <p:cNvPr id="504872" name="Text Box 40"/>
            <p:cNvSpPr txBox="1">
              <a:spLocks noChangeArrowheads="1"/>
            </p:cNvSpPr>
            <p:nvPr/>
          </p:nvSpPr>
          <p:spPr bwMode="auto">
            <a:xfrm>
              <a:off x="3884" y="1052"/>
              <a:ext cx="576" cy="214"/>
            </a:xfrm>
            <a:prstGeom prst="rect">
              <a:avLst/>
            </a:prstGeom>
            <a:noFill/>
            <a:ln w="19050">
              <a:noFill/>
              <a:miter lim="800000"/>
              <a:headEnd/>
              <a:tailEnd type="none" w="lg" len="med"/>
            </a:ln>
            <a:effectLst/>
          </p:spPr>
          <p:txBody>
            <a:bodyPr lIns="45720" rIns="45720">
              <a:spAutoFit/>
            </a:bodyPr>
            <a:lstStyle/>
            <a:p>
              <a:pPr>
                <a:spcBef>
                  <a:spcPct val="50000"/>
                </a:spcBef>
              </a:pPr>
              <a:r>
                <a:rPr lang="en-US"/>
                <a:t>C</a:t>
              </a:r>
            </a:p>
          </p:txBody>
        </p:sp>
      </p:grpSp>
      <p:sp>
        <p:nvSpPr>
          <p:cNvPr id="504873" name="Text Box 41"/>
          <p:cNvSpPr txBox="1">
            <a:spLocks noChangeArrowheads="1"/>
          </p:cNvSpPr>
          <p:nvPr/>
        </p:nvSpPr>
        <p:spPr bwMode="auto">
          <a:xfrm>
            <a:off x="3051175" y="2468563"/>
            <a:ext cx="295275" cy="420687"/>
          </a:xfrm>
          <a:prstGeom prst="rect">
            <a:avLst/>
          </a:prstGeom>
          <a:noFill/>
          <a:ln w="19050">
            <a:noFill/>
            <a:miter lim="800000"/>
            <a:headEnd/>
            <a:tailEnd type="none" w="lg" len="med"/>
          </a:ln>
          <a:effectLst/>
        </p:spPr>
        <p:txBody>
          <a:bodyPr wrap="none" lIns="45720" rIns="45720">
            <a:spAutoFit/>
          </a:bodyPr>
          <a:lstStyle/>
          <a:p>
            <a:r>
              <a:rPr lang="en-US" sz="2400">
                <a:solidFill>
                  <a:srgbClr val="009900"/>
                </a:solidFill>
              </a:rPr>
              <a:t>X</a:t>
            </a:r>
          </a:p>
        </p:txBody>
      </p:sp>
      <p:sp>
        <p:nvSpPr>
          <p:cNvPr id="504874" name="Text Box 42"/>
          <p:cNvSpPr txBox="1">
            <a:spLocks noChangeArrowheads="1"/>
          </p:cNvSpPr>
          <p:nvPr/>
        </p:nvSpPr>
        <p:spPr bwMode="auto">
          <a:xfrm>
            <a:off x="5197475" y="2468563"/>
            <a:ext cx="269875" cy="420687"/>
          </a:xfrm>
          <a:prstGeom prst="rect">
            <a:avLst/>
          </a:prstGeom>
          <a:noFill/>
          <a:ln w="19050">
            <a:noFill/>
            <a:miter lim="800000"/>
            <a:headEnd/>
            <a:tailEnd type="none" w="lg" len="med"/>
          </a:ln>
          <a:effectLst/>
        </p:spPr>
        <p:txBody>
          <a:bodyPr wrap="none" lIns="45720" rIns="45720">
            <a:spAutoFit/>
          </a:bodyPr>
          <a:lstStyle/>
          <a:p>
            <a:r>
              <a:rPr lang="en-US" sz="2400">
                <a:solidFill>
                  <a:srgbClr val="009900"/>
                </a:solidFill>
              </a:rPr>
              <a:t>=</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t>Computing Sparse Matrix Product</a:t>
            </a:r>
          </a:p>
        </p:txBody>
      </p:sp>
      <p:sp>
        <p:nvSpPr>
          <p:cNvPr id="506883" name="Rectangle 3"/>
          <p:cNvSpPr>
            <a:spLocks noGrp="1" noChangeArrowheads="1"/>
          </p:cNvSpPr>
          <p:nvPr>
            <p:ph type="body" idx="1"/>
          </p:nvPr>
        </p:nvSpPr>
        <p:spPr>
          <a:xfrm>
            <a:off x="290513" y="4489450"/>
            <a:ext cx="8294687" cy="1638300"/>
          </a:xfrm>
        </p:spPr>
        <p:txBody>
          <a:bodyPr/>
          <a:lstStyle/>
          <a:p>
            <a:pPr lvl="1"/>
            <a:r>
              <a:rPr lang="en-US" dirty="0"/>
              <a:t>Represent matrix as list of nonzero entries</a:t>
            </a:r>
          </a:p>
          <a:p>
            <a:pPr lvl="2">
              <a:buFont typeface="Wingdings" pitchFamily="2" charset="2"/>
              <a:buNone/>
            </a:pPr>
            <a:r>
              <a:rPr lang="en-US" b="1" dirty="0">
                <a:sym typeface="Symbol" pitchFamily="18" charset="2"/>
              </a:rPr>
              <a:t></a:t>
            </a:r>
            <a:r>
              <a:rPr lang="en-US" b="1" dirty="0">
                <a:latin typeface="Arial" charset="0"/>
                <a:sym typeface="Symbol" pitchFamily="18" charset="2"/>
              </a:rPr>
              <a:t>row, </a:t>
            </a:r>
            <a:r>
              <a:rPr lang="en-US" b="1" dirty="0" err="1">
                <a:latin typeface="Arial" charset="0"/>
                <a:sym typeface="Symbol" pitchFamily="18" charset="2"/>
              </a:rPr>
              <a:t>col</a:t>
            </a:r>
            <a:r>
              <a:rPr lang="en-US" b="1" dirty="0">
                <a:latin typeface="Arial" charset="0"/>
                <a:sym typeface="Symbol" pitchFamily="18" charset="2"/>
              </a:rPr>
              <a:t>, </a:t>
            </a:r>
            <a:r>
              <a:rPr lang="en-US" b="1" dirty="0">
                <a:sym typeface="Symbol" pitchFamily="18" charset="2"/>
              </a:rPr>
              <a:t>value, </a:t>
            </a:r>
            <a:r>
              <a:rPr lang="en-US" b="1" dirty="0" err="1">
                <a:sym typeface="Symbol" pitchFamily="18" charset="2"/>
              </a:rPr>
              <a:t>matrixID</a:t>
            </a:r>
            <a:r>
              <a:rPr lang="en-US" b="1" dirty="0">
                <a:sym typeface="Symbol" pitchFamily="18" charset="2"/>
              </a:rPr>
              <a:t></a:t>
            </a:r>
          </a:p>
          <a:p>
            <a:pPr lvl="1"/>
            <a:r>
              <a:rPr lang="en-US" dirty="0">
                <a:sym typeface="Symbol" pitchFamily="18" charset="2"/>
              </a:rPr>
              <a:t>Strategy</a:t>
            </a:r>
          </a:p>
          <a:p>
            <a:pPr lvl="2"/>
            <a:r>
              <a:rPr lang="en-US" b="1" dirty="0">
                <a:sym typeface="Symbol" pitchFamily="18" charset="2"/>
              </a:rPr>
              <a:t>Phase 1: Compute all products </a:t>
            </a:r>
            <a:r>
              <a:rPr lang="en-US" b="1" dirty="0" err="1">
                <a:sym typeface="Symbol" pitchFamily="18" charset="2"/>
              </a:rPr>
              <a:t>a</a:t>
            </a:r>
            <a:r>
              <a:rPr lang="en-US" b="1" baseline="-25000" dirty="0" err="1">
                <a:sym typeface="Symbol" pitchFamily="18" charset="2"/>
              </a:rPr>
              <a:t>i,k</a:t>
            </a:r>
            <a:r>
              <a:rPr lang="en-US" b="1" dirty="0">
                <a:sym typeface="Symbol" pitchFamily="18" charset="2"/>
              </a:rPr>
              <a:t> · </a:t>
            </a:r>
            <a:r>
              <a:rPr lang="en-US" b="1" dirty="0" err="1">
                <a:sym typeface="Symbol" pitchFamily="18" charset="2"/>
              </a:rPr>
              <a:t>b</a:t>
            </a:r>
            <a:r>
              <a:rPr lang="en-US" b="1" baseline="-25000" dirty="0" err="1">
                <a:sym typeface="Symbol" pitchFamily="18" charset="2"/>
              </a:rPr>
              <a:t>k,j</a:t>
            </a:r>
            <a:endParaRPr lang="en-US" b="1" baseline="-25000" dirty="0">
              <a:sym typeface="Symbol" pitchFamily="18" charset="2"/>
            </a:endParaRPr>
          </a:p>
          <a:p>
            <a:pPr lvl="2"/>
            <a:r>
              <a:rPr lang="en-US" b="1" dirty="0">
                <a:sym typeface="Symbol" pitchFamily="18" charset="2"/>
              </a:rPr>
              <a:t>Phase 2: Sum products for each entry </a:t>
            </a:r>
            <a:r>
              <a:rPr lang="en-US" b="1" dirty="0" err="1">
                <a:sym typeface="Symbol" pitchFamily="18" charset="2"/>
              </a:rPr>
              <a:t>i,j</a:t>
            </a:r>
            <a:endParaRPr lang="en-US" b="1" dirty="0">
              <a:sym typeface="Symbol" pitchFamily="18" charset="2"/>
            </a:endParaRPr>
          </a:p>
          <a:p>
            <a:pPr lvl="2"/>
            <a:r>
              <a:rPr lang="en-US" b="1" dirty="0">
                <a:sym typeface="Symbol" pitchFamily="18" charset="2"/>
              </a:rPr>
              <a:t>Each phase involves a </a:t>
            </a:r>
            <a:r>
              <a:rPr lang="en-US" b="1" dirty="0" smtClean="0">
                <a:sym typeface="Symbol" pitchFamily="18" charset="2"/>
              </a:rPr>
              <a:t>Map/Reduce</a:t>
            </a:r>
            <a:endParaRPr lang="en-US" b="1" dirty="0">
              <a:sym typeface="Symbol" pitchFamily="18" charset="2"/>
            </a:endParaRPr>
          </a:p>
        </p:txBody>
      </p:sp>
      <p:grpSp>
        <p:nvGrpSpPr>
          <p:cNvPr id="2" name="Group 4"/>
          <p:cNvGrpSpPr>
            <a:grpSpLocks/>
          </p:cNvGrpSpPr>
          <p:nvPr/>
        </p:nvGrpSpPr>
        <p:grpSpPr bwMode="auto">
          <a:xfrm>
            <a:off x="1365250" y="1212850"/>
            <a:ext cx="1371600" cy="1711325"/>
            <a:chOff x="2828" y="1798"/>
            <a:chExt cx="864" cy="1078"/>
          </a:xfrm>
        </p:grpSpPr>
        <p:grpSp>
          <p:nvGrpSpPr>
            <p:cNvPr id="3" name="Group 5"/>
            <p:cNvGrpSpPr>
              <a:grpSpLocks/>
            </p:cNvGrpSpPr>
            <p:nvPr/>
          </p:nvGrpSpPr>
          <p:grpSpPr bwMode="auto">
            <a:xfrm>
              <a:off x="2828" y="2012"/>
              <a:ext cx="864" cy="864"/>
              <a:chOff x="2828" y="2012"/>
              <a:chExt cx="864" cy="864"/>
            </a:xfrm>
          </p:grpSpPr>
          <p:grpSp>
            <p:nvGrpSpPr>
              <p:cNvPr id="4" name="Group 6"/>
              <p:cNvGrpSpPr>
                <a:grpSpLocks/>
              </p:cNvGrpSpPr>
              <p:nvPr/>
            </p:nvGrpSpPr>
            <p:grpSpPr bwMode="auto">
              <a:xfrm>
                <a:off x="2828" y="2012"/>
                <a:ext cx="864" cy="864"/>
                <a:chOff x="2828" y="2012"/>
                <a:chExt cx="864" cy="864"/>
              </a:xfrm>
            </p:grpSpPr>
            <p:sp>
              <p:nvSpPr>
                <p:cNvPr id="506887" name="Rectangle 7"/>
                <p:cNvSpPr>
                  <a:spLocks noChangeArrowheads="1"/>
                </p:cNvSpPr>
                <p:nvPr/>
              </p:nvSpPr>
              <p:spPr bwMode="auto">
                <a:xfrm>
                  <a:off x="2828" y="2012"/>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10</a:t>
                  </a:r>
                </a:p>
              </p:txBody>
            </p:sp>
            <p:sp>
              <p:nvSpPr>
                <p:cNvPr id="506888" name="Rectangle 8"/>
                <p:cNvSpPr>
                  <a:spLocks noChangeArrowheads="1"/>
                </p:cNvSpPr>
                <p:nvPr/>
              </p:nvSpPr>
              <p:spPr bwMode="auto">
                <a:xfrm>
                  <a:off x="3116" y="2012"/>
                  <a:ext cx="288" cy="288"/>
                </a:xfrm>
                <a:prstGeom prst="rect">
                  <a:avLst/>
                </a:prstGeom>
                <a:noFill/>
                <a:ln w="19050">
                  <a:noFill/>
                  <a:miter lim="800000"/>
                  <a:headEnd/>
                  <a:tailEnd type="none" w="lg" len="med"/>
                </a:ln>
                <a:effectLst/>
              </p:spPr>
              <p:txBody>
                <a:bodyPr wrap="none" lIns="45720" rIns="45720" anchor="ctr"/>
                <a:lstStyle/>
                <a:p>
                  <a:endParaRPr lang="en-US" sz="1400">
                    <a:latin typeface="Courier New" pitchFamily="49" charset="0"/>
                  </a:endParaRPr>
                </a:p>
              </p:txBody>
            </p:sp>
            <p:sp>
              <p:nvSpPr>
                <p:cNvPr id="506889" name="Rectangle 9"/>
                <p:cNvSpPr>
                  <a:spLocks noChangeArrowheads="1"/>
                </p:cNvSpPr>
                <p:nvPr/>
              </p:nvSpPr>
              <p:spPr bwMode="auto">
                <a:xfrm>
                  <a:off x="3404" y="2012"/>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20</a:t>
                  </a:r>
                </a:p>
              </p:txBody>
            </p:sp>
            <p:sp>
              <p:nvSpPr>
                <p:cNvPr id="506890" name="Rectangle 10"/>
                <p:cNvSpPr>
                  <a:spLocks noChangeArrowheads="1"/>
                </p:cNvSpPr>
                <p:nvPr/>
              </p:nvSpPr>
              <p:spPr bwMode="auto">
                <a:xfrm>
                  <a:off x="2828" y="2300"/>
                  <a:ext cx="288" cy="288"/>
                </a:xfrm>
                <a:prstGeom prst="rect">
                  <a:avLst/>
                </a:prstGeom>
                <a:noFill/>
                <a:ln w="19050">
                  <a:noFill/>
                  <a:miter lim="800000"/>
                  <a:headEnd/>
                  <a:tailEnd type="none" w="lg" len="med"/>
                </a:ln>
                <a:effectLst/>
              </p:spPr>
              <p:txBody>
                <a:bodyPr wrap="none" lIns="45720" rIns="45720" anchor="ctr"/>
                <a:lstStyle/>
                <a:p>
                  <a:endParaRPr lang="en-US" sz="1400">
                    <a:latin typeface="Courier New" pitchFamily="49" charset="0"/>
                  </a:endParaRPr>
                </a:p>
              </p:txBody>
            </p:sp>
            <p:sp>
              <p:nvSpPr>
                <p:cNvPr id="506891" name="Rectangle 11"/>
                <p:cNvSpPr>
                  <a:spLocks noChangeArrowheads="1"/>
                </p:cNvSpPr>
                <p:nvPr/>
              </p:nvSpPr>
              <p:spPr bwMode="auto">
                <a:xfrm>
                  <a:off x="3116" y="2300"/>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30</a:t>
                  </a:r>
                </a:p>
              </p:txBody>
            </p:sp>
            <p:sp>
              <p:nvSpPr>
                <p:cNvPr id="506892" name="Rectangle 12"/>
                <p:cNvSpPr>
                  <a:spLocks noChangeArrowheads="1"/>
                </p:cNvSpPr>
                <p:nvPr/>
              </p:nvSpPr>
              <p:spPr bwMode="auto">
                <a:xfrm>
                  <a:off x="3404" y="2300"/>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40</a:t>
                  </a:r>
                </a:p>
              </p:txBody>
            </p:sp>
            <p:sp>
              <p:nvSpPr>
                <p:cNvPr id="506893" name="Rectangle 13"/>
                <p:cNvSpPr>
                  <a:spLocks noChangeArrowheads="1"/>
                </p:cNvSpPr>
                <p:nvPr/>
              </p:nvSpPr>
              <p:spPr bwMode="auto">
                <a:xfrm>
                  <a:off x="2828" y="2588"/>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50</a:t>
                  </a:r>
                </a:p>
              </p:txBody>
            </p:sp>
            <p:sp>
              <p:nvSpPr>
                <p:cNvPr id="506894" name="Rectangle 14"/>
                <p:cNvSpPr>
                  <a:spLocks noChangeArrowheads="1"/>
                </p:cNvSpPr>
                <p:nvPr/>
              </p:nvSpPr>
              <p:spPr bwMode="auto">
                <a:xfrm>
                  <a:off x="3116" y="2588"/>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60</a:t>
                  </a:r>
                </a:p>
              </p:txBody>
            </p:sp>
            <p:sp>
              <p:nvSpPr>
                <p:cNvPr id="506895" name="Rectangle 15"/>
                <p:cNvSpPr>
                  <a:spLocks noChangeArrowheads="1"/>
                </p:cNvSpPr>
                <p:nvPr/>
              </p:nvSpPr>
              <p:spPr bwMode="auto">
                <a:xfrm>
                  <a:off x="3404" y="2588"/>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70</a:t>
                  </a:r>
                </a:p>
              </p:txBody>
            </p:sp>
          </p:grpSp>
          <p:sp>
            <p:nvSpPr>
              <p:cNvPr id="506896" name="Freeform 16"/>
              <p:cNvSpPr>
                <a:spLocks/>
              </p:cNvSpPr>
              <p:nvPr/>
            </p:nvSpPr>
            <p:spPr bwMode="auto">
              <a:xfrm>
                <a:off x="2828" y="2012"/>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chemeClr val="tx2"/>
                </a:solidFill>
                <a:prstDash val="solid"/>
                <a:round/>
                <a:headEnd type="none" w="med" len="med"/>
                <a:tailEnd type="none" w="lg" len="med"/>
              </a:ln>
              <a:effectLst/>
            </p:spPr>
            <p:txBody>
              <a:bodyPr wrap="none" lIns="45720" rIns="45720" anchor="ctr">
                <a:spAutoFit/>
              </a:bodyPr>
              <a:lstStyle/>
              <a:p>
                <a:endParaRPr lang="en-US"/>
              </a:p>
            </p:txBody>
          </p:sp>
          <p:sp>
            <p:nvSpPr>
              <p:cNvPr id="506897" name="Freeform 17"/>
              <p:cNvSpPr>
                <a:spLocks/>
              </p:cNvSpPr>
              <p:nvPr/>
            </p:nvSpPr>
            <p:spPr bwMode="auto">
              <a:xfrm flipH="1">
                <a:off x="3644" y="2012"/>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chemeClr val="tx2"/>
                </a:solidFill>
                <a:prstDash val="solid"/>
                <a:round/>
                <a:headEnd type="none" w="med" len="med"/>
                <a:tailEnd type="none" w="lg" len="med"/>
              </a:ln>
              <a:effectLst/>
            </p:spPr>
            <p:txBody>
              <a:bodyPr wrap="none" lIns="45720" rIns="45720" anchor="ctr">
                <a:spAutoFit/>
              </a:bodyPr>
              <a:lstStyle/>
              <a:p>
                <a:endParaRPr lang="en-US"/>
              </a:p>
            </p:txBody>
          </p:sp>
        </p:grpSp>
        <p:sp>
          <p:nvSpPr>
            <p:cNvPr id="506898" name="Text Box 18"/>
            <p:cNvSpPr txBox="1">
              <a:spLocks noChangeArrowheads="1"/>
            </p:cNvSpPr>
            <p:nvPr/>
          </p:nvSpPr>
          <p:spPr bwMode="auto">
            <a:xfrm>
              <a:off x="2828" y="1798"/>
              <a:ext cx="864" cy="214"/>
            </a:xfrm>
            <a:prstGeom prst="rect">
              <a:avLst/>
            </a:prstGeom>
            <a:noFill/>
            <a:ln w="19050">
              <a:noFill/>
              <a:miter lim="800000"/>
              <a:headEnd/>
              <a:tailEnd type="none" w="lg" len="med"/>
            </a:ln>
            <a:effectLst/>
          </p:spPr>
          <p:txBody>
            <a:bodyPr lIns="45720" rIns="45720">
              <a:spAutoFit/>
            </a:bodyPr>
            <a:lstStyle/>
            <a:p>
              <a:pPr>
                <a:spcBef>
                  <a:spcPct val="50000"/>
                </a:spcBef>
              </a:pPr>
              <a:r>
                <a:rPr lang="en-US"/>
                <a:t>A</a:t>
              </a:r>
            </a:p>
          </p:txBody>
        </p:sp>
      </p:grpSp>
      <p:grpSp>
        <p:nvGrpSpPr>
          <p:cNvPr id="5" name="Group 19"/>
          <p:cNvGrpSpPr>
            <a:grpSpLocks/>
          </p:cNvGrpSpPr>
          <p:nvPr/>
        </p:nvGrpSpPr>
        <p:grpSpPr bwMode="auto">
          <a:xfrm>
            <a:off x="5403850" y="1212850"/>
            <a:ext cx="914400" cy="1711325"/>
            <a:chOff x="4076" y="1798"/>
            <a:chExt cx="576" cy="1078"/>
          </a:xfrm>
        </p:grpSpPr>
        <p:grpSp>
          <p:nvGrpSpPr>
            <p:cNvPr id="6" name="Group 20"/>
            <p:cNvGrpSpPr>
              <a:grpSpLocks/>
            </p:cNvGrpSpPr>
            <p:nvPr/>
          </p:nvGrpSpPr>
          <p:grpSpPr bwMode="auto">
            <a:xfrm>
              <a:off x="4076" y="2012"/>
              <a:ext cx="576" cy="864"/>
              <a:chOff x="4076" y="2012"/>
              <a:chExt cx="576" cy="864"/>
            </a:xfrm>
          </p:grpSpPr>
          <p:grpSp>
            <p:nvGrpSpPr>
              <p:cNvPr id="7" name="Group 21"/>
              <p:cNvGrpSpPr>
                <a:grpSpLocks/>
              </p:cNvGrpSpPr>
              <p:nvPr/>
            </p:nvGrpSpPr>
            <p:grpSpPr bwMode="auto">
              <a:xfrm>
                <a:off x="4076" y="2012"/>
                <a:ext cx="576" cy="864"/>
                <a:chOff x="4076" y="2012"/>
                <a:chExt cx="576" cy="864"/>
              </a:xfrm>
            </p:grpSpPr>
            <p:sp>
              <p:nvSpPr>
                <p:cNvPr id="506902" name="Rectangle 22"/>
                <p:cNvSpPr>
                  <a:spLocks noChangeArrowheads="1"/>
                </p:cNvSpPr>
                <p:nvPr/>
              </p:nvSpPr>
              <p:spPr bwMode="auto">
                <a:xfrm>
                  <a:off x="4076" y="2012"/>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-1</a:t>
                  </a:r>
                </a:p>
              </p:txBody>
            </p:sp>
            <p:sp>
              <p:nvSpPr>
                <p:cNvPr id="506903" name="Rectangle 23"/>
                <p:cNvSpPr>
                  <a:spLocks noChangeArrowheads="1"/>
                </p:cNvSpPr>
                <p:nvPr/>
              </p:nvSpPr>
              <p:spPr bwMode="auto">
                <a:xfrm>
                  <a:off x="4364" y="2012"/>
                  <a:ext cx="288" cy="288"/>
                </a:xfrm>
                <a:prstGeom prst="rect">
                  <a:avLst/>
                </a:prstGeom>
                <a:noFill/>
                <a:ln w="19050">
                  <a:noFill/>
                  <a:miter lim="800000"/>
                  <a:headEnd/>
                  <a:tailEnd type="none" w="lg" len="med"/>
                </a:ln>
                <a:effectLst/>
              </p:spPr>
              <p:txBody>
                <a:bodyPr wrap="none" lIns="45720" rIns="45720" anchor="ctr"/>
                <a:lstStyle/>
                <a:p>
                  <a:endParaRPr lang="en-US" sz="1400">
                    <a:latin typeface="Courier New" pitchFamily="49" charset="0"/>
                  </a:endParaRPr>
                </a:p>
              </p:txBody>
            </p:sp>
            <p:sp>
              <p:nvSpPr>
                <p:cNvPr id="506904" name="Rectangle 24"/>
                <p:cNvSpPr>
                  <a:spLocks noChangeArrowheads="1"/>
                </p:cNvSpPr>
                <p:nvPr/>
              </p:nvSpPr>
              <p:spPr bwMode="auto">
                <a:xfrm>
                  <a:off x="4076" y="2300"/>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-2</a:t>
                  </a:r>
                </a:p>
              </p:txBody>
            </p:sp>
            <p:sp>
              <p:nvSpPr>
                <p:cNvPr id="506905" name="Rectangle 25"/>
                <p:cNvSpPr>
                  <a:spLocks noChangeArrowheads="1"/>
                </p:cNvSpPr>
                <p:nvPr/>
              </p:nvSpPr>
              <p:spPr bwMode="auto">
                <a:xfrm>
                  <a:off x="4364" y="2300"/>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-3</a:t>
                  </a:r>
                </a:p>
              </p:txBody>
            </p:sp>
            <p:sp>
              <p:nvSpPr>
                <p:cNvPr id="506906" name="Rectangle 26"/>
                <p:cNvSpPr>
                  <a:spLocks noChangeArrowheads="1"/>
                </p:cNvSpPr>
                <p:nvPr/>
              </p:nvSpPr>
              <p:spPr bwMode="auto">
                <a:xfrm>
                  <a:off x="4076" y="2588"/>
                  <a:ext cx="288" cy="288"/>
                </a:xfrm>
                <a:prstGeom prst="rect">
                  <a:avLst/>
                </a:prstGeom>
                <a:noFill/>
                <a:ln w="19050">
                  <a:noFill/>
                  <a:miter lim="800000"/>
                  <a:headEnd/>
                  <a:tailEnd type="none" w="lg" len="med"/>
                </a:ln>
                <a:effectLst/>
              </p:spPr>
              <p:txBody>
                <a:bodyPr wrap="none" lIns="45720" rIns="45720" anchor="ctr"/>
                <a:lstStyle/>
                <a:p>
                  <a:endParaRPr lang="en-US" sz="1400">
                    <a:latin typeface="Courier New" pitchFamily="49" charset="0"/>
                  </a:endParaRPr>
                </a:p>
              </p:txBody>
            </p:sp>
            <p:sp>
              <p:nvSpPr>
                <p:cNvPr id="506907" name="Rectangle 27"/>
                <p:cNvSpPr>
                  <a:spLocks noChangeArrowheads="1"/>
                </p:cNvSpPr>
                <p:nvPr/>
              </p:nvSpPr>
              <p:spPr bwMode="auto">
                <a:xfrm>
                  <a:off x="4364" y="2588"/>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-4</a:t>
                  </a:r>
                </a:p>
              </p:txBody>
            </p:sp>
          </p:grpSp>
          <p:sp>
            <p:nvSpPr>
              <p:cNvPr id="506908" name="Freeform 28"/>
              <p:cNvSpPr>
                <a:spLocks/>
              </p:cNvSpPr>
              <p:nvPr/>
            </p:nvSpPr>
            <p:spPr bwMode="auto">
              <a:xfrm flipH="1">
                <a:off x="4604" y="2012"/>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chemeClr val="tx2"/>
                </a:solidFill>
                <a:prstDash val="solid"/>
                <a:round/>
                <a:headEnd type="none" w="med" len="med"/>
                <a:tailEnd type="none" w="lg" len="med"/>
              </a:ln>
              <a:effectLst/>
            </p:spPr>
            <p:txBody>
              <a:bodyPr wrap="none" lIns="45720" rIns="45720" anchor="ctr">
                <a:spAutoFit/>
              </a:bodyPr>
              <a:lstStyle/>
              <a:p>
                <a:endParaRPr lang="en-US"/>
              </a:p>
            </p:txBody>
          </p:sp>
          <p:sp>
            <p:nvSpPr>
              <p:cNvPr id="506909" name="Freeform 29"/>
              <p:cNvSpPr>
                <a:spLocks/>
              </p:cNvSpPr>
              <p:nvPr/>
            </p:nvSpPr>
            <p:spPr bwMode="auto">
              <a:xfrm>
                <a:off x="4076" y="2012"/>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chemeClr val="tx2"/>
                </a:solidFill>
                <a:prstDash val="solid"/>
                <a:round/>
                <a:headEnd type="none" w="med" len="med"/>
                <a:tailEnd type="none" w="lg" len="med"/>
              </a:ln>
              <a:effectLst/>
            </p:spPr>
            <p:txBody>
              <a:bodyPr wrap="none" lIns="45720" rIns="45720" anchor="ctr">
                <a:spAutoFit/>
              </a:bodyPr>
              <a:lstStyle/>
              <a:p>
                <a:endParaRPr lang="en-US"/>
              </a:p>
            </p:txBody>
          </p:sp>
        </p:grpSp>
        <p:sp>
          <p:nvSpPr>
            <p:cNvPr id="506910" name="Text Box 30"/>
            <p:cNvSpPr txBox="1">
              <a:spLocks noChangeArrowheads="1"/>
            </p:cNvSpPr>
            <p:nvPr/>
          </p:nvSpPr>
          <p:spPr bwMode="auto">
            <a:xfrm>
              <a:off x="4076" y="1798"/>
              <a:ext cx="576" cy="214"/>
            </a:xfrm>
            <a:prstGeom prst="rect">
              <a:avLst/>
            </a:prstGeom>
            <a:noFill/>
            <a:ln w="19050">
              <a:noFill/>
              <a:miter lim="800000"/>
              <a:headEnd/>
              <a:tailEnd type="none" w="lg" len="med"/>
            </a:ln>
            <a:effectLst/>
          </p:spPr>
          <p:txBody>
            <a:bodyPr lIns="45720" rIns="45720">
              <a:spAutoFit/>
            </a:bodyPr>
            <a:lstStyle/>
            <a:p>
              <a:pPr>
                <a:spcBef>
                  <a:spcPct val="50000"/>
                </a:spcBef>
              </a:pPr>
              <a:r>
                <a:rPr lang="en-US"/>
                <a:t>B</a:t>
              </a:r>
            </a:p>
          </p:txBody>
        </p:sp>
      </p:grpSp>
      <p:grpSp>
        <p:nvGrpSpPr>
          <p:cNvPr id="8" name="Group 31"/>
          <p:cNvGrpSpPr>
            <a:grpSpLocks/>
          </p:cNvGrpSpPr>
          <p:nvPr/>
        </p:nvGrpSpPr>
        <p:grpSpPr bwMode="auto">
          <a:xfrm>
            <a:off x="2965450" y="1365250"/>
            <a:ext cx="1295400" cy="3057525"/>
            <a:chOff x="1868" y="1148"/>
            <a:chExt cx="816" cy="1926"/>
          </a:xfrm>
        </p:grpSpPr>
        <p:grpSp>
          <p:nvGrpSpPr>
            <p:cNvPr id="9" name="Group 32"/>
            <p:cNvGrpSpPr>
              <a:grpSpLocks/>
            </p:cNvGrpSpPr>
            <p:nvPr/>
          </p:nvGrpSpPr>
          <p:grpSpPr bwMode="auto">
            <a:xfrm>
              <a:off x="1868" y="1148"/>
              <a:ext cx="816" cy="306"/>
              <a:chOff x="1868" y="1148"/>
              <a:chExt cx="816" cy="306"/>
            </a:xfrm>
          </p:grpSpPr>
          <p:sp>
            <p:nvSpPr>
              <p:cNvPr id="506913" name="Line 33"/>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14" name="Rectangle 34"/>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6915" name="Rectangle 35"/>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6916" name="Rectangle 36"/>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10</a:t>
                </a:r>
              </a:p>
            </p:txBody>
          </p:sp>
          <p:sp>
            <p:nvSpPr>
              <p:cNvPr id="506917" name="Rectangle 37"/>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0" name="Group 38"/>
            <p:cNvGrpSpPr>
              <a:grpSpLocks/>
            </p:cNvGrpSpPr>
            <p:nvPr/>
          </p:nvGrpSpPr>
          <p:grpSpPr bwMode="auto">
            <a:xfrm>
              <a:off x="1868" y="1418"/>
              <a:ext cx="816" cy="306"/>
              <a:chOff x="1868" y="1148"/>
              <a:chExt cx="816" cy="306"/>
            </a:xfrm>
          </p:grpSpPr>
          <p:sp>
            <p:nvSpPr>
              <p:cNvPr id="506919" name="Line 39"/>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20" name="Rectangle 40"/>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6921" name="Rectangle 41"/>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6922" name="Rectangle 42"/>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20</a:t>
                </a:r>
              </a:p>
            </p:txBody>
          </p:sp>
          <p:sp>
            <p:nvSpPr>
              <p:cNvPr id="506923" name="Rectangle 43"/>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1" name="Group 44"/>
            <p:cNvGrpSpPr>
              <a:grpSpLocks/>
            </p:cNvGrpSpPr>
            <p:nvPr/>
          </p:nvGrpSpPr>
          <p:grpSpPr bwMode="auto">
            <a:xfrm>
              <a:off x="1868" y="1688"/>
              <a:ext cx="816" cy="306"/>
              <a:chOff x="1868" y="1148"/>
              <a:chExt cx="816" cy="306"/>
            </a:xfrm>
          </p:grpSpPr>
          <p:sp>
            <p:nvSpPr>
              <p:cNvPr id="506925" name="Line 45"/>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26" name="Rectangle 46"/>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6927" name="Rectangle 47"/>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6928" name="Rectangle 48"/>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30</a:t>
                </a:r>
              </a:p>
            </p:txBody>
          </p:sp>
          <p:sp>
            <p:nvSpPr>
              <p:cNvPr id="506929" name="Rectangle 49"/>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2" name="Group 50"/>
            <p:cNvGrpSpPr>
              <a:grpSpLocks/>
            </p:cNvGrpSpPr>
            <p:nvPr/>
          </p:nvGrpSpPr>
          <p:grpSpPr bwMode="auto">
            <a:xfrm>
              <a:off x="1868" y="1958"/>
              <a:ext cx="816" cy="306"/>
              <a:chOff x="1868" y="1148"/>
              <a:chExt cx="816" cy="306"/>
            </a:xfrm>
          </p:grpSpPr>
          <p:sp>
            <p:nvSpPr>
              <p:cNvPr id="506931" name="Line 51"/>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32" name="Rectangle 52"/>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6933" name="Rectangle 53"/>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6934" name="Rectangle 54"/>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40</a:t>
                </a:r>
              </a:p>
            </p:txBody>
          </p:sp>
          <p:sp>
            <p:nvSpPr>
              <p:cNvPr id="506935" name="Rectangle 55"/>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3" name="Group 56"/>
            <p:cNvGrpSpPr>
              <a:grpSpLocks/>
            </p:cNvGrpSpPr>
            <p:nvPr/>
          </p:nvGrpSpPr>
          <p:grpSpPr bwMode="auto">
            <a:xfrm>
              <a:off x="1868" y="2228"/>
              <a:ext cx="816" cy="306"/>
              <a:chOff x="1868" y="1148"/>
              <a:chExt cx="816" cy="306"/>
            </a:xfrm>
          </p:grpSpPr>
          <p:sp>
            <p:nvSpPr>
              <p:cNvPr id="506937" name="Line 57"/>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38" name="Rectangle 58"/>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6939" name="Rectangle 59"/>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6940" name="Rectangle 60"/>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50</a:t>
                </a:r>
              </a:p>
            </p:txBody>
          </p:sp>
          <p:sp>
            <p:nvSpPr>
              <p:cNvPr id="506941" name="Rectangle 61"/>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4" name="Group 62"/>
            <p:cNvGrpSpPr>
              <a:grpSpLocks/>
            </p:cNvGrpSpPr>
            <p:nvPr/>
          </p:nvGrpSpPr>
          <p:grpSpPr bwMode="auto">
            <a:xfrm>
              <a:off x="1868" y="2498"/>
              <a:ext cx="816" cy="306"/>
              <a:chOff x="1868" y="1148"/>
              <a:chExt cx="816" cy="306"/>
            </a:xfrm>
          </p:grpSpPr>
          <p:sp>
            <p:nvSpPr>
              <p:cNvPr id="506943" name="Line 63"/>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44" name="Rectangle 64"/>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6945" name="Rectangle 65"/>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6946" name="Rectangle 66"/>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60</a:t>
                </a:r>
              </a:p>
            </p:txBody>
          </p:sp>
          <p:sp>
            <p:nvSpPr>
              <p:cNvPr id="506947" name="Rectangle 67"/>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5" name="Group 68"/>
            <p:cNvGrpSpPr>
              <a:grpSpLocks/>
            </p:cNvGrpSpPr>
            <p:nvPr/>
          </p:nvGrpSpPr>
          <p:grpSpPr bwMode="auto">
            <a:xfrm>
              <a:off x="1868" y="2768"/>
              <a:ext cx="816" cy="306"/>
              <a:chOff x="1868" y="1148"/>
              <a:chExt cx="816" cy="306"/>
            </a:xfrm>
          </p:grpSpPr>
          <p:sp>
            <p:nvSpPr>
              <p:cNvPr id="506949" name="Line 69"/>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50" name="Rectangle 70"/>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6951" name="Rectangle 71"/>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6952" name="Rectangle 72"/>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70</a:t>
                </a:r>
              </a:p>
            </p:txBody>
          </p:sp>
          <p:sp>
            <p:nvSpPr>
              <p:cNvPr id="506953" name="Rectangle 73"/>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grpSp>
        <p:nvGrpSpPr>
          <p:cNvPr id="16" name="Group 74"/>
          <p:cNvGrpSpPr>
            <a:grpSpLocks/>
          </p:cNvGrpSpPr>
          <p:nvPr/>
        </p:nvGrpSpPr>
        <p:grpSpPr bwMode="auto">
          <a:xfrm>
            <a:off x="6699250" y="1365250"/>
            <a:ext cx="1295400" cy="1771650"/>
            <a:chOff x="2828" y="1148"/>
            <a:chExt cx="816" cy="1116"/>
          </a:xfrm>
        </p:grpSpPr>
        <p:grpSp>
          <p:nvGrpSpPr>
            <p:cNvPr id="17" name="Group 75"/>
            <p:cNvGrpSpPr>
              <a:grpSpLocks/>
            </p:cNvGrpSpPr>
            <p:nvPr/>
          </p:nvGrpSpPr>
          <p:grpSpPr bwMode="auto">
            <a:xfrm>
              <a:off x="2828" y="1148"/>
              <a:ext cx="816" cy="306"/>
              <a:chOff x="1868" y="1148"/>
              <a:chExt cx="816" cy="306"/>
            </a:xfrm>
          </p:grpSpPr>
          <p:sp>
            <p:nvSpPr>
              <p:cNvPr id="506956" name="Line 76"/>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57" name="Rectangle 77"/>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6958" name="Rectangle 78"/>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6959" name="Rectangle 79"/>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a:t>
                </a:r>
              </a:p>
            </p:txBody>
          </p:sp>
          <p:sp>
            <p:nvSpPr>
              <p:cNvPr id="506960" name="Rectangle 80"/>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nvGrpSpPr>
            <p:cNvPr id="18" name="Group 81"/>
            <p:cNvGrpSpPr>
              <a:grpSpLocks/>
            </p:cNvGrpSpPr>
            <p:nvPr/>
          </p:nvGrpSpPr>
          <p:grpSpPr bwMode="auto">
            <a:xfrm>
              <a:off x="2828" y="1418"/>
              <a:ext cx="816" cy="306"/>
              <a:chOff x="1868" y="1148"/>
              <a:chExt cx="816" cy="306"/>
            </a:xfrm>
          </p:grpSpPr>
          <p:sp>
            <p:nvSpPr>
              <p:cNvPr id="506962" name="Line 82"/>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63" name="Rectangle 83"/>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6964" name="Rectangle 84"/>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6965" name="Rectangle 85"/>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a:t>
                </a:r>
              </a:p>
            </p:txBody>
          </p:sp>
          <p:sp>
            <p:nvSpPr>
              <p:cNvPr id="506966" name="Rectangle 86"/>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nvGrpSpPr>
            <p:cNvPr id="19" name="Group 87"/>
            <p:cNvGrpSpPr>
              <a:grpSpLocks/>
            </p:cNvGrpSpPr>
            <p:nvPr/>
          </p:nvGrpSpPr>
          <p:grpSpPr bwMode="auto">
            <a:xfrm>
              <a:off x="2828" y="1688"/>
              <a:ext cx="816" cy="306"/>
              <a:chOff x="1868" y="1148"/>
              <a:chExt cx="816" cy="306"/>
            </a:xfrm>
          </p:grpSpPr>
          <p:sp>
            <p:nvSpPr>
              <p:cNvPr id="506968" name="Line 88"/>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69" name="Rectangle 89"/>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6970" name="Rectangle 90"/>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6971" name="Rectangle 91"/>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-3</a:t>
                </a:r>
              </a:p>
            </p:txBody>
          </p:sp>
          <p:sp>
            <p:nvSpPr>
              <p:cNvPr id="506972" name="Rectangle 92"/>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nvGrpSpPr>
            <p:cNvPr id="20" name="Group 93"/>
            <p:cNvGrpSpPr>
              <a:grpSpLocks/>
            </p:cNvGrpSpPr>
            <p:nvPr/>
          </p:nvGrpSpPr>
          <p:grpSpPr bwMode="auto">
            <a:xfrm>
              <a:off x="2828" y="1958"/>
              <a:ext cx="816" cy="306"/>
              <a:chOff x="1868" y="1148"/>
              <a:chExt cx="816" cy="306"/>
            </a:xfrm>
          </p:grpSpPr>
          <p:sp>
            <p:nvSpPr>
              <p:cNvPr id="506974" name="Line 94"/>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6975" name="Rectangle 95"/>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6976" name="Rectangle 96"/>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6977" name="Rectangle 97"/>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-4</a:t>
                </a:r>
              </a:p>
            </p:txBody>
          </p:sp>
          <p:sp>
            <p:nvSpPr>
              <p:cNvPr id="506978" name="Rectangle 98"/>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a:t>Phase 1 Map of Matrix Multiply</a:t>
            </a:r>
          </a:p>
        </p:txBody>
      </p:sp>
      <p:sp>
        <p:nvSpPr>
          <p:cNvPr id="508931" name="Rectangle 3"/>
          <p:cNvSpPr>
            <a:spLocks noGrp="1" noChangeArrowheads="1"/>
          </p:cNvSpPr>
          <p:nvPr>
            <p:ph type="body" idx="1"/>
          </p:nvPr>
        </p:nvSpPr>
        <p:spPr>
          <a:xfrm>
            <a:off x="290513" y="6013450"/>
            <a:ext cx="8294687" cy="419100"/>
          </a:xfrm>
        </p:spPr>
        <p:txBody>
          <a:bodyPr/>
          <a:lstStyle/>
          <a:p>
            <a:pPr lvl="1"/>
            <a:r>
              <a:rPr lang="en-US"/>
              <a:t>Group values </a:t>
            </a:r>
            <a:r>
              <a:rPr lang="en-US">
                <a:sym typeface="Symbol" pitchFamily="18" charset="2"/>
              </a:rPr>
              <a:t>a</a:t>
            </a:r>
            <a:r>
              <a:rPr lang="en-US" baseline="-25000">
                <a:sym typeface="Symbol" pitchFamily="18" charset="2"/>
              </a:rPr>
              <a:t>i,k</a:t>
            </a:r>
            <a:r>
              <a:rPr lang="en-US">
                <a:sym typeface="Symbol" pitchFamily="18" charset="2"/>
              </a:rPr>
              <a:t> and b</a:t>
            </a:r>
            <a:r>
              <a:rPr lang="en-US" baseline="-25000">
                <a:sym typeface="Symbol" pitchFamily="18" charset="2"/>
              </a:rPr>
              <a:t>k,j</a:t>
            </a:r>
            <a:r>
              <a:rPr lang="en-US">
                <a:sym typeface="Symbol" pitchFamily="18" charset="2"/>
              </a:rPr>
              <a:t> according to key k</a:t>
            </a:r>
            <a:endParaRPr lang="en-US" baseline="-25000">
              <a:sym typeface="Symbol" pitchFamily="18" charset="2"/>
            </a:endParaRPr>
          </a:p>
        </p:txBody>
      </p:sp>
      <p:sp>
        <p:nvSpPr>
          <p:cNvPr id="508932" name="AutoShape 4"/>
          <p:cNvSpPr>
            <a:spLocks noChangeArrowheads="1"/>
          </p:cNvSpPr>
          <p:nvPr/>
        </p:nvSpPr>
        <p:spPr bwMode="auto">
          <a:xfrm>
            <a:off x="2203450" y="1060450"/>
            <a:ext cx="381000" cy="2971800"/>
          </a:xfrm>
          <a:prstGeom prst="roundRect">
            <a:avLst>
              <a:gd name="adj" fmla="val 50000"/>
            </a:avLst>
          </a:prstGeom>
          <a:noFill/>
          <a:ln w="19050">
            <a:solidFill>
              <a:srgbClr val="CC0000"/>
            </a:solidFill>
            <a:round/>
            <a:headEnd/>
            <a:tailEnd type="none" w="lg" len="med"/>
          </a:ln>
          <a:effectLst/>
        </p:spPr>
        <p:txBody>
          <a:bodyPr wrap="none" lIns="45720" rIns="45720" anchor="ctr">
            <a:spAutoFit/>
          </a:bodyPr>
          <a:lstStyle/>
          <a:p>
            <a:endParaRPr lang="en-US"/>
          </a:p>
        </p:txBody>
      </p:sp>
      <p:grpSp>
        <p:nvGrpSpPr>
          <p:cNvPr id="2" name="Group 5"/>
          <p:cNvGrpSpPr>
            <a:grpSpLocks/>
          </p:cNvGrpSpPr>
          <p:nvPr/>
        </p:nvGrpSpPr>
        <p:grpSpPr bwMode="auto">
          <a:xfrm>
            <a:off x="1289050" y="4108450"/>
            <a:ext cx="1295400" cy="1771650"/>
            <a:chOff x="2828" y="1148"/>
            <a:chExt cx="816" cy="1116"/>
          </a:xfrm>
        </p:grpSpPr>
        <p:grpSp>
          <p:nvGrpSpPr>
            <p:cNvPr id="3" name="Group 6"/>
            <p:cNvGrpSpPr>
              <a:grpSpLocks/>
            </p:cNvGrpSpPr>
            <p:nvPr/>
          </p:nvGrpSpPr>
          <p:grpSpPr bwMode="auto">
            <a:xfrm>
              <a:off x="2828" y="1148"/>
              <a:ext cx="816" cy="306"/>
              <a:chOff x="1868" y="1148"/>
              <a:chExt cx="816" cy="306"/>
            </a:xfrm>
          </p:grpSpPr>
          <p:sp>
            <p:nvSpPr>
              <p:cNvPr id="508935" name="Line 7"/>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36" name="Rectangle 8"/>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8937" name="Rectangle 9"/>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8938" name="Rectangle 10"/>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a:t>
                </a:r>
              </a:p>
            </p:txBody>
          </p:sp>
          <p:sp>
            <p:nvSpPr>
              <p:cNvPr id="508939" name="Rectangle 11"/>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nvGrpSpPr>
            <p:cNvPr id="4" name="Group 12"/>
            <p:cNvGrpSpPr>
              <a:grpSpLocks/>
            </p:cNvGrpSpPr>
            <p:nvPr/>
          </p:nvGrpSpPr>
          <p:grpSpPr bwMode="auto">
            <a:xfrm>
              <a:off x="2828" y="1418"/>
              <a:ext cx="816" cy="306"/>
              <a:chOff x="1868" y="1148"/>
              <a:chExt cx="816" cy="306"/>
            </a:xfrm>
          </p:grpSpPr>
          <p:sp>
            <p:nvSpPr>
              <p:cNvPr id="508941" name="Line 13"/>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42" name="Rectangle 14"/>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8943" name="Rectangle 15"/>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8944" name="Rectangle 16"/>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a:t>
                </a:r>
              </a:p>
            </p:txBody>
          </p:sp>
          <p:sp>
            <p:nvSpPr>
              <p:cNvPr id="508945" name="Rectangle 17"/>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nvGrpSpPr>
            <p:cNvPr id="5" name="Group 18"/>
            <p:cNvGrpSpPr>
              <a:grpSpLocks/>
            </p:cNvGrpSpPr>
            <p:nvPr/>
          </p:nvGrpSpPr>
          <p:grpSpPr bwMode="auto">
            <a:xfrm>
              <a:off x="2828" y="1688"/>
              <a:ext cx="816" cy="306"/>
              <a:chOff x="1868" y="1148"/>
              <a:chExt cx="816" cy="306"/>
            </a:xfrm>
          </p:grpSpPr>
          <p:sp>
            <p:nvSpPr>
              <p:cNvPr id="508947" name="Line 19"/>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48" name="Rectangle 20"/>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8949" name="Rectangle 21"/>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8950" name="Rectangle 22"/>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-3</a:t>
                </a:r>
              </a:p>
            </p:txBody>
          </p:sp>
          <p:sp>
            <p:nvSpPr>
              <p:cNvPr id="508951" name="Rectangle 23"/>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nvGrpSpPr>
            <p:cNvPr id="6" name="Group 24"/>
            <p:cNvGrpSpPr>
              <a:grpSpLocks/>
            </p:cNvGrpSpPr>
            <p:nvPr/>
          </p:nvGrpSpPr>
          <p:grpSpPr bwMode="auto">
            <a:xfrm>
              <a:off x="2828" y="1958"/>
              <a:ext cx="816" cy="306"/>
              <a:chOff x="1868" y="1148"/>
              <a:chExt cx="816" cy="306"/>
            </a:xfrm>
          </p:grpSpPr>
          <p:sp>
            <p:nvSpPr>
              <p:cNvPr id="508953" name="Line 25"/>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54" name="Rectangle 26"/>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8955" name="Rectangle 27"/>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8956" name="Rectangle 28"/>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-4</a:t>
                </a:r>
              </a:p>
            </p:txBody>
          </p:sp>
          <p:sp>
            <p:nvSpPr>
              <p:cNvPr id="508957" name="Rectangle 29"/>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sp>
        <p:nvSpPr>
          <p:cNvPr id="508958" name="AutoShape 30"/>
          <p:cNvSpPr>
            <a:spLocks noChangeArrowheads="1"/>
          </p:cNvSpPr>
          <p:nvPr/>
        </p:nvSpPr>
        <p:spPr bwMode="auto">
          <a:xfrm>
            <a:off x="1212850" y="4108450"/>
            <a:ext cx="381000" cy="1752600"/>
          </a:xfrm>
          <a:prstGeom prst="roundRect">
            <a:avLst>
              <a:gd name="adj" fmla="val 50000"/>
            </a:avLst>
          </a:prstGeom>
          <a:noFill/>
          <a:ln w="19050">
            <a:solidFill>
              <a:srgbClr val="CC0000"/>
            </a:solidFill>
            <a:round/>
            <a:headEnd/>
            <a:tailEnd type="none" w="lg" len="med"/>
          </a:ln>
          <a:effectLst/>
        </p:spPr>
        <p:txBody>
          <a:bodyPr lIns="45720" rIns="45720" anchor="ctr">
            <a:spAutoFit/>
          </a:bodyPr>
          <a:lstStyle/>
          <a:p>
            <a:endParaRPr lang="en-US"/>
          </a:p>
        </p:txBody>
      </p:sp>
      <p:sp>
        <p:nvSpPr>
          <p:cNvPr id="508959" name="Text Box 31"/>
          <p:cNvSpPr txBox="1">
            <a:spLocks noChangeArrowheads="1"/>
          </p:cNvSpPr>
          <p:nvPr/>
        </p:nvSpPr>
        <p:spPr bwMode="auto">
          <a:xfrm>
            <a:off x="28575" y="4794250"/>
            <a:ext cx="1177925" cy="339725"/>
          </a:xfrm>
          <a:prstGeom prst="rect">
            <a:avLst/>
          </a:prstGeom>
          <a:noFill/>
          <a:ln w="19050">
            <a:noFill/>
            <a:miter lim="800000"/>
            <a:headEnd/>
            <a:tailEnd type="none" w="lg" len="med"/>
          </a:ln>
          <a:effectLst/>
        </p:spPr>
        <p:txBody>
          <a:bodyPr wrap="none" lIns="45720" rIns="45720">
            <a:spAutoFit/>
          </a:bodyPr>
          <a:lstStyle/>
          <a:p>
            <a:pPr algn="r"/>
            <a:r>
              <a:rPr lang="en-US">
                <a:solidFill>
                  <a:srgbClr val="CC0000"/>
                </a:solidFill>
              </a:rPr>
              <a:t>Key = row</a:t>
            </a:r>
            <a:endParaRPr lang="en-US">
              <a:solidFill>
                <a:srgbClr val="CC0000"/>
              </a:solidFill>
              <a:latin typeface="Courier New" pitchFamily="49" charset="0"/>
            </a:endParaRPr>
          </a:p>
        </p:txBody>
      </p:sp>
      <p:grpSp>
        <p:nvGrpSpPr>
          <p:cNvPr id="7" name="Group 32"/>
          <p:cNvGrpSpPr>
            <a:grpSpLocks/>
          </p:cNvGrpSpPr>
          <p:nvPr/>
        </p:nvGrpSpPr>
        <p:grpSpPr bwMode="auto">
          <a:xfrm>
            <a:off x="1289050" y="1060450"/>
            <a:ext cx="1295400" cy="3057525"/>
            <a:chOff x="1868" y="1148"/>
            <a:chExt cx="816" cy="1926"/>
          </a:xfrm>
        </p:grpSpPr>
        <p:grpSp>
          <p:nvGrpSpPr>
            <p:cNvPr id="8" name="Group 33"/>
            <p:cNvGrpSpPr>
              <a:grpSpLocks/>
            </p:cNvGrpSpPr>
            <p:nvPr/>
          </p:nvGrpSpPr>
          <p:grpSpPr bwMode="auto">
            <a:xfrm>
              <a:off x="1868" y="1148"/>
              <a:ext cx="816" cy="306"/>
              <a:chOff x="1868" y="1148"/>
              <a:chExt cx="816" cy="306"/>
            </a:xfrm>
          </p:grpSpPr>
          <p:sp>
            <p:nvSpPr>
              <p:cNvPr id="508962" name="Line 34"/>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63" name="Rectangle 35"/>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8964" name="Rectangle 36"/>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8965" name="Rectangle 37"/>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10</a:t>
                </a:r>
              </a:p>
            </p:txBody>
          </p:sp>
          <p:sp>
            <p:nvSpPr>
              <p:cNvPr id="508966" name="Rectangle 38"/>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9" name="Group 39"/>
            <p:cNvGrpSpPr>
              <a:grpSpLocks/>
            </p:cNvGrpSpPr>
            <p:nvPr/>
          </p:nvGrpSpPr>
          <p:grpSpPr bwMode="auto">
            <a:xfrm>
              <a:off x="1868" y="1418"/>
              <a:ext cx="816" cy="306"/>
              <a:chOff x="1868" y="1148"/>
              <a:chExt cx="816" cy="306"/>
            </a:xfrm>
          </p:grpSpPr>
          <p:sp>
            <p:nvSpPr>
              <p:cNvPr id="508968" name="Line 40"/>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69" name="Rectangle 41"/>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8970" name="Rectangle 42"/>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8971" name="Rectangle 43"/>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20</a:t>
                </a:r>
              </a:p>
            </p:txBody>
          </p:sp>
          <p:sp>
            <p:nvSpPr>
              <p:cNvPr id="508972" name="Rectangle 44"/>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0" name="Group 45"/>
            <p:cNvGrpSpPr>
              <a:grpSpLocks/>
            </p:cNvGrpSpPr>
            <p:nvPr/>
          </p:nvGrpSpPr>
          <p:grpSpPr bwMode="auto">
            <a:xfrm>
              <a:off x="1868" y="1688"/>
              <a:ext cx="816" cy="306"/>
              <a:chOff x="1868" y="1148"/>
              <a:chExt cx="816" cy="306"/>
            </a:xfrm>
          </p:grpSpPr>
          <p:sp>
            <p:nvSpPr>
              <p:cNvPr id="508974" name="Line 46"/>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75" name="Rectangle 47"/>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8976" name="Rectangle 48"/>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8977" name="Rectangle 49"/>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30</a:t>
                </a:r>
              </a:p>
            </p:txBody>
          </p:sp>
          <p:sp>
            <p:nvSpPr>
              <p:cNvPr id="508978" name="Rectangle 50"/>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1" name="Group 51"/>
            <p:cNvGrpSpPr>
              <a:grpSpLocks/>
            </p:cNvGrpSpPr>
            <p:nvPr/>
          </p:nvGrpSpPr>
          <p:grpSpPr bwMode="auto">
            <a:xfrm>
              <a:off x="1868" y="1958"/>
              <a:ext cx="816" cy="306"/>
              <a:chOff x="1868" y="1148"/>
              <a:chExt cx="816" cy="306"/>
            </a:xfrm>
          </p:grpSpPr>
          <p:sp>
            <p:nvSpPr>
              <p:cNvPr id="508980" name="Line 52"/>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81" name="Rectangle 53"/>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8982" name="Rectangle 54"/>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8983" name="Rectangle 55"/>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40</a:t>
                </a:r>
              </a:p>
            </p:txBody>
          </p:sp>
          <p:sp>
            <p:nvSpPr>
              <p:cNvPr id="508984" name="Rectangle 56"/>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2" name="Group 57"/>
            <p:cNvGrpSpPr>
              <a:grpSpLocks/>
            </p:cNvGrpSpPr>
            <p:nvPr/>
          </p:nvGrpSpPr>
          <p:grpSpPr bwMode="auto">
            <a:xfrm>
              <a:off x="1868" y="2228"/>
              <a:ext cx="816" cy="306"/>
              <a:chOff x="1868" y="1148"/>
              <a:chExt cx="816" cy="306"/>
            </a:xfrm>
          </p:grpSpPr>
          <p:sp>
            <p:nvSpPr>
              <p:cNvPr id="508986" name="Line 58"/>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87" name="Rectangle 59"/>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8988" name="Rectangle 60"/>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8989" name="Rectangle 61"/>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50</a:t>
                </a:r>
              </a:p>
            </p:txBody>
          </p:sp>
          <p:sp>
            <p:nvSpPr>
              <p:cNvPr id="508990" name="Rectangle 62"/>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3" name="Group 63"/>
            <p:cNvGrpSpPr>
              <a:grpSpLocks/>
            </p:cNvGrpSpPr>
            <p:nvPr/>
          </p:nvGrpSpPr>
          <p:grpSpPr bwMode="auto">
            <a:xfrm>
              <a:off x="1868" y="2498"/>
              <a:ext cx="816" cy="306"/>
              <a:chOff x="1868" y="1148"/>
              <a:chExt cx="816" cy="306"/>
            </a:xfrm>
          </p:grpSpPr>
          <p:sp>
            <p:nvSpPr>
              <p:cNvPr id="508992" name="Line 64"/>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93" name="Rectangle 65"/>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8994" name="Rectangle 66"/>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8995" name="Rectangle 67"/>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60</a:t>
                </a:r>
              </a:p>
            </p:txBody>
          </p:sp>
          <p:sp>
            <p:nvSpPr>
              <p:cNvPr id="508996" name="Rectangle 68"/>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4" name="Group 69"/>
            <p:cNvGrpSpPr>
              <a:grpSpLocks/>
            </p:cNvGrpSpPr>
            <p:nvPr/>
          </p:nvGrpSpPr>
          <p:grpSpPr bwMode="auto">
            <a:xfrm>
              <a:off x="1868" y="2768"/>
              <a:ext cx="816" cy="306"/>
              <a:chOff x="1868" y="1148"/>
              <a:chExt cx="816" cy="306"/>
            </a:xfrm>
          </p:grpSpPr>
          <p:sp>
            <p:nvSpPr>
              <p:cNvPr id="508998" name="Line 70"/>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8999" name="Rectangle 71"/>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9000" name="Rectangle 72"/>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9001" name="Rectangle 73"/>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70</a:t>
                </a:r>
              </a:p>
            </p:txBody>
          </p:sp>
          <p:sp>
            <p:nvSpPr>
              <p:cNvPr id="509002" name="Rectangle 74"/>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grpSp>
        <p:nvGrpSpPr>
          <p:cNvPr id="15" name="Group 75"/>
          <p:cNvGrpSpPr>
            <a:grpSpLocks/>
          </p:cNvGrpSpPr>
          <p:nvPr/>
        </p:nvGrpSpPr>
        <p:grpSpPr bwMode="auto">
          <a:xfrm>
            <a:off x="4368800" y="1060450"/>
            <a:ext cx="3016250" cy="4876800"/>
            <a:chOff x="2752" y="572"/>
            <a:chExt cx="1900" cy="3072"/>
          </a:xfrm>
        </p:grpSpPr>
        <p:sp>
          <p:nvSpPr>
            <p:cNvPr id="509004" name="AutoShape 76"/>
            <p:cNvSpPr>
              <a:spLocks noChangeArrowheads="1"/>
            </p:cNvSpPr>
            <p:nvPr/>
          </p:nvSpPr>
          <p:spPr bwMode="auto">
            <a:xfrm>
              <a:off x="2780" y="1532"/>
              <a:ext cx="1844" cy="816"/>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1"/>
            <a:lstStyle/>
            <a:p>
              <a:r>
                <a:rPr lang="en-US" sz="1600">
                  <a:solidFill>
                    <a:srgbClr val="CC0000"/>
                  </a:solidFill>
                </a:rPr>
                <a:t>Key = 2</a:t>
              </a:r>
            </a:p>
          </p:txBody>
        </p:sp>
        <p:sp>
          <p:nvSpPr>
            <p:cNvPr id="509005" name="AutoShape 77"/>
            <p:cNvSpPr>
              <a:spLocks noChangeArrowheads="1"/>
            </p:cNvSpPr>
            <p:nvPr/>
          </p:nvSpPr>
          <p:spPr bwMode="auto">
            <a:xfrm>
              <a:off x="2808" y="2492"/>
              <a:ext cx="1844" cy="1152"/>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1"/>
            <a:lstStyle/>
            <a:p>
              <a:r>
                <a:rPr lang="en-US" sz="1600">
                  <a:solidFill>
                    <a:srgbClr val="CC0000"/>
                  </a:solidFill>
                </a:rPr>
                <a:t>Key = 3</a:t>
              </a:r>
            </a:p>
          </p:txBody>
        </p:sp>
        <p:sp>
          <p:nvSpPr>
            <p:cNvPr id="509006" name="AutoShape 78"/>
            <p:cNvSpPr>
              <a:spLocks noChangeArrowheads="1"/>
            </p:cNvSpPr>
            <p:nvPr/>
          </p:nvSpPr>
          <p:spPr bwMode="auto">
            <a:xfrm>
              <a:off x="2752" y="572"/>
              <a:ext cx="1844" cy="816"/>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1"/>
            <a:lstStyle/>
            <a:p>
              <a:r>
                <a:rPr lang="en-US" sz="1600">
                  <a:solidFill>
                    <a:srgbClr val="CC0000"/>
                  </a:solidFill>
                </a:rPr>
                <a:t>Key = 1</a:t>
              </a:r>
            </a:p>
          </p:txBody>
        </p:sp>
        <p:grpSp>
          <p:nvGrpSpPr>
            <p:cNvPr id="16" name="Group 79"/>
            <p:cNvGrpSpPr>
              <a:grpSpLocks/>
            </p:cNvGrpSpPr>
            <p:nvPr/>
          </p:nvGrpSpPr>
          <p:grpSpPr bwMode="auto">
            <a:xfrm>
              <a:off x="2780" y="764"/>
              <a:ext cx="816" cy="624"/>
              <a:chOff x="2780" y="860"/>
              <a:chExt cx="816" cy="624"/>
            </a:xfrm>
          </p:grpSpPr>
          <p:grpSp>
            <p:nvGrpSpPr>
              <p:cNvPr id="17" name="Group 80"/>
              <p:cNvGrpSpPr>
                <a:grpSpLocks/>
              </p:cNvGrpSpPr>
              <p:nvPr/>
            </p:nvGrpSpPr>
            <p:grpSpPr bwMode="auto">
              <a:xfrm>
                <a:off x="2780" y="860"/>
                <a:ext cx="816" cy="306"/>
                <a:chOff x="1868" y="1148"/>
                <a:chExt cx="816" cy="306"/>
              </a:xfrm>
            </p:grpSpPr>
            <p:sp>
              <p:nvSpPr>
                <p:cNvPr id="509009" name="Line 81"/>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9010" name="Rectangle 82"/>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9011" name="Rectangle 83"/>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9012" name="Rectangle 84"/>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10</a:t>
                  </a:r>
                </a:p>
              </p:txBody>
            </p:sp>
            <p:sp>
              <p:nvSpPr>
                <p:cNvPr id="509013" name="Rectangle 85"/>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8" name="Group 86"/>
              <p:cNvGrpSpPr>
                <a:grpSpLocks/>
              </p:cNvGrpSpPr>
              <p:nvPr/>
            </p:nvGrpSpPr>
            <p:grpSpPr bwMode="auto">
              <a:xfrm>
                <a:off x="2780" y="1178"/>
                <a:ext cx="816" cy="306"/>
                <a:chOff x="1868" y="1148"/>
                <a:chExt cx="816" cy="306"/>
              </a:xfrm>
            </p:grpSpPr>
            <p:sp>
              <p:nvSpPr>
                <p:cNvPr id="509015" name="Line 87"/>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9016" name="Rectangle 88"/>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9017" name="Rectangle 89"/>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9018" name="Rectangle 90"/>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50</a:t>
                  </a:r>
                </a:p>
              </p:txBody>
            </p:sp>
            <p:sp>
              <p:nvSpPr>
                <p:cNvPr id="509019" name="Rectangle 91"/>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grpSp>
          <p:nvGrpSpPr>
            <p:cNvPr id="19" name="Group 92"/>
            <p:cNvGrpSpPr>
              <a:grpSpLocks/>
            </p:cNvGrpSpPr>
            <p:nvPr/>
          </p:nvGrpSpPr>
          <p:grpSpPr bwMode="auto">
            <a:xfrm>
              <a:off x="2780" y="1676"/>
              <a:ext cx="816" cy="624"/>
              <a:chOff x="2444" y="764"/>
              <a:chExt cx="816" cy="624"/>
            </a:xfrm>
          </p:grpSpPr>
          <p:grpSp>
            <p:nvGrpSpPr>
              <p:cNvPr id="20" name="Group 93"/>
              <p:cNvGrpSpPr>
                <a:grpSpLocks/>
              </p:cNvGrpSpPr>
              <p:nvPr/>
            </p:nvGrpSpPr>
            <p:grpSpPr bwMode="auto">
              <a:xfrm>
                <a:off x="2444" y="764"/>
                <a:ext cx="816" cy="306"/>
                <a:chOff x="1868" y="1148"/>
                <a:chExt cx="816" cy="306"/>
              </a:xfrm>
            </p:grpSpPr>
            <p:sp>
              <p:nvSpPr>
                <p:cNvPr id="509022" name="Line 94"/>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9023" name="Rectangle 95"/>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9024" name="Rectangle 96"/>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9025" name="Rectangle 97"/>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30</a:t>
                  </a:r>
                </a:p>
              </p:txBody>
            </p:sp>
            <p:sp>
              <p:nvSpPr>
                <p:cNvPr id="509026" name="Rectangle 98"/>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21" name="Group 99"/>
              <p:cNvGrpSpPr>
                <a:grpSpLocks/>
              </p:cNvGrpSpPr>
              <p:nvPr/>
            </p:nvGrpSpPr>
            <p:grpSpPr bwMode="auto">
              <a:xfrm>
                <a:off x="2444" y="1082"/>
                <a:ext cx="816" cy="306"/>
                <a:chOff x="1868" y="1148"/>
                <a:chExt cx="816" cy="306"/>
              </a:xfrm>
            </p:grpSpPr>
            <p:sp>
              <p:nvSpPr>
                <p:cNvPr id="509028" name="Line 100"/>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9029" name="Rectangle 101"/>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9030" name="Rectangle 102"/>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9031" name="Rectangle 103"/>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60</a:t>
                  </a:r>
                </a:p>
              </p:txBody>
            </p:sp>
            <p:sp>
              <p:nvSpPr>
                <p:cNvPr id="509032" name="Rectangle 104"/>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grpSp>
          <p:nvGrpSpPr>
            <p:cNvPr id="22" name="Group 105"/>
            <p:cNvGrpSpPr>
              <a:grpSpLocks/>
            </p:cNvGrpSpPr>
            <p:nvPr/>
          </p:nvGrpSpPr>
          <p:grpSpPr bwMode="auto">
            <a:xfrm>
              <a:off x="2780" y="2636"/>
              <a:ext cx="816" cy="960"/>
              <a:chOff x="2780" y="2444"/>
              <a:chExt cx="816" cy="960"/>
            </a:xfrm>
          </p:grpSpPr>
          <p:grpSp>
            <p:nvGrpSpPr>
              <p:cNvPr id="23" name="Group 106"/>
              <p:cNvGrpSpPr>
                <a:grpSpLocks/>
              </p:cNvGrpSpPr>
              <p:nvPr/>
            </p:nvGrpSpPr>
            <p:grpSpPr bwMode="auto">
              <a:xfrm>
                <a:off x="2780" y="2444"/>
                <a:ext cx="816" cy="306"/>
                <a:chOff x="1868" y="1148"/>
                <a:chExt cx="816" cy="306"/>
              </a:xfrm>
            </p:grpSpPr>
            <p:sp>
              <p:nvSpPr>
                <p:cNvPr id="509035" name="Line 107"/>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9036" name="Rectangle 108"/>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9037" name="Rectangle 109"/>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9038" name="Rectangle 110"/>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20</a:t>
                  </a:r>
                </a:p>
              </p:txBody>
            </p:sp>
            <p:sp>
              <p:nvSpPr>
                <p:cNvPr id="509039" name="Rectangle 111"/>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24" name="Group 112"/>
              <p:cNvGrpSpPr>
                <a:grpSpLocks/>
              </p:cNvGrpSpPr>
              <p:nvPr/>
            </p:nvGrpSpPr>
            <p:grpSpPr bwMode="auto">
              <a:xfrm>
                <a:off x="2780" y="2762"/>
                <a:ext cx="816" cy="306"/>
                <a:chOff x="1868" y="1148"/>
                <a:chExt cx="816" cy="306"/>
              </a:xfrm>
            </p:grpSpPr>
            <p:sp>
              <p:nvSpPr>
                <p:cNvPr id="509041" name="Line 113"/>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9042" name="Rectangle 114"/>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9043" name="Rectangle 115"/>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9044" name="Rectangle 116"/>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40</a:t>
                  </a:r>
                </a:p>
              </p:txBody>
            </p:sp>
            <p:sp>
              <p:nvSpPr>
                <p:cNvPr id="509045" name="Rectangle 117"/>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25" name="Group 118"/>
              <p:cNvGrpSpPr>
                <a:grpSpLocks/>
              </p:cNvGrpSpPr>
              <p:nvPr/>
            </p:nvGrpSpPr>
            <p:grpSpPr bwMode="auto">
              <a:xfrm>
                <a:off x="2780" y="3098"/>
                <a:ext cx="816" cy="306"/>
                <a:chOff x="1868" y="1148"/>
                <a:chExt cx="816" cy="306"/>
              </a:xfrm>
            </p:grpSpPr>
            <p:sp>
              <p:nvSpPr>
                <p:cNvPr id="509047" name="Line 119"/>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9048" name="Rectangle 120"/>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9049" name="Rectangle 121"/>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9050" name="Rectangle 122"/>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70</a:t>
                  </a:r>
                </a:p>
              </p:txBody>
            </p:sp>
            <p:sp>
              <p:nvSpPr>
                <p:cNvPr id="509051" name="Rectangle 123"/>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grpSp>
          <p:nvGrpSpPr>
            <p:cNvPr id="26" name="Group 124"/>
            <p:cNvGrpSpPr>
              <a:grpSpLocks/>
            </p:cNvGrpSpPr>
            <p:nvPr/>
          </p:nvGrpSpPr>
          <p:grpSpPr bwMode="auto">
            <a:xfrm>
              <a:off x="3788" y="908"/>
              <a:ext cx="816" cy="306"/>
              <a:chOff x="1868" y="1148"/>
              <a:chExt cx="816" cy="306"/>
            </a:xfrm>
          </p:grpSpPr>
          <p:sp>
            <p:nvSpPr>
              <p:cNvPr id="509053" name="Line 125"/>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1"/>
              <a:lstStyle/>
              <a:p>
                <a:endParaRPr lang="en-US"/>
              </a:p>
            </p:txBody>
          </p:sp>
          <p:sp>
            <p:nvSpPr>
              <p:cNvPr id="509054" name="Rectangle 126"/>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1"/>
              <a:lstStyle/>
              <a:p>
                <a:r>
                  <a:rPr lang="en-US" sz="1600">
                    <a:latin typeface="Courier New" pitchFamily="49" charset="0"/>
                  </a:rPr>
                  <a:t>1</a:t>
                </a:r>
              </a:p>
            </p:txBody>
          </p:sp>
          <p:sp>
            <p:nvSpPr>
              <p:cNvPr id="509055" name="Rectangle 127"/>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1"/>
              <a:lstStyle/>
              <a:p>
                <a:r>
                  <a:rPr lang="en-US" sz="1600">
                    <a:latin typeface="Courier New" pitchFamily="49" charset="0"/>
                  </a:rPr>
                  <a:t>1</a:t>
                </a:r>
              </a:p>
            </p:txBody>
          </p:sp>
          <p:sp>
            <p:nvSpPr>
              <p:cNvPr id="509056" name="Rectangle 128"/>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1"/>
              <a:lstStyle/>
              <a:p>
                <a:r>
                  <a:rPr lang="en-US" sz="1400">
                    <a:latin typeface="Courier New" pitchFamily="49" charset="0"/>
                  </a:rPr>
                  <a:t>-1</a:t>
                </a:r>
              </a:p>
            </p:txBody>
          </p:sp>
          <p:sp>
            <p:nvSpPr>
              <p:cNvPr id="509057" name="Rectangle 129"/>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1"/>
              <a:lstStyle/>
              <a:p>
                <a:r>
                  <a:rPr lang="en-US" sz="1400">
                    <a:latin typeface="Courier New" pitchFamily="49" charset="0"/>
                  </a:rPr>
                  <a:t>B</a:t>
                </a:r>
              </a:p>
            </p:txBody>
          </p:sp>
        </p:grpSp>
        <p:grpSp>
          <p:nvGrpSpPr>
            <p:cNvPr id="27" name="Group 130"/>
            <p:cNvGrpSpPr>
              <a:grpSpLocks/>
            </p:cNvGrpSpPr>
            <p:nvPr/>
          </p:nvGrpSpPr>
          <p:grpSpPr bwMode="auto">
            <a:xfrm>
              <a:off x="3788" y="1676"/>
              <a:ext cx="816" cy="576"/>
              <a:chOff x="3980" y="1178"/>
              <a:chExt cx="816" cy="576"/>
            </a:xfrm>
          </p:grpSpPr>
          <p:grpSp>
            <p:nvGrpSpPr>
              <p:cNvPr id="28" name="Group 131"/>
              <p:cNvGrpSpPr>
                <a:grpSpLocks/>
              </p:cNvGrpSpPr>
              <p:nvPr/>
            </p:nvGrpSpPr>
            <p:grpSpPr bwMode="auto">
              <a:xfrm>
                <a:off x="3980" y="1178"/>
                <a:ext cx="816" cy="306"/>
                <a:chOff x="1868" y="1148"/>
                <a:chExt cx="816" cy="306"/>
              </a:xfrm>
            </p:grpSpPr>
            <p:sp>
              <p:nvSpPr>
                <p:cNvPr id="509060" name="Line 132"/>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9061" name="Rectangle 133"/>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9062" name="Rectangle 134"/>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09063" name="Rectangle 135"/>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a:t>
                  </a:r>
                </a:p>
              </p:txBody>
            </p:sp>
            <p:sp>
              <p:nvSpPr>
                <p:cNvPr id="509064" name="Rectangle 136"/>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nvGrpSpPr>
              <p:cNvPr id="29" name="Group 137"/>
              <p:cNvGrpSpPr>
                <a:grpSpLocks/>
              </p:cNvGrpSpPr>
              <p:nvPr/>
            </p:nvGrpSpPr>
            <p:grpSpPr bwMode="auto">
              <a:xfrm>
                <a:off x="3980" y="1448"/>
                <a:ext cx="816" cy="306"/>
                <a:chOff x="1868" y="1148"/>
                <a:chExt cx="816" cy="306"/>
              </a:xfrm>
            </p:grpSpPr>
            <p:sp>
              <p:nvSpPr>
                <p:cNvPr id="509066" name="Line 138"/>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9067" name="Rectangle 139"/>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9068" name="Rectangle 140"/>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9069" name="Rectangle 141"/>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-3</a:t>
                  </a:r>
                </a:p>
              </p:txBody>
            </p:sp>
            <p:sp>
              <p:nvSpPr>
                <p:cNvPr id="509070" name="Rectangle 142"/>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grpSp>
          <p:nvGrpSpPr>
            <p:cNvPr id="30" name="Group 143"/>
            <p:cNvGrpSpPr>
              <a:grpSpLocks/>
            </p:cNvGrpSpPr>
            <p:nvPr/>
          </p:nvGrpSpPr>
          <p:grpSpPr bwMode="auto">
            <a:xfrm>
              <a:off x="3788" y="2906"/>
              <a:ext cx="816" cy="306"/>
              <a:chOff x="1868" y="1148"/>
              <a:chExt cx="816" cy="306"/>
            </a:xfrm>
          </p:grpSpPr>
          <p:sp>
            <p:nvSpPr>
              <p:cNvPr id="509072" name="Line 144"/>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09073" name="Rectangle 145"/>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09074" name="Rectangle 146"/>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09075" name="Rectangle 147"/>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-4</a:t>
                </a:r>
              </a:p>
            </p:txBody>
          </p:sp>
          <p:sp>
            <p:nvSpPr>
              <p:cNvPr id="509076" name="Rectangle 148"/>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sp>
        <p:nvSpPr>
          <p:cNvPr id="509077" name="Text Box 149"/>
          <p:cNvSpPr txBox="1">
            <a:spLocks noChangeArrowheads="1"/>
          </p:cNvSpPr>
          <p:nvPr/>
        </p:nvSpPr>
        <p:spPr bwMode="auto">
          <a:xfrm>
            <a:off x="2606675" y="2397125"/>
            <a:ext cx="1101725" cy="339725"/>
          </a:xfrm>
          <a:prstGeom prst="rect">
            <a:avLst/>
          </a:prstGeom>
          <a:noFill/>
          <a:ln w="19050">
            <a:noFill/>
            <a:miter lim="800000"/>
            <a:headEnd/>
            <a:tailEnd type="none" w="lg" len="med"/>
          </a:ln>
          <a:effectLst/>
        </p:spPr>
        <p:txBody>
          <a:bodyPr wrap="none" lIns="45720" rIns="45720">
            <a:spAutoFit/>
          </a:bodyPr>
          <a:lstStyle/>
          <a:p>
            <a:pPr algn="l"/>
            <a:r>
              <a:rPr lang="en-US">
                <a:solidFill>
                  <a:srgbClr val="CC0000"/>
                </a:solidFill>
              </a:rPr>
              <a:t>Key = col</a:t>
            </a:r>
            <a:endParaRPr lang="en-US">
              <a:solidFill>
                <a:srgbClr val="CC0000"/>
              </a:solidFill>
              <a:latin typeface="Courier New" pitchFamily="49"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r>
              <a:rPr lang="en-US"/>
              <a:t>Phase 1 “Reduce” of Matrix Multiply</a:t>
            </a:r>
          </a:p>
        </p:txBody>
      </p:sp>
      <p:sp>
        <p:nvSpPr>
          <p:cNvPr id="510979" name="Rectangle 3"/>
          <p:cNvSpPr>
            <a:spLocks noGrp="1" noChangeArrowheads="1"/>
          </p:cNvSpPr>
          <p:nvPr>
            <p:ph type="body" idx="1"/>
          </p:nvPr>
        </p:nvSpPr>
        <p:spPr>
          <a:xfrm>
            <a:off x="290513" y="6013450"/>
            <a:ext cx="8294687" cy="419100"/>
          </a:xfrm>
        </p:spPr>
        <p:txBody>
          <a:bodyPr/>
          <a:lstStyle/>
          <a:p>
            <a:pPr lvl="1"/>
            <a:r>
              <a:rPr lang="en-US"/>
              <a:t>Generate all products </a:t>
            </a:r>
            <a:r>
              <a:rPr lang="en-US">
                <a:sym typeface="Symbol" pitchFamily="18" charset="2"/>
              </a:rPr>
              <a:t>a</a:t>
            </a:r>
            <a:r>
              <a:rPr lang="en-US" baseline="-25000">
                <a:sym typeface="Symbol" pitchFamily="18" charset="2"/>
              </a:rPr>
              <a:t>i,k</a:t>
            </a:r>
            <a:r>
              <a:rPr lang="en-US">
                <a:sym typeface="Symbol" pitchFamily="18" charset="2"/>
              </a:rPr>
              <a:t> · b</a:t>
            </a:r>
            <a:r>
              <a:rPr lang="en-US" baseline="-25000">
                <a:sym typeface="Symbol" pitchFamily="18" charset="2"/>
              </a:rPr>
              <a:t>k,j</a:t>
            </a:r>
          </a:p>
        </p:txBody>
      </p:sp>
      <p:grpSp>
        <p:nvGrpSpPr>
          <p:cNvPr id="2" name="Group 4"/>
          <p:cNvGrpSpPr>
            <a:grpSpLocks/>
          </p:cNvGrpSpPr>
          <p:nvPr/>
        </p:nvGrpSpPr>
        <p:grpSpPr bwMode="auto">
          <a:xfrm>
            <a:off x="4870450" y="1212850"/>
            <a:ext cx="1295400" cy="914400"/>
            <a:chOff x="4076" y="1004"/>
            <a:chExt cx="816" cy="576"/>
          </a:xfrm>
        </p:grpSpPr>
        <p:grpSp>
          <p:nvGrpSpPr>
            <p:cNvPr id="3" name="Group 5"/>
            <p:cNvGrpSpPr>
              <a:grpSpLocks/>
            </p:cNvGrpSpPr>
            <p:nvPr/>
          </p:nvGrpSpPr>
          <p:grpSpPr bwMode="auto">
            <a:xfrm>
              <a:off x="4076" y="1004"/>
              <a:ext cx="816" cy="306"/>
              <a:chOff x="1868" y="1148"/>
              <a:chExt cx="816" cy="306"/>
            </a:xfrm>
          </p:grpSpPr>
          <p:sp>
            <p:nvSpPr>
              <p:cNvPr id="510982" name="Line 6"/>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0983" name="Rectangle 7"/>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0984" name="Rectangle 8"/>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0985" name="Rectangle 9"/>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-10</a:t>
                </a:r>
              </a:p>
            </p:txBody>
          </p:sp>
          <p:sp>
            <p:nvSpPr>
              <p:cNvPr id="510986" name="Rectangle 10"/>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4" name="Group 11"/>
            <p:cNvGrpSpPr>
              <a:grpSpLocks/>
            </p:cNvGrpSpPr>
            <p:nvPr/>
          </p:nvGrpSpPr>
          <p:grpSpPr bwMode="auto">
            <a:xfrm>
              <a:off x="4076" y="1274"/>
              <a:ext cx="816" cy="306"/>
              <a:chOff x="1868" y="1148"/>
              <a:chExt cx="816" cy="306"/>
            </a:xfrm>
          </p:grpSpPr>
          <p:sp>
            <p:nvSpPr>
              <p:cNvPr id="510988" name="Line 12"/>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0989" name="Rectangle 13"/>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0990" name="Rectangle 14"/>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0991" name="Rectangle 15"/>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-50</a:t>
                </a:r>
              </a:p>
            </p:txBody>
          </p:sp>
          <p:sp>
            <p:nvSpPr>
              <p:cNvPr id="510992" name="Rectangle 16"/>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grpSp>
        <p:nvGrpSpPr>
          <p:cNvPr id="5" name="Group 17"/>
          <p:cNvGrpSpPr>
            <a:grpSpLocks/>
          </p:cNvGrpSpPr>
          <p:nvPr/>
        </p:nvGrpSpPr>
        <p:grpSpPr bwMode="auto">
          <a:xfrm>
            <a:off x="4870450" y="2336800"/>
            <a:ext cx="1295400" cy="1771650"/>
            <a:chOff x="4076" y="1544"/>
            <a:chExt cx="816" cy="1116"/>
          </a:xfrm>
        </p:grpSpPr>
        <p:grpSp>
          <p:nvGrpSpPr>
            <p:cNvPr id="6" name="Group 18"/>
            <p:cNvGrpSpPr>
              <a:grpSpLocks/>
            </p:cNvGrpSpPr>
            <p:nvPr/>
          </p:nvGrpSpPr>
          <p:grpSpPr bwMode="auto">
            <a:xfrm>
              <a:off x="4076" y="1544"/>
              <a:ext cx="816" cy="306"/>
              <a:chOff x="1868" y="1148"/>
              <a:chExt cx="816" cy="306"/>
            </a:xfrm>
          </p:grpSpPr>
          <p:sp>
            <p:nvSpPr>
              <p:cNvPr id="510995" name="Line 19"/>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0996" name="Rectangle 20"/>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0997" name="Rectangle 21"/>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0998" name="Rectangle 22"/>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-60</a:t>
                </a:r>
              </a:p>
            </p:txBody>
          </p:sp>
          <p:sp>
            <p:nvSpPr>
              <p:cNvPr id="510999" name="Rectangle 23"/>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7" name="Group 24"/>
            <p:cNvGrpSpPr>
              <a:grpSpLocks/>
            </p:cNvGrpSpPr>
            <p:nvPr/>
          </p:nvGrpSpPr>
          <p:grpSpPr bwMode="auto">
            <a:xfrm>
              <a:off x="4076" y="1814"/>
              <a:ext cx="816" cy="306"/>
              <a:chOff x="1868" y="1148"/>
              <a:chExt cx="816" cy="306"/>
            </a:xfrm>
          </p:grpSpPr>
          <p:sp>
            <p:nvSpPr>
              <p:cNvPr id="511001" name="Line 25"/>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02" name="Rectangle 26"/>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03" name="Rectangle 27"/>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04" name="Rectangle 28"/>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-90</a:t>
                </a:r>
              </a:p>
            </p:txBody>
          </p:sp>
          <p:sp>
            <p:nvSpPr>
              <p:cNvPr id="511005" name="Rectangle 29"/>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8" name="Group 30"/>
            <p:cNvGrpSpPr>
              <a:grpSpLocks/>
            </p:cNvGrpSpPr>
            <p:nvPr/>
          </p:nvGrpSpPr>
          <p:grpSpPr bwMode="auto">
            <a:xfrm>
              <a:off x="4076" y="2084"/>
              <a:ext cx="816" cy="306"/>
              <a:chOff x="1868" y="1148"/>
              <a:chExt cx="816" cy="306"/>
            </a:xfrm>
          </p:grpSpPr>
          <p:sp>
            <p:nvSpPr>
              <p:cNvPr id="511007" name="Line 31"/>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08" name="Rectangle 32"/>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1009" name="Rectangle 33"/>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1010" name="Rectangle 34"/>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-120</a:t>
                </a:r>
              </a:p>
            </p:txBody>
          </p:sp>
          <p:sp>
            <p:nvSpPr>
              <p:cNvPr id="511011" name="Rectangle 35"/>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9" name="Group 36"/>
            <p:cNvGrpSpPr>
              <a:grpSpLocks/>
            </p:cNvGrpSpPr>
            <p:nvPr/>
          </p:nvGrpSpPr>
          <p:grpSpPr bwMode="auto">
            <a:xfrm>
              <a:off x="4076" y="2354"/>
              <a:ext cx="816" cy="306"/>
              <a:chOff x="1868" y="1148"/>
              <a:chExt cx="816" cy="306"/>
            </a:xfrm>
          </p:grpSpPr>
          <p:sp>
            <p:nvSpPr>
              <p:cNvPr id="511013" name="Line 37"/>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14" name="Rectangle 38"/>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1015" name="Rectangle 39"/>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16" name="Rectangle 40"/>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-180</a:t>
                </a:r>
              </a:p>
            </p:txBody>
          </p:sp>
          <p:sp>
            <p:nvSpPr>
              <p:cNvPr id="511017" name="Rectangle 41"/>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grpSp>
        <p:nvGrpSpPr>
          <p:cNvPr id="10" name="Group 42"/>
          <p:cNvGrpSpPr>
            <a:grpSpLocks/>
          </p:cNvGrpSpPr>
          <p:nvPr/>
        </p:nvGrpSpPr>
        <p:grpSpPr bwMode="auto">
          <a:xfrm>
            <a:off x="4870450" y="4260850"/>
            <a:ext cx="1295400" cy="1343025"/>
            <a:chOff x="4364" y="1964"/>
            <a:chExt cx="816" cy="846"/>
          </a:xfrm>
        </p:grpSpPr>
        <p:grpSp>
          <p:nvGrpSpPr>
            <p:cNvPr id="11" name="Group 43"/>
            <p:cNvGrpSpPr>
              <a:grpSpLocks/>
            </p:cNvGrpSpPr>
            <p:nvPr/>
          </p:nvGrpSpPr>
          <p:grpSpPr bwMode="auto">
            <a:xfrm>
              <a:off x="4364" y="1964"/>
              <a:ext cx="816" cy="306"/>
              <a:chOff x="1868" y="1148"/>
              <a:chExt cx="816" cy="306"/>
            </a:xfrm>
          </p:grpSpPr>
          <p:sp>
            <p:nvSpPr>
              <p:cNvPr id="511020" name="Line 44"/>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21" name="Rectangle 45"/>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1022" name="Rectangle 46"/>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23" name="Rectangle 47"/>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-80</a:t>
                </a:r>
              </a:p>
            </p:txBody>
          </p:sp>
          <p:sp>
            <p:nvSpPr>
              <p:cNvPr id="511024" name="Rectangle 48"/>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2" name="Group 49"/>
            <p:cNvGrpSpPr>
              <a:grpSpLocks/>
            </p:cNvGrpSpPr>
            <p:nvPr/>
          </p:nvGrpSpPr>
          <p:grpSpPr bwMode="auto">
            <a:xfrm>
              <a:off x="4364" y="2234"/>
              <a:ext cx="816" cy="306"/>
              <a:chOff x="1868" y="1148"/>
              <a:chExt cx="816" cy="306"/>
            </a:xfrm>
          </p:grpSpPr>
          <p:sp>
            <p:nvSpPr>
              <p:cNvPr id="511026" name="Line 50"/>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27" name="Rectangle 51"/>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28" name="Rectangle 52"/>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29" name="Rectangle 53"/>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-160</a:t>
                </a:r>
              </a:p>
            </p:txBody>
          </p:sp>
          <p:sp>
            <p:nvSpPr>
              <p:cNvPr id="511030" name="Rectangle 54"/>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3" name="Group 55"/>
            <p:cNvGrpSpPr>
              <a:grpSpLocks/>
            </p:cNvGrpSpPr>
            <p:nvPr/>
          </p:nvGrpSpPr>
          <p:grpSpPr bwMode="auto">
            <a:xfrm>
              <a:off x="4364" y="2504"/>
              <a:ext cx="816" cy="306"/>
              <a:chOff x="1868" y="1148"/>
              <a:chExt cx="816" cy="306"/>
            </a:xfrm>
          </p:grpSpPr>
          <p:sp>
            <p:nvSpPr>
              <p:cNvPr id="511032" name="Line 56"/>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33" name="Rectangle 57"/>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1034" name="Rectangle 58"/>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35" name="Rectangle 59"/>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-280</a:t>
                </a:r>
              </a:p>
            </p:txBody>
          </p:sp>
          <p:sp>
            <p:nvSpPr>
              <p:cNvPr id="511036" name="Rectangle 60"/>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grpSp>
        <p:nvGrpSpPr>
          <p:cNvPr id="14" name="Group 61"/>
          <p:cNvGrpSpPr>
            <a:grpSpLocks/>
          </p:cNvGrpSpPr>
          <p:nvPr/>
        </p:nvGrpSpPr>
        <p:grpSpPr bwMode="auto">
          <a:xfrm>
            <a:off x="939800" y="1060450"/>
            <a:ext cx="3016250" cy="4876800"/>
            <a:chOff x="2752" y="572"/>
            <a:chExt cx="1900" cy="3072"/>
          </a:xfrm>
        </p:grpSpPr>
        <p:sp>
          <p:nvSpPr>
            <p:cNvPr id="511038" name="AutoShape 62"/>
            <p:cNvSpPr>
              <a:spLocks noChangeArrowheads="1"/>
            </p:cNvSpPr>
            <p:nvPr/>
          </p:nvSpPr>
          <p:spPr bwMode="auto">
            <a:xfrm>
              <a:off x="2780" y="1532"/>
              <a:ext cx="1844" cy="816"/>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1"/>
            <a:lstStyle/>
            <a:p>
              <a:r>
                <a:rPr lang="en-US" sz="1600">
                  <a:solidFill>
                    <a:srgbClr val="CC0000"/>
                  </a:solidFill>
                </a:rPr>
                <a:t>Key = 2</a:t>
              </a:r>
            </a:p>
          </p:txBody>
        </p:sp>
        <p:sp>
          <p:nvSpPr>
            <p:cNvPr id="511039" name="AutoShape 63"/>
            <p:cNvSpPr>
              <a:spLocks noChangeArrowheads="1"/>
            </p:cNvSpPr>
            <p:nvPr/>
          </p:nvSpPr>
          <p:spPr bwMode="auto">
            <a:xfrm>
              <a:off x="2808" y="2492"/>
              <a:ext cx="1844" cy="1152"/>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1"/>
            <a:lstStyle/>
            <a:p>
              <a:r>
                <a:rPr lang="en-US" sz="1600">
                  <a:solidFill>
                    <a:srgbClr val="CC0000"/>
                  </a:solidFill>
                </a:rPr>
                <a:t>Key = 3</a:t>
              </a:r>
            </a:p>
          </p:txBody>
        </p:sp>
        <p:sp>
          <p:nvSpPr>
            <p:cNvPr id="511040" name="AutoShape 64"/>
            <p:cNvSpPr>
              <a:spLocks noChangeArrowheads="1"/>
            </p:cNvSpPr>
            <p:nvPr/>
          </p:nvSpPr>
          <p:spPr bwMode="auto">
            <a:xfrm>
              <a:off x="2752" y="572"/>
              <a:ext cx="1844" cy="816"/>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1"/>
            <a:lstStyle/>
            <a:p>
              <a:r>
                <a:rPr lang="en-US" sz="1600">
                  <a:solidFill>
                    <a:srgbClr val="CC0000"/>
                  </a:solidFill>
                </a:rPr>
                <a:t>Key = 1</a:t>
              </a:r>
            </a:p>
          </p:txBody>
        </p:sp>
        <p:grpSp>
          <p:nvGrpSpPr>
            <p:cNvPr id="15" name="Group 65"/>
            <p:cNvGrpSpPr>
              <a:grpSpLocks/>
            </p:cNvGrpSpPr>
            <p:nvPr/>
          </p:nvGrpSpPr>
          <p:grpSpPr bwMode="auto">
            <a:xfrm>
              <a:off x="2780" y="764"/>
              <a:ext cx="816" cy="624"/>
              <a:chOff x="2780" y="860"/>
              <a:chExt cx="816" cy="624"/>
            </a:xfrm>
          </p:grpSpPr>
          <p:grpSp>
            <p:nvGrpSpPr>
              <p:cNvPr id="16" name="Group 66"/>
              <p:cNvGrpSpPr>
                <a:grpSpLocks/>
              </p:cNvGrpSpPr>
              <p:nvPr/>
            </p:nvGrpSpPr>
            <p:grpSpPr bwMode="auto">
              <a:xfrm>
                <a:off x="2780" y="860"/>
                <a:ext cx="816" cy="306"/>
                <a:chOff x="1868" y="1148"/>
                <a:chExt cx="816" cy="306"/>
              </a:xfrm>
            </p:grpSpPr>
            <p:sp>
              <p:nvSpPr>
                <p:cNvPr id="511043" name="Line 67"/>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44" name="Rectangle 68"/>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1045" name="Rectangle 69"/>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1046" name="Rectangle 70"/>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10</a:t>
                  </a:r>
                </a:p>
              </p:txBody>
            </p:sp>
            <p:sp>
              <p:nvSpPr>
                <p:cNvPr id="511047" name="Rectangle 71"/>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7" name="Group 72"/>
              <p:cNvGrpSpPr>
                <a:grpSpLocks/>
              </p:cNvGrpSpPr>
              <p:nvPr/>
            </p:nvGrpSpPr>
            <p:grpSpPr bwMode="auto">
              <a:xfrm>
                <a:off x="2780" y="1178"/>
                <a:ext cx="816" cy="306"/>
                <a:chOff x="1868" y="1148"/>
                <a:chExt cx="816" cy="306"/>
              </a:xfrm>
            </p:grpSpPr>
            <p:sp>
              <p:nvSpPr>
                <p:cNvPr id="511049" name="Line 73"/>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50" name="Rectangle 74"/>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1051" name="Rectangle 75"/>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1052" name="Rectangle 76"/>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50</a:t>
                  </a:r>
                </a:p>
              </p:txBody>
            </p:sp>
            <p:sp>
              <p:nvSpPr>
                <p:cNvPr id="511053" name="Rectangle 77"/>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grpSp>
          <p:nvGrpSpPr>
            <p:cNvPr id="18" name="Group 78"/>
            <p:cNvGrpSpPr>
              <a:grpSpLocks/>
            </p:cNvGrpSpPr>
            <p:nvPr/>
          </p:nvGrpSpPr>
          <p:grpSpPr bwMode="auto">
            <a:xfrm>
              <a:off x="2780" y="1676"/>
              <a:ext cx="816" cy="624"/>
              <a:chOff x="2444" y="764"/>
              <a:chExt cx="816" cy="624"/>
            </a:xfrm>
          </p:grpSpPr>
          <p:grpSp>
            <p:nvGrpSpPr>
              <p:cNvPr id="19" name="Group 79"/>
              <p:cNvGrpSpPr>
                <a:grpSpLocks/>
              </p:cNvGrpSpPr>
              <p:nvPr/>
            </p:nvGrpSpPr>
            <p:grpSpPr bwMode="auto">
              <a:xfrm>
                <a:off x="2444" y="764"/>
                <a:ext cx="816" cy="306"/>
                <a:chOff x="1868" y="1148"/>
                <a:chExt cx="816" cy="306"/>
              </a:xfrm>
            </p:grpSpPr>
            <p:sp>
              <p:nvSpPr>
                <p:cNvPr id="511056" name="Line 80"/>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57" name="Rectangle 81"/>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58" name="Rectangle 82"/>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59" name="Rectangle 83"/>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30</a:t>
                  </a:r>
                </a:p>
              </p:txBody>
            </p:sp>
            <p:sp>
              <p:nvSpPr>
                <p:cNvPr id="511060" name="Rectangle 84"/>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20" name="Group 85"/>
              <p:cNvGrpSpPr>
                <a:grpSpLocks/>
              </p:cNvGrpSpPr>
              <p:nvPr/>
            </p:nvGrpSpPr>
            <p:grpSpPr bwMode="auto">
              <a:xfrm>
                <a:off x="2444" y="1082"/>
                <a:ext cx="816" cy="306"/>
                <a:chOff x="1868" y="1148"/>
                <a:chExt cx="816" cy="306"/>
              </a:xfrm>
            </p:grpSpPr>
            <p:sp>
              <p:nvSpPr>
                <p:cNvPr id="511062" name="Line 86"/>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63" name="Rectangle 87"/>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1064" name="Rectangle 88"/>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65" name="Rectangle 89"/>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60</a:t>
                  </a:r>
                </a:p>
              </p:txBody>
            </p:sp>
            <p:sp>
              <p:nvSpPr>
                <p:cNvPr id="511066" name="Rectangle 90"/>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grpSp>
          <p:nvGrpSpPr>
            <p:cNvPr id="21" name="Group 91"/>
            <p:cNvGrpSpPr>
              <a:grpSpLocks/>
            </p:cNvGrpSpPr>
            <p:nvPr/>
          </p:nvGrpSpPr>
          <p:grpSpPr bwMode="auto">
            <a:xfrm>
              <a:off x="2780" y="2636"/>
              <a:ext cx="816" cy="960"/>
              <a:chOff x="2780" y="2444"/>
              <a:chExt cx="816" cy="960"/>
            </a:xfrm>
          </p:grpSpPr>
          <p:grpSp>
            <p:nvGrpSpPr>
              <p:cNvPr id="22" name="Group 92"/>
              <p:cNvGrpSpPr>
                <a:grpSpLocks/>
              </p:cNvGrpSpPr>
              <p:nvPr/>
            </p:nvGrpSpPr>
            <p:grpSpPr bwMode="auto">
              <a:xfrm>
                <a:off x="2780" y="2444"/>
                <a:ext cx="816" cy="306"/>
                <a:chOff x="1868" y="1148"/>
                <a:chExt cx="816" cy="306"/>
              </a:xfrm>
            </p:grpSpPr>
            <p:sp>
              <p:nvSpPr>
                <p:cNvPr id="511069" name="Line 93"/>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70" name="Rectangle 94"/>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1071" name="Rectangle 95"/>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1072" name="Rectangle 96"/>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20</a:t>
                  </a:r>
                </a:p>
              </p:txBody>
            </p:sp>
            <p:sp>
              <p:nvSpPr>
                <p:cNvPr id="511073" name="Rectangle 97"/>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23" name="Group 98"/>
              <p:cNvGrpSpPr>
                <a:grpSpLocks/>
              </p:cNvGrpSpPr>
              <p:nvPr/>
            </p:nvGrpSpPr>
            <p:grpSpPr bwMode="auto">
              <a:xfrm>
                <a:off x="2780" y="2762"/>
                <a:ext cx="816" cy="306"/>
                <a:chOff x="1868" y="1148"/>
                <a:chExt cx="816" cy="306"/>
              </a:xfrm>
            </p:grpSpPr>
            <p:sp>
              <p:nvSpPr>
                <p:cNvPr id="511075" name="Line 99"/>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76" name="Rectangle 100"/>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77" name="Rectangle 101"/>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1078" name="Rectangle 102"/>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40</a:t>
                  </a:r>
                </a:p>
              </p:txBody>
            </p:sp>
            <p:sp>
              <p:nvSpPr>
                <p:cNvPr id="511079" name="Rectangle 103"/>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24" name="Group 104"/>
              <p:cNvGrpSpPr>
                <a:grpSpLocks/>
              </p:cNvGrpSpPr>
              <p:nvPr/>
            </p:nvGrpSpPr>
            <p:grpSpPr bwMode="auto">
              <a:xfrm>
                <a:off x="2780" y="3098"/>
                <a:ext cx="816" cy="306"/>
                <a:chOff x="1868" y="1148"/>
                <a:chExt cx="816" cy="306"/>
              </a:xfrm>
            </p:grpSpPr>
            <p:sp>
              <p:nvSpPr>
                <p:cNvPr id="511081" name="Line 105"/>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82" name="Rectangle 106"/>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1083" name="Rectangle 107"/>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1084" name="Rectangle 108"/>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70</a:t>
                  </a:r>
                </a:p>
              </p:txBody>
            </p:sp>
            <p:sp>
              <p:nvSpPr>
                <p:cNvPr id="511085" name="Rectangle 109"/>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grpSp>
          <p:nvGrpSpPr>
            <p:cNvPr id="25" name="Group 110"/>
            <p:cNvGrpSpPr>
              <a:grpSpLocks/>
            </p:cNvGrpSpPr>
            <p:nvPr/>
          </p:nvGrpSpPr>
          <p:grpSpPr bwMode="auto">
            <a:xfrm>
              <a:off x="3788" y="908"/>
              <a:ext cx="816" cy="306"/>
              <a:chOff x="1868" y="1148"/>
              <a:chExt cx="816" cy="306"/>
            </a:xfrm>
          </p:grpSpPr>
          <p:sp>
            <p:nvSpPr>
              <p:cNvPr id="511087" name="Line 111"/>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1"/>
              <a:lstStyle/>
              <a:p>
                <a:endParaRPr lang="en-US"/>
              </a:p>
            </p:txBody>
          </p:sp>
          <p:sp>
            <p:nvSpPr>
              <p:cNvPr id="511088" name="Rectangle 112"/>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1"/>
              <a:lstStyle/>
              <a:p>
                <a:r>
                  <a:rPr lang="en-US" sz="1600">
                    <a:latin typeface="Courier New" pitchFamily="49" charset="0"/>
                  </a:rPr>
                  <a:t>1</a:t>
                </a:r>
              </a:p>
            </p:txBody>
          </p:sp>
          <p:sp>
            <p:nvSpPr>
              <p:cNvPr id="511089" name="Rectangle 113"/>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1"/>
              <a:lstStyle/>
              <a:p>
                <a:r>
                  <a:rPr lang="en-US" sz="1600">
                    <a:latin typeface="Courier New" pitchFamily="49" charset="0"/>
                  </a:rPr>
                  <a:t>1</a:t>
                </a:r>
              </a:p>
            </p:txBody>
          </p:sp>
          <p:sp>
            <p:nvSpPr>
              <p:cNvPr id="511090" name="Rectangle 114"/>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1"/>
              <a:lstStyle/>
              <a:p>
                <a:r>
                  <a:rPr lang="en-US" sz="1400">
                    <a:latin typeface="Courier New" pitchFamily="49" charset="0"/>
                  </a:rPr>
                  <a:t>-1</a:t>
                </a:r>
              </a:p>
            </p:txBody>
          </p:sp>
          <p:sp>
            <p:nvSpPr>
              <p:cNvPr id="511091" name="Rectangle 115"/>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1"/>
              <a:lstStyle/>
              <a:p>
                <a:r>
                  <a:rPr lang="en-US" sz="1400">
                    <a:latin typeface="Courier New" pitchFamily="49" charset="0"/>
                  </a:rPr>
                  <a:t>B</a:t>
                </a:r>
              </a:p>
            </p:txBody>
          </p:sp>
        </p:grpSp>
        <p:grpSp>
          <p:nvGrpSpPr>
            <p:cNvPr id="26" name="Group 116"/>
            <p:cNvGrpSpPr>
              <a:grpSpLocks/>
            </p:cNvGrpSpPr>
            <p:nvPr/>
          </p:nvGrpSpPr>
          <p:grpSpPr bwMode="auto">
            <a:xfrm>
              <a:off x="3788" y="1676"/>
              <a:ext cx="816" cy="576"/>
              <a:chOff x="3980" y="1178"/>
              <a:chExt cx="816" cy="576"/>
            </a:xfrm>
          </p:grpSpPr>
          <p:grpSp>
            <p:nvGrpSpPr>
              <p:cNvPr id="27" name="Group 117"/>
              <p:cNvGrpSpPr>
                <a:grpSpLocks/>
              </p:cNvGrpSpPr>
              <p:nvPr/>
            </p:nvGrpSpPr>
            <p:grpSpPr bwMode="auto">
              <a:xfrm>
                <a:off x="3980" y="1178"/>
                <a:ext cx="816" cy="306"/>
                <a:chOff x="1868" y="1148"/>
                <a:chExt cx="816" cy="306"/>
              </a:xfrm>
            </p:grpSpPr>
            <p:sp>
              <p:nvSpPr>
                <p:cNvPr id="511094" name="Line 118"/>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095" name="Rectangle 119"/>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096" name="Rectangle 120"/>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1097" name="Rectangle 121"/>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a:t>
                  </a:r>
                </a:p>
              </p:txBody>
            </p:sp>
            <p:sp>
              <p:nvSpPr>
                <p:cNvPr id="511098" name="Rectangle 122"/>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nvGrpSpPr>
              <p:cNvPr id="28" name="Group 123"/>
              <p:cNvGrpSpPr>
                <a:grpSpLocks/>
              </p:cNvGrpSpPr>
              <p:nvPr/>
            </p:nvGrpSpPr>
            <p:grpSpPr bwMode="auto">
              <a:xfrm>
                <a:off x="3980" y="1448"/>
                <a:ext cx="816" cy="306"/>
                <a:chOff x="1868" y="1148"/>
                <a:chExt cx="816" cy="306"/>
              </a:xfrm>
            </p:grpSpPr>
            <p:sp>
              <p:nvSpPr>
                <p:cNvPr id="511100" name="Line 124"/>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101" name="Rectangle 125"/>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102" name="Rectangle 126"/>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103" name="Rectangle 127"/>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-3</a:t>
                  </a:r>
                </a:p>
              </p:txBody>
            </p:sp>
            <p:sp>
              <p:nvSpPr>
                <p:cNvPr id="511104" name="Rectangle 128"/>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grpSp>
          <p:nvGrpSpPr>
            <p:cNvPr id="29" name="Group 129"/>
            <p:cNvGrpSpPr>
              <a:grpSpLocks/>
            </p:cNvGrpSpPr>
            <p:nvPr/>
          </p:nvGrpSpPr>
          <p:grpSpPr bwMode="auto">
            <a:xfrm>
              <a:off x="3788" y="2906"/>
              <a:ext cx="816" cy="306"/>
              <a:chOff x="1868" y="1148"/>
              <a:chExt cx="816" cy="306"/>
            </a:xfrm>
          </p:grpSpPr>
          <p:sp>
            <p:nvSpPr>
              <p:cNvPr id="511106" name="Line 130"/>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1107" name="Rectangle 131"/>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1108" name="Rectangle 132"/>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1109" name="Rectangle 133"/>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-4</a:t>
                </a:r>
              </a:p>
            </p:txBody>
          </p:sp>
          <p:sp>
            <p:nvSpPr>
              <p:cNvPr id="511110" name="Rectangle 134"/>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B</a:t>
                </a:r>
              </a:p>
            </p:txBody>
          </p:sp>
        </p:grpSp>
      </p:grpSp>
      <p:sp>
        <p:nvSpPr>
          <p:cNvPr id="511111" name="Text Box 135"/>
          <p:cNvSpPr txBox="1">
            <a:spLocks noChangeArrowheads="1"/>
          </p:cNvSpPr>
          <p:nvPr/>
        </p:nvSpPr>
        <p:spPr bwMode="auto">
          <a:xfrm>
            <a:off x="2254250" y="1630363"/>
            <a:ext cx="295275" cy="420687"/>
          </a:xfrm>
          <a:prstGeom prst="rect">
            <a:avLst/>
          </a:prstGeom>
          <a:noFill/>
          <a:ln w="19050">
            <a:noFill/>
            <a:miter lim="800000"/>
            <a:headEnd/>
            <a:tailEnd type="none" w="lg" len="med"/>
          </a:ln>
          <a:effectLst/>
        </p:spPr>
        <p:txBody>
          <a:bodyPr wrap="none" lIns="45720" rIns="45720">
            <a:spAutoFit/>
          </a:bodyPr>
          <a:lstStyle/>
          <a:p>
            <a:r>
              <a:rPr lang="en-US" sz="2400">
                <a:solidFill>
                  <a:srgbClr val="009900"/>
                </a:solidFill>
              </a:rPr>
              <a:t>X</a:t>
            </a:r>
          </a:p>
        </p:txBody>
      </p:sp>
      <p:sp>
        <p:nvSpPr>
          <p:cNvPr id="511112" name="Text Box 136"/>
          <p:cNvSpPr txBox="1">
            <a:spLocks noChangeArrowheads="1"/>
          </p:cNvSpPr>
          <p:nvPr/>
        </p:nvSpPr>
        <p:spPr bwMode="auto">
          <a:xfrm>
            <a:off x="2289175" y="3078163"/>
            <a:ext cx="295275" cy="420687"/>
          </a:xfrm>
          <a:prstGeom prst="rect">
            <a:avLst/>
          </a:prstGeom>
          <a:noFill/>
          <a:ln w="19050">
            <a:noFill/>
            <a:miter lim="800000"/>
            <a:headEnd/>
            <a:tailEnd type="none" w="lg" len="med"/>
          </a:ln>
          <a:effectLst/>
        </p:spPr>
        <p:txBody>
          <a:bodyPr wrap="none" lIns="45720" rIns="45720">
            <a:spAutoFit/>
          </a:bodyPr>
          <a:lstStyle/>
          <a:p>
            <a:r>
              <a:rPr lang="en-US" sz="2400">
                <a:solidFill>
                  <a:srgbClr val="009900"/>
                </a:solidFill>
              </a:rPr>
              <a:t>X</a:t>
            </a:r>
          </a:p>
        </p:txBody>
      </p:sp>
      <p:sp>
        <p:nvSpPr>
          <p:cNvPr id="511113" name="Text Box 137"/>
          <p:cNvSpPr txBox="1">
            <a:spLocks noChangeArrowheads="1"/>
          </p:cNvSpPr>
          <p:nvPr/>
        </p:nvSpPr>
        <p:spPr bwMode="auto">
          <a:xfrm>
            <a:off x="2279650" y="4830763"/>
            <a:ext cx="295275" cy="420687"/>
          </a:xfrm>
          <a:prstGeom prst="rect">
            <a:avLst/>
          </a:prstGeom>
          <a:noFill/>
          <a:ln w="19050">
            <a:noFill/>
            <a:miter lim="800000"/>
            <a:headEnd/>
            <a:tailEnd type="none" w="lg" len="med"/>
          </a:ln>
          <a:effectLst/>
        </p:spPr>
        <p:txBody>
          <a:bodyPr wrap="none" lIns="45720" rIns="45720">
            <a:spAutoFit/>
          </a:bodyPr>
          <a:lstStyle/>
          <a:p>
            <a:r>
              <a:rPr lang="en-US" sz="2400">
                <a:solidFill>
                  <a:srgbClr val="009900"/>
                </a:solidFill>
              </a:rPr>
              <a:t>X</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a:t>Phase 2 Map of Matrix Multiply</a:t>
            </a:r>
          </a:p>
        </p:txBody>
      </p:sp>
      <p:sp>
        <p:nvSpPr>
          <p:cNvPr id="513027" name="Rectangle 3"/>
          <p:cNvSpPr>
            <a:spLocks noGrp="1" noChangeArrowheads="1"/>
          </p:cNvSpPr>
          <p:nvPr>
            <p:ph type="body" idx="1"/>
          </p:nvPr>
        </p:nvSpPr>
        <p:spPr>
          <a:xfrm>
            <a:off x="290513" y="6013450"/>
            <a:ext cx="8294687" cy="419100"/>
          </a:xfrm>
        </p:spPr>
        <p:txBody>
          <a:bodyPr/>
          <a:lstStyle/>
          <a:p>
            <a:pPr lvl="1"/>
            <a:r>
              <a:rPr lang="en-US"/>
              <a:t>Group products </a:t>
            </a:r>
            <a:r>
              <a:rPr lang="en-US">
                <a:sym typeface="Symbol" pitchFamily="18" charset="2"/>
              </a:rPr>
              <a:t>a</a:t>
            </a:r>
            <a:r>
              <a:rPr lang="en-US" baseline="-25000">
                <a:sym typeface="Symbol" pitchFamily="18" charset="2"/>
              </a:rPr>
              <a:t>i,k</a:t>
            </a:r>
            <a:r>
              <a:rPr lang="en-US">
                <a:sym typeface="Symbol" pitchFamily="18" charset="2"/>
              </a:rPr>
              <a:t> · b</a:t>
            </a:r>
            <a:r>
              <a:rPr lang="en-US" baseline="-25000">
                <a:sym typeface="Symbol" pitchFamily="18" charset="2"/>
              </a:rPr>
              <a:t>k,j</a:t>
            </a:r>
            <a:r>
              <a:rPr lang="en-US">
                <a:sym typeface="Symbol" pitchFamily="18" charset="2"/>
              </a:rPr>
              <a:t> with matching values of i and j</a:t>
            </a:r>
            <a:endParaRPr lang="en-US" baseline="-25000">
              <a:sym typeface="Symbol" pitchFamily="18" charset="2"/>
            </a:endParaRPr>
          </a:p>
        </p:txBody>
      </p:sp>
      <p:grpSp>
        <p:nvGrpSpPr>
          <p:cNvPr id="2" name="Group 4"/>
          <p:cNvGrpSpPr>
            <a:grpSpLocks/>
          </p:cNvGrpSpPr>
          <p:nvPr/>
        </p:nvGrpSpPr>
        <p:grpSpPr bwMode="auto">
          <a:xfrm>
            <a:off x="1365250" y="1212850"/>
            <a:ext cx="1295400" cy="914400"/>
            <a:chOff x="4076" y="1004"/>
            <a:chExt cx="816" cy="576"/>
          </a:xfrm>
        </p:grpSpPr>
        <p:grpSp>
          <p:nvGrpSpPr>
            <p:cNvPr id="3" name="Group 5"/>
            <p:cNvGrpSpPr>
              <a:grpSpLocks/>
            </p:cNvGrpSpPr>
            <p:nvPr/>
          </p:nvGrpSpPr>
          <p:grpSpPr bwMode="auto">
            <a:xfrm>
              <a:off x="4076" y="1004"/>
              <a:ext cx="816" cy="306"/>
              <a:chOff x="1868" y="1148"/>
              <a:chExt cx="816" cy="306"/>
            </a:xfrm>
          </p:grpSpPr>
          <p:sp>
            <p:nvSpPr>
              <p:cNvPr id="513030" name="Line 6"/>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031" name="Rectangle 7"/>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032" name="Rectangle 8"/>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033" name="Rectangle 9"/>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-10</a:t>
                </a:r>
              </a:p>
            </p:txBody>
          </p:sp>
          <p:sp>
            <p:nvSpPr>
              <p:cNvPr id="513034" name="Rectangle 10"/>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4" name="Group 11"/>
            <p:cNvGrpSpPr>
              <a:grpSpLocks/>
            </p:cNvGrpSpPr>
            <p:nvPr/>
          </p:nvGrpSpPr>
          <p:grpSpPr bwMode="auto">
            <a:xfrm>
              <a:off x="4076" y="1274"/>
              <a:ext cx="816" cy="306"/>
              <a:chOff x="1868" y="1148"/>
              <a:chExt cx="816" cy="306"/>
            </a:xfrm>
          </p:grpSpPr>
          <p:sp>
            <p:nvSpPr>
              <p:cNvPr id="513036" name="Line 12"/>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037" name="Rectangle 13"/>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3038" name="Rectangle 14"/>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039" name="Rectangle 15"/>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-50</a:t>
                </a:r>
              </a:p>
            </p:txBody>
          </p:sp>
          <p:sp>
            <p:nvSpPr>
              <p:cNvPr id="513040" name="Rectangle 16"/>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grpSp>
        <p:nvGrpSpPr>
          <p:cNvPr id="5" name="Group 17"/>
          <p:cNvGrpSpPr>
            <a:grpSpLocks/>
          </p:cNvGrpSpPr>
          <p:nvPr/>
        </p:nvGrpSpPr>
        <p:grpSpPr bwMode="auto">
          <a:xfrm>
            <a:off x="1365250" y="2336800"/>
            <a:ext cx="1295400" cy="1771650"/>
            <a:chOff x="4076" y="1544"/>
            <a:chExt cx="816" cy="1116"/>
          </a:xfrm>
        </p:grpSpPr>
        <p:grpSp>
          <p:nvGrpSpPr>
            <p:cNvPr id="6" name="Group 18"/>
            <p:cNvGrpSpPr>
              <a:grpSpLocks/>
            </p:cNvGrpSpPr>
            <p:nvPr/>
          </p:nvGrpSpPr>
          <p:grpSpPr bwMode="auto">
            <a:xfrm>
              <a:off x="4076" y="1544"/>
              <a:ext cx="816" cy="306"/>
              <a:chOff x="1868" y="1148"/>
              <a:chExt cx="816" cy="306"/>
            </a:xfrm>
          </p:grpSpPr>
          <p:sp>
            <p:nvSpPr>
              <p:cNvPr id="513043" name="Line 19"/>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044" name="Rectangle 20"/>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045" name="Rectangle 21"/>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046" name="Rectangle 22"/>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-60</a:t>
                </a:r>
              </a:p>
            </p:txBody>
          </p:sp>
          <p:sp>
            <p:nvSpPr>
              <p:cNvPr id="513047" name="Rectangle 23"/>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7" name="Group 24"/>
            <p:cNvGrpSpPr>
              <a:grpSpLocks/>
            </p:cNvGrpSpPr>
            <p:nvPr/>
          </p:nvGrpSpPr>
          <p:grpSpPr bwMode="auto">
            <a:xfrm>
              <a:off x="4076" y="1814"/>
              <a:ext cx="816" cy="306"/>
              <a:chOff x="1868" y="1148"/>
              <a:chExt cx="816" cy="306"/>
            </a:xfrm>
          </p:grpSpPr>
          <p:sp>
            <p:nvSpPr>
              <p:cNvPr id="513049" name="Line 25"/>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050" name="Rectangle 26"/>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051" name="Rectangle 27"/>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052" name="Rectangle 28"/>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-90</a:t>
                </a:r>
              </a:p>
            </p:txBody>
          </p:sp>
          <p:sp>
            <p:nvSpPr>
              <p:cNvPr id="513053" name="Rectangle 29"/>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8" name="Group 30"/>
            <p:cNvGrpSpPr>
              <a:grpSpLocks/>
            </p:cNvGrpSpPr>
            <p:nvPr/>
          </p:nvGrpSpPr>
          <p:grpSpPr bwMode="auto">
            <a:xfrm>
              <a:off x="4076" y="2084"/>
              <a:ext cx="816" cy="306"/>
              <a:chOff x="1868" y="1148"/>
              <a:chExt cx="816" cy="306"/>
            </a:xfrm>
          </p:grpSpPr>
          <p:sp>
            <p:nvSpPr>
              <p:cNvPr id="513055" name="Line 31"/>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056" name="Rectangle 32"/>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3057" name="Rectangle 33"/>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058" name="Rectangle 34"/>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-120</a:t>
                </a:r>
              </a:p>
            </p:txBody>
          </p:sp>
          <p:sp>
            <p:nvSpPr>
              <p:cNvPr id="513059" name="Rectangle 35"/>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9" name="Group 36"/>
            <p:cNvGrpSpPr>
              <a:grpSpLocks/>
            </p:cNvGrpSpPr>
            <p:nvPr/>
          </p:nvGrpSpPr>
          <p:grpSpPr bwMode="auto">
            <a:xfrm>
              <a:off x="4076" y="2354"/>
              <a:ext cx="816" cy="306"/>
              <a:chOff x="1868" y="1148"/>
              <a:chExt cx="816" cy="306"/>
            </a:xfrm>
          </p:grpSpPr>
          <p:sp>
            <p:nvSpPr>
              <p:cNvPr id="513061" name="Line 37"/>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062" name="Rectangle 38"/>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3063" name="Rectangle 39"/>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064" name="Rectangle 40"/>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-180</a:t>
                </a:r>
              </a:p>
            </p:txBody>
          </p:sp>
          <p:sp>
            <p:nvSpPr>
              <p:cNvPr id="513065" name="Rectangle 41"/>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grpSp>
        <p:nvGrpSpPr>
          <p:cNvPr id="10" name="Group 42"/>
          <p:cNvGrpSpPr>
            <a:grpSpLocks/>
          </p:cNvGrpSpPr>
          <p:nvPr/>
        </p:nvGrpSpPr>
        <p:grpSpPr bwMode="auto">
          <a:xfrm>
            <a:off x="1365250" y="4260850"/>
            <a:ext cx="1295400" cy="1343025"/>
            <a:chOff x="4364" y="1964"/>
            <a:chExt cx="816" cy="846"/>
          </a:xfrm>
        </p:grpSpPr>
        <p:grpSp>
          <p:nvGrpSpPr>
            <p:cNvPr id="11" name="Group 43"/>
            <p:cNvGrpSpPr>
              <a:grpSpLocks/>
            </p:cNvGrpSpPr>
            <p:nvPr/>
          </p:nvGrpSpPr>
          <p:grpSpPr bwMode="auto">
            <a:xfrm>
              <a:off x="4364" y="1964"/>
              <a:ext cx="816" cy="306"/>
              <a:chOff x="1868" y="1148"/>
              <a:chExt cx="816" cy="306"/>
            </a:xfrm>
          </p:grpSpPr>
          <p:sp>
            <p:nvSpPr>
              <p:cNvPr id="513068" name="Line 44"/>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069" name="Rectangle 45"/>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070" name="Rectangle 46"/>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071" name="Rectangle 47"/>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-80</a:t>
                </a:r>
              </a:p>
            </p:txBody>
          </p:sp>
          <p:sp>
            <p:nvSpPr>
              <p:cNvPr id="513072" name="Rectangle 48"/>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2" name="Group 49"/>
            <p:cNvGrpSpPr>
              <a:grpSpLocks/>
            </p:cNvGrpSpPr>
            <p:nvPr/>
          </p:nvGrpSpPr>
          <p:grpSpPr bwMode="auto">
            <a:xfrm>
              <a:off x="4364" y="2234"/>
              <a:ext cx="816" cy="306"/>
              <a:chOff x="1868" y="1148"/>
              <a:chExt cx="816" cy="306"/>
            </a:xfrm>
          </p:grpSpPr>
          <p:sp>
            <p:nvSpPr>
              <p:cNvPr id="513074" name="Line 50"/>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075" name="Rectangle 51"/>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076" name="Rectangle 52"/>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077" name="Rectangle 53"/>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-160</a:t>
                </a:r>
              </a:p>
            </p:txBody>
          </p:sp>
          <p:sp>
            <p:nvSpPr>
              <p:cNvPr id="513078" name="Rectangle 54"/>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3" name="Group 55"/>
            <p:cNvGrpSpPr>
              <a:grpSpLocks/>
            </p:cNvGrpSpPr>
            <p:nvPr/>
          </p:nvGrpSpPr>
          <p:grpSpPr bwMode="auto">
            <a:xfrm>
              <a:off x="4364" y="2504"/>
              <a:ext cx="816" cy="306"/>
              <a:chOff x="1868" y="1148"/>
              <a:chExt cx="816" cy="306"/>
            </a:xfrm>
          </p:grpSpPr>
          <p:sp>
            <p:nvSpPr>
              <p:cNvPr id="513080" name="Line 56"/>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081" name="Rectangle 57"/>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3082" name="Rectangle 58"/>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083" name="Rectangle 59"/>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-280</a:t>
                </a:r>
              </a:p>
            </p:txBody>
          </p:sp>
          <p:sp>
            <p:nvSpPr>
              <p:cNvPr id="513084" name="Rectangle 60"/>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sp>
        <p:nvSpPr>
          <p:cNvPr id="513085" name="AutoShape 61"/>
          <p:cNvSpPr>
            <a:spLocks noChangeArrowheads="1"/>
          </p:cNvSpPr>
          <p:nvPr/>
        </p:nvSpPr>
        <p:spPr bwMode="auto">
          <a:xfrm>
            <a:off x="1289050" y="1212850"/>
            <a:ext cx="381000" cy="4343400"/>
          </a:xfrm>
          <a:prstGeom prst="roundRect">
            <a:avLst>
              <a:gd name="adj" fmla="val 50000"/>
            </a:avLst>
          </a:prstGeom>
          <a:noFill/>
          <a:ln w="19050">
            <a:solidFill>
              <a:srgbClr val="CC0000"/>
            </a:solidFill>
            <a:round/>
            <a:headEnd/>
            <a:tailEnd type="none" w="lg" len="med"/>
          </a:ln>
          <a:effectLst/>
        </p:spPr>
        <p:txBody>
          <a:bodyPr lIns="45720" rIns="45720" anchor="ctr">
            <a:spAutoFit/>
          </a:bodyPr>
          <a:lstStyle/>
          <a:p>
            <a:endParaRPr lang="en-US"/>
          </a:p>
        </p:txBody>
      </p:sp>
      <p:sp>
        <p:nvSpPr>
          <p:cNvPr id="513086" name="AutoShape 62"/>
          <p:cNvSpPr>
            <a:spLocks noChangeArrowheads="1"/>
          </p:cNvSpPr>
          <p:nvPr/>
        </p:nvSpPr>
        <p:spPr bwMode="auto">
          <a:xfrm>
            <a:off x="2279650" y="1212850"/>
            <a:ext cx="381000" cy="4343400"/>
          </a:xfrm>
          <a:prstGeom prst="roundRect">
            <a:avLst>
              <a:gd name="adj" fmla="val 50000"/>
            </a:avLst>
          </a:prstGeom>
          <a:noFill/>
          <a:ln w="19050">
            <a:solidFill>
              <a:srgbClr val="CC0000"/>
            </a:solidFill>
            <a:round/>
            <a:headEnd/>
            <a:tailEnd type="none" w="lg" len="med"/>
          </a:ln>
          <a:effectLst/>
        </p:spPr>
        <p:txBody>
          <a:bodyPr lIns="45720" rIns="45720" anchor="ctr">
            <a:spAutoFit/>
          </a:bodyPr>
          <a:lstStyle/>
          <a:p>
            <a:endParaRPr lang="en-US"/>
          </a:p>
        </p:txBody>
      </p:sp>
      <p:grpSp>
        <p:nvGrpSpPr>
          <p:cNvPr id="14" name="Group 63"/>
          <p:cNvGrpSpPr>
            <a:grpSpLocks/>
          </p:cNvGrpSpPr>
          <p:nvPr/>
        </p:nvGrpSpPr>
        <p:grpSpPr bwMode="auto">
          <a:xfrm>
            <a:off x="4489450" y="1212850"/>
            <a:ext cx="2470150" cy="4724400"/>
            <a:chOff x="2828" y="764"/>
            <a:chExt cx="1556" cy="2976"/>
          </a:xfrm>
        </p:grpSpPr>
        <p:sp>
          <p:nvSpPr>
            <p:cNvPr id="513088" name="AutoShape 64"/>
            <p:cNvSpPr>
              <a:spLocks noChangeArrowheads="1"/>
            </p:cNvSpPr>
            <p:nvPr/>
          </p:nvSpPr>
          <p:spPr bwMode="auto">
            <a:xfrm>
              <a:off x="2828" y="1100"/>
              <a:ext cx="1556" cy="288"/>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1,2</a:t>
              </a:r>
            </a:p>
          </p:txBody>
        </p:sp>
        <p:sp>
          <p:nvSpPr>
            <p:cNvPr id="513089" name="AutoShape 65"/>
            <p:cNvSpPr>
              <a:spLocks noChangeArrowheads="1"/>
            </p:cNvSpPr>
            <p:nvPr/>
          </p:nvSpPr>
          <p:spPr bwMode="auto">
            <a:xfrm>
              <a:off x="2828" y="764"/>
              <a:ext cx="1556" cy="288"/>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1,1</a:t>
              </a:r>
            </a:p>
          </p:txBody>
        </p:sp>
        <p:sp>
          <p:nvSpPr>
            <p:cNvPr id="513090" name="AutoShape 66"/>
            <p:cNvSpPr>
              <a:spLocks noChangeArrowheads="1"/>
            </p:cNvSpPr>
            <p:nvPr/>
          </p:nvSpPr>
          <p:spPr bwMode="auto">
            <a:xfrm>
              <a:off x="2828" y="1436"/>
              <a:ext cx="1556" cy="288"/>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2,1</a:t>
              </a:r>
            </a:p>
          </p:txBody>
        </p:sp>
        <p:sp>
          <p:nvSpPr>
            <p:cNvPr id="513091" name="AutoShape 67"/>
            <p:cNvSpPr>
              <a:spLocks noChangeArrowheads="1"/>
            </p:cNvSpPr>
            <p:nvPr/>
          </p:nvSpPr>
          <p:spPr bwMode="auto">
            <a:xfrm>
              <a:off x="2828" y="1772"/>
              <a:ext cx="1556" cy="576"/>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2,2</a:t>
              </a:r>
            </a:p>
          </p:txBody>
        </p:sp>
        <p:sp>
          <p:nvSpPr>
            <p:cNvPr id="513092" name="AutoShape 68"/>
            <p:cNvSpPr>
              <a:spLocks noChangeArrowheads="1"/>
            </p:cNvSpPr>
            <p:nvPr/>
          </p:nvSpPr>
          <p:spPr bwMode="auto">
            <a:xfrm>
              <a:off x="2828" y="2492"/>
              <a:ext cx="1556" cy="528"/>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3,1</a:t>
              </a:r>
            </a:p>
          </p:txBody>
        </p:sp>
        <p:sp>
          <p:nvSpPr>
            <p:cNvPr id="513093" name="AutoShape 69"/>
            <p:cNvSpPr>
              <a:spLocks noChangeArrowheads="1"/>
            </p:cNvSpPr>
            <p:nvPr/>
          </p:nvSpPr>
          <p:spPr bwMode="auto">
            <a:xfrm>
              <a:off x="2828" y="3068"/>
              <a:ext cx="1556" cy="672"/>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3,2</a:t>
              </a:r>
            </a:p>
          </p:txBody>
        </p:sp>
        <p:grpSp>
          <p:nvGrpSpPr>
            <p:cNvPr id="15" name="Group 70"/>
            <p:cNvGrpSpPr>
              <a:grpSpLocks/>
            </p:cNvGrpSpPr>
            <p:nvPr/>
          </p:nvGrpSpPr>
          <p:grpSpPr bwMode="auto">
            <a:xfrm>
              <a:off x="3548" y="764"/>
              <a:ext cx="816" cy="306"/>
              <a:chOff x="1868" y="1148"/>
              <a:chExt cx="816" cy="306"/>
            </a:xfrm>
          </p:grpSpPr>
          <p:sp>
            <p:nvSpPr>
              <p:cNvPr id="513095" name="Line 71"/>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096" name="Rectangle 72"/>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097" name="Rectangle 73"/>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098" name="Rectangle 74"/>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-10</a:t>
                </a:r>
              </a:p>
            </p:txBody>
          </p:sp>
          <p:sp>
            <p:nvSpPr>
              <p:cNvPr id="513099" name="Rectangle 75"/>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6" name="Group 76"/>
            <p:cNvGrpSpPr>
              <a:grpSpLocks/>
            </p:cNvGrpSpPr>
            <p:nvPr/>
          </p:nvGrpSpPr>
          <p:grpSpPr bwMode="auto">
            <a:xfrm>
              <a:off x="3548" y="2732"/>
              <a:ext cx="816" cy="306"/>
              <a:chOff x="1868" y="1148"/>
              <a:chExt cx="816" cy="306"/>
            </a:xfrm>
          </p:grpSpPr>
          <p:sp>
            <p:nvSpPr>
              <p:cNvPr id="513101" name="Line 77"/>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102" name="Rectangle 78"/>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3103" name="Rectangle 79"/>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104" name="Rectangle 80"/>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-50</a:t>
                </a:r>
              </a:p>
            </p:txBody>
          </p:sp>
          <p:sp>
            <p:nvSpPr>
              <p:cNvPr id="513105" name="Rectangle 81"/>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7" name="Group 82"/>
            <p:cNvGrpSpPr>
              <a:grpSpLocks/>
            </p:cNvGrpSpPr>
            <p:nvPr/>
          </p:nvGrpSpPr>
          <p:grpSpPr bwMode="auto">
            <a:xfrm>
              <a:off x="3548" y="1472"/>
              <a:ext cx="816" cy="306"/>
              <a:chOff x="1868" y="1148"/>
              <a:chExt cx="816" cy="306"/>
            </a:xfrm>
          </p:grpSpPr>
          <p:sp>
            <p:nvSpPr>
              <p:cNvPr id="513107" name="Line 83"/>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108" name="Rectangle 84"/>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109" name="Rectangle 85"/>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110" name="Rectangle 86"/>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-60</a:t>
                </a:r>
              </a:p>
            </p:txBody>
          </p:sp>
          <p:sp>
            <p:nvSpPr>
              <p:cNvPr id="513111" name="Rectangle 87"/>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8" name="Group 88"/>
            <p:cNvGrpSpPr>
              <a:grpSpLocks/>
            </p:cNvGrpSpPr>
            <p:nvPr/>
          </p:nvGrpSpPr>
          <p:grpSpPr bwMode="auto">
            <a:xfrm>
              <a:off x="3548" y="1820"/>
              <a:ext cx="816" cy="306"/>
              <a:chOff x="1868" y="1148"/>
              <a:chExt cx="816" cy="306"/>
            </a:xfrm>
          </p:grpSpPr>
          <p:sp>
            <p:nvSpPr>
              <p:cNvPr id="513113" name="Line 89"/>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114" name="Rectangle 90"/>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115" name="Rectangle 91"/>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116" name="Rectangle 92"/>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-90</a:t>
                </a:r>
              </a:p>
            </p:txBody>
          </p:sp>
          <p:sp>
            <p:nvSpPr>
              <p:cNvPr id="513117" name="Rectangle 93"/>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9" name="Group 94"/>
            <p:cNvGrpSpPr>
              <a:grpSpLocks/>
            </p:cNvGrpSpPr>
            <p:nvPr/>
          </p:nvGrpSpPr>
          <p:grpSpPr bwMode="auto">
            <a:xfrm>
              <a:off x="3548" y="2492"/>
              <a:ext cx="816" cy="306"/>
              <a:chOff x="1868" y="1148"/>
              <a:chExt cx="816" cy="306"/>
            </a:xfrm>
          </p:grpSpPr>
          <p:sp>
            <p:nvSpPr>
              <p:cNvPr id="513119" name="Line 95"/>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120" name="Rectangle 96"/>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3121" name="Rectangle 97"/>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122" name="Rectangle 98"/>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-120</a:t>
                </a:r>
              </a:p>
            </p:txBody>
          </p:sp>
          <p:sp>
            <p:nvSpPr>
              <p:cNvPr id="513123" name="Rectangle 99"/>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20" name="Group 100"/>
            <p:cNvGrpSpPr>
              <a:grpSpLocks/>
            </p:cNvGrpSpPr>
            <p:nvPr/>
          </p:nvGrpSpPr>
          <p:grpSpPr bwMode="auto">
            <a:xfrm>
              <a:off x="3548" y="3404"/>
              <a:ext cx="816" cy="306"/>
              <a:chOff x="1868" y="1148"/>
              <a:chExt cx="816" cy="306"/>
            </a:xfrm>
          </p:grpSpPr>
          <p:sp>
            <p:nvSpPr>
              <p:cNvPr id="513125" name="Line 101"/>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126" name="Rectangle 102"/>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3127" name="Rectangle 103"/>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128" name="Rectangle 104"/>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-180</a:t>
                </a:r>
              </a:p>
            </p:txBody>
          </p:sp>
          <p:sp>
            <p:nvSpPr>
              <p:cNvPr id="513129" name="Rectangle 105"/>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21" name="Group 106"/>
            <p:cNvGrpSpPr>
              <a:grpSpLocks/>
            </p:cNvGrpSpPr>
            <p:nvPr/>
          </p:nvGrpSpPr>
          <p:grpSpPr bwMode="auto">
            <a:xfrm>
              <a:off x="3548" y="1082"/>
              <a:ext cx="816" cy="306"/>
              <a:chOff x="1868" y="1148"/>
              <a:chExt cx="816" cy="306"/>
            </a:xfrm>
          </p:grpSpPr>
          <p:sp>
            <p:nvSpPr>
              <p:cNvPr id="513131" name="Line 107"/>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132" name="Rectangle 108"/>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3133" name="Rectangle 109"/>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134" name="Rectangle 110"/>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-80</a:t>
                </a:r>
              </a:p>
            </p:txBody>
          </p:sp>
          <p:sp>
            <p:nvSpPr>
              <p:cNvPr id="513135" name="Rectangle 111"/>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22" name="Group 112"/>
            <p:cNvGrpSpPr>
              <a:grpSpLocks/>
            </p:cNvGrpSpPr>
            <p:nvPr/>
          </p:nvGrpSpPr>
          <p:grpSpPr bwMode="auto">
            <a:xfrm>
              <a:off x="3548" y="2090"/>
              <a:ext cx="816" cy="306"/>
              <a:chOff x="1868" y="1148"/>
              <a:chExt cx="816" cy="306"/>
            </a:xfrm>
          </p:grpSpPr>
          <p:sp>
            <p:nvSpPr>
              <p:cNvPr id="513137" name="Line 113"/>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138" name="Rectangle 114"/>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139" name="Rectangle 115"/>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140" name="Rectangle 116"/>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-160</a:t>
                </a:r>
              </a:p>
            </p:txBody>
          </p:sp>
          <p:sp>
            <p:nvSpPr>
              <p:cNvPr id="513141" name="Rectangle 117"/>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23" name="Group 118"/>
            <p:cNvGrpSpPr>
              <a:grpSpLocks/>
            </p:cNvGrpSpPr>
            <p:nvPr/>
          </p:nvGrpSpPr>
          <p:grpSpPr bwMode="auto">
            <a:xfrm>
              <a:off x="3548" y="3116"/>
              <a:ext cx="816" cy="306"/>
              <a:chOff x="1868" y="1148"/>
              <a:chExt cx="816" cy="306"/>
            </a:xfrm>
          </p:grpSpPr>
          <p:sp>
            <p:nvSpPr>
              <p:cNvPr id="513143" name="Line 119"/>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3144" name="Rectangle 120"/>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3145" name="Rectangle 121"/>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3146" name="Rectangle 122"/>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-280</a:t>
                </a:r>
              </a:p>
            </p:txBody>
          </p:sp>
          <p:sp>
            <p:nvSpPr>
              <p:cNvPr id="513147" name="Rectangle 123"/>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sp>
        <p:nvSpPr>
          <p:cNvPr id="513148" name="Text Box 124"/>
          <p:cNvSpPr txBox="1">
            <a:spLocks noChangeArrowheads="1"/>
          </p:cNvSpPr>
          <p:nvPr/>
        </p:nvSpPr>
        <p:spPr bwMode="auto">
          <a:xfrm>
            <a:off x="2736850" y="2813050"/>
            <a:ext cx="1571625" cy="339725"/>
          </a:xfrm>
          <a:prstGeom prst="rect">
            <a:avLst/>
          </a:prstGeom>
          <a:noFill/>
          <a:ln w="19050">
            <a:noFill/>
            <a:miter lim="800000"/>
            <a:headEnd/>
            <a:tailEnd type="none" w="lg" len="med"/>
          </a:ln>
          <a:effectLst/>
        </p:spPr>
        <p:txBody>
          <a:bodyPr wrap="none" lIns="45720" rIns="45720">
            <a:spAutoFit/>
          </a:bodyPr>
          <a:lstStyle/>
          <a:p>
            <a:pPr algn="l"/>
            <a:r>
              <a:rPr lang="en-US">
                <a:solidFill>
                  <a:srgbClr val="CC0000"/>
                </a:solidFill>
              </a:rPr>
              <a:t>Key = row,col</a:t>
            </a:r>
            <a:endParaRPr lang="en-US">
              <a:solidFill>
                <a:srgbClr val="CC0000"/>
              </a:solidFill>
              <a:latin typeface="Courier New" pitchFamily="49"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n-US"/>
              <a:t>Phase 2 Reduce of Matrix Multiply</a:t>
            </a:r>
          </a:p>
        </p:txBody>
      </p:sp>
      <p:sp>
        <p:nvSpPr>
          <p:cNvPr id="515075" name="Rectangle 3"/>
          <p:cNvSpPr>
            <a:spLocks noGrp="1" noChangeArrowheads="1"/>
          </p:cNvSpPr>
          <p:nvPr>
            <p:ph type="body" idx="1"/>
          </p:nvPr>
        </p:nvSpPr>
        <p:spPr>
          <a:xfrm>
            <a:off x="290513" y="6013450"/>
            <a:ext cx="8294687" cy="419100"/>
          </a:xfrm>
        </p:spPr>
        <p:txBody>
          <a:bodyPr/>
          <a:lstStyle/>
          <a:p>
            <a:pPr lvl="1"/>
            <a:r>
              <a:rPr lang="en-US"/>
              <a:t>Sum products to get final entries</a:t>
            </a:r>
          </a:p>
        </p:txBody>
      </p:sp>
      <p:grpSp>
        <p:nvGrpSpPr>
          <p:cNvPr id="2" name="Group 4"/>
          <p:cNvGrpSpPr>
            <a:grpSpLocks/>
          </p:cNvGrpSpPr>
          <p:nvPr/>
        </p:nvGrpSpPr>
        <p:grpSpPr bwMode="auto">
          <a:xfrm>
            <a:off x="4794250" y="1212850"/>
            <a:ext cx="1295400" cy="485775"/>
            <a:chOff x="1868" y="1148"/>
            <a:chExt cx="816" cy="306"/>
          </a:xfrm>
        </p:grpSpPr>
        <p:sp>
          <p:nvSpPr>
            <p:cNvPr id="515077" name="Line 5"/>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078" name="Rectangle 6"/>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079" name="Rectangle 7"/>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080" name="Rectangle 8"/>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-10</a:t>
              </a:r>
            </a:p>
          </p:txBody>
        </p:sp>
        <p:sp>
          <p:nvSpPr>
            <p:cNvPr id="515081" name="Rectangle 9"/>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3" name="Group 10"/>
          <p:cNvGrpSpPr>
            <a:grpSpLocks/>
          </p:cNvGrpSpPr>
          <p:nvPr/>
        </p:nvGrpSpPr>
        <p:grpSpPr bwMode="auto">
          <a:xfrm>
            <a:off x="4794250" y="2336800"/>
            <a:ext cx="1295400" cy="485775"/>
            <a:chOff x="1868" y="1148"/>
            <a:chExt cx="816" cy="306"/>
          </a:xfrm>
        </p:grpSpPr>
        <p:sp>
          <p:nvSpPr>
            <p:cNvPr id="515083" name="Line 11"/>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084" name="Rectangle 12"/>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085" name="Rectangle 13"/>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086" name="Rectangle 14"/>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-60</a:t>
              </a:r>
            </a:p>
          </p:txBody>
        </p:sp>
        <p:sp>
          <p:nvSpPr>
            <p:cNvPr id="515087" name="Rectangle 15"/>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4" name="Group 16"/>
          <p:cNvGrpSpPr>
            <a:grpSpLocks/>
          </p:cNvGrpSpPr>
          <p:nvPr/>
        </p:nvGrpSpPr>
        <p:grpSpPr bwMode="auto">
          <a:xfrm>
            <a:off x="4794250" y="3013075"/>
            <a:ext cx="1295400" cy="485775"/>
            <a:chOff x="1868" y="1148"/>
            <a:chExt cx="816" cy="306"/>
          </a:xfrm>
        </p:grpSpPr>
        <p:sp>
          <p:nvSpPr>
            <p:cNvPr id="515089" name="Line 17"/>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090" name="Rectangle 18"/>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091" name="Rectangle 19"/>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092" name="Rectangle 20"/>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-250</a:t>
              </a:r>
            </a:p>
          </p:txBody>
        </p:sp>
        <p:sp>
          <p:nvSpPr>
            <p:cNvPr id="515093" name="Rectangle 21"/>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5" name="Group 22"/>
          <p:cNvGrpSpPr>
            <a:grpSpLocks/>
          </p:cNvGrpSpPr>
          <p:nvPr/>
        </p:nvGrpSpPr>
        <p:grpSpPr bwMode="auto">
          <a:xfrm>
            <a:off x="4794250" y="3956050"/>
            <a:ext cx="1295400" cy="485775"/>
            <a:chOff x="1868" y="1148"/>
            <a:chExt cx="816" cy="306"/>
          </a:xfrm>
        </p:grpSpPr>
        <p:sp>
          <p:nvSpPr>
            <p:cNvPr id="515095" name="Line 23"/>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096" name="Rectangle 24"/>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5097" name="Rectangle 25"/>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098" name="Rectangle 26"/>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-170</a:t>
              </a:r>
            </a:p>
          </p:txBody>
        </p:sp>
        <p:sp>
          <p:nvSpPr>
            <p:cNvPr id="515099" name="Rectangle 27"/>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6" name="Group 28"/>
          <p:cNvGrpSpPr>
            <a:grpSpLocks/>
          </p:cNvGrpSpPr>
          <p:nvPr/>
        </p:nvGrpSpPr>
        <p:grpSpPr bwMode="auto">
          <a:xfrm>
            <a:off x="4794250" y="1717675"/>
            <a:ext cx="1295400" cy="485775"/>
            <a:chOff x="1868" y="1148"/>
            <a:chExt cx="816" cy="306"/>
          </a:xfrm>
        </p:grpSpPr>
        <p:sp>
          <p:nvSpPr>
            <p:cNvPr id="515101" name="Line 29"/>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02" name="Rectangle 30"/>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103" name="Rectangle 31"/>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104" name="Rectangle 32"/>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-80</a:t>
              </a:r>
            </a:p>
          </p:txBody>
        </p:sp>
        <p:sp>
          <p:nvSpPr>
            <p:cNvPr id="515105" name="Rectangle 33"/>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7" name="Group 34"/>
          <p:cNvGrpSpPr>
            <a:grpSpLocks/>
          </p:cNvGrpSpPr>
          <p:nvPr/>
        </p:nvGrpSpPr>
        <p:grpSpPr bwMode="auto">
          <a:xfrm>
            <a:off x="4794250" y="5070475"/>
            <a:ext cx="1295400" cy="485775"/>
            <a:chOff x="1868" y="1148"/>
            <a:chExt cx="816" cy="306"/>
          </a:xfrm>
        </p:grpSpPr>
        <p:sp>
          <p:nvSpPr>
            <p:cNvPr id="515107" name="Line 35"/>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08" name="Rectangle 36"/>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5109" name="Rectangle 37"/>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110" name="Rectangle 38"/>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-460</a:t>
              </a:r>
            </a:p>
          </p:txBody>
        </p:sp>
        <p:sp>
          <p:nvSpPr>
            <p:cNvPr id="515111" name="Rectangle 39"/>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8" name="Group 40"/>
          <p:cNvGrpSpPr>
            <a:grpSpLocks/>
          </p:cNvGrpSpPr>
          <p:nvPr/>
        </p:nvGrpSpPr>
        <p:grpSpPr bwMode="auto">
          <a:xfrm>
            <a:off x="7004050" y="2432050"/>
            <a:ext cx="914400" cy="1711325"/>
            <a:chOff x="4412" y="1580"/>
            <a:chExt cx="576" cy="1078"/>
          </a:xfrm>
        </p:grpSpPr>
        <p:sp>
          <p:nvSpPr>
            <p:cNvPr id="515113" name="Rectangle 41"/>
            <p:cNvSpPr>
              <a:spLocks noChangeArrowheads="1"/>
            </p:cNvSpPr>
            <p:nvPr/>
          </p:nvSpPr>
          <p:spPr bwMode="auto">
            <a:xfrm>
              <a:off x="4412" y="1794"/>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-10</a:t>
              </a:r>
            </a:p>
          </p:txBody>
        </p:sp>
        <p:sp>
          <p:nvSpPr>
            <p:cNvPr id="515114" name="Rectangle 42"/>
            <p:cNvSpPr>
              <a:spLocks noChangeArrowheads="1"/>
            </p:cNvSpPr>
            <p:nvPr/>
          </p:nvSpPr>
          <p:spPr bwMode="auto">
            <a:xfrm>
              <a:off x="4700" y="1794"/>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-80</a:t>
              </a:r>
            </a:p>
          </p:txBody>
        </p:sp>
        <p:sp>
          <p:nvSpPr>
            <p:cNvPr id="515115" name="Rectangle 43"/>
            <p:cNvSpPr>
              <a:spLocks noChangeArrowheads="1"/>
            </p:cNvSpPr>
            <p:nvPr/>
          </p:nvSpPr>
          <p:spPr bwMode="auto">
            <a:xfrm>
              <a:off x="4412" y="2082"/>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-60</a:t>
              </a:r>
            </a:p>
          </p:txBody>
        </p:sp>
        <p:sp>
          <p:nvSpPr>
            <p:cNvPr id="515116" name="Rectangle 44"/>
            <p:cNvSpPr>
              <a:spLocks noChangeArrowheads="1"/>
            </p:cNvSpPr>
            <p:nvPr/>
          </p:nvSpPr>
          <p:spPr bwMode="auto">
            <a:xfrm>
              <a:off x="4700" y="2082"/>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-250</a:t>
              </a:r>
            </a:p>
          </p:txBody>
        </p:sp>
        <p:sp>
          <p:nvSpPr>
            <p:cNvPr id="515117" name="Rectangle 45"/>
            <p:cNvSpPr>
              <a:spLocks noChangeArrowheads="1"/>
            </p:cNvSpPr>
            <p:nvPr/>
          </p:nvSpPr>
          <p:spPr bwMode="auto">
            <a:xfrm>
              <a:off x="4412" y="2370"/>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-170</a:t>
              </a:r>
            </a:p>
          </p:txBody>
        </p:sp>
        <p:sp>
          <p:nvSpPr>
            <p:cNvPr id="515118" name="Rectangle 46"/>
            <p:cNvSpPr>
              <a:spLocks noChangeArrowheads="1"/>
            </p:cNvSpPr>
            <p:nvPr/>
          </p:nvSpPr>
          <p:spPr bwMode="auto">
            <a:xfrm>
              <a:off x="4700" y="2370"/>
              <a:ext cx="288" cy="288"/>
            </a:xfrm>
            <a:prstGeom prst="rect">
              <a:avLst/>
            </a:prstGeom>
            <a:noFill/>
            <a:ln w="19050">
              <a:noFill/>
              <a:miter lim="800000"/>
              <a:headEnd/>
              <a:tailEnd type="none" w="lg" len="med"/>
            </a:ln>
            <a:effectLst/>
          </p:spPr>
          <p:txBody>
            <a:bodyPr wrap="none" lIns="45720" rIns="45720" anchor="ctr"/>
            <a:lstStyle/>
            <a:p>
              <a:r>
                <a:rPr lang="en-US" sz="1400">
                  <a:latin typeface="Courier New" pitchFamily="49" charset="0"/>
                </a:rPr>
                <a:t>-460</a:t>
              </a:r>
            </a:p>
          </p:txBody>
        </p:sp>
        <p:sp>
          <p:nvSpPr>
            <p:cNvPr id="515119" name="Freeform 47"/>
            <p:cNvSpPr>
              <a:spLocks/>
            </p:cNvSpPr>
            <p:nvPr/>
          </p:nvSpPr>
          <p:spPr bwMode="auto">
            <a:xfrm flipH="1">
              <a:off x="4940" y="1794"/>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rgbClr val="008000"/>
              </a:solidFill>
              <a:prstDash val="solid"/>
              <a:round/>
              <a:headEnd type="none" w="med" len="med"/>
              <a:tailEnd type="none" w="lg" len="med"/>
            </a:ln>
            <a:effectLst/>
          </p:spPr>
          <p:txBody>
            <a:bodyPr wrap="none" lIns="45720" rIns="45720" anchor="ctr">
              <a:spAutoFit/>
            </a:bodyPr>
            <a:lstStyle/>
            <a:p>
              <a:endParaRPr lang="en-US"/>
            </a:p>
          </p:txBody>
        </p:sp>
        <p:sp>
          <p:nvSpPr>
            <p:cNvPr id="515120" name="Freeform 48"/>
            <p:cNvSpPr>
              <a:spLocks/>
            </p:cNvSpPr>
            <p:nvPr/>
          </p:nvSpPr>
          <p:spPr bwMode="auto">
            <a:xfrm>
              <a:off x="4412" y="1794"/>
              <a:ext cx="48" cy="864"/>
            </a:xfrm>
            <a:custGeom>
              <a:avLst/>
              <a:gdLst/>
              <a:ahLst/>
              <a:cxnLst>
                <a:cxn ang="0">
                  <a:pos x="48" y="0"/>
                </a:cxn>
                <a:cxn ang="0">
                  <a:pos x="0" y="0"/>
                </a:cxn>
                <a:cxn ang="0">
                  <a:pos x="0" y="864"/>
                </a:cxn>
                <a:cxn ang="0">
                  <a:pos x="48" y="864"/>
                </a:cxn>
              </a:cxnLst>
              <a:rect l="0" t="0" r="r" b="b"/>
              <a:pathLst>
                <a:path w="48" h="864">
                  <a:moveTo>
                    <a:pt x="48" y="0"/>
                  </a:moveTo>
                  <a:lnTo>
                    <a:pt x="0" y="0"/>
                  </a:lnTo>
                  <a:lnTo>
                    <a:pt x="0" y="864"/>
                  </a:lnTo>
                  <a:lnTo>
                    <a:pt x="48" y="864"/>
                  </a:lnTo>
                </a:path>
              </a:pathLst>
            </a:custGeom>
            <a:noFill/>
            <a:ln w="19050" cap="flat" cmpd="sng">
              <a:solidFill>
                <a:srgbClr val="008000"/>
              </a:solidFill>
              <a:prstDash val="solid"/>
              <a:round/>
              <a:headEnd type="none" w="med" len="med"/>
              <a:tailEnd type="none" w="lg" len="med"/>
            </a:ln>
            <a:effectLst/>
          </p:spPr>
          <p:txBody>
            <a:bodyPr wrap="none" lIns="45720" rIns="45720" anchor="ctr">
              <a:spAutoFit/>
            </a:bodyPr>
            <a:lstStyle/>
            <a:p>
              <a:endParaRPr lang="en-US"/>
            </a:p>
          </p:txBody>
        </p:sp>
        <p:sp>
          <p:nvSpPr>
            <p:cNvPr id="515121" name="Text Box 49"/>
            <p:cNvSpPr txBox="1">
              <a:spLocks noChangeArrowheads="1"/>
            </p:cNvSpPr>
            <p:nvPr/>
          </p:nvSpPr>
          <p:spPr bwMode="auto">
            <a:xfrm>
              <a:off x="4412" y="1580"/>
              <a:ext cx="576" cy="214"/>
            </a:xfrm>
            <a:prstGeom prst="rect">
              <a:avLst/>
            </a:prstGeom>
            <a:noFill/>
            <a:ln w="19050">
              <a:noFill/>
              <a:miter lim="800000"/>
              <a:headEnd/>
              <a:tailEnd type="none" w="lg" len="med"/>
            </a:ln>
            <a:effectLst/>
          </p:spPr>
          <p:txBody>
            <a:bodyPr lIns="45720" rIns="45720">
              <a:spAutoFit/>
            </a:bodyPr>
            <a:lstStyle/>
            <a:p>
              <a:pPr>
                <a:spcBef>
                  <a:spcPct val="50000"/>
                </a:spcBef>
              </a:pPr>
              <a:r>
                <a:rPr lang="en-US"/>
                <a:t>C</a:t>
              </a:r>
            </a:p>
          </p:txBody>
        </p:sp>
      </p:grpSp>
      <p:grpSp>
        <p:nvGrpSpPr>
          <p:cNvPr id="9" name="Group 50"/>
          <p:cNvGrpSpPr>
            <a:grpSpLocks/>
          </p:cNvGrpSpPr>
          <p:nvPr/>
        </p:nvGrpSpPr>
        <p:grpSpPr bwMode="auto">
          <a:xfrm>
            <a:off x="1409700" y="1212850"/>
            <a:ext cx="2470150" cy="4724400"/>
            <a:chOff x="2828" y="764"/>
            <a:chExt cx="1556" cy="2976"/>
          </a:xfrm>
        </p:grpSpPr>
        <p:sp>
          <p:nvSpPr>
            <p:cNvPr id="515123" name="AutoShape 51"/>
            <p:cNvSpPr>
              <a:spLocks noChangeArrowheads="1"/>
            </p:cNvSpPr>
            <p:nvPr/>
          </p:nvSpPr>
          <p:spPr bwMode="auto">
            <a:xfrm>
              <a:off x="2828" y="1100"/>
              <a:ext cx="1556" cy="288"/>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1,2</a:t>
              </a:r>
            </a:p>
          </p:txBody>
        </p:sp>
        <p:sp>
          <p:nvSpPr>
            <p:cNvPr id="515124" name="AutoShape 52"/>
            <p:cNvSpPr>
              <a:spLocks noChangeArrowheads="1"/>
            </p:cNvSpPr>
            <p:nvPr/>
          </p:nvSpPr>
          <p:spPr bwMode="auto">
            <a:xfrm>
              <a:off x="2828" y="764"/>
              <a:ext cx="1556" cy="288"/>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1,1</a:t>
              </a:r>
            </a:p>
          </p:txBody>
        </p:sp>
        <p:sp>
          <p:nvSpPr>
            <p:cNvPr id="515125" name="AutoShape 53"/>
            <p:cNvSpPr>
              <a:spLocks noChangeArrowheads="1"/>
            </p:cNvSpPr>
            <p:nvPr/>
          </p:nvSpPr>
          <p:spPr bwMode="auto">
            <a:xfrm>
              <a:off x="2828" y="1436"/>
              <a:ext cx="1556" cy="288"/>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2,1</a:t>
              </a:r>
            </a:p>
          </p:txBody>
        </p:sp>
        <p:sp>
          <p:nvSpPr>
            <p:cNvPr id="515126" name="AutoShape 54"/>
            <p:cNvSpPr>
              <a:spLocks noChangeArrowheads="1"/>
            </p:cNvSpPr>
            <p:nvPr/>
          </p:nvSpPr>
          <p:spPr bwMode="auto">
            <a:xfrm>
              <a:off x="2828" y="1772"/>
              <a:ext cx="1556" cy="576"/>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2,2</a:t>
              </a:r>
            </a:p>
          </p:txBody>
        </p:sp>
        <p:sp>
          <p:nvSpPr>
            <p:cNvPr id="515127" name="AutoShape 55"/>
            <p:cNvSpPr>
              <a:spLocks noChangeArrowheads="1"/>
            </p:cNvSpPr>
            <p:nvPr/>
          </p:nvSpPr>
          <p:spPr bwMode="auto">
            <a:xfrm>
              <a:off x="2828" y="2492"/>
              <a:ext cx="1556" cy="528"/>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3,1</a:t>
              </a:r>
            </a:p>
          </p:txBody>
        </p:sp>
        <p:sp>
          <p:nvSpPr>
            <p:cNvPr id="515128" name="AutoShape 56"/>
            <p:cNvSpPr>
              <a:spLocks noChangeArrowheads="1"/>
            </p:cNvSpPr>
            <p:nvPr/>
          </p:nvSpPr>
          <p:spPr bwMode="auto">
            <a:xfrm>
              <a:off x="2828" y="3068"/>
              <a:ext cx="1556" cy="672"/>
            </a:xfrm>
            <a:prstGeom prst="roundRect">
              <a:avLst>
                <a:gd name="adj" fmla="val 16667"/>
              </a:avLst>
            </a:prstGeom>
            <a:solidFill>
              <a:srgbClr val="FFFF99"/>
            </a:solidFill>
            <a:ln w="19050">
              <a:noFill/>
              <a:round/>
              <a:headEnd/>
              <a:tailEnd type="none" w="lg" len="med"/>
            </a:ln>
            <a:effectLst>
              <a:outerShdw dist="107763" dir="18900000" algn="ctr" rotWithShape="0">
                <a:schemeClr val="tx2">
                  <a:alpha val="50000"/>
                </a:schemeClr>
              </a:outerShdw>
            </a:effectLst>
          </p:spPr>
          <p:txBody>
            <a:bodyPr lIns="45720" rIns="45720" anchor="ctr"/>
            <a:lstStyle/>
            <a:p>
              <a:pPr algn="l"/>
              <a:r>
                <a:rPr lang="en-US" sz="1600">
                  <a:solidFill>
                    <a:srgbClr val="CC0000"/>
                  </a:solidFill>
                </a:rPr>
                <a:t>Key = 3,2</a:t>
              </a:r>
            </a:p>
          </p:txBody>
        </p:sp>
        <p:grpSp>
          <p:nvGrpSpPr>
            <p:cNvPr id="10" name="Group 57"/>
            <p:cNvGrpSpPr>
              <a:grpSpLocks/>
            </p:cNvGrpSpPr>
            <p:nvPr/>
          </p:nvGrpSpPr>
          <p:grpSpPr bwMode="auto">
            <a:xfrm>
              <a:off x="3548" y="764"/>
              <a:ext cx="816" cy="306"/>
              <a:chOff x="1868" y="1148"/>
              <a:chExt cx="816" cy="306"/>
            </a:xfrm>
          </p:grpSpPr>
          <p:sp>
            <p:nvSpPr>
              <p:cNvPr id="515130" name="Line 58"/>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31" name="Rectangle 59"/>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132" name="Rectangle 60"/>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133" name="Rectangle 61"/>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-10</a:t>
                </a:r>
              </a:p>
            </p:txBody>
          </p:sp>
          <p:sp>
            <p:nvSpPr>
              <p:cNvPr id="515134" name="Rectangle 62"/>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1" name="Group 63"/>
            <p:cNvGrpSpPr>
              <a:grpSpLocks/>
            </p:cNvGrpSpPr>
            <p:nvPr/>
          </p:nvGrpSpPr>
          <p:grpSpPr bwMode="auto">
            <a:xfrm>
              <a:off x="3548" y="2732"/>
              <a:ext cx="816" cy="306"/>
              <a:chOff x="1868" y="1148"/>
              <a:chExt cx="816" cy="306"/>
            </a:xfrm>
          </p:grpSpPr>
          <p:sp>
            <p:nvSpPr>
              <p:cNvPr id="515136" name="Line 64"/>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37" name="Rectangle 65"/>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5138" name="Rectangle 66"/>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139" name="Rectangle 67"/>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-50</a:t>
                </a:r>
              </a:p>
            </p:txBody>
          </p:sp>
          <p:sp>
            <p:nvSpPr>
              <p:cNvPr id="515140" name="Rectangle 68"/>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A</a:t>
                </a:r>
              </a:p>
            </p:txBody>
          </p:sp>
        </p:grpSp>
        <p:grpSp>
          <p:nvGrpSpPr>
            <p:cNvPr id="12" name="Group 69"/>
            <p:cNvGrpSpPr>
              <a:grpSpLocks/>
            </p:cNvGrpSpPr>
            <p:nvPr/>
          </p:nvGrpSpPr>
          <p:grpSpPr bwMode="auto">
            <a:xfrm>
              <a:off x="3548" y="1472"/>
              <a:ext cx="816" cy="306"/>
              <a:chOff x="1868" y="1148"/>
              <a:chExt cx="816" cy="306"/>
            </a:xfrm>
          </p:grpSpPr>
          <p:sp>
            <p:nvSpPr>
              <p:cNvPr id="515142" name="Line 70"/>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43" name="Rectangle 71"/>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144" name="Rectangle 72"/>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145" name="Rectangle 73"/>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-60</a:t>
                </a:r>
              </a:p>
            </p:txBody>
          </p:sp>
          <p:sp>
            <p:nvSpPr>
              <p:cNvPr id="515146" name="Rectangle 74"/>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3" name="Group 75"/>
            <p:cNvGrpSpPr>
              <a:grpSpLocks/>
            </p:cNvGrpSpPr>
            <p:nvPr/>
          </p:nvGrpSpPr>
          <p:grpSpPr bwMode="auto">
            <a:xfrm>
              <a:off x="3548" y="1820"/>
              <a:ext cx="816" cy="306"/>
              <a:chOff x="1868" y="1148"/>
              <a:chExt cx="816" cy="306"/>
            </a:xfrm>
          </p:grpSpPr>
          <p:sp>
            <p:nvSpPr>
              <p:cNvPr id="515148" name="Line 76"/>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49" name="Rectangle 77"/>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150" name="Rectangle 78"/>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151" name="Rectangle 79"/>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-90</a:t>
                </a:r>
              </a:p>
            </p:txBody>
          </p:sp>
          <p:sp>
            <p:nvSpPr>
              <p:cNvPr id="515152" name="Rectangle 80"/>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4" name="Group 81"/>
            <p:cNvGrpSpPr>
              <a:grpSpLocks/>
            </p:cNvGrpSpPr>
            <p:nvPr/>
          </p:nvGrpSpPr>
          <p:grpSpPr bwMode="auto">
            <a:xfrm>
              <a:off x="3548" y="2492"/>
              <a:ext cx="816" cy="306"/>
              <a:chOff x="1868" y="1148"/>
              <a:chExt cx="816" cy="306"/>
            </a:xfrm>
          </p:grpSpPr>
          <p:sp>
            <p:nvSpPr>
              <p:cNvPr id="515154" name="Line 82"/>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55" name="Rectangle 83"/>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5156" name="Rectangle 84"/>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157" name="Rectangle 85"/>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-120</a:t>
                </a:r>
              </a:p>
            </p:txBody>
          </p:sp>
          <p:sp>
            <p:nvSpPr>
              <p:cNvPr id="515158" name="Rectangle 86"/>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5" name="Group 87"/>
            <p:cNvGrpSpPr>
              <a:grpSpLocks/>
            </p:cNvGrpSpPr>
            <p:nvPr/>
          </p:nvGrpSpPr>
          <p:grpSpPr bwMode="auto">
            <a:xfrm>
              <a:off x="3548" y="3404"/>
              <a:ext cx="816" cy="306"/>
              <a:chOff x="1868" y="1148"/>
              <a:chExt cx="816" cy="306"/>
            </a:xfrm>
          </p:grpSpPr>
          <p:sp>
            <p:nvSpPr>
              <p:cNvPr id="515160" name="Line 88"/>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61" name="Rectangle 89"/>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5162" name="Rectangle 90"/>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163" name="Rectangle 91"/>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-180</a:t>
                </a:r>
              </a:p>
            </p:txBody>
          </p:sp>
          <p:sp>
            <p:nvSpPr>
              <p:cNvPr id="515164" name="Rectangle 92"/>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6" name="Group 93"/>
            <p:cNvGrpSpPr>
              <a:grpSpLocks/>
            </p:cNvGrpSpPr>
            <p:nvPr/>
          </p:nvGrpSpPr>
          <p:grpSpPr bwMode="auto">
            <a:xfrm>
              <a:off x="3548" y="1082"/>
              <a:ext cx="816" cy="306"/>
              <a:chOff x="1868" y="1148"/>
              <a:chExt cx="816" cy="306"/>
            </a:xfrm>
          </p:grpSpPr>
          <p:sp>
            <p:nvSpPr>
              <p:cNvPr id="515166" name="Line 94"/>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67" name="Rectangle 95"/>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1</a:t>
                </a:r>
              </a:p>
            </p:txBody>
          </p:sp>
          <p:sp>
            <p:nvSpPr>
              <p:cNvPr id="515168" name="Rectangle 96"/>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169" name="Rectangle 97"/>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-80</a:t>
                </a:r>
              </a:p>
            </p:txBody>
          </p:sp>
          <p:sp>
            <p:nvSpPr>
              <p:cNvPr id="515170" name="Rectangle 98"/>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7" name="Group 99"/>
            <p:cNvGrpSpPr>
              <a:grpSpLocks/>
            </p:cNvGrpSpPr>
            <p:nvPr/>
          </p:nvGrpSpPr>
          <p:grpSpPr bwMode="auto">
            <a:xfrm>
              <a:off x="3548" y="2090"/>
              <a:ext cx="816" cy="306"/>
              <a:chOff x="1868" y="1148"/>
              <a:chExt cx="816" cy="306"/>
            </a:xfrm>
          </p:grpSpPr>
          <p:sp>
            <p:nvSpPr>
              <p:cNvPr id="515172" name="Line 100"/>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73" name="Rectangle 101"/>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174" name="Rectangle 102"/>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175" name="Rectangle 103"/>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-160</a:t>
                </a:r>
              </a:p>
            </p:txBody>
          </p:sp>
          <p:sp>
            <p:nvSpPr>
              <p:cNvPr id="515176" name="Rectangle 104"/>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nvGrpSpPr>
            <p:cNvPr id="18" name="Group 105"/>
            <p:cNvGrpSpPr>
              <a:grpSpLocks/>
            </p:cNvGrpSpPr>
            <p:nvPr/>
          </p:nvGrpSpPr>
          <p:grpSpPr bwMode="auto">
            <a:xfrm>
              <a:off x="3548" y="3116"/>
              <a:ext cx="816" cy="306"/>
              <a:chOff x="1868" y="1148"/>
              <a:chExt cx="816" cy="306"/>
            </a:xfrm>
          </p:grpSpPr>
          <p:sp>
            <p:nvSpPr>
              <p:cNvPr id="515178" name="Line 106"/>
              <p:cNvSpPr>
                <a:spLocks noChangeShapeType="1"/>
              </p:cNvSpPr>
              <p:nvPr/>
            </p:nvSpPr>
            <p:spPr bwMode="auto">
              <a:xfrm>
                <a:off x="2060" y="1292"/>
                <a:ext cx="432" cy="0"/>
              </a:xfrm>
              <a:prstGeom prst="line">
                <a:avLst/>
              </a:prstGeom>
              <a:noFill/>
              <a:ln w="19050">
                <a:solidFill>
                  <a:schemeClr val="tx2"/>
                </a:solidFill>
                <a:round/>
                <a:headEnd/>
                <a:tailEnd type="triangle" w="lg" len="med"/>
              </a:ln>
              <a:effectLst/>
            </p:spPr>
            <p:txBody>
              <a:bodyPr wrap="none" lIns="45720" rIns="45720" anchor="ctr">
                <a:spAutoFit/>
              </a:bodyPr>
              <a:lstStyle/>
              <a:p>
                <a:endParaRPr lang="en-US"/>
              </a:p>
            </p:txBody>
          </p:sp>
          <p:sp>
            <p:nvSpPr>
              <p:cNvPr id="515179" name="Rectangle 107"/>
              <p:cNvSpPr>
                <a:spLocks noChangeArrowheads="1"/>
              </p:cNvSpPr>
              <p:nvPr/>
            </p:nvSpPr>
            <p:spPr bwMode="auto">
              <a:xfrm>
                <a:off x="1868"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3</a:t>
                </a:r>
              </a:p>
            </p:txBody>
          </p:sp>
          <p:sp>
            <p:nvSpPr>
              <p:cNvPr id="515180" name="Rectangle 108"/>
              <p:cNvSpPr>
                <a:spLocks noChangeArrowheads="1"/>
              </p:cNvSpPr>
              <p:nvPr/>
            </p:nvSpPr>
            <p:spPr bwMode="auto">
              <a:xfrm>
                <a:off x="2492" y="1202"/>
                <a:ext cx="192" cy="197"/>
              </a:xfrm>
              <a:prstGeom prst="rect">
                <a:avLst/>
              </a:prstGeom>
              <a:noFill/>
              <a:ln w="19050">
                <a:noFill/>
                <a:miter lim="800000"/>
                <a:headEnd/>
                <a:tailEnd type="none" w="lg" len="med"/>
              </a:ln>
              <a:effectLst/>
            </p:spPr>
            <p:txBody>
              <a:bodyPr lIns="45720" rIns="45720" anchor="ctr">
                <a:spAutoFit/>
              </a:bodyPr>
              <a:lstStyle/>
              <a:p>
                <a:r>
                  <a:rPr lang="en-US" sz="1600">
                    <a:latin typeface="Courier New" pitchFamily="49" charset="0"/>
                  </a:rPr>
                  <a:t>2</a:t>
                </a:r>
              </a:p>
            </p:txBody>
          </p:sp>
          <p:sp>
            <p:nvSpPr>
              <p:cNvPr id="515181" name="Rectangle 109"/>
              <p:cNvSpPr>
                <a:spLocks noChangeArrowheads="1"/>
              </p:cNvSpPr>
              <p:nvPr/>
            </p:nvSpPr>
            <p:spPr bwMode="auto">
              <a:xfrm>
                <a:off x="2060" y="1148"/>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-280</a:t>
                </a:r>
              </a:p>
            </p:txBody>
          </p:sp>
          <p:sp>
            <p:nvSpPr>
              <p:cNvPr id="515182" name="Rectangle 110"/>
              <p:cNvSpPr>
                <a:spLocks noChangeArrowheads="1"/>
              </p:cNvSpPr>
              <p:nvPr/>
            </p:nvSpPr>
            <p:spPr bwMode="auto">
              <a:xfrm>
                <a:off x="2060" y="1275"/>
                <a:ext cx="432" cy="179"/>
              </a:xfrm>
              <a:prstGeom prst="rect">
                <a:avLst/>
              </a:prstGeom>
              <a:noFill/>
              <a:ln w="19050">
                <a:noFill/>
                <a:miter lim="800000"/>
                <a:headEnd/>
                <a:tailEnd type="none" w="lg" len="med"/>
              </a:ln>
              <a:effectLst/>
            </p:spPr>
            <p:txBody>
              <a:bodyPr lIns="45720" rIns="45720" anchor="ctr">
                <a:spAutoFit/>
              </a:bodyPr>
              <a:lstStyle/>
              <a:p>
                <a:r>
                  <a:rPr lang="en-US" sz="1400">
                    <a:latin typeface="Courier New" pitchFamily="49" charset="0"/>
                  </a:rPr>
                  <a:t>C</a:t>
                </a: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Multiply Phase 1 </a:t>
            </a:r>
            <a:r>
              <a:rPr lang="en-US" dirty="0" err="1" smtClean="0"/>
              <a:t>Mapper</a:t>
            </a:r>
            <a:endParaRPr lang="en-US" dirty="0"/>
          </a:p>
        </p:txBody>
      </p:sp>
      <p:sp>
        <p:nvSpPr>
          <p:cNvPr id="3" name="Content Placeholder 2"/>
          <p:cNvSpPr>
            <a:spLocks noGrp="1"/>
          </p:cNvSpPr>
          <p:nvPr>
            <p:ph idx="1"/>
          </p:nvPr>
        </p:nvSpPr>
        <p:spPr>
          <a:xfrm>
            <a:off x="290513" y="1368425"/>
            <a:ext cx="1150937" cy="5064125"/>
          </a:xfrm>
        </p:spPr>
        <p:txBody>
          <a:bodyPr/>
          <a:lstStyle/>
          <a:p>
            <a:endParaRPr lang="en-US" dirty="0"/>
          </a:p>
        </p:txBody>
      </p:sp>
      <p:sp>
        <p:nvSpPr>
          <p:cNvPr id="5" name="Rectangle 5"/>
          <p:cNvSpPr>
            <a:spLocks/>
          </p:cNvSpPr>
          <p:nvPr/>
        </p:nvSpPr>
        <p:spPr bwMode="auto">
          <a:xfrm>
            <a:off x="298450" y="1289050"/>
            <a:ext cx="8610600" cy="53340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r>
              <a:rPr lang="en-US" sz="1600" dirty="0" smtClean="0">
                <a:latin typeface="Courier New" pitchFamily="49" charset="0"/>
                <a:cs typeface="Courier New" pitchFamily="49" charset="0"/>
                <a:sym typeface="Courier New Bold" charset="0"/>
              </a:rPr>
              <a:t>public class P1Mapper extends </a:t>
            </a:r>
            <a:r>
              <a:rPr lang="en-US" sz="1600" dirty="0" err="1" smtClean="0">
                <a:latin typeface="Courier New" pitchFamily="49" charset="0"/>
                <a:cs typeface="Courier New" pitchFamily="49" charset="0"/>
                <a:sym typeface="Courier New Bold" charset="0"/>
              </a:rPr>
              <a:t>MapReduceBase</a:t>
            </a:r>
            <a:r>
              <a:rPr lang="en-US" sz="1600" dirty="0" smtClean="0">
                <a:latin typeface="Courier New" pitchFamily="49" charset="0"/>
                <a:cs typeface="Courier New" pitchFamily="49" charset="0"/>
                <a:sym typeface="Courier New Bold" charset="0"/>
              </a:rPr>
              <a:t> implements </a:t>
            </a:r>
            <a:r>
              <a:rPr lang="en-US" sz="1600" dirty="0" err="1" smtClean="0">
                <a:latin typeface="Courier New" pitchFamily="49" charset="0"/>
                <a:cs typeface="Courier New" pitchFamily="49" charset="0"/>
                <a:sym typeface="Courier New Bold" charset="0"/>
              </a:rPr>
              <a:t>Mapper</a:t>
            </a:r>
            <a:r>
              <a:rPr lang="en-US" sz="1600" dirty="0" smtClean="0">
                <a:latin typeface="Courier New" pitchFamily="49" charset="0"/>
                <a:cs typeface="Courier New" pitchFamily="49" charset="0"/>
                <a:sym typeface="Courier New Bold" charset="0"/>
              </a:rPr>
              <a:t>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public void map(</a:t>
            </a:r>
            <a:r>
              <a:rPr lang="en-US" sz="1600" dirty="0" err="1" smtClean="0">
                <a:latin typeface="Courier New" pitchFamily="49" charset="0"/>
                <a:cs typeface="Courier New" pitchFamily="49" charset="0"/>
                <a:sym typeface="Courier New Bold" charset="0"/>
              </a:rPr>
              <a:t>WritableComparable</a:t>
            </a:r>
            <a:r>
              <a:rPr lang="en-US" sz="1600" dirty="0" smtClean="0">
                <a:latin typeface="Courier New" pitchFamily="49" charset="0"/>
                <a:cs typeface="Courier New" pitchFamily="49" charset="0"/>
                <a:sym typeface="Courier New Bold" charset="0"/>
              </a:rPr>
              <a:t> key, Writable values,</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OutputCollector</a:t>
            </a:r>
            <a:r>
              <a:rPr lang="en-US" sz="1600" dirty="0" smtClean="0">
                <a:latin typeface="Courier New" pitchFamily="49" charset="0"/>
                <a:cs typeface="Courier New" pitchFamily="49" charset="0"/>
                <a:sym typeface="Courier New Bold" charset="0"/>
              </a:rPr>
              <a:t> output, Reporter </a:t>
            </a:r>
            <a:r>
              <a:rPr lang="en-US" sz="1600" dirty="0" err="1" smtClean="0">
                <a:latin typeface="Courier New" pitchFamily="49" charset="0"/>
                <a:cs typeface="Courier New" pitchFamily="49" charset="0"/>
                <a:sym typeface="Courier New Bold" charset="0"/>
              </a:rPr>
              <a:t>reporter</a:t>
            </a:r>
            <a:r>
              <a:rPr lang="en-US" sz="1600" dirty="0" smtClean="0">
                <a:latin typeface="Courier New" pitchFamily="49" charset="0"/>
                <a:cs typeface="Courier New" pitchFamily="49" charset="0"/>
                <a:sym typeface="Courier New Bold" charset="0"/>
              </a:rPr>
              <a:t>) throws </a:t>
            </a:r>
            <a:r>
              <a:rPr lang="en-US" sz="1600" dirty="0" err="1" smtClean="0">
                <a:latin typeface="Courier New" pitchFamily="49" charset="0"/>
                <a:cs typeface="Courier New" pitchFamily="49" charset="0"/>
                <a:sym typeface="Courier New Bold" charset="0"/>
              </a:rPr>
              <a:t>IOException</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try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 e = new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values.toString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 k;</a:t>
            </a:r>
          </a:p>
          <a:p>
            <a:r>
              <a:rPr lang="en-US" sz="1600" dirty="0" smtClean="0">
                <a:latin typeface="Courier New" pitchFamily="49" charset="0"/>
                <a:cs typeface="Courier New" pitchFamily="49" charset="0"/>
                <a:sym typeface="Courier New Bold" charset="0"/>
              </a:rPr>
              <a:t>	    if (</a:t>
            </a:r>
            <a:r>
              <a:rPr lang="en-US" sz="1600" dirty="0" err="1" smtClean="0">
                <a:latin typeface="Courier New" pitchFamily="49" charset="0"/>
                <a:cs typeface="Courier New" pitchFamily="49" charset="0"/>
                <a:sym typeface="Courier New Bold" charset="0"/>
              </a:rPr>
              <a:t>e.tag.equals</a:t>
            </a:r>
            <a:r>
              <a:rPr lang="en-US" sz="1600" dirty="0" smtClean="0">
                <a:latin typeface="Courier New" pitchFamily="49" charset="0"/>
                <a:cs typeface="Courier New" pitchFamily="49" charset="0"/>
                <a:sym typeface="Courier New Bold" charset="0"/>
              </a:rPr>
              <a:t>("A"))</a:t>
            </a:r>
          </a:p>
          <a:p>
            <a:r>
              <a:rPr lang="en-US" sz="1600" dirty="0" smtClean="0">
                <a:latin typeface="Courier New" pitchFamily="49" charset="0"/>
                <a:cs typeface="Courier New" pitchFamily="49" charset="0"/>
                <a:sym typeface="Courier New Bold" charset="0"/>
              </a:rPr>
              <a:t>		k = new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e.toNode</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else</a:t>
            </a:r>
          </a:p>
          <a:p>
            <a:r>
              <a:rPr lang="en-US" sz="1600" dirty="0" smtClean="0">
                <a:latin typeface="Courier New" pitchFamily="49" charset="0"/>
                <a:cs typeface="Courier New" pitchFamily="49" charset="0"/>
                <a:sym typeface="Courier New Bold" charset="0"/>
              </a:rPr>
              <a:t>		k = new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e.fromNode</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a:t>
            </a:r>
            <a:r>
              <a:rPr lang="en-US" sz="1600" dirty="0" smtClean="0">
                <a:latin typeface="Courier New" pitchFamily="49" charset="0"/>
                <a:cs typeface="Courier New" pitchFamily="49" charset="0"/>
                <a:sym typeface="Courier New Bold" charset="0"/>
              </a:rPr>
              <a:t>(k, new Text(</a:t>
            </a:r>
            <a:r>
              <a:rPr lang="en-US" sz="1600" dirty="0" err="1" smtClean="0">
                <a:latin typeface="Courier New" pitchFamily="49" charset="0"/>
                <a:cs typeface="Courier New" pitchFamily="49" charset="0"/>
                <a:sym typeface="Courier New Bold" charset="0"/>
              </a:rPr>
              <a:t>e.toString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catch (</a:t>
            </a:r>
            <a:r>
              <a:rPr lang="en-US" sz="1600" dirty="0" err="1" smtClean="0">
                <a:latin typeface="Courier New" pitchFamily="49" charset="0"/>
                <a:cs typeface="Courier New" pitchFamily="49" charset="0"/>
                <a:sym typeface="Courier New Bold" charset="0"/>
              </a:rPr>
              <a:t>BadGraphException</a:t>
            </a:r>
            <a:r>
              <a:rPr lang="en-US" sz="1600" dirty="0" smtClean="0">
                <a:latin typeface="Courier New" pitchFamily="49" charset="0"/>
                <a:cs typeface="Courier New" pitchFamily="49" charset="0"/>
                <a:sym typeface="Courier New Bold" charset="0"/>
              </a:rPr>
              <a:t> e) {}</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a:t>
            </a:r>
          </a:p>
          <a:p>
            <a:endParaRPr lang="en-US" sz="1600" dirty="0">
              <a:latin typeface="Courier New" pitchFamily="49" charset="0"/>
              <a:cs typeface="Courier New" pitchFamily="49" charset="0"/>
              <a:sym typeface="Courier New Bold"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Multiply Phase 1 Reducer</a:t>
            </a:r>
            <a:endParaRPr lang="en-US" dirty="0"/>
          </a:p>
        </p:txBody>
      </p:sp>
      <p:sp>
        <p:nvSpPr>
          <p:cNvPr id="3" name="Content Placeholder 2"/>
          <p:cNvSpPr>
            <a:spLocks noGrp="1"/>
          </p:cNvSpPr>
          <p:nvPr>
            <p:ph idx="1"/>
          </p:nvPr>
        </p:nvSpPr>
        <p:spPr>
          <a:xfrm>
            <a:off x="290513" y="1368425"/>
            <a:ext cx="1150937" cy="5064125"/>
          </a:xfrm>
        </p:spPr>
        <p:txBody>
          <a:bodyPr/>
          <a:lstStyle/>
          <a:p>
            <a:endParaRPr lang="en-US" dirty="0"/>
          </a:p>
        </p:txBody>
      </p:sp>
      <p:sp>
        <p:nvSpPr>
          <p:cNvPr id="5" name="Rectangle 5"/>
          <p:cNvSpPr>
            <a:spLocks/>
          </p:cNvSpPr>
          <p:nvPr/>
        </p:nvSpPr>
        <p:spPr bwMode="auto">
          <a:xfrm>
            <a:off x="146050" y="1289050"/>
            <a:ext cx="8832850" cy="53340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r>
              <a:rPr lang="en-US" sz="1600" dirty="0" smtClean="0">
                <a:latin typeface="Courier New" pitchFamily="49" charset="0"/>
                <a:cs typeface="Courier New" pitchFamily="49" charset="0"/>
                <a:sym typeface="Courier New Bold" charset="0"/>
              </a:rPr>
              <a:t>public class P1Reducer extends </a:t>
            </a:r>
            <a:r>
              <a:rPr lang="en-US" sz="1600" dirty="0" err="1" smtClean="0">
                <a:latin typeface="Courier New" pitchFamily="49" charset="0"/>
                <a:cs typeface="Courier New" pitchFamily="49" charset="0"/>
                <a:sym typeface="Courier New Bold" charset="0"/>
              </a:rPr>
              <a:t>MapReduceBase</a:t>
            </a:r>
            <a:r>
              <a:rPr lang="en-US" sz="1600" dirty="0" smtClean="0">
                <a:latin typeface="Courier New" pitchFamily="49" charset="0"/>
                <a:cs typeface="Courier New" pitchFamily="49" charset="0"/>
                <a:sym typeface="Courier New Bold" charset="0"/>
              </a:rPr>
              <a:t> implements Reducer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public void reduce(</a:t>
            </a:r>
            <a:r>
              <a:rPr lang="en-US" sz="1600" dirty="0" err="1" smtClean="0">
                <a:latin typeface="Courier New" pitchFamily="49" charset="0"/>
                <a:cs typeface="Courier New" pitchFamily="49" charset="0"/>
                <a:sym typeface="Courier New Bold" charset="0"/>
              </a:rPr>
              <a:t>WritableComparable</a:t>
            </a:r>
            <a:r>
              <a:rPr lang="en-US" sz="1600" dirty="0" smtClean="0">
                <a:latin typeface="Courier New" pitchFamily="49" charset="0"/>
                <a:cs typeface="Courier New" pitchFamily="49" charset="0"/>
                <a:sym typeface="Courier New Bold" charset="0"/>
              </a:rPr>
              <a:t> key, </a:t>
            </a:r>
            <a:r>
              <a:rPr lang="en-US" sz="1600" dirty="0" err="1" smtClean="0">
                <a:latin typeface="Courier New" pitchFamily="49" charset="0"/>
                <a:cs typeface="Courier New" pitchFamily="49" charset="0"/>
                <a:sym typeface="Courier New Bold" charset="0"/>
              </a:rPr>
              <a:t>Iterator</a:t>
            </a:r>
            <a:r>
              <a:rPr lang="en-US" sz="1600" dirty="0" smtClean="0">
                <a:latin typeface="Courier New" pitchFamily="49" charset="0"/>
                <a:cs typeface="Courier New" pitchFamily="49" charset="0"/>
                <a:sym typeface="Courier New Bold" charset="0"/>
              </a:rPr>
              <a:t> values,</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OutputCollector</a:t>
            </a:r>
            <a:r>
              <a:rPr lang="en-US" sz="1600" dirty="0" smtClean="0">
                <a:latin typeface="Courier New" pitchFamily="49" charset="0"/>
                <a:cs typeface="Courier New" pitchFamily="49" charset="0"/>
                <a:sym typeface="Courier New Bold" charset="0"/>
              </a:rPr>
              <a:t> output, Reporter </a:t>
            </a:r>
            <a:r>
              <a:rPr lang="en-US" sz="1600" dirty="0" err="1" smtClean="0">
                <a:latin typeface="Courier New" pitchFamily="49" charset="0"/>
                <a:cs typeface="Courier New" pitchFamily="49" charset="0"/>
                <a:sym typeface="Courier New Bold" charset="0"/>
              </a:rPr>
              <a:t>reporter</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throws </a:t>
            </a:r>
            <a:r>
              <a:rPr lang="en-US" sz="1600" dirty="0" err="1" smtClean="0">
                <a:latin typeface="Courier New" pitchFamily="49" charset="0"/>
                <a:cs typeface="Courier New" pitchFamily="49" charset="0"/>
                <a:sym typeface="Courier New Bold" charset="0"/>
              </a:rPr>
              <a:t>IOException</a:t>
            </a:r>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Text </a:t>
            </a:r>
            <a:r>
              <a:rPr lang="en-US" sz="1600" dirty="0" err="1" smtClean="0">
                <a:latin typeface="Courier New" pitchFamily="49" charset="0"/>
                <a:cs typeface="Courier New" pitchFamily="49" charset="0"/>
                <a:sym typeface="Courier New Bold" charset="0"/>
              </a:rPr>
              <a:t>outv</a:t>
            </a:r>
            <a:r>
              <a:rPr lang="en-US" sz="1600" dirty="0" smtClean="0">
                <a:latin typeface="Courier New" pitchFamily="49" charset="0"/>
                <a:cs typeface="Courier New" pitchFamily="49" charset="0"/>
                <a:sym typeface="Courier New Bold" charset="0"/>
              </a:rPr>
              <a:t> = new Text(""); // Don't really need output values</a:t>
            </a:r>
          </a:p>
          <a:p>
            <a:r>
              <a:rPr lang="en-US" sz="1600" dirty="0" smtClean="0">
                <a:latin typeface="Courier New" pitchFamily="49" charset="0"/>
                <a:cs typeface="Courier New" pitchFamily="49" charset="0"/>
                <a:sym typeface="Courier New Bold" charset="0"/>
              </a:rPr>
              <a:t>	/* First split edges into A and B categories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LinkedList</a:t>
            </a:r>
            <a:r>
              <a:rPr lang="en-US" sz="1600" dirty="0" smtClean="0">
                <a:latin typeface="Courier New" pitchFamily="49" charset="0"/>
                <a:cs typeface="Courier New" pitchFamily="49" charset="0"/>
                <a:sym typeface="Courier New Bold" charset="0"/>
              </a:rPr>
              <a:t>&lt;</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&gt; </a:t>
            </a:r>
            <a:r>
              <a:rPr lang="en-US" sz="1600" dirty="0" err="1" smtClean="0">
                <a:latin typeface="Courier New" pitchFamily="49" charset="0"/>
                <a:cs typeface="Courier New" pitchFamily="49" charset="0"/>
                <a:sym typeface="Courier New Bold" charset="0"/>
              </a:rPr>
              <a:t>alist</a:t>
            </a:r>
            <a:r>
              <a:rPr lang="en-US" sz="1600" dirty="0" smtClean="0">
                <a:latin typeface="Courier New" pitchFamily="49" charset="0"/>
                <a:cs typeface="Courier New" pitchFamily="49" charset="0"/>
                <a:sym typeface="Courier New Bold" charset="0"/>
              </a:rPr>
              <a:t> = new </a:t>
            </a:r>
            <a:r>
              <a:rPr lang="en-US" sz="1600" dirty="0" err="1" smtClean="0">
                <a:latin typeface="Courier New" pitchFamily="49" charset="0"/>
                <a:cs typeface="Courier New" pitchFamily="49" charset="0"/>
                <a:sym typeface="Courier New Bold" charset="0"/>
              </a:rPr>
              <a:t>LinkedList</a:t>
            </a:r>
            <a:r>
              <a:rPr lang="en-US" sz="1600" dirty="0" smtClean="0">
                <a:latin typeface="Courier New" pitchFamily="49" charset="0"/>
                <a:cs typeface="Courier New" pitchFamily="49" charset="0"/>
                <a:sym typeface="Courier New Bold" charset="0"/>
              </a:rPr>
              <a:t>&lt;</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&gt;();</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LinkedList</a:t>
            </a:r>
            <a:r>
              <a:rPr lang="en-US" sz="1600" dirty="0" smtClean="0">
                <a:latin typeface="Courier New" pitchFamily="49" charset="0"/>
                <a:cs typeface="Courier New" pitchFamily="49" charset="0"/>
                <a:sym typeface="Courier New Bold" charset="0"/>
              </a:rPr>
              <a:t>&lt;</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&gt; </a:t>
            </a:r>
            <a:r>
              <a:rPr lang="en-US" sz="1600" dirty="0" err="1" smtClean="0">
                <a:latin typeface="Courier New" pitchFamily="49" charset="0"/>
                <a:cs typeface="Courier New" pitchFamily="49" charset="0"/>
                <a:sym typeface="Courier New Bold" charset="0"/>
              </a:rPr>
              <a:t>blist</a:t>
            </a:r>
            <a:r>
              <a:rPr lang="en-US" sz="1600" dirty="0" smtClean="0">
                <a:latin typeface="Courier New" pitchFamily="49" charset="0"/>
                <a:cs typeface="Courier New" pitchFamily="49" charset="0"/>
                <a:sym typeface="Courier New Bold" charset="0"/>
              </a:rPr>
              <a:t> = new </a:t>
            </a:r>
            <a:r>
              <a:rPr lang="en-US" sz="1600" dirty="0" err="1" smtClean="0">
                <a:latin typeface="Courier New" pitchFamily="49" charset="0"/>
                <a:cs typeface="Courier New" pitchFamily="49" charset="0"/>
                <a:sym typeface="Courier New Bold" charset="0"/>
              </a:rPr>
              <a:t>LinkedList</a:t>
            </a:r>
            <a:r>
              <a:rPr lang="en-US" sz="1600" dirty="0" smtClean="0">
                <a:latin typeface="Courier New" pitchFamily="49" charset="0"/>
                <a:cs typeface="Courier New" pitchFamily="49" charset="0"/>
                <a:sym typeface="Courier New Bold" charset="0"/>
              </a:rPr>
              <a:t>&lt;</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&gt;();</a:t>
            </a:r>
          </a:p>
          <a:p>
            <a:r>
              <a:rPr lang="en-US" sz="1600" dirty="0" smtClean="0">
                <a:latin typeface="Courier New" pitchFamily="49" charset="0"/>
                <a:cs typeface="Courier New" pitchFamily="49" charset="0"/>
                <a:sym typeface="Courier New Bold" charset="0"/>
              </a:rPr>
              <a:t>	while(</a:t>
            </a:r>
            <a:r>
              <a:rPr lang="en-US" sz="1600" dirty="0" err="1" smtClean="0">
                <a:latin typeface="Courier New" pitchFamily="49" charset="0"/>
                <a:cs typeface="Courier New" pitchFamily="49" charset="0"/>
                <a:sym typeface="Courier New Bold" charset="0"/>
              </a:rPr>
              <a:t>values.hasNext</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try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 e = </a:t>
            </a:r>
          </a:p>
          <a:p>
            <a:r>
              <a:rPr lang="en-US" sz="1600" dirty="0" smtClean="0">
                <a:latin typeface="Courier New" pitchFamily="49" charset="0"/>
                <a:cs typeface="Courier New" pitchFamily="49" charset="0"/>
                <a:sym typeface="Courier New Bold" charset="0"/>
              </a:rPr>
              <a:t>			new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values.next</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if (</a:t>
            </a:r>
            <a:r>
              <a:rPr lang="en-US" sz="1600" dirty="0" err="1" smtClean="0">
                <a:latin typeface="Courier New" pitchFamily="49" charset="0"/>
                <a:cs typeface="Courier New" pitchFamily="49" charset="0"/>
                <a:sym typeface="Courier New Bold" charset="0"/>
              </a:rPr>
              <a:t>e.tag.equals</a:t>
            </a:r>
            <a:r>
              <a:rPr lang="en-US" sz="1600" dirty="0" smtClean="0">
                <a:latin typeface="Courier New" pitchFamily="49" charset="0"/>
                <a:cs typeface="Courier New" pitchFamily="49" charset="0"/>
                <a:sym typeface="Courier New Bold" charset="0"/>
              </a:rPr>
              <a:t>("A"))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alist.add</a:t>
            </a:r>
            <a:r>
              <a:rPr lang="en-US" sz="1600" dirty="0" smtClean="0">
                <a:latin typeface="Courier New" pitchFamily="49" charset="0"/>
                <a:cs typeface="Courier New" pitchFamily="49" charset="0"/>
                <a:sym typeface="Courier New Bold" charset="0"/>
              </a:rPr>
              <a:t>(e);</a:t>
            </a:r>
          </a:p>
          <a:p>
            <a:r>
              <a:rPr lang="en-US" sz="1600" dirty="0" smtClean="0">
                <a:latin typeface="Courier New" pitchFamily="49" charset="0"/>
                <a:cs typeface="Courier New" pitchFamily="49" charset="0"/>
                <a:sym typeface="Courier New Bold" charset="0"/>
              </a:rPr>
              <a:t>		    } else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blist.add</a:t>
            </a:r>
            <a:r>
              <a:rPr lang="en-US" sz="1600" dirty="0" smtClean="0">
                <a:latin typeface="Courier New" pitchFamily="49" charset="0"/>
                <a:cs typeface="Courier New" pitchFamily="49" charset="0"/>
                <a:sym typeface="Courier New Bold" charset="0"/>
              </a:rPr>
              <a:t>(e);</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 catch (</a:t>
            </a:r>
            <a:r>
              <a:rPr lang="en-US" sz="1600" dirty="0" err="1" smtClean="0">
                <a:latin typeface="Courier New" pitchFamily="49" charset="0"/>
                <a:cs typeface="Courier New" pitchFamily="49" charset="0"/>
                <a:sym typeface="Courier New Bold" charset="0"/>
              </a:rPr>
              <a:t>BadGraphException</a:t>
            </a:r>
            <a:r>
              <a:rPr lang="en-US" sz="1600" dirty="0" smtClean="0">
                <a:latin typeface="Courier New" pitchFamily="49" charset="0"/>
                <a:cs typeface="Courier New" pitchFamily="49" charset="0"/>
                <a:sym typeface="Courier New Bold" charset="0"/>
              </a:rPr>
              <a:t> e) {}</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 Continued</a:t>
            </a:r>
            <a:endParaRPr lang="en-US" sz="1600" dirty="0">
              <a:latin typeface="Courier New" pitchFamily="49" charset="0"/>
              <a:cs typeface="Courier New" pitchFamily="49" charset="0"/>
              <a:sym typeface="Courier New Bold"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6350"/>
            <a:ext cx="8704262" cy="779463"/>
          </a:xfrm>
        </p:spPr>
        <p:txBody>
          <a:bodyPr/>
          <a:lstStyle/>
          <a:p>
            <a:r>
              <a:rPr lang="en-US" dirty="0" smtClean="0"/>
              <a:t>HPC Machine Example</a:t>
            </a:r>
            <a:endParaRPr lang="en-US" dirty="0"/>
          </a:p>
        </p:txBody>
      </p:sp>
      <p:sp>
        <p:nvSpPr>
          <p:cNvPr id="3" name="Content Placeholder 2"/>
          <p:cNvSpPr>
            <a:spLocks noGrp="1"/>
          </p:cNvSpPr>
          <p:nvPr>
            <p:ph idx="1"/>
          </p:nvPr>
        </p:nvSpPr>
        <p:spPr>
          <a:xfrm>
            <a:off x="908050" y="1368425"/>
            <a:ext cx="7677150" cy="5064125"/>
          </a:xfrm>
        </p:spPr>
        <p:txBody>
          <a:bodyPr/>
          <a:lstStyle/>
          <a:p>
            <a:r>
              <a:rPr lang="en-US" dirty="0" smtClean="0"/>
              <a:t>Jaguar Supercomputer</a:t>
            </a:r>
          </a:p>
          <a:p>
            <a:pPr lvl="1"/>
            <a:r>
              <a:rPr lang="en-US" dirty="0" smtClean="0"/>
              <a:t>3</a:t>
            </a:r>
            <a:r>
              <a:rPr lang="en-US" baseline="30000" dirty="0" smtClean="0"/>
              <a:t>rd</a:t>
            </a:r>
            <a:r>
              <a:rPr lang="en-US" dirty="0" smtClean="0"/>
              <a:t> fastest in world</a:t>
            </a:r>
          </a:p>
          <a:p>
            <a:r>
              <a:rPr lang="en-US" dirty="0" smtClean="0"/>
              <a:t>Compute Nodes</a:t>
            </a:r>
          </a:p>
          <a:p>
            <a:pPr lvl="1"/>
            <a:r>
              <a:rPr lang="en-US" dirty="0" smtClean="0"/>
              <a:t>18,688 nodes in largest partition</a:t>
            </a:r>
          </a:p>
          <a:p>
            <a:pPr lvl="1"/>
            <a:r>
              <a:rPr lang="en-US" dirty="0" smtClean="0"/>
              <a:t>2X 2.6Ghz 6-core AMD </a:t>
            </a:r>
            <a:r>
              <a:rPr lang="en-US" dirty="0" err="1" smtClean="0"/>
              <a:t>Opteron</a:t>
            </a:r>
            <a:endParaRPr lang="en-US" dirty="0" smtClean="0"/>
          </a:p>
          <a:p>
            <a:pPr lvl="1"/>
            <a:r>
              <a:rPr lang="en-US" dirty="0" smtClean="0"/>
              <a:t>16GB memory</a:t>
            </a:r>
          </a:p>
          <a:p>
            <a:pPr lvl="1"/>
            <a:r>
              <a:rPr lang="en-US" dirty="0" smtClean="0"/>
              <a:t>Total: 2.3 </a:t>
            </a:r>
            <a:r>
              <a:rPr lang="en-US" dirty="0" err="1" smtClean="0"/>
              <a:t>petaflop</a:t>
            </a:r>
            <a:r>
              <a:rPr lang="en-US" dirty="0" smtClean="0"/>
              <a:t> / 300 TB memory</a:t>
            </a:r>
          </a:p>
          <a:p>
            <a:r>
              <a:rPr lang="en-US" dirty="0" smtClean="0"/>
              <a:t>Network</a:t>
            </a:r>
          </a:p>
          <a:p>
            <a:pPr lvl="1"/>
            <a:r>
              <a:rPr lang="en-US" dirty="0" smtClean="0"/>
              <a:t>3D torus</a:t>
            </a:r>
          </a:p>
          <a:p>
            <a:pPr lvl="2"/>
            <a:r>
              <a:rPr lang="en-US" dirty="0" smtClean="0"/>
              <a:t>Each node connected to 6 neighbors via 6.0 GB/s links</a:t>
            </a:r>
          </a:p>
          <a:p>
            <a:r>
              <a:rPr lang="en-US" dirty="0" smtClean="0"/>
              <a:t>Storage Server</a:t>
            </a:r>
          </a:p>
          <a:p>
            <a:pPr lvl="1"/>
            <a:r>
              <a:rPr lang="en-US" dirty="0" smtClean="0"/>
              <a:t>10PB RAID-based disk array</a:t>
            </a:r>
            <a:endParaRPr lang="en-US" dirty="0"/>
          </a:p>
        </p:txBody>
      </p:sp>
      <p:pic>
        <p:nvPicPr>
          <p:cNvPr id="122882" name="Picture 2"/>
          <p:cNvPicPr>
            <a:picLocks noChangeAspect="1" noChangeArrowheads="1"/>
          </p:cNvPicPr>
          <p:nvPr/>
        </p:nvPicPr>
        <p:blipFill>
          <a:blip r:embed="rId2"/>
          <a:srcRect/>
          <a:stretch>
            <a:fillRect/>
          </a:stretch>
        </p:blipFill>
        <p:spPr bwMode="auto">
          <a:xfrm>
            <a:off x="4870450" y="755650"/>
            <a:ext cx="3733800" cy="2023720"/>
          </a:xfrm>
          <a:prstGeom prst="rect">
            <a:avLst/>
          </a:prstGeom>
          <a:noFill/>
          <a:ln w="9525">
            <a:noFill/>
            <a:miter lim="800000"/>
            <a:headEnd/>
            <a:tailEnd/>
          </a:ln>
        </p:spPr>
      </p:pic>
      <p:pic>
        <p:nvPicPr>
          <p:cNvPr id="122883" name="Picture 3"/>
          <p:cNvPicPr>
            <a:picLocks noChangeAspect="1" noChangeArrowheads="1"/>
          </p:cNvPicPr>
          <p:nvPr/>
        </p:nvPicPr>
        <p:blipFill>
          <a:blip r:embed="rId3"/>
          <a:srcRect/>
          <a:stretch>
            <a:fillRect/>
          </a:stretch>
        </p:blipFill>
        <p:spPr bwMode="auto">
          <a:xfrm>
            <a:off x="6318250" y="2813050"/>
            <a:ext cx="2381250" cy="2305050"/>
          </a:xfrm>
          <a:prstGeom prst="rect">
            <a:avLst/>
          </a:prstGeom>
          <a:noFill/>
          <a:ln w="9525">
            <a:noFill/>
            <a:miter lim="800000"/>
            <a:headEnd/>
            <a:tailEnd/>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 Phase 1 Reducer (cont.)</a:t>
            </a:r>
            <a:endParaRPr lang="en-US" dirty="0"/>
          </a:p>
        </p:txBody>
      </p:sp>
      <p:sp>
        <p:nvSpPr>
          <p:cNvPr id="3" name="Content Placeholder 2"/>
          <p:cNvSpPr>
            <a:spLocks noGrp="1"/>
          </p:cNvSpPr>
          <p:nvPr>
            <p:ph idx="1"/>
          </p:nvPr>
        </p:nvSpPr>
        <p:spPr>
          <a:xfrm>
            <a:off x="290513" y="1368425"/>
            <a:ext cx="1150937" cy="5064125"/>
          </a:xfrm>
        </p:spPr>
        <p:txBody>
          <a:bodyPr/>
          <a:lstStyle/>
          <a:p>
            <a:endParaRPr lang="en-US" dirty="0"/>
          </a:p>
        </p:txBody>
      </p:sp>
      <p:sp>
        <p:nvSpPr>
          <p:cNvPr id="5" name="Rectangle 5"/>
          <p:cNvSpPr>
            <a:spLocks/>
          </p:cNvSpPr>
          <p:nvPr/>
        </p:nvSpPr>
        <p:spPr bwMode="auto">
          <a:xfrm>
            <a:off x="298450" y="1289050"/>
            <a:ext cx="8610600" cy="53340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r>
              <a:rPr lang="en-US" sz="1600" dirty="0" smtClean="0">
                <a:latin typeface="Courier New" pitchFamily="49" charset="0"/>
                <a:cs typeface="Courier New" pitchFamily="49" charset="0"/>
                <a:sym typeface="Courier New Bold" charset="0"/>
              </a:rPr>
              <a:t>	    // Continuation</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Iterator</a:t>
            </a:r>
            <a:r>
              <a:rPr lang="en-US" sz="1600" dirty="0" smtClean="0">
                <a:latin typeface="Courier New" pitchFamily="49" charset="0"/>
                <a:cs typeface="Courier New" pitchFamily="49" charset="0"/>
                <a:sym typeface="Courier New Bold" charset="0"/>
              </a:rPr>
              <a:t>&lt;</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&gt; </a:t>
            </a:r>
            <a:r>
              <a:rPr lang="en-US" sz="1600" dirty="0" err="1" smtClean="0">
                <a:latin typeface="Courier New" pitchFamily="49" charset="0"/>
                <a:cs typeface="Courier New" pitchFamily="49" charset="0"/>
                <a:sym typeface="Courier New Bold" charset="0"/>
              </a:rPr>
              <a:t>aset</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alist.iterator</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For each incoming edge</a:t>
            </a:r>
          </a:p>
          <a:p>
            <a:r>
              <a:rPr lang="en-US" sz="1600" dirty="0" smtClean="0">
                <a:latin typeface="Courier New" pitchFamily="49" charset="0"/>
                <a:cs typeface="Courier New" pitchFamily="49" charset="0"/>
                <a:sym typeface="Courier New Bold" charset="0"/>
              </a:rPr>
              <a:t>	    while(</a:t>
            </a:r>
            <a:r>
              <a:rPr lang="en-US" sz="1600" dirty="0" err="1" smtClean="0">
                <a:latin typeface="Courier New" pitchFamily="49" charset="0"/>
                <a:cs typeface="Courier New" pitchFamily="49" charset="0"/>
                <a:sym typeface="Courier New Bold" charset="0"/>
              </a:rPr>
              <a:t>aset.hasNext</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aedge</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aset.next</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For each outgoing edge</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Iterator</a:t>
            </a:r>
            <a:r>
              <a:rPr lang="en-US" sz="1600" dirty="0" smtClean="0">
                <a:latin typeface="Courier New" pitchFamily="49" charset="0"/>
                <a:cs typeface="Courier New" pitchFamily="49" charset="0"/>
                <a:sym typeface="Courier New Bold" charset="0"/>
              </a:rPr>
              <a:t>&lt;</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&gt; </a:t>
            </a:r>
            <a:r>
              <a:rPr lang="en-US" sz="1600" dirty="0" err="1" smtClean="0">
                <a:latin typeface="Courier New" pitchFamily="49" charset="0"/>
                <a:cs typeface="Courier New" pitchFamily="49" charset="0"/>
                <a:sym typeface="Courier New Bold" charset="0"/>
              </a:rPr>
              <a:t>bset</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blist.iterator</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while (</a:t>
            </a:r>
            <a:r>
              <a:rPr lang="en-US" sz="1600" dirty="0" err="1" smtClean="0">
                <a:latin typeface="Courier New" pitchFamily="49" charset="0"/>
                <a:cs typeface="Courier New" pitchFamily="49" charset="0"/>
                <a:sym typeface="Courier New Bold" charset="0"/>
              </a:rPr>
              <a:t>bset.hasNext</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bedge</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bset.next</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newe</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aedge.contractProd</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bedge</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Null would indicate invalid contraction</a:t>
            </a:r>
          </a:p>
          <a:p>
            <a:r>
              <a:rPr lang="en-US" sz="1600" dirty="0" smtClean="0">
                <a:latin typeface="Courier New" pitchFamily="49" charset="0"/>
                <a:cs typeface="Courier New" pitchFamily="49" charset="0"/>
                <a:sym typeface="Courier New Bold" charset="0"/>
              </a:rPr>
              <a:t>		    if (</a:t>
            </a:r>
            <a:r>
              <a:rPr lang="en-US" sz="1600" dirty="0" err="1" smtClean="0">
                <a:latin typeface="Courier New" pitchFamily="49" charset="0"/>
                <a:cs typeface="Courier New" pitchFamily="49" charset="0"/>
                <a:sym typeface="Courier New Bold" charset="0"/>
              </a:rPr>
              <a:t>newe</a:t>
            </a:r>
            <a:r>
              <a:rPr lang="en-US" sz="1600" dirty="0" smtClean="0">
                <a:latin typeface="Courier New" pitchFamily="49" charset="0"/>
                <a:cs typeface="Courier New" pitchFamily="49" charset="0"/>
                <a:sym typeface="Courier New Bold" charset="0"/>
              </a:rPr>
              <a:t> != null) {</a:t>
            </a:r>
          </a:p>
          <a:p>
            <a:r>
              <a:rPr lang="en-US" sz="1600" dirty="0" smtClean="0">
                <a:latin typeface="Courier New" pitchFamily="49" charset="0"/>
                <a:cs typeface="Courier New" pitchFamily="49" charset="0"/>
                <a:sym typeface="Courier New Bold" charset="0"/>
              </a:rPr>
              <a:t>			Text </a:t>
            </a:r>
            <a:r>
              <a:rPr lang="en-US" sz="1600" dirty="0" err="1" smtClean="0">
                <a:latin typeface="Courier New" pitchFamily="49" charset="0"/>
                <a:cs typeface="Courier New" pitchFamily="49" charset="0"/>
                <a:sym typeface="Courier New Bold" charset="0"/>
              </a:rPr>
              <a:t>outk</a:t>
            </a:r>
            <a:r>
              <a:rPr lang="en-US" sz="1600" dirty="0" smtClean="0">
                <a:latin typeface="Courier New" pitchFamily="49" charset="0"/>
                <a:cs typeface="Courier New" pitchFamily="49" charset="0"/>
                <a:sym typeface="Courier New Bold" charset="0"/>
              </a:rPr>
              <a:t> = new Text(</a:t>
            </a:r>
            <a:r>
              <a:rPr lang="en-US" sz="1600" dirty="0" err="1" smtClean="0">
                <a:latin typeface="Courier New" pitchFamily="49" charset="0"/>
                <a:cs typeface="Courier New" pitchFamily="49" charset="0"/>
                <a:sym typeface="Courier New Bold" charset="0"/>
              </a:rPr>
              <a:t>newe.toString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outk</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outv</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a:t>
            </a:r>
          </a:p>
          <a:p>
            <a:endParaRPr lang="en-US" sz="1600" dirty="0">
              <a:latin typeface="Courier New" pitchFamily="49" charset="0"/>
              <a:cs typeface="Courier New" pitchFamily="49" charset="0"/>
              <a:sym typeface="Courier New Bold"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Multiply Phase 2 </a:t>
            </a:r>
            <a:r>
              <a:rPr lang="en-US" dirty="0" err="1" smtClean="0"/>
              <a:t>Mapper</a:t>
            </a:r>
            <a:endParaRPr lang="en-US" dirty="0"/>
          </a:p>
        </p:txBody>
      </p:sp>
      <p:sp>
        <p:nvSpPr>
          <p:cNvPr id="3" name="Content Placeholder 2"/>
          <p:cNvSpPr>
            <a:spLocks noGrp="1"/>
          </p:cNvSpPr>
          <p:nvPr>
            <p:ph idx="1"/>
          </p:nvPr>
        </p:nvSpPr>
        <p:spPr>
          <a:xfrm>
            <a:off x="290513" y="1368425"/>
            <a:ext cx="1150937" cy="5064125"/>
          </a:xfrm>
        </p:spPr>
        <p:txBody>
          <a:bodyPr/>
          <a:lstStyle/>
          <a:p>
            <a:endParaRPr lang="en-US" dirty="0"/>
          </a:p>
        </p:txBody>
      </p:sp>
      <p:sp>
        <p:nvSpPr>
          <p:cNvPr id="5" name="Rectangle 5"/>
          <p:cNvSpPr>
            <a:spLocks/>
          </p:cNvSpPr>
          <p:nvPr/>
        </p:nvSpPr>
        <p:spPr bwMode="auto">
          <a:xfrm>
            <a:off x="298450" y="1289050"/>
            <a:ext cx="8610600" cy="35052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r>
              <a:rPr lang="en-US" sz="1600" dirty="0" smtClean="0">
                <a:latin typeface="Courier New" pitchFamily="49" charset="0"/>
                <a:cs typeface="Courier New" pitchFamily="49" charset="0"/>
                <a:sym typeface="Courier New Bold" charset="0"/>
              </a:rPr>
              <a:t>public class P2Mapper extends </a:t>
            </a:r>
            <a:r>
              <a:rPr lang="en-US" sz="1600" dirty="0" err="1" smtClean="0">
                <a:latin typeface="Courier New" pitchFamily="49" charset="0"/>
                <a:cs typeface="Courier New" pitchFamily="49" charset="0"/>
                <a:sym typeface="Courier New Bold" charset="0"/>
              </a:rPr>
              <a:t>MapReduceBase</a:t>
            </a:r>
            <a:r>
              <a:rPr lang="en-US" sz="1600" dirty="0" smtClean="0">
                <a:latin typeface="Courier New" pitchFamily="49" charset="0"/>
                <a:cs typeface="Courier New" pitchFamily="49" charset="0"/>
                <a:sym typeface="Courier New Bold" charset="0"/>
              </a:rPr>
              <a:t> implements </a:t>
            </a:r>
            <a:r>
              <a:rPr lang="en-US" sz="1600" dirty="0" err="1" smtClean="0">
                <a:latin typeface="Courier New" pitchFamily="49" charset="0"/>
                <a:cs typeface="Courier New" pitchFamily="49" charset="0"/>
                <a:sym typeface="Courier New Bold" charset="0"/>
              </a:rPr>
              <a:t>Mapper</a:t>
            </a:r>
            <a:r>
              <a:rPr lang="en-US" sz="1600" dirty="0" smtClean="0">
                <a:latin typeface="Courier New" pitchFamily="49" charset="0"/>
                <a:cs typeface="Courier New" pitchFamily="49" charset="0"/>
                <a:sym typeface="Courier New Bold" charset="0"/>
              </a:rPr>
              <a:t>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public void map(</a:t>
            </a:r>
            <a:r>
              <a:rPr lang="en-US" sz="1600" dirty="0" err="1" smtClean="0">
                <a:latin typeface="Courier New" pitchFamily="49" charset="0"/>
                <a:cs typeface="Courier New" pitchFamily="49" charset="0"/>
                <a:sym typeface="Courier New Bold" charset="0"/>
              </a:rPr>
              <a:t>WritableComparable</a:t>
            </a:r>
            <a:r>
              <a:rPr lang="en-US" sz="1600" dirty="0" smtClean="0">
                <a:latin typeface="Courier New" pitchFamily="49" charset="0"/>
                <a:cs typeface="Courier New" pitchFamily="49" charset="0"/>
                <a:sym typeface="Courier New Bold" charset="0"/>
              </a:rPr>
              <a:t> key, Writable values,</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OutputCollector</a:t>
            </a:r>
            <a:r>
              <a:rPr lang="en-US" sz="1600" dirty="0" smtClean="0">
                <a:latin typeface="Courier New" pitchFamily="49" charset="0"/>
                <a:cs typeface="Courier New" pitchFamily="49" charset="0"/>
                <a:sym typeface="Courier New Bold" charset="0"/>
              </a:rPr>
              <a:t> output, Reporter </a:t>
            </a:r>
            <a:r>
              <a:rPr lang="en-US" sz="1600" dirty="0" err="1" smtClean="0">
                <a:latin typeface="Courier New" pitchFamily="49" charset="0"/>
                <a:cs typeface="Courier New" pitchFamily="49" charset="0"/>
                <a:sym typeface="Courier New Bold" charset="0"/>
              </a:rPr>
              <a:t>reporter</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throws </a:t>
            </a:r>
            <a:r>
              <a:rPr lang="en-US" sz="1600" dirty="0" err="1" smtClean="0">
                <a:latin typeface="Courier New" pitchFamily="49" charset="0"/>
                <a:cs typeface="Courier New" pitchFamily="49" charset="0"/>
                <a:sym typeface="Courier New Bold" charset="0"/>
              </a:rPr>
              <a:t>IOException</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String </a:t>
            </a:r>
            <a:r>
              <a:rPr lang="en-US" sz="1600" dirty="0" err="1" smtClean="0">
                <a:latin typeface="Courier New" pitchFamily="49" charset="0"/>
                <a:cs typeface="Courier New" pitchFamily="49" charset="0"/>
                <a:sym typeface="Courier New Bold" charset="0"/>
              </a:rPr>
              <a:t>es</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values.toString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try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 e = new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es</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Key based on head &amp; tail nodes</a:t>
            </a:r>
          </a:p>
          <a:p>
            <a:r>
              <a:rPr lang="en-US" sz="1600" dirty="0" smtClean="0">
                <a:latin typeface="Courier New" pitchFamily="49" charset="0"/>
                <a:cs typeface="Courier New" pitchFamily="49" charset="0"/>
                <a:sym typeface="Courier New Bold" charset="0"/>
              </a:rPr>
              <a:t>	    String </a:t>
            </a:r>
            <a:r>
              <a:rPr lang="en-US" sz="1600" dirty="0" err="1" smtClean="0">
                <a:latin typeface="Courier New" pitchFamily="49" charset="0"/>
                <a:cs typeface="Courier New" pitchFamily="49" charset="0"/>
                <a:sym typeface="Courier New Bold" charset="0"/>
              </a:rPr>
              <a:t>ks</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e.fromNode</a:t>
            </a:r>
            <a:r>
              <a:rPr lang="en-US" sz="1600" dirty="0" smtClean="0">
                <a:latin typeface="Courier New" pitchFamily="49" charset="0"/>
                <a:cs typeface="Courier New" pitchFamily="49" charset="0"/>
                <a:sym typeface="Courier New Bold" charset="0"/>
              </a:rPr>
              <a:t> + " " + </a:t>
            </a:r>
            <a:r>
              <a:rPr lang="en-US" sz="1600" dirty="0" err="1" smtClean="0">
                <a:latin typeface="Courier New" pitchFamily="49" charset="0"/>
                <a:cs typeface="Courier New" pitchFamily="49" charset="0"/>
                <a:sym typeface="Courier New Bold" charset="0"/>
              </a:rPr>
              <a:t>e.toNode</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a:t>
            </a:r>
            <a:r>
              <a:rPr lang="en-US" sz="1600" dirty="0" smtClean="0">
                <a:latin typeface="Courier New" pitchFamily="49" charset="0"/>
                <a:cs typeface="Courier New" pitchFamily="49" charset="0"/>
                <a:sym typeface="Courier New Bold" charset="0"/>
              </a:rPr>
              <a:t>(new Text(</a:t>
            </a:r>
            <a:r>
              <a:rPr lang="en-US" sz="1600" dirty="0" err="1" smtClean="0">
                <a:latin typeface="Courier New" pitchFamily="49" charset="0"/>
                <a:cs typeface="Courier New" pitchFamily="49" charset="0"/>
                <a:sym typeface="Courier New Bold" charset="0"/>
              </a:rPr>
              <a:t>ks</a:t>
            </a:r>
            <a:r>
              <a:rPr lang="en-US" sz="1600" dirty="0" smtClean="0">
                <a:latin typeface="Courier New" pitchFamily="49" charset="0"/>
                <a:cs typeface="Courier New" pitchFamily="49" charset="0"/>
                <a:sym typeface="Courier New Bold" charset="0"/>
              </a:rPr>
              <a:t>), new Text(</a:t>
            </a:r>
            <a:r>
              <a:rPr lang="en-US" sz="1600" dirty="0" err="1" smtClean="0">
                <a:latin typeface="Courier New" pitchFamily="49" charset="0"/>
                <a:cs typeface="Courier New" pitchFamily="49" charset="0"/>
                <a:sym typeface="Courier New Bold" charset="0"/>
              </a:rPr>
              <a:t>e.toString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catch (</a:t>
            </a:r>
            <a:r>
              <a:rPr lang="en-US" sz="1600" dirty="0" err="1" smtClean="0">
                <a:latin typeface="Courier New" pitchFamily="49" charset="0"/>
                <a:cs typeface="Courier New" pitchFamily="49" charset="0"/>
                <a:sym typeface="Courier New Bold" charset="0"/>
              </a:rPr>
              <a:t>BadGraphException</a:t>
            </a:r>
            <a:r>
              <a:rPr lang="en-US" sz="1600" dirty="0" smtClean="0">
                <a:latin typeface="Courier New" pitchFamily="49" charset="0"/>
                <a:cs typeface="Courier New" pitchFamily="49" charset="0"/>
                <a:sym typeface="Courier New Bold" charset="0"/>
              </a:rPr>
              <a:t> e) {}</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Multiply Phase 2 Reducer</a:t>
            </a:r>
            <a:endParaRPr lang="en-US" dirty="0"/>
          </a:p>
        </p:txBody>
      </p:sp>
      <p:sp>
        <p:nvSpPr>
          <p:cNvPr id="3" name="Content Placeholder 2"/>
          <p:cNvSpPr>
            <a:spLocks noGrp="1"/>
          </p:cNvSpPr>
          <p:nvPr>
            <p:ph idx="1"/>
          </p:nvPr>
        </p:nvSpPr>
        <p:spPr>
          <a:xfrm>
            <a:off x="290513" y="1368425"/>
            <a:ext cx="1150937" cy="5064125"/>
          </a:xfrm>
        </p:spPr>
        <p:txBody>
          <a:bodyPr/>
          <a:lstStyle/>
          <a:p>
            <a:endParaRPr lang="en-US" dirty="0"/>
          </a:p>
        </p:txBody>
      </p:sp>
      <p:sp>
        <p:nvSpPr>
          <p:cNvPr id="5" name="Rectangle 5"/>
          <p:cNvSpPr>
            <a:spLocks/>
          </p:cNvSpPr>
          <p:nvPr/>
        </p:nvSpPr>
        <p:spPr bwMode="auto">
          <a:xfrm>
            <a:off x="222250" y="908050"/>
            <a:ext cx="8610600" cy="58674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r>
              <a:rPr lang="en-US" sz="1600" dirty="0" smtClean="0">
                <a:latin typeface="Courier New" pitchFamily="49" charset="0"/>
                <a:cs typeface="Courier New" pitchFamily="49" charset="0"/>
                <a:sym typeface="Courier New Bold" charset="0"/>
              </a:rPr>
              <a:t>public class P2Reducer extends </a:t>
            </a:r>
            <a:r>
              <a:rPr lang="en-US" sz="1600" dirty="0" err="1" smtClean="0">
                <a:latin typeface="Courier New" pitchFamily="49" charset="0"/>
                <a:cs typeface="Courier New" pitchFamily="49" charset="0"/>
                <a:sym typeface="Courier New Bold" charset="0"/>
              </a:rPr>
              <a:t>MapReduceBase</a:t>
            </a:r>
            <a:r>
              <a:rPr lang="en-US" sz="1600" dirty="0" smtClean="0">
                <a:latin typeface="Courier New" pitchFamily="49" charset="0"/>
                <a:cs typeface="Courier New" pitchFamily="49" charset="0"/>
                <a:sym typeface="Courier New Bold" charset="0"/>
              </a:rPr>
              <a:t> implements Reducer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public void reduce(</a:t>
            </a:r>
            <a:r>
              <a:rPr lang="en-US" sz="1600" dirty="0" err="1" smtClean="0">
                <a:latin typeface="Courier New" pitchFamily="49" charset="0"/>
                <a:cs typeface="Courier New" pitchFamily="49" charset="0"/>
                <a:sym typeface="Courier New Bold" charset="0"/>
              </a:rPr>
              <a:t>WritableComparable</a:t>
            </a:r>
            <a:r>
              <a:rPr lang="en-US" sz="1600" dirty="0" smtClean="0">
                <a:latin typeface="Courier New" pitchFamily="49" charset="0"/>
                <a:cs typeface="Courier New" pitchFamily="49" charset="0"/>
                <a:sym typeface="Courier New Bold" charset="0"/>
              </a:rPr>
              <a:t> key, </a:t>
            </a:r>
            <a:r>
              <a:rPr lang="en-US" sz="1600" dirty="0" err="1" smtClean="0">
                <a:latin typeface="Courier New" pitchFamily="49" charset="0"/>
                <a:cs typeface="Courier New" pitchFamily="49" charset="0"/>
                <a:sym typeface="Courier New Bold" charset="0"/>
              </a:rPr>
              <a:t>Iterator</a:t>
            </a:r>
            <a:r>
              <a:rPr lang="en-US" sz="1600" dirty="0" smtClean="0">
                <a:latin typeface="Courier New" pitchFamily="49" charset="0"/>
                <a:cs typeface="Courier New" pitchFamily="49" charset="0"/>
                <a:sym typeface="Courier New Bold" charset="0"/>
              </a:rPr>
              <a:t> values,</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OutputCollector</a:t>
            </a:r>
            <a:r>
              <a:rPr lang="en-US" sz="1600" dirty="0" smtClean="0">
                <a:latin typeface="Courier New" pitchFamily="49" charset="0"/>
                <a:cs typeface="Courier New" pitchFamily="49" charset="0"/>
                <a:sym typeface="Courier New Bold" charset="0"/>
              </a:rPr>
              <a:t> output, Reporter </a:t>
            </a:r>
            <a:r>
              <a:rPr lang="en-US" sz="1600" dirty="0" err="1" smtClean="0">
                <a:latin typeface="Courier New" pitchFamily="49" charset="0"/>
                <a:cs typeface="Courier New" pitchFamily="49" charset="0"/>
                <a:sym typeface="Courier New Bold" charset="0"/>
              </a:rPr>
              <a:t>reporter</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throws </a:t>
            </a:r>
            <a:r>
              <a:rPr lang="en-US" sz="1600" dirty="0" err="1" smtClean="0">
                <a:latin typeface="Courier New" pitchFamily="49" charset="0"/>
                <a:cs typeface="Courier New" pitchFamily="49" charset="0"/>
                <a:sym typeface="Courier New Bold" charset="0"/>
              </a:rPr>
              <a:t>IOException</a:t>
            </a:r>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efinal</a:t>
            </a:r>
            <a:r>
              <a:rPr lang="en-US" sz="1600" dirty="0" smtClean="0">
                <a:latin typeface="Courier New" pitchFamily="49" charset="0"/>
                <a:cs typeface="Courier New" pitchFamily="49" charset="0"/>
                <a:sym typeface="Courier New Bold" charset="0"/>
              </a:rPr>
              <a:t> = null;</a:t>
            </a:r>
          </a:p>
          <a:p>
            <a:r>
              <a:rPr lang="en-US" sz="1600" dirty="0" smtClean="0">
                <a:latin typeface="Courier New" pitchFamily="49" charset="0"/>
                <a:cs typeface="Courier New" pitchFamily="49" charset="0"/>
                <a:sym typeface="Courier New Bold" charset="0"/>
              </a:rPr>
              <a:t>	while (</a:t>
            </a:r>
            <a:r>
              <a:rPr lang="en-US" sz="1600" dirty="0" err="1" smtClean="0">
                <a:latin typeface="Courier New" pitchFamily="49" charset="0"/>
                <a:cs typeface="Courier New" pitchFamily="49" charset="0"/>
                <a:sym typeface="Courier New Bold" charset="0"/>
              </a:rPr>
              <a:t>efinal</a:t>
            </a:r>
            <a:r>
              <a:rPr lang="en-US" sz="1600" dirty="0" smtClean="0">
                <a:latin typeface="Courier New" pitchFamily="49" charset="0"/>
                <a:cs typeface="Courier New" pitchFamily="49" charset="0"/>
                <a:sym typeface="Courier New Bold" charset="0"/>
              </a:rPr>
              <a:t> == null &amp;&amp; </a:t>
            </a:r>
            <a:r>
              <a:rPr lang="en-US" sz="1600" dirty="0" err="1" smtClean="0">
                <a:latin typeface="Courier New" pitchFamily="49" charset="0"/>
                <a:cs typeface="Courier New" pitchFamily="49" charset="0"/>
                <a:sym typeface="Courier New Bold" charset="0"/>
              </a:rPr>
              <a:t>values.hasNext</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try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efinal</a:t>
            </a:r>
            <a:r>
              <a:rPr lang="en-US" sz="1600" dirty="0" smtClean="0">
                <a:latin typeface="Courier New" pitchFamily="49" charset="0"/>
                <a:cs typeface="Courier New" pitchFamily="49" charset="0"/>
                <a:sym typeface="Courier New Bold" charset="0"/>
              </a:rPr>
              <a:t> = new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values.next</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catch (</a:t>
            </a:r>
            <a:r>
              <a:rPr lang="en-US" sz="1600" dirty="0" err="1" smtClean="0">
                <a:latin typeface="Courier New" pitchFamily="49" charset="0"/>
                <a:cs typeface="Courier New" pitchFamily="49" charset="0"/>
                <a:sym typeface="Courier New Bold" charset="0"/>
              </a:rPr>
              <a:t>BadGraphException</a:t>
            </a:r>
            <a:r>
              <a:rPr lang="en-US" sz="1600" dirty="0" smtClean="0">
                <a:latin typeface="Courier New" pitchFamily="49" charset="0"/>
                <a:cs typeface="Courier New" pitchFamily="49" charset="0"/>
                <a:sym typeface="Courier New Bold" charset="0"/>
              </a:rPr>
              <a:t> e) {}</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if (</a:t>
            </a:r>
            <a:r>
              <a:rPr lang="en-US" sz="1600" dirty="0" err="1" smtClean="0">
                <a:latin typeface="Courier New" pitchFamily="49" charset="0"/>
                <a:cs typeface="Courier New" pitchFamily="49" charset="0"/>
                <a:sym typeface="Courier New Bold" charset="0"/>
              </a:rPr>
              <a:t>efinal</a:t>
            </a:r>
            <a:r>
              <a:rPr lang="en-US" sz="1600" dirty="0" smtClean="0">
                <a:latin typeface="Courier New" pitchFamily="49" charset="0"/>
                <a:cs typeface="Courier New" pitchFamily="49" charset="0"/>
                <a:sym typeface="Courier New Bold" charset="0"/>
              </a:rPr>
              <a:t> != null) {</a:t>
            </a:r>
          </a:p>
          <a:p>
            <a:r>
              <a:rPr lang="en-US" sz="1600" dirty="0" smtClean="0">
                <a:latin typeface="Courier New" pitchFamily="49" charset="0"/>
                <a:cs typeface="Courier New" pitchFamily="49" charset="0"/>
                <a:sym typeface="Courier New Bold" charset="0"/>
              </a:rPr>
              <a:t>	    while(</a:t>
            </a:r>
            <a:r>
              <a:rPr lang="en-US" sz="1600" dirty="0" err="1" smtClean="0">
                <a:latin typeface="Courier New" pitchFamily="49" charset="0"/>
                <a:cs typeface="Courier New" pitchFamily="49" charset="0"/>
                <a:sym typeface="Courier New Bold" charset="0"/>
              </a:rPr>
              <a:t>values.hasNext</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try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eother</a:t>
            </a:r>
            <a:r>
              <a:rPr lang="en-US" sz="1600" dirty="0" smtClean="0">
                <a:latin typeface="Courier New" pitchFamily="49" charset="0"/>
                <a:cs typeface="Courier New" pitchFamily="49" charset="0"/>
                <a:sym typeface="Courier New Bold" charset="0"/>
              </a:rPr>
              <a:t> = </a:t>
            </a:r>
          </a:p>
          <a:p>
            <a:r>
              <a:rPr lang="en-US" sz="1600" dirty="0" smtClean="0">
                <a:latin typeface="Courier New" pitchFamily="49" charset="0"/>
                <a:cs typeface="Courier New" pitchFamily="49" charset="0"/>
                <a:sym typeface="Courier New Bold" charset="0"/>
              </a:rPr>
              <a:t>			new </a:t>
            </a:r>
            <a:r>
              <a:rPr lang="en-US" sz="1600" dirty="0" err="1" smtClean="0">
                <a:latin typeface="Courier New" pitchFamily="49" charset="0"/>
                <a:cs typeface="Courier New" pitchFamily="49" charset="0"/>
                <a:sym typeface="Courier New Bold" charset="0"/>
              </a:rPr>
              <a:t>GraphEdge</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values.next</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efinal.weight</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eother.weight</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catch (</a:t>
            </a:r>
            <a:r>
              <a:rPr lang="en-US" sz="1600" dirty="0" err="1" smtClean="0">
                <a:latin typeface="Courier New" pitchFamily="49" charset="0"/>
                <a:cs typeface="Courier New" pitchFamily="49" charset="0"/>
                <a:sym typeface="Courier New Bold" charset="0"/>
              </a:rPr>
              <a:t>BadGraphException</a:t>
            </a:r>
            <a:r>
              <a:rPr lang="en-US" sz="1600" dirty="0" smtClean="0">
                <a:latin typeface="Courier New" pitchFamily="49" charset="0"/>
                <a:cs typeface="Courier New" pitchFamily="49" charset="0"/>
                <a:sym typeface="Courier New Bold" charset="0"/>
              </a:rPr>
              <a:t> e) {}</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if (</a:t>
            </a:r>
            <a:r>
              <a:rPr lang="en-US" sz="1600" dirty="0" err="1" smtClean="0">
                <a:latin typeface="Courier New" pitchFamily="49" charset="0"/>
                <a:cs typeface="Courier New" pitchFamily="49" charset="0"/>
                <a:sym typeface="Courier New Bold" charset="0"/>
              </a:rPr>
              <a:t>efinal.weight</a:t>
            </a:r>
            <a:r>
              <a:rPr lang="en-US" sz="1600" dirty="0" smtClean="0">
                <a:latin typeface="Courier New" pitchFamily="49" charset="0"/>
                <a:cs typeface="Courier New" pitchFamily="49" charset="0"/>
                <a:sym typeface="Courier New Bold" charset="0"/>
              </a:rPr>
              <a:t> != 0)</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a:t>
            </a:r>
            <a:r>
              <a:rPr lang="en-US" sz="1600" dirty="0" smtClean="0">
                <a:latin typeface="Courier New" pitchFamily="49" charset="0"/>
                <a:cs typeface="Courier New" pitchFamily="49" charset="0"/>
                <a:sym typeface="Courier New Bold" charset="0"/>
              </a:rPr>
              <a:t>(new Text(</a:t>
            </a:r>
            <a:r>
              <a:rPr lang="en-US" sz="1600" dirty="0" err="1" smtClean="0">
                <a:latin typeface="Courier New" pitchFamily="49" charset="0"/>
                <a:cs typeface="Courier New" pitchFamily="49" charset="0"/>
                <a:sym typeface="Courier New Bold" charset="0"/>
              </a:rPr>
              <a:t>efinal.toString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new Text(""));</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Lessons from Sparse Matrix Example</a:t>
            </a:r>
          </a:p>
        </p:txBody>
      </p:sp>
      <p:sp>
        <p:nvSpPr>
          <p:cNvPr id="517123" name="Rectangle 3"/>
          <p:cNvSpPr>
            <a:spLocks noGrp="1" noChangeArrowheads="1"/>
          </p:cNvSpPr>
          <p:nvPr>
            <p:ph type="body" idx="1"/>
          </p:nvPr>
        </p:nvSpPr>
        <p:spPr/>
        <p:txBody>
          <a:bodyPr/>
          <a:lstStyle/>
          <a:p>
            <a:r>
              <a:rPr lang="en-US" dirty="0"/>
              <a:t>Associative Matching is Powerful Communication Primitive</a:t>
            </a:r>
          </a:p>
          <a:p>
            <a:pPr lvl="1"/>
            <a:r>
              <a:rPr lang="en-US" dirty="0"/>
              <a:t>Intermediate step in </a:t>
            </a:r>
            <a:r>
              <a:rPr lang="en-US" dirty="0" smtClean="0"/>
              <a:t>Map/Reduce</a:t>
            </a:r>
            <a:endParaRPr lang="en-US" dirty="0"/>
          </a:p>
          <a:p>
            <a:r>
              <a:rPr lang="en-US" dirty="0"/>
              <a:t>Similar Strategy Applies to Other Problems</a:t>
            </a:r>
          </a:p>
          <a:p>
            <a:pPr lvl="1"/>
            <a:r>
              <a:rPr lang="en-US" dirty="0"/>
              <a:t>Shortest path in graph</a:t>
            </a:r>
          </a:p>
          <a:p>
            <a:pPr lvl="1"/>
            <a:r>
              <a:rPr lang="en-US" dirty="0"/>
              <a:t>Database join</a:t>
            </a:r>
          </a:p>
          <a:p>
            <a:r>
              <a:rPr lang="en-US" dirty="0" smtClean="0"/>
              <a:t>Many Performance Considerations</a:t>
            </a:r>
          </a:p>
          <a:p>
            <a:pPr lvl="1"/>
            <a:r>
              <a:rPr lang="en-US" dirty="0" smtClean="0"/>
              <a:t>Kiefer, Volk, </a:t>
            </a:r>
            <a:r>
              <a:rPr lang="en-US" dirty="0" err="1" smtClean="0"/>
              <a:t>Lehner</a:t>
            </a:r>
            <a:r>
              <a:rPr lang="en-US" dirty="0" smtClean="0"/>
              <a:t>, TU Dresden</a:t>
            </a:r>
            <a:endParaRPr lang="en-US" dirty="0"/>
          </a:p>
          <a:p>
            <a:pPr lvl="1"/>
            <a:r>
              <a:rPr lang="en-US" dirty="0" smtClean="0"/>
              <a:t>Should do systematic comparison to other sparse matrix implementations</a:t>
            </a:r>
            <a:endParaRPr lang="en-US" dirty="0"/>
          </a:p>
          <a:p>
            <a:pPr lvl="1"/>
            <a:endParaRPr lang="en-US"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Implementation</a:t>
            </a:r>
            <a:endParaRPr lang="en-US" dirty="0"/>
          </a:p>
        </p:txBody>
      </p:sp>
      <p:sp>
        <p:nvSpPr>
          <p:cNvPr id="3" name="Content Placeholder 2"/>
          <p:cNvSpPr>
            <a:spLocks noGrp="1"/>
          </p:cNvSpPr>
          <p:nvPr>
            <p:ph idx="1"/>
          </p:nvPr>
        </p:nvSpPr>
        <p:spPr/>
        <p:txBody>
          <a:bodyPr/>
          <a:lstStyle/>
          <a:p>
            <a:r>
              <a:rPr lang="en-US" dirty="0" smtClean="0"/>
              <a:t>Built on Top of Parallel File System</a:t>
            </a:r>
          </a:p>
          <a:p>
            <a:pPr lvl="1"/>
            <a:r>
              <a:rPr lang="en-US" dirty="0" smtClean="0"/>
              <a:t>Google: GFS, Hadoop: HDFS</a:t>
            </a:r>
          </a:p>
          <a:p>
            <a:pPr lvl="1"/>
            <a:r>
              <a:rPr lang="en-US" dirty="0" smtClean="0"/>
              <a:t>Provides global naming</a:t>
            </a:r>
          </a:p>
          <a:p>
            <a:pPr lvl="1"/>
            <a:r>
              <a:rPr lang="en-US" dirty="0" smtClean="0"/>
              <a:t>Reliability via replication (typically 3 copies)</a:t>
            </a:r>
          </a:p>
          <a:p>
            <a:r>
              <a:rPr lang="en-US" dirty="0" smtClean="0"/>
              <a:t>Breaks work into tasks</a:t>
            </a:r>
          </a:p>
          <a:p>
            <a:pPr lvl="1"/>
            <a:r>
              <a:rPr lang="en-US" dirty="0" smtClean="0"/>
              <a:t>Master schedules tasks on workers dynamically</a:t>
            </a:r>
          </a:p>
          <a:p>
            <a:pPr lvl="1"/>
            <a:r>
              <a:rPr lang="en-US" dirty="0" smtClean="0"/>
              <a:t>Typically #tasks &gt;&gt; #processors</a:t>
            </a:r>
          </a:p>
          <a:p>
            <a:r>
              <a:rPr lang="en-US" dirty="0" smtClean="0"/>
              <a:t>Net Effect</a:t>
            </a:r>
          </a:p>
          <a:p>
            <a:pPr lvl="1"/>
            <a:r>
              <a:rPr lang="en-US" dirty="0" smtClean="0"/>
              <a:t>Input: Set of files in reliable file system</a:t>
            </a:r>
          </a:p>
          <a:p>
            <a:pPr lvl="1"/>
            <a:r>
              <a:rPr lang="en-US" dirty="0" smtClean="0"/>
              <a:t>Output: Set of files in reliable file system</a:t>
            </a:r>
          </a:p>
        </p:txBody>
      </p:sp>
    </p:spTree>
    <p:extLst>
      <p:ext uri="{BB962C8B-B14F-4D97-AF65-F5344CB8AC3E}">
        <p14:creationId xmlns:p14="http://schemas.microsoft.com/office/powerpoint/2010/main" val="294184737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Execution</a:t>
            </a:r>
            <a:endParaRPr lang="en-US" dirty="0"/>
          </a:p>
        </p:txBody>
      </p:sp>
      <p:grpSp>
        <p:nvGrpSpPr>
          <p:cNvPr id="49" name="Group 48"/>
          <p:cNvGrpSpPr/>
          <p:nvPr/>
        </p:nvGrpSpPr>
        <p:grpSpPr>
          <a:xfrm>
            <a:off x="450850" y="4105127"/>
            <a:ext cx="8553137" cy="917723"/>
            <a:chOff x="450850" y="4028927"/>
            <a:chExt cx="8553137" cy="917723"/>
          </a:xfrm>
        </p:grpSpPr>
        <p:sp>
          <p:nvSpPr>
            <p:cNvPr id="4" name="Rectangle 3"/>
            <p:cNvSpPr/>
            <p:nvPr/>
          </p:nvSpPr>
          <p:spPr bwMode="auto">
            <a:xfrm>
              <a:off x="450850" y="4028927"/>
              <a:ext cx="990600" cy="917723"/>
            </a:xfrm>
            <a:prstGeom prst="rect">
              <a:avLst/>
            </a:prstGeom>
            <a:solidFill>
              <a:srgbClr val="FFFF99"/>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Task Manager</a:t>
              </a:r>
            </a:p>
          </p:txBody>
        </p:sp>
        <p:grpSp>
          <p:nvGrpSpPr>
            <p:cNvPr id="14" name="Group 13"/>
            <p:cNvGrpSpPr/>
            <p:nvPr/>
          </p:nvGrpSpPr>
          <p:grpSpPr>
            <a:xfrm>
              <a:off x="1974850" y="4028927"/>
              <a:ext cx="7029137" cy="917723"/>
              <a:chOff x="1974850" y="3879850"/>
              <a:chExt cx="7029137" cy="917723"/>
            </a:xfrm>
          </p:grpSpPr>
          <p:grpSp>
            <p:nvGrpSpPr>
              <p:cNvPr id="12" name="Group 11"/>
              <p:cNvGrpSpPr/>
              <p:nvPr/>
            </p:nvGrpSpPr>
            <p:grpSpPr>
              <a:xfrm>
                <a:off x="1974850" y="3879850"/>
                <a:ext cx="5562600" cy="917723"/>
                <a:chOff x="2355850" y="3879850"/>
                <a:chExt cx="5562600" cy="917723"/>
              </a:xfrm>
            </p:grpSpPr>
            <p:sp>
              <p:nvSpPr>
                <p:cNvPr id="5" name="Rectangle 4"/>
                <p:cNvSpPr/>
                <p:nvPr/>
              </p:nvSpPr>
              <p:spPr bwMode="auto">
                <a:xfrm>
                  <a:off x="2355850" y="3879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6" name="Rectangle 5"/>
                <p:cNvSpPr/>
                <p:nvPr/>
              </p:nvSpPr>
              <p:spPr bwMode="auto">
                <a:xfrm>
                  <a:off x="3651250" y="3879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9" name="Rectangle 8"/>
                <p:cNvSpPr/>
                <p:nvPr/>
              </p:nvSpPr>
              <p:spPr bwMode="auto">
                <a:xfrm>
                  <a:off x="6927850" y="3879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11" name="TextBox 10"/>
                <p:cNvSpPr txBox="1"/>
                <p:nvPr/>
              </p:nvSpPr>
              <p:spPr>
                <a:xfrm>
                  <a:off x="5175250" y="4108450"/>
                  <a:ext cx="1222660" cy="430887"/>
                </a:xfrm>
                <a:prstGeom prst="rect">
                  <a:avLst/>
                </a:prstGeom>
                <a:noFill/>
              </p:spPr>
              <p:txBody>
                <a:bodyPr wrap="none" rtlCol="0">
                  <a:spAutoFit/>
                </a:bodyPr>
                <a:lstStyle/>
                <a:p>
                  <a:r>
                    <a:rPr lang="en-US" sz="2400" dirty="0" smtClean="0">
                      <a:latin typeface="Wingdings"/>
                      <a:ea typeface="Wingdings"/>
                      <a:cs typeface="Wingdings"/>
                      <a:sym typeface="Wingdings"/>
                    </a:rPr>
                    <a:t>  </a:t>
                  </a:r>
                  <a:endParaRPr lang="en-US" sz="2400" dirty="0"/>
                </a:p>
              </p:txBody>
            </p:sp>
          </p:grpSp>
          <p:sp>
            <p:nvSpPr>
              <p:cNvPr id="13" name="TextBox 12"/>
              <p:cNvSpPr txBox="1"/>
              <p:nvPr/>
            </p:nvSpPr>
            <p:spPr>
              <a:xfrm>
                <a:off x="7613650" y="4108450"/>
                <a:ext cx="1390337" cy="346249"/>
              </a:xfrm>
              <a:prstGeom prst="rect">
                <a:avLst/>
              </a:prstGeom>
              <a:noFill/>
            </p:spPr>
            <p:txBody>
              <a:bodyPr wrap="none" rtlCol="0">
                <a:spAutoFit/>
              </a:bodyPr>
              <a:lstStyle/>
              <a:p>
                <a:r>
                  <a:rPr lang="en-US" dirty="0" smtClean="0"/>
                  <a:t>M Mappers</a:t>
                </a:r>
                <a:endParaRPr lang="en-US" dirty="0"/>
              </a:p>
            </p:txBody>
          </p:sp>
        </p:grpSp>
      </p:grpSp>
      <p:grpSp>
        <p:nvGrpSpPr>
          <p:cNvPr id="48" name="Group 47"/>
          <p:cNvGrpSpPr/>
          <p:nvPr/>
        </p:nvGrpSpPr>
        <p:grpSpPr>
          <a:xfrm>
            <a:off x="984250" y="5629127"/>
            <a:ext cx="7315200" cy="882972"/>
            <a:chOff x="984250" y="5629127"/>
            <a:chExt cx="7315200" cy="882972"/>
          </a:xfrm>
        </p:grpSpPr>
        <p:grpSp>
          <p:nvGrpSpPr>
            <p:cNvPr id="35" name="Group 34"/>
            <p:cNvGrpSpPr/>
            <p:nvPr/>
          </p:nvGrpSpPr>
          <p:grpSpPr>
            <a:xfrm>
              <a:off x="984250" y="5629127"/>
              <a:ext cx="7315200" cy="460523"/>
              <a:chOff x="984250" y="5480050"/>
              <a:chExt cx="7315200" cy="460523"/>
            </a:xfrm>
          </p:grpSpPr>
          <p:sp>
            <p:nvSpPr>
              <p:cNvPr id="10" name="Rectangle 9"/>
              <p:cNvSpPr/>
              <p:nvPr/>
            </p:nvSpPr>
            <p:spPr bwMode="auto">
              <a:xfrm>
                <a:off x="984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5" name="Rectangle 14"/>
              <p:cNvSpPr/>
              <p:nvPr/>
            </p:nvSpPr>
            <p:spPr bwMode="auto">
              <a:xfrm>
                <a:off x="1593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6" name="Rectangle 15"/>
              <p:cNvSpPr/>
              <p:nvPr/>
            </p:nvSpPr>
            <p:spPr bwMode="auto">
              <a:xfrm>
                <a:off x="2203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8" name="Rectangle 17"/>
              <p:cNvSpPr/>
              <p:nvPr/>
            </p:nvSpPr>
            <p:spPr bwMode="auto">
              <a:xfrm>
                <a:off x="3422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9" name="Rectangle 18"/>
              <p:cNvSpPr/>
              <p:nvPr/>
            </p:nvSpPr>
            <p:spPr bwMode="auto">
              <a:xfrm>
                <a:off x="4032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1" name="Rectangle 20"/>
              <p:cNvSpPr/>
              <p:nvPr/>
            </p:nvSpPr>
            <p:spPr bwMode="auto">
              <a:xfrm>
                <a:off x="5251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3" name="Rectangle 22"/>
              <p:cNvSpPr/>
              <p:nvPr/>
            </p:nvSpPr>
            <p:spPr bwMode="auto">
              <a:xfrm>
                <a:off x="6470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4" name="Rectangle 23"/>
              <p:cNvSpPr/>
              <p:nvPr/>
            </p:nvSpPr>
            <p:spPr bwMode="auto">
              <a:xfrm>
                <a:off x="7080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5" name="Rectangle 24"/>
              <p:cNvSpPr/>
              <p:nvPr/>
            </p:nvSpPr>
            <p:spPr bwMode="auto">
              <a:xfrm>
                <a:off x="7689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26" name="TextBox 25"/>
            <p:cNvSpPr txBox="1"/>
            <p:nvPr/>
          </p:nvSpPr>
          <p:spPr>
            <a:xfrm>
              <a:off x="2727582" y="6165850"/>
              <a:ext cx="4070495" cy="346249"/>
            </a:xfrm>
            <a:prstGeom prst="rect">
              <a:avLst/>
            </a:prstGeom>
            <a:noFill/>
          </p:spPr>
          <p:txBody>
            <a:bodyPr wrap="none" rtlCol="0">
              <a:spAutoFit/>
            </a:bodyPr>
            <a:lstStyle/>
            <a:p>
              <a:pPr algn="ctr"/>
              <a:r>
                <a:rPr lang="en-US" dirty="0" smtClean="0"/>
                <a:t>Input Files (Partitioned into Blocks)</a:t>
              </a:r>
              <a:endParaRPr lang="en-US" dirty="0"/>
            </a:p>
          </p:txBody>
        </p:sp>
      </p:grpSp>
      <p:grpSp>
        <p:nvGrpSpPr>
          <p:cNvPr id="50" name="Group 49"/>
          <p:cNvGrpSpPr/>
          <p:nvPr/>
        </p:nvGrpSpPr>
        <p:grpSpPr>
          <a:xfrm>
            <a:off x="2051050" y="2196804"/>
            <a:ext cx="7030144" cy="917723"/>
            <a:chOff x="2051050" y="2120604"/>
            <a:chExt cx="7030144" cy="917723"/>
          </a:xfrm>
        </p:grpSpPr>
        <p:grpSp>
          <p:nvGrpSpPr>
            <p:cNvPr id="34" name="Group 33"/>
            <p:cNvGrpSpPr/>
            <p:nvPr/>
          </p:nvGrpSpPr>
          <p:grpSpPr>
            <a:xfrm>
              <a:off x="2051050" y="2120604"/>
              <a:ext cx="5181600" cy="917723"/>
              <a:chOff x="2051050" y="1819127"/>
              <a:chExt cx="5181600" cy="917723"/>
            </a:xfrm>
          </p:grpSpPr>
          <p:sp>
            <p:nvSpPr>
              <p:cNvPr id="30" name="Rectangle 29"/>
              <p:cNvSpPr/>
              <p:nvPr/>
            </p:nvSpPr>
            <p:spPr bwMode="auto">
              <a:xfrm>
                <a:off x="2051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31" name="Rectangle 30"/>
              <p:cNvSpPr/>
              <p:nvPr/>
            </p:nvSpPr>
            <p:spPr bwMode="auto">
              <a:xfrm>
                <a:off x="32702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32" name="Rectangle 31"/>
              <p:cNvSpPr/>
              <p:nvPr/>
            </p:nvSpPr>
            <p:spPr bwMode="auto">
              <a:xfrm>
                <a:off x="6242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33" name="TextBox 32"/>
              <p:cNvSpPr txBox="1"/>
              <p:nvPr/>
            </p:nvSpPr>
            <p:spPr>
              <a:xfrm>
                <a:off x="4641850" y="2047727"/>
                <a:ext cx="1222660" cy="430887"/>
              </a:xfrm>
              <a:prstGeom prst="rect">
                <a:avLst/>
              </a:prstGeom>
              <a:noFill/>
            </p:spPr>
            <p:txBody>
              <a:bodyPr wrap="none" rtlCol="0">
                <a:spAutoFit/>
              </a:bodyPr>
              <a:lstStyle/>
              <a:p>
                <a:r>
                  <a:rPr lang="en-US" sz="2400" dirty="0" smtClean="0">
                    <a:latin typeface="Wingdings"/>
                    <a:ea typeface="Wingdings"/>
                    <a:cs typeface="Wingdings"/>
                    <a:sym typeface="Wingdings"/>
                  </a:rPr>
                  <a:t>  </a:t>
                </a:r>
                <a:endParaRPr lang="en-US" sz="2400" dirty="0"/>
              </a:p>
            </p:txBody>
          </p:sp>
        </p:grpSp>
        <p:sp>
          <p:nvSpPr>
            <p:cNvPr id="29" name="TextBox 28"/>
            <p:cNvSpPr txBox="1"/>
            <p:nvPr/>
          </p:nvSpPr>
          <p:spPr>
            <a:xfrm>
              <a:off x="7613650" y="2349204"/>
              <a:ext cx="1467544" cy="346249"/>
            </a:xfrm>
            <a:prstGeom prst="rect">
              <a:avLst/>
            </a:prstGeom>
            <a:noFill/>
          </p:spPr>
          <p:txBody>
            <a:bodyPr wrap="none" rtlCol="0">
              <a:spAutoFit/>
            </a:bodyPr>
            <a:lstStyle/>
            <a:p>
              <a:r>
                <a:rPr lang="en-US" dirty="0" smtClean="0"/>
                <a:t>R Reducers</a:t>
              </a:r>
              <a:endParaRPr lang="en-US" dirty="0"/>
            </a:p>
          </p:txBody>
        </p:sp>
      </p:grpSp>
      <p:sp>
        <p:nvSpPr>
          <p:cNvPr id="46" name="Rounded Rectangle 45"/>
          <p:cNvSpPr/>
          <p:nvPr/>
        </p:nvSpPr>
        <p:spPr bwMode="auto">
          <a:xfrm>
            <a:off x="1822450" y="3190727"/>
            <a:ext cx="5867400" cy="762000"/>
          </a:xfrm>
          <a:prstGeom prst="roundRect">
            <a:avLst/>
          </a:prstGeom>
          <a:solidFill>
            <a:schemeClr val="accent2">
              <a:lumMod val="40000"/>
              <a:lumOff val="60000"/>
            </a:schemeClr>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400" b="1" i="0" u="none" strike="noStrike" cap="none" normalizeH="0" baseline="0" dirty="0" smtClean="0">
                <a:ln>
                  <a:noFill/>
                </a:ln>
                <a:solidFill>
                  <a:schemeClr val="accent1"/>
                </a:solidFill>
                <a:effectLst/>
                <a:latin typeface="Arial" charset="0"/>
              </a:rPr>
              <a:t>Shuffle</a:t>
            </a:r>
          </a:p>
        </p:txBody>
      </p:sp>
      <p:grpSp>
        <p:nvGrpSpPr>
          <p:cNvPr id="55" name="Group 54"/>
          <p:cNvGrpSpPr/>
          <p:nvPr/>
        </p:nvGrpSpPr>
        <p:grpSpPr>
          <a:xfrm>
            <a:off x="1593850" y="908050"/>
            <a:ext cx="6248400" cy="914400"/>
            <a:chOff x="1593850" y="908050"/>
            <a:chExt cx="6248400" cy="914400"/>
          </a:xfrm>
        </p:grpSpPr>
        <p:grpSp>
          <p:nvGrpSpPr>
            <p:cNvPr id="52" name="Group 51"/>
            <p:cNvGrpSpPr/>
            <p:nvPr/>
          </p:nvGrpSpPr>
          <p:grpSpPr>
            <a:xfrm>
              <a:off x="6013450" y="1361927"/>
              <a:ext cx="1828800" cy="460523"/>
              <a:chOff x="6470650" y="1361927"/>
              <a:chExt cx="1828800" cy="460523"/>
            </a:xfrm>
          </p:grpSpPr>
          <p:sp>
            <p:nvSpPr>
              <p:cNvPr id="37" name="Rectangle 36"/>
              <p:cNvSpPr/>
              <p:nvPr/>
            </p:nvSpPr>
            <p:spPr bwMode="auto">
              <a:xfrm flipH="1">
                <a:off x="7689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38" name="Rectangle 37"/>
              <p:cNvSpPr/>
              <p:nvPr/>
            </p:nvSpPr>
            <p:spPr bwMode="auto">
              <a:xfrm flipH="1">
                <a:off x="7080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39" name="Rectangle 38"/>
              <p:cNvSpPr/>
              <p:nvPr/>
            </p:nvSpPr>
            <p:spPr bwMode="auto">
              <a:xfrm flipH="1">
                <a:off x="64706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54" name="Group 53"/>
            <p:cNvGrpSpPr/>
            <p:nvPr/>
          </p:nvGrpSpPr>
          <p:grpSpPr>
            <a:xfrm>
              <a:off x="3270250" y="1361927"/>
              <a:ext cx="1219200" cy="460523"/>
              <a:chOff x="3117850" y="1361927"/>
              <a:chExt cx="1219200" cy="460523"/>
            </a:xfrm>
          </p:grpSpPr>
          <p:sp>
            <p:nvSpPr>
              <p:cNvPr id="42" name="Rectangle 41"/>
              <p:cNvSpPr/>
              <p:nvPr/>
            </p:nvSpPr>
            <p:spPr bwMode="auto">
              <a:xfrm flipH="1">
                <a:off x="37274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43" name="Rectangle 42"/>
              <p:cNvSpPr/>
              <p:nvPr/>
            </p:nvSpPr>
            <p:spPr bwMode="auto">
              <a:xfrm flipH="1">
                <a:off x="3117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53" name="Group 52"/>
            <p:cNvGrpSpPr/>
            <p:nvPr/>
          </p:nvGrpSpPr>
          <p:grpSpPr>
            <a:xfrm>
              <a:off x="1593850" y="1361927"/>
              <a:ext cx="1219200" cy="460523"/>
              <a:chOff x="984250" y="1361927"/>
              <a:chExt cx="1219200" cy="460523"/>
            </a:xfrm>
          </p:grpSpPr>
          <p:sp>
            <p:nvSpPr>
              <p:cNvPr id="44" name="Rectangle 43"/>
              <p:cNvSpPr/>
              <p:nvPr/>
            </p:nvSpPr>
            <p:spPr bwMode="auto">
              <a:xfrm flipH="1">
                <a:off x="1593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45" name="Rectangle 44"/>
              <p:cNvSpPr/>
              <p:nvPr/>
            </p:nvSpPr>
            <p:spPr bwMode="auto">
              <a:xfrm flipH="1">
                <a:off x="984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47" name="TextBox 46"/>
            <p:cNvSpPr txBox="1"/>
            <p:nvPr/>
          </p:nvSpPr>
          <p:spPr>
            <a:xfrm>
              <a:off x="3764434" y="908050"/>
              <a:ext cx="1761946" cy="346249"/>
            </a:xfrm>
            <a:prstGeom prst="rect">
              <a:avLst/>
            </a:prstGeom>
            <a:noFill/>
          </p:spPr>
          <p:txBody>
            <a:bodyPr wrap="none" rtlCol="0">
              <a:spAutoFit/>
            </a:bodyPr>
            <a:lstStyle/>
            <a:p>
              <a:pPr algn="ctr"/>
              <a:r>
                <a:rPr lang="en-US" dirty="0" smtClean="0"/>
                <a:t>R Output Files</a:t>
              </a:r>
              <a:endParaRPr lang="en-US" dirty="0"/>
            </a:p>
          </p:txBody>
        </p:sp>
      </p:grpSp>
    </p:spTree>
    <p:extLst>
      <p:ext uri="{BB962C8B-B14F-4D97-AF65-F5344CB8AC3E}">
        <p14:creationId xmlns:p14="http://schemas.microsoft.com/office/powerpoint/2010/main" val="39053095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US" dirty="0"/>
          </a:p>
        </p:txBody>
      </p:sp>
      <p:sp>
        <p:nvSpPr>
          <p:cNvPr id="10" name="Content Placeholder 9"/>
          <p:cNvSpPr>
            <a:spLocks noGrp="1"/>
          </p:cNvSpPr>
          <p:nvPr>
            <p:ph idx="1"/>
          </p:nvPr>
        </p:nvSpPr>
        <p:spPr>
          <a:xfrm>
            <a:off x="1212850" y="2889250"/>
            <a:ext cx="4427537" cy="3619500"/>
          </a:xfrm>
        </p:spPr>
        <p:txBody>
          <a:bodyPr/>
          <a:lstStyle/>
          <a:p>
            <a:r>
              <a:rPr lang="en-US" dirty="0" smtClean="0"/>
              <a:t>Hash Function </a:t>
            </a:r>
            <a:r>
              <a:rPr lang="en-US" i="1" dirty="0" smtClean="0"/>
              <a:t>h</a:t>
            </a:r>
          </a:p>
          <a:p>
            <a:pPr lvl="1"/>
            <a:r>
              <a:rPr lang="en-US" dirty="0" smtClean="0"/>
              <a:t>Maps each key </a:t>
            </a:r>
            <a:r>
              <a:rPr lang="en-US" i="1" dirty="0" smtClean="0"/>
              <a:t>K</a:t>
            </a:r>
            <a:r>
              <a:rPr lang="en-US" dirty="0" smtClean="0"/>
              <a:t> to integer </a:t>
            </a:r>
            <a:r>
              <a:rPr lang="en-US" i="1" dirty="0" err="1" smtClean="0"/>
              <a:t>i</a:t>
            </a:r>
            <a:r>
              <a:rPr lang="en-US" dirty="0" smtClean="0"/>
              <a:t> such that 0 ≤ </a:t>
            </a:r>
            <a:r>
              <a:rPr lang="en-US" i="1" dirty="0" err="1" smtClean="0"/>
              <a:t>i</a:t>
            </a:r>
            <a:r>
              <a:rPr lang="en-US" dirty="0" smtClean="0"/>
              <a:t> &lt; </a:t>
            </a:r>
            <a:r>
              <a:rPr lang="en-US" i="1" dirty="0" smtClean="0"/>
              <a:t>R</a:t>
            </a:r>
          </a:p>
          <a:p>
            <a:r>
              <a:rPr lang="en-US" dirty="0" smtClean="0"/>
              <a:t>Mapper Operation</a:t>
            </a:r>
          </a:p>
          <a:p>
            <a:pPr lvl="1"/>
            <a:r>
              <a:rPr lang="en-US" dirty="0" smtClean="0"/>
              <a:t>Reads input file blocks</a:t>
            </a:r>
          </a:p>
          <a:p>
            <a:pPr lvl="1"/>
            <a:r>
              <a:rPr lang="en-US" dirty="0" smtClean="0"/>
              <a:t>Generates pairs </a:t>
            </a:r>
            <a:r>
              <a:rPr lang="en-US" dirty="0" smtClean="0">
                <a:sym typeface="Symbol" pitchFamily="18" charset="2"/>
              </a:rPr>
              <a:t></a:t>
            </a:r>
            <a:r>
              <a:rPr lang="en-US" i="1" dirty="0" smtClean="0"/>
              <a:t>K</a:t>
            </a:r>
            <a:r>
              <a:rPr lang="en-US" dirty="0" smtClean="0"/>
              <a:t>, </a:t>
            </a:r>
            <a:r>
              <a:rPr lang="en-US" i="1" dirty="0" smtClean="0"/>
              <a:t>V</a:t>
            </a:r>
            <a:r>
              <a:rPr lang="en-US" dirty="0" smtClean="0">
                <a:sym typeface="Symbol" pitchFamily="18" charset="2"/>
              </a:rPr>
              <a:t> </a:t>
            </a:r>
          </a:p>
          <a:p>
            <a:pPr lvl="1"/>
            <a:r>
              <a:rPr lang="en-US" dirty="0" smtClean="0">
                <a:sym typeface="Symbol" pitchFamily="18" charset="2"/>
              </a:rPr>
              <a:t>Writes to local file </a:t>
            </a:r>
            <a:r>
              <a:rPr lang="en-US" i="1" dirty="0" smtClean="0">
                <a:sym typeface="Symbol" pitchFamily="18" charset="2"/>
              </a:rPr>
              <a:t>h</a:t>
            </a:r>
            <a:r>
              <a:rPr lang="en-US" dirty="0" smtClean="0">
                <a:sym typeface="Symbol" pitchFamily="18" charset="2"/>
              </a:rPr>
              <a:t>(</a:t>
            </a:r>
            <a:r>
              <a:rPr lang="en-US" i="1" dirty="0" smtClean="0">
                <a:sym typeface="Symbol" pitchFamily="18" charset="2"/>
              </a:rPr>
              <a:t>K</a:t>
            </a:r>
            <a:r>
              <a:rPr lang="en-US" dirty="0" smtClean="0">
                <a:sym typeface="Symbol" pitchFamily="18" charset="2"/>
              </a:rPr>
              <a:t>)</a:t>
            </a:r>
            <a:endParaRPr lang="en-US" dirty="0"/>
          </a:p>
        </p:txBody>
      </p:sp>
      <p:grpSp>
        <p:nvGrpSpPr>
          <p:cNvPr id="9" name="Group 8"/>
          <p:cNvGrpSpPr/>
          <p:nvPr/>
        </p:nvGrpSpPr>
        <p:grpSpPr>
          <a:xfrm>
            <a:off x="1060450" y="1289050"/>
            <a:ext cx="6934201" cy="973224"/>
            <a:chOff x="1670050" y="1898650"/>
            <a:chExt cx="6934201" cy="973224"/>
          </a:xfrm>
        </p:grpSpPr>
        <p:sp>
          <p:nvSpPr>
            <p:cNvPr id="3" name="Rectangle 2"/>
            <p:cNvSpPr/>
            <p:nvPr/>
          </p:nvSpPr>
          <p:spPr bwMode="auto">
            <a:xfrm>
              <a:off x="3041650" y="1898650"/>
              <a:ext cx="1147735" cy="973224"/>
            </a:xfrm>
            <a:prstGeom prst="rect">
              <a:avLst/>
            </a:prstGeom>
            <a:solidFill>
              <a:srgbClr val="FFFF99"/>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a:cs typeface="Times"/>
                </a:rPr>
                <a:t>h</a:t>
              </a:r>
            </a:p>
          </p:txBody>
        </p:sp>
        <p:sp>
          <p:nvSpPr>
            <p:cNvPr id="4" name="Right Arrow 3"/>
            <p:cNvSpPr/>
            <p:nvPr/>
          </p:nvSpPr>
          <p:spPr bwMode="auto">
            <a:xfrm>
              <a:off x="2127250" y="2232862"/>
              <a:ext cx="914400" cy="304800"/>
            </a:xfrm>
            <a:prstGeom prst="rightArrow">
              <a:avLst/>
            </a:prstGeom>
            <a:ln>
              <a:headEnd type="none" w="med" len="med"/>
              <a:tailEnd type="triangle" w="lg" len="med"/>
            </a:ln>
          </p:spPr>
          <p:style>
            <a:lnRef idx="1">
              <a:schemeClr val="accent4"/>
            </a:lnRef>
            <a:fillRef idx="2">
              <a:schemeClr val="accent4"/>
            </a:fillRef>
            <a:effectRef idx="1">
              <a:schemeClr val="accent4"/>
            </a:effectRef>
            <a:fontRef idx="minor">
              <a:schemeClr val="dk1"/>
            </a:fontRef>
          </p:style>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ight Arrow 4"/>
            <p:cNvSpPr/>
            <p:nvPr/>
          </p:nvSpPr>
          <p:spPr bwMode="auto">
            <a:xfrm>
              <a:off x="4184650" y="2232862"/>
              <a:ext cx="914400" cy="304800"/>
            </a:xfrm>
            <a:prstGeom prst="rightArrow">
              <a:avLst/>
            </a:prstGeom>
            <a:ln>
              <a:headEnd type="none" w="med" len="med"/>
              <a:tailEnd type="triangle" w="lg" len="med"/>
            </a:ln>
          </p:spPr>
          <p:style>
            <a:lnRef idx="1">
              <a:schemeClr val="accent4"/>
            </a:lnRef>
            <a:fillRef idx="2">
              <a:schemeClr val="accent4"/>
            </a:fillRef>
            <a:effectRef idx="1">
              <a:schemeClr val="accent4"/>
            </a:effectRef>
            <a:fontRef idx="minor">
              <a:schemeClr val="dk1"/>
            </a:fontRef>
          </p:style>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TextBox 5"/>
            <p:cNvSpPr txBox="1"/>
            <p:nvPr/>
          </p:nvSpPr>
          <p:spPr>
            <a:xfrm>
              <a:off x="1670050" y="2169819"/>
              <a:ext cx="483099" cy="430887"/>
            </a:xfrm>
            <a:prstGeom prst="rect">
              <a:avLst/>
            </a:prstGeom>
            <a:noFill/>
          </p:spPr>
          <p:txBody>
            <a:bodyPr wrap="none" rtlCol="0">
              <a:spAutoFit/>
            </a:bodyPr>
            <a:lstStyle/>
            <a:p>
              <a:r>
                <a:rPr lang="en-US" sz="2400" i="1" dirty="0" smtClean="0">
                  <a:latin typeface="Times"/>
                  <a:cs typeface="Times"/>
                </a:rPr>
                <a:t>K</a:t>
              </a:r>
              <a:endParaRPr lang="en-US" sz="2400" i="1" dirty="0">
                <a:latin typeface="Times"/>
                <a:cs typeface="Time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15649163"/>
                </p:ext>
              </p:extLst>
            </p:nvPr>
          </p:nvGraphicFramePr>
          <p:xfrm>
            <a:off x="5251450" y="2053475"/>
            <a:ext cx="3352801" cy="663575"/>
          </p:xfrm>
          <a:graphic>
            <a:graphicData uri="http://schemas.openxmlformats.org/presentationml/2006/ole">
              <mc:AlternateContent xmlns:mc="http://schemas.openxmlformats.org/markup-compatibility/2006">
                <mc:Choice xmlns:v="urn:schemas-microsoft-com:vml" Requires="v">
                  <p:oleObj spid="_x0000_s9226" name="Equation" r:id="rId3" imgW="1219200" imgH="241300" progId="Equation.3">
                    <p:embed/>
                  </p:oleObj>
                </mc:Choice>
                <mc:Fallback>
                  <p:oleObj name="Equation" r:id="rId3" imgW="1219200" imgH="241300" progId="Equation.3">
                    <p:embed/>
                    <p:pic>
                      <p:nvPicPr>
                        <p:cNvPr id="0" name=""/>
                        <p:cNvPicPr/>
                        <p:nvPr/>
                      </p:nvPicPr>
                      <p:blipFill>
                        <a:blip r:embed="rId4"/>
                        <a:stretch>
                          <a:fillRect/>
                        </a:stretch>
                      </p:blipFill>
                      <p:spPr>
                        <a:xfrm>
                          <a:off x="5251450" y="2053475"/>
                          <a:ext cx="3352801" cy="663575"/>
                        </a:xfrm>
                        <a:prstGeom prst="rect">
                          <a:avLst/>
                        </a:prstGeom>
                      </p:spPr>
                    </p:pic>
                  </p:oleObj>
                </mc:Fallback>
              </mc:AlternateContent>
            </a:graphicData>
          </a:graphic>
        </p:graphicFrame>
      </p:grpSp>
      <p:pic>
        <p:nvPicPr>
          <p:cNvPr id="95" name="Picture 94"/>
          <p:cNvPicPr>
            <a:picLocks noChangeAspect="1"/>
          </p:cNvPicPr>
          <p:nvPr/>
        </p:nvPicPr>
        <p:blipFill>
          <a:blip r:embed="rId5"/>
          <a:stretch>
            <a:fillRect/>
          </a:stretch>
        </p:blipFill>
        <p:spPr>
          <a:xfrm>
            <a:off x="6089650" y="2508250"/>
            <a:ext cx="1498600" cy="3967884"/>
          </a:xfrm>
          <a:prstGeom prst="rect">
            <a:avLst/>
          </a:prstGeom>
        </p:spPr>
      </p:pic>
      <p:sp>
        <p:nvSpPr>
          <p:cNvPr id="96" name="TextBox 95"/>
          <p:cNvSpPr txBox="1"/>
          <p:nvPr/>
        </p:nvSpPr>
        <p:spPr>
          <a:xfrm>
            <a:off x="7461250" y="2965450"/>
            <a:ext cx="787558" cy="595548"/>
          </a:xfrm>
          <a:prstGeom prst="rect">
            <a:avLst/>
          </a:prstGeom>
          <a:noFill/>
        </p:spPr>
        <p:txBody>
          <a:bodyPr wrap="none" rtlCol="0">
            <a:spAutoFit/>
          </a:bodyPr>
          <a:lstStyle/>
          <a:p>
            <a:r>
              <a:rPr lang="en-US" dirty="0" smtClean="0"/>
              <a:t>Local</a:t>
            </a:r>
          </a:p>
          <a:p>
            <a:r>
              <a:rPr lang="en-US" dirty="0" smtClean="0"/>
              <a:t>Files</a:t>
            </a:r>
            <a:endParaRPr lang="en-US" dirty="0"/>
          </a:p>
        </p:txBody>
      </p:sp>
    </p:spTree>
    <p:extLst>
      <p:ext uri="{BB962C8B-B14F-4D97-AF65-F5344CB8AC3E}">
        <p14:creationId xmlns:p14="http://schemas.microsoft.com/office/powerpoint/2010/main" val="128528173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US" dirty="0"/>
          </a:p>
        </p:txBody>
      </p:sp>
      <p:sp>
        <p:nvSpPr>
          <p:cNvPr id="103" name="Content Placeholder 102"/>
          <p:cNvSpPr>
            <a:spLocks noGrp="1"/>
          </p:cNvSpPr>
          <p:nvPr>
            <p:ph idx="1"/>
          </p:nvPr>
        </p:nvSpPr>
        <p:spPr>
          <a:xfrm>
            <a:off x="2051050" y="1136650"/>
            <a:ext cx="7010400" cy="2133600"/>
          </a:xfrm>
        </p:spPr>
        <p:txBody>
          <a:bodyPr/>
          <a:lstStyle/>
          <a:p>
            <a:pPr lvl="1"/>
            <a:r>
              <a:rPr lang="en-US" dirty="0" smtClean="0"/>
              <a:t>Dynamically map input file blocks onto mappers</a:t>
            </a:r>
          </a:p>
          <a:p>
            <a:pPr lvl="1"/>
            <a:r>
              <a:rPr lang="en-US" dirty="0" smtClean="0"/>
              <a:t>Each generates key/value pairs from its blocks</a:t>
            </a:r>
          </a:p>
          <a:p>
            <a:pPr lvl="1"/>
            <a:r>
              <a:rPr lang="en-US" dirty="0" smtClean="0"/>
              <a:t>Each writes R files on local file system</a:t>
            </a:r>
          </a:p>
        </p:txBody>
      </p:sp>
      <p:grpSp>
        <p:nvGrpSpPr>
          <p:cNvPr id="8" name="Group 7"/>
          <p:cNvGrpSpPr/>
          <p:nvPr/>
        </p:nvGrpSpPr>
        <p:grpSpPr>
          <a:xfrm>
            <a:off x="222250" y="2660650"/>
            <a:ext cx="8781737" cy="3851449"/>
            <a:chOff x="222250" y="2660650"/>
            <a:chExt cx="8781737" cy="3851449"/>
          </a:xfrm>
        </p:grpSpPr>
        <p:sp>
          <p:nvSpPr>
            <p:cNvPr id="4" name="Rectangle 3"/>
            <p:cNvSpPr/>
            <p:nvPr/>
          </p:nvSpPr>
          <p:spPr bwMode="auto">
            <a:xfrm>
              <a:off x="374650" y="4184650"/>
              <a:ext cx="990600" cy="917723"/>
            </a:xfrm>
            <a:prstGeom prst="rect">
              <a:avLst/>
            </a:prstGeom>
            <a:solidFill>
              <a:srgbClr val="FFFF99"/>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Task Manager</a:t>
              </a:r>
            </a:p>
          </p:txBody>
        </p:sp>
        <p:sp>
          <p:nvSpPr>
            <p:cNvPr id="5" name="Rectangle 4"/>
            <p:cNvSpPr/>
            <p:nvPr/>
          </p:nvSpPr>
          <p:spPr bwMode="auto">
            <a:xfrm>
              <a:off x="1974850" y="3498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6" name="Rectangle 5"/>
            <p:cNvSpPr/>
            <p:nvPr/>
          </p:nvSpPr>
          <p:spPr bwMode="auto">
            <a:xfrm>
              <a:off x="3270250" y="3498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9" name="Rectangle 8"/>
            <p:cNvSpPr/>
            <p:nvPr/>
          </p:nvSpPr>
          <p:spPr bwMode="auto">
            <a:xfrm>
              <a:off x="6546850" y="3498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11" name="TextBox 10"/>
            <p:cNvSpPr txBox="1"/>
            <p:nvPr/>
          </p:nvSpPr>
          <p:spPr>
            <a:xfrm>
              <a:off x="4794250" y="3727450"/>
              <a:ext cx="1222660" cy="430887"/>
            </a:xfrm>
            <a:prstGeom prst="rect">
              <a:avLst/>
            </a:prstGeom>
            <a:noFill/>
          </p:spPr>
          <p:txBody>
            <a:bodyPr wrap="none" rtlCol="0">
              <a:spAutoFit/>
            </a:bodyPr>
            <a:lstStyle/>
            <a:p>
              <a:r>
                <a:rPr lang="en-US" sz="2400" dirty="0" smtClean="0">
                  <a:latin typeface="Wingdings"/>
                  <a:ea typeface="Wingdings"/>
                  <a:cs typeface="Wingdings"/>
                  <a:sym typeface="Wingdings"/>
                </a:rPr>
                <a:t>  </a:t>
              </a:r>
              <a:endParaRPr lang="en-US" sz="2400" dirty="0"/>
            </a:p>
          </p:txBody>
        </p:sp>
        <p:sp>
          <p:nvSpPr>
            <p:cNvPr id="13" name="TextBox 12"/>
            <p:cNvSpPr txBox="1"/>
            <p:nvPr/>
          </p:nvSpPr>
          <p:spPr>
            <a:xfrm>
              <a:off x="7613650" y="3727450"/>
              <a:ext cx="1390337" cy="346249"/>
            </a:xfrm>
            <a:prstGeom prst="rect">
              <a:avLst/>
            </a:prstGeom>
            <a:noFill/>
          </p:spPr>
          <p:txBody>
            <a:bodyPr wrap="none" rtlCol="0">
              <a:spAutoFit/>
            </a:bodyPr>
            <a:lstStyle/>
            <a:p>
              <a:r>
                <a:rPr lang="en-US" dirty="0" smtClean="0"/>
                <a:t>M Mappers</a:t>
              </a:r>
              <a:endParaRPr lang="en-US" dirty="0"/>
            </a:p>
          </p:txBody>
        </p:sp>
        <p:grpSp>
          <p:nvGrpSpPr>
            <p:cNvPr id="48" name="Group 47"/>
            <p:cNvGrpSpPr/>
            <p:nvPr/>
          </p:nvGrpSpPr>
          <p:grpSpPr>
            <a:xfrm>
              <a:off x="984250" y="5629127"/>
              <a:ext cx="7315200" cy="882972"/>
              <a:chOff x="984250" y="5629127"/>
              <a:chExt cx="7315200" cy="882972"/>
            </a:xfrm>
          </p:grpSpPr>
          <p:grpSp>
            <p:nvGrpSpPr>
              <p:cNvPr id="35" name="Group 34"/>
              <p:cNvGrpSpPr/>
              <p:nvPr/>
            </p:nvGrpSpPr>
            <p:grpSpPr>
              <a:xfrm>
                <a:off x="984250" y="5629127"/>
                <a:ext cx="7315200" cy="460523"/>
                <a:chOff x="984250" y="5480050"/>
                <a:chExt cx="7315200" cy="460523"/>
              </a:xfrm>
            </p:grpSpPr>
            <p:sp>
              <p:nvSpPr>
                <p:cNvPr id="10" name="Rectangle 9"/>
                <p:cNvSpPr/>
                <p:nvPr/>
              </p:nvSpPr>
              <p:spPr bwMode="auto">
                <a:xfrm>
                  <a:off x="984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5" name="Rectangle 14"/>
                <p:cNvSpPr/>
                <p:nvPr/>
              </p:nvSpPr>
              <p:spPr bwMode="auto">
                <a:xfrm>
                  <a:off x="1593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6" name="Rectangle 15"/>
                <p:cNvSpPr/>
                <p:nvPr/>
              </p:nvSpPr>
              <p:spPr bwMode="auto">
                <a:xfrm>
                  <a:off x="2203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8" name="Rectangle 17"/>
                <p:cNvSpPr/>
                <p:nvPr/>
              </p:nvSpPr>
              <p:spPr bwMode="auto">
                <a:xfrm>
                  <a:off x="3422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9" name="Rectangle 18"/>
                <p:cNvSpPr/>
                <p:nvPr/>
              </p:nvSpPr>
              <p:spPr bwMode="auto">
                <a:xfrm>
                  <a:off x="4032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1" name="Rectangle 20"/>
                <p:cNvSpPr/>
                <p:nvPr/>
              </p:nvSpPr>
              <p:spPr bwMode="auto">
                <a:xfrm>
                  <a:off x="5251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3" name="Rectangle 22"/>
                <p:cNvSpPr/>
                <p:nvPr/>
              </p:nvSpPr>
              <p:spPr bwMode="auto">
                <a:xfrm>
                  <a:off x="6470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4" name="Rectangle 23"/>
                <p:cNvSpPr/>
                <p:nvPr/>
              </p:nvSpPr>
              <p:spPr bwMode="auto">
                <a:xfrm>
                  <a:off x="7080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5" name="Rectangle 24"/>
                <p:cNvSpPr/>
                <p:nvPr/>
              </p:nvSpPr>
              <p:spPr bwMode="auto">
                <a:xfrm>
                  <a:off x="7689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26" name="TextBox 25"/>
              <p:cNvSpPr txBox="1"/>
              <p:nvPr/>
            </p:nvSpPr>
            <p:spPr>
              <a:xfrm>
                <a:off x="2727582" y="6165850"/>
                <a:ext cx="4070495" cy="346249"/>
              </a:xfrm>
              <a:prstGeom prst="rect">
                <a:avLst/>
              </a:prstGeom>
              <a:noFill/>
            </p:spPr>
            <p:txBody>
              <a:bodyPr wrap="none" rtlCol="0">
                <a:spAutoFit/>
              </a:bodyPr>
              <a:lstStyle/>
              <a:p>
                <a:pPr algn="ctr"/>
                <a:r>
                  <a:rPr lang="en-US" dirty="0" smtClean="0"/>
                  <a:t>Input Files (Partitioned into Blocks)</a:t>
                </a:r>
                <a:endParaRPr lang="en-US" dirty="0"/>
              </a:p>
            </p:txBody>
          </p:sp>
        </p:grpSp>
        <p:grpSp>
          <p:nvGrpSpPr>
            <p:cNvPr id="7" name="Group 6"/>
            <p:cNvGrpSpPr/>
            <p:nvPr/>
          </p:nvGrpSpPr>
          <p:grpSpPr>
            <a:xfrm>
              <a:off x="1974850" y="2660650"/>
              <a:ext cx="914400" cy="609600"/>
              <a:chOff x="1898650" y="2279650"/>
              <a:chExt cx="914400" cy="609600"/>
            </a:xfrm>
          </p:grpSpPr>
          <p:sp>
            <p:nvSpPr>
              <p:cNvPr id="3" name="Rectangle 2"/>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 name="TextBox 59"/>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grpSp>
          <p:nvGrpSpPr>
            <p:cNvPr id="61" name="Group 60"/>
            <p:cNvGrpSpPr/>
            <p:nvPr/>
          </p:nvGrpSpPr>
          <p:grpSpPr>
            <a:xfrm>
              <a:off x="3346450" y="2660650"/>
              <a:ext cx="914400" cy="609600"/>
              <a:chOff x="1898650" y="2279650"/>
              <a:chExt cx="914400" cy="609600"/>
            </a:xfrm>
          </p:grpSpPr>
          <p:sp>
            <p:nvSpPr>
              <p:cNvPr id="62" name="Rectangle 61"/>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 name="Rectangle 62"/>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 name="Rectangle 63"/>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5" name="TextBox 64"/>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grpSp>
          <p:nvGrpSpPr>
            <p:cNvPr id="66" name="Group 65"/>
            <p:cNvGrpSpPr/>
            <p:nvPr/>
          </p:nvGrpSpPr>
          <p:grpSpPr>
            <a:xfrm>
              <a:off x="6546850" y="2660650"/>
              <a:ext cx="914400" cy="609600"/>
              <a:chOff x="1898650" y="2279650"/>
              <a:chExt cx="914400" cy="609600"/>
            </a:xfrm>
          </p:grpSpPr>
          <p:sp>
            <p:nvSpPr>
              <p:cNvPr id="67" name="Rectangle 66"/>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8" name="Rectangle 67"/>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9" name="Rectangle 68"/>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 name="TextBox 69"/>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sp>
          <p:nvSpPr>
            <p:cNvPr id="71" name="TextBox 70"/>
            <p:cNvSpPr txBox="1"/>
            <p:nvPr/>
          </p:nvSpPr>
          <p:spPr>
            <a:xfrm>
              <a:off x="222250" y="2660650"/>
              <a:ext cx="1467544" cy="595548"/>
            </a:xfrm>
            <a:prstGeom prst="rect">
              <a:avLst/>
            </a:prstGeom>
            <a:noFill/>
          </p:spPr>
          <p:txBody>
            <a:bodyPr wrap="none" rtlCol="0">
              <a:spAutoFit/>
            </a:bodyPr>
            <a:lstStyle/>
            <a:p>
              <a:r>
                <a:rPr lang="en-US" dirty="0" smtClean="0"/>
                <a:t>R local files</a:t>
              </a:r>
            </a:p>
            <a:p>
              <a:r>
                <a:rPr lang="en-US" dirty="0" smtClean="0"/>
                <a:t>per mapper</a:t>
              </a:r>
              <a:endParaRPr lang="en-US" dirty="0"/>
            </a:p>
          </p:txBody>
        </p:sp>
        <p:cxnSp>
          <p:nvCxnSpPr>
            <p:cNvPr id="17" name="Straight Arrow Connector 16"/>
            <p:cNvCxnSpPr>
              <a:endCxn id="3" idx="2"/>
            </p:cNvCxnSpPr>
            <p:nvPr/>
          </p:nvCxnSpPr>
          <p:spPr bwMode="auto">
            <a:xfrm flipV="1">
              <a:off x="20510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2" name="Straight Arrow Connector 71"/>
            <p:cNvCxnSpPr/>
            <p:nvPr/>
          </p:nvCxnSpPr>
          <p:spPr bwMode="auto">
            <a:xfrm flipV="1">
              <a:off x="22034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3" name="Straight Arrow Connector 72"/>
            <p:cNvCxnSpPr/>
            <p:nvPr/>
          </p:nvCxnSpPr>
          <p:spPr bwMode="auto">
            <a:xfrm flipV="1">
              <a:off x="28130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4" name="Straight Arrow Connector 73"/>
            <p:cNvCxnSpPr/>
            <p:nvPr/>
          </p:nvCxnSpPr>
          <p:spPr bwMode="auto">
            <a:xfrm flipV="1">
              <a:off x="34226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5" name="Straight Arrow Connector 74"/>
            <p:cNvCxnSpPr/>
            <p:nvPr/>
          </p:nvCxnSpPr>
          <p:spPr bwMode="auto">
            <a:xfrm flipV="1">
              <a:off x="35750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6" name="Straight Arrow Connector 75"/>
            <p:cNvCxnSpPr/>
            <p:nvPr/>
          </p:nvCxnSpPr>
          <p:spPr bwMode="auto">
            <a:xfrm flipV="1">
              <a:off x="41846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7" name="Straight Arrow Connector 76"/>
            <p:cNvCxnSpPr/>
            <p:nvPr/>
          </p:nvCxnSpPr>
          <p:spPr bwMode="auto">
            <a:xfrm flipV="1">
              <a:off x="66230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8" name="Straight Arrow Connector 77"/>
            <p:cNvCxnSpPr/>
            <p:nvPr/>
          </p:nvCxnSpPr>
          <p:spPr bwMode="auto">
            <a:xfrm flipV="1">
              <a:off x="67754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9" name="Straight Arrow Connector 78"/>
            <p:cNvCxnSpPr/>
            <p:nvPr/>
          </p:nvCxnSpPr>
          <p:spPr bwMode="auto">
            <a:xfrm flipV="1">
              <a:off x="73850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22" name="Straight Arrow Connector 21"/>
            <p:cNvCxnSpPr>
              <a:stCxn id="10" idx="0"/>
            </p:cNvCxnSpPr>
            <p:nvPr/>
          </p:nvCxnSpPr>
          <p:spPr bwMode="auto">
            <a:xfrm flipV="1">
              <a:off x="1289050" y="4413250"/>
              <a:ext cx="762000" cy="1215877"/>
            </a:xfrm>
            <a:prstGeom prst="straightConnector1">
              <a:avLst/>
            </a:prstGeom>
            <a:noFill/>
            <a:ln w="19050" cap="flat" cmpd="sng" algn="ctr">
              <a:solidFill>
                <a:schemeClr val="tx2"/>
              </a:solidFill>
              <a:prstDash val="solid"/>
              <a:round/>
              <a:headEnd type="none" w="med" len="med"/>
              <a:tailEnd type="arrow"/>
            </a:ln>
            <a:effectLst/>
          </p:spPr>
        </p:cxnSp>
        <p:cxnSp>
          <p:nvCxnSpPr>
            <p:cNvPr id="80" name="Straight Arrow Connector 79"/>
            <p:cNvCxnSpPr>
              <a:stCxn id="18" idx="0"/>
            </p:cNvCxnSpPr>
            <p:nvPr/>
          </p:nvCxnSpPr>
          <p:spPr bwMode="auto">
            <a:xfrm flipV="1">
              <a:off x="3727450" y="4413250"/>
              <a:ext cx="3048000" cy="1215877"/>
            </a:xfrm>
            <a:prstGeom prst="straightConnector1">
              <a:avLst/>
            </a:prstGeom>
            <a:noFill/>
            <a:ln w="19050" cap="flat" cmpd="sng" algn="ctr">
              <a:solidFill>
                <a:schemeClr val="tx2"/>
              </a:solidFill>
              <a:prstDash val="solid"/>
              <a:round/>
              <a:headEnd type="none" w="med" len="med"/>
              <a:tailEnd type="arrow"/>
            </a:ln>
            <a:effectLst/>
          </p:spPr>
        </p:cxnSp>
        <p:cxnSp>
          <p:nvCxnSpPr>
            <p:cNvPr id="81" name="Straight Arrow Connector 80"/>
            <p:cNvCxnSpPr/>
            <p:nvPr/>
          </p:nvCxnSpPr>
          <p:spPr bwMode="auto">
            <a:xfrm flipV="1">
              <a:off x="1898650" y="4413250"/>
              <a:ext cx="1676400" cy="1215878"/>
            </a:xfrm>
            <a:prstGeom prst="straightConnector1">
              <a:avLst/>
            </a:prstGeom>
            <a:noFill/>
            <a:ln w="19050" cap="flat" cmpd="sng" algn="ctr">
              <a:solidFill>
                <a:schemeClr val="tx2"/>
              </a:solidFill>
              <a:prstDash val="solid"/>
              <a:round/>
              <a:headEnd type="none" w="med" len="med"/>
              <a:tailEnd type="arrow"/>
            </a:ln>
            <a:effectLst/>
          </p:spPr>
        </p:cxnSp>
        <p:cxnSp>
          <p:nvCxnSpPr>
            <p:cNvPr id="82" name="Straight Arrow Connector 81"/>
            <p:cNvCxnSpPr/>
            <p:nvPr/>
          </p:nvCxnSpPr>
          <p:spPr bwMode="auto">
            <a:xfrm flipH="1" flipV="1">
              <a:off x="2279650" y="4413250"/>
              <a:ext cx="228600" cy="1215879"/>
            </a:xfrm>
            <a:prstGeom prst="straightConnector1">
              <a:avLst/>
            </a:prstGeom>
            <a:noFill/>
            <a:ln w="19050" cap="flat" cmpd="sng" algn="ctr">
              <a:solidFill>
                <a:schemeClr val="tx2"/>
              </a:solidFill>
              <a:prstDash val="solid"/>
              <a:round/>
              <a:headEnd type="none" w="med" len="med"/>
              <a:tailEnd type="arrow"/>
            </a:ln>
            <a:effectLst/>
          </p:spPr>
        </p:cxnSp>
        <p:cxnSp>
          <p:nvCxnSpPr>
            <p:cNvPr id="83" name="Straight Arrow Connector 82"/>
            <p:cNvCxnSpPr>
              <a:stCxn id="19" idx="0"/>
              <a:endCxn id="5" idx="2"/>
            </p:cNvCxnSpPr>
            <p:nvPr/>
          </p:nvCxnSpPr>
          <p:spPr bwMode="auto">
            <a:xfrm flipH="1" flipV="1">
              <a:off x="2470150" y="4416573"/>
              <a:ext cx="1866900" cy="1212554"/>
            </a:xfrm>
            <a:prstGeom prst="straightConnector1">
              <a:avLst/>
            </a:prstGeom>
            <a:noFill/>
            <a:ln w="19050" cap="flat" cmpd="sng" algn="ctr">
              <a:solidFill>
                <a:schemeClr val="tx2"/>
              </a:solidFill>
              <a:prstDash val="solid"/>
              <a:round/>
              <a:headEnd type="none" w="med" len="med"/>
              <a:tailEnd type="arrow"/>
            </a:ln>
            <a:effectLst/>
          </p:spPr>
        </p:cxnSp>
        <p:cxnSp>
          <p:nvCxnSpPr>
            <p:cNvPr id="85" name="Straight Arrow Connector 84"/>
            <p:cNvCxnSpPr>
              <a:stCxn id="21" idx="0"/>
              <a:endCxn id="6" idx="2"/>
            </p:cNvCxnSpPr>
            <p:nvPr/>
          </p:nvCxnSpPr>
          <p:spPr bwMode="auto">
            <a:xfrm flipH="1" flipV="1">
              <a:off x="3765550" y="4416573"/>
              <a:ext cx="1790700" cy="1212554"/>
            </a:xfrm>
            <a:prstGeom prst="straightConnector1">
              <a:avLst/>
            </a:prstGeom>
            <a:noFill/>
            <a:ln w="19050" cap="flat" cmpd="sng" algn="ctr">
              <a:solidFill>
                <a:schemeClr val="tx2"/>
              </a:solidFill>
              <a:prstDash val="solid"/>
              <a:round/>
              <a:headEnd type="none" w="med" len="med"/>
              <a:tailEnd type="arrow"/>
            </a:ln>
            <a:effectLst/>
          </p:spPr>
        </p:cxnSp>
        <p:cxnSp>
          <p:nvCxnSpPr>
            <p:cNvPr id="88" name="Straight Arrow Connector 87"/>
            <p:cNvCxnSpPr>
              <a:stCxn id="23" idx="0"/>
            </p:cNvCxnSpPr>
            <p:nvPr/>
          </p:nvCxnSpPr>
          <p:spPr bwMode="auto">
            <a:xfrm flipH="1" flipV="1">
              <a:off x="2813050" y="4413250"/>
              <a:ext cx="3962400" cy="1215877"/>
            </a:xfrm>
            <a:prstGeom prst="straightConnector1">
              <a:avLst/>
            </a:prstGeom>
            <a:noFill/>
            <a:ln w="19050" cap="flat" cmpd="sng" algn="ctr">
              <a:solidFill>
                <a:schemeClr val="tx2"/>
              </a:solidFill>
              <a:prstDash val="solid"/>
              <a:round/>
              <a:headEnd type="none" w="med" len="med"/>
              <a:tailEnd type="arrow"/>
            </a:ln>
            <a:effectLst/>
          </p:spPr>
        </p:cxnSp>
        <p:cxnSp>
          <p:nvCxnSpPr>
            <p:cNvPr id="95" name="Straight Arrow Connector 94"/>
            <p:cNvCxnSpPr>
              <a:stCxn id="24" idx="0"/>
              <a:endCxn id="9" idx="2"/>
            </p:cNvCxnSpPr>
            <p:nvPr/>
          </p:nvCxnSpPr>
          <p:spPr bwMode="auto">
            <a:xfrm flipH="1" flipV="1">
              <a:off x="7042150" y="4416573"/>
              <a:ext cx="342900" cy="1212554"/>
            </a:xfrm>
            <a:prstGeom prst="straightConnector1">
              <a:avLst/>
            </a:prstGeom>
            <a:noFill/>
            <a:ln w="19050" cap="flat" cmpd="sng" algn="ctr">
              <a:solidFill>
                <a:schemeClr val="tx2"/>
              </a:solidFill>
              <a:prstDash val="solid"/>
              <a:round/>
              <a:headEnd type="none" w="med" len="med"/>
              <a:tailEnd type="arrow"/>
            </a:ln>
            <a:effectLst/>
          </p:spPr>
        </p:cxnSp>
        <p:cxnSp>
          <p:nvCxnSpPr>
            <p:cNvPr id="98" name="Straight Arrow Connector 97"/>
            <p:cNvCxnSpPr>
              <a:stCxn id="25" idx="0"/>
            </p:cNvCxnSpPr>
            <p:nvPr/>
          </p:nvCxnSpPr>
          <p:spPr bwMode="auto">
            <a:xfrm flipH="1" flipV="1">
              <a:off x="4108450" y="4413250"/>
              <a:ext cx="3886200" cy="1215877"/>
            </a:xfrm>
            <a:prstGeom prst="straightConnector1">
              <a:avLst/>
            </a:prstGeom>
            <a:noFill/>
            <a:ln w="19050" cap="flat" cmpd="sng" algn="ctr">
              <a:solidFill>
                <a:schemeClr val="tx2"/>
              </a:solidFill>
              <a:prstDash val="solid"/>
              <a:round/>
              <a:headEnd type="none" w="med" len="med"/>
              <a:tailEnd type="arrow"/>
            </a:ln>
            <a:effectLst/>
          </p:spPr>
        </p:cxnSp>
      </p:grpSp>
    </p:spTree>
    <p:extLst>
      <p:ext uri="{BB962C8B-B14F-4D97-AF65-F5344CB8AC3E}">
        <p14:creationId xmlns:p14="http://schemas.microsoft.com/office/powerpoint/2010/main" val="166411698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222250"/>
            <a:ext cx="8704262" cy="779463"/>
          </a:xfrm>
        </p:spPr>
        <p:txBody>
          <a:bodyPr/>
          <a:lstStyle/>
          <a:p>
            <a:pPr>
              <a:lnSpc>
                <a:spcPct val="100000"/>
              </a:lnSpc>
            </a:pPr>
            <a:r>
              <a:rPr lang="en-US" dirty="0" smtClean="0"/>
              <a:t>Shuffling</a:t>
            </a:r>
            <a:endParaRPr lang="en-US" dirty="0"/>
          </a:p>
        </p:txBody>
      </p:sp>
      <p:sp>
        <p:nvSpPr>
          <p:cNvPr id="103" name="Content Placeholder 102"/>
          <p:cNvSpPr>
            <a:spLocks noGrp="1"/>
          </p:cNvSpPr>
          <p:nvPr>
            <p:ph idx="1"/>
          </p:nvPr>
        </p:nvSpPr>
        <p:spPr>
          <a:xfrm>
            <a:off x="2203450" y="1082831"/>
            <a:ext cx="6553200" cy="2416019"/>
          </a:xfrm>
        </p:spPr>
        <p:txBody>
          <a:bodyPr/>
          <a:lstStyle/>
          <a:p>
            <a:r>
              <a:rPr lang="en-US" dirty="0" smtClean="0"/>
              <a:t>Each Reducer:</a:t>
            </a:r>
          </a:p>
          <a:p>
            <a:pPr lvl="1"/>
            <a:r>
              <a:rPr lang="en-US" dirty="0" smtClean="0"/>
              <a:t>Handles 1/R of the possible key values</a:t>
            </a:r>
          </a:p>
          <a:p>
            <a:pPr lvl="1"/>
            <a:r>
              <a:rPr lang="en-US" dirty="0" smtClean="0"/>
              <a:t>Fetches its file from each of M mappers</a:t>
            </a:r>
          </a:p>
          <a:p>
            <a:pPr lvl="1"/>
            <a:r>
              <a:rPr lang="en-US" dirty="0" smtClean="0"/>
              <a:t>Sorts all of its entries to group values by keys</a:t>
            </a:r>
          </a:p>
        </p:txBody>
      </p:sp>
      <p:grpSp>
        <p:nvGrpSpPr>
          <p:cNvPr id="7" name="Group 6"/>
          <p:cNvGrpSpPr/>
          <p:nvPr/>
        </p:nvGrpSpPr>
        <p:grpSpPr>
          <a:xfrm>
            <a:off x="1974850" y="5330973"/>
            <a:ext cx="914400" cy="609600"/>
            <a:chOff x="1898650" y="2279650"/>
            <a:chExt cx="914400" cy="609600"/>
          </a:xfrm>
        </p:grpSpPr>
        <p:sp>
          <p:nvSpPr>
            <p:cNvPr id="3" name="Rectangle 2"/>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 name="TextBox 59"/>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grpSp>
        <p:nvGrpSpPr>
          <p:cNvPr id="61" name="Group 60"/>
          <p:cNvGrpSpPr/>
          <p:nvPr/>
        </p:nvGrpSpPr>
        <p:grpSpPr>
          <a:xfrm>
            <a:off x="3346450" y="5330973"/>
            <a:ext cx="914400" cy="609600"/>
            <a:chOff x="1898650" y="2279650"/>
            <a:chExt cx="914400" cy="609600"/>
          </a:xfrm>
        </p:grpSpPr>
        <p:sp>
          <p:nvSpPr>
            <p:cNvPr id="62" name="Rectangle 61"/>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 name="Rectangle 62"/>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 name="Rectangle 63"/>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5" name="TextBox 64"/>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grpSp>
        <p:nvGrpSpPr>
          <p:cNvPr id="66" name="Group 65"/>
          <p:cNvGrpSpPr/>
          <p:nvPr/>
        </p:nvGrpSpPr>
        <p:grpSpPr>
          <a:xfrm>
            <a:off x="6546850" y="5330973"/>
            <a:ext cx="914400" cy="609600"/>
            <a:chOff x="1898650" y="2279650"/>
            <a:chExt cx="914400" cy="609600"/>
          </a:xfrm>
        </p:grpSpPr>
        <p:sp>
          <p:nvSpPr>
            <p:cNvPr id="67" name="Rectangle 66"/>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8" name="Rectangle 67"/>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9" name="Rectangle 68"/>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 name="TextBox 69"/>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sp>
        <p:nvSpPr>
          <p:cNvPr id="71" name="TextBox 70"/>
          <p:cNvSpPr txBox="1"/>
          <p:nvPr/>
        </p:nvSpPr>
        <p:spPr>
          <a:xfrm>
            <a:off x="738138" y="5330973"/>
            <a:ext cx="1236712" cy="595548"/>
          </a:xfrm>
          <a:prstGeom prst="rect">
            <a:avLst/>
          </a:prstGeom>
          <a:noFill/>
        </p:spPr>
        <p:txBody>
          <a:bodyPr wrap="none" rtlCol="0">
            <a:spAutoFit/>
          </a:bodyPr>
          <a:lstStyle/>
          <a:p>
            <a:r>
              <a:rPr lang="en-US" dirty="0" smtClean="0"/>
              <a:t>M X R</a:t>
            </a:r>
          </a:p>
          <a:p>
            <a:r>
              <a:rPr lang="en-US" dirty="0" smtClean="0"/>
              <a:t>local files</a:t>
            </a:r>
          </a:p>
        </p:txBody>
      </p:sp>
      <p:cxnSp>
        <p:nvCxnSpPr>
          <p:cNvPr id="17" name="Straight Arrow Connector 16"/>
          <p:cNvCxnSpPr/>
          <p:nvPr/>
        </p:nvCxnSpPr>
        <p:spPr bwMode="auto">
          <a:xfrm flipV="1">
            <a:off x="2051050" y="4111773"/>
            <a:ext cx="1524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2" name="Straight Arrow Connector 71"/>
          <p:cNvCxnSpPr/>
          <p:nvPr/>
        </p:nvCxnSpPr>
        <p:spPr bwMode="auto">
          <a:xfrm flipV="1">
            <a:off x="2203450" y="4111773"/>
            <a:ext cx="12192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3" name="Straight Arrow Connector 72"/>
          <p:cNvCxnSpPr/>
          <p:nvPr/>
        </p:nvCxnSpPr>
        <p:spPr bwMode="auto">
          <a:xfrm flipV="1">
            <a:off x="2813050" y="4111773"/>
            <a:ext cx="35814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4" name="Straight Arrow Connector 73"/>
          <p:cNvCxnSpPr/>
          <p:nvPr/>
        </p:nvCxnSpPr>
        <p:spPr bwMode="auto">
          <a:xfrm flipH="1" flipV="1">
            <a:off x="2279650" y="4111773"/>
            <a:ext cx="11430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5" name="Straight Arrow Connector 74"/>
          <p:cNvCxnSpPr/>
          <p:nvPr/>
        </p:nvCxnSpPr>
        <p:spPr bwMode="auto">
          <a:xfrm flipH="1" flipV="1">
            <a:off x="3498850" y="4111773"/>
            <a:ext cx="762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6" name="Straight Arrow Connector 75"/>
          <p:cNvCxnSpPr/>
          <p:nvPr/>
        </p:nvCxnSpPr>
        <p:spPr bwMode="auto">
          <a:xfrm flipV="1">
            <a:off x="4184650" y="4111773"/>
            <a:ext cx="22860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7" name="Straight Arrow Connector 76"/>
          <p:cNvCxnSpPr/>
          <p:nvPr/>
        </p:nvCxnSpPr>
        <p:spPr bwMode="auto">
          <a:xfrm flipH="1" flipV="1">
            <a:off x="2889250" y="4111773"/>
            <a:ext cx="37338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8" name="Straight Arrow Connector 77"/>
          <p:cNvCxnSpPr/>
          <p:nvPr/>
        </p:nvCxnSpPr>
        <p:spPr bwMode="auto">
          <a:xfrm flipH="1" flipV="1">
            <a:off x="4108450" y="4111773"/>
            <a:ext cx="26670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9" name="Straight Arrow Connector 78"/>
          <p:cNvCxnSpPr/>
          <p:nvPr/>
        </p:nvCxnSpPr>
        <p:spPr bwMode="auto">
          <a:xfrm flipH="1" flipV="1">
            <a:off x="7156450" y="4111773"/>
            <a:ext cx="228600" cy="1219200"/>
          </a:xfrm>
          <a:prstGeom prst="straightConnector1">
            <a:avLst/>
          </a:prstGeom>
          <a:noFill/>
          <a:ln w="19050" cap="flat" cmpd="sng" algn="ctr">
            <a:solidFill>
              <a:schemeClr val="accent1"/>
            </a:solidFill>
            <a:prstDash val="solid"/>
            <a:round/>
            <a:headEnd type="none" w="med" len="med"/>
            <a:tailEnd type="arrow"/>
          </a:ln>
          <a:effectLst/>
        </p:spPr>
      </p:cxnSp>
      <p:grpSp>
        <p:nvGrpSpPr>
          <p:cNvPr id="57" name="Group 56"/>
          <p:cNvGrpSpPr/>
          <p:nvPr/>
        </p:nvGrpSpPr>
        <p:grpSpPr>
          <a:xfrm>
            <a:off x="2051050" y="3194050"/>
            <a:ext cx="7030144" cy="917723"/>
            <a:chOff x="2051050" y="2120604"/>
            <a:chExt cx="7030144" cy="917723"/>
          </a:xfrm>
        </p:grpSpPr>
        <p:grpSp>
          <p:nvGrpSpPr>
            <p:cNvPr id="58" name="Group 57"/>
            <p:cNvGrpSpPr/>
            <p:nvPr/>
          </p:nvGrpSpPr>
          <p:grpSpPr>
            <a:xfrm>
              <a:off x="2051050" y="2120604"/>
              <a:ext cx="5181600" cy="917723"/>
              <a:chOff x="2051050" y="1819127"/>
              <a:chExt cx="5181600" cy="917723"/>
            </a:xfrm>
          </p:grpSpPr>
          <p:sp>
            <p:nvSpPr>
              <p:cNvPr id="86" name="Rectangle 85"/>
              <p:cNvSpPr/>
              <p:nvPr/>
            </p:nvSpPr>
            <p:spPr bwMode="auto">
              <a:xfrm>
                <a:off x="2051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87" name="Rectangle 86"/>
              <p:cNvSpPr/>
              <p:nvPr/>
            </p:nvSpPr>
            <p:spPr bwMode="auto">
              <a:xfrm>
                <a:off x="32702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89" name="Rectangle 88"/>
              <p:cNvSpPr/>
              <p:nvPr/>
            </p:nvSpPr>
            <p:spPr bwMode="auto">
              <a:xfrm>
                <a:off x="6242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90" name="TextBox 89"/>
              <p:cNvSpPr txBox="1"/>
              <p:nvPr/>
            </p:nvSpPr>
            <p:spPr>
              <a:xfrm>
                <a:off x="4641850" y="2047727"/>
                <a:ext cx="1222660" cy="430887"/>
              </a:xfrm>
              <a:prstGeom prst="rect">
                <a:avLst/>
              </a:prstGeom>
              <a:noFill/>
            </p:spPr>
            <p:txBody>
              <a:bodyPr wrap="none" rtlCol="0">
                <a:spAutoFit/>
              </a:bodyPr>
              <a:lstStyle/>
              <a:p>
                <a:r>
                  <a:rPr lang="en-US" sz="2400" dirty="0" smtClean="0">
                    <a:latin typeface="Wingdings"/>
                    <a:ea typeface="Wingdings"/>
                    <a:cs typeface="Wingdings"/>
                    <a:sym typeface="Wingdings"/>
                  </a:rPr>
                  <a:t>  </a:t>
                </a:r>
                <a:endParaRPr lang="en-US" sz="2400" dirty="0"/>
              </a:p>
            </p:txBody>
          </p:sp>
        </p:grpSp>
        <p:sp>
          <p:nvSpPr>
            <p:cNvPr id="84" name="TextBox 83"/>
            <p:cNvSpPr txBox="1"/>
            <p:nvPr/>
          </p:nvSpPr>
          <p:spPr>
            <a:xfrm>
              <a:off x="7613650" y="2349204"/>
              <a:ext cx="1467544" cy="346249"/>
            </a:xfrm>
            <a:prstGeom prst="rect">
              <a:avLst/>
            </a:prstGeom>
            <a:noFill/>
          </p:spPr>
          <p:txBody>
            <a:bodyPr wrap="none" rtlCol="0">
              <a:spAutoFit/>
            </a:bodyPr>
            <a:lstStyle/>
            <a:p>
              <a:r>
                <a:rPr lang="en-US" dirty="0" smtClean="0"/>
                <a:t>R Reducers</a:t>
              </a:r>
              <a:endParaRPr lang="en-US" dirty="0"/>
            </a:p>
          </p:txBody>
        </p:sp>
      </p:grpSp>
    </p:spTree>
    <p:extLst>
      <p:ext uri="{BB962C8B-B14F-4D97-AF65-F5344CB8AC3E}">
        <p14:creationId xmlns:p14="http://schemas.microsoft.com/office/powerpoint/2010/main" val="3257394056"/>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298450"/>
            <a:ext cx="8704262" cy="779463"/>
          </a:xfrm>
        </p:spPr>
        <p:txBody>
          <a:bodyPr/>
          <a:lstStyle/>
          <a:p>
            <a:pPr>
              <a:lnSpc>
                <a:spcPct val="100000"/>
              </a:lnSpc>
            </a:pPr>
            <a:r>
              <a:rPr lang="en-US" dirty="0" smtClean="0"/>
              <a:t>Reducing</a:t>
            </a:r>
            <a:endParaRPr lang="en-US" dirty="0"/>
          </a:p>
        </p:txBody>
      </p:sp>
      <p:sp>
        <p:nvSpPr>
          <p:cNvPr id="103" name="Content Placeholder 102"/>
          <p:cNvSpPr>
            <a:spLocks noGrp="1"/>
          </p:cNvSpPr>
          <p:nvPr>
            <p:ph idx="1"/>
          </p:nvPr>
        </p:nvSpPr>
        <p:spPr>
          <a:xfrm>
            <a:off x="1593850" y="1441450"/>
            <a:ext cx="6553200" cy="1447800"/>
          </a:xfrm>
        </p:spPr>
        <p:txBody>
          <a:bodyPr/>
          <a:lstStyle/>
          <a:p>
            <a:r>
              <a:rPr lang="en-US" dirty="0" smtClean="0"/>
              <a:t>Each Reducer:</a:t>
            </a:r>
          </a:p>
          <a:p>
            <a:pPr lvl="1"/>
            <a:r>
              <a:rPr lang="en-US" dirty="0" smtClean="0"/>
              <a:t>Executes reducer function for each key</a:t>
            </a:r>
          </a:p>
          <a:p>
            <a:pPr lvl="1"/>
            <a:r>
              <a:rPr lang="en-US" dirty="0" smtClean="0"/>
              <a:t>Writes output values to parallel file system</a:t>
            </a:r>
          </a:p>
        </p:txBody>
      </p:sp>
      <p:grpSp>
        <p:nvGrpSpPr>
          <p:cNvPr id="57" name="Group 56"/>
          <p:cNvGrpSpPr/>
          <p:nvPr/>
        </p:nvGrpSpPr>
        <p:grpSpPr>
          <a:xfrm>
            <a:off x="1517650" y="4489450"/>
            <a:ext cx="7030144" cy="917723"/>
            <a:chOff x="2051050" y="2120604"/>
            <a:chExt cx="7030144" cy="917723"/>
          </a:xfrm>
        </p:grpSpPr>
        <p:grpSp>
          <p:nvGrpSpPr>
            <p:cNvPr id="58" name="Group 57"/>
            <p:cNvGrpSpPr/>
            <p:nvPr/>
          </p:nvGrpSpPr>
          <p:grpSpPr>
            <a:xfrm>
              <a:off x="2051050" y="2120604"/>
              <a:ext cx="5181600" cy="917723"/>
              <a:chOff x="2051050" y="1819127"/>
              <a:chExt cx="5181600" cy="917723"/>
            </a:xfrm>
          </p:grpSpPr>
          <p:sp>
            <p:nvSpPr>
              <p:cNvPr id="86" name="Rectangle 85"/>
              <p:cNvSpPr/>
              <p:nvPr/>
            </p:nvSpPr>
            <p:spPr bwMode="auto">
              <a:xfrm>
                <a:off x="2051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87" name="Rectangle 86"/>
              <p:cNvSpPr/>
              <p:nvPr/>
            </p:nvSpPr>
            <p:spPr bwMode="auto">
              <a:xfrm>
                <a:off x="32702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89" name="Rectangle 88"/>
              <p:cNvSpPr/>
              <p:nvPr/>
            </p:nvSpPr>
            <p:spPr bwMode="auto">
              <a:xfrm>
                <a:off x="6242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90" name="TextBox 89"/>
              <p:cNvSpPr txBox="1"/>
              <p:nvPr/>
            </p:nvSpPr>
            <p:spPr>
              <a:xfrm>
                <a:off x="4641850" y="2047727"/>
                <a:ext cx="1222660" cy="430887"/>
              </a:xfrm>
              <a:prstGeom prst="rect">
                <a:avLst/>
              </a:prstGeom>
              <a:noFill/>
            </p:spPr>
            <p:txBody>
              <a:bodyPr wrap="none" rtlCol="0">
                <a:spAutoFit/>
              </a:bodyPr>
              <a:lstStyle/>
              <a:p>
                <a:r>
                  <a:rPr lang="en-US" sz="2400" dirty="0" smtClean="0">
                    <a:latin typeface="Wingdings"/>
                    <a:ea typeface="Wingdings"/>
                    <a:cs typeface="Wingdings"/>
                    <a:sym typeface="Wingdings"/>
                  </a:rPr>
                  <a:t>  </a:t>
                </a:r>
                <a:endParaRPr lang="en-US" sz="2400" dirty="0"/>
              </a:p>
            </p:txBody>
          </p:sp>
        </p:grpSp>
        <p:sp>
          <p:nvSpPr>
            <p:cNvPr id="84" name="TextBox 83"/>
            <p:cNvSpPr txBox="1"/>
            <p:nvPr/>
          </p:nvSpPr>
          <p:spPr>
            <a:xfrm>
              <a:off x="7613650" y="2349204"/>
              <a:ext cx="1467544" cy="346249"/>
            </a:xfrm>
            <a:prstGeom prst="rect">
              <a:avLst/>
            </a:prstGeom>
            <a:noFill/>
          </p:spPr>
          <p:txBody>
            <a:bodyPr wrap="none" rtlCol="0">
              <a:spAutoFit/>
            </a:bodyPr>
            <a:lstStyle/>
            <a:p>
              <a:r>
                <a:rPr lang="en-US" dirty="0" smtClean="0"/>
                <a:t>R Reducers</a:t>
              </a:r>
              <a:endParaRPr lang="en-US" dirty="0"/>
            </a:p>
          </p:txBody>
        </p:sp>
      </p:grpSp>
      <p:grpSp>
        <p:nvGrpSpPr>
          <p:cNvPr id="91" name="Group 90"/>
          <p:cNvGrpSpPr/>
          <p:nvPr/>
        </p:nvGrpSpPr>
        <p:grpSpPr>
          <a:xfrm>
            <a:off x="1593850" y="3117850"/>
            <a:ext cx="6248400" cy="914400"/>
            <a:chOff x="1593850" y="908050"/>
            <a:chExt cx="6248400" cy="914400"/>
          </a:xfrm>
        </p:grpSpPr>
        <p:grpSp>
          <p:nvGrpSpPr>
            <p:cNvPr id="92" name="Group 91"/>
            <p:cNvGrpSpPr/>
            <p:nvPr/>
          </p:nvGrpSpPr>
          <p:grpSpPr>
            <a:xfrm>
              <a:off x="6013450" y="1361927"/>
              <a:ext cx="1828800" cy="460523"/>
              <a:chOff x="6470650" y="1361927"/>
              <a:chExt cx="1828800" cy="460523"/>
            </a:xfrm>
          </p:grpSpPr>
          <p:sp>
            <p:nvSpPr>
              <p:cNvPr id="104" name="Rectangle 103"/>
              <p:cNvSpPr/>
              <p:nvPr/>
            </p:nvSpPr>
            <p:spPr bwMode="auto">
              <a:xfrm flipH="1">
                <a:off x="7689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05" name="Rectangle 104"/>
              <p:cNvSpPr/>
              <p:nvPr/>
            </p:nvSpPr>
            <p:spPr bwMode="auto">
              <a:xfrm flipH="1">
                <a:off x="7080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06" name="Rectangle 105"/>
              <p:cNvSpPr/>
              <p:nvPr/>
            </p:nvSpPr>
            <p:spPr bwMode="auto">
              <a:xfrm flipH="1">
                <a:off x="64706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93" name="Group 92"/>
            <p:cNvGrpSpPr/>
            <p:nvPr/>
          </p:nvGrpSpPr>
          <p:grpSpPr>
            <a:xfrm>
              <a:off x="3270250" y="1361927"/>
              <a:ext cx="1219200" cy="460523"/>
              <a:chOff x="3117850" y="1361927"/>
              <a:chExt cx="1219200" cy="460523"/>
            </a:xfrm>
          </p:grpSpPr>
          <p:sp>
            <p:nvSpPr>
              <p:cNvPr id="100" name="Rectangle 99"/>
              <p:cNvSpPr/>
              <p:nvPr/>
            </p:nvSpPr>
            <p:spPr bwMode="auto">
              <a:xfrm flipH="1">
                <a:off x="37274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01" name="Rectangle 100"/>
              <p:cNvSpPr/>
              <p:nvPr/>
            </p:nvSpPr>
            <p:spPr bwMode="auto">
              <a:xfrm flipH="1">
                <a:off x="3117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94" name="Group 93"/>
            <p:cNvGrpSpPr/>
            <p:nvPr/>
          </p:nvGrpSpPr>
          <p:grpSpPr>
            <a:xfrm>
              <a:off x="1593850" y="1361927"/>
              <a:ext cx="1219200" cy="460523"/>
              <a:chOff x="984250" y="1361927"/>
              <a:chExt cx="1219200" cy="460523"/>
            </a:xfrm>
          </p:grpSpPr>
          <p:sp>
            <p:nvSpPr>
              <p:cNvPr id="97" name="Rectangle 96"/>
              <p:cNvSpPr/>
              <p:nvPr/>
            </p:nvSpPr>
            <p:spPr bwMode="auto">
              <a:xfrm flipH="1">
                <a:off x="1593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99" name="Rectangle 98"/>
              <p:cNvSpPr/>
              <p:nvPr/>
            </p:nvSpPr>
            <p:spPr bwMode="auto">
              <a:xfrm flipH="1">
                <a:off x="984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96" name="TextBox 95"/>
            <p:cNvSpPr txBox="1"/>
            <p:nvPr/>
          </p:nvSpPr>
          <p:spPr>
            <a:xfrm>
              <a:off x="3764434" y="908050"/>
              <a:ext cx="1761946" cy="346249"/>
            </a:xfrm>
            <a:prstGeom prst="rect">
              <a:avLst/>
            </a:prstGeom>
            <a:noFill/>
          </p:spPr>
          <p:txBody>
            <a:bodyPr wrap="none" rtlCol="0">
              <a:spAutoFit/>
            </a:bodyPr>
            <a:lstStyle/>
            <a:p>
              <a:pPr algn="ctr"/>
              <a:r>
                <a:rPr lang="en-US" dirty="0" smtClean="0"/>
                <a:t>R Output Files</a:t>
              </a:r>
              <a:endParaRPr lang="en-US" dirty="0"/>
            </a:p>
          </p:txBody>
        </p:sp>
      </p:grpSp>
      <p:cxnSp>
        <p:nvCxnSpPr>
          <p:cNvPr id="36" name="Straight Arrow Connector 35"/>
          <p:cNvCxnSpPr>
            <a:stCxn id="86" idx="0"/>
            <a:endCxn id="99" idx="2"/>
          </p:cNvCxnSpPr>
          <p:nvPr/>
        </p:nvCxnSpPr>
        <p:spPr bwMode="auto">
          <a:xfrm flipH="1" flipV="1">
            <a:off x="1898650" y="4032250"/>
            <a:ext cx="114300" cy="457200"/>
          </a:xfrm>
          <a:prstGeom prst="straightConnector1">
            <a:avLst/>
          </a:prstGeom>
          <a:noFill/>
          <a:ln w="38100" cap="flat" cmpd="sng" algn="ctr">
            <a:solidFill>
              <a:schemeClr val="tx2"/>
            </a:solidFill>
            <a:prstDash val="solid"/>
            <a:round/>
            <a:headEnd type="none" w="med" len="med"/>
            <a:tailEnd type="triangle"/>
          </a:ln>
          <a:effectLst/>
        </p:spPr>
      </p:cxnSp>
      <p:cxnSp>
        <p:nvCxnSpPr>
          <p:cNvPr id="107" name="Straight Arrow Connector 106"/>
          <p:cNvCxnSpPr>
            <a:stCxn id="87" idx="0"/>
            <a:endCxn id="101" idx="2"/>
          </p:cNvCxnSpPr>
          <p:nvPr/>
        </p:nvCxnSpPr>
        <p:spPr bwMode="auto">
          <a:xfrm flipV="1">
            <a:off x="3232150" y="4032250"/>
            <a:ext cx="342900" cy="457200"/>
          </a:xfrm>
          <a:prstGeom prst="straightConnector1">
            <a:avLst/>
          </a:prstGeom>
          <a:noFill/>
          <a:ln w="38100" cap="flat" cmpd="sng" algn="ctr">
            <a:solidFill>
              <a:schemeClr val="tx2"/>
            </a:solidFill>
            <a:prstDash val="solid"/>
            <a:round/>
            <a:headEnd type="none" w="med" len="med"/>
            <a:tailEnd type="triangle"/>
          </a:ln>
          <a:effectLst/>
        </p:spPr>
      </p:cxnSp>
      <p:cxnSp>
        <p:nvCxnSpPr>
          <p:cNvPr id="108" name="Straight Arrow Connector 107"/>
          <p:cNvCxnSpPr>
            <a:stCxn id="89" idx="0"/>
            <a:endCxn id="106" idx="2"/>
          </p:cNvCxnSpPr>
          <p:nvPr/>
        </p:nvCxnSpPr>
        <p:spPr bwMode="auto">
          <a:xfrm flipV="1">
            <a:off x="6203950" y="4032250"/>
            <a:ext cx="114300" cy="457200"/>
          </a:xfrm>
          <a:prstGeom prst="straightConnector1">
            <a:avLst/>
          </a:prstGeom>
          <a:noFill/>
          <a:ln w="38100"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126981250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en-US" dirty="0" smtClean="0"/>
              <a:t>HPC Programming Model</a:t>
            </a:r>
          </a:p>
        </p:txBody>
      </p:sp>
      <p:sp>
        <p:nvSpPr>
          <p:cNvPr id="30723" name="Rectangle 3"/>
          <p:cNvSpPr>
            <a:spLocks noGrp="1" noChangeArrowheads="1"/>
          </p:cNvSpPr>
          <p:nvPr>
            <p:ph idx="1"/>
          </p:nvPr>
        </p:nvSpPr>
        <p:spPr>
          <a:xfrm>
            <a:off x="290513" y="4413250"/>
            <a:ext cx="8294687" cy="2019300"/>
          </a:xfrm>
        </p:spPr>
        <p:txBody>
          <a:bodyPr/>
          <a:lstStyle/>
          <a:p>
            <a:pPr lvl="1" eaLnBrk="1" hangingPunct="1"/>
            <a:r>
              <a:rPr lang="en-US" sz="1800" dirty="0" smtClean="0"/>
              <a:t> Programs described at very low level</a:t>
            </a:r>
          </a:p>
          <a:p>
            <a:pPr lvl="2" eaLnBrk="1" hangingPunct="1"/>
            <a:r>
              <a:rPr lang="en-US" sz="1600" dirty="0" smtClean="0"/>
              <a:t>Specify detailed control of processing &amp; communications</a:t>
            </a:r>
          </a:p>
          <a:p>
            <a:pPr lvl="1" eaLnBrk="1" hangingPunct="1"/>
            <a:r>
              <a:rPr lang="en-US" sz="1800" dirty="0" smtClean="0"/>
              <a:t>Rely on small number of software packages</a:t>
            </a:r>
          </a:p>
          <a:p>
            <a:pPr lvl="2" eaLnBrk="1" hangingPunct="1"/>
            <a:r>
              <a:rPr lang="en-US" sz="1600" dirty="0" smtClean="0"/>
              <a:t>Written by specialists</a:t>
            </a:r>
          </a:p>
          <a:p>
            <a:pPr lvl="2" eaLnBrk="1" hangingPunct="1"/>
            <a:r>
              <a:rPr lang="en-US" sz="1600" dirty="0" smtClean="0"/>
              <a:t>Limits classes of problems &amp; solution methods</a:t>
            </a:r>
          </a:p>
        </p:txBody>
      </p:sp>
      <p:grpSp>
        <p:nvGrpSpPr>
          <p:cNvPr id="22" name="Group 21"/>
          <p:cNvGrpSpPr/>
          <p:nvPr/>
        </p:nvGrpSpPr>
        <p:grpSpPr>
          <a:xfrm>
            <a:off x="2376487" y="1593850"/>
            <a:ext cx="3865563" cy="2514600"/>
            <a:chOff x="450850" y="1593850"/>
            <a:chExt cx="3865563" cy="2514600"/>
          </a:xfrm>
        </p:grpSpPr>
        <p:sp>
          <p:nvSpPr>
            <p:cNvPr id="30726" name="Rectangle 6"/>
            <p:cNvSpPr>
              <a:spLocks noChangeArrowheads="1"/>
            </p:cNvSpPr>
            <p:nvPr/>
          </p:nvSpPr>
          <p:spPr bwMode="auto">
            <a:xfrm>
              <a:off x="450850" y="3422650"/>
              <a:ext cx="1981200" cy="76200"/>
            </a:xfrm>
            <a:prstGeom prst="rect">
              <a:avLst/>
            </a:prstGeom>
            <a:solidFill>
              <a:srgbClr val="990000"/>
            </a:solidFill>
            <a:ln w="19050">
              <a:solidFill>
                <a:schemeClr val="accent1"/>
              </a:solidFill>
              <a:miter lim="800000"/>
              <a:headEnd/>
              <a:tailEnd type="none" w="lg" len="med"/>
            </a:ln>
          </p:spPr>
          <p:txBody>
            <a:bodyPr lIns="45720" rIns="45720" anchor="ctr">
              <a:spAutoFit/>
            </a:bodyPr>
            <a:lstStyle/>
            <a:p>
              <a:endParaRPr lang="en-US"/>
            </a:p>
          </p:txBody>
        </p:sp>
        <p:sp>
          <p:nvSpPr>
            <p:cNvPr id="30727" name="Rectangle 7"/>
            <p:cNvSpPr>
              <a:spLocks noChangeArrowheads="1"/>
            </p:cNvSpPr>
            <p:nvPr/>
          </p:nvSpPr>
          <p:spPr bwMode="auto">
            <a:xfrm>
              <a:off x="755650" y="3586163"/>
              <a:ext cx="1414463" cy="522287"/>
            </a:xfrm>
            <a:prstGeom prst="rect">
              <a:avLst/>
            </a:prstGeom>
            <a:solidFill>
              <a:srgbClr val="CCFFCC"/>
            </a:solidFill>
            <a:ln w="19050">
              <a:solidFill>
                <a:schemeClr val="tx2"/>
              </a:solidFill>
              <a:miter lim="800000"/>
              <a:headEnd/>
              <a:tailEnd type="none" w="lg" len="med"/>
            </a:ln>
          </p:spPr>
          <p:txBody>
            <a:bodyPr wrap="none" lIns="45720" rIns="45720" anchor="ctr"/>
            <a:lstStyle/>
            <a:p>
              <a:pPr algn="ctr"/>
              <a:r>
                <a:rPr lang="en-US" sz="1600"/>
                <a:t>Hardware</a:t>
              </a:r>
            </a:p>
          </p:txBody>
        </p:sp>
        <p:sp>
          <p:nvSpPr>
            <p:cNvPr id="30728" name="Text Box 8"/>
            <p:cNvSpPr txBox="1">
              <a:spLocks noChangeArrowheads="1"/>
            </p:cNvSpPr>
            <p:nvPr/>
          </p:nvSpPr>
          <p:spPr bwMode="auto">
            <a:xfrm>
              <a:off x="2508250" y="3175000"/>
              <a:ext cx="1808163" cy="476250"/>
            </a:xfrm>
            <a:prstGeom prst="rect">
              <a:avLst/>
            </a:prstGeom>
            <a:noFill/>
            <a:ln w="19050">
              <a:noFill/>
              <a:miter lim="800000"/>
              <a:headEnd/>
              <a:tailEnd type="none" w="lg" len="med"/>
            </a:ln>
          </p:spPr>
          <p:txBody>
            <a:bodyPr wrap="none" lIns="45720" rIns="45720">
              <a:spAutoFit/>
            </a:bodyPr>
            <a:lstStyle/>
            <a:p>
              <a:r>
                <a:rPr lang="en-US" sz="1400"/>
                <a:t>Machine-Dependent</a:t>
              </a:r>
            </a:p>
            <a:p>
              <a:r>
                <a:rPr lang="en-US" sz="1400"/>
                <a:t>Programming Model</a:t>
              </a:r>
            </a:p>
          </p:txBody>
        </p:sp>
        <p:sp>
          <p:nvSpPr>
            <p:cNvPr id="30729" name="Rectangle 9"/>
            <p:cNvSpPr>
              <a:spLocks noChangeArrowheads="1"/>
            </p:cNvSpPr>
            <p:nvPr/>
          </p:nvSpPr>
          <p:spPr bwMode="auto">
            <a:xfrm>
              <a:off x="1289050" y="2432050"/>
              <a:ext cx="1165225" cy="674688"/>
            </a:xfrm>
            <a:prstGeom prst="rect">
              <a:avLst/>
            </a:prstGeom>
            <a:solidFill>
              <a:srgbClr val="FFCCFF"/>
            </a:solidFill>
            <a:ln w="19050">
              <a:solidFill>
                <a:schemeClr val="tx2"/>
              </a:solidFill>
              <a:miter lim="800000"/>
              <a:headEnd/>
              <a:tailEnd type="none" w="lg" len="med"/>
            </a:ln>
          </p:spPr>
          <p:txBody>
            <a:bodyPr wrap="none" lIns="45720" rIns="45720" anchor="ctr"/>
            <a:lstStyle/>
            <a:p>
              <a:pPr algn="ctr"/>
              <a:r>
                <a:rPr lang="en-US" sz="1600"/>
                <a:t>Software</a:t>
              </a:r>
            </a:p>
            <a:p>
              <a:pPr algn="ctr"/>
              <a:r>
                <a:rPr lang="en-US" sz="1600"/>
                <a:t>Packages</a:t>
              </a:r>
            </a:p>
          </p:txBody>
        </p:sp>
        <p:sp>
          <p:nvSpPr>
            <p:cNvPr id="30730" name="Rectangle 10"/>
            <p:cNvSpPr>
              <a:spLocks noChangeArrowheads="1"/>
            </p:cNvSpPr>
            <p:nvPr/>
          </p:nvSpPr>
          <p:spPr bwMode="auto">
            <a:xfrm>
              <a:off x="755650" y="1593850"/>
              <a:ext cx="1414463" cy="522288"/>
            </a:xfrm>
            <a:prstGeom prst="rect">
              <a:avLst/>
            </a:prstGeom>
            <a:solidFill>
              <a:srgbClr val="FFFF99"/>
            </a:solidFill>
            <a:ln w="19050">
              <a:solidFill>
                <a:schemeClr val="tx2"/>
              </a:solidFill>
              <a:miter lim="800000"/>
              <a:headEnd/>
              <a:tailEnd type="none" w="lg" len="med"/>
            </a:ln>
          </p:spPr>
          <p:txBody>
            <a:bodyPr wrap="none" lIns="45720" rIns="45720" anchor="ctr"/>
            <a:lstStyle/>
            <a:p>
              <a:pPr algn="ctr"/>
              <a:r>
                <a:rPr lang="en-US" sz="1600"/>
                <a:t>Application</a:t>
              </a:r>
            </a:p>
            <a:p>
              <a:pPr algn="ctr"/>
              <a:r>
                <a:rPr lang="en-US" sz="1600"/>
                <a:t>Programs</a:t>
              </a:r>
            </a:p>
          </p:txBody>
        </p:sp>
        <p:sp>
          <p:nvSpPr>
            <p:cNvPr id="30731" name="Line 11"/>
            <p:cNvSpPr>
              <a:spLocks noChangeShapeType="1"/>
            </p:cNvSpPr>
            <p:nvPr/>
          </p:nvSpPr>
          <p:spPr bwMode="auto">
            <a:xfrm>
              <a:off x="1670050" y="2116138"/>
              <a:ext cx="0" cy="315912"/>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a:p>
          </p:txBody>
        </p:sp>
        <p:sp>
          <p:nvSpPr>
            <p:cNvPr id="30732" name="Line 12"/>
            <p:cNvSpPr>
              <a:spLocks noChangeShapeType="1"/>
            </p:cNvSpPr>
            <p:nvPr/>
          </p:nvSpPr>
          <p:spPr bwMode="auto">
            <a:xfrm>
              <a:off x="1060450" y="2116138"/>
              <a:ext cx="0" cy="1306512"/>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a:p>
          </p:txBody>
        </p:sp>
        <p:sp>
          <p:nvSpPr>
            <p:cNvPr id="30733" name="Line 13"/>
            <p:cNvSpPr>
              <a:spLocks noChangeShapeType="1"/>
            </p:cNvSpPr>
            <p:nvPr/>
          </p:nvSpPr>
          <p:spPr bwMode="auto">
            <a:xfrm>
              <a:off x="1670050" y="3117850"/>
              <a:ext cx="0" cy="304800"/>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a:p>
          </p:txBody>
        </p:sp>
      </p:gr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Effect</a:t>
            </a:r>
            <a:endParaRPr lang="en-US" dirty="0"/>
          </a:p>
        </p:txBody>
      </p:sp>
      <p:sp>
        <p:nvSpPr>
          <p:cNvPr id="3" name="Content Placeholder 2"/>
          <p:cNvSpPr>
            <a:spLocks noGrp="1"/>
          </p:cNvSpPr>
          <p:nvPr>
            <p:ph idx="1"/>
          </p:nvPr>
        </p:nvSpPr>
        <p:spPr>
          <a:xfrm>
            <a:off x="1212850" y="4794250"/>
            <a:ext cx="6838950" cy="1562100"/>
          </a:xfrm>
        </p:spPr>
        <p:txBody>
          <a:bodyPr/>
          <a:lstStyle/>
          <a:p>
            <a:r>
              <a:rPr lang="en-US" dirty="0" err="1" smtClean="0"/>
              <a:t>MapReduce</a:t>
            </a:r>
            <a:r>
              <a:rPr lang="en-US" dirty="0" smtClean="0"/>
              <a:t> Step</a:t>
            </a:r>
          </a:p>
          <a:p>
            <a:pPr lvl="1"/>
            <a:r>
              <a:rPr lang="en-US" dirty="0" smtClean="0"/>
              <a:t>Reads set of files from file system</a:t>
            </a:r>
          </a:p>
          <a:p>
            <a:pPr lvl="1"/>
            <a:r>
              <a:rPr lang="en-US" dirty="0" smtClean="0"/>
              <a:t>Generates new set of files</a:t>
            </a:r>
          </a:p>
          <a:p>
            <a:r>
              <a:rPr lang="en-US" dirty="0" smtClean="0"/>
              <a:t>Can iterate to do more complex processing</a:t>
            </a:r>
            <a:endParaRPr lang="en-US" dirty="0"/>
          </a:p>
        </p:txBody>
      </p:sp>
      <p:grpSp>
        <p:nvGrpSpPr>
          <p:cNvPr id="48" name="Group 47"/>
          <p:cNvGrpSpPr/>
          <p:nvPr/>
        </p:nvGrpSpPr>
        <p:grpSpPr>
          <a:xfrm>
            <a:off x="984250" y="3575050"/>
            <a:ext cx="7315200" cy="882972"/>
            <a:chOff x="984250" y="5629127"/>
            <a:chExt cx="7315200" cy="882972"/>
          </a:xfrm>
        </p:grpSpPr>
        <p:grpSp>
          <p:nvGrpSpPr>
            <p:cNvPr id="35" name="Group 34"/>
            <p:cNvGrpSpPr/>
            <p:nvPr/>
          </p:nvGrpSpPr>
          <p:grpSpPr>
            <a:xfrm>
              <a:off x="984250" y="5629127"/>
              <a:ext cx="7315200" cy="460523"/>
              <a:chOff x="984250" y="5480050"/>
              <a:chExt cx="7315200" cy="460523"/>
            </a:xfrm>
          </p:grpSpPr>
          <p:sp>
            <p:nvSpPr>
              <p:cNvPr id="10" name="Rectangle 9"/>
              <p:cNvSpPr/>
              <p:nvPr/>
            </p:nvSpPr>
            <p:spPr bwMode="auto">
              <a:xfrm>
                <a:off x="984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5" name="Rectangle 14"/>
              <p:cNvSpPr/>
              <p:nvPr/>
            </p:nvSpPr>
            <p:spPr bwMode="auto">
              <a:xfrm>
                <a:off x="1593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6" name="Rectangle 15"/>
              <p:cNvSpPr/>
              <p:nvPr/>
            </p:nvSpPr>
            <p:spPr bwMode="auto">
              <a:xfrm>
                <a:off x="2203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8" name="Rectangle 17"/>
              <p:cNvSpPr/>
              <p:nvPr/>
            </p:nvSpPr>
            <p:spPr bwMode="auto">
              <a:xfrm>
                <a:off x="3422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9" name="Rectangle 18"/>
              <p:cNvSpPr/>
              <p:nvPr/>
            </p:nvSpPr>
            <p:spPr bwMode="auto">
              <a:xfrm>
                <a:off x="4032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1" name="Rectangle 20"/>
              <p:cNvSpPr/>
              <p:nvPr/>
            </p:nvSpPr>
            <p:spPr bwMode="auto">
              <a:xfrm>
                <a:off x="5251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3" name="Rectangle 22"/>
              <p:cNvSpPr/>
              <p:nvPr/>
            </p:nvSpPr>
            <p:spPr bwMode="auto">
              <a:xfrm>
                <a:off x="6470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4" name="Rectangle 23"/>
              <p:cNvSpPr/>
              <p:nvPr/>
            </p:nvSpPr>
            <p:spPr bwMode="auto">
              <a:xfrm>
                <a:off x="7080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5" name="Rectangle 24"/>
              <p:cNvSpPr/>
              <p:nvPr/>
            </p:nvSpPr>
            <p:spPr bwMode="auto">
              <a:xfrm>
                <a:off x="7689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26" name="TextBox 25"/>
            <p:cNvSpPr txBox="1"/>
            <p:nvPr/>
          </p:nvSpPr>
          <p:spPr>
            <a:xfrm>
              <a:off x="2727582" y="6165850"/>
              <a:ext cx="4070495" cy="346249"/>
            </a:xfrm>
            <a:prstGeom prst="rect">
              <a:avLst/>
            </a:prstGeom>
            <a:noFill/>
          </p:spPr>
          <p:txBody>
            <a:bodyPr wrap="none" rtlCol="0">
              <a:spAutoFit/>
            </a:bodyPr>
            <a:lstStyle/>
            <a:p>
              <a:pPr algn="ctr"/>
              <a:r>
                <a:rPr lang="en-US" dirty="0" smtClean="0"/>
                <a:t>Input Files (Partitioned into Blocks)</a:t>
              </a:r>
              <a:endParaRPr lang="en-US" dirty="0"/>
            </a:p>
          </p:txBody>
        </p:sp>
      </p:grpSp>
      <p:sp>
        <p:nvSpPr>
          <p:cNvPr id="46" name="Rounded Rectangle 45"/>
          <p:cNvSpPr/>
          <p:nvPr/>
        </p:nvSpPr>
        <p:spPr bwMode="auto">
          <a:xfrm>
            <a:off x="1822450" y="2051050"/>
            <a:ext cx="5867400" cy="1219200"/>
          </a:xfrm>
          <a:prstGeom prst="roundRect">
            <a:avLst/>
          </a:prstGeom>
          <a:solidFill>
            <a:schemeClr val="accent2">
              <a:lumMod val="40000"/>
              <a:lumOff val="60000"/>
            </a:schemeClr>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400" b="1" i="0" u="none" strike="noStrike" cap="none" normalizeH="0" baseline="0" dirty="0" err="1" smtClean="0">
                <a:ln>
                  <a:noFill/>
                </a:ln>
                <a:solidFill>
                  <a:schemeClr val="accent1"/>
                </a:solidFill>
                <a:effectLst/>
                <a:latin typeface="Arial" charset="0"/>
              </a:rPr>
              <a:t>MapReduce</a:t>
            </a:r>
            <a:endParaRPr kumimoji="0" lang="en-US" sz="2400" b="1" i="0" u="none" strike="noStrike" cap="none" normalizeH="0" baseline="0" dirty="0" smtClean="0">
              <a:ln>
                <a:noFill/>
              </a:ln>
              <a:solidFill>
                <a:schemeClr val="accent1"/>
              </a:solidFill>
              <a:effectLst/>
              <a:latin typeface="Arial" charset="0"/>
            </a:endParaRPr>
          </a:p>
        </p:txBody>
      </p:sp>
      <p:grpSp>
        <p:nvGrpSpPr>
          <p:cNvPr id="55" name="Group 54"/>
          <p:cNvGrpSpPr/>
          <p:nvPr/>
        </p:nvGrpSpPr>
        <p:grpSpPr>
          <a:xfrm>
            <a:off x="1593850" y="908050"/>
            <a:ext cx="6248400" cy="914400"/>
            <a:chOff x="1593850" y="908050"/>
            <a:chExt cx="6248400" cy="914400"/>
          </a:xfrm>
        </p:grpSpPr>
        <p:grpSp>
          <p:nvGrpSpPr>
            <p:cNvPr id="52" name="Group 51"/>
            <p:cNvGrpSpPr/>
            <p:nvPr/>
          </p:nvGrpSpPr>
          <p:grpSpPr>
            <a:xfrm>
              <a:off x="6013450" y="1361927"/>
              <a:ext cx="1828800" cy="460523"/>
              <a:chOff x="6470650" y="1361927"/>
              <a:chExt cx="1828800" cy="460523"/>
            </a:xfrm>
          </p:grpSpPr>
          <p:sp>
            <p:nvSpPr>
              <p:cNvPr id="37" name="Rectangle 36"/>
              <p:cNvSpPr/>
              <p:nvPr/>
            </p:nvSpPr>
            <p:spPr bwMode="auto">
              <a:xfrm flipH="1">
                <a:off x="7689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38" name="Rectangle 37"/>
              <p:cNvSpPr/>
              <p:nvPr/>
            </p:nvSpPr>
            <p:spPr bwMode="auto">
              <a:xfrm flipH="1">
                <a:off x="7080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39" name="Rectangle 38"/>
              <p:cNvSpPr/>
              <p:nvPr/>
            </p:nvSpPr>
            <p:spPr bwMode="auto">
              <a:xfrm flipH="1">
                <a:off x="64706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54" name="Group 53"/>
            <p:cNvGrpSpPr/>
            <p:nvPr/>
          </p:nvGrpSpPr>
          <p:grpSpPr>
            <a:xfrm>
              <a:off x="3270250" y="1361927"/>
              <a:ext cx="1219200" cy="460523"/>
              <a:chOff x="3117850" y="1361927"/>
              <a:chExt cx="1219200" cy="460523"/>
            </a:xfrm>
          </p:grpSpPr>
          <p:sp>
            <p:nvSpPr>
              <p:cNvPr id="42" name="Rectangle 41"/>
              <p:cNvSpPr/>
              <p:nvPr/>
            </p:nvSpPr>
            <p:spPr bwMode="auto">
              <a:xfrm flipH="1">
                <a:off x="37274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43" name="Rectangle 42"/>
              <p:cNvSpPr/>
              <p:nvPr/>
            </p:nvSpPr>
            <p:spPr bwMode="auto">
              <a:xfrm flipH="1">
                <a:off x="3117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53" name="Group 52"/>
            <p:cNvGrpSpPr/>
            <p:nvPr/>
          </p:nvGrpSpPr>
          <p:grpSpPr>
            <a:xfrm>
              <a:off x="1593850" y="1361927"/>
              <a:ext cx="1219200" cy="460523"/>
              <a:chOff x="984250" y="1361927"/>
              <a:chExt cx="1219200" cy="460523"/>
            </a:xfrm>
          </p:grpSpPr>
          <p:sp>
            <p:nvSpPr>
              <p:cNvPr id="44" name="Rectangle 43"/>
              <p:cNvSpPr/>
              <p:nvPr/>
            </p:nvSpPr>
            <p:spPr bwMode="auto">
              <a:xfrm flipH="1">
                <a:off x="1593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45" name="Rectangle 44"/>
              <p:cNvSpPr/>
              <p:nvPr/>
            </p:nvSpPr>
            <p:spPr bwMode="auto">
              <a:xfrm flipH="1">
                <a:off x="984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47" name="TextBox 46"/>
            <p:cNvSpPr txBox="1"/>
            <p:nvPr/>
          </p:nvSpPr>
          <p:spPr>
            <a:xfrm>
              <a:off x="3764434" y="908050"/>
              <a:ext cx="1761946" cy="346249"/>
            </a:xfrm>
            <a:prstGeom prst="rect">
              <a:avLst/>
            </a:prstGeom>
            <a:noFill/>
          </p:spPr>
          <p:txBody>
            <a:bodyPr wrap="none" rtlCol="0">
              <a:spAutoFit/>
            </a:bodyPr>
            <a:lstStyle/>
            <a:p>
              <a:pPr algn="ctr"/>
              <a:r>
                <a:rPr lang="en-US" dirty="0" smtClean="0"/>
                <a:t>R Output Files</a:t>
              </a:r>
              <a:endParaRPr lang="en-US" dirty="0"/>
            </a:p>
          </p:txBody>
        </p:sp>
      </p:grpSp>
    </p:spTree>
    <p:extLst>
      <p:ext uri="{BB962C8B-B14F-4D97-AF65-F5344CB8AC3E}">
        <p14:creationId xmlns:p14="http://schemas.microsoft.com/office/powerpoint/2010/main" val="6742694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298450" y="69850"/>
            <a:ext cx="8551863" cy="779463"/>
          </a:xfrm>
        </p:spPr>
        <p:txBody>
          <a:bodyPr/>
          <a:lstStyle/>
          <a:p>
            <a:pPr eaLnBrk="1" hangingPunct="1">
              <a:defRPr/>
            </a:pPr>
            <a:r>
              <a:rPr lang="en-US" dirty="0" smtClean="0"/>
              <a:t>Map/Reduce Operation</a:t>
            </a:r>
          </a:p>
        </p:txBody>
      </p:sp>
      <p:sp>
        <p:nvSpPr>
          <p:cNvPr id="495619" name="Rectangle 3"/>
          <p:cNvSpPr>
            <a:spLocks noGrp="1" noChangeArrowheads="1"/>
          </p:cNvSpPr>
          <p:nvPr>
            <p:ph type="body" idx="1"/>
          </p:nvPr>
        </p:nvSpPr>
        <p:spPr>
          <a:xfrm>
            <a:off x="4108450" y="755650"/>
            <a:ext cx="4476750" cy="5676900"/>
          </a:xfrm>
        </p:spPr>
        <p:txBody>
          <a:bodyPr/>
          <a:lstStyle/>
          <a:p>
            <a:pPr eaLnBrk="1" hangingPunct="1">
              <a:defRPr/>
            </a:pPr>
            <a:r>
              <a:rPr lang="en-US" dirty="0" smtClean="0"/>
              <a:t>Characteristics</a:t>
            </a:r>
          </a:p>
          <a:p>
            <a:pPr lvl="1" eaLnBrk="1" hangingPunct="1">
              <a:defRPr/>
            </a:pPr>
            <a:r>
              <a:rPr lang="en-US" dirty="0" smtClean="0"/>
              <a:t>Computation broken into many, short-lived tasks</a:t>
            </a:r>
          </a:p>
          <a:p>
            <a:pPr lvl="2" eaLnBrk="1" hangingPunct="1">
              <a:defRPr/>
            </a:pPr>
            <a:r>
              <a:rPr lang="en-US" dirty="0" smtClean="0"/>
              <a:t>Mapping, reducing</a:t>
            </a:r>
          </a:p>
          <a:p>
            <a:pPr lvl="1" eaLnBrk="1" hangingPunct="1">
              <a:defRPr/>
            </a:pPr>
            <a:r>
              <a:rPr lang="en-US" dirty="0" smtClean="0"/>
              <a:t>Use disk storage to hold intermediate results</a:t>
            </a:r>
          </a:p>
          <a:p>
            <a:pPr eaLnBrk="1" hangingPunct="1">
              <a:defRPr/>
            </a:pPr>
            <a:r>
              <a:rPr lang="en-US" dirty="0" smtClean="0"/>
              <a:t>Strengths</a:t>
            </a:r>
          </a:p>
          <a:p>
            <a:pPr lvl="1" eaLnBrk="1" hangingPunct="1">
              <a:defRPr/>
            </a:pPr>
            <a:r>
              <a:rPr lang="en-US" dirty="0" smtClean="0"/>
              <a:t>Great flexibility in placement, scheduling, and load balancing</a:t>
            </a:r>
          </a:p>
          <a:p>
            <a:pPr lvl="1" eaLnBrk="1" hangingPunct="1">
              <a:defRPr/>
            </a:pPr>
            <a:r>
              <a:rPr lang="en-US" dirty="0" smtClean="0"/>
              <a:t>Can access large data sets</a:t>
            </a:r>
          </a:p>
          <a:p>
            <a:pPr eaLnBrk="1" hangingPunct="1">
              <a:defRPr/>
            </a:pPr>
            <a:r>
              <a:rPr lang="en-US" dirty="0" smtClean="0"/>
              <a:t>Weaknesses</a:t>
            </a:r>
          </a:p>
          <a:p>
            <a:pPr lvl="1" eaLnBrk="1" hangingPunct="1">
              <a:defRPr/>
            </a:pPr>
            <a:r>
              <a:rPr lang="en-US" dirty="0" smtClean="0"/>
              <a:t>Higher overhead</a:t>
            </a:r>
          </a:p>
          <a:p>
            <a:pPr lvl="1" eaLnBrk="1" hangingPunct="1">
              <a:defRPr/>
            </a:pPr>
            <a:r>
              <a:rPr lang="en-US" dirty="0" smtClean="0"/>
              <a:t>Lower raw performance</a:t>
            </a:r>
          </a:p>
        </p:txBody>
      </p:sp>
      <p:grpSp>
        <p:nvGrpSpPr>
          <p:cNvPr id="27652" name="Group 91"/>
          <p:cNvGrpSpPr>
            <a:grpSpLocks/>
          </p:cNvGrpSpPr>
          <p:nvPr/>
        </p:nvGrpSpPr>
        <p:grpSpPr bwMode="auto">
          <a:xfrm>
            <a:off x="146050" y="1060450"/>
            <a:ext cx="3951288" cy="3084513"/>
            <a:chOff x="92" y="668"/>
            <a:chExt cx="2489" cy="1943"/>
          </a:xfrm>
        </p:grpSpPr>
        <p:grpSp>
          <p:nvGrpSpPr>
            <p:cNvPr id="27653" name="Group 5"/>
            <p:cNvGrpSpPr>
              <a:grpSpLocks/>
            </p:cNvGrpSpPr>
            <p:nvPr/>
          </p:nvGrpSpPr>
          <p:grpSpPr bwMode="auto">
            <a:xfrm>
              <a:off x="92" y="1002"/>
              <a:ext cx="2489" cy="1609"/>
              <a:chOff x="3696" y="1103"/>
              <a:chExt cx="1783" cy="1153"/>
            </a:xfrm>
          </p:grpSpPr>
          <p:grpSp>
            <p:nvGrpSpPr>
              <p:cNvPr id="27655" name="Group 6"/>
              <p:cNvGrpSpPr>
                <a:grpSpLocks/>
              </p:cNvGrpSpPr>
              <p:nvPr/>
            </p:nvGrpSpPr>
            <p:grpSpPr bwMode="auto">
              <a:xfrm>
                <a:off x="3696" y="1968"/>
                <a:ext cx="1440" cy="288"/>
                <a:chOff x="912" y="2400"/>
                <a:chExt cx="1440" cy="288"/>
              </a:xfrm>
            </p:grpSpPr>
            <p:sp>
              <p:nvSpPr>
                <p:cNvPr id="27722" name="Line 7"/>
                <p:cNvSpPr>
                  <a:spLocks noChangeShapeType="1"/>
                </p:cNvSpPr>
                <p:nvPr/>
              </p:nvSpPr>
              <p:spPr bwMode="auto">
                <a:xfrm>
                  <a:off x="2256" y="2400"/>
                  <a:ext cx="0" cy="144"/>
                </a:xfrm>
                <a:prstGeom prst="line">
                  <a:avLst/>
                </a:prstGeom>
                <a:noFill/>
                <a:ln w="38100">
                  <a:solidFill>
                    <a:srgbClr val="CC0000"/>
                  </a:solidFill>
                  <a:round/>
                  <a:headEnd/>
                  <a:tailEnd type="triangle" w="med" len="med"/>
                </a:ln>
              </p:spPr>
              <p:txBody>
                <a:bodyPr/>
                <a:lstStyle/>
                <a:p>
                  <a:endParaRPr lang="en-US"/>
                </a:p>
              </p:txBody>
            </p:sp>
            <p:sp>
              <p:nvSpPr>
                <p:cNvPr id="27723" name="Line 8"/>
                <p:cNvSpPr>
                  <a:spLocks noChangeShapeType="1"/>
                </p:cNvSpPr>
                <p:nvPr/>
              </p:nvSpPr>
              <p:spPr bwMode="auto">
                <a:xfrm>
                  <a:off x="2160" y="2400"/>
                  <a:ext cx="0" cy="144"/>
                </a:xfrm>
                <a:prstGeom prst="line">
                  <a:avLst/>
                </a:prstGeom>
                <a:noFill/>
                <a:ln w="38100">
                  <a:solidFill>
                    <a:srgbClr val="CC0000"/>
                  </a:solidFill>
                  <a:round/>
                  <a:headEnd/>
                  <a:tailEnd type="triangle" w="med" len="med"/>
                </a:ln>
              </p:spPr>
              <p:txBody>
                <a:bodyPr/>
                <a:lstStyle/>
                <a:p>
                  <a:endParaRPr lang="en-US"/>
                </a:p>
              </p:txBody>
            </p:sp>
            <p:sp>
              <p:nvSpPr>
                <p:cNvPr id="27724" name="Line 9"/>
                <p:cNvSpPr>
                  <a:spLocks noChangeShapeType="1"/>
                </p:cNvSpPr>
                <p:nvPr/>
              </p:nvSpPr>
              <p:spPr bwMode="auto">
                <a:xfrm>
                  <a:off x="2064" y="2400"/>
                  <a:ext cx="0" cy="144"/>
                </a:xfrm>
                <a:prstGeom prst="line">
                  <a:avLst/>
                </a:prstGeom>
                <a:noFill/>
                <a:ln w="38100">
                  <a:solidFill>
                    <a:srgbClr val="CC0000"/>
                  </a:solidFill>
                  <a:round/>
                  <a:headEnd/>
                  <a:tailEnd type="triangle" w="med" len="med"/>
                </a:ln>
              </p:spPr>
              <p:txBody>
                <a:bodyPr/>
                <a:lstStyle/>
                <a:p>
                  <a:endParaRPr lang="en-US"/>
                </a:p>
              </p:txBody>
            </p:sp>
            <p:sp>
              <p:nvSpPr>
                <p:cNvPr id="27725" name="Line 10"/>
                <p:cNvSpPr>
                  <a:spLocks noChangeShapeType="1"/>
                </p:cNvSpPr>
                <p:nvPr/>
              </p:nvSpPr>
              <p:spPr bwMode="auto">
                <a:xfrm>
                  <a:off x="1968" y="2400"/>
                  <a:ext cx="0" cy="144"/>
                </a:xfrm>
                <a:prstGeom prst="line">
                  <a:avLst/>
                </a:prstGeom>
                <a:noFill/>
                <a:ln w="38100">
                  <a:solidFill>
                    <a:srgbClr val="CC0000"/>
                  </a:solidFill>
                  <a:round/>
                  <a:headEnd/>
                  <a:tailEnd type="triangle" w="med" len="med"/>
                </a:ln>
              </p:spPr>
              <p:txBody>
                <a:bodyPr/>
                <a:lstStyle/>
                <a:p>
                  <a:endParaRPr lang="en-US"/>
                </a:p>
              </p:txBody>
            </p:sp>
            <p:sp>
              <p:nvSpPr>
                <p:cNvPr id="27726" name="Line 11"/>
                <p:cNvSpPr>
                  <a:spLocks noChangeShapeType="1"/>
                </p:cNvSpPr>
                <p:nvPr/>
              </p:nvSpPr>
              <p:spPr bwMode="auto">
                <a:xfrm>
                  <a:off x="1872" y="2400"/>
                  <a:ext cx="0" cy="144"/>
                </a:xfrm>
                <a:prstGeom prst="line">
                  <a:avLst/>
                </a:prstGeom>
                <a:noFill/>
                <a:ln w="38100">
                  <a:solidFill>
                    <a:srgbClr val="CC0000"/>
                  </a:solidFill>
                  <a:round/>
                  <a:headEnd/>
                  <a:tailEnd type="triangle" w="med" len="med"/>
                </a:ln>
              </p:spPr>
              <p:txBody>
                <a:bodyPr/>
                <a:lstStyle/>
                <a:p>
                  <a:endParaRPr lang="en-US"/>
                </a:p>
              </p:txBody>
            </p:sp>
            <p:sp>
              <p:nvSpPr>
                <p:cNvPr id="27727" name="Line 12"/>
                <p:cNvSpPr>
                  <a:spLocks noChangeShapeType="1"/>
                </p:cNvSpPr>
                <p:nvPr/>
              </p:nvSpPr>
              <p:spPr bwMode="auto">
                <a:xfrm>
                  <a:off x="1776" y="2400"/>
                  <a:ext cx="0" cy="144"/>
                </a:xfrm>
                <a:prstGeom prst="line">
                  <a:avLst/>
                </a:prstGeom>
                <a:noFill/>
                <a:ln w="38100">
                  <a:solidFill>
                    <a:srgbClr val="CC0000"/>
                  </a:solidFill>
                  <a:round/>
                  <a:headEnd/>
                  <a:tailEnd type="triangle" w="med" len="med"/>
                </a:ln>
              </p:spPr>
              <p:txBody>
                <a:bodyPr/>
                <a:lstStyle/>
                <a:p>
                  <a:endParaRPr lang="en-US"/>
                </a:p>
              </p:txBody>
            </p:sp>
            <p:sp>
              <p:nvSpPr>
                <p:cNvPr id="27728" name="Line 13"/>
                <p:cNvSpPr>
                  <a:spLocks noChangeShapeType="1"/>
                </p:cNvSpPr>
                <p:nvPr/>
              </p:nvSpPr>
              <p:spPr bwMode="auto">
                <a:xfrm>
                  <a:off x="1680" y="2400"/>
                  <a:ext cx="0" cy="144"/>
                </a:xfrm>
                <a:prstGeom prst="line">
                  <a:avLst/>
                </a:prstGeom>
                <a:noFill/>
                <a:ln w="38100">
                  <a:solidFill>
                    <a:srgbClr val="CC0000"/>
                  </a:solidFill>
                  <a:round/>
                  <a:headEnd/>
                  <a:tailEnd type="triangle" w="med" len="med"/>
                </a:ln>
              </p:spPr>
              <p:txBody>
                <a:bodyPr/>
                <a:lstStyle/>
                <a:p>
                  <a:endParaRPr lang="en-US"/>
                </a:p>
              </p:txBody>
            </p:sp>
            <p:sp>
              <p:nvSpPr>
                <p:cNvPr id="27729" name="Line 14"/>
                <p:cNvSpPr>
                  <a:spLocks noChangeShapeType="1"/>
                </p:cNvSpPr>
                <p:nvPr/>
              </p:nvSpPr>
              <p:spPr bwMode="auto">
                <a:xfrm>
                  <a:off x="1584" y="2400"/>
                  <a:ext cx="0" cy="144"/>
                </a:xfrm>
                <a:prstGeom prst="line">
                  <a:avLst/>
                </a:prstGeom>
                <a:noFill/>
                <a:ln w="38100">
                  <a:solidFill>
                    <a:srgbClr val="CC0000"/>
                  </a:solidFill>
                  <a:round/>
                  <a:headEnd/>
                  <a:tailEnd type="triangle" w="med" len="med"/>
                </a:ln>
              </p:spPr>
              <p:txBody>
                <a:bodyPr/>
                <a:lstStyle/>
                <a:p>
                  <a:endParaRPr lang="en-US"/>
                </a:p>
              </p:txBody>
            </p:sp>
            <p:sp>
              <p:nvSpPr>
                <p:cNvPr id="27730" name="Line 15"/>
                <p:cNvSpPr>
                  <a:spLocks noChangeShapeType="1"/>
                </p:cNvSpPr>
                <p:nvPr/>
              </p:nvSpPr>
              <p:spPr bwMode="auto">
                <a:xfrm>
                  <a:off x="1488" y="2400"/>
                  <a:ext cx="0" cy="144"/>
                </a:xfrm>
                <a:prstGeom prst="line">
                  <a:avLst/>
                </a:prstGeom>
                <a:noFill/>
                <a:ln w="38100">
                  <a:solidFill>
                    <a:srgbClr val="CC0000"/>
                  </a:solidFill>
                  <a:round/>
                  <a:headEnd/>
                  <a:tailEnd type="triangle" w="med" len="med"/>
                </a:ln>
              </p:spPr>
              <p:txBody>
                <a:bodyPr/>
                <a:lstStyle/>
                <a:p>
                  <a:endParaRPr lang="en-US"/>
                </a:p>
              </p:txBody>
            </p:sp>
            <p:sp>
              <p:nvSpPr>
                <p:cNvPr id="27731" name="Line 16"/>
                <p:cNvSpPr>
                  <a:spLocks noChangeShapeType="1"/>
                </p:cNvSpPr>
                <p:nvPr/>
              </p:nvSpPr>
              <p:spPr bwMode="auto">
                <a:xfrm>
                  <a:off x="1392" y="2400"/>
                  <a:ext cx="0" cy="144"/>
                </a:xfrm>
                <a:prstGeom prst="line">
                  <a:avLst/>
                </a:prstGeom>
                <a:noFill/>
                <a:ln w="38100">
                  <a:solidFill>
                    <a:srgbClr val="CC0000"/>
                  </a:solidFill>
                  <a:round/>
                  <a:headEnd/>
                  <a:tailEnd type="triangle" w="med" len="med"/>
                </a:ln>
              </p:spPr>
              <p:txBody>
                <a:bodyPr/>
                <a:lstStyle/>
                <a:p>
                  <a:endParaRPr lang="en-US"/>
                </a:p>
              </p:txBody>
            </p:sp>
            <p:sp>
              <p:nvSpPr>
                <p:cNvPr id="27732" name="Line 17"/>
                <p:cNvSpPr>
                  <a:spLocks noChangeShapeType="1"/>
                </p:cNvSpPr>
                <p:nvPr/>
              </p:nvSpPr>
              <p:spPr bwMode="auto">
                <a:xfrm>
                  <a:off x="1296" y="2400"/>
                  <a:ext cx="0" cy="144"/>
                </a:xfrm>
                <a:prstGeom prst="line">
                  <a:avLst/>
                </a:prstGeom>
                <a:noFill/>
                <a:ln w="38100">
                  <a:solidFill>
                    <a:srgbClr val="CC0000"/>
                  </a:solidFill>
                  <a:round/>
                  <a:headEnd/>
                  <a:tailEnd type="triangle" w="med" len="med"/>
                </a:ln>
              </p:spPr>
              <p:txBody>
                <a:bodyPr/>
                <a:lstStyle/>
                <a:p>
                  <a:endParaRPr lang="en-US"/>
                </a:p>
              </p:txBody>
            </p:sp>
            <p:sp>
              <p:nvSpPr>
                <p:cNvPr id="27733" name="Line 18"/>
                <p:cNvSpPr>
                  <a:spLocks noChangeShapeType="1"/>
                </p:cNvSpPr>
                <p:nvPr/>
              </p:nvSpPr>
              <p:spPr bwMode="auto">
                <a:xfrm>
                  <a:off x="1200" y="2400"/>
                  <a:ext cx="0" cy="144"/>
                </a:xfrm>
                <a:prstGeom prst="line">
                  <a:avLst/>
                </a:prstGeom>
                <a:noFill/>
                <a:ln w="38100">
                  <a:solidFill>
                    <a:srgbClr val="CC0000"/>
                  </a:solidFill>
                  <a:round/>
                  <a:headEnd/>
                  <a:tailEnd type="triangle" w="med" len="med"/>
                </a:ln>
              </p:spPr>
              <p:txBody>
                <a:bodyPr/>
                <a:lstStyle/>
                <a:p>
                  <a:endParaRPr lang="en-US"/>
                </a:p>
              </p:txBody>
            </p:sp>
            <p:sp>
              <p:nvSpPr>
                <p:cNvPr id="27734" name="Line 19"/>
                <p:cNvSpPr>
                  <a:spLocks noChangeShapeType="1"/>
                </p:cNvSpPr>
                <p:nvPr/>
              </p:nvSpPr>
              <p:spPr bwMode="auto">
                <a:xfrm>
                  <a:off x="1104" y="2400"/>
                  <a:ext cx="0" cy="144"/>
                </a:xfrm>
                <a:prstGeom prst="line">
                  <a:avLst/>
                </a:prstGeom>
                <a:noFill/>
                <a:ln w="38100">
                  <a:solidFill>
                    <a:srgbClr val="CC0000"/>
                  </a:solidFill>
                  <a:round/>
                  <a:headEnd/>
                  <a:tailEnd type="triangle" w="med" len="med"/>
                </a:ln>
              </p:spPr>
              <p:txBody>
                <a:bodyPr/>
                <a:lstStyle/>
                <a:p>
                  <a:endParaRPr lang="en-US"/>
                </a:p>
              </p:txBody>
            </p:sp>
            <p:sp>
              <p:nvSpPr>
                <p:cNvPr id="27735" name="Line 20"/>
                <p:cNvSpPr>
                  <a:spLocks noChangeShapeType="1"/>
                </p:cNvSpPr>
                <p:nvPr/>
              </p:nvSpPr>
              <p:spPr bwMode="auto">
                <a:xfrm>
                  <a:off x="1008" y="2400"/>
                  <a:ext cx="0" cy="144"/>
                </a:xfrm>
                <a:prstGeom prst="line">
                  <a:avLst/>
                </a:prstGeom>
                <a:noFill/>
                <a:ln w="38100">
                  <a:solidFill>
                    <a:srgbClr val="CC0000"/>
                  </a:solidFill>
                  <a:round/>
                  <a:headEnd/>
                  <a:tailEnd type="triangle" w="med" len="med"/>
                </a:ln>
              </p:spPr>
              <p:txBody>
                <a:bodyPr/>
                <a:lstStyle/>
                <a:p>
                  <a:endParaRPr lang="en-US"/>
                </a:p>
              </p:txBody>
            </p:sp>
            <p:sp>
              <p:nvSpPr>
                <p:cNvPr id="27736" name="AutoShape 21"/>
                <p:cNvSpPr>
                  <a:spLocks noChangeArrowheads="1"/>
                </p:cNvSpPr>
                <p:nvPr/>
              </p:nvSpPr>
              <p:spPr bwMode="auto">
                <a:xfrm flipV="1">
                  <a:off x="912" y="2544"/>
                  <a:ext cx="1440" cy="144"/>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7737" name="Line 22"/>
                <p:cNvSpPr>
                  <a:spLocks noChangeShapeType="1"/>
                </p:cNvSpPr>
                <p:nvPr/>
              </p:nvSpPr>
              <p:spPr bwMode="auto">
                <a:xfrm>
                  <a:off x="912" y="2544"/>
                  <a:ext cx="1440" cy="0"/>
                </a:xfrm>
                <a:prstGeom prst="line">
                  <a:avLst/>
                </a:prstGeom>
                <a:noFill/>
                <a:ln w="9525">
                  <a:solidFill>
                    <a:schemeClr val="tx1"/>
                  </a:solidFill>
                  <a:round/>
                  <a:headEnd/>
                  <a:tailEnd/>
                </a:ln>
              </p:spPr>
              <p:txBody>
                <a:bodyPr/>
                <a:lstStyle/>
                <a:p>
                  <a:endParaRPr lang="en-US"/>
                </a:p>
              </p:txBody>
            </p:sp>
            <p:sp>
              <p:nvSpPr>
                <p:cNvPr id="27738" name="Line 23"/>
                <p:cNvSpPr>
                  <a:spLocks noChangeShapeType="1"/>
                </p:cNvSpPr>
                <p:nvPr/>
              </p:nvSpPr>
              <p:spPr bwMode="auto">
                <a:xfrm>
                  <a:off x="912" y="2688"/>
                  <a:ext cx="1440" cy="0"/>
                </a:xfrm>
                <a:prstGeom prst="line">
                  <a:avLst/>
                </a:prstGeom>
                <a:noFill/>
                <a:ln w="28575">
                  <a:solidFill>
                    <a:schemeClr val="tx1"/>
                  </a:solidFill>
                  <a:round/>
                  <a:headEnd/>
                  <a:tailEnd/>
                </a:ln>
              </p:spPr>
              <p:txBody>
                <a:bodyPr/>
                <a:lstStyle/>
                <a:p>
                  <a:endParaRPr lang="en-US"/>
                </a:p>
              </p:txBody>
            </p:sp>
          </p:grpSp>
          <p:grpSp>
            <p:nvGrpSpPr>
              <p:cNvPr id="27656" name="Group 24"/>
              <p:cNvGrpSpPr>
                <a:grpSpLocks/>
              </p:cNvGrpSpPr>
              <p:nvPr/>
            </p:nvGrpSpPr>
            <p:grpSpPr bwMode="auto">
              <a:xfrm>
                <a:off x="3696" y="1680"/>
                <a:ext cx="1440" cy="288"/>
                <a:chOff x="912" y="2400"/>
                <a:chExt cx="1440" cy="288"/>
              </a:xfrm>
            </p:grpSpPr>
            <p:sp>
              <p:nvSpPr>
                <p:cNvPr id="27705" name="Line 25"/>
                <p:cNvSpPr>
                  <a:spLocks noChangeShapeType="1"/>
                </p:cNvSpPr>
                <p:nvPr/>
              </p:nvSpPr>
              <p:spPr bwMode="auto">
                <a:xfrm>
                  <a:off x="2256" y="2400"/>
                  <a:ext cx="0" cy="144"/>
                </a:xfrm>
                <a:prstGeom prst="line">
                  <a:avLst/>
                </a:prstGeom>
                <a:noFill/>
                <a:ln w="38100">
                  <a:solidFill>
                    <a:srgbClr val="CC0000"/>
                  </a:solidFill>
                  <a:round/>
                  <a:headEnd/>
                  <a:tailEnd type="triangle" w="med" len="med"/>
                </a:ln>
              </p:spPr>
              <p:txBody>
                <a:bodyPr/>
                <a:lstStyle/>
                <a:p>
                  <a:endParaRPr lang="en-US"/>
                </a:p>
              </p:txBody>
            </p:sp>
            <p:sp>
              <p:nvSpPr>
                <p:cNvPr id="27706" name="Line 26"/>
                <p:cNvSpPr>
                  <a:spLocks noChangeShapeType="1"/>
                </p:cNvSpPr>
                <p:nvPr/>
              </p:nvSpPr>
              <p:spPr bwMode="auto">
                <a:xfrm>
                  <a:off x="2160" y="2400"/>
                  <a:ext cx="0" cy="144"/>
                </a:xfrm>
                <a:prstGeom prst="line">
                  <a:avLst/>
                </a:prstGeom>
                <a:noFill/>
                <a:ln w="38100">
                  <a:solidFill>
                    <a:srgbClr val="CC0000"/>
                  </a:solidFill>
                  <a:round/>
                  <a:headEnd/>
                  <a:tailEnd type="triangle" w="med" len="med"/>
                </a:ln>
              </p:spPr>
              <p:txBody>
                <a:bodyPr/>
                <a:lstStyle/>
                <a:p>
                  <a:endParaRPr lang="en-US"/>
                </a:p>
              </p:txBody>
            </p:sp>
            <p:sp>
              <p:nvSpPr>
                <p:cNvPr id="27707" name="Line 27"/>
                <p:cNvSpPr>
                  <a:spLocks noChangeShapeType="1"/>
                </p:cNvSpPr>
                <p:nvPr/>
              </p:nvSpPr>
              <p:spPr bwMode="auto">
                <a:xfrm>
                  <a:off x="2064" y="2400"/>
                  <a:ext cx="0" cy="144"/>
                </a:xfrm>
                <a:prstGeom prst="line">
                  <a:avLst/>
                </a:prstGeom>
                <a:noFill/>
                <a:ln w="38100">
                  <a:solidFill>
                    <a:srgbClr val="CC0000"/>
                  </a:solidFill>
                  <a:round/>
                  <a:headEnd/>
                  <a:tailEnd type="triangle" w="med" len="med"/>
                </a:ln>
              </p:spPr>
              <p:txBody>
                <a:bodyPr/>
                <a:lstStyle/>
                <a:p>
                  <a:endParaRPr lang="en-US"/>
                </a:p>
              </p:txBody>
            </p:sp>
            <p:sp>
              <p:nvSpPr>
                <p:cNvPr id="27708" name="Line 28"/>
                <p:cNvSpPr>
                  <a:spLocks noChangeShapeType="1"/>
                </p:cNvSpPr>
                <p:nvPr/>
              </p:nvSpPr>
              <p:spPr bwMode="auto">
                <a:xfrm>
                  <a:off x="1968" y="2400"/>
                  <a:ext cx="0" cy="144"/>
                </a:xfrm>
                <a:prstGeom prst="line">
                  <a:avLst/>
                </a:prstGeom>
                <a:noFill/>
                <a:ln w="38100">
                  <a:solidFill>
                    <a:srgbClr val="CC0000"/>
                  </a:solidFill>
                  <a:round/>
                  <a:headEnd/>
                  <a:tailEnd type="triangle" w="med" len="med"/>
                </a:ln>
              </p:spPr>
              <p:txBody>
                <a:bodyPr/>
                <a:lstStyle/>
                <a:p>
                  <a:endParaRPr lang="en-US"/>
                </a:p>
              </p:txBody>
            </p:sp>
            <p:sp>
              <p:nvSpPr>
                <p:cNvPr id="27709" name="Line 29"/>
                <p:cNvSpPr>
                  <a:spLocks noChangeShapeType="1"/>
                </p:cNvSpPr>
                <p:nvPr/>
              </p:nvSpPr>
              <p:spPr bwMode="auto">
                <a:xfrm>
                  <a:off x="1872" y="2400"/>
                  <a:ext cx="0" cy="144"/>
                </a:xfrm>
                <a:prstGeom prst="line">
                  <a:avLst/>
                </a:prstGeom>
                <a:noFill/>
                <a:ln w="38100">
                  <a:solidFill>
                    <a:srgbClr val="CC0000"/>
                  </a:solidFill>
                  <a:round/>
                  <a:headEnd/>
                  <a:tailEnd type="triangle" w="med" len="med"/>
                </a:ln>
              </p:spPr>
              <p:txBody>
                <a:bodyPr/>
                <a:lstStyle/>
                <a:p>
                  <a:endParaRPr lang="en-US"/>
                </a:p>
              </p:txBody>
            </p:sp>
            <p:sp>
              <p:nvSpPr>
                <p:cNvPr id="27710" name="Line 30"/>
                <p:cNvSpPr>
                  <a:spLocks noChangeShapeType="1"/>
                </p:cNvSpPr>
                <p:nvPr/>
              </p:nvSpPr>
              <p:spPr bwMode="auto">
                <a:xfrm>
                  <a:off x="1776" y="2400"/>
                  <a:ext cx="0" cy="144"/>
                </a:xfrm>
                <a:prstGeom prst="line">
                  <a:avLst/>
                </a:prstGeom>
                <a:noFill/>
                <a:ln w="38100">
                  <a:solidFill>
                    <a:srgbClr val="CC0000"/>
                  </a:solidFill>
                  <a:round/>
                  <a:headEnd/>
                  <a:tailEnd type="triangle" w="med" len="med"/>
                </a:ln>
              </p:spPr>
              <p:txBody>
                <a:bodyPr/>
                <a:lstStyle/>
                <a:p>
                  <a:endParaRPr lang="en-US"/>
                </a:p>
              </p:txBody>
            </p:sp>
            <p:sp>
              <p:nvSpPr>
                <p:cNvPr id="27711" name="Line 31"/>
                <p:cNvSpPr>
                  <a:spLocks noChangeShapeType="1"/>
                </p:cNvSpPr>
                <p:nvPr/>
              </p:nvSpPr>
              <p:spPr bwMode="auto">
                <a:xfrm>
                  <a:off x="1680" y="2400"/>
                  <a:ext cx="0" cy="144"/>
                </a:xfrm>
                <a:prstGeom prst="line">
                  <a:avLst/>
                </a:prstGeom>
                <a:noFill/>
                <a:ln w="38100">
                  <a:solidFill>
                    <a:srgbClr val="CC0000"/>
                  </a:solidFill>
                  <a:round/>
                  <a:headEnd/>
                  <a:tailEnd type="triangle" w="med" len="med"/>
                </a:ln>
              </p:spPr>
              <p:txBody>
                <a:bodyPr/>
                <a:lstStyle/>
                <a:p>
                  <a:endParaRPr lang="en-US"/>
                </a:p>
              </p:txBody>
            </p:sp>
            <p:sp>
              <p:nvSpPr>
                <p:cNvPr id="27712" name="Line 32"/>
                <p:cNvSpPr>
                  <a:spLocks noChangeShapeType="1"/>
                </p:cNvSpPr>
                <p:nvPr/>
              </p:nvSpPr>
              <p:spPr bwMode="auto">
                <a:xfrm>
                  <a:off x="1584" y="2400"/>
                  <a:ext cx="0" cy="144"/>
                </a:xfrm>
                <a:prstGeom prst="line">
                  <a:avLst/>
                </a:prstGeom>
                <a:noFill/>
                <a:ln w="38100">
                  <a:solidFill>
                    <a:srgbClr val="CC0000"/>
                  </a:solidFill>
                  <a:round/>
                  <a:headEnd/>
                  <a:tailEnd type="triangle" w="med" len="med"/>
                </a:ln>
              </p:spPr>
              <p:txBody>
                <a:bodyPr/>
                <a:lstStyle/>
                <a:p>
                  <a:endParaRPr lang="en-US"/>
                </a:p>
              </p:txBody>
            </p:sp>
            <p:sp>
              <p:nvSpPr>
                <p:cNvPr id="27713" name="Line 33"/>
                <p:cNvSpPr>
                  <a:spLocks noChangeShapeType="1"/>
                </p:cNvSpPr>
                <p:nvPr/>
              </p:nvSpPr>
              <p:spPr bwMode="auto">
                <a:xfrm>
                  <a:off x="1488" y="2400"/>
                  <a:ext cx="0" cy="144"/>
                </a:xfrm>
                <a:prstGeom prst="line">
                  <a:avLst/>
                </a:prstGeom>
                <a:noFill/>
                <a:ln w="38100">
                  <a:solidFill>
                    <a:srgbClr val="CC0000"/>
                  </a:solidFill>
                  <a:round/>
                  <a:headEnd/>
                  <a:tailEnd type="triangle" w="med" len="med"/>
                </a:ln>
              </p:spPr>
              <p:txBody>
                <a:bodyPr/>
                <a:lstStyle/>
                <a:p>
                  <a:endParaRPr lang="en-US"/>
                </a:p>
              </p:txBody>
            </p:sp>
            <p:sp>
              <p:nvSpPr>
                <p:cNvPr id="27714" name="Line 34"/>
                <p:cNvSpPr>
                  <a:spLocks noChangeShapeType="1"/>
                </p:cNvSpPr>
                <p:nvPr/>
              </p:nvSpPr>
              <p:spPr bwMode="auto">
                <a:xfrm>
                  <a:off x="1392" y="2400"/>
                  <a:ext cx="0" cy="144"/>
                </a:xfrm>
                <a:prstGeom prst="line">
                  <a:avLst/>
                </a:prstGeom>
                <a:noFill/>
                <a:ln w="38100">
                  <a:solidFill>
                    <a:srgbClr val="CC0000"/>
                  </a:solidFill>
                  <a:round/>
                  <a:headEnd/>
                  <a:tailEnd type="triangle" w="med" len="med"/>
                </a:ln>
              </p:spPr>
              <p:txBody>
                <a:bodyPr/>
                <a:lstStyle/>
                <a:p>
                  <a:endParaRPr lang="en-US"/>
                </a:p>
              </p:txBody>
            </p:sp>
            <p:sp>
              <p:nvSpPr>
                <p:cNvPr id="27715" name="Line 35"/>
                <p:cNvSpPr>
                  <a:spLocks noChangeShapeType="1"/>
                </p:cNvSpPr>
                <p:nvPr/>
              </p:nvSpPr>
              <p:spPr bwMode="auto">
                <a:xfrm>
                  <a:off x="1296" y="2400"/>
                  <a:ext cx="0" cy="144"/>
                </a:xfrm>
                <a:prstGeom prst="line">
                  <a:avLst/>
                </a:prstGeom>
                <a:noFill/>
                <a:ln w="38100">
                  <a:solidFill>
                    <a:srgbClr val="CC0000"/>
                  </a:solidFill>
                  <a:round/>
                  <a:headEnd/>
                  <a:tailEnd type="triangle" w="med" len="med"/>
                </a:ln>
              </p:spPr>
              <p:txBody>
                <a:bodyPr/>
                <a:lstStyle/>
                <a:p>
                  <a:endParaRPr lang="en-US"/>
                </a:p>
              </p:txBody>
            </p:sp>
            <p:sp>
              <p:nvSpPr>
                <p:cNvPr id="27716" name="Line 36"/>
                <p:cNvSpPr>
                  <a:spLocks noChangeShapeType="1"/>
                </p:cNvSpPr>
                <p:nvPr/>
              </p:nvSpPr>
              <p:spPr bwMode="auto">
                <a:xfrm>
                  <a:off x="1200" y="2400"/>
                  <a:ext cx="0" cy="144"/>
                </a:xfrm>
                <a:prstGeom prst="line">
                  <a:avLst/>
                </a:prstGeom>
                <a:noFill/>
                <a:ln w="38100">
                  <a:solidFill>
                    <a:srgbClr val="CC0000"/>
                  </a:solidFill>
                  <a:round/>
                  <a:headEnd/>
                  <a:tailEnd type="triangle" w="med" len="med"/>
                </a:ln>
              </p:spPr>
              <p:txBody>
                <a:bodyPr/>
                <a:lstStyle/>
                <a:p>
                  <a:endParaRPr lang="en-US"/>
                </a:p>
              </p:txBody>
            </p:sp>
            <p:sp>
              <p:nvSpPr>
                <p:cNvPr id="27717" name="Line 37"/>
                <p:cNvSpPr>
                  <a:spLocks noChangeShapeType="1"/>
                </p:cNvSpPr>
                <p:nvPr/>
              </p:nvSpPr>
              <p:spPr bwMode="auto">
                <a:xfrm>
                  <a:off x="1104" y="2400"/>
                  <a:ext cx="0" cy="144"/>
                </a:xfrm>
                <a:prstGeom prst="line">
                  <a:avLst/>
                </a:prstGeom>
                <a:noFill/>
                <a:ln w="38100">
                  <a:solidFill>
                    <a:srgbClr val="CC0000"/>
                  </a:solidFill>
                  <a:round/>
                  <a:headEnd/>
                  <a:tailEnd type="triangle" w="med" len="med"/>
                </a:ln>
              </p:spPr>
              <p:txBody>
                <a:bodyPr/>
                <a:lstStyle/>
                <a:p>
                  <a:endParaRPr lang="en-US"/>
                </a:p>
              </p:txBody>
            </p:sp>
            <p:sp>
              <p:nvSpPr>
                <p:cNvPr id="27718" name="Line 38"/>
                <p:cNvSpPr>
                  <a:spLocks noChangeShapeType="1"/>
                </p:cNvSpPr>
                <p:nvPr/>
              </p:nvSpPr>
              <p:spPr bwMode="auto">
                <a:xfrm>
                  <a:off x="1008" y="2400"/>
                  <a:ext cx="0" cy="144"/>
                </a:xfrm>
                <a:prstGeom prst="line">
                  <a:avLst/>
                </a:prstGeom>
                <a:noFill/>
                <a:ln w="38100">
                  <a:solidFill>
                    <a:srgbClr val="CC0000"/>
                  </a:solidFill>
                  <a:round/>
                  <a:headEnd/>
                  <a:tailEnd type="triangle" w="med" len="med"/>
                </a:ln>
              </p:spPr>
              <p:txBody>
                <a:bodyPr/>
                <a:lstStyle/>
                <a:p>
                  <a:endParaRPr lang="en-US"/>
                </a:p>
              </p:txBody>
            </p:sp>
            <p:sp>
              <p:nvSpPr>
                <p:cNvPr id="27719" name="AutoShape 39"/>
                <p:cNvSpPr>
                  <a:spLocks noChangeArrowheads="1"/>
                </p:cNvSpPr>
                <p:nvPr/>
              </p:nvSpPr>
              <p:spPr bwMode="auto">
                <a:xfrm flipV="1">
                  <a:off x="912" y="2544"/>
                  <a:ext cx="1440" cy="144"/>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7720" name="Line 40"/>
                <p:cNvSpPr>
                  <a:spLocks noChangeShapeType="1"/>
                </p:cNvSpPr>
                <p:nvPr/>
              </p:nvSpPr>
              <p:spPr bwMode="auto">
                <a:xfrm>
                  <a:off x="912" y="2544"/>
                  <a:ext cx="1440" cy="0"/>
                </a:xfrm>
                <a:prstGeom prst="line">
                  <a:avLst/>
                </a:prstGeom>
                <a:noFill/>
                <a:ln w="9525">
                  <a:solidFill>
                    <a:schemeClr val="tx1"/>
                  </a:solidFill>
                  <a:round/>
                  <a:headEnd/>
                  <a:tailEnd/>
                </a:ln>
              </p:spPr>
              <p:txBody>
                <a:bodyPr/>
                <a:lstStyle/>
                <a:p>
                  <a:endParaRPr lang="en-US"/>
                </a:p>
              </p:txBody>
            </p:sp>
            <p:sp>
              <p:nvSpPr>
                <p:cNvPr id="27721" name="Line 41"/>
                <p:cNvSpPr>
                  <a:spLocks noChangeShapeType="1"/>
                </p:cNvSpPr>
                <p:nvPr/>
              </p:nvSpPr>
              <p:spPr bwMode="auto">
                <a:xfrm>
                  <a:off x="912" y="2688"/>
                  <a:ext cx="1440" cy="0"/>
                </a:xfrm>
                <a:prstGeom prst="line">
                  <a:avLst/>
                </a:prstGeom>
                <a:noFill/>
                <a:ln w="28575">
                  <a:solidFill>
                    <a:schemeClr val="tx1"/>
                  </a:solidFill>
                  <a:round/>
                  <a:headEnd/>
                  <a:tailEnd/>
                </a:ln>
              </p:spPr>
              <p:txBody>
                <a:bodyPr/>
                <a:lstStyle/>
                <a:p>
                  <a:endParaRPr lang="en-US"/>
                </a:p>
              </p:txBody>
            </p:sp>
          </p:grpSp>
          <p:grpSp>
            <p:nvGrpSpPr>
              <p:cNvPr id="27657" name="Group 42"/>
              <p:cNvGrpSpPr>
                <a:grpSpLocks/>
              </p:cNvGrpSpPr>
              <p:nvPr/>
            </p:nvGrpSpPr>
            <p:grpSpPr bwMode="auto">
              <a:xfrm>
                <a:off x="3696" y="1392"/>
                <a:ext cx="1440" cy="288"/>
                <a:chOff x="912" y="2400"/>
                <a:chExt cx="1440" cy="288"/>
              </a:xfrm>
            </p:grpSpPr>
            <p:sp>
              <p:nvSpPr>
                <p:cNvPr id="27688" name="Line 43"/>
                <p:cNvSpPr>
                  <a:spLocks noChangeShapeType="1"/>
                </p:cNvSpPr>
                <p:nvPr/>
              </p:nvSpPr>
              <p:spPr bwMode="auto">
                <a:xfrm>
                  <a:off x="2256" y="2400"/>
                  <a:ext cx="0" cy="144"/>
                </a:xfrm>
                <a:prstGeom prst="line">
                  <a:avLst/>
                </a:prstGeom>
                <a:noFill/>
                <a:ln w="38100">
                  <a:solidFill>
                    <a:srgbClr val="CC0000"/>
                  </a:solidFill>
                  <a:round/>
                  <a:headEnd/>
                  <a:tailEnd type="triangle" w="med" len="med"/>
                </a:ln>
              </p:spPr>
              <p:txBody>
                <a:bodyPr/>
                <a:lstStyle/>
                <a:p>
                  <a:endParaRPr lang="en-US"/>
                </a:p>
              </p:txBody>
            </p:sp>
            <p:sp>
              <p:nvSpPr>
                <p:cNvPr id="27689" name="Line 44"/>
                <p:cNvSpPr>
                  <a:spLocks noChangeShapeType="1"/>
                </p:cNvSpPr>
                <p:nvPr/>
              </p:nvSpPr>
              <p:spPr bwMode="auto">
                <a:xfrm>
                  <a:off x="2160" y="2400"/>
                  <a:ext cx="0" cy="144"/>
                </a:xfrm>
                <a:prstGeom prst="line">
                  <a:avLst/>
                </a:prstGeom>
                <a:noFill/>
                <a:ln w="38100">
                  <a:solidFill>
                    <a:srgbClr val="CC0000"/>
                  </a:solidFill>
                  <a:round/>
                  <a:headEnd/>
                  <a:tailEnd type="triangle" w="med" len="med"/>
                </a:ln>
              </p:spPr>
              <p:txBody>
                <a:bodyPr/>
                <a:lstStyle/>
                <a:p>
                  <a:endParaRPr lang="en-US"/>
                </a:p>
              </p:txBody>
            </p:sp>
            <p:sp>
              <p:nvSpPr>
                <p:cNvPr id="27690" name="Line 45"/>
                <p:cNvSpPr>
                  <a:spLocks noChangeShapeType="1"/>
                </p:cNvSpPr>
                <p:nvPr/>
              </p:nvSpPr>
              <p:spPr bwMode="auto">
                <a:xfrm>
                  <a:off x="2064" y="2400"/>
                  <a:ext cx="0" cy="144"/>
                </a:xfrm>
                <a:prstGeom prst="line">
                  <a:avLst/>
                </a:prstGeom>
                <a:noFill/>
                <a:ln w="38100">
                  <a:solidFill>
                    <a:srgbClr val="CC0000"/>
                  </a:solidFill>
                  <a:round/>
                  <a:headEnd/>
                  <a:tailEnd type="triangle" w="med" len="med"/>
                </a:ln>
              </p:spPr>
              <p:txBody>
                <a:bodyPr/>
                <a:lstStyle/>
                <a:p>
                  <a:endParaRPr lang="en-US"/>
                </a:p>
              </p:txBody>
            </p:sp>
            <p:sp>
              <p:nvSpPr>
                <p:cNvPr id="27691" name="Line 46"/>
                <p:cNvSpPr>
                  <a:spLocks noChangeShapeType="1"/>
                </p:cNvSpPr>
                <p:nvPr/>
              </p:nvSpPr>
              <p:spPr bwMode="auto">
                <a:xfrm>
                  <a:off x="1968" y="2400"/>
                  <a:ext cx="0" cy="144"/>
                </a:xfrm>
                <a:prstGeom prst="line">
                  <a:avLst/>
                </a:prstGeom>
                <a:noFill/>
                <a:ln w="38100">
                  <a:solidFill>
                    <a:srgbClr val="CC0000"/>
                  </a:solidFill>
                  <a:round/>
                  <a:headEnd/>
                  <a:tailEnd type="triangle" w="med" len="med"/>
                </a:ln>
              </p:spPr>
              <p:txBody>
                <a:bodyPr/>
                <a:lstStyle/>
                <a:p>
                  <a:endParaRPr lang="en-US"/>
                </a:p>
              </p:txBody>
            </p:sp>
            <p:sp>
              <p:nvSpPr>
                <p:cNvPr id="27692" name="Line 47"/>
                <p:cNvSpPr>
                  <a:spLocks noChangeShapeType="1"/>
                </p:cNvSpPr>
                <p:nvPr/>
              </p:nvSpPr>
              <p:spPr bwMode="auto">
                <a:xfrm>
                  <a:off x="1872" y="2400"/>
                  <a:ext cx="0" cy="144"/>
                </a:xfrm>
                <a:prstGeom prst="line">
                  <a:avLst/>
                </a:prstGeom>
                <a:noFill/>
                <a:ln w="38100">
                  <a:solidFill>
                    <a:srgbClr val="CC0000"/>
                  </a:solidFill>
                  <a:round/>
                  <a:headEnd/>
                  <a:tailEnd type="triangle" w="med" len="med"/>
                </a:ln>
              </p:spPr>
              <p:txBody>
                <a:bodyPr/>
                <a:lstStyle/>
                <a:p>
                  <a:endParaRPr lang="en-US"/>
                </a:p>
              </p:txBody>
            </p:sp>
            <p:sp>
              <p:nvSpPr>
                <p:cNvPr id="27693" name="Line 48"/>
                <p:cNvSpPr>
                  <a:spLocks noChangeShapeType="1"/>
                </p:cNvSpPr>
                <p:nvPr/>
              </p:nvSpPr>
              <p:spPr bwMode="auto">
                <a:xfrm>
                  <a:off x="1776" y="2400"/>
                  <a:ext cx="0" cy="144"/>
                </a:xfrm>
                <a:prstGeom prst="line">
                  <a:avLst/>
                </a:prstGeom>
                <a:noFill/>
                <a:ln w="38100">
                  <a:solidFill>
                    <a:srgbClr val="CC0000"/>
                  </a:solidFill>
                  <a:round/>
                  <a:headEnd/>
                  <a:tailEnd type="triangle" w="med" len="med"/>
                </a:ln>
              </p:spPr>
              <p:txBody>
                <a:bodyPr/>
                <a:lstStyle/>
                <a:p>
                  <a:endParaRPr lang="en-US"/>
                </a:p>
              </p:txBody>
            </p:sp>
            <p:sp>
              <p:nvSpPr>
                <p:cNvPr id="27694" name="Line 49"/>
                <p:cNvSpPr>
                  <a:spLocks noChangeShapeType="1"/>
                </p:cNvSpPr>
                <p:nvPr/>
              </p:nvSpPr>
              <p:spPr bwMode="auto">
                <a:xfrm>
                  <a:off x="1680" y="2400"/>
                  <a:ext cx="0" cy="144"/>
                </a:xfrm>
                <a:prstGeom prst="line">
                  <a:avLst/>
                </a:prstGeom>
                <a:noFill/>
                <a:ln w="38100">
                  <a:solidFill>
                    <a:srgbClr val="CC0000"/>
                  </a:solidFill>
                  <a:round/>
                  <a:headEnd/>
                  <a:tailEnd type="triangle" w="med" len="med"/>
                </a:ln>
              </p:spPr>
              <p:txBody>
                <a:bodyPr/>
                <a:lstStyle/>
                <a:p>
                  <a:endParaRPr lang="en-US"/>
                </a:p>
              </p:txBody>
            </p:sp>
            <p:sp>
              <p:nvSpPr>
                <p:cNvPr id="27695" name="Line 50"/>
                <p:cNvSpPr>
                  <a:spLocks noChangeShapeType="1"/>
                </p:cNvSpPr>
                <p:nvPr/>
              </p:nvSpPr>
              <p:spPr bwMode="auto">
                <a:xfrm>
                  <a:off x="1584" y="2400"/>
                  <a:ext cx="0" cy="144"/>
                </a:xfrm>
                <a:prstGeom prst="line">
                  <a:avLst/>
                </a:prstGeom>
                <a:noFill/>
                <a:ln w="38100">
                  <a:solidFill>
                    <a:srgbClr val="CC0000"/>
                  </a:solidFill>
                  <a:round/>
                  <a:headEnd/>
                  <a:tailEnd type="triangle" w="med" len="med"/>
                </a:ln>
              </p:spPr>
              <p:txBody>
                <a:bodyPr/>
                <a:lstStyle/>
                <a:p>
                  <a:endParaRPr lang="en-US"/>
                </a:p>
              </p:txBody>
            </p:sp>
            <p:sp>
              <p:nvSpPr>
                <p:cNvPr id="27696" name="Line 51"/>
                <p:cNvSpPr>
                  <a:spLocks noChangeShapeType="1"/>
                </p:cNvSpPr>
                <p:nvPr/>
              </p:nvSpPr>
              <p:spPr bwMode="auto">
                <a:xfrm>
                  <a:off x="1488" y="2400"/>
                  <a:ext cx="0" cy="144"/>
                </a:xfrm>
                <a:prstGeom prst="line">
                  <a:avLst/>
                </a:prstGeom>
                <a:noFill/>
                <a:ln w="38100">
                  <a:solidFill>
                    <a:srgbClr val="CC0000"/>
                  </a:solidFill>
                  <a:round/>
                  <a:headEnd/>
                  <a:tailEnd type="triangle" w="med" len="med"/>
                </a:ln>
              </p:spPr>
              <p:txBody>
                <a:bodyPr/>
                <a:lstStyle/>
                <a:p>
                  <a:endParaRPr lang="en-US"/>
                </a:p>
              </p:txBody>
            </p:sp>
            <p:sp>
              <p:nvSpPr>
                <p:cNvPr id="27697" name="Line 52"/>
                <p:cNvSpPr>
                  <a:spLocks noChangeShapeType="1"/>
                </p:cNvSpPr>
                <p:nvPr/>
              </p:nvSpPr>
              <p:spPr bwMode="auto">
                <a:xfrm>
                  <a:off x="1392" y="2400"/>
                  <a:ext cx="0" cy="144"/>
                </a:xfrm>
                <a:prstGeom prst="line">
                  <a:avLst/>
                </a:prstGeom>
                <a:noFill/>
                <a:ln w="38100">
                  <a:solidFill>
                    <a:srgbClr val="CC0000"/>
                  </a:solidFill>
                  <a:round/>
                  <a:headEnd/>
                  <a:tailEnd type="triangle" w="med" len="med"/>
                </a:ln>
              </p:spPr>
              <p:txBody>
                <a:bodyPr/>
                <a:lstStyle/>
                <a:p>
                  <a:endParaRPr lang="en-US"/>
                </a:p>
              </p:txBody>
            </p:sp>
            <p:sp>
              <p:nvSpPr>
                <p:cNvPr id="27698" name="Line 53"/>
                <p:cNvSpPr>
                  <a:spLocks noChangeShapeType="1"/>
                </p:cNvSpPr>
                <p:nvPr/>
              </p:nvSpPr>
              <p:spPr bwMode="auto">
                <a:xfrm>
                  <a:off x="1296" y="2400"/>
                  <a:ext cx="0" cy="144"/>
                </a:xfrm>
                <a:prstGeom prst="line">
                  <a:avLst/>
                </a:prstGeom>
                <a:noFill/>
                <a:ln w="38100">
                  <a:solidFill>
                    <a:srgbClr val="CC0000"/>
                  </a:solidFill>
                  <a:round/>
                  <a:headEnd/>
                  <a:tailEnd type="triangle" w="med" len="med"/>
                </a:ln>
              </p:spPr>
              <p:txBody>
                <a:bodyPr/>
                <a:lstStyle/>
                <a:p>
                  <a:endParaRPr lang="en-US"/>
                </a:p>
              </p:txBody>
            </p:sp>
            <p:sp>
              <p:nvSpPr>
                <p:cNvPr id="27699" name="Line 54"/>
                <p:cNvSpPr>
                  <a:spLocks noChangeShapeType="1"/>
                </p:cNvSpPr>
                <p:nvPr/>
              </p:nvSpPr>
              <p:spPr bwMode="auto">
                <a:xfrm>
                  <a:off x="1200" y="2400"/>
                  <a:ext cx="0" cy="144"/>
                </a:xfrm>
                <a:prstGeom prst="line">
                  <a:avLst/>
                </a:prstGeom>
                <a:noFill/>
                <a:ln w="38100">
                  <a:solidFill>
                    <a:srgbClr val="CC0000"/>
                  </a:solidFill>
                  <a:round/>
                  <a:headEnd/>
                  <a:tailEnd type="triangle" w="med" len="med"/>
                </a:ln>
              </p:spPr>
              <p:txBody>
                <a:bodyPr/>
                <a:lstStyle/>
                <a:p>
                  <a:endParaRPr lang="en-US"/>
                </a:p>
              </p:txBody>
            </p:sp>
            <p:sp>
              <p:nvSpPr>
                <p:cNvPr id="27700" name="Line 55"/>
                <p:cNvSpPr>
                  <a:spLocks noChangeShapeType="1"/>
                </p:cNvSpPr>
                <p:nvPr/>
              </p:nvSpPr>
              <p:spPr bwMode="auto">
                <a:xfrm>
                  <a:off x="1104" y="2400"/>
                  <a:ext cx="0" cy="144"/>
                </a:xfrm>
                <a:prstGeom prst="line">
                  <a:avLst/>
                </a:prstGeom>
                <a:noFill/>
                <a:ln w="38100">
                  <a:solidFill>
                    <a:srgbClr val="CC0000"/>
                  </a:solidFill>
                  <a:round/>
                  <a:headEnd/>
                  <a:tailEnd type="triangle" w="med" len="med"/>
                </a:ln>
              </p:spPr>
              <p:txBody>
                <a:bodyPr/>
                <a:lstStyle/>
                <a:p>
                  <a:endParaRPr lang="en-US"/>
                </a:p>
              </p:txBody>
            </p:sp>
            <p:sp>
              <p:nvSpPr>
                <p:cNvPr id="27701" name="Line 56"/>
                <p:cNvSpPr>
                  <a:spLocks noChangeShapeType="1"/>
                </p:cNvSpPr>
                <p:nvPr/>
              </p:nvSpPr>
              <p:spPr bwMode="auto">
                <a:xfrm>
                  <a:off x="1008" y="2400"/>
                  <a:ext cx="0" cy="144"/>
                </a:xfrm>
                <a:prstGeom prst="line">
                  <a:avLst/>
                </a:prstGeom>
                <a:noFill/>
                <a:ln w="38100">
                  <a:solidFill>
                    <a:srgbClr val="CC0000"/>
                  </a:solidFill>
                  <a:round/>
                  <a:headEnd/>
                  <a:tailEnd type="triangle" w="med" len="med"/>
                </a:ln>
              </p:spPr>
              <p:txBody>
                <a:bodyPr/>
                <a:lstStyle/>
                <a:p>
                  <a:endParaRPr lang="en-US"/>
                </a:p>
              </p:txBody>
            </p:sp>
            <p:sp>
              <p:nvSpPr>
                <p:cNvPr id="27702" name="AutoShape 57"/>
                <p:cNvSpPr>
                  <a:spLocks noChangeArrowheads="1"/>
                </p:cNvSpPr>
                <p:nvPr/>
              </p:nvSpPr>
              <p:spPr bwMode="auto">
                <a:xfrm flipV="1">
                  <a:off x="912" y="2544"/>
                  <a:ext cx="1440" cy="144"/>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7703" name="Line 58"/>
                <p:cNvSpPr>
                  <a:spLocks noChangeShapeType="1"/>
                </p:cNvSpPr>
                <p:nvPr/>
              </p:nvSpPr>
              <p:spPr bwMode="auto">
                <a:xfrm>
                  <a:off x="912" y="2544"/>
                  <a:ext cx="1440" cy="0"/>
                </a:xfrm>
                <a:prstGeom prst="line">
                  <a:avLst/>
                </a:prstGeom>
                <a:noFill/>
                <a:ln w="9525">
                  <a:solidFill>
                    <a:schemeClr val="tx1"/>
                  </a:solidFill>
                  <a:round/>
                  <a:headEnd/>
                  <a:tailEnd/>
                </a:ln>
              </p:spPr>
              <p:txBody>
                <a:bodyPr/>
                <a:lstStyle/>
                <a:p>
                  <a:endParaRPr lang="en-US"/>
                </a:p>
              </p:txBody>
            </p:sp>
            <p:sp>
              <p:nvSpPr>
                <p:cNvPr id="27704" name="Line 59"/>
                <p:cNvSpPr>
                  <a:spLocks noChangeShapeType="1"/>
                </p:cNvSpPr>
                <p:nvPr/>
              </p:nvSpPr>
              <p:spPr bwMode="auto">
                <a:xfrm>
                  <a:off x="912" y="2688"/>
                  <a:ext cx="1440" cy="0"/>
                </a:xfrm>
                <a:prstGeom prst="line">
                  <a:avLst/>
                </a:prstGeom>
                <a:noFill/>
                <a:ln w="28575">
                  <a:solidFill>
                    <a:schemeClr val="tx1"/>
                  </a:solidFill>
                  <a:round/>
                  <a:headEnd/>
                  <a:tailEnd/>
                </a:ln>
              </p:spPr>
              <p:txBody>
                <a:bodyPr/>
                <a:lstStyle/>
                <a:p>
                  <a:endParaRPr lang="en-US"/>
                </a:p>
              </p:txBody>
            </p:sp>
          </p:grpSp>
          <p:grpSp>
            <p:nvGrpSpPr>
              <p:cNvPr id="27658" name="Group 60"/>
              <p:cNvGrpSpPr>
                <a:grpSpLocks/>
              </p:cNvGrpSpPr>
              <p:nvPr/>
            </p:nvGrpSpPr>
            <p:grpSpPr bwMode="auto">
              <a:xfrm>
                <a:off x="3696" y="1104"/>
                <a:ext cx="1440" cy="288"/>
                <a:chOff x="912" y="2400"/>
                <a:chExt cx="1440" cy="288"/>
              </a:xfrm>
            </p:grpSpPr>
            <p:sp>
              <p:nvSpPr>
                <p:cNvPr id="27671" name="Line 61"/>
                <p:cNvSpPr>
                  <a:spLocks noChangeShapeType="1"/>
                </p:cNvSpPr>
                <p:nvPr/>
              </p:nvSpPr>
              <p:spPr bwMode="auto">
                <a:xfrm>
                  <a:off x="2256" y="2400"/>
                  <a:ext cx="0" cy="144"/>
                </a:xfrm>
                <a:prstGeom prst="line">
                  <a:avLst/>
                </a:prstGeom>
                <a:noFill/>
                <a:ln w="38100">
                  <a:solidFill>
                    <a:srgbClr val="CC0000"/>
                  </a:solidFill>
                  <a:round/>
                  <a:headEnd/>
                  <a:tailEnd type="triangle" w="med" len="med"/>
                </a:ln>
              </p:spPr>
              <p:txBody>
                <a:bodyPr/>
                <a:lstStyle/>
                <a:p>
                  <a:endParaRPr lang="en-US"/>
                </a:p>
              </p:txBody>
            </p:sp>
            <p:sp>
              <p:nvSpPr>
                <p:cNvPr id="27672" name="Line 62"/>
                <p:cNvSpPr>
                  <a:spLocks noChangeShapeType="1"/>
                </p:cNvSpPr>
                <p:nvPr/>
              </p:nvSpPr>
              <p:spPr bwMode="auto">
                <a:xfrm>
                  <a:off x="2160" y="2400"/>
                  <a:ext cx="0" cy="144"/>
                </a:xfrm>
                <a:prstGeom prst="line">
                  <a:avLst/>
                </a:prstGeom>
                <a:noFill/>
                <a:ln w="38100">
                  <a:solidFill>
                    <a:srgbClr val="CC0000"/>
                  </a:solidFill>
                  <a:round/>
                  <a:headEnd/>
                  <a:tailEnd type="triangle" w="med" len="med"/>
                </a:ln>
              </p:spPr>
              <p:txBody>
                <a:bodyPr/>
                <a:lstStyle/>
                <a:p>
                  <a:endParaRPr lang="en-US"/>
                </a:p>
              </p:txBody>
            </p:sp>
            <p:sp>
              <p:nvSpPr>
                <p:cNvPr id="27673" name="Line 63"/>
                <p:cNvSpPr>
                  <a:spLocks noChangeShapeType="1"/>
                </p:cNvSpPr>
                <p:nvPr/>
              </p:nvSpPr>
              <p:spPr bwMode="auto">
                <a:xfrm>
                  <a:off x="2064" y="2400"/>
                  <a:ext cx="0" cy="144"/>
                </a:xfrm>
                <a:prstGeom prst="line">
                  <a:avLst/>
                </a:prstGeom>
                <a:noFill/>
                <a:ln w="38100">
                  <a:solidFill>
                    <a:srgbClr val="CC0000"/>
                  </a:solidFill>
                  <a:round/>
                  <a:headEnd/>
                  <a:tailEnd type="triangle" w="med" len="med"/>
                </a:ln>
              </p:spPr>
              <p:txBody>
                <a:bodyPr/>
                <a:lstStyle/>
                <a:p>
                  <a:endParaRPr lang="en-US"/>
                </a:p>
              </p:txBody>
            </p:sp>
            <p:sp>
              <p:nvSpPr>
                <p:cNvPr id="27674" name="Line 64"/>
                <p:cNvSpPr>
                  <a:spLocks noChangeShapeType="1"/>
                </p:cNvSpPr>
                <p:nvPr/>
              </p:nvSpPr>
              <p:spPr bwMode="auto">
                <a:xfrm>
                  <a:off x="1968" y="2400"/>
                  <a:ext cx="0" cy="144"/>
                </a:xfrm>
                <a:prstGeom prst="line">
                  <a:avLst/>
                </a:prstGeom>
                <a:noFill/>
                <a:ln w="38100">
                  <a:solidFill>
                    <a:srgbClr val="CC0000"/>
                  </a:solidFill>
                  <a:round/>
                  <a:headEnd/>
                  <a:tailEnd type="triangle" w="med" len="med"/>
                </a:ln>
              </p:spPr>
              <p:txBody>
                <a:bodyPr/>
                <a:lstStyle/>
                <a:p>
                  <a:endParaRPr lang="en-US"/>
                </a:p>
              </p:txBody>
            </p:sp>
            <p:sp>
              <p:nvSpPr>
                <p:cNvPr id="27675" name="Line 65"/>
                <p:cNvSpPr>
                  <a:spLocks noChangeShapeType="1"/>
                </p:cNvSpPr>
                <p:nvPr/>
              </p:nvSpPr>
              <p:spPr bwMode="auto">
                <a:xfrm>
                  <a:off x="1872" y="2400"/>
                  <a:ext cx="0" cy="144"/>
                </a:xfrm>
                <a:prstGeom prst="line">
                  <a:avLst/>
                </a:prstGeom>
                <a:noFill/>
                <a:ln w="38100">
                  <a:solidFill>
                    <a:srgbClr val="CC0000"/>
                  </a:solidFill>
                  <a:round/>
                  <a:headEnd/>
                  <a:tailEnd type="triangle" w="med" len="med"/>
                </a:ln>
              </p:spPr>
              <p:txBody>
                <a:bodyPr/>
                <a:lstStyle/>
                <a:p>
                  <a:endParaRPr lang="en-US"/>
                </a:p>
              </p:txBody>
            </p:sp>
            <p:sp>
              <p:nvSpPr>
                <p:cNvPr id="27676" name="Line 66"/>
                <p:cNvSpPr>
                  <a:spLocks noChangeShapeType="1"/>
                </p:cNvSpPr>
                <p:nvPr/>
              </p:nvSpPr>
              <p:spPr bwMode="auto">
                <a:xfrm>
                  <a:off x="1776" y="2400"/>
                  <a:ext cx="0" cy="144"/>
                </a:xfrm>
                <a:prstGeom prst="line">
                  <a:avLst/>
                </a:prstGeom>
                <a:noFill/>
                <a:ln w="38100">
                  <a:solidFill>
                    <a:srgbClr val="CC0000"/>
                  </a:solidFill>
                  <a:round/>
                  <a:headEnd/>
                  <a:tailEnd type="triangle" w="med" len="med"/>
                </a:ln>
              </p:spPr>
              <p:txBody>
                <a:bodyPr/>
                <a:lstStyle/>
                <a:p>
                  <a:endParaRPr lang="en-US"/>
                </a:p>
              </p:txBody>
            </p:sp>
            <p:sp>
              <p:nvSpPr>
                <p:cNvPr id="27677" name="Line 67"/>
                <p:cNvSpPr>
                  <a:spLocks noChangeShapeType="1"/>
                </p:cNvSpPr>
                <p:nvPr/>
              </p:nvSpPr>
              <p:spPr bwMode="auto">
                <a:xfrm>
                  <a:off x="1680" y="2400"/>
                  <a:ext cx="0" cy="144"/>
                </a:xfrm>
                <a:prstGeom prst="line">
                  <a:avLst/>
                </a:prstGeom>
                <a:noFill/>
                <a:ln w="38100">
                  <a:solidFill>
                    <a:srgbClr val="CC0000"/>
                  </a:solidFill>
                  <a:round/>
                  <a:headEnd/>
                  <a:tailEnd type="triangle" w="med" len="med"/>
                </a:ln>
              </p:spPr>
              <p:txBody>
                <a:bodyPr/>
                <a:lstStyle/>
                <a:p>
                  <a:endParaRPr lang="en-US"/>
                </a:p>
              </p:txBody>
            </p:sp>
            <p:sp>
              <p:nvSpPr>
                <p:cNvPr id="27678" name="Line 68"/>
                <p:cNvSpPr>
                  <a:spLocks noChangeShapeType="1"/>
                </p:cNvSpPr>
                <p:nvPr/>
              </p:nvSpPr>
              <p:spPr bwMode="auto">
                <a:xfrm>
                  <a:off x="1584" y="2400"/>
                  <a:ext cx="0" cy="144"/>
                </a:xfrm>
                <a:prstGeom prst="line">
                  <a:avLst/>
                </a:prstGeom>
                <a:noFill/>
                <a:ln w="38100">
                  <a:solidFill>
                    <a:srgbClr val="CC0000"/>
                  </a:solidFill>
                  <a:round/>
                  <a:headEnd/>
                  <a:tailEnd type="triangle" w="med" len="med"/>
                </a:ln>
              </p:spPr>
              <p:txBody>
                <a:bodyPr/>
                <a:lstStyle/>
                <a:p>
                  <a:endParaRPr lang="en-US"/>
                </a:p>
              </p:txBody>
            </p:sp>
            <p:sp>
              <p:nvSpPr>
                <p:cNvPr id="27679" name="Line 69"/>
                <p:cNvSpPr>
                  <a:spLocks noChangeShapeType="1"/>
                </p:cNvSpPr>
                <p:nvPr/>
              </p:nvSpPr>
              <p:spPr bwMode="auto">
                <a:xfrm>
                  <a:off x="1488" y="2400"/>
                  <a:ext cx="0" cy="144"/>
                </a:xfrm>
                <a:prstGeom prst="line">
                  <a:avLst/>
                </a:prstGeom>
                <a:noFill/>
                <a:ln w="38100">
                  <a:solidFill>
                    <a:srgbClr val="CC0000"/>
                  </a:solidFill>
                  <a:round/>
                  <a:headEnd/>
                  <a:tailEnd type="triangle" w="med" len="med"/>
                </a:ln>
              </p:spPr>
              <p:txBody>
                <a:bodyPr/>
                <a:lstStyle/>
                <a:p>
                  <a:endParaRPr lang="en-US"/>
                </a:p>
              </p:txBody>
            </p:sp>
            <p:sp>
              <p:nvSpPr>
                <p:cNvPr id="27680" name="Line 70"/>
                <p:cNvSpPr>
                  <a:spLocks noChangeShapeType="1"/>
                </p:cNvSpPr>
                <p:nvPr/>
              </p:nvSpPr>
              <p:spPr bwMode="auto">
                <a:xfrm>
                  <a:off x="1392" y="2400"/>
                  <a:ext cx="0" cy="144"/>
                </a:xfrm>
                <a:prstGeom prst="line">
                  <a:avLst/>
                </a:prstGeom>
                <a:noFill/>
                <a:ln w="38100">
                  <a:solidFill>
                    <a:srgbClr val="CC0000"/>
                  </a:solidFill>
                  <a:round/>
                  <a:headEnd/>
                  <a:tailEnd type="triangle" w="med" len="med"/>
                </a:ln>
              </p:spPr>
              <p:txBody>
                <a:bodyPr/>
                <a:lstStyle/>
                <a:p>
                  <a:endParaRPr lang="en-US"/>
                </a:p>
              </p:txBody>
            </p:sp>
            <p:sp>
              <p:nvSpPr>
                <p:cNvPr id="27681" name="Line 71"/>
                <p:cNvSpPr>
                  <a:spLocks noChangeShapeType="1"/>
                </p:cNvSpPr>
                <p:nvPr/>
              </p:nvSpPr>
              <p:spPr bwMode="auto">
                <a:xfrm>
                  <a:off x="1296" y="2400"/>
                  <a:ext cx="0" cy="144"/>
                </a:xfrm>
                <a:prstGeom prst="line">
                  <a:avLst/>
                </a:prstGeom>
                <a:noFill/>
                <a:ln w="38100">
                  <a:solidFill>
                    <a:srgbClr val="CC0000"/>
                  </a:solidFill>
                  <a:round/>
                  <a:headEnd/>
                  <a:tailEnd type="triangle" w="med" len="med"/>
                </a:ln>
              </p:spPr>
              <p:txBody>
                <a:bodyPr/>
                <a:lstStyle/>
                <a:p>
                  <a:endParaRPr lang="en-US"/>
                </a:p>
              </p:txBody>
            </p:sp>
            <p:sp>
              <p:nvSpPr>
                <p:cNvPr id="27682" name="Line 72"/>
                <p:cNvSpPr>
                  <a:spLocks noChangeShapeType="1"/>
                </p:cNvSpPr>
                <p:nvPr/>
              </p:nvSpPr>
              <p:spPr bwMode="auto">
                <a:xfrm>
                  <a:off x="1200" y="2400"/>
                  <a:ext cx="0" cy="144"/>
                </a:xfrm>
                <a:prstGeom prst="line">
                  <a:avLst/>
                </a:prstGeom>
                <a:noFill/>
                <a:ln w="38100">
                  <a:solidFill>
                    <a:srgbClr val="CC0000"/>
                  </a:solidFill>
                  <a:round/>
                  <a:headEnd/>
                  <a:tailEnd type="triangle" w="med" len="med"/>
                </a:ln>
              </p:spPr>
              <p:txBody>
                <a:bodyPr/>
                <a:lstStyle/>
                <a:p>
                  <a:endParaRPr lang="en-US"/>
                </a:p>
              </p:txBody>
            </p:sp>
            <p:sp>
              <p:nvSpPr>
                <p:cNvPr id="27683" name="Line 73"/>
                <p:cNvSpPr>
                  <a:spLocks noChangeShapeType="1"/>
                </p:cNvSpPr>
                <p:nvPr/>
              </p:nvSpPr>
              <p:spPr bwMode="auto">
                <a:xfrm>
                  <a:off x="1104" y="2400"/>
                  <a:ext cx="0" cy="144"/>
                </a:xfrm>
                <a:prstGeom prst="line">
                  <a:avLst/>
                </a:prstGeom>
                <a:noFill/>
                <a:ln w="38100">
                  <a:solidFill>
                    <a:srgbClr val="CC0000"/>
                  </a:solidFill>
                  <a:round/>
                  <a:headEnd/>
                  <a:tailEnd type="triangle" w="med" len="med"/>
                </a:ln>
              </p:spPr>
              <p:txBody>
                <a:bodyPr/>
                <a:lstStyle/>
                <a:p>
                  <a:endParaRPr lang="en-US"/>
                </a:p>
              </p:txBody>
            </p:sp>
            <p:sp>
              <p:nvSpPr>
                <p:cNvPr id="27684" name="Line 74"/>
                <p:cNvSpPr>
                  <a:spLocks noChangeShapeType="1"/>
                </p:cNvSpPr>
                <p:nvPr/>
              </p:nvSpPr>
              <p:spPr bwMode="auto">
                <a:xfrm>
                  <a:off x="1008" y="2400"/>
                  <a:ext cx="0" cy="144"/>
                </a:xfrm>
                <a:prstGeom prst="line">
                  <a:avLst/>
                </a:prstGeom>
                <a:noFill/>
                <a:ln w="38100">
                  <a:solidFill>
                    <a:srgbClr val="CC0000"/>
                  </a:solidFill>
                  <a:round/>
                  <a:headEnd/>
                  <a:tailEnd type="triangle" w="med" len="med"/>
                </a:ln>
              </p:spPr>
              <p:txBody>
                <a:bodyPr/>
                <a:lstStyle/>
                <a:p>
                  <a:endParaRPr lang="en-US"/>
                </a:p>
              </p:txBody>
            </p:sp>
            <p:sp>
              <p:nvSpPr>
                <p:cNvPr id="27685" name="AutoShape 75"/>
                <p:cNvSpPr>
                  <a:spLocks noChangeArrowheads="1"/>
                </p:cNvSpPr>
                <p:nvPr/>
              </p:nvSpPr>
              <p:spPr bwMode="auto">
                <a:xfrm flipV="1">
                  <a:off x="912" y="2544"/>
                  <a:ext cx="1440" cy="144"/>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7686" name="Line 76"/>
                <p:cNvSpPr>
                  <a:spLocks noChangeShapeType="1"/>
                </p:cNvSpPr>
                <p:nvPr/>
              </p:nvSpPr>
              <p:spPr bwMode="auto">
                <a:xfrm>
                  <a:off x="912" y="2544"/>
                  <a:ext cx="1440" cy="0"/>
                </a:xfrm>
                <a:prstGeom prst="line">
                  <a:avLst/>
                </a:prstGeom>
                <a:noFill/>
                <a:ln w="9525">
                  <a:solidFill>
                    <a:schemeClr val="tx1"/>
                  </a:solidFill>
                  <a:round/>
                  <a:headEnd/>
                  <a:tailEnd/>
                </a:ln>
              </p:spPr>
              <p:txBody>
                <a:bodyPr/>
                <a:lstStyle/>
                <a:p>
                  <a:endParaRPr lang="en-US"/>
                </a:p>
              </p:txBody>
            </p:sp>
            <p:sp>
              <p:nvSpPr>
                <p:cNvPr id="27687" name="Line 77"/>
                <p:cNvSpPr>
                  <a:spLocks noChangeShapeType="1"/>
                </p:cNvSpPr>
                <p:nvPr/>
              </p:nvSpPr>
              <p:spPr bwMode="auto">
                <a:xfrm>
                  <a:off x="912" y="2688"/>
                  <a:ext cx="1440" cy="0"/>
                </a:xfrm>
                <a:prstGeom prst="line">
                  <a:avLst/>
                </a:prstGeom>
                <a:noFill/>
                <a:ln w="28575">
                  <a:solidFill>
                    <a:schemeClr val="tx1"/>
                  </a:solidFill>
                  <a:round/>
                  <a:headEnd/>
                  <a:tailEnd/>
                </a:ln>
              </p:spPr>
              <p:txBody>
                <a:bodyPr/>
                <a:lstStyle/>
                <a:p>
                  <a:endParaRPr lang="en-US"/>
                </a:p>
              </p:txBody>
            </p:sp>
          </p:grpSp>
          <p:grpSp>
            <p:nvGrpSpPr>
              <p:cNvPr id="27659" name="Group 78"/>
              <p:cNvGrpSpPr>
                <a:grpSpLocks/>
              </p:cNvGrpSpPr>
              <p:nvPr/>
            </p:nvGrpSpPr>
            <p:grpSpPr bwMode="auto">
              <a:xfrm>
                <a:off x="5131" y="1103"/>
                <a:ext cx="335" cy="239"/>
                <a:chOff x="2347" y="2399"/>
                <a:chExt cx="335" cy="239"/>
              </a:xfrm>
            </p:grpSpPr>
            <p:sp>
              <p:nvSpPr>
                <p:cNvPr id="27669" name="Text Box 79"/>
                <p:cNvSpPr txBox="1">
                  <a:spLocks noChangeArrowheads="1"/>
                </p:cNvSpPr>
                <p:nvPr/>
              </p:nvSpPr>
              <p:spPr bwMode="auto">
                <a:xfrm>
                  <a:off x="2347" y="2399"/>
                  <a:ext cx="220"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7670" name="Text Box 80"/>
                <p:cNvSpPr txBox="1">
                  <a:spLocks noChangeArrowheads="1"/>
                </p:cNvSpPr>
                <p:nvPr/>
              </p:nvSpPr>
              <p:spPr bwMode="auto">
                <a:xfrm>
                  <a:off x="2351" y="2514"/>
                  <a:ext cx="331"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grpSp>
          <p:grpSp>
            <p:nvGrpSpPr>
              <p:cNvPr id="27660" name="Group 81"/>
              <p:cNvGrpSpPr>
                <a:grpSpLocks/>
              </p:cNvGrpSpPr>
              <p:nvPr/>
            </p:nvGrpSpPr>
            <p:grpSpPr bwMode="auto">
              <a:xfrm>
                <a:off x="5135" y="1391"/>
                <a:ext cx="335" cy="240"/>
                <a:chOff x="2347" y="2399"/>
                <a:chExt cx="335" cy="240"/>
              </a:xfrm>
            </p:grpSpPr>
            <p:sp>
              <p:nvSpPr>
                <p:cNvPr id="27667" name="Text Box 82"/>
                <p:cNvSpPr txBox="1">
                  <a:spLocks noChangeArrowheads="1"/>
                </p:cNvSpPr>
                <p:nvPr/>
              </p:nvSpPr>
              <p:spPr bwMode="auto">
                <a:xfrm>
                  <a:off x="2347" y="2399"/>
                  <a:ext cx="220"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7668" name="Text Box 83"/>
                <p:cNvSpPr txBox="1">
                  <a:spLocks noChangeArrowheads="1"/>
                </p:cNvSpPr>
                <p:nvPr/>
              </p:nvSpPr>
              <p:spPr bwMode="auto">
                <a:xfrm>
                  <a:off x="2351" y="2515"/>
                  <a:ext cx="331"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grpSp>
          <p:grpSp>
            <p:nvGrpSpPr>
              <p:cNvPr id="27661" name="Group 84"/>
              <p:cNvGrpSpPr>
                <a:grpSpLocks/>
              </p:cNvGrpSpPr>
              <p:nvPr/>
            </p:nvGrpSpPr>
            <p:grpSpPr bwMode="auto">
              <a:xfrm>
                <a:off x="5140" y="1679"/>
                <a:ext cx="335" cy="240"/>
                <a:chOff x="2348" y="2399"/>
                <a:chExt cx="335" cy="240"/>
              </a:xfrm>
            </p:grpSpPr>
            <p:sp>
              <p:nvSpPr>
                <p:cNvPr id="27665" name="Text Box 85"/>
                <p:cNvSpPr txBox="1">
                  <a:spLocks noChangeArrowheads="1"/>
                </p:cNvSpPr>
                <p:nvPr/>
              </p:nvSpPr>
              <p:spPr bwMode="auto">
                <a:xfrm>
                  <a:off x="2348" y="2399"/>
                  <a:ext cx="220"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7666" name="Text Box 86"/>
                <p:cNvSpPr txBox="1">
                  <a:spLocks noChangeArrowheads="1"/>
                </p:cNvSpPr>
                <p:nvPr/>
              </p:nvSpPr>
              <p:spPr bwMode="auto">
                <a:xfrm>
                  <a:off x="2352" y="2515"/>
                  <a:ext cx="331"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grpSp>
          <p:grpSp>
            <p:nvGrpSpPr>
              <p:cNvPr id="27662" name="Group 87"/>
              <p:cNvGrpSpPr>
                <a:grpSpLocks/>
              </p:cNvGrpSpPr>
              <p:nvPr/>
            </p:nvGrpSpPr>
            <p:grpSpPr bwMode="auto">
              <a:xfrm>
                <a:off x="5144" y="1967"/>
                <a:ext cx="335" cy="240"/>
                <a:chOff x="2348" y="2399"/>
                <a:chExt cx="335" cy="240"/>
              </a:xfrm>
            </p:grpSpPr>
            <p:sp>
              <p:nvSpPr>
                <p:cNvPr id="27663" name="Text Box 88"/>
                <p:cNvSpPr txBox="1">
                  <a:spLocks noChangeArrowheads="1"/>
                </p:cNvSpPr>
                <p:nvPr/>
              </p:nvSpPr>
              <p:spPr bwMode="auto">
                <a:xfrm>
                  <a:off x="2348" y="2399"/>
                  <a:ext cx="220"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7664" name="Text Box 89"/>
                <p:cNvSpPr txBox="1">
                  <a:spLocks noChangeArrowheads="1"/>
                </p:cNvSpPr>
                <p:nvPr/>
              </p:nvSpPr>
              <p:spPr bwMode="auto">
                <a:xfrm>
                  <a:off x="2352" y="2515"/>
                  <a:ext cx="331"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grpSp>
        </p:grpSp>
        <p:sp>
          <p:nvSpPr>
            <p:cNvPr id="27654" name="Text Box 90"/>
            <p:cNvSpPr txBox="1">
              <a:spLocks noChangeArrowheads="1"/>
            </p:cNvSpPr>
            <p:nvPr/>
          </p:nvSpPr>
          <p:spPr bwMode="auto">
            <a:xfrm>
              <a:off x="462" y="668"/>
              <a:ext cx="1247" cy="288"/>
            </a:xfrm>
            <a:prstGeom prst="rect">
              <a:avLst/>
            </a:prstGeom>
            <a:noFill/>
            <a:ln w="9525">
              <a:noFill/>
              <a:miter lim="800000"/>
              <a:headEnd/>
              <a:tailEnd/>
            </a:ln>
          </p:spPr>
          <p:txBody>
            <a:bodyPr wrap="none">
              <a:spAutoFit/>
            </a:bodyPr>
            <a:lstStyle/>
            <a:p>
              <a:pPr algn="ctr" eaLnBrk="1" hangingPunct="1">
                <a:lnSpc>
                  <a:spcPct val="100000"/>
                </a:lnSpc>
              </a:pPr>
              <a:r>
                <a:rPr lang="en-US" sz="2400">
                  <a:latin typeface="Helvetica" pitchFamily="34" charset="0"/>
                  <a:cs typeface="Arial" charset="0"/>
                </a:rPr>
                <a:t>Map/Reduce</a:t>
              </a:r>
            </a:p>
          </p:txBody>
        </p:sp>
      </p:gr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Parameters</a:t>
            </a:r>
            <a:endParaRPr lang="en-US" dirty="0"/>
          </a:p>
        </p:txBody>
      </p:sp>
      <p:sp>
        <p:nvSpPr>
          <p:cNvPr id="3" name="Content Placeholder 2"/>
          <p:cNvSpPr>
            <a:spLocks noGrp="1"/>
          </p:cNvSpPr>
          <p:nvPr>
            <p:ph idx="1"/>
          </p:nvPr>
        </p:nvSpPr>
        <p:spPr/>
        <p:txBody>
          <a:bodyPr/>
          <a:lstStyle/>
          <a:p>
            <a:r>
              <a:rPr lang="en-US" dirty="0" smtClean="0"/>
              <a:t>Sort Benchmark</a:t>
            </a:r>
          </a:p>
          <a:p>
            <a:pPr lvl="1"/>
            <a:r>
              <a:rPr lang="en-US" dirty="0" smtClean="0"/>
              <a:t>10</a:t>
            </a:r>
            <a:r>
              <a:rPr lang="en-US" baseline="30000" dirty="0" smtClean="0"/>
              <a:t>10</a:t>
            </a:r>
            <a:r>
              <a:rPr lang="en-US" dirty="0" smtClean="0"/>
              <a:t> 100-byte records</a:t>
            </a:r>
          </a:p>
          <a:p>
            <a:pPr lvl="1"/>
            <a:r>
              <a:rPr lang="en-US" dirty="0" smtClean="0"/>
              <a:t>Partition into M = 15,000 64MB pieces</a:t>
            </a:r>
          </a:p>
          <a:p>
            <a:pPr lvl="2"/>
            <a:r>
              <a:rPr lang="en-US" dirty="0" smtClean="0"/>
              <a:t>Key = value</a:t>
            </a:r>
          </a:p>
          <a:p>
            <a:pPr lvl="2"/>
            <a:r>
              <a:rPr lang="en-US" dirty="0" smtClean="0"/>
              <a:t>Partition according to most significant bytes</a:t>
            </a:r>
          </a:p>
          <a:p>
            <a:pPr lvl="1"/>
            <a:r>
              <a:rPr lang="en-US" dirty="0" smtClean="0"/>
              <a:t>Sort locally with R = 4,000 reducers</a:t>
            </a:r>
          </a:p>
          <a:p>
            <a:r>
              <a:rPr lang="en-US" dirty="0" smtClean="0"/>
              <a:t>Machine</a:t>
            </a:r>
          </a:p>
          <a:p>
            <a:pPr lvl="1"/>
            <a:r>
              <a:rPr lang="en-US" dirty="0" smtClean="0"/>
              <a:t>1800 2Ghz Xeons</a:t>
            </a:r>
          </a:p>
          <a:p>
            <a:pPr lvl="1"/>
            <a:r>
              <a:rPr lang="en-US" dirty="0" smtClean="0"/>
              <a:t>Each with 2 160GB IDE disks</a:t>
            </a:r>
          </a:p>
          <a:p>
            <a:pPr lvl="1"/>
            <a:r>
              <a:rPr lang="en-US" dirty="0" smtClean="0"/>
              <a:t>Gigabit </a:t>
            </a:r>
            <a:r>
              <a:rPr lang="en-US" dirty="0" err="1" smtClean="0"/>
              <a:t>ethernet</a:t>
            </a:r>
            <a:endParaRPr lang="en-US" dirty="0" smtClean="0"/>
          </a:p>
          <a:p>
            <a:pPr lvl="1"/>
            <a:r>
              <a:rPr lang="en-US" dirty="0" smtClean="0"/>
              <a:t>891 seconds total</a:t>
            </a:r>
            <a:br>
              <a:rPr lang="en-US" dirty="0" smtClean="0"/>
            </a:br>
            <a:endParaRPr lang="en-US" dirty="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Features</a:t>
            </a:r>
            <a:endParaRPr lang="en-US" dirty="0"/>
          </a:p>
        </p:txBody>
      </p:sp>
      <p:sp>
        <p:nvSpPr>
          <p:cNvPr id="3" name="Content Placeholder 2"/>
          <p:cNvSpPr>
            <a:spLocks noGrp="1"/>
          </p:cNvSpPr>
          <p:nvPr>
            <p:ph idx="1"/>
          </p:nvPr>
        </p:nvSpPr>
        <p:spPr/>
        <p:txBody>
          <a:bodyPr/>
          <a:lstStyle/>
          <a:p>
            <a:r>
              <a:rPr lang="en-US" dirty="0" smtClean="0"/>
              <a:t>Fault Tolerance</a:t>
            </a:r>
          </a:p>
          <a:p>
            <a:pPr lvl="1"/>
            <a:r>
              <a:rPr lang="en-US" dirty="0" smtClean="0"/>
              <a:t>Assume reliable file system</a:t>
            </a:r>
          </a:p>
          <a:p>
            <a:pPr lvl="1"/>
            <a:r>
              <a:rPr lang="en-US" dirty="0" smtClean="0"/>
              <a:t>Detect failed worker</a:t>
            </a:r>
          </a:p>
          <a:p>
            <a:pPr lvl="2"/>
            <a:r>
              <a:rPr lang="en-US" dirty="0" smtClean="0"/>
              <a:t>Heartbeat mechanism</a:t>
            </a:r>
          </a:p>
          <a:p>
            <a:pPr lvl="1"/>
            <a:r>
              <a:rPr lang="en-US" dirty="0" smtClean="0"/>
              <a:t>Reschedule failed task</a:t>
            </a:r>
          </a:p>
          <a:p>
            <a:r>
              <a:rPr lang="en-US" dirty="0" smtClean="0"/>
              <a:t>Stragglers</a:t>
            </a:r>
          </a:p>
          <a:p>
            <a:pPr lvl="1"/>
            <a:r>
              <a:rPr lang="en-US" dirty="0" smtClean="0"/>
              <a:t>Tasks that take long time to execute</a:t>
            </a:r>
          </a:p>
          <a:p>
            <a:pPr lvl="1"/>
            <a:r>
              <a:rPr lang="en-US" dirty="0" smtClean="0"/>
              <a:t>Might be bug, flaky hardware, or poor partitioning</a:t>
            </a:r>
          </a:p>
          <a:p>
            <a:pPr lvl="1"/>
            <a:r>
              <a:rPr lang="en-US" dirty="0" smtClean="0"/>
              <a:t>When done with most tasks, reschedule any remaining executing tasks</a:t>
            </a:r>
          </a:p>
          <a:p>
            <a:pPr lvl="2"/>
            <a:r>
              <a:rPr lang="en-US" dirty="0" smtClean="0"/>
              <a:t>Keep track of redundant executions</a:t>
            </a:r>
          </a:p>
          <a:p>
            <a:pPr lvl="2"/>
            <a:r>
              <a:rPr lang="en-US" dirty="0" smtClean="0"/>
              <a:t>Significantly reduces overall run time</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298450" y="69850"/>
            <a:ext cx="8551863" cy="779463"/>
          </a:xfrm>
        </p:spPr>
        <p:txBody>
          <a:bodyPr/>
          <a:lstStyle/>
          <a:p>
            <a:pPr eaLnBrk="1" hangingPunct="1">
              <a:defRPr/>
            </a:pPr>
            <a:r>
              <a:rPr lang="en-US" dirty="0" smtClean="0"/>
              <a:t>Map/Reduce Fault Tolerance</a:t>
            </a:r>
          </a:p>
        </p:txBody>
      </p:sp>
      <p:sp>
        <p:nvSpPr>
          <p:cNvPr id="495619" name="Rectangle 3"/>
          <p:cNvSpPr>
            <a:spLocks noGrp="1" noChangeArrowheads="1"/>
          </p:cNvSpPr>
          <p:nvPr>
            <p:ph type="body" idx="1"/>
          </p:nvPr>
        </p:nvSpPr>
        <p:spPr>
          <a:xfrm>
            <a:off x="4108450" y="755650"/>
            <a:ext cx="4476750" cy="5676900"/>
          </a:xfrm>
        </p:spPr>
        <p:txBody>
          <a:bodyPr/>
          <a:lstStyle/>
          <a:p>
            <a:pPr eaLnBrk="1" hangingPunct="1">
              <a:defRPr/>
            </a:pPr>
            <a:r>
              <a:rPr lang="en-US" dirty="0" smtClean="0"/>
              <a:t>Data Integrity</a:t>
            </a:r>
          </a:p>
          <a:p>
            <a:pPr lvl="1" eaLnBrk="1" hangingPunct="1">
              <a:defRPr/>
            </a:pPr>
            <a:r>
              <a:rPr lang="en-US" dirty="0" smtClean="0"/>
              <a:t>Store multiple copies of each file</a:t>
            </a:r>
          </a:p>
          <a:p>
            <a:pPr lvl="1" eaLnBrk="1" hangingPunct="1">
              <a:defRPr/>
            </a:pPr>
            <a:r>
              <a:rPr lang="en-US" dirty="0" smtClean="0"/>
              <a:t>Including intermediate results of each Map / Reduce</a:t>
            </a:r>
          </a:p>
          <a:p>
            <a:pPr lvl="2" eaLnBrk="1" hangingPunct="1">
              <a:defRPr/>
            </a:pPr>
            <a:r>
              <a:rPr lang="en-US" dirty="0" smtClean="0"/>
              <a:t>Continuous </a:t>
            </a:r>
            <a:r>
              <a:rPr lang="en-US" dirty="0" err="1" smtClean="0"/>
              <a:t>checkpointing</a:t>
            </a:r>
            <a:endParaRPr lang="en-US" dirty="0" smtClean="0"/>
          </a:p>
          <a:p>
            <a:pPr eaLnBrk="1" hangingPunct="1">
              <a:defRPr/>
            </a:pPr>
            <a:r>
              <a:rPr lang="en-US" dirty="0" smtClean="0"/>
              <a:t>Recovering from Failure</a:t>
            </a:r>
          </a:p>
          <a:p>
            <a:pPr lvl="1" eaLnBrk="1" hangingPunct="1">
              <a:defRPr/>
            </a:pPr>
            <a:r>
              <a:rPr lang="en-US" dirty="0" smtClean="0"/>
              <a:t>Simply </a:t>
            </a:r>
            <a:r>
              <a:rPr lang="en-US" dirty="0" err="1" smtClean="0"/>
              <a:t>recompute</a:t>
            </a:r>
            <a:r>
              <a:rPr lang="en-US" dirty="0" smtClean="0"/>
              <a:t> lost result</a:t>
            </a:r>
          </a:p>
          <a:p>
            <a:pPr lvl="2" eaLnBrk="1" hangingPunct="1">
              <a:defRPr/>
            </a:pPr>
            <a:r>
              <a:rPr lang="en-US" dirty="0" smtClean="0"/>
              <a:t>Localized effect</a:t>
            </a:r>
          </a:p>
          <a:p>
            <a:pPr lvl="1" eaLnBrk="1" hangingPunct="1">
              <a:defRPr/>
            </a:pPr>
            <a:r>
              <a:rPr lang="en-US" dirty="0" smtClean="0"/>
              <a:t>Dynamic scheduler keeps all processors busy</a:t>
            </a:r>
          </a:p>
        </p:txBody>
      </p:sp>
      <p:sp>
        <p:nvSpPr>
          <p:cNvPr id="28676" name="Line 7"/>
          <p:cNvSpPr>
            <a:spLocks noChangeShapeType="1"/>
          </p:cNvSpPr>
          <p:nvPr/>
        </p:nvSpPr>
        <p:spPr bwMode="auto">
          <a:xfrm>
            <a:off x="312420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77" name="Line 8"/>
          <p:cNvSpPr>
            <a:spLocks noChangeShapeType="1"/>
          </p:cNvSpPr>
          <p:nvPr/>
        </p:nvSpPr>
        <p:spPr bwMode="auto">
          <a:xfrm>
            <a:off x="291147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78" name="Line 9"/>
          <p:cNvSpPr>
            <a:spLocks noChangeShapeType="1"/>
          </p:cNvSpPr>
          <p:nvPr/>
        </p:nvSpPr>
        <p:spPr bwMode="auto">
          <a:xfrm>
            <a:off x="269875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79" name="Line 10"/>
          <p:cNvSpPr>
            <a:spLocks noChangeShapeType="1"/>
          </p:cNvSpPr>
          <p:nvPr/>
        </p:nvSpPr>
        <p:spPr bwMode="auto">
          <a:xfrm>
            <a:off x="2486025" y="3506788"/>
            <a:ext cx="0" cy="182562"/>
          </a:xfrm>
          <a:prstGeom prst="line">
            <a:avLst/>
          </a:prstGeom>
          <a:noFill/>
          <a:ln w="38100">
            <a:solidFill>
              <a:srgbClr val="CC0000"/>
            </a:solidFill>
            <a:round/>
            <a:headEnd/>
            <a:tailEnd/>
          </a:ln>
        </p:spPr>
        <p:txBody>
          <a:bodyPr/>
          <a:lstStyle/>
          <a:p>
            <a:endParaRPr lang="en-US"/>
          </a:p>
        </p:txBody>
      </p:sp>
      <p:sp>
        <p:nvSpPr>
          <p:cNvPr id="28680" name="Line 11"/>
          <p:cNvSpPr>
            <a:spLocks noChangeShapeType="1"/>
          </p:cNvSpPr>
          <p:nvPr/>
        </p:nvSpPr>
        <p:spPr bwMode="auto">
          <a:xfrm>
            <a:off x="227330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1" name="Line 12"/>
          <p:cNvSpPr>
            <a:spLocks noChangeShapeType="1"/>
          </p:cNvSpPr>
          <p:nvPr/>
        </p:nvSpPr>
        <p:spPr bwMode="auto">
          <a:xfrm>
            <a:off x="206057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2" name="Line 13"/>
          <p:cNvSpPr>
            <a:spLocks noChangeShapeType="1"/>
          </p:cNvSpPr>
          <p:nvPr/>
        </p:nvSpPr>
        <p:spPr bwMode="auto">
          <a:xfrm>
            <a:off x="184785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3" name="Line 14"/>
          <p:cNvSpPr>
            <a:spLocks noChangeShapeType="1"/>
          </p:cNvSpPr>
          <p:nvPr/>
        </p:nvSpPr>
        <p:spPr bwMode="auto">
          <a:xfrm>
            <a:off x="163512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4" name="Line 15"/>
          <p:cNvSpPr>
            <a:spLocks noChangeShapeType="1"/>
          </p:cNvSpPr>
          <p:nvPr/>
        </p:nvSpPr>
        <p:spPr bwMode="auto">
          <a:xfrm>
            <a:off x="142240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5" name="Line 16"/>
          <p:cNvSpPr>
            <a:spLocks noChangeShapeType="1"/>
          </p:cNvSpPr>
          <p:nvPr/>
        </p:nvSpPr>
        <p:spPr bwMode="auto">
          <a:xfrm>
            <a:off x="120967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6" name="Line 17"/>
          <p:cNvSpPr>
            <a:spLocks noChangeShapeType="1"/>
          </p:cNvSpPr>
          <p:nvPr/>
        </p:nvSpPr>
        <p:spPr bwMode="auto">
          <a:xfrm>
            <a:off x="99695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7" name="Line 18"/>
          <p:cNvSpPr>
            <a:spLocks noChangeShapeType="1"/>
          </p:cNvSpPr>
          <p:nvPr/>
        </p:nvSpPr>
        <p:spPr bwMode="auto">
          <a:xfrm>
            <a:off x="78422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8" name="Line 19"/>
          <p:cNvSpPr>
            <a:spLocks noChangeShapeType="1"/>
          </p:cNvSpPr>
          <p:nvPr/>
        </p:nvSpPr>
        <p:spPr bwMode="auto">
          <a:xfrm>
            <a:off x="57150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9" name="Line 20"/>
          <p:cNvSpPr>
            <a:spLocks noChangeShapeType="1"/>
          </p:cNvSpPr>
          <p:nvPr/>
        </p:nvSpPr>
        <p:spPr bwMode="auto">
          <a:xfrm>
            <a:off x="35877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90" name="AutoShape 21"/>
          <p:cNvSpPr>
            <a:spLocks noChangeArrowheads="1"/>
          </p:cNvSpPr>
          <p:nvPr/>
        </p:nvSpPr>
        <p:spPr bwMode="auto">
          <a:xfrm flipV="1">
            <a:off x="146050" y="3825875"/>
            <a:ext cx="3190875" cy="319088"/>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8691" name="Line 22"/>
          <p:cNvSpPr>
            <a:spLocks noChangeShapeType="1"/>
          </p:cNvSpPr>
          <p:nvPr/>
        </p:nvSpPr>
        <p:spPr bwMode="auto">
          <a:xfrm>
            <a:off x="146050" y="3825875"/>
            <a:ext cx="3190875" cy="0"/>
          </a:xfrm>
          <a:prstGeom prst="line">
            <a:avLst/>
          </a:prstGeom>
          <a:noFill/>
          <a:ln w="9525">
            <a:solidFill>
              <a:schemeClr val="tx1"/>
            </a:solidFill>
            <a:round/>
            <a:headEnd/>
            <a:tailEnd/>
          </a:ln>
        </p:spPr>
        <p:txBody>
          <a:bodyPr/>
          <a:lstStyle/>
          <a:p>
            <a:endParaRPr lang="en-US"/>
          </a:p>
        </p:txBody>
      </p:sp>
      <p:sp>
        <p:nvSpPr>
          <p:cNvPr id="28692" name="Line 23"/>
          <p:cNvSpPr>
            <a:spLocks noChangeShapeType="1"/>
          </p:cNvSpPr>
          <p:nvPr/>
        </p:nvSpPr>
        <p:spPr bwMode="auto">
          <a:xfrm>
            <a:off x="146050" y="4144963"/>
            <a:ext cx="3190875" cy="0"/>
          </a:xfrm>
          <a:prstGeom prst="line">
            <a:avLst/>
          </a:prstGeom>
          <a:noFill/>
          <a:ln w="28575">
            <a:solidFill>
              <a:schemeClr val="tx1"/>
            </a:solidFill>
            <a:round/>
            <a:headEnd/>
            <a:tailEnd/>
          </a:ln>
        </p:spPr>
        <p:txBody>
          <a:bodyPr/>
          <a:lstStyle/>
          <a:p>
            <a:endParaRPr lang="en-US"/>
          </a:p>
        </p:txBody>
      </p:sp>
      <p:sp>
        <p:nvSpPr>
          <p:cNvPr id="28693" name="Line 25"/>
          <p:cNvSpPr>
            <a:spLocks noChangeShapeType="1"/>
          </p:cNvSpPr>
          <p:nvPr/>
        </p:nvSpPr>
        <p:spPr bwMode="auto">
          <a:xfrm>
            <a:off x="3124200"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4" name="Line 26"/>
          <p:cNvSpPr>
            <a:spLocks noChangeShapeType="1"/>
          </p:cNvSpPr>
          <p:nvPr/>
        </p:nvSpPr>
        <p:spPr bwMode="auto">
          <a:xfrm>
            <a:off x="2911475"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5" name="Line 27"/>
          <p:cNvSpPr>
            <a:spLocks noChangeShapeType="1"/>
          </p:cNvSpPr>
          <p:nvPr/>
        </p:nvSpPr>
        <p:spPr bwMode="auto">
          <a:xfrm>
            <a:off x="2698750"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6" name="Line 28"/>
          <p:cNvSpPr>
            <a:spLocks noChangeShapeType="1"/>
          </p:cNvSpPr>
          <p:nvPr/>
        </p:nvSpPr>
        <p:spPr bwMode="auto">
          <a:xfrm>
            <a:off x="2486025"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7" name="Line 29"/>
          <p:cNvSpPr>
            <a:spLocks noChangeShapeType="1"/>
          </p:cNvSpPr>
          <p:nvPr/>
        </p:nvSpPr>
        <p:spPr bwMode="auto">
          <a:xfrm>
            <a:off x="2273300"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8" name="Line 30"/>
          <p:cNvSpPr>
            <a:spLocks noChangeShapeType="1"/>
          </p:cNvSpPr>
          <p:nvPr/>
        </p:nvSpPr>
        <p:spPr bwMode="auto">
          <a:xfrm>
            <a:off x="2060575"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9" name="Line 31"/>
          <p:cNvSpPr>
            <a:spLocks noChangeShapeType="1"/>
          </p:cNvSpPr>
          <p:nvPr/>
        </p:nvSpPr>
        <p:spPr bwMode="auto">
          <a:xfrm>
            <a:off x="1847850"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0" name="Line 32"/>
          <p:cNvSpPr>
            <a:spLocks noChangeShapeType="1"/>
          </p:cNvSpPr>
          <p:nvPr/>
        </p:nvSpPr>
        <p:spPr bwMode="auto">
          <a:xfrm>
            <a:off x="1635125"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1" name="Line 33"/>
          <p:cNvSpPr>
            <a:spLocks noChangeShapeType="1"/>
          </p:cNvSpPr>
          <p:nvPr/>
        </p:nvSpPr>
        <p:spPr bwMode="auto">
          <a:xfrm>
            <a:off x="1422400"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2" name="Line 34"/>
          <p:cNvSpPr>
            <a:spLocks noChangeShapeType="1"/>
          </p:cNvSpPr>
          <p:nvPr/>
        </p:nvSpPr>
        <p:spPr bwMode="auto">
          <a:xfrm>
            <a:off x="1209675"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3" name="Line 35"/>
          <p:cNvSpPr>
            <a:spLocks noChangeShapeType="1"/>
          </p:cNvSpPr>
          <p:nvPr/>
        </p:nvSpPr>
        <p:spPr bwMode="auto">
          <a:xfrm>
            <a:off x="996950"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4" name="Line 36"/>
          <p:cNvSpPr>
            <a:spLocks noChangeShapeType="1"/>
          </p:cNvSpPr>
          <p:nvPr/>
        </p:nvSpPr>
        <p:spPr bwMode="auto">
          <a:xfrm>
            <a:off x="784225"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5" name="Line 37"/>
          <p:cNvSpPr>
            <a:spLocks noChangeShapeType="1"/>
          </p:cNvSpPr>
          <p:nvPr/>
        </p:nvSpPr>
        <p:spPr bwMode="auto">
          <a:xfrm>
            <a:off x="571500"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6" name="Line 38"/>
          <p:cNvSpPr>
            <a:spLocks noChangeShapeType="1"/>
          </p:cNvSpPr>
          <p:nvPr/>
        </p:nvSpPr>
        <p:spPr bwMode="auto">
          <a:xfrm>
            <a:off x="358775"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7" name="AutoShape 39"/>
          <p:cNvSpPr>
            <a:spLocks noChangeArrowheads="1"/>
          </p:cNvSpPr>
          <p:nvPr/>
        </p:nvSpPr>
        <p:spPr bwMode="auto">
          <a:xfrm flipV="1">
            <a:off x="146050" y="3187700"/>
            <a:ext cx="3190875" cy="319088"/>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8708" name="Line 40"/>
          <p:cNvSpPr>
            <a:spLocks noChangeShapeType="1"/>
          </p:cNvSpPr>
          <p:nvPr/>
        </p:nvSpPr>
        <p:spPr bwMode="auto">
          <a:xfrm>
            <a:off x="146050" y="3187700"/>
            <a:ext cx="3190875" cy="0"/>
          </a:xfrm>
          <a:prstGeom prst="line">
            <a:avLst/>
          </a:prstGeom>
          <a:noFill/>
          <a:ln w="9525">
            <a:solidFill>
              <a:schemeClr val="tx1"/>
            </a:solidFill>
            <a:round/>
            <a:headEnd/>
            <a:tailEnd/>
          </a:ln>
        </p:spPr>
        <p:txBody>
          <a:bodyPr/>
          <a:lstStyle/>
          <a:p>
            <a:endParaRPr lang="en-US"/>
          </a:p>
        </p:txBody>
      </p:sp>
      <p:sp>
        <p:nvSpPr>
          <p:cNvPr id="28709" name="Line 43"/>
          <p:cNvSpPr>
            <a:spLocks noChangeShapeType="1"/>
          </p:cNvSpPr>
          <p:nvPr/>
        </p:nvSpPr>
        <p:spPr bwMode="auto">
          <a:xfrm>
            <a:off x="312420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0" name="Line 44"/>
          <p:cNvSpPr>
            <a:spLocks noChangeShapeType="1"/>
          </p:cNvSpPr>
          <p:nvPr/>
        </p:nvSpPr>
        <p:spPr bwMode="auto">
          <a:xfrm>
            <a:off x="291147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1" name="Line 45"/>
          <p:cNvSpPr>
            <a:spLocks noChangeShapeType="1"/>
          </p:cNvSpPr>
          <p:nvPr/>
        </p:nvSpPr>
        <p:spPr bwMode="auto">
          <a:xfrm>
            <a:off x="269875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2" name="Line 46"/>
          <p:cNvSpPr>
            <a:spLocks noChangeShapeType="1"/>
          </p:cNvSpPr>
          <p:nvPr/>
        </p:nvSpPr>
        <p:spPr bwMode="auto">
          <a:xfrm>
            <a:off x="248602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3" name="Line 47"/>
          <p:cNvSpPr>
            <a:spLocks noChangeShapeType="1"/>
          </p:cNvSpPr>
          <p:nvPr/>
        </p:nvSpPr>
        <p:spPr bwMode="auto">
          <a:xfrm>
            <a:off x="227330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4" name="Line 48"/>
          <p:cNvSpPr>
            <a:spLocks noChangeShapeType="1"/>
          </p:cNvSpPr>
          <p:nvPr/>
        </p:nvSpPr>
        <p:spPr bwMode="auto">
          <a:xfrm>
            <a:off x="206057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5" name="Line 49"/>
          <p:cNvSpPr>
            <a:spLocks noChangeShapeType="1"/>
          </p:cNvSpPr>
          <p:nvPr/>
        </p:nvSpPr>
        <p:spPr bwMode="auto">
          <a:xfrm>
            <a:off x="184785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6" name="Line 50"/>
          <p:cNvSpPr>
            <a:spLocks noChangeShapeType="1"/>
          </p:cNvSpPr>
          <p:nvPr/>
        </p:nvSpPr>
        <p:spPr bwMode="auto">
          <a:xfrm>
            <a:off x="163512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7" name="Line 51"/>
          <p:cNvSpPr>
            <a:spLocks noChangeShapeType="1"/>
          </p:cNvSpPr>
          <p:nvPr/>
        </p:nvSpPr>
        <p:spPr bwMode="auto">
          <a:xfrm>
            <a:off x="142240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8" name="Line 52"/>
          <p:cNvSpPr>
            <a:spLocks noChangeShapeType="1"/>
          </p:cNvSpPr>
          <p:nvPr/>
        </p:nvSpPr>
        <p:spPr bwMode="auto">
          <a:xfrm>
            <a:off x="120967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9" name="Line 53"/>
          <p:cNvSpPr>
            <a:spLocks noChangeShapeType="1"/>
          </p:cNvSpPr>
          <p:nvPr/>
        </p:nvSpPr>
        <p:spPr bwMode="auto">
          <a:xfrm>
            <a:off x="99695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20" name="Line 54"/>
          <p:cNvSpPr>
            <a:spLocks noChangeShapeType="1"/>
          </p:cNvSpPr>
          <p:nvPr/>
        </p:nvSpPr>
        <p:spPr bwMode="auto">
          <a:xfrm>
            <a:off x="78422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21" name="Line 55"/>
          <p:cNvSpPr>
            <a:spLocks noChangeShapeType="1"/>
          </p:cNvSpPr>
          <p:nvPr/>
        </p:nvSpPr>
        <p:spPr bwMode="auto">
          <a:xfrm>
            <a:off x="57150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22" name="Line 56"/>
          <p:cNvSpPr>
            <a:spLocks noChangeShapeType="1"/>
          </p:cNvSpPr>
          <p:nvPr/>
        </p:nvSpPr>
        <p:spPr bwMode="auto">
          <a:xfrm>
            <a:off x="35877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23" name="AutoShape 57"/>
          <p:cNvSpPr>
            <a:spLocks noChangeArrowheads="1"/>
          </p:cNvSpPr>
          <p:nvPr/>
        </p:nvSpPr>
        <p:spPr bwMode="auto">
          <a:xfrm flipV="1">
            <a:off x="146050" y="2549525"/>
            <a:ext cx="3190875" cy="319088"/>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8724" name="Line 58"/>
          <p:cNvSpPr>
            <a:spLocks noChangeShapeType="1"/>
          </p:cNvSpPr>
          <p:nvPr/>
        </p:nvSpPr>
        <p:spPr bwMode="auto">
          <a:xfrm>
            <a:off x="146050" y="2549525"/>
            <a:ext cx="3190875" cy="0"/>
          </a:xfrm>
          <a:prstGeom prst="line">
            <a:avLst/>
          </a:prstGeom>
          <a:noFill/>
          <a:ln w="9525">
            <a:solidFill>
              <a:schemeClr val="tx1"/>
            </a:solidFill>
            <a:round/>
            <a:headEnd/>
            <a:tailEnd/>
          </a:ln>
        </p:spPr>
        <p:txBody>
          <a:bodyPr/>
          <a:lstStyle/>
          <a:p>
            <a:endParaRPr lang="en-US"/>
          </a:p>
        </p:txBody>
      </p:sp>
      <p:sp>
        <p:nvSpPr>
          <p:cNvPr id="28725" name="Line 59"/>
          <p:cNvSpPr>
            <a:spLocks noChangeShapeType="1"/>
          </p:cNvSpPr>
          <p:nvPr/>
        </p:nvSpPr>
        <p:spPr bwMode="auto">
          <a:xfrm>
            <a:off x="146050" y="2868613"/>
            <a:ext cx="3190875" cy="0"/>
          </a:xfrm>
          <a:prstGeom prst="line">
            <a:avLst/>
          </a:prstGeom>
          <a:noFill/>
          <a:ln w="28575">
            <a:solidFill>
              <a:schemeClr val="tx1"/>
            </a:solidFill>
            <a:round/>
            <a:headEnd/>
            <a:tailEnd/>
          </a:ln>
        </p:spPr>
        <p:txBody>
          <a:bodyPr/>
          <a:lstStyle/>
          <a:p>
            <a:endParaRPr lang="en-US"/>
          </a:p>
        </p:txBody>
      </p:sp>
      <p:sp>
        <p:nvSpPr>
          <p:cNvPr id="28726" name="Line 61"/>
          <p:cNvSpPr>
            <a:spLocks noChangeShapeType="1"/>
          </p:cNvSpPr>
          <p:nvPr/>
        </p:nvSpPr>
        <p:spPr bwMode="auto">
          <a:xfrm>
            <a:off x="312420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27" name="Line 62"/>
          <p:cNvSpPr>
            <a:spLocks noChangeShapeType="1"/>
          </p:cNvSpPr>
          <p:nvPr/>
        </p:nvSpPr>
        <p:spPr bwMode="auto">
          <a:xfrm>
            <a:off x="291147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28" name="Line 63"/>
          <p:cNvSpPr>
            <a:spLocks noChangeShapeType="1"/>
          </p:cNvSpPr>
          <p:nvPr/>
        </p:nvSpPr>
        <p:spPr bwMode="auto">
          <a:xfrm>
            <a:off x="269875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29" name="Line 64"/>
          <p:cNvSpPr>
            <a:spLocks noChangeShapeType="1"/>
          </p:cNvSpPr>
          <p:nvPr/>
        </p:nvSpPr>
        <p:spPr bwMode="auto">
          <a:xfrm>
            <a:off x="248602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0" name="Line 65"/>
          <p:cNvSpPr>
            <a:spLocks noChangeShapeType="1"/>
          </p:cNvSpPr>
          <p:nvPr/>
        </p:nvSpPr>
        <p:spPr bwMode="auto">
          <a:xfrm>
            <a:off x="227330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1" name="Line 66"/>
          <p:cNvSpPr>
            <a:spLocks noChangeShapeType="1"/>
          </p:cNvSpPr>
          <p:nvPr/>
        </p:nvSpPr>
        <p:spPr bwMode="auto">
          <a:xfrm>
            <a:off x="206057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2" name="Line 67"/>
          <p:cNvSpPr>
            <a:spLocks noChangeShapeType="1"/>
          </p:cNvSpPr>
          <p:nvPr/>
        </p:nvSpPr>
        <p:spPr bwMode="auto">
          <a:xfrm>
            <a:off x="184785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3" name="Line 68"/>
          <p:cNvSpPr>
            <a:spLocks noChangeShapeType="1"/>
          </p:cNvSpPr>
          <p:nvPr/>
        </p:nvSpPr>
        <p:spPr bwMode="auto">
          <a:xfrm>
            <a:off x="163512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4" name="Line 69"/>
          <p:cNvSpPr>
            <a:spLocks noChangeShapeType="1"/>
          </p:cNvSpPr>
          <p:nvPr/>
        </p:nvSpPr>
        <p:spPr bwMode="auto">
          <a:xfrm>
            <a:off x="142240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5" name="Line 70"/>
          <p:cNvSpPr>
            <a:spLocks noChangeShapeType="1"/>
          </p:cNvSpPr>
          <p:nvPr/>
        </p:nvSpPr>
        <p:spPr bwMode="auto">
          <a:xfrm>
            <a:off x="120967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6" name="Line 71"/>
          <p:cNvSpPr>
            <a:spLocks noChangeShapeType="1"/>
          </p:cNvSpPr>
          <p:nvPr/>
        </p:nvSpPr>
        <p:spPr bwMode="auto">
          <a:xfrm>
            <a:off x="99695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7" name="Line 72"/>
          <p:cNvSpPr>
            <a:spLocks noChangeShapeType="1"/>
          </p:cNvSpPr>
          <p:nvPr/>
        </p:nvSpPr>
        <p:spPr bwMode="auto">
          <a:xfrm>
            <a:off x="78422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8" name="Line 73"/>
          <p:cNvSpPr>
            <a:spLocks noChangeShapeType="1"/>
          </p:cNvSpPr>
          <p:nvPr/>
        </p:nvSpPr>
        <p:spPr bwMode="auto">
          <a:xfrm>
            <a:off x="57150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9" name="Line 74"/>
          <p:cNvSpPr>
            <a:spLocks noChangeShapeType="1"/>
          </p:cNvSpPr>
          <p:nvPr/>
        </p:nvSpPr>
        <p:spPr bwMode="auto">
          <a:xfrm>
            <a:off x="35877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40" name="AutoShape 75"/>
          <p:cNvSpPr>
            <a:spLocks noChangeArrowheads="1"/>
          </p:cNvSpPr>
          <p:nvPr/>
        </p:nvSpPr>
        <p:spPr bwMode="auto">
          <a:xfrm flipV="1">
            <a:off x="146050" y="1911350"/>
            <a:ext cx="3190875" cy="319088"/>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8741" name="Line 76"/>
          <p:cNvSpPr>
            <a:spLocks noChangeShapeType="1"/>
          </p:cNvSpPr>
          <p:nvPr/>
        </p:nvSpPr>
        <p:spPr bwMode="auto">
          <a:xfrm>
            <a:off x="146050" y="1911350"/>
            <a:ext cx="3190875" cy="0"/>
          </a:xfrm>
          <a:prstGeom prst="line">
            <a:avLst/>
          </a:prstGeom>
          <a:noFill/>
          <a:ln w="9525">
            <a:solidFill>
              <a:schemeClr val="tx1"/>
            </a:solidFill>
            <a:round/>
            <a:headEnd/>
            <a:tailEnd/>
          </a:ln>
        </p:spPr>
        <p:txBody>
          <a:bodyPr/>
          <a:lstStyle/>
          <a:p>
            <a:endParaRPr lang="en-US"/>
          </a:p>
        </p:txBody>
      </p:sp>
      <p:sp>
        <p:nvSpPr>
          <p:cNvPr id="28742" name="Line 77"/>
          <p:cNvSpPr>
            <a:spLocks noChangeShapeType="1"/>
          </p:cNvSpPr>
          <p:nvPr/>
        </p:nvSpPr>
        <p:spPr bwMode="auto">
          <a:xfrm>
            <a:off x="146050" y="2230438"/>
            <a:ext cx="3190875" cy="0"/>
          </a:xfrm>
          <a:prstGeom prst="line">
            <a:avLst/>
          </a:prstGeom>
          <a:noFill/>
          <a:ln w="28575">
            <a:solidFill>
              <a:schemeClr val="tx1"/>
            </a:solidFill>
            <a:round/>
            <a:headEnd/>
            <a:tailEnd/>
          </a:ln>
        </p:spPr>
        <p:txBody>
          <a:bodyPr/>
          <a:lstStyle/>
          <a:p>
            <a:endParaRPr lang="en-US"/>
          </a:p>
        </p:txBody>
      </p:sp>
      <p:sp>
        <p:nvSpPr>
          <p:cNvPr id="28743" name="Text Box 79"/>
          <p:cNvSpPr txBox="1">
            <a:spLocks noChangeArrowheads="1"/>
          </p:cNvSpPr>
          <p:nvPr/>
        </p:nvSpPr>
        <p:spPr bwMode="auto">
          <a:xfrm>
            <a:off x="3325813" y="1590675"/>
            <a:ext cx="487362"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8744" name="Text Box 80"/>
          <p:cNvSpPr txBox="1">
            <a:spLocks noChangeArrowheads="1"/>
          </p:cNvSpPr>
          <p:nvPr/>
        </p:nvSpPr>
        <p:spPr bwMode="auto">
          <a:xfrm>
            <a:off x="3335338" y="1844675"/>
            <a:ext cx="733425" cy="276225"/>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sp>
        <p:nvSpPr>
          <p:cNvPr id="28745" name="Text Box 82"/>
          <p:cNvSpPr txBox="1">
            <a:spLocks noChangeArrowheads="1"/>
          </p:cNvSpPr>
          <p:nvPr/>
        </p:nvSpPr>
        <p:spPr bwMode="auto">
          <a:xfrm>
            <a:off x="3335338" y="2228850"/>
            <a:ext cx="487362"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8746" name="Text Box 83"/>
          <p:cNvSpPr txBox="1">
            <a:spLocks noChangeArrowheads="1"/>
          </p:cNvSpPr>
          <p:nvPr/>
        </p:nvSpPr>
        <p:spPr bwMode="auto">
          <a:xfrm>
            <a:off x="3343275" y="2486025"/>
            <a:ext cx="733425"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sp>
        <p:nvSpPr>
          <p:cNvPr id="28747" name="Text Box 85"/>
          <p:cNvSpPr txBox="1">
            <a:spLocks noChangeArrowheads="1"/>
          </p:cNvSpPr>
          <p:nvPr/>
        </p:nvSpPr>
        <p:spPr bwMode="auto">
          <a:xfrm>
            <a:off x="3346450" y="2867025"/>
            <a:ext cx="487363"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8748" name="Text Box 86"/>
          <p:cNvSpPr txBox="1">
            <a:spLocks noChangeArrowheads="1"/>
          </p:cNvSpPr>
          <p:nvPr/>
        </p:nvSpPr>
        <p:spPr bwMode="auto">
          <a:xfrm>
            <a:off x="3354388" y="3124200"/>
            <a:ext cx="733425"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sp>
        <p:nvSpPr>
          <p:cNvPr id="28749" name="Text Box 88"/>
          <p:cNvSpPr txBox="1">
            <a:spLocks noChangeArrowheads="1"/>
          </p:cNvSpPr>
          <p:nvPr/>
        </p:nvSpPr>
        <p:spPr bwMode="auto">
          <a:xfrm>
            <a:off x="3354388" y="3505200"/>
            <a:ext cx="487362"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8750" name="Text Box 89"/>
          <p:cNvSpPr txBox="1">
            <a:spLocks noChangeArrowheads="1"/>
          </p:cNvSpPr>
          <p:nvPr/>
        </p:nvSpPr>
        <p:spPr bwMode="auto">
          <a:xfrm>
            <a:off x="3363913" y="3762375"/>
            <a:ext cx="733425"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sp>
        <p:nvSpPr>
          <p:cNvPr id="28751" name="Text Box 90"/>
          <p:cNvSpPr txBox="1">
            <a:spLocks noChangeArrowheads="1"/>
          </p:cNvSpPr>
          <p:nvPr/>
        </p:nvSpPr>
        <p:spPr bwMode="auto">
          <a:xfrm>
            <a:off x="733425" y="1060450"/>
            <a:ext cx="1979613" cy="457200"/>
          </a:xfrm>
          <a:prstGeom prst="rect">
            <a:avLst/>
          </a:prstGeom>
          <a:noFill/>
          <a:ln w="9525">
            <a:noFill/>
            <a:miter lim="800000"/>
            <a:headEnd/>
            <a:tailEnd/>
          </a:ln>
        </p:spPr>
        <p:txBody>
          <a:bodyPr wrap="none">
            <a:spAutoFit/>
          </a:bodyPr>
          <a:lstStyle/>
          <a:p>
            <a:pPr algn="ctr" eaLnBrk="1" hangingPunct="1">
              <a:lnSpc>
                <a:spcPct val="100000"/>
              </a:lnSpc>
            </a:pPr>
            <a:r>
              <a:rPr lang="en-US" sz="2400">
                <a:latin typeface="Helvetica" pitchFamily="34" charset="0"/>
                <a:cs typeface="Arial" charset="0"/>
              </a:rPr>
              <a:t>Map/Reduce</a:t>
            </a:r>
          </a:p>
        </p:txBody>
      </p:sp>
      <p:sp>
        <p:nvSpPr>
          <p:cNvPr id="28752" name="Line 18"/>
          <p:cNvSpPr>
            <a:spLocks noChangeShapeType="1"/>
          </p:cNvSpPr>
          <p:nvPr/>
        </p:nvSpPr>
        <p:spPr bwMode="auto">
          <a:xfrm>
            <a:off x="2355850" y="3575050"/>
            <a:ext cx="228600" cy="15240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8753" name="Line 19"/>
          <p:cNvSpPr>
            <a:spLocks noChangeShapeType="1"/>
          </p:cNvSpPr>
          <p:nvPr/>
        </p:nvSpPr>
        <p:spPr bwMode="auto">
          <a:xfrm flipH="1">
            <a:off x="2355850" y="3575050"/>
            <a:ext cx="228600" cy="15240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8754" name="Line 10"/>
          <p:cNvSpPr>
            <a:spLocks noChangeShapeType="1"/>
          </p:cNvSpPr>
          <p:nvPr/>
        </p:nvSpPr>
        <p:spPr bwMode="auto">
          <a:xfrm>
            <a:off x="2584450" y="3498850"/>
            <a:ext cx="0" cy="319088"/>
          </a:xfrm>
          <a:prstGeom prst="line">
            <a:avLst/>
          </a:prstGeom>
          <a:noFill/>
          <a:ln w="38100">
            <a:solidFill>
              <a:srgbClr val="D6802A"/>
            </a:solidFill>
            <a:round/>
            <a:headEnd/>
            <a:tailEnd type="triangle" w="med" len="med"/>
          </a:ln>
        </p:spPr>
        <p:txBody>
          <a:bodyPr/>
          <a:lstStyle/>
          <a:p>
            <a:endParaRPr lang="en-US"/>
          </a:p>
        </p:txBody>
      </p:sp>
      <p:sp>
        <p:nvSpPr>
          <p:cNvPr id="28755" name="Line 41"/>
          <p:cNvSpPr>
            <a:spLocks noChangeShapeType="1"/>
          </p:cNvSpPr>
          <p:nvPr/>
        </p:nvSpPr>
        <p:spPr bwMode="auto">
          <a:xfrm>
            <a:off x="146050" y="3506788"/>
            <a:ext cx="3190875" cy="0"/>
          </a:xfrm>
          <a:prstGeom prst="line">
            <a:avLst/>
          </a:prstGeom>
          <a:noFill/>
          <a:ln w="28575">
            <a:solidFill>
              <a:schemeClr val="tx1"/>
            </a:solidFill>
            <a:round/>
            <a:headEnd/>
            <a:tailEnd/>
          </a:ln>
        </p:spPr>
        <p:txBody>
          <a:bodyPr/>
          <a:lstStyle/>
          <a:p>
            <a:endParaRPr lang="en-US"/>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eaLnBrk="1" hangingPunct="1">
              <a:defRPr/>
            </a:pPr>
            <a:r>
              <a:rPr lang="en-US" sz="3400" dirty="0" smtClean="0"/>
              <a:t>Exploring Parallel Computation Models</a:t>
            </a:r>
          </a:p>
        </p:txBody>
      </p:sp>
      <p:sp>
        <p:nvSpPr>
          <p:cNvPr id="424963" name="Rectangle 3"/>
          <p:cNvSpPr>
            <a:spLocks noGrp="1" noChangeArrowheads="1"/>
          </p:cNvSpPr>
          <p:nvPr>
            <p:ph type="body" idx="1"/>
          </p:nvPr>
        </p:nvSpPr>
        <p:spPr>
          <a:xfrm>
            <a:off x="290513" y="3879850"/>
            <a:ext cx="8294687" cy="2819400"/>
          </a:xfrm>
        </p:spPr>
        <p:txBody>
          <a:bodyPr/>
          <a:lstStyle/>
          <a:p>
            <a:pPr eaLnBrk="1" hangingPunct="1">
              <a:defRPr/>
            </a:pPr>
            <a:r>
              <a:rPr lang="en-US" sz="2000" dirty="0" smtClean="0"/>
              <a:t>Map/Reduce Provides Coarse-Grained Parallelism</a:t>
            </a:r>
          </a:p>
          <a:p>
            <a:pPr lvl="1" eaLnBrk="1" hangingPunct="1">
              <a:defRPr/>
            </a:pPr>
            <a:r>
              <a:rPr lang="en-US" sz="1800" dirty="0" smtClean="0"/>
              <a:t>Computation done by independent processes</a:t>
            </a:r>
          </a:p>
          <a:p>
            <a:pPr lvl="1" eaLnBrk="1" hangingPunct="1">
              <a:defRPr/>
            </a:pPr>
            <a:r>
              <a:rPr lang="en-US" sz="1800" dirty="0" smtClean="0"/>
              <a:t>File-based communication</a:t>
            </a:r>
          </a:p>
          <a:p>
            <a:pPr eaLnBrk="1" hangingPunct="1">
              <a:defRPr/>
            </a:pPr>
            <a:r>
              <a:rPr lang="en-US" sz="2000" dirty="0" smtClean="0"/>
              <a:t>Observations</a:t>
            </a:r>
          </a:p>
          <a:p>
            <a:pPr lvl="1" eaLnBrk="1" hangingPunct="1">
              <a:defRPr/>
            </a:pPr>
            <a:r>
              <a:rPr lang="en-US" sz="1800" dirty="0" smtClean="0"/>
              <a:t>Relatively “natural” programming model</a:t>
            </a:r>
          </a:p>
          <a:p>
            <a:pPr lvl="1" eaLnBrk="1" hangingPunct="1">
              <a:defRPr/>
            </a:pPr>
            <a:r>
              <a:rPr lang="en-US" sz="1800" dirty="0" smtClean="0"/>
              <a:t>Research issue to explore full potential and limits</a:t>
            </a:r>
          </a:p>
        </p:txBody>
      </p:sp>
      <p:sp>
        <p:nvSpPr>
          <p:cNvPr id="43012" name="Line 4"/>
          <p:cNvSpPr>
            <a:spLocks noChangeShapeType="1"/>
          </p:cNvSpPr>
          <p:nvPr/>
        </p:nvSpPr>
        <p:spPr bwMode="auto">
          <a:xfrm>
            <a:off x="527050" y="2889250"/>
            <a:ext cx="8001000" cy="0"/>
          </a:xfrm>
          <a:prstGeom prst="line">
            <a:avLst/>
          </a:prstGeom>
          <a:noFill/>
          <a:ln w="38100">
            <a:solidFill>
              <a:srgbClr val="CC0000"/>
            </a:solidFill>
            <a:round/>
            <a:headEnd type="triangle" w="med" len="med"/>
            <a:tailEnd type="triangle" w="med" len="med"/>
          </a:ln>
        </p:spPr>
        <p:txBody>
          <a:bodyPr wrap="none" lIns="45720" rIns="45720" anchor="ctr">
            <a:spAutoFit/>
          </a:bodyPr>
          <a:lstStyle/>
          <a:p>
            <a:endParaRPr lang="en-US"/>
          </a:p>
        </p:txBody>
      </p:sp>
      <p:sp>
        <p:nvSpPr>
          <p:cNvPr id="43013" name="Text Box 5"/>
          <p:cNvSpPr txBox="1">
            <a:spLocks noChangeArrowheads="1"/>
          </p:cNvSpPr>
          <p:nvPr/>
        </p:nvSpPr>
        <p:spPr bwMode="auto">
          <a:xfrm>
            <a:off x="557213" y="3024188"/>
            <a:ext cx="2339975" cy="587375"/>
          </a:xfrm>
          <a:prstGeom prst="rect">
            <a:avLst/>
          </a:prstGeom>
          <a:noFill/>
          <a:ln w="19050">
            <a:noFill/>
            <a:miter lim="800000"/>
            <a:headEnd/>
            <a:tailEnd type="none" w="lg" len="med"/>
          </a:ln>
        </p:spPr>
        <p:txBody>
          <a:bodyPr wrap="none" lIns="45720" rIns="45720">
            <a:spAutoFit/>
          </a:bodyPr>
          <a:lstStyle/>
          <a:p>
            <a:r>
              <a:rPr lang="en-US"/>
              <a:t>Low Communication</a:t>
            </a:r>
          </a:p>
          <a:p>
            <a:r>
              <a:rPr lang="en-US"/>
              <a:t>Coarse-Grained</a:t>
            </a:r>
          </a:p>
        </p:txBody>
      </p:sp>
      <p:sp>
        <p:nvSpPr>
          <p:cNvPr id="43014" name="Text Box 6"/>
          <p:cNvSpPr txBox="1">
            <a:spLocks noChangeArrowheads="1"/>
          </p:cNvSpPr>
          <p:nvPr/>
        </p:nvSpPr>
        <p:spPr bwMode="auto">
          <a:xfrm>
            <a:off x="6061075" y="3041650"/>
            <a:ext cx="2390775" cy="587375"/>
          </a:xfrm>
          <a:prstGeom prst="rect">
            <a:avLst/>
          </a:prstGeom>
          <a:noFill/>
          <a:ln w="19050">
            <a:noFill/>
            <a:miter lim="800000"/>
            <a:headEnd/>
            <a:tailEnd type="none" w="lg" len="med"/>
          </a:ln>
        </p:spPr>
        <p:txBody>
          <a:bodyPr wrap="none" lIns="45720" rIns="45720">
            <a:spAutoFit/>
          </a:bodyPr>
          <a:lstStyle/>
          <a:p>
            <a:pPr algn="r"/>
            <a:r>
              <a:rPr lang="en-US"/>
              <a:t>High Communication</a:t>
            </a:r>
          </a:p>
          <a:p>
            <a:pPr algn="r"/>
            <a:r>
              <a:rPr lang="en-US"/>
              <a:t>Fine-Grained</a:t>
            </a:r>
          </a:p>
        </p:txBody>
      </p:sp>
      <p:sp>
        <p:nvSpPr>
          <p:cNvPr id="43015" name="Oval 7"/>
          <p:cNvSpPr>
            <a:spLocks noChangeArrowheads="1"/>
          </p:cNvSpPr>
          <p:nvPr/>
        </p:nvSpPr>
        <p:spPr bwMode="auto">
          <a:xfrm>
            <a:off x="679450" y="2508250"/>
            <a:ext cx="152400" cy="152400"/>
          </a:xfrm>
          <a:prstGeom prst="ellipse">
            <a:avLst/>
          </a:prstGeom>
          <a:solidFill>
            <a:schemeClr val="tx2"/>
          </a:solidFill>
          <a:ln w="19050">
            <a:solidFill>
              <a:schemeClr val="tx2"/>
            </a:solidFill>
            <a:round/>
            <a:headEnd/>
            <a:tailEnd type="none" w="lg" len="med"/>
          </a:ln>
        </p:spPr>
        <p:txBody>
          <a:bodyPr lIns="45720" rIns="45720" anchor="ctr">
            <a:spAutoFit/>
          </a:bodyPr>
          <a:lstStyle/>
          <a:p>
            <a:endParaRPr lang="en-US"/>
          </a:p>
        </p:txBody>
      </p:sp>
      <p:sp>
        <p:nvSpPr>
          <p:cNvPr id="43016" name="Text Box 8"/>
          <p:cNvSpPr txBox="1">
            <a:spLocks noChangeArrowheads="1"/>
          </p:cNvSpPr>
          <p:nvPr/>
        </p:nvSpPr>
        <p:spPr bwMode="auto">
          <a:xfrm>
            <a:off x="222250" y="1974850"/>
            <a:ext cx="1431925" cy="339725"/>
          </a:xfrm>
          <a:prstGeom prst="rect">
            <a:avLst/>
          </a:prstGeom>
          <a:noFill/>
          <a:ln w="19050">
            <a:noFill/>
            <a:miter lim="800000"/>
            <a:headEnd/>
            <a:tailEnd type="none" w="lg" len="med"/>
          </a:ln>
        </p:spPr>
        <p:txBody>
          <a:bodyPr wrap="none" lIns="45720" rIns="45720">
            <a:spAutoFit/>
          </a:bodyPr>
          <a:lstStyle/>
          <a:p>
            <a:r>
              <a:rPr lang="en-US"/>
              <a:t>SETI@home</a:t>
            </a:r>
          </a:p>
        </p:txBody>
      </p:sp>
      <p:sp>
        <p:nvSpPr>
          <p:cNvPr id="43017" name="Oval 9"/>
          <p:cNvSpPr>
            <a:spLocks noChangeArrowheads="1"/>
          </p:cNvSpPr>
          <p:nvPr/>
        </p:nvSpPr>
        <p:spPr bwMode="auto">
          <a:xfrm>
            <a:off x="8147050" y="2508250"/>
            <a:ext cx="152400" cy="152400"/>
          </a:xfrm>
          <a:prstGeom prst="ellipse">
            <a:avLst/>
          </a:prstGeom>
          <a:solidFill>
            <a:schemeClr val="tx2"/>
          </a:solidFill>
          <a:ln w="19050">
            <a:solidFill>
              <a:schemeClr val="tx2"/>
            </a:solidFill>
            <a:round/>
            <a:headEnd/>
            <a:tailEnd type="none" w="lg" len="med"/>
          </a:ln>
        </p:spPr>
        <p:txBody>
          <a:bodyPr lIns="45720" rIns="45720" anchor="ctr">
            <a:spAutoFit/>
          </a:bodyPr>
          <a:lstStyle/>
          <a:p>
            <a:endParaRPr lang="en-US"/>
          </a:p>
        </p:txBody>
      </p:sp>
      <p:sp>
        <p:nvSpPr>
          <p:cNvPr id="43018" name="Text Box 10"/>
          <p:cNvSpPr txBox="1">
            <a:spLocks noChangeArrowheads="1"/>
          </p:cNvSpPr>
          <p:nvPr/>
        </p:nvSpPr>
        <p:spPr bwMode="auto">
          <a:xfrm>
            <a:off x="7842250" y="2051050"/>
            <a:ext cx="765175" cy="339725"/>
          </a:xfrm>
          <a:prstGeom prst="rect">
            <a:avLst/>
          </a:prstGeom>
          <a:noFill/>
          <a:ln w="19050">
            <a:noFill/>
            <a:miter lim="800000"/>
            <a:headEnd/>
            <a:tailEnd type="none" w="lg" len="med"/>
          </a:ln>
        </p:spPr>
        <p:txBody>
          <a:bodyPr wrap="none" lIns="45720" rIns="45720">
            <a:spAutoFit/>
          </a:bodyPr>
          <a:lstStyle/>
          <a:p>
            <a:pPr algn="ctr"/>
            <a:r>
              <a:rPr lang="en-US"/>
              <a:t>PRAM</a:t>
            </a:r>
          </a:p>
        </p:txBody>
      </p:sp>
      <p:sp>
        <p:nvSpPr>
          <p:cNvPr id="43019" name="Text Box 11"/>
          <p:cNvSpPr txBox="1">
            <a:spLocks noChangeArrowheads="1"/>
          </p:cNvSpPr>
          <p:nvPr/>
        </p:nvSpPr>
        <p:spPr bwMode="auto">
          <a:xfrm>
            <a:off x="5403850" y="2051050"/>
            <a:ext cx="981075" cy="339725"/>
          </a:xfrm>
          <a:prstGeom prst="rect">
            <a:avLst/>
          </a:prstGeom>
          <a:noFill/>
          <a:ln w="19050">
            <a:noFill/>
            <a:miter lim="800000"/>
            <a:headEnd/>
            <a:tailEnd type="none" w="lg" len="med"/>
          </a:ln>
        </p:spPr>
        <p:txBody>
          <a:bodyPr wrap="none" lIns="45720" rIns="45720">
            <a:spAutoFit/>
          </a:bodyPr>
          <a:lstStyle/>
          <a:p>
            <a:pPr algn="ctr"/>
            <a:r>
              <a:rPr lang="en-US"/>
              <a:t>Threads</a:t>
            </a:r>
          </a:p>
        </p:txBody>
      </p:sp>
      <p:sp>
        <p:nvSpPr>
          <p:cNvPr id="43020" name="Oval 12"/>
          <p:cNvSpPr>
            <a:spLocks noChangeArrowheads="1"/>
          </p:cNvSpPr>
          <p:nvPr/>
        </p:nvSpPr>
        <p:spPr bwMode="auto">
          <a:xfrm>
            <a:off x="5861050" y="2508250"/>
            <a:ext cx="152400" cy="152400"/>
          </a:xfrm>
          <a:prstGeom prst="ellipse">
            <a:avLst/>
          </a:prstGeom>
          <a:solidFill>
            <a:schemeClr val="tx2"/>
          </a:solidFill>
          <a:ln w="19050">
            <a:solidFill>
              <a:schemeClr val="tx2"/>
            </a:solidFill>
            <a:round/>
            <a:headEnd/>
            <a:tailEnd type="none" w="lg" len="med"/>
          </a:ln>
        </p:spPr>
        <p:txBody>
          <a:bodyPr lIns="45720" rIns="45720" anchor="ctr">
            <a:spAutoFit/>
          </a:bodyPr>
          <a:lstStyle/>
          <a:p>
            <a:endParaRPr lang="en-US"/>
          </a:p>
        </p:txBody>
      </p:sp>
      <p:sp>
        <p:nvSpPr>
          <p:cNvPr id="43021" name="Line 13"/>
          <p:cNvSpPr>
            <a:spLocks noChangeShapeType="1"/>
          </p:cNvSpPr>
          <p:nvPr/>
        </p:nvSpPr>
        <p:spPr bwMode="auto">
          <a:xfrm>
            <a:off x="755650" y="1593850"/>
            <a:ext cx="3352800" cy="0"/>
          </a:xfrm>
          <a:prstGeom prst="line">
            <a:avLst/>
          </a:prstGeom>
          <a:noFill/>
          <a:ln w="28575">
            <a:solidFill>
              <a:schemeClr val="tx2"/>
            </a:solidFill>
            <a:round/>
            <a:headEnd/>
            <a:tailEnd/>
          </a:ln>
        </p:spPr>
        <p:txBody>
          <a:bodyPr lIns="45720" rIns="45720" anchor="ctr">
            <a:spAutoFit/>
          </a:bodyPr>
          <a:lstStyle/>
          <a:p>
            <a:endParaRPr lang="en-US"/>
          </a:p>
        </p:txBody>
      </p:sp>
      <p:sp>
        <p:nvSpPr>
          <p:cNvPr id="43022" name="Line 14"/>
          <p:cNvSpPr>
            <a:spLocks noChangeShapeType="1"/>
          </p:cNvSpPr>
          <p:nvPr/>
        </p:nvSpPr>
        <p:spPr bwMode="auto">
          <a:xfrm flipV="1">
            <a:off x="755650" y="1517650"/>
            <a:ext cx="0" cy="152400"/>
          </a:xfrm>
          <a:prstGeom prst="line">
            <a:avLst/>
          </a:prstGeom>
          <a:noFill/>
          <a:ln w="28575">
            <a:solidFill>
              <a:schemeClr val="tx2"/>
            </a:solidFill>
            <a:round/>
            <a:headEnd/>
            <a:tailEnd/>
          </a:ln>
        </p:spPr>
        <p:txBody>
          <a:bodyPr lIns="45720" rIns="45720" anchor="ctr">
            <a:spAutoFit/>
          </a:bodyPr>
          <a:lstStyle/>
          <a:p>
            <a:endParaRPr lang="en-US"/>
          </a:p>
        </p:txBody>
      </p:sp>
      <p:sp>
        <p:nvSpPr>
          <p:cNvPr id="43023" name="Line 15"/>
          <p:cNvSpPr>
            <a:spLocks noChangeShapeType="1"/>
          </p:cNvSpPr>
          <p:nvPr/>
        </p:nvSpPr>
        <p:spPr bwMode="auto">
          <a:xfrm>
            <a:off x="4108450" y="1593850"/>
            <a:ext cx="1676400" cy="0"/>
          </a:xfrm>
          <a:prstGeom prst="line">
            <a:avLst/>
          </a:prstGeom>
          <a:noFill/>
          <a:ln w="28575">
            <a:solidFill>
              <a:schemeClr val="tx2"/>
            </a:solidFill>
            <a:prstDash val="sysDot"/>
            <a:round/>
            <a:headEnd/>
            <a:tailEnd/>
          </a:ln>
        </p:spPr>
        <p:txBody>
          <a:bodyPr lIns="45720" rIns="45720" anchor="ctr">
            <a:spAutoFit/>
          </a:bodyPr>
          <a:lstStyle/>
          <a:p>
            <a:endParaRPr lang="en-US"/>
          </a:p>
        </p:txBody>
      </p:sp>
      <p:sp>
        <p:nvSpPr>
          <p:cNvPr id="43024" name="Text Box 16"/>
          <p:cNvSpPr txBox="1">
            <a:spLocks noChangeArrowheads="1"/>
          </p:cNvSpPr>
          <p:nvPr/>
        </p:nvSpPr>
        <p:spPr bwMode="auto">
          <a:xfrm>
            <a:off x="1822450" y="1212850"/>
            <a:ext cx="1451679" cy="341632"/>
          </a:xfrm>
          <a:prstGeom prst="rect">
            <a:avLst/>
          </a:prstGeom>
          <a:noFill/>
          <a:ln w="19050">
            <a:noFill/>
            <a:miter lim="800000"/>
            <a:headEnd/>
            <a:tailEnd type="none" w="lg" len="med"/>
          </a:ln>
        </p:spPr>
        <p:txBody>
          <a:bodyPr wrap="none" lIns="45720" rIns="45720">
            <a:spAutoFit/>
          </a:bodyPr>
          <a:lstStyle/>
          <a:p>
            <a:pPr algn="ctr"/>
            <a:r>
              <a:rPr lang="en-US" dirty="0" smtClean="0"/>
              <a:t>Map/Reduce</a:t>
            </a:r>
            <a:endParaRPr lang="en-US" dirty="0"/>
          </a:p>
        </p:txBody>
      </p:sp>
      <p:sp>
        <p:nvSpPr>
          <p:cNvPr id="43025" name="Text Box 17"/>
          <p:cNvSpPr txBox="1">
            <a:spLocks noChangeArrowheads="1"/>
          </p:cNvSpPr>
          <p:nvPr/>
        </p:nvSpPr>
        <p:spPr bwMode="auto">
          <a:xfrm>
            <a:off x="6788150" y="1670050"/>
            <a:ext cx="498475" cy="339725"/>
          </a:xfrm>
          <a:prstGeom prst="rect">
            <a:avLst/>
          </a:prstGeom>
          <a:noFill/>
          <a:ln w="19050">
            <a:noFill/>
            <a:miter lim="800000"/>
            <a:headEnd/>
            <a:tailEnd type="none" w="lg" len="med"/>
          </a:ln>
        </p:spPr>
        <p:txBody>
          <a:bodyPr wrap="none" lIns="45720" rIns="45720">
            <a:spAutoFit/>
          </a:bodyPr>
          <a:lstStyle/>
          <a:p>
            <a:pPr algn="ctr"/>
            <a:r>
              <a:rPr lang="en-US"/>
              <a:t>MPI</a:t>
            </a:r>
          </a:p>
        </p:txBody>
      </p:sp>
      <p:sp>
        <p:nvSpPr>
          <p:cNvPr id="43026" name="Oval 18"/>
          <p:cNvSpPr>
            <a:spLocks noChangeArrowheads="1"/>
          </p:cNvSpPr>
          <p:nvPr/>
        </p:nvSpPr>
        <p:spPr bwMode="auto">
          <a:xfrm>
            <a:off x="7004050" y="2127250"/>
            <a:ext cx="152400" cy="152400"/>
          </a:xfrm>
          <a:prstGeom prst="ellipse">
            <a:avLst/>
          </a:prstGeom>
          <a:solidFill>
            <a:schemeClr val="tx2"/>
          </a:solidFill>
          <a:ln w="19050">
            <a:solidFill>
              <a:schemeClr val="tx2"/>
            </a:solidFill>
            <a:round/>
            <a:headEnd/>
            <a:tailEnd type="none" w="lg" len="med"/>
          </a:ln>
        </p:spPr>
        <p:txBody>
          <a:bodyPr lIns="45720" rIns="45720" anchor="ctr">
            <a:spAutoFit/>
          </a:bodyPr>
          <a:lstStyle/>
          <a:p>
            <a:endParaRPr lang="en-US"/>
          </a:p>
        </p:txBody>
      </p:sp>
      <p:sp>
        <p:nvSpPr>
          <p:cNvPr id="43027" name="Line 19"/>
          <p:cNvSpPr>
            <a:spLocks noChangeShapeType="1"/>
          </p:cNvSpPr>
          <p:nvPr/>
        </p:nvSpPr>
        <p:spPr bwMode="auto">
          <a:xfrm flipV="1">
            <a:off x="4108450" y="1517650"/>
            <a:ext cx="0" cy="152400"/>
          </a:xfrm>
          <a:prstGeom prst="line">
            <a:avLst/>
          </a:prstGeom>
          <a:noFill/>
          <a:ln w="28575">
            <a:solidFill>
              <a:schemeClr val="tx2"/>
            </a:solidFill>
            <a:round/>
            <a:headEnd/>
            <a:tailEnd/>
          </a:ln>
        </p:spPr>
        <p:txBody>
          <a:bodyPr lIns="45720" rIns="45720" anchor="ctr">
            <a:spAutoFit/>
          </a:bodyPr>
          <a:lstStyle/>
          <a:p>
            <a:endParaRPr lang="en-US"/>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Map/Reduce</a:t>
            </a:r>
            <a:endParaRPr lang="en-US" dirty="0"/>
          </a:p>
        </p:txBody>
      </p:sp>
      <p:sp>
        <p:nvSpPr>
          <p:cNvPr id="3" name="Content Placeholder 2"/>
          <p:cNvSpPr>
            <a:spLocks noGrp="1"/>
          </p:cNvSpPr>
          <p:nvPr>
            <p:ph idx="1"/>
          </p:nvPr>
        </p:nvSpPr>
        <p:spPr/>
        <p:txBody>
          <a:bodyPr/>
          <a:lstStyle/>
          <a:p>
            <a:r>
              <a:rPr lang="en-US" dirty="0" smtClean="0"/>
              <a:t>Typical Map/Reduce Applications</a:t>
            </a:r>
          </a:p>
          <a:p>
            <a:pPr lvl="1"/>
            <a:r>
              <a:rPr lang="en-US" dirty="0" smtClean="0"/>
              <a:t>Sequence of steps, each requiring map &amp; reduce</a:t>
            </a:r>
          </a:p>
          <a:p>
            <a:pPr lvl="1"/>
            <a:r>
              <a:rPr lang="en-US" dirty="0" smtClean="0"/>
              <a:t>Series of data transformations</a:t>
            </a:r>
          </a:p>
          <a:p>
            <a:pPr lvl="1"/>
            <a:r>
              <a:rPr lang="en-US" dirty="0" smtClean="0"/>
              <a:t>Iterating until reach convergence</a:t>
            </a:r>
          </a:p>
          <a:p>
            <a:r>
              <a:rPr lang="en-US" dirty="0" smtClean="0"/>
              <a:t>Strengths of Map/Reduce</a:t>
            </a:r>
          </a:p>
          <a:p>
            <a:pPr lvl="1"/>
            <a:r>
              <a:rPr lang="en-US" dirty="0" smtClean="0"/>
              <a:t>User writes simple functions, system manages complexities of mapping, synchronization, fault tolerance</a:t>
            </a:r>
          </a:p>
          <a:p>
            <a:pPr lvl="1"/>
            <a:r>
              <a:rPr lang="en-US" dirty="0" smtClean="0"/>
              <a:t>Very general</a:t>
            </a:r>
          </a:p>
          <a:p>
            <a:pPr lvl="1"/>
            <a:r>
              <a:rPr lang="en-US" dirty="0" smtClean="0"/>
              <a:t>Good for large-scale data analysis</a:t>
            </a:r>
          </a:p>
          <a:p>
            <a:r>
              <a:rPr lang="en-US" dirty="0" smtClean="0"/>
              <a:t>Limitations</a:t>
            </a:r>
          </a:p>
          <a:p>
            <a:pPr lvl="1"/>
            <a:r>
              <a:rPr lang="en-US" dirty="0" smtClean="0"/>
              <a:t>No locality of data or activity</a:t>
            </a:r>
          </a:p>
          <a:p>
            <a:pPr lvl="1"/>
            <a:r>
              <a:rPr lang="en-US" dirty="0" smtClean="0"/>
              <a:t>Each map/reduce step must complete before next begins</a:t>
            </a:r>
          </a:p>
          <a:p>
            <a:pPr lvl="1"/>
            <a:endParaRPr lang="en-US" dirty="0" smtClean="0"/>
          </a:p>
          <a:p>
            <a:pPr lvl="1"/>
            <a:endParaRPr lang="en-US" dirty="0" smtClean="0"/>
          </a:p>
        </p:txBody>
      </p:sp>
    </p:spTree>
    <p:extLst>
      <p:ext uri="{BB962C8B-B14F-4D97-AF65-F5344CB8AC3E}">
        <p14:creationId xmlns:p14="http://schemas.microsoft.com/office/powerpoint/2010/main" val="1291653708"/>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69"/>
          <p:cNvGrpSpPr>
            <a:grpSpLocks/>
          </p:cNvGrpSpPr>
          <p:nvPr/>
        </p:nvGrpSpPr>
        <p:grpSpPr bwMode="auto">
          <a:xfrm>
            <a:off x="6013450" y="1517650"/>
            <a:ext cx="2667000" cy="304800"/>
            <a:chOff x="6013450" y="3270250"/>
            <a:chExt cx="2667000" cy="838200"/>
          </a:xfrm>
        </p:grpSpPr>
        <p:sp>
          <p:nvSpPr>
            <p:cNvPr id="44091" name="Line 82"/>
            <p:cNvSpPr>
              <a:spLocks noChangeShapeType="1"/>
            </p:cNvSpPr>
            <p:nvPr/>
          </p:nvSpPr>
          <p:spPr bwMode="auto">
            <a:xfrm flipV="1">
              <a:off x="6013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92" name="Line 86"/>
            <p:cNvSpPr>
              <a:spLocks noChangeShapeType="1"/>
            </p:cNvSpPr>
            <p:nvPr/>
          </p:nvSpPr>
          <p:spPr bwMode="auto">
            <a:xfrm flipV="1">
              <a:off x="66230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93" name="Line 90"/>
            <p:cNvSpPr>
              <a:spLocks noChangeShapeType="1"/>
            </p:cNvSpPr>
            <p:nvPr/>
          </p:nvSpPr>
          <p:spPr bwMode="auto">
            <a:xfrm flipV="1">
              <a:off x="72326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94" name="Line 94"/>
            <p:cNvSpPr>
              <a:spLocks noChangeShapeType="1"/>
            </p:cNvSpPr>
            <p:nvPr/>
          </p:nvSpPr>
          <p:spPr bwMode="auto">
            <a:xfrm flipV="1">
              <a:off x="8680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grpSp>
      <p:sp>
        <p:nvSpPr>
          <p:cNvPr id="527362" name="Rectangle 2"/>
          <p:cNvSpPr>
            <a:spLocks noGrp="1" noChangeArrowheads="1"/>
          </p:cNvSpPr>
          <p:nvPr>
            <p:ph type="title"/>
          </p:nvPr>
        </p:nvSpPr>
        <p:spPr/>
        <p:txBody>
          <a:bodyPr/>
          <a:lstStyle/>
          <a:p>
            <a:pPr eaLnBrk="1" hangingPunct="1">
              <a:defRPr/>
            </a:pPr>
            <a:r>
              <a:rPr lang="en-US" dirty="0" smtClean="0"/>
              <a:t>Generalizing Map/Reduce</a:t>
            </a:r>
          </a:p>
        </p:txBody>
      </p:sp>
      <p:sp>
        <p:nvSpPr>
          <p:cNvPr id="527363" name="Rectangle 3"/>
          <p:cNvSpPr>
            <a:spLocks noGrp="1" noChangeArrowheads="1"/>
          </p:cNvSpPr>
          <p:nvPr>
            <p:ph type="body" idx="1"/>
          </p:nvPr>
        </p:nvSpPr>
        <p:spPr>
          <a:xfrm>
            <a:off x="290513" y="1060450"/>
            <a:ext cx="5341937" cy="5372100"/>
          </a:xfrm>
        </p:spPr>
        <p:txBody>
          <a:bodyPr/>
          <a:lstStyle/>
          <a:p>
            <a:pPr lvl="1" eaLnBrk="1" hangingPunct="1">
              <a:defRPr/>
            </a:pPr>
            <a:r>
              <a:rPr lang="en-US" dirty="0" smtClean="0"/>
              <a:t>Microsoft Dryad Project</a:t>
            </a:r>
          </a:p>
          <a:p>
            <a:pPr eaLnBrk="1" hangingPunct="1">
              <a:defRPr/>
            </a:pPr>
            <a:r>
              <a:rPr lang="en-US" dirty="0" smtClean="0"/>
              <a:t>Computational Model</a:t>
            </a:r>
          </a:p>
          <a:p>
            <a:pPr lvl="1" eaLnBrk="1" hangingPunct="1">
              <a:defRPr/>
            </a:pPr>
            <a:r>
              <a:rPr lang="en-US" dirty="0" smtClean="0"/>
              <a:t>Acyclic graph of operators</a:t>
            </a:r>
          </a:p>
          <a:p>
            <a:pPr lvl="2" eaLnBrk="1" hangingPunct="1">
              <a:defRPr/>
            </a:pPr>
            <a:r>
              <a:rPr lang="en-US" dirty="0" smtClean="0"/>
              <a:t>But expressed as textual program</a:t>
            </a:r>
          </a:p>
          <a:p>
            <a:pPr lvl="1" eaLnBrk="1" hangingPunct="1">
              <a:defRPr/>
            </a:pPr>
            <a:r>
              <a:rPr lang="en-US" dirty="0" smtClean="0"/>
              <a:t>Each takes collection of objects and produces objects</a:t>
            </a:r>
          </a:p>
          <a:p>
            <a:pPr lvl="2" eaLnBrk="1" hangingPunct="1">
              <a:defRPr/>
            </a:pPr>
            <a:r>
              <a:rPr lang="en-US" dirty="0" smtClean="0"/>
              <a:t>Purely functional model</a:t>
            </a:r>
          </a:p>
          <a:p>
            <a:pPr eaLnBrk="1" hangingPunct="1">
              <a:defRPr/>
            </a:pPr>
            <a:r>
              <a:rPr lang="en-US" dirty="0" smtClean="0"/>
              <a:t>Implementation Concepts</a:t>
            </a:r>
          </a:p>
          <a:p>
            <a:pPr lvl="1" eaLnBrk="1" hangingPunct="1">
              <a:defRPr/>
            </a:pPr>
            <a:r>
              <a:rPr lang="en-US" dirty="0" smtClean="0"/>
              <a:t>Objects stored in files or memory</a:t>
            </a:r>
          </a:p>
          <a:p>
            <a:pPr lvl="1" eaLnBrk="1" hangingPunct="1">
              <a:defRPr/>
            </a:pPr>
            <a:r>
              <a:rPr lang="en-US" dirty="0" smtClean="0"/>
              <a:t>Any object may be lost; any operator may fail</a:t>
            </a:r>
          </a:p>
          <a:p>
            <a:pPr lvl="1" eaLnBrk="1" hangingPunct="1">
              <a:defRPr/>
            </a:pPr>
            <a:r>
              <a:rPr lang="en-US" dirty="0" smtClean="0"/>
              <a:t>Replicate &amp; recompute for fault tolerance</a:t>
            </a:r>
          </a:p>
          <a:p>
            <a:pPr lvl="1" eaLnBrk="1" hangingPunct="1">
              <a:defRPr/>
            </a:pPr>
            <a:r>
              <a:rPr lang="en-US" dirty="0" smtClean="0"/>
              <a:t>Dynamic scheduling</a:t>
            </a:r>
          </a:p>
          <a:p>
            <a:pPr lvl="2" eaLnBrk="1" hangingPunct="1">
              <a:defRPr/>
            </a:pPr>
            <a:r>
              <a:rPr lang="en-US" dirty="0" smtClean="0"/>
              <a:t># Operators &gt;&gt; # Processors</a:t>
            </a:r>
          </a:p>
          <a:p>
            <a:pPr lvl="1" eaLnBrk="1" hangingPunct="1">
              <a:defRPr/>
            </a:pPr>
            <a:endParaRPr lang="en-US" dirty="0" smtClean="0"/>
          </a:p>
        </p:txBody>
      </p:sp>
      <p:sp>
        <p:nvSpPr>
          <p:cNvPr id="44037" name="Line 6"/>
          <p:cNvSpPr>
            <a:spLocks noChangeShapeType="1"/>
          </p:cNvSpPr>
          <p:nvPr/>
        </p:nvSpPr>
        <p:spPr bwMode="auto">
          <a:xfrm flipV="1">
            <a:off x="6013450" y="4776788"/>
            <a:ext cx="0" cy="1236662"/>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38" name="Text Box 8"/>
          <p:cNvSpPr txBox="1">
            <a:spLocks noChangeArrowheads="1"/>
          </p:cNvSpPr>
          <p:nvPr/>
        </p:nvSpPr>
        <p:spPr bwMode="auto">
          <a:xfrm>
            <a:off x="5861050" y="6054725"/>
            <a:ext cx="303213" cy="339725"/>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1</a:t>
            </a:r>
          </a:p>
        </p:txBody>
      </p:sp>
      <p:sp>
        <p:nvSpPr>
          <p:cNvPr id="44039" name="Line 10"/>
          <p:cNvSpPr>
            <a:spLocks noChangeShapeType="1"/>
          </p:cNvSpPr>
          <p:nvPr/>
        </p:nvSpPr>
        <p:spPr bwMode="auto">
          <a:xfrm flipV="1">
            <a:off x="6623050" y="4776788"/>
            <a:ext cx="0" cy="1236662"/>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0" name="Text Box 12"/>
          <p:cNvSpPr txBox="1">
            <a:spLocks noChangeArrowheads="1"/>
          </p:cNvSpPr>
          <p:nvPr/>
        </p:nvSpPr>
        <p:spPr bwMode="auto">
          <a:xfrm>
            <a:off x="6470650" y="6054725"/>
            <a:ext cx="303213" cy="339725"/>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2</a:t>
            </a:r>
          </a:p>
        </p:txBody>
      </p:sp>
      <p:sp>
        <p:nvSpPr>
          <p:cNvPr id="44041" name="Line 14"/>
          <p:cNvSpPr>
            <a:spLocks noChangeShapeType="1"/>
          </p:cNvSpPr>
          <p:nvPr/>
        </p:nvSpPr>
        <p:spPr bwMode="auto">
          <a:xfrm flipV="1">
            <a:off x="7232650" y="4776788"/>
            <a:ext cx="0" cy="1236662"/>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2" name="Text Box 16"/>
          <p:cNvSpPr txBox="1">
            <a:spLocks noChangeArrowheads="1"/>
          </p:cNvSpPr>
          <p:nvPr/>
        </p:nvSpPr>
        <p:spPr bwMode="auto">
          <a:xfrm>
            <a:off x="7080250" y="6054725"/>
            <a:ext cx="303213" cy="339725"/>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3</a:t>
            </a:r>
          </a:p>
        </p:txBody>
      </p:sp>
      <p:sp>
        <p:nvSpPr>
          <p:cNvPr id="44043" name="Line 18"/>
          <p:cNvSpPr>
            <a:spLocks noChangeShapeType="1"/>
          </p:cNvSpPr>
          <p:nvPr/>
        </p:nvSpPr>
        <p:spPr bwMode="auto">
          <a:xfrm flipV="1">
            <a:off x="8680450" y="4776788"/>
            <a:ext cx="0" cy="1236662"/>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4" name="Text Box 20"/>
          <p:cNvSpPr txBox="1">
            <a:spLocks noChangeArrowheads="1"/>
          </p:cNvSpPr>
          <p:nvPr/>
        </p:nvSpPr>
        <p:spPr bwMode="auto">
          <a:xfrm>
            <a:off x="8523288" y="6054725"/>
            <a:ext cx="312737" cy="339725"/>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n</a:t>
            </a:r>
          </a:p>
        </p:txBody>
      </p:sp>
      <p:sp>
        <p:nvSpPr>
          <p:cNvPr id="44045" name="Text Box 32"/>
          <p:cNvSpPr txBox="1">
            <a:spLocks noChangeArrowheads="1"/>
          </p:cNvSpPr>
          <p:nvPr/>
        </p:nvSpPr>
        <p:spPr bwMode="auto">
          <a:xfrm>
            <a:off x="7613650" y="5005388"/>
            <a:ext cx="660400" cy="339725"/>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sp>
        <p:nvSpPr>
          <p:cNvPr id="44046" name="Line 33"/>
          <p:cNvSpPr>
            <a:spLocks noChangeShapeType="1"/>
          </p:cNvSpPr>
          <p:nvPr/>
        </p:nvSpPr>
        <p:spPr bwMode="auto">
          <a:xfrm flipV="1">
            <a:off x="6013450" y="4108450"/>
            <a:ext cx="6096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7" name="Line 34"/>
          <p:cNvSpPr>
            <a:spLocks noChangeShapeType="1"/>
          </p:cNvSpPr>
          <p:nvPr/>
        </p:nvSpPr>
        <p:spPr bwMode="auto">
          <a:xfrm flipH="1" flipV="1">
            <a:off x="6623050" y="4108450"/>
            <a:ext cx="60325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8" name="Line 35"/>
          <p:cNvSpPr>
            <a:spLocks noChangeShapeType="1"/>
          </p:cNvSpPr>
          <p:nvPr/>
        </p:nvSpPr>
        <p:spPr bwMode="auto">
          <a:xfrm flipH="1">
            <a:off x="6623050" y="4108450"/>
            <a:ext cx="6096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9" name="Line 36"/>
          <p:cNvSpPr>
            <a:spLocks noChangeShapeType="1"/>
          </p:cNvSpPr>
          <p:nvPr/>
        </p:nvSpPr>
        <p:spPr bwMode="auto">
          <a:xfrm flipV="1">
            <a:off x="7232650" y="4108450"/>
            <a:ext cx="14478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50" name="Line 38"/>
          <p:cNvSpPr>
            <a:spLocks noChangeShapeType="1"/>
          </p:cNvSpPr>
          <p:nvPr/>
        </p:nvSpPr>
        <p:spPr bwMode="auto">
          <a:xfrm>
            <a:off x="6013450" y="4184650"/>
            <a:ext cx="609600" cy="6096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51" name="Line 39"/>
          <p:cNvSpPr>
            <a:spLocks noChangeShapeType="1"/>
          </p:cNvSpPr>
          <p:nvPr/>
        </p:nvSpPr>
        <p:spPr bwMode="auto">
          <a:xfrm>
            <a:off x="8680450" y="4108450"/>
            <a:ext cx="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52" name="Line 41"/>
          <p:cNvSpPr>
            <a:spLocks noChangeShapeType="1"/>
          </p:cNvSpPr>
          <p:nvPr/>
        </p:nvSpPr>
        <p:spPr bwMode="auto">
          <a:xfrm>
            <a:off x="6013450" y="4108450"/>
            <a:ext cx="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53" name="Line 42"/>
          <p:cNvSpPr>
            <a:spLocks noChangeShapeType="1"/>
          </p:cNvSpPr>
          <p:nvPr/>
        </p:nvSpPr>
        <p:spPr bwMode="auto">
          <a:xfrm flipH="1" flipV="1">
            <a:off x="7232650" y="4108450"/>
            <a:ext cx="14478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54" name="Oval 83"/>
          <p:cNvSpPr>
            <a:spLocks noChangeArrowheads="1"/>
          </p:cNvSpPr>
          <p:nvPr/>
        </p:nvSpPr>
        <p:spPr bwMode="auto">
          <a:xfrm>
            <a:off x="5784850" y="3879850"/>
            <a:ext cx="457200" cy="420688"/>
          </a:xfrm>
          <a:prstGeom prst="ellipse">
            <a:avLst/>
          </a:prstGeom>
          <a:solidFill>
            <a:srgbClr val="FFFF99"/>
          </a:solidFill>
          <a:ln w="19050">
            <a:solidFill>
              <a:schemeClr val="tx2"/>
            </a:solidFill>
            <a:round/>
            <a:headEnd/>
            <a:tailEnd type="none" w="lg" len="med"/>
          </a:ln>
        </p:spPr>
        <p:txBody>
          <a:bodyPr wrap="none" lIns="45720" rIns="45720" anchor="ctr"/>
          <a:lstStyle/>
          <a:p>
            <a:pPr algn="ctr"/>
            <a:r>
              <a:rPr lang="en-US" sz="1600"/>
              <a:t>Op</a:t>
            </a:r>
            <a:r>
              <a:rPr lang="en-US" sz="1600" baseline="-25000"/>
              <a:t>2</a:t>
            </a:r>
          </a:p>
        </p:txBody>
      </p:sp>
      <p:sp>
        <p:nvSpPr>
          <p:cNvPr id="44055" name="Oval 87"/>
          <p:cNvSpPr>
            <a:spLocks noChangeArrowheads="1"/>
          </p:cNvSpPr>
          <p:nvPr/>
        </p:nvSpPr>
        <p:spPr bwMode="auto">
          <a:xfrm>
            <a:off x="6394450" y="3879850"/>
            <a:ext cx="457200" cy="420688"/>
          </a:xfrm>
          <a:prstGeom prst="ellipse">
            <a:avLst/>
          </a:prstGeom>
          <a:solidFill>
            <a:srgbClr val="FFFF99"/>
          </a:solidFill>
          <a:ln w="19050">
            <a:solidFill>
              <a:schemeClr val="tx2"/>
            </a:solidFill>
            <a:round/>
            <a:headEnd/>
            <a:tailEnd type="none" w="lg" len="med"/>
          </a:ln>
        </p:spPr>
        <p:txBody>
          <a:bodyPr wrap="none" lIns="45720" rIns="45720" anchor="ctr"/>
          <a:lstStyle/>
          <a:p>
            <a:pPr algn="ctr"/>
            <a:r>
              <a:rPr lang="en-US" sz="1600"/>
              <a:t>Op</a:t>
            </a:r>
            <a:r>
              <a:rPr lang="en-US" sz="1600" baseline="-25000"/>
              <a:t>2</a:t>
            </a:r>
          </a:p>
        </p:txBody>
      </p:sp>
      <p:sp>
        <p:nvSpPr>
          <p:cNvPr id="44056" name="Oval 91"/>
          <p:cNvSpPr>
            <a:spLocks noChangeArrowheads="1"/>
          </p:cNvSpPr>
          <p:nvPr/>
        </p:nvSpPr>
        <p:spPr bwMode="auto">
          <a:xfrm>
            <a:off x="7004050" y="3879850"/>
            <a:ext cx="457200" cy="420688"/>
          </a:xfrm>
          <a:prstGeom prst="ellipse">
            <a:avLst/>
          </a:prstGeom>
          <a:solidFill>
            <a:srgbClr val="FFFF99"/>
          </a:solidFill>
          <a:ln w="19050">
            <a:solidFill>
              <a:schemeClr val="tx2"/>
            </a:solidFill>
            <a:round/>
            <a:headEnd/>
            <a:tailEnd type="none" w="lg" len="med"/>
          </a:ln>
        </p:spPr>
        <p:txBody>
          <a:bodyPr wrap="none" lIns="45720" rIns="45720" anchor="ctr"/>
          <a:lstStyle/>
          <a:p>
            <a:pPr algn="ctr"/>
            <a:r>
              <a:rPr lang="en-US" sz="1600"/>
              <a:t>Op</a:t>
            </a:r>
            <a:r>
              <a:rPr lang="en-US" sz="1600" baseline="-25000"/>
              <a:t>2</a:t>
            </a:r>
          </a:p>
        </p:txBody>
      </p:sp>
      <p:sp>
        <p:nvSpPr>
          <p:cNvPr id="44057" name="Oval 95"/>
          <p:cNvSpPr>
            <a:spLocks noChangeArrowheads="1"/>
          </p:cNvSpPr>
          <p:nvPr/>
        </p:nvSpPr>
        <p:spPr bwMode="auto">
          <a:xfrm>
            <a:off x="8451850" y="3879850"/>
            <a:ext cx="457200" cy="420688"/>
          </a:xfrm>
          <a:prstGeom prst="ellipse">
            <a:avLst/>
          </a:prstGeom>
          <a:solidFill>
            <a:srgbClr val="FFFF99"/>
          </a:solidFill>
          <a:ln w="19050">
            <a:solidFill>
              <a:schemeClr val="tx2"/>
            </a:solidFill>
            <a:round/>
            <a:headEnd/>
            <a:tailEnd type="none" w="lg" len="med"/>
          </a:ln>
        </p:spPr>
        <p:txBody>
          <a:bodyPr wrap="none" lIns="45720" rIns="45720" anchor="ctr"/>
          <a:lstStyle/>
          <a:p>
            <a:pPr algn="ctr"/>
            <a:r>
              <a:rPr lang="en-US" sz="1600"/>
              <a:t>Op</a:t>
            </a:r>
            <a:r>
              <a:rPr lang="en-US" sz="1600" baseline="-25000"/>
              <a:t>2</a:t>
            </a:r>
          </a:p>
        </p:txBody>
      </p:sp>
      <p:sp>
        <p:nvSpPr>
          <p:cNvPr id="44058" name="Text Box 97"/>
          <p:cNvSpPr txBox="1">
            <a:spLocks noChangeArrowheads="1"/>
          </p:cNvSpPr>
          <p:nvPr/>
        </p:nvSpPr>
        <p:spPr bwMode="auto">
          <a:xfrm>
            <a:off x="7613650" y="3879850"/>
            <a:ext cx="660400" cy="339725"/>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sp>
        <p:nvSpPr>
          <p:cNvPr id="44059" name="Line 115"/>
          <p:cNvSpPr>
            <a:spLocks noChangeShapeType="1"/>
          </p:cNvSpPr>
          <p:nvPr/>
        </p:nvSpPr>
        <p:spPr bwMode="auto">
          <a:xfrm>
            <a:off x="6013450" y="2051050"/>
            <a:ext cx="6096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0" name="Line 116"/>
          <p:cNvSpPr>
            <a:spLocks noChangeShapeType="1"/>
          </p:cNvSpPr>
          <p:nvPr/>
        </p:nvSpPr>
        <p:spPr bwMode="auto">
          <a:xfrm flipH="1">
            <a:off x="6623050" y="2127250"/>
            <a:ext cx="46038" cy="6096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1" name="Line 117"/>
          <p:cNvSpPr>
            <a:spLocks noChangeShapeType="1"/>
          </p:cNvSpPr>
          <p:nvPr/>
        </p:nvSpPr>
        <p:spPr bwMode="auto">
          <a:xfrm flipH="1" flipV="1">
            <a:off x="7186613" y="2051050"/>
            <a:ext cx="46037"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2" name="Line 119"/>
          <p:cNvSpPr>
            <a:spLocks noChangeShapeType="1"/>
          </p:cNvSpPr>
          <p:nvPr/>
        </p:nvSpPr>
        <p:spPr bwMode="auto">
          <a:xfrm flipV="1">
            <a:off x="6013450" y="2051050"/>
            <a:ext cx="6096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3" name="Line 120"/>
          <p:cNvSpPr>
            <a:spLocks noChangeShapeType="1"/>
          </p:cNvSpPr>
          <p:nvPr/>
        </p:nvSpPr>
        <p:spPr bwMode="auto">
          <a:xfrm flipV="1">
            <a:off x="8680450" y="2051050"/>
            <a:ext cx="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4" name="Line 121"/>
          <p:cNvSpPr>
            <a:spLocks noChangeShapeType="1"/>
          </p:cNvSpPr>
          <p:nvPr/>
        </p:nvSpPr>
        <p:spPr bwMode="auto">
          <a:xfrm flipV="1">
            <a:off x="6013450" y="2051050"/>
            <a:ext cx="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5" name="Line 122"/>
          <p:cNvSpPr>
            <a:spLocks noChangeShapeType="1"/>
          </p:cNvSpPr>
          <p:nvPr/>
        </p:nvSpPr>
        <p:spPr bwMode="auto">
          <a:xfrm flipH="1">
            <a:off x="7232650" y="2051050"/>
            <a:ext cx="14478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6" name="Line 123"/>
          <p:cNvSpPr>
            <a:spLocks noChangeShapeType="1"/>
          </p:cNvSpPr>
          <p:nvPr/>
        </p:nvSpPr>
        <p:spPr bwMode="auto">
          <a:xfrm flipH="1" flipV="1">
            <a:off x="7232650" y="2051050"/>
            <a:ext cx="14478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7" name="Text Box 124"/>
          <p:cNvSpPr txBox="1">
            <a:spLocks noChangeArrowheads="1"/>
          </p:cNvSpPr>
          <p:nvPr/>
        </p:nvSpPr>
        <p:spPr bwMode="auto">
          <a:xfrm>
            <a:off x="6851650" y="3117850"/>
            <a:ext cx="660400" cy="339725"/>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sp>
        <p:nvSpPr>
          <p:cNvPr id="44068" name="Oval 100"/>
          <p:cNvSpPr>
            <a:spLocks noChangeArrowheads="1"/>
          </p:cNvSpPr>
          <p:nvPr/>
        </p:nvSpPr>
        <p:spPr bwMode="auto">
          <a:xfrm>
            <a:off x="5784850" y="1782763"/>
            <a:ext cx="457200" cy="420687"/>
          </a:xfrm>
          <a:prstGeom prst="ellipse">
            <a:avLst/>
          </a:prstGeom>
          <a:solidFill>
            <a:srgbClr val="FFCCFF"/>
          </a:solidFill>
          <a:ln w="19050">
            <a:solidFill>
              <a:schemeClr val="tx2"/>
            </a:solidFill>
            <a:round/>
            <a:headEnd/>
            <a:tailEnd type="none" w="lg" len="med"/>
          </a:ln>
        </p:spPr>
        <p:txBody>
          <a:bodyPr wrap="none" lIns="45720" rIns="45720" anchor="ctr"/>
          <a:lstStyle/>
          <a:p>
            <a:pPr algn="ctr"/>
            <a:r>
              <a:rPr lang="en-US" sz="1600"/>
              <a:t>Op</a:t>
            </a:r>
            <a:r>
              <a:rPr lang="en-US" sz="1600" baseline="-25000"/>
              <a:t>k</a:t>
            </a:r>
          </a:p>
        </p:txBody>
      </p:sp>
      <p:sp>
        <p:nvSpPr>
          <p:cNvPr id="44069" name="Oval 104"/>
          <p:cNvSpPr>
            <a:spLocks noChangeArrowheads="1"/>
          </p:cNvSpPr>
          <p:nvPr/>
        </p:nvSpPr>
        <p:spPr bwMode="auto">
          <a:xfrm>
            <a:off x="6394450" y="1782763"/>
            <a:ext cx="457200" cy="420687"/>
          </a:xfrm>
          <a:prstGeom prst="ellipse">
            <a:avLst/>
          </a:prstGeom>
          <a:solidFill>
            <a:srgbClr val="FFCCFF"/>
          </a:solidFill>
          <a:ln w="19050">
            <a:solidFill>
              <a:schemeClr val="tx2"/>
            </a:solidFill>
            <a:round/>
            <a:headEnd/>
            <a:tailEnd type="none" w="lg" len="med"/>
          </a:ln>
        </p:spPr>
        <p:txBody>
          <a:bodyPr wrap="none" lIns="45720" rIns="45720" anchor="ctr"/>
          <a:lstStyle/>
          <a:p>
            <a:pPr algn="ctr"/>
            <a:r>
              <a:rPr lang="en-US" sz="1600"/>
              <a:t>Op</a:t>
            </a:r>
            <a:r>
              <a:rPr lang="en-US" sz="1600" baseline="-25000"/>
              <a:t>k</a:t>
            </a:r>
          </a:p>
        </p:txBody>
      </p:sp>
      <p:sp>
        <p:nvSpPr>
          <p:cNvPr id="44070" name="Oval 108"/>
          <p:cNvSpPr>
            <a:spLocks noChangeArrowheads="1"/>
          </p:cNvSpPr>
          <p:nvPr/>
        </p:nvSpPr>
        <p:spPr bwMode="auto">
          <a:xfrm>
            <a:off x="7004050" y="1782763"/>
            <a:ext cx="457200" cy="420687"/>
          </a:xfrm>
          <a:prstGeom prst="ellipse">
            <a:avLst/>
          </a:prstGeom>
          <a:solidFill>
            <a:srgbClr val="FFCCFF"/>
          </a:solidFill>
          <a:ln w="19050">
            <a:solidFill>
              <a:schemeClr val="tx2"/>
            </a:solidFill>
            <a:round/>
            <a:headEnd/>
            <a:tailEnd type="none" w="lg" len="med"/>
          </a:ln>
        </p:spPr>
        <p:txBody>
          <a:bodyPr wrap="none" lIns="45720" rIns="45720" anchor="ctr"/>
          <a:lstStyle/>
          <a:p>
            <a:pPr algn="ctr"/>
            <a:r>
              <a:rPr lang="en-US" sz="1600"/>
              <a:t>Op</a:t>
            </a:r>
            <a:r>
              <a:rPr lang="en-US" sz="1600" baseline="-25000"/>
              <a:t>k</a:t>
            </a:r>
          </a:p>
        </p:txBody>
      </p:sp>
      <p:sp>
        <p:nvSpPr>
          <p:cNvPr id="44071" name="Oval 112"/>
          <p:cNvSpPr>
            <a:spLocks noChangeArrowheads="1"/>
          </p:cNvSpPr>
          <p:nvPr/>
        </p:nvSpPr>
        <p:spPr bwMode="auto">
          <a:xfrm>
            <a:off x="8451850" y="1782763"/>
            <a:ext cx="457200" cy="420687"/>
          </a:xfrm>
          <a:prstGeom prst="ellipse">
            <a:avLst/>
          </a:prstGeom>
          <a:solidFill>
            <a:srgbClr val="FFCCFF"/>
          </a:solidFill>
          <a:ln w="19050">
            <a:solidFill>
              <a:schemeClr val="tx2"/>
            </a:solidFill>
            <a:round/>
            <a:headEnd/>
            <a:tailEnd type="none" w="lg" len="med"/>
          </a:ln>
        </p:spPr>
        <p:txBody>
          <a:bodyPr wrap="none" lIns="45720" rIns="45720" anchor="ctr"/>
          <a:lstStyle/>
          <a:p>
            <a:pPr algn="ctr"/>
            <a:r>
              <a:rPr lang="en-US" sz="1600"/>
              <a:t>Op</a:t>
            </a:r>
            <a:r>
              <a:rPr lang="en-US" sz="1600" baseline="-25000"/>
              <a:t>k</a:t>
            </a:r>
          </a:p>
        </p:txBody>
      </p:sp>
      <p:sp>
        <p:nvSpPr>
          <p:cNvPr id="44072" name="Text Box 114"/>
          <p:cNvSpPr txBox="1">
            <a:spLocks noChangeArrowheads="1"/>
          </p:cNvSpPr>
          <p:nvPr/>
        </p:nvSpPr>
        <p:spPr bwMode="auto">
          <a:xfrm>
            <a:off x="7613650" y="1782763"/>
            <a:ext cx="660400" cy="339725"/>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grpSp>
        <p:nvGrpSpPr>
          <p:cNvPr id="44073" name="Group 59"/>
          <p:cNvGrpSpPr>
            <a:grpSpLocks/>
          </p:cNvGrpSpPr>
          <p:nvPr/>
        </p:nvGrpSpPr>
        <p:grpSpPr bwMode="auto">
          <a:xfrm>
            <a:off x="6013450" y="2736850"/>
            <a:ext cx="2667000" cy="304800"/>
            <a:chOff x="6013450" y="3270250"/>
            <a:chExt cx="2667000" cy="838200"/>
          </a:xfrm>
        </p:grpSpPr>
        <p:sp>
          <p:nvSpPr>
            <p:cNvPr id="44087" name="Line 82"/>
            <p:cNvSpPr>
              <a:spLocks noChangeShapeType="1"/>
            </p:cNvSpPr>
            <p:nvPr/>
          </p:nvSpPr>
          <p:spPr bwMode="auto">
            <a:xfrm flipV="1">
              <a:off x="6013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88" name="Line 86"/>
            <p:cNvSpPr>
              <a:spLocks noChangeShapeType="1"/>
            </p:cNvSpPr>
            <p:nvPr/>
          </p:nvSpPr>
          <p:spPr bwMode="auto">
            <a:xfrm flipV="1">
              <a:off x="66230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89" name="Line 90"/>
            <p:cNvSpPr>
              <a:spLocks noChangeShapeType="1"/>
            </p:cNvSpPr>
            <p:nvPr/>
          </p:nvSpPr>
          <p:spPr bwMode="auto">
            <a:xfrm flipV="1">
              <a:off x="72326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90" name="Line 94"/>
            <p:cNvSpPr>
              <a:spLocks noChangeShapeType="1"/>
            </p:cNvSpPr>
            <p:nvPr/>
          </p:nvSpPr>
          <p:spPr bwMode="auto">
            <a:xfrm flipV="1">
              <a:off x="8680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grpSp>
      <p:grpSp>
        <p:nvGrpSpPr>
          <p:cNvPr id="44074" name="Group 64"/>
          <p:cNvGrpSpPr>
            <a:grpSpLocks/>
          </p:cNvGrpSpPr>
          <p:nvPr/>
        </p:nvGrpSpPr>
        <p:grpSpPr bwMode="auto">
          <a:xfrm>
            <a:off x="6013450" y="3575050"/>
            <a:ext cx="2667000" cy="304800"/>
            <a:chOff x="6013450" y="3270250"/>
            <a:chExt cx="2667000" cy="838200"/>
          </a:xfrm>
        </p:grpSpPr>
        <p:sp>
          <p:nvSpPr>
            <p:cNvPr id="44083" name="Line 82"/>
            <p:cNvSpPr>
              <a:spLocks noChangeShapeType="1"/>
            </p:cNvSpPr>
            <p:nvPr/>
          </p:nvSpPr>
          <p:spPr bwMode="auto">
            <a:xfrm flipV="1">
              <a:off x="6013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84" name="Line 86"/>
            <p:cNvSpPr>
              <a:spLocks noChangeShapeType="1"/>
            </p:cNvSpPr>
            <p:nvPr/>
          </p:nvSpPr>
          <p:spPr bwMode="auto">
            <a:xfrm flipV="1">
              <a:off x="66230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85" name="Line 90"/>
            <p:cNvSpPr>
              <a:spLocks noChangeShapeType="1"/>
            </p:cNvSpPr>
            <p:nvPr/>
          </p:nvSpPr>
          <p:spPr bwMode="auto">
            <a:xfrm flipV="1">
              <a:off x="72326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86" name="Line 94"/>
            <p:cNvSpPr>
              <a:spLocks noChangeShapeType="1"/>
            </p:cNvSpPr>
            <p:nvPr/>
          </p:nvSpPr>
          <p:spPr bwMode="auto">
            <a:xfrm flipV="1">
              <a:off x="8680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grpSp>
      <p:sp>
        <p:nvSpPr>
          <p:cNvPr id="44075" name="Line 18"/>
          <p:cNvSpPr>
            <a:spLocks noChangeShapeType="1"/>
          </p:cNvSpPr>
          <p:nvPr/>
        </p:nvSpPr>
        <p:spPr bwMode="auto">
          <a:xfrm flipH="1" flipV="1">
            <a:off x="6699250" y="5327650"/>
            <a:ext cx="1981200" cy="5334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76" name="Line 10"/>
          <p:cNvSpPr>
            <a:spLocks noChangeShapeType="1"/>
          </p:cNvSpPr>
          <p:nvPr/>
        </p:nvSpPr>
        <p:spPr bwMode="auto">
          <a:xfrm flipV="1">
            <a:off x="6623050" y="5327650"/>
            <a:ext cx="533400" cy="5334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77" name="Line 10"/>
          <p:cNvSpPr>
            <a:spLocks noChangeShapeType="1"/>
          </p:cNvSpPr>
          <p:nvPr/>
        </p:nvSpPr>
        <p:spPr bwMode="auto">
          <a:xfrm>
            <a:off x="6089650" y="5327650"/>
            <a:ext cx="1143000" cy="5334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78" name="Line 10"/>
          <p:cNvSpPr>
            <a:spLocks noChangeShapeType="1"/>
          </p:cNvSpPr>
          <p:nvPr/>
        </p:nvSpPr>
        <p:spPr bwMode="auto">
          <a:xfrm flipH="1">
            <a:off x="7232650" y="5327650"/>
            <a:ext cx="1371600" cy="5334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79" name="Oval 7"/>
          <p:cNvSpPr>
            <a:spLocks noChangeArrowheads="1"/>
          </p:cNvSpPr>
          <p:nvPr/>
        </p:nvSpPr>
        <p:spPr bwMode="auto">
          <a:xfrm>
            <a:off x="5784850" y="4946650"/>
            <a:ext cx="457200" cy="420688"/>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sz="1600"/>
              <a:t>Op</a:t>
            </a:r>
            <a:r>
              <a:rPr lang="en-US" sz="1600" baseline="-25000"/>
              <a:t>1</a:t>
            </a:r>
          </a:p>
        </p:txBody>
      </p:sp>
      <p:sp>
        <p:nvSpPr>
          <p:cNvPr id="44080" name="Oval 11"/>
          <p:cNvSpPr>
            <a:spLocks noChangeArrowheads="1"/>
          </p:cNvSpPr>
          <p:nvPr/>
        </p:nvSpPr>
        <p:spPr bwMode="auto">
          <a:xfrm>
            <a:off x="6394450" y="4946650"/>
            <a:ext cx="457200" cy="420688"/>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sz="1600"/>
              <a:t>Op</a:t>
            </a:r>
            <a:r>
              <a:rPr lang="en-US" sz="1600" baseline="-25000"/>
              <a:t>1</a:t>
            </a:r>
          </a:p>
        </p:txBody>
      </p:sp>
      <p:sp>
        <p:nvSpPr>
          <p:cNvPr id="44081" name="Oval 15"/>
          <p:cNvSpPr>
            <a:spLocks noChangeArrowheads="1"/>
          </p:cNvSpPr>
          <p:nvPr/>
        </p:nvSpPr>
        <p:spPr bwMode="auto">
          <a:xfrm>
            <a:off x="7004050" y="4946650"/>
            <a:ext cx="457200" cy="420688"/>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sz="1600"/>
              <a:t>Op</a:t>
            </a:r>
            <a:r>
              <a:rPr lang="en-US" sz="1600" baseline="-25000"/>
              <a:t>1</a:t>
            </a:r>
          </a:p>
        </p:txBody>
      </p:sp>
      <p:sp>
        <p:nvSpPr>
          <p:cNvPr id="44082" name="Oval 19"/>
          <p:cNvSpPr>
            <a:spLocks noChangeArrowheads="1"/>
          </p:cNvSpPr>
          <p:nvPr/>
        </p:nvSpPr>
        <p:spPr bwMode="auto">
          <a:xfrm>
            <a:off x="8451850" y="4964113"/>
            <a:ext cx="457200" cy="420687"/>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sz="1600"/>
              <a:t>Op</a:t>
            </a:r>
            <a:r>
              <a:rPr lang="en-US" sz="1600" baseline="-25000"/>
              <a:t>1</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CMU </a:t>
            </a:r>
            <a:r>
              <a:rPr lang="en-US" dirty="0" err="1" smtClean="0"/>
              <a:t>GraphLab</a:t>
            </a:r>
            <a:endParaRPr lang="en-US" dirty="0"/>
          </a:p>
        </p:txBody>
      </p:sp>
      <p:sp>
        <p:nvSpPr>
          <p:cNvPr id="3" name="Content Placeholder 2"/>
          <p:cNvSpPr>
            <a:spLocks noGrp="1"/>
          </p:cNvSpPr>
          <p:nvPr>
            <p:ph idx="1"/>
          </p:nvPr>
        </p:nvSpPr>
        <p:spPr/>
        <p:txBody>
          <a:bodyPr/>
          <a:lstStyle/>
          <a:p>
            <a:pPr lvl="1"/>
            <a:r>
              <a:rPr lang="en-US" dirty="0" smtClean="0"/>
              <a:t>Carlos Guestrin, et al.</a:t>
            </a:r>
          </a:p>
          <a:p>
            <a:pPr lvl="1"/>
            <a:r>
              <a:rPr lang="en-US" dirty="0" smtClean="0"/>
              <a:t>Graph algorithms used in machine learning</a:t>
            </a:r>
          </a:p>
          <a:p>
            <a:r>
              <a:rPr lang="en-US" dirty="0" smtClean="0"/>
              <a:t>View Computation as Localized Updates on Graph</a:t>
            </a:r>
          </a:p>
          <a:p>
            <a:pPr lvl="1"/>
            <a:r>
              <a:rPr lang="en-US" dirty="0" smtClean="0"/>
              <a:t>New value depends on own value + those of neighbors</a:t>
            </a:r>
          </a:p>
          <a:p>
            <a:pPr lvl="1"/>
            <a:r>
              <a:rPr lang="en-US" dirty="0" smtClean="0"/>
              <a:t>Update repeatedly until converge</a:t>
            </a:r>
            <a:endParaRPr lang="en-US" dirty="0"/>
          </a:p>
        </p:txBody>
      </p:sp>
      <p:grpSp>
        <p:nvGrpSpPr>
          <p:cNvPr id="4" name="Group 24"/>
          <p:cNvGrpSpPr/>
          <p:nvPr/>
        </p:nvGrpSpPr>
        <p:grpSpPr>
          <a:xfrm>
            <a:off x="3194050" y="3637089"/>
            <a:ext cx="2286000" cy="2757361"/>
            <a:chOff x="3194050" y="3412446"/>
            <a:chExt cx="2286000" cy="2757361"/>
          </a:xfrm>
        </p:grpSpPr>
        <p:sp>
          <p:nvSpPr>
            <p:cNvPr id="23" name="Freeform 22"/>
            <p:cNvSpPr/>
            <p:nvPr/>
          </p:nvSpPr>
          <p:spPr>
            <a:xfrm>
              <a:off x="3210672" y="3412446"/>
              <a:ext cx="1697432" cy="2757361"/>
            </a:xfrm>
            <a:custGeom>
              <a:avLst/>
              <a:gdLst>
                <a:gd name="connsiteX0" fmla="*/ 45630 w 1770936"/>
                <a:gd name="connsiteY0" fmla="*/ 1459542 h 3061433"/>
                <a:gd name="connsiteX1" fmla="*/ 555161 w 1770936"/>
                <a:gd name="connsiteY1" fmla="*/ 136235 h 3061433"/>
                <a:gd name="connsiteX2" fmla="*/ 1163557 w 1770936"/>
                <a:gd name="connsiteY2" fmla="*/ 82999 h 3061433"/>
                <a:gd name="connsiteX3" fmla="*/ 1224397 w 1770936"/>
                <a:gd name="connsiteY3" fmla="*/ 493680 h 3061433"/>
                <a:gd name="connsiteX4" fmla="*/ 806125 w 1770936"/>
                <a:gd name="connsiteY4" fmla="*/ 1117308 h 3061433"/>
                <a:gd name="connsiteX5" fmla="*/ 1163557 w 1770936"/>
                <a:gd name="connsiteY5" fmla="*/ 645784 h 3061433"/>
                <a:gd name="connsiteX6" fmla="*/ 1665484 w 1770936"/>
                <a:gd name="connsiteY6" fmla="*/ 668600 h 3061433"/>
                <a:gd name="connsiteX7" fmla="*/ 1756743 w 1770936"/>
                <a:gd name="connsiteY7" fmla="*/ 1018440 h 3061433"/>
                <a:gd name="connsiteX8" fmla="*/ 1460150 w 1770936"/>
                <a:gd name="connsiteY8" fmla="*/ 1406306 h 3061433"/>
                <a:gd name="connsiteX9" fmla="*/ 828939 w 1770936"/>
                <a:gd name="connsiteY9" fmla="*/ 1588831 h 3061433"/>
                <a:gd name="connsiteX10" fmla="*/ 1384101 w 1770936"/>
                <a:gd name="connsiteY10" fmla="*/ 2136406 h 3061433"/>
                <a:gd name="connsiteX11" fmla="*/ 1414521 w 1770936"/>
                <a:gd name="connsiteY11" fmla="*/ 2950164 h 3061433"/>
                <a:gd name="connsiteX12" fmla="*/ 692050 w 1770936"/>
                <a:gd name="connsiteY12" fmla="*/ 2912138 h 3061433"/>
                <a:gd name="connsiteX13" fmla="*/ 0 w 1770936"/>
                <a:gd name="connsiteY13" fmla="*/ 1642067 h 3061433"/>
                <a:gd name="connsiteX0" fmla="*/ 0 w 1725306"/>
                <a:gd name="connsiteY0" fmla="*/ 1459542 h 3073753"/>
                <a:gd name="connsiteX1" fmla="*/ 509531 w 1725306"/>
                <a:gd name="connsiteY1" fmla="*/ 136235 h 3073753"/>
                <a:gd name="connsiteX2" fmla="*/ 1117927 w 1725306"/>
                <a:gd name="connsiteY2" fmla="*/ 82999 h 3073753"/>
                <a:gd name="connsiteX3" fmla="*/ 1178767 w 1725306"/>
                <a:gd name="connsiteY3" fmla="*/ 493680 h 3073753"/>
                <a:gd name="connsiteX4" fmla="*/ 760495 w 1725306"/>
                <a:gd name="connsiteY4" fmla="*/ 1117308 h 3073753"/>
                <a:gd name="connsiteX5" fmla="*/ 1117927 w 1725306"/>
                <a:gd name="connsiteY5" fmla="*/ 645784 h 3073753"/>
                <a:gd name="connsiteX6" fmla="*/ 1619854 w 1725306"/>
                <a:gd name="connsiteY6" fmla="*/ 668600 h 3073753"/>
                <a:gd name="connsiteX7" fmla="*/ 1711113 w 1725306"/>
                <a:gd name="connsiteY7" fmla="*/ 1018440 h 3073753"/>
                <a:gd name="connsiteX8" fmla="*/ 1414520 w 1725306"/>
                <a:gd name="connsiteY8" fmla="*/ 1406306 h 3073753"/>
                <a:gd name="connsiteX9" fmla="*/ 783309 w 1725306"/>
                <a:gd name="connsiteY9" fmla="*/ 1588831 h 3073753"/>
                <a:gd name="connsiteX10" fmla="*/ 1338471 w 1725306"/>
                <a:gd name="connsiteY10" fmla="*/ 2136406 h 3073753"/>
                <a:gd name="connsiteX11" fmla="*/ 1368891 w 1725306"/>
                <a:gd name="connsiteY11" fmla="*/ 2950164 h 3073753"/>
                <a:gd name="connsiteX12" fmla="*/ 646420 w 1725306"/>
                <a:gd name="connsiteY12" fmla="*/ 2912138 h 3073753"/>
                <a:gd name="connsiteX13" fmla="*/ 15210 w 1725306"/>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1171162 w 1723947"/>
                <a:gd name="connsiteY5" fmla="*/ 683810 h 3073753"/>
                <a:gd name="connsiteX6" fmla="*/ 1619854 w 1723947"/>
                <a:gd name="connsiteY6" fmla="*/ 668600 h 3073753"/>
                <a:gd name="connsiteX7" fmla="*/ 1711113 w 1723947"/>
                <a:gd name="connsiteY7" fmla="*/ 1018440 h 3073753"/>
                <a:gd name="connsiteX8" fmla="*/ 1414520 w 1723947"/>
                <a:gd name="connsiteY8" fmla="*/ 1406306 h 3073753"/>
                <a:gd name="connsiteX9" fmla="*/ 783309 w 1723947"/>
                <a:gd name="connsiteY9" fmla="*/ 1588831 h 3073753"/>
                <a:gd name="connsiteX10" fmla="*/ 1338471 w 1723947"/>
                <a:gd name="connsiteY10" fmla="*/ 2136406 h 3073753"/>
                <a:gd name="connsiteX11" fmla="*/ 1368891 w 1723947"/>
                <a:gd name="connsiteY11" fmla="*/ 2950164 h 3073753"/>
                <a:gd name="connsiteX12" fmla="*/ 646420 w 1723947"/>
                <a:gd name="connsiteY12" fmla="*/ 2912138 h 3073753"/>
                <a:gd name="connsiteX13" fmla="*/ 15210 w 1723947"/>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90914 w 1723947"/>
                <a:gd name="connsiteY4" fmla="*/ 1018440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2609"/>
                <a:gd name="connsiteY0" fmla="*/ 1459542 h 3073753"/>
                <a:gd name="connsiteX1" fmla="*/ 509531 w 1722609"/>
                <a:gd name="connsiteY1" fmla="*/ 136235 h 3073753"/>
                <a:gd name="connsiteX2" fmla="*/ 1117927 w 1722609"/>
                <a:gd name="connsiteY2" fmla="*/ 82999 h 3073753"/>
                <a:gd name="connsiteX3" fmla="*/ 1178767 w 1722609"/>
                <a:gd name="connsiteY3" fmla="*/ 493680 h 3073753"/>
                <a:gd name="connsiteX4" fmla="*/ 790914 w 1722609"/>
                <a:gd name="connsiteY4" fmla="*/ 1018440 h 3073753"/>
                <a:gd name="connsiteX5" fmla="*/ 935409 w 1722609"/>
                <a:gd name="connsiteY5" fmla="*/ 1071676 h 3073753"/>
                <a:gd name="connsiteX6" fmla="*/ 1232002 w 1722609"/>
                <a:gd name="connsiteY6" fmla="*/ 683810 h 3073753"/>
                <a:gd name="connsiteX7" fmla="*/ 1619854 w 1722609"/>
                <a:gd name="connsiteY7" fmla="*/ 668600 h 3073753"/>
                <a:gd name="connsiteX8" fmla="*/ 1711113 w 1722609"/>
                <a:gd name="connsiteY8" fmla="*/ 1018440 h 3073753"/>
                <a:gd name="connsiteX9" fmla="*/ 1414520 w 1722609"/>
                <a:gd name="connsiteY9" fmla="*/ 1406306 h 3073753"/>
                <a:gd name="connsiteX10" fmla="*/ 783309 w 1722609"/>
                <a:gd name="connsiteY10" fmla="*/ 1588831 h 3073753"/>
                <a:gd name="connsiteX11" fmla="*/ 1338471 w 1722609"/>
                <a:gd name="connsiteY11" fmla="*/ 2136406 h 3073753"/>
                <a:gd name="connsiteX12" fmla="*/ 1368891 w 1722609"/>
                <a:gd name="connsiteY12" fmla="*/ 2950164 h 3073753"/>
                <a:gd name="connsiteX13" fmla="*/ 646420 w 1722609"/>
                <a:gd name="connsiteY13" fmla="*/ 2912138 h 3073753"/>
                <a:gd name="connsiteX14" fmla="*/ 15210 w 1722609"/>
                <a:gd name="connsiteY14" fmla="*/ 1451937 h 3073753"/>
                <a:gd name="connsiteX0" fmla="*/ 0 w 1722609"/>
                <a:gd name="connsiteY0" fmla="*/ 1459542 h 2950164"/>
                <a:gd name="connsiteX1" fmla="*/ 509531 w 1722609"/>
                <a:gd name="connsiteY1" fmla="*/ 136235 h 2950164"/>
                <a:gd name="connsiteX2" fmla="*/ 1117927 w 1722609"/>
                <a:gd name="connsiteY2" fmla="*/ 82999 h 2950164"/>
                <a:gd name="connsiteX3" fmla="*/ 1178767 w 1722609"/>
                <a:gd name="connsiteY3" fmla="*/ 493680 h 2950164"/>
                <a:gd name="connsiteX4" fmla="*/ 790914 w 1722609"/>
                <a:gd name="connsiteY4" fmla="*/ 1018440 h 2950164"/>
                <a:gd name="connsiteX5" fmla="*/ 935409 w 1722609"/>
                <a:gd name="connsiteY5" fmla="*/ 1071676 h 2950164"/>
                <a:gd name="connsiteX6" fmla="*/ 1232002 w 1722609"/>
                <a:gd name="connsiteY6" fmla="*/ 683810 h 2950164"/>
                <a:gd name="connsiteX7" fmla="*/ 1619854 w 1722609"/>
                <a:gd name="connsiteY7" fmla="*/ 668600 h 2950164"/>
                <a:gd name="connsiteX8" fmla="*/ 1711113 w 1722609"/>
                <a:gd name="connsiteY8" fmla="*/ 1018440 h 2950164"/>
                <a:gd name="connsiteX9" fmla="*/ 1414520 w 1722609"/>
                <a:gd name="connsiteY9" fmla="*/ 1406306 h 2950164"/>
                <a:gd name="connsiteX10" fmla="*/ 783309 w 1722609"/>
                <a:gd name="connsiteY10" fmla="*/ 1588831 h 2950164"/>
                <a:gd name="connsiteX11" fmla="*/ 1338471 w 1722609"/>
                <a:gd name="connsiteY11" fmla="*/ 2136406 h 2950164"/>
                <a:gd name="connsiteX12" fmla="*/ 1368891 w 1722609"/>
                <a:gd name="connsiteY12" fmla="*/ 2950164 h 2950164"/>
                <a:gd name="connsiteX13" fmla="*/ 714865 w 1722609"/>
                <a:gd name="connsiteY13" fmla="*/ 2722008 h 2950164"/>
                <a:gd name="connsiteX14" fmla="*/ 15210 w 1722609"/>
                <a:gd name="connsiteY14" fmla="*/ 1451937 h 2950164"/>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5210 w 1722609"/>
                <a:gd name="connsiteY14" fmla="*/ 1451937 h 2831973"/>
                <a:gd name="connsiteX0" fmla="*/ 0 w 1722609"/>
                <a:gd name="connsiteY0" fmla="*/ 1459542 h 2813818"/>
                <a:gd name="connsiteX1" fmla="*/ 509531 w 1722609"/>
                <a:gd name="connsiteY1" fmla="*/ 136235 h 2813818"/>
                <a:gd name="connsiteX2" fmla="*/ 1117927 w 1722609"/>
                <a:gd name="connsiteY2" fmla="*/ 82999 h 2813818"/>
                <a:gd name="connsiteX3" fmla="*/ 1178767 w 1722609"/>
                <a:gd name="connsiteY3" fmla="*/ 493680 h 2813818"/>
                <a:gd name="connsiteX4" fmla="*/ 790914 w 1722609"/>
                <a:gd name="connsiteY4" fmla="*/ 1018440 h 2813818"/>
                <a:gd name="connsiteX5" fmla="*/ 935409 w 1722609"/>
                <a:gd name="connsiteY5" fmla="*/ 1071676 h 2813818"/>
                <a:gd name="connsiteX6" fmla="*/ 1232002 w 1722609"/>
                <a:gd name="connsiteY6" fmla="*/ 683810 h 2813818"/>
                <a:gd name="connsiteX7" fmla="*/ 1619854 w 1722609"/>
                <a:gd name="connsiteY7" fmla="*/ 668600 h 2813818"/>
                <a:gd name="connsiteX8" fmla="*/ 1711113 w 1722609"/>
                <a:gd name="connsiteY8" fmla="*/ 1018440 h 2813818"/>
                <a:gd name="connsiteX9" fmla="*/ 1414520 w 1722609"/>
                <a:gd name="connsiteY9" fmla="*/ 1406306 h 2813818"/>
                <a:gd name="connsiteX10" fmla="*/ 783309 w 1722609"/>
                <a:gd name="connsiteY10" fmla="*/ 1588831 h 2813818"/>
                <a:gd name="connsiteX11" fmla="*/ 1338471 w 1722609"/>
                <a:gd name="connsiteY11" fmla="*/ 2136406 h 2813818"/>
                <a:gd name="connsiteX12" fmla="*/ 1178767 w 1722609"/>
                <a:gd name="connsiteY12" fmla="*/ 2699192 h 2813818"/>
                <a:gd name="connsiteX13" fmla="*/ 714865 w 1722609"/>
                <a:gd name="connsiteY13" fmla="*/ 2722008 h 2813818"/>
                <a:gd name="connsiteX14" fmla="*/ 60840 w 1722609"/>
                <a:gd name="connsiteY14" fmla="*/ 1702909 h 2813818"/>
                <a:gd name="connsiteX0" fmla="*/ 0 w 1722609"/>
                <a:gd name="connsiteY0" fmla="*/ 1459542 h 2830868"/>
                <a:gd name="connsiteX1" fmla="*/ 509531 w 1722609"/>
                <a:gd name="connsiteY1" fmla="*/ 136235 h 2830868"/>
                <a:gd name="connsiteX2" fmla="*/ 1117927 w 1722609"/>
                <a:gd name="connsiteY2" fmla="*/ 82999 h 2830868"/>
                <a:gd name="connsiteX3" fmla="*/ 1178767 w 1722609"/>
                <a:gd name="connsiteY3" fmla="*/ 493680 h 2830868"/>
                <a:gd name="connsiteX4" fmla="*/ 790914 w 1722609"/>
                <a:gd name="connsiteY4" fmla="*/ 1018440 h 2830868"/>
                <a:gd name="connsiteX5" fmla="*/ 935409 w 1722609"/>
                <a:gd name="connsiteY5" fmla="*/ 1071676 h 2830868"/>
                <a:gd name="connsiteX6" fmla="*/ 1232002 w 1722609"/>
                <a:gd name="connsiteY6" fmla="*/ 683810 h 2830868"/>
                <a:gd name="connsiteX7" fmla="*/ 1619854 w 1722609"/>
                <a:gd name="connsiteY7" fmla="*/ 668600 h 2830868"/>
                <a:gd name="connsiteX8" fmla="*/ 1711113 w 1722609"/>
                <a:gd name="connsiteY8" fmla="*/ 1018440 h 2830868"/>
                <a:gd name="connsiteX9" fmla="*/ 1414520 w 1722609"/>
                <a:gd name="connsiteY9" fmla="*/ 1406306 h 2830868"/>
                <a:gd name="connsiteX10" fmla="*/ 783309 w 1722609"/>
                <a:gd name="connsiteY10" fmla="*/ 1588831 h 2830868"/>
                <a:gd name="connsiteX11" fmla="*/ 1338471 w 1722609"/>
                <a:gd name="connsiteY11" fmla="*/ 2136406 h 2830868"/>
                <a:gd name="connsiteX12" fmla="*/ 1178767 w 1722609"/>
                <a:gd name="connsiteY12" fmla="*/ 2699192 h 2830868"/>
                <a:gd name="connsiteX13" fmla="*/ 714865 w 1722609"/>
                <a:gd name="connsiteY13" fmla="*/ 2722008 h 2830868"/>
                <a:gd name="connsiteX14" fmla="*/ 1 w 1722609"/>
                <a:gd name="connsiteY14" fmla="*/ 1467147 h 2830868"/>
                <a:gd name="connsiteX0" fmla="*/ 60839 w 1783448"/>
                <a:gd name="connsiteY0" fmla="*/ 1459542 h 2807271"/>
                <a:gd name="connsiteX1" fmla="*/ 570370 w 1783448"/>
                <a:gd name="connsiteY1" fmla="*/ 136235 h 2807271"/>
                <a:gd name="connsiteX2" fmla="*/ 1178766 w 1783448"/>
                <a:gd name="connsiteY2" fmla="*/ 82999 h 2807271"/>
                <a:gd name="connsiteX3" fmla="*/ 1239606 w 1783448"/>
                <a:gd name="connsiteY3" fmla="*/ 493680 h 2807271"/>
                <a:gd name="connsiteX4" fmla="*/ 851753 w 1783448"/>
                <a:gd name="connsiteY4" fmla="*/ 1018440 h 2807271"/>
                <a:gd name="connsiteX5" fmla="*/ 996248 w 1783448"/>
                <a:gd name="connsiteY5" fmla="*/ 1071676 h 2807271"/>
                <a:gd name="connsiteX6" fmla="*/ 1292841 w 1783448"/>
                <a:gd name="connsiteY6" fmla="*/ 683810 h 2807271"/>
                <a:gd name="connsiteX7" fmla="*/ 1680693 w 1783448"/>
                <a:gd name="connsiteY7" fmla="*/ 668600 h 2807271"/>
                <a:gd name="connsiteX8" fmla="*/ 1771952 w 1783448"/>
                <a:gd name="connsiteY8" fmla="*/ 1018440 h 2807271"/>
                <a:gd name="connsiteX9" fmla="*/ 1475359 w 1783448"/>
                <a:gd name="connsiteY9" fmla="*/ 1406306 h 2807271"/>
                <a:gd name="connsiteX10" fmla="*/ 844148 w 1783448"/>
                <a:gd name="connsiteY10" fmla="*/ 1588831 h 2807271"/>
                <a:gd name="connsiteX11" fmla="*/ 1399310 w 1783448"/>
                <a:gd name="connsiteY11" fmla="*/ 2136406 h 2807271"/>
                <a:gd name="connsiteX12" fmla="*/ 1239606 w 1783448"/>
                <a:gd name="connsiteY12" fmla="*/ 2699192 h 2807271"/>
                <a:gd name="connsiteX13" fmla="*/ 775704 w 1783448"/>
                <a:gd name="connsiteY13" fmla="*/ 2722008 h 2807271"/>
                <a:gd name="connsiteX14" fmla="*/ 0 w 1783448"/>
                <a:gd name="connsiteY14" fmla="*/ 1794171 h 2807271"/>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 w 1722609"/>
                <a:gd name="connsiteY14" fmla="*/ 1451937 h 2831973"/>
                <a:gd name="connsiteX0" fmla="*/ 0 w 1722609"/>
                <a:gd name="connsiteY0" fmla="*/ 1459542 h 2818202"/>
                <a:gd name="connsiteX1" fmla="*/ 509531 w 1722609"/>
                <a:gd name="connsiteY1" fmla="*/ 136235 h 2818202"/>
                <a:gd name="connsiteX2" fmla="*/ 1117927 w 1722609"/>
                <a:gd name="connsiteY2" fmla="*/ 82999 h 2818202"/>
                <a:gd name="connsiteX3" fmla="*/ 1178767 w 1722609"/>
                <a:gd name="connsiteY3" fmla="*/ 493680 h 2818202"/>
                <a:gd name="connsiteX4" fmla="*/ 790914 w 1722609"/>
                <a:gd name="connsiteY4" fmla="*/ 1018440 h 2818202"/>
                <a:gd name="connsiteX5" fmla="*/ 935409 w 1722609"/>
                <a:gd name="connsiteY5" fmla="*/ 1071676 h 2818202"/>
                <a:gd name="connsiteX6" fmla="*/ 1232002 w 1722609"/>
                <a:gd name="connsiteY6" fmla="*/ 683810 h 2818202"/>
                <a:gd name="connsiteX7" fmla="*/ 1619854 w 1722609"/>
                <a:gd name="connsiteY7" fmla="*/ 668600 h 2818202"/>
                <a:gd name="connsiteX8" fmla="*/ 1711113 w 1722609"/>
                <a:gd name="connsiteY8" fmla="*/ 1018440 h 2818202"/>
                <a:gd name="connsiteX9" fmla="*/ 1414520 w 1722609"/>
                <a:gd name="connsiteY9" fmla="*/ 1406306 h 2818202"/>
                <a:gd name="connsiteX10" fmla="*/ 783309 w 1722609"/>
                <a:gd name="connsiteY10" fmla="*/ 1588831 h 2818202"/>
                <a:gd name="connsiteX11" fmla="*/ 1338471 w 1722609"/>
                <a:gd name="connsiteY11" fmla="*/ 2136406 h 2818202"/>
                <a:gd name="connsiteX12" fmla="*/ 1178767 w 1722609"/>
                <a:gd name="connsiteY12" fmla="*/ 2699192 h 2818202"/>
                <a:gd name="connsiteX13" fmla="*/ 714865 w 1722609"/>
                <a:gd name="connsiteY13" fmla="*/ 2722008 h 2818202"/>
                <a:gd name="connsiteX14" fmla="*/ 22816 w 1722609"/>
                <a:gd name="connsiteY14" fmla="*/ 1642067 h 2818202"/>
                <a:gd name="connsiteX0" fmla="*/ 15209 w 1699793"/>
                <a:gd name="connsiteY0" fmla="*/ 1654646 h 2830781"/>
                <a:gd name="connsiteX1" fmla="*/ 486715 w 1699793"/>
                <a:gd name="connsiteY1" fmla="*/ 148814 h 2830781"/>
                <a:gd name="connsiteX2" fmla="*/ 1095111 w 1699793"/>
                <a:gd name="connsiteY2" fmla="*/ 95578 h 2830781"/>
                <a:gd name="connsiteX3" fmla="*/ 1155951 w 1699793"/>
                <a:gd name="connsiteY3" fmla="*/ 506259 h 2830781"/>
                <a:gd name="connsiteX4" fmla="*/ 768098 w 1699793"/>
                <a:gd name="connsiteY4" fmla="*/ 1031019 h 2830781"/>
                <a:gd name="connsiteX5" fmla="*/ 912593 w 1699793"/>
                <a:gd name="connsiteY5" fmla="*/ 1084255 h 2830781"/>
                <a:gd name="connsiteX6" fmla="*/ 1209186 w 1699793"/>
                <a:gd name="connsiteY6" fmla="*/ 696389 h 2830781"/>
                <a:gd name="connsiteX7" fmla="*/ 1597038 w 1699793"/>
                <a:gd name="connsiteY7" fmla="*/ 681179 h 2830781"/>
                <a:gd name="connsiteX8" fmla="*/ 1688297 w 1699793"/>
                <a:gd name="connsiteY8" fmla="*/ 1031019 h 2830781"/>
                <a:gd name="connsiteX9" fmla="*/ 1391704 w 1699793"/>
                <a:gd name="connsiteY9" fmla="*/ 1418885 h 2830781"/>
                <a:gd name="connsiteX10" fmla="*/ 760493 w 1699793"/>
                <a:gd name="connsiteY10" fmla="*/ 1601410 h 2830781"/>
                <a:gd name="connsiteX11" fmla="*/ 1315655 w 1699793"/>
                <a:gd name="connsiteY11" fmla="*/ 2148985 h 2830781"/>
                <a:gd name="connsiteX12" fmla="*/ 1155951 w 1699793"/>
                <a:gd name="connsiteY12" fmla="*/ 2711771 h 2830781"/>
                <a:gd name="connsiteX13" fmla="*/ 692049 w 1699793"/>
                <a:gd name="connsiteY13" fmla="*/ 2734587 h 2830781"/>
                <a:gd name="connsiteX14" fmla="*/ 0 w 1699793"/>
                <a:gd name="connsiteY14" fmla="*/ 1654646 h 2830781"/>
                <a:gd name="connsiteX0" fmla="*/ 15209 w 1699793"/>
                <a:gd name="connsiteY0" fmla="*/ 1618106 h 2794241"/>
                <a:gd name="connsiteX1" fmla="*/ 486715 w 1699793"/>
                <a:gd name="connsiteY1" fmla="*/ 173116 h 2794241"/>
                <a:gd name="connsiteX2" fmla="*/ 1095111 w 1699793"/>
                <a:gd name="connsiteY2" fmla="*/ 59038 h 2794241"/>
                <a:gd name="connsiteX3" fmla="*/ 1155951 w 1699793"/>
                <a:gd name="connsiteY3" fmla="*/ 469719 h 2794241"/>
                <a:gd name="connsiteX4" fmla="*/ 768098 w 1699793"/>
                <a:gd name="connsiteY4" fmla="*/ 994479 h 2794241"/>
                <a:gd name="connsiteX5" fmla="*/ 912593 w 1699793"/>
                <a:gd name="connsiteY5" fmla="*/ 1047715 h 2794241"/>
                <a:gd name="connsiteX6" fmla="*/ 1209186 w 1699793"/>
                <a:gd name="connsiteY6" fmla="*/ 659849 h 2794241"/>
                <a:gd name="connsiteX7" fmla="*/ 1597038 w 1699793"/>
                <a:gd name="connsiteY7" fmla="*/ 644639 h 2794241"/>
                <a:gd name="connsiteX8" fmla="*/ 1688297 w 1699793"/>
                <a:gd name="connsiteY8" fmla="*/ 994479 h 2794241"/>
                <a:gd name="connsiteX9" fmla="*/ 1391704 w 1699793"/>
                <a:gd name="connsiteY9" fmla="*/ 1382345 h 2794241"/>
                <a:gd name="connsiteX10" fmla="*/ 760493 w 1699793"/>
                <a:gd name="connsiteY10" fmla="*/ 1564870 h 2794241"/>
                <a:gd name="connsiteX11" fmla="*/ 1315655 w 1699793"/>
                <a:gd name="connsiteY11" fmla="*/ 2112445 h 2794241"/>
                <a:gd name="connsiteX12" fmla="*/ 1155951 w 1699793"/>
                <a:gd name="connsiteY12" fmla="*/ 2675231 h 2794241"/>
                <a:gd name="connsiteX13" fmla="*/ 692049 w 1699793"/>
                <a:gd name="connsiteY13" fmla="*/ 2698047 h 2794241"/>
                <a:gd name="connsiteX14" fmla="*/ 0 w 1699793"/>
                <a:gd name="connsiteY14" fmla="*/ 1618106 h 2794241"/>
                <a:gd name="connsiteX0" fmla="*/ 15209 w 1699793"/>
                <a:gd name="connsiteY0" fmla="*/ 1586341 h 2762476"/>
                <a:gd name="connsiteX1" fmla="*/ 486715 w 1699793"/>
                <a:gd name="connsiteY1" fmla="*/ 141351 h 2762476"/>
                <a:gd name="connsiteX2" fmla="*/ 1034272 w 1699793"/>
                <a:gd name="connsiteY2" fmla="*/ 88115 h 2762476"/>
                <a:gd name="connsiteX3" fmla="*/ 1155951 w 1699793"/>
                <a:gd name="connsiteY3" fmla="*/ 437954 h 2762476"/>
                <a:gd name="connsiteX4" fmla="*/ 768098 w 1699793"/>
                <a:gd name="connsiteY4" fmla="*/ 962714 h 2762476"/>
                <a:gd name="connsiteX5" fmla="*/ 912593 w 1699793"/>
                <a:gd name="connsiteY5" fmla="*/ 1015950 h 2762476"/>
                <a:gd name="connsiteX6" fmla="*/ 1209186 w 1699793"/>
                <a:gd name="connsiteY6" fmla="*/ 628084 h 2762476"/>
                <a:gd name="connsiteX7" fmla="*/ 1597038 w 1699793"/>
                <a:gd name="connsiteY7" fmla="*/ 612874 h 2762476"/>
                <a:gd name="connsiteX8" fmla="*/ 1688297 w 1699793"/>
                <a:gd name="connsiteY8" fmla="*/ 962714 h 2762476"/>
                <a:gd name="connsiteX9" fmla="*/ 1391704 w 1699793"/>
                <a:gd name="connsiteY9" fmla="*/ 1350580 h 2762476"/>
                <a:gd name="connsiteX10" fmla="*/ 760493 w 1699793"/>
                <a:gd name="connsiteY10" fmla="*/ 1533105 h 2762476"/>
                <a:gd name="connsiteX11" fmla="*/ 1315655 w 1699793"/>
                <a:gd name="connsiteY11" fmla="*/ 2080680 h 2762476"/>
                <a:gd name="connsiteX12" fmla="*/ 1155951 w 1699793"/>
                <a:gd name="connsiteY12" fmla="*/ 2643466 h 2762476"/>
                <a:gd name="connsiteX13" fmla="*/ 692049 w 1699793"/>
                <a:gd name="connsiteY13" fmla="*/ 2666282 h 2762476"/>
                <a:gd name="connsiteX14" fmla="*/ 0 w 1699793"/>
                <a:gd name="connsiteY14" fmla="*/ 1586341 h 276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9793" h="2762476">
                  <a:moveTo>
                    <a:pt x="15209" y="1586341"/>
                  </a:moveTo>
                  <a:cubicBezTo>
                    <a:pt x="176814" y="1039399"/>
                    <a:pt x="316871" y="391055"/>
                    <a:pt x="486715" y="141351"/>
                  </a:cubicBezTo>
                  <a:cubicBezTo>
                    <a:pt x="656559" y="-108353"/>
                    <a:pt x="922733" y="38681"/>
                    <a:pt x="1034272" y="88115"/>
                  </a:cubicBezTo>
                  <a:cubicBezTo>
                    <a:pt x="1145811" y="137549"/>
                    <a:pt x="1200313" y="292187"/>
                    <a:pt x="1155951" y="437954"/>
                  </a:cubicBezTo>
                  <a:cubicBezTo>
                    <a:pt x="1111589" y="583721"/>
                    <a:pt x="808658" y="866381"/>
                    <a:pt x="768098" y="962714"/>
                  </a:cubicBezTo>
                  <a:cubicBezTo>
                    <a:pt x="727538" y="1059047"/>
                    <a:pt x="844149" y="1088200"/>
                    <a:pt x="912593" y="1015950"/>
                  </a:cubicBezTo>
                  <a:cubicBezTo>
                    <a:pt x="981038" y="943700"/>
                    <a:pt x="1095112" y="695263"/>
                    <a:pt x="1209186" y="628084"/>
                  </a:cubicBezTo>
                  <a:cubicBezTo>
                    <a:pt x="1323260" y="560905"/>
                    <a:pt x="1517186" y="557102"/>
                    <a:pt x="1597038" y="612874"/>
                  </a:cubicBezTo>
                  <a:cubicBezTo>
                    <a:pt x="1676890" y="668646"/>
                    <a:pt x="1722519" y="839763"/>
                    <a:pt x="1688297" y="962714"/>
                  </a:cubicBezTo>
                  <a:cubicBezTo>
                    <a:pt x="1654075" y="1085665"/>
                    <a:pt x="1546338" y="1255515"/>
                    <a:pt x="1391704" y="1350580"/>
                  </a:cubicBezTo>
                  <a:cubicBezTo>
                    <a:pt x="1237070" y="1445645"/>
                    <a:pt x="773168" y="1411422"/>
                    <a:pt x="760493" y="1533105"/>
                  </a:cubicBezTo>
                  <a:cubicBezTo>
                    <a:pt x="747818" y="1654788"/>
                    <a:pt x="1249745" y="1895620"/>
                    <a:pt x="1315655" y="2080680"/>
                  </a:cubicBezTo>
                  <a:cubicBezTo>
                    <a:pt x="1381565" y="2265740"/>
                    <a:pt x="1259885" y="2545866"/>
                    <a:pt x="1155951" y="2643466"/>
                  </a:cubicBezTo>
                  <a:cubicBezTo>
                    <a:pt x="1052017" y="2741066"/>
                    <a:pt x="884708" y="2842470"/>
                    <a:pt x="692049" y="2666282"/>
                  </a:cubicBezTo>
                  <a:cubicBezTo>
                    <a:pt x="499390" y="2490094"/>
                    <a:pt x="0" y="1586341"/>
                    <a:pt x="0" y="1586341"/>
                  </a:cubicBezTo>
                </a:path>
              </a:pathLst>
            </a:custGeom>
            <a:solidFill>
              <a:schemeClr val="accent6">
                <a:lumMod val="60000"/>
                <a:lumOff val="40000"/>
              </a:schemeClr>
            </a:solidFill>
            <a:ln>
              <a:solidFill>
                <a:schemeClr val="accent6">
                  <a:lumMod val="75000"/>
                </a:schemeClr>
              </a:solidFill>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prstClr val="black"/>
                </a:solidFill>
              </a:endParaRPr>
            </a:p>
          </p:txBody>
        </p:sp>
        <p:sp>
          <p:nvSpPr>
            <p:cNvPr id="24" name="Oval 23"/>
            <p:cNvSpPr/>
            <p:nvPr/>
          </p:nvSpPr>
          <p:spPr bwMode="auto">
            <a:xfrm>
              <a:off x="3194050" y="4601050"/>
              <a:ext cx="684847" cy="684530"/>
            </a:xfrm>
            <a:prstGeom prst="ellipse">
              <a:avLst/>
            </a:prstGeom>
            <a:solidFill>
              <a:srgbClr val="FAC090"/>
            </a:solidFill>
            <a:ln w="38100" cap="flat" cmpd="sng" algn="ctr">
              <a:solidFill>
                <a:srgbClr val="E46C0A"/>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prstClr val="black"/>
                </a:solidFill>
              </a:endParaRPr>
            </a:p>
          </p:txBody>
        </p:sp>
        <p:cxnSp>
          <p:nvCxnSpPr>
            <p:cNvPr id="27" name="Straight Connector 26"/>
            <p:cNvCxnSpPr/>
            <p:nvPr/>
          </p:nvCxnSpPr>
          <p:spPr bwMode="auto">
            <a:xfrm flipV="1">
              <a:off x="4544764" y="3737805"/>
              <a:ext cx="701928"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flipV="1">
              <a:off x="3562066" y="4392939"/>
              <a:ext cx="982699" cy="5543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flipV="1">
              <a:off x="4030017" y="3737805"/>
              <a:ext cx="1216675" cy="20157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flipH="1">
              <a:off x="3562066" y="3888990"/>
              <a:ext cx="421157" cy="105829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rot="5400000">
              <a:off x="3677253" y="4886087"/>
              <a:ext cx="1360661" cy="37436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rot="16200000" flipH="1">
              <a:off x="3439677" y="5022874"/>
              <a:ext cx="806317"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rot="16200000" flipH="1">
              <a:off x="4863331" y="4121166"/>
              <a:ext cx="907106" cy="14038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rot="16200000" flipH="1">
              <a:off x="4299989" y="4637713"/>
              <a:ext cx="957502" cy="46795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flipV="1">
              <a:off x="4170403" y="5350440"/>
              <a:ext cx="842314" cy="35276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4" name="Oval 43"/>
            <p:cNvSpPr/>
            <p:nvPr/>
          </p:nvSpPr>
          <p:spPr bwMode="auto">
            <a:xfrm>
              <a:off x="5175250" y="36512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5" name="Oval 44"/>
            <p:cNvSpPr/>
            <p:nvPr/>
          </p:nvSpPr>
          <p:spPr bwMode="auto">
            <a:xfrm>
              <a:off x="5327650" y="45656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4946650" y="52514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 name="Oval 46"/>
            <p:cNvSpPr/>
            <p:nvPr/>
          </p:nvSpPr>
          <p:spPr bwMode="auto">
            <a:xfrm>
              <a:off x="4489450" y="43370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8" name="Oval 47"/>
            <p:cNvSpPr/>
            <p:nvPr/>
          </p:nvSpPr>
          <p:spPr bwMode="auto">
            <a:xfrm>
              <a:off x="3956050" y="38798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Oval 48"/>
            <p:cNvSpPr/>
            <p:nvPr/>
          </p:nvSpPr>
          <p:spPr bwMode="auto">
            <a:xfrm>
              <a:off x="4108450" y="56324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 name="Oval 49"/>
            <p:cNvSpPr/>
            <p:nvPr/>
          </p:nvSpPr>
          <p:spPr bwMode="auto">
            <a:xfrm>
              <a:off x="3498850" y="4870450"/>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4256673752"/>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Example</a:t>
            </a:r>
            <a:endParaRPr lang="en-US" dirty="0"/>
          </a:p>
        </p:txBody>
      </p:sp>
      <p:sp>
        <p:nvSpPr>
          <p:cNvPr id="3" name="Content Placeholder 2"/>
          <p:cNvSpPr>
            <a:spLocks noGrp="1"/>
          </p:cNvSpPr>
          <p:nvPr>
            <p:ph idx="1"/>
          </p:nvPr>
        </p:nvSpPr>
        <p:spPr/>
        <p:txBody>
          <a:bodyPr/>
          <a:lstStyle/>
          <a:p>
            <a:r>
              <a:rPr lang="en-US" dirty="0" err="1" smtClean="0"/>
              <a:t>PageRank</a:t>
            </a:r>
            <a:r>
              <a:rPr lang="en-US" dirty="0" smtClean="0"/>
              <a:t> Computation</a:t>
            </a:r>
          </a:p>
          <a:p>
            <a:pPr lvl="1"/>
            <a:r>
              <a:rPr lang="en-US" dirty="0" smtClean="0"/>
              <a:t>Larry Page &amp; Sergey </a:t>
            </a:r>
            <a:r>
              <a:rPr lang="en-US" dirty="0" err="1" smtClean="0"/>
              <a:t>Brinn</a:t>
            </a:r>
            <a:r>
              <a:rPr lang="en-US" dirty="0" smtClean="0"/>
              <a:t>, 1998</a:t>
            </a:r>
          </a:p>
          <a:p>
            <a:r>
              <a:rPr lang="en-US" dirty="0" smtClean="0"/>
              <a:t>Rank “Importance” of Web Pages</a:t>
            </a:r>
          </a:p>
        </p:txBody>
      </p:sp>
      <p:grpSp>
        <p:nvGrpSpPr>
          <p:cNvPr id="81" name="Group 80"/>
          <p:cNvGrpSpPr/>
          <p:nvPr/>
        </p:nvGrpSpPr>
        <p:grpSpPr>
          <a:xfrm>
            <a:off x="4565650" y="2994614"/>
            <a:ext cx="3452907" cy="2866436"/>
            <a:chOff x="4794503" y="3194050"/>
            <a:chExt cx="3452907" cy="2866436"/>
          </a:xfrm>
        </p:grpSpPr>
        <p:cxnSp>
          <p:nvCxnSpPr>
            <p:cNvPr id="27" name="Straight Connector 26"/>
            <p:cNvCxnSpPr/>
            <p:nvPr/>
          </p:nvCxnSpPr>
          <p:spPr bwMode="auto">
            <a:xfrm flipV="1">
              <a:off x="6678617" y="3671809"/>
              <a:ext cx="701928"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flipV="1">
              <a:off x="5695919" y="4326943"/>
              <a:ext cx="982699" cy="5543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flipV="1">
              <a:off x="6163870" y="3671809"/>
              <a:ext cx="1216675" cy="20157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flipH="1">
              <a:off x="5695919" y="3822994"/>
              <a:ext cx="421157" cy="105829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rot="5400000">
              <a:off x="5811106" y="4820091"/>
              <a:ext cx="1360661" cy="37436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rot="16200000" flipH="1">
              <a:off x="5573530" y="4956878"/>
              <a:ext cx="806317"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rot="16200000" flipH="1">
              <a:off x="6997184" y="4055170"/>
              <a:ext cx="907106" cy="14038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rot="16200000" flipH="1">
              <a:off x="6433842" y="4571717"/>
              <a:ext cx="957502" cy="46795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flipV="1">
              <a:off x="6304256" y="5284444"/>
              <a:ext cx="842314" cy="35276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4" name="Oval 43"/>
            <p:cNvSpPr/>
            <p:nvPr/>
          </p:nvSpPr>
          <p:spPr bwMode="auto">
            <a:xfrm>
              <a:off x="7309103" y="3585254"/>
              <a:ext cx="152400" cy="152400"/>
            </a:xfrm>
            <a:prstGeom prst="ellipse">
              <a:avLst/>
            </a:prstGeom>
            <a:solidFill>
              <a:srgbClr val="FFC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5" name="Oval 44"/>
            <p:cNvSpPr/>
            <p:nvPr/>
          </p:nvSpPr>
          <p:spPr bwMode="auto">
            <a:xfrm>
              <a:off x="7461503" y="4499654"/>
              <a:ext cx="152400" cy="152400"/>
            </a:xfrm>
            <a:prstGeom prst="ellipse">
              <a:avLst/>
            </a:prstGeom>
            <a:solidFill>
              <a:srgbClr val="7030A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7080503" y="5185454"/>
              <a:ext cx="152400" cy="152400"/>
            </a:xfrm>
            <a:prstGeom prst="ellipse">
              <a:avLst/>
            </a:prstGeom>
            <a:solidFill>
              <a:srgbClr val="92D05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 name="Oval 46"/>
            <p:cNvSpPr/>
            <p:nvPr/>
          </p:nvSpPr>
          <p:spPr bwMode="auto">
            <a:xfrm>
              <a:off x="6623303" y="42710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8" name="Oval 47"/>
            <p:cNvSpPr/>
            <p:nvPr/>
          </p:nvSpPr>
          <p:spPr bwMode="auto">
            <a:xfrm>
              <a:off x="6089903" y="3813854"/>
              <a:ext cx="152400" cy="152400"/>
            </a:xfrm>
            <a:prstGeom prst="ellipse">
              <a:avLst/>
            </a:prstGeom>
            <a:solidFill>
              <a:srgbClr val="92D05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Oval 48"/>
            <p:cNvSpPr/>
            <p:nvPr/>
          </p:nvSpPr>
          <p:spPr bwMode="auto">
            <a:xfrm>
              <a:off x="6242303" y="5566454"/>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 name="Oval 49"/>
            <p:cNvSpPr/>
            <p:nvPr/>
          </p:nvSpPr>
          <p:spPr bwMode="auto">
            <a:xfrm>
              <a:off x="5632703" y="4804454"/>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38" name="Group 37"/>
            <p:cNvGrpSpPr/>
            <p:nvPr/>
          </p:nvGrpSpPr>
          <p:grpSpPr>
            <a:xfrm>
              <a:off x="4794503" y="3194050"/>
              <a:ext cx="3452907" cy="2866436"/>
              <a:chOff x="603250" y="3194050"/>
              <a:chExt cx="3452907" cy="2866436"/>
            </a:xfrm>
          </p:grpSpPr>
          <p:sp>
            <p:nvSpPr>
              <p:cNvPr id="25" name="TextBox 24"/>
              <p:cNvSpPr txBox="1"/>
              <p:nvPr/>
            </p:nvSpPr>
            <p:spPr>
              <a:xfrm>
                <a:off x="1365250" y="3432854"/>
                <a:ext cx="633507" cy="341632"/>
              </a:xfrm>
              <a:prstGeom prst="rect">
                <a:avLst/>
              </a:prstGeom>
              <a:solidFill>
                <a:srgbClr val="FFCCFF"/>
              </a:solidFill>
            </p:spPr>
            <p:txBody>
              <a:bodyPr wrap="none" rtlCol="0">
                <a:spAutoFit/>
              </a:bodyPr>
              <a:lstStyle/>
              <a:p>
                <a:r>
                  <a:rPr lang="en-US" dirty="0" smtClean="0"/>
                  <a:t>0.79</a:t>
                </a:r>
                <a:endParaRPr lang="en-US" baseline="-25000" dirty="0"/>
              </a:p>
            </p:txBody>
          </p:sp>
          <p:sp>
            <p:nvSpPr>
              <p:cNvPr id="26" name="TextBox 25"/>
              <p:cNvSpPr txBox="1"/>
              <p:nvPr/>
            </p:nvSpPr>
            <p:spPr>
              <a:xfrm>
                <a:off x="2279650" y="3890054"/>
                <a:ext cx="633507" cy="341632"/>
              </a:xfrm>
              <a:prstGeom prst="rect">
                <a:avLst/>
              </a:prstGeom>
              <a:solidFill>
                <a:srgbClr val="FFCCFF"/>
              </a:solidFill>
            </p:spPr>
            <p:txBody>
              <a:bodyPr wrap="none" rtlCol="0">
                <a:spAutoFit/>
              </a:bodyPr>
              <a:lstStyle/>
              <a:p>
                <a:r>
                  <a:rPr lang="en-US" dirty="0" smtClean="0"/>
                  <a:t>1.51</a:t>
                </a:r>
                <a:endParaRPr lang="en-US" baseline="-25000" dirty="0"/>
              </a:p>
            </p:txBody>
          </p:sp>
          <p:sp>
            <p:nvSpPr>
              <p:cNvPr id="37" name="TextBox 36"/>
              <p:cNvSpPr txBox="1"/>
              <p:nvPr/>
            </p:nvSpPr>
            <p:spPr>
              <a:xfrm>
                <a:off x="1974850" y="5718854"/>
                <a:ext cx="633507" cy="341632"/>
              </a:xfrm>
              <a:prstGeom prst="rect">
                <a:avLst/>
              </a:prstGeom>
              <a:solidFill>
                <a:srgbClr val="FFCCFF"/>
              </a:solidFill>
            </p:spPr>
            <p:txBody>
              <a:bodyPr wrap="none" rtlCol="0">
                <a:spAutoFit/>
              </a:bodyPr>
              <a:lstStyle/>
              <a:p>
                <a:r>
                  <a:rPr lang="en-US" dirty="0" smtClean="0"/>
                  <a:t>1.14</a:t>
                </a:r>
                <a:endParaRPr lang="en-US" baseline="-25000" dirty="0"/>
              </a:p>
            </p:txBody>
          </p:sp>
          <p:sp>
            <p:nvSpPr>
              <p:cNvPr id="34" name="TextBox 33"/>
              <p:cNvSpPr txBox="1"/>
              <p:nvPr/>
            </p:nvSpPr>
            <p:spPr>
              <a:xfrm>
                <a:off x="3422650" y="4108450"/>
                <a:ext cx="633507" cy="341632"/>
              </a:xfrm>
              <a:prstGeom prst="rect">
                <a:avLst/>
              </a:prstGeom>
              <a:solidFill>
                <a:srgbClr val="FFCCFF"/>
              </a:solidFill>
            </p:spPr>
            <p:txBody>
              <a:bodyPr wrap="none" rtlCol="0">
                <a:spAutoFit/>
              </a:bodyPr>
              <a:lstStyle/>
              <a:p>
                <a:r>
                  <a:rPr lang="en-US" dirty="0" smtClean="0"/>
                  <a:t>0.42</a:t>
                </a:r>
                <a:endParaRPr lang="en-US" baseline="-25000" dirty="0"/>
              </a:p>
            </p:txBody>
          </p:sp>
          <p:sp>
            <p:nvSpPr>
              <p:cNvPr id="40" name="TextBox 39"/>
              <p:cNvSpPr txBox="1"/>
              <p:nvPr/>
            </p:nvSpPr>
            <p:spPr>
              <a:xfrm>
                <a:off x="3041650" y="3194050"/>
                <a:ext cx="633507" cy="341632"/>
              </a:xfrm>
              <a:prstGeom prst="rect">
                <a:avLst/>
              </a:prstGeom>
              <a:solidFill>
                <a:srgbClr val="FFCCFF"/>
              </a:solidFill>
            </p:spPr>
            <p:txBody>
              <a:bodyPr wrap="none" rtlCol="0">
                <a:spAutoFit/>
              </a:bodyPr>
              <a:lstStyle/>
              <a:p>
                <a:r>
                  <a:rPr lang="en-US" dirty="0" smtClean="0"/>
                  <a:t>1.20</a:t>
                </a:r>
                <a:endParaRPr lang="en-US" baseline="-25000" dirty="0"/>
              </a:p>
            </p:txBody>
          </p:sp>
          <p:sp>
            <p:nvSpPr>
              <p:cNvPr id="41" name="TextBox 40"/>
              <p:cNvSpPr txBox="1"/>
              <p:nvPr/>
            </p:nvSpPr>
            <p:spPr>
              <a:xfrm>
                <a:off x="3117850" y="5099050"/>
                <a:ext cx="633507" cy="341632"/>
              </a:xfrm>
              <a:prstGeom prst="rect">
                <a:avLst/>
              </a:prstGeom>
              <a:solidFill>
                <a:srgbClr val="FFCCFF"/>
              </a:solidFill>
            </p:spPr>
            <p:txBody>
              <a:bodyPr wrap="none" rtlCol="0">
                <a:spAutoFit/>
              </a:bodyPr>
              <a:lstStyle/>
              <a:p>
                <a:r>
                  <a:rPr lang="en-US" dirty="0" smtClean="0"/>
                  <a:t>0.78</a:t>
                </a:r>
                <a:endParaRPr lang="en-US" baseline="-25000" dirty="0"/>
              </a:p>
            </p:txBody>
          </p:sp>
          <p:sp>
            <p:nvSpPr>
              <p:cNvPr id="42" name="TextBox 41"/>
              <p:cNvSpPr txBox="1"/>
              <p:nvPr/>
            </p:nvSpPr>
            <p:spPr>
              <a:xfrm>
                <a:off x="603250" y="4641850"/>
                <a:ext cx="633507" cy="341632"/>
              </a:xfrm>
              <a:prstGeom prst="rect">
                <a:avLst/>
              </a:prstGeom>
              <a:solidFill>
                <a:srgbClr val="FFCCFF"/>
              </a:solidFill>
            </p:spPr>
            <p:txBody>
              <a:bodyPr wrap="none" rtlCol="0">
                <a:spAutoFit/>
              </a:bodyPr>
              <a:lstStyle/>
              <a:p>
                <a:r>
                  <a:rPr lang="en-US" dirty="0" smtClean="0"/>
                  <a:t>1.16</a:t>
                </a:r>
                <a:endParaRPr lang="en-US" baseline="-25000" dirty="0"/>
              </a:p>
            </p:txBody>
          </p:sp>
        </p:grpSp>
      </p:grpSp>
      <p:grpSp>
        <p:nvGrpSpPr>
          <p:cNvPr id="80" name="Group 79"/>
          <p:cNvGrpSpPr/>
          <p:nvPr/>
        </p:nvGrpSpPr>
        <p:grpSpPr>
          <a:xfrm>
            <a:off x="1212850" y="3117850"/>
            <a:ext cx="2181114" cy="2438398"/>
            <a:chOff x="1136650" y="3651252"/>
            <a:chExt cx="2181114" cy="2438398"/>
          </a:xfrm>
        </p:grpSpPr>
        <p:cxnSp>
          <p:nvCxnSpPr>
            <p:cNvPr id="39" name="Straight Connector 38"/>
            <p:cNvCxnSpPr/>
            <p:nvPr/>
          </p:nvCxnSpPr>
          <p:spPr bwMode="auto">
            <a:xfrm flipV="1">
              <a:off x="2258764" y="3824209"/>
              <a:ext cx="701928"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bwMode="auto">
            <a:xfrm flipV="1">
              <a:off x="1276066" y="4479343"/>
              <a:ext cx="982699" cy="5543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flipV="1">
              <a:off x="1744017" y="3824209"/>
              <a:ext cx="1216675" cy="20157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flipH="1">
              <a:off x="1276066" y="3975394"/>
              <a:ext cx="421157" cy="105829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rot="5400000">
              <a:off x="1391253" y="4972491"/>
              <a:ext cx="1360661" cy="37436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rot="16200000" flipH="1">
              <a:off x="1153677" y="5109278"/>
              <a:ext cx="806317"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rot="16200000" flipH="1">
              <a:off x="2577331" y="4207570"/>
              <a:ext cx="907106" cy="14038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rot="16200000" flipH="1">
              <a:off x="2013989" y="4724117"/>
              <a:ext cx="957502" cy="46795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bwMode="auto">
            <a:xfrm flipV="1">
              <a:off x="1884403" y="5436844"/>
              <a:ext cx="842314" cy="35276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58" name="Oval 57"/>
            <p:cNvSpPr/>
            <p:nvPr/>
          </p:nvSpPr>
          <p:spPr bwMode="auto">
            <a:xfrm>
              <a:off x="2889250" y="3737654"/>
              <a:ext cx="152400" cy="152400"/>
            </a:xfrm>
            <a:prstGeom prst="ellipse">
              <a:avLst/>
            </a:prstGeom>
            <a:solidFill>
              <a:srgbClr val="FFC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Oval 58"/>
            <p:cNvSpPr/>
            <p:nvPr/>
          </p:nvSpPr>
          <p:spPr bwMode="auto">
            <a:xfrm>
              <a:off x="3041650" y="4652054"/>
              <a:ext cx="152400" cy="152400"/>
            </a:xfrm>
            <a:prstGeom prst="ellipse">
              <a:avLst/>
            </a:prstGeom>
            <a:solidFill>
              <a:srgbClr val="7030A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 name="Oval 59"/>
            <p:cNvSpPr/>
            <p:nvPr/>
          </p:nvSpPr>
          <p:spPr bwMode="auto">
            <a:xfrm>
              <a:off x="2660650" y="5337854"/>
              <a:ext cx="152400" cy="152400"/>
            </a:xfrm>
            <a:prstGeom prst="ellipse">
              <a:avLst/>
            </a:prstGeom>
            <a:solidFill>
              <a:srgbClr val="92D05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1" name="Oval 60"/>
            <p:cNvSpPr/>
            <p:nvPr/>
          </p:nvSpPr>
          <p:spPr bwMode="auto">
            <a:xfrm>
              <a:off x="2203450" y="44234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 name="Oval 61"/>
            <p:cNvSpPr/>
            <p:nvPr/>
          </p:nvSpPr>
          <p:spPr bwMode="auto">
            <a:xfrm>
              <a:off x="1670050" y="3966254"/>
              <a:ext cx="152400" cy="152400"/>
            </a:xfrm>
            <a:prstGeom prst="ellipse">
              <a:avLst/>
            </a:prstGeom>
            <a:solidFill>
              <a:srgbClr val="92D05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 name="Oval 62"/>
            <p:cNvSpPr/>
            <p:nvPr/>
          </p:nvSpPr>
          <p:spPr bwMode="auto">
            <a:xfrm>
              <a:off x="1822450" y="5718854"/>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 name="Oval 63"/>
            <p:cNvSpPr/>
            <p:nvPr/>
          </p:nvSpPr>
          <p:spPr bwMode="auto">
            <a:xfrm>
              <a:off x="1212850" y="4956854"/>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73" name="Picture 72" descr="aapo.jpg"/>
            <p:cNvPicPr>
              <a:picLocks noChangeAspect="1"/>
            </p:cNvPicPr>
            <p:nvPr/>
          </p:nvPicPr>
          <p:blipFill>
            <a:blip r:embed="rId2" cstate="print"/>
            <a:stretch>
              <a:fillRect/>
            </a:stretch>
          </p:blipFill>
          <p:spPr>
            <a:xfrm>
              <a:off x="2636179" y="5216389"/>
              <a:ext cx="298466" cy="482362"/>
            </a:xfrm>
            <a:prstGeom prst="rect">
              <a:avLst/>
            </a:prstGeom>
            <a:ln>
              <a:noFill/>
            </a:ln>
            <a:effectLst/>
          </p:spPr>
        </p:pic>
        <p:pic>
          <p:nvPicPr>
            <p:cNvPr id="74" name="Picture 73" descr="arthur.jpg"/>
            <p:cNvPicPr>
              <a:picLocks noChangeAspect="1"/>
            </p:cNvPicPr>
            <p:nvPr/>
          </p:nvPicPr>
          <p:blipFill>
            <a:blip r:embed="rId3" cstate="print"/>
            <a:stretch>
              <a:fillRect/>
            </a:stretch>
          </p:blipFill>
          <p:spPr>
            <a:xfrm>
              <a:off x="2964200" y="4509554"/>
              <a:ext cx="353564" cy="482362"/>
            </a:xfrm>
            <a:prstGeom prst="rect">
              <a:avLst/>
            </a:prstGeom>
            <a:ln>
              <a:noFill/>
            </a:ln>
            <a:effectLst/>
          </p:spPr>
        </p:pic>
        <p:pic>
          <p:nvPicPr>
            <p:cNvPr id="75" name="Picture 74" descr="funiak.jpg"/>
            <p:cNvPicPr>
              <a:picLocks noChangeAspect="1"/>
            </p:cNvPicPr>
            <p:nvPr/>
          </p:nvPicPr>
          <p:blipFill>
            <a:blip r:embed="rId4" cstate="print"/>
            <a:stretch>
              <a:fillRect/>
            </a:stretch>
          </p:blipFill>
          <p:spPr>
            <a:xfrm>
              <a:off x="2776760" y="3651252"/>
              <a:ext cx="392878" cy="469354"/>
            </a:xfrm>
            <a:prstGeom prst="rect">
              <a:avLst/>
            </a:prstGeom>
            <a:ln>
              <a:noFill/>
            </a:ln>
            <a:effectLst/>
          </p:spPr>
        </p:pic>
        <p:pic>
          <p:nvPicPr>
            <p:cNvPr id="76" name="Picture 75" descr="gonzalez.jpg"/>
            <p:cNvPicPr>
              <a:picLocks noChangeAspect="1"/>
            </p:cNvPicPr>
            <p:nvPr/>
          </p:nvPicPr>
          <p:blipFill>
            <a:blip r:embed="rId5" cstate="print"/>
            <a:stretch>
              <a:fillRect/>
            </a:stretch>
          </p:blipFill>
          <p:spPr>
            <a:xfrm>
              <a:off x="1136650" y="4812483"/>
              <a:ext cx="320212" cy="483004"/>
            </a:xfrm>
            <a:prstGeom prst="rect">
              <a:avLst/>
            </a:prstGeom>
            <a:ln>
              <a:noFill/>
            </a:ln>
            <a:effectLst/>
          </p:spPr>
        </p:pic>
        <p:pic>
          <p:nvPicPr>
            <p:cNvPr id="77" name="Picture 76" descr="guestrin.jpg"/>
            <p:cNvPicPr>
              <a:picLocks noChangeAspect="1"/>
            </p:cNvPicPr>
            <p:nvPr/>
          </p:nvPicPr>
          <p:blipFill>
            <a:blip r:embed="rId6" cstate="print"/>
            <a:stretch>
              <a:fillRect/>
            </a:stretch>
          </p:blipFill>
          <p:spPr>
            <a:xfrm>
              <a:off x="2120716" y="4257111"/>
              <a:ext cx="324200" cy="469354"/>
            </a:xfrm>
            <a:prstGeom prst="rect">
              <a:avLst/>
            </a:prstGeom>
            <a:ln>
              <a:noFill/>
            </a:ln>
            <a:effectLst/>
          </p:spPr>
        </p:pic>
        <p:pic>
          <p:nvPicPr>
            <p:cNvPr id="78" name="Picture 77" descr="ylow.jpg"/>
            <p:cNvPicPr>
              <a:picLocks noChangeAspect="1"/>
            </p:cNvPicPr>
            <p:nvPr/>
          </p:nvPicPr>
          <p:blipFill>
            <a:blip r:embed="rId7" cstate="print"/>
            <a:stretch>
              <a:fillRect/>
            </a:stretch>
          </p:blipFill>
          <p:spPr>
            <a:xfrm>
              <a:off x="1745833" y="5620296"/>
              <a:ext cx="344515" cy="469354"/>
            </a:xfrm>
            <a:prstGeom prst="rect">
              <a:avLst/>
            </a:prstGeom>
            <a:ln>
              <a:noFill/>
            </a:ln>
            <a:effectLst/>
          </p:spPr>
        </p:pic>
        <p:pic>
          <p:nvPicPr>
            <p:cNvPr id="79" name="Picture 78" descr="hong.jpg"/>
            <p:cNvPicPr>
              <a:picLocks noChangeAspect="1"/>
            </p:cNvPicPr>
            <p:nvPr/>
          </p:nvPicPr>
          <p:blipFill>
            <a:blip r:embed="rId8" cstate="print"/>
            <a:stretch>
              <a:fillRect/>
            </a:stretch>
          </p:blipFill>
          <p:spPr>
            <a:xfrm>
              <a:off x="1517650" y="3727450"/>
              <a:ext cx="332043" cy="482360"/>
            </a:xfrm>
            <a:prstGeom prst="rect">
              <a:avLst/>
            </a:prstGeom>
            <a:ln>
              <a:noFill/>
            </a:ln>
            <a:effectLst/>
          </p:spPr>
        </p:pic>
      </p:grpSp>
    </p:spTree>
    <p:extLst>
      <p:ext uri="{BB962C8B-B14F-4D97-AF65-F5344CB8AC3E}">
        <p14:creationId xmlns:p14="http://schemas.microsoft.com/office/powerpoint/2010/main" val="36370673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 name="Group 236"/>
          <p:cNvGrpSpPr/>
          <p:nvPr/>
        </p:nvGrpSpPr>
        <p:grpSpPr>
          <a:xfrm>
            <a:off x="5556250" y="2203450"/>
            <a:ext cx="2590800" cy="2590800"/>
            <a:chOff x="1136650" y="527050"/>
            <a:chExt cx="2590800" cy="2590800"/>
          </a:xfrm>
        </p:grpSpPr>
        <p:grpSp>
          <p:nvGrpSpPr>
            <p:cNvPr id="209" name="Group 208"/>
            <p:cNvGrpSpPr/>
            <p:nvPr/>
          </p:nvGrpSpPr>
          <p:grpSpPr>
            <a:xfrm rot="5400000">
              <a:off x="1821656" y="604044"/>
              <a:ext cx="1219200" cy="2436812"/>
              <a:chOff x="1822450" y="603250"/>
              <a:chExt cx="1219200" cy="2436812"/>
            </a:xfrm>
          </p:grpSpPr>
          <p:grpSp>
            <p:nvGrpSpPr>
              <p:cNvPr id="210" name="Group 209"/>
              <p:cNvGrpSpPr/>
              <p:nvPr/>
            </p:nvGrpSpPr>
            <p:grpSpPr>
              <a:xfrm>
                <a:off x="1822450" y="603250"/>
                <a:ext cx="1219200" cy="611188"/>
                <a:chOff x="1822450" y="603250"/>
                <a:chExt cx="1219200" cy="611188"/>
              </a:xfrm>
            </p:grpSpPr>
            <p:grpSp>
              <p:nvGrpSpPr>
                <p:cNvPr id="229" name="Group 228"/>
                <p:cNvGrpSpPr/>
                <p:nvPr/>
              </p:nvGrpSpPr>
              <p:grpSpPr>
                <a:xfrm>
                  <a:off x="2736850" y="603250"/>
                  <a:ext cx="304800" cy="611188"/>
                  <a:chOff x="4337050" y="601662"/>
                  <a:chExt cx="609600" cy="611188"/>
                </a:xfrm>
              </p:grpSpPr>
              <p:cxnSp>
                <p:nvCxnSpPr>
                  <p:cNvPr id="234" name="Straight Connector 233"/>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35" name="Straight Connector 234"/>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36" name="Straight Connector 235"/>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230" name="Group 229"/>
                <p:cNvGrpSpPr/>
                <p:nvPr/>
              </p:nvGrpSpPr>
              <p:grpSpPr>
                <a:xfrm>
                  <a:off x="1822450" y="603250"/>
                  <a:ext cx="304800" cy="611188"/>
                  <a:chOff x="4337050" y="601662"/>
                  <a:chExt cx="609600" cy="611188"/>
                </a:xfrm>
              </p:grpSpPr>
              <p:cxnSp>
                <p:nvCxnSpPr>
                  <p:cNvPr id="231" name="Straight Connector 230"/>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32" name="Straight Connector 231"/>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33" name="Straight Connector 232"/>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nvGrpSpPr>
              <p:cNvPr id="211" name="Group 210"/>
              <p:cNvGrpSpPr/>
              <p:nvPr/>
            </p:nvGrpSpPr>
            <p:grpSpPr>
              <a:xfrm>
                <a:off x="1822450" y="1516062"/>
                <a:ext cx="1219200" cy="611188"/>
                <a:chOff x="1822450" y="603250"/>
                <a:chExt cx="1219200" cy="611188"/>
              </a:xfrm>
            </p:grpSpPr>
            <p:grpSp>
              <p:nvGrpSpPr>
                <p:cNvPr id="221" name="Group 220"/>
                <p:cNvGrpSpPr/>
                <p:nvPr/>
              </p:nvGrpSpPr>
              <p:grpSpPr>
                <a:xfrm>
                  <a:off x="2736850" y="603250"/>
                  <a:ext cx="304800" cy="611188"/>
                  <a:chOff x="4337050" y="601662"/>
                  <a:chExt cx="609600" cy="611188"/>
                </a:xfrm>
              </p:grpSpPr>
              <p:cxnSp>
                <p:nvCxnSpPr>
                  <p:cNvPr id="226" name="Straight Connector 225"/>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7" name="Straight Connector 226"/>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8" name="Straight Connector 227"/>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222" name="Group 221"/>
                <p:cNvGrpSpPr/>
                <p:nvPr/>
              </p:nvGrpSpPr>
              <p:grpSpPr>
                <a:xfrm>
                  <a:off x="1822450" y="603250"/>
                  <a:ext cx="304800" cy="611188"/>
                  <a:chOff x="4337050" y="601662"/>
                  <a:chExt cx="609600" cy="611188"/>
                </a:xfrm>
              </p:grpSpPr>
              <p:cxnSp>
                <p:nvCxnSpPr>
                  <p:cNvPr id="223" name="Straight Connector 222"/>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4" name="Straight Connector 223"/>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5" name="Straight Connector 224"/>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nvGrpSpPr>
              <p:cNvPr id="212" name="Group 211"/>
              <p:cNvGrpSpPr/>
              <p:nvPr/>
            </p:nvGrpSpPr>
            <p:grpSpPr>
              <a:xfrm>
                <a:off x="1822450" y="2428874"/>
                <a:ext cx="1219200" cy="611188"/>
                <a:chOff x="1822450" y="603250"/>
                <a:chExt cx="1219200" cy="611188"/>
              </a:xfrm>
            </p:grpSpPr>
            <p:grpSp>
              <p:nvGrpSpPr>
                <p:cNvPr id="213" name="Group 212"/>
                <p:cNvGrpSpPr/>
                <p:nvPr/>
              </p:nvGrpSpPr>
              <p:grpSpPr>
                <a:xfrm>
                  <a:off x="2736850" y="603250"/>
                  <a:ext cx="304800" cy="611188"/>
                  <a:chOff x="4337050" y="601662"/>
                  <a:chExt cx="609600" cy="611188"/>
                </a:xfrm>
              </p:grpSpPr>
              <p:cxnSp>
                <p:nvCxnSpPr>
                  <p:cNvPr id="218" name="Straight Connector 217"/>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19" name="Straight Connector 218"/>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0" name="Straight Connector 219"/>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214" name="Group 213"/>
                <p:cNvGrpSpPr/>
                <p:nvPr/>
              </p:nvGrpSpPr>
              <p:grpSpPr>
                <a:xfrm>
                  <a:off x="1822450" y="603250"/>
                  <a:ext cx="304800" cy="611188"/>
                  <a:chOff x="4337050" y="601662"/>
                  <a:chExt cx="609600" cy="611188"/>
                </a:xfrm>
              </p:grpSpPr>
              <p:cxnSp>
                <p:nvCxnSpPr>
                  <p:cNvPr id="215" name="Straight Connector 214"/>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16" name="Straight Connector 215"/>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17" name="Straight Connector 216"/>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grpSp>
          <p:nvGrpSpPr>
            <p:cNvPr id="208" name="Group 207"/>
            <p:cNvGrpSpPr/>
            <p:nvPr/>
          </p:nvGrpSpPr>
          <p:grpSpPr>
            <a:xfrm>
              <a:off x="1822450" y="603250"/>
              <a:ext cx="1219200" cy="2436812"/>
              <a:chOff x="1822450" y="603250"/>
              <a:chExt cx="1219200" cy="2436812"/>
            </a:xfrm>
          </p:grpSpPr>
          <p:grpSp>
            <p:nvGrpSpPr>
              <p:cNvPr id="189" name="Group 188"/>
              <p:cNvGrpSpPr/>
              <p:nvPr/>
            </p:nvGrpSpPr>
            <p:grpSpPr>
              <a:xfrm>
                <a:off x="1822450" y="603250"/>
                <a:ext cx="1219200" cy="611188"/>
                <a:chOff x="1822450" y="603250"/>
                <a:chExt cx="1219200" cy="611188"/>
              </a:xfrm>
            </p:grpSpPr>
            <p:grpSp>
              <p:nvGrpSpPr>
                <p:cNvPr id="185" name="Group 184"/>
                <p:cNvGrpSpPr/>
                <p:nvPr/>
              </p:nvGrpSpPr>
              <p:grpSpPr>
                <a:xfrm>
                  <a:off x="2736850" y="603250"/>
                  <a:ext cx="304800" cy="611188"/>
                  <a:chOff x="4337050" y="601662"/>
                  <a:chExt cx="609600" cy="611188"/>
                </a:xfrm>
              </p:grpSpPr>
              <p:cxnSp>
                <p:nvCxnSpPr>
                  <p:cNvPr id="186" name="Straight Connector 185"/>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87" name="Straight Connector 186"/>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88" name="Straight Connector 187"/>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181" name="Group 180"/>
                <p:cNvGrpSpPr/>
                <p:nvPr/>
              </p:nvGrpSpPr>
              <p:grpSpPr>
                <a:xfrm>
                  <a:off x="1822450" y="603250"/>
                  <a:ext cx="304800" cy="611188"/>
                  <a:chOff x="4337050" y="601662"/>
                  <a:chExt cx="609600" cy="611188"/>
                </a:xfrm>
              </p:grpSpPr>
              <p:cxnSp>
                <p:nvCxnSpPr>
                  <p:cNvPr id="182" name="Straight Connector 181"/>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83" name="Straight Connector 182"/>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84" name="Straight Connector 183"/>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nvGrpSpPr>
              <p:cNvPr id="190" name="Group 189"/>
              <p:cNvGrpSpPr/>
              <p:nvPr/>
            </p:nvGrpSpPr>
            <p:grpSpPr>
              <a:xfrm>
                <a:off x="1822450" y="1516062"/>
                <a:ext cx="1219200" cy="611188"/>
                <a:chOff x="1822450" y="603250"/>
                <a:chExt cx="1219200" cy="611188"/>
              </a:xfrm>
            </p:grpSpPr>
            <p:grpSp>
              <p:nvGrpSpPr>
                <p:cNvPr id="191" name="Group 190"/>
                <p:cNvGrpSpPr/>
                <p:nvPr/>
              </p:nvGrpSpPr>
              <p:grpSpPr>
                <a:xfrm>
                  <a:off x="2736850" y="603250"/>
                  <a:ext cx="304800" cy="611188"/>
                  <a:chOff x="4337050" y="601662"/>
                  <a:chExt cx="609600" cy="611188"/>
                </a:xfrm>
              </p:grpSpPr>
              <p:cxnSp>
                <p:nvCxnSpPr>
                  <p:cNvPr id="196" name="Straight Connector 195"/>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97" name="Straight Connector 196"/>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98" name="Straight Connector 197"/>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192" name="Group 191"/>
                <p:cNvGrpSpPr/>
                <p:nvPr/>
              </p:nvGrpSpPr>
              <p:grpSpPr>
                <a:xfrm>
                  <a:off x="1822450" y="603250"/>
                  <a:ext cx="304800" cy="611188"/>
                  <a:chOff x="4337050" y="601662"/>
                  <a:chExt cx="609600" cy="611188"/>
                </a:xfrm>
              </p:grpSpPr>
              <p:cxnSp>
                <p:nvCxnSpPr>
                  <p:cNvPr id="193" name="Straight Connector 192"/>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94" name="Straight Connector 193"/>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95" name="Straight Connector 194"/>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nvGrpSpPr>
              <p:cNvPr id="199" name="Group 198"/>
              <p:cNvGrpSpPr/>
              <p:nvPr/>
            </p:nvGrpSpPr>
            <p:grpSpPr>
              <a:xfrm>
                <a:off x="1822450" y="2428874"/>
                <a:ext cx="1219200" cy="611188"/>
                <a:chOff x="1822450" y="603250"/>
                <a:chExt cx="1219200" cy="611188"/>
              </a:xfrm>
            </p:grpSpPr>
            <p:grpSp>
              <p:nvGrpSpPr>
                <p:cNvPr id="200" name="Group 199"/>
                <p:cNvGrpSpPr/>
                <p:nvPr/>
              </p:nvGrpSpPr>
              <p:grpSpPr>
                <a:xfrm>
                  <a:off x="2736850" y="603250"/>
                  <a:ext cx="304800" cy="611188"/>
                  <a:chOff x="4337050" y="601662"/>
                  <a:chExt cx="609600" cy="611188"/>
                </a:xfrm>
              </p:grpSpPr>
              <p:cxnSp>
                <p:nvCxnSpPr>
                  <p:cNvPr id="205" name="Straight Connector 204"/>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06" name="Straight Connector 205"/>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07" name="Straight Connector 206"/>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201" name="Group 200"/>
                <p:cNvGrpSpPr/>
                <p:nvPr/>
              </p:nvGrpSpPr>
              <p:grpSpPr>
                <a:xfrm>
                  <a:off x="1822450" y="603250"/>
                  <a:ext cx="304800" cy="611188"/>
                  <a:chOff x="4337050" y="601662"/>
                  <a:chExt cx="609600" cy="611188"/>
                </a:xfrm>
              </p:grpSpPr>
              <p:cxnSp>
                <p:nvCxnSpPr>
                  <p:cNvPr id="202" name="Straight Connector 201"/>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03" name="Straight Connector 202"/>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04" name="Straight Connector 203"/>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grpSp>
          <p:nvGrpSpPr>
            <p:cNvPr id="180" name="Group 179"/>
            <p:cNvGrpSpPr/>
            <p:nvPr/>
          </p:nvGrpSpPr>
          <p:grpSpPr>
            <a:xfrm>
              <a:off x="1136650" y="527050"/>
              <a:ext cx="2590800" cy="2590800"/>
              <a:chOff x="1136650" y="527050"/>
              <a:chExt cx="2590800" cy="2590800"/>
            </a:xfrm>
          </p:grpSpPr>
          <p:grpSp>
            <p:nvGrpSpPr>
              <p:cNvPr id="25" name="Group 24"/>
              <p:cNvGrpSpPr/>
              <p:nvPr/>
            </p:nvGrpSpPr>
            <p:grpSpPr>
              <a:xfrm>
                <a:off x="1136650" y="527050"/>
                <a:ext cx="762000" cy="762000"/>
                <a:chOff x="2660650" y="1517650"/>
                <a:chExt cx="762000" cy="762000"/>
              </a:xfrm>
            </p:grpSpPr>
            <p:grpSp>
              <p:nvGrpSpPr>
                <p:cNvPr id="24" name="Group 23"/>
                <p:cNvGrpSpPr/>
                <p:nvPr/>
              </p:nvGrpSpPr>
              <p:grpSpPr>
                <a:xfrm rot="5400000">
                  <a:off x="2737644" y="1593056"/>
                  <a:ext cx="609600" cy="611188"/>
                  <a:chOff x="2889250" y="1744662"/>
                  <a:chExt cx="609600" cy="611188"/>
                </a:xfrm>
              </p:grpSpPr>
              <p:cxnSp>
                <p:nvCxnSpPr>
                  <p:cNvPr id="21" name="Straight Connector 20"/>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 name="Straight Connector 21"/>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3" name="Straight Connector 22"/>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19" name="Straight Connector 18"/>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0" name="Straight Connector 19"/>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8" name="Straight Connector 17"/>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 name="Oval 4"/>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Oval 5"/>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Oval 6"/>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Oval 7"/>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Oval 8"/>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Oval 9"/>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Oval 10"/>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Oval 11"/>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Oval 12"/>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6" name="Group 25"/>
              <p:cNvGrpSpPr/>
              <p:nvPr/>
            </p:nvGrpSpPr>
            <p:grpSpPr>
              <a:xfrm>
                <a:off x="2051050" y="527050"/>
                <a:ext cx="762000" cy="762000"/>
                <a:chOff x="2660650" y="1517650"/>
                <a:chExt cx="762000" cy="762000"/>
              </a:xfrm>
            </p:grpSpPr>
            <p:grpSp>
              <p:nvGrpSpPr>
                <p:cNvPr id="27" name="Group 26"/>
                <p:cNvGrpSpPr/>
                <p:nvPr/>
              </p:nvGrpSpPr>
              <p:grpSpPr>
                <a:xfrm rot="5400000">
                  <a:off x="2737644" y="1593056"/>
                  <a:ext cx="609600" cy="611188"/>
                  <a:chOff x="2889250" y="1744662"/>
                  <a:chExt cx="609600" cy="611188"/>
                </a:xfrm>
              </p:grpSpPr>
              <p:cxnSp>
                <p:nvCxnSpPr>
                  <p:cNvPr id="40" name="Straight Connector 39"/>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41" name="Straight Connector 40"/>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42" name="Straight Connector 41"/>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28" name="Straight Connector 27"/>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9" name="Straight Connector 28"/>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0" name="Straight Connector 29"/>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1" name="Oval 30"/>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 name="Oval 31"/>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 name="Oval 32"/>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 name="Oval 33"/>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 name="Oval 34"/>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 name="Oval 35"/>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Oval 36"/>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 name="Oval 37"/>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9" name="Oval 38"/>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3" name="Group 42"/>
              <p:cNvGrpSpPr/>
              <p:nvPr/>
            </p:nvGrpSpPr>
            <p:grpSpPr>
              <a:xfrm>
                <a:off x="2965450" y="527050"/>
                <a:ext cx="762000" cy="762000"/>
                <a:chOff x="2660650" y="1517650"/>
                <a:chExt cx="762000" cy="762000"/>
              </a:xfrm>
            </p:grpSpPr>
            <p:grpSp>
              <p:nvGrpSpPr>
                <p:cNvPr id="44" name="Group 43"/>
                <p:cNvGrpSpPr/>
                <p:nvPr/>
              </p:nvGrpSpPr>
              <p:grpSpPr>
                <a:xfrm rot="5400000">
                  <a:off x="2737644" y="1593056"/>
                  <a:ext cx="609600" cy="611188"/>
                  <a:chOff x="2889250" y="1744662"/>
                  <a:chExt cx="609600" cy="611188"/>
                </a:xfrm>
              </p:grpSpPr>
              <p:cxnSp>
                <p:nvCxnSpPr>
                  <p:cNvPr id="57" name="Straight Connector 56"/>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8" name="Straight Connector 57"/>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9" name="Straight Connector 58"/>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45" name="Straight Connector 44"/>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46" name="Straight Connector 45"/>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47" name="Straight Connector 46"/>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48" name="Oval 47"/>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Oval 48"/>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 name="Oval 49"/>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 name="Oval 50"/>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 name="Oval 51"/>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3" name="Oval 52"/>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 name="Oval 53"/>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 name="Oval 54"/>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 name="Oval 55"/>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60" name="Group 59"/>
              <p:cNvGrpSpPr/>
              <p:nvPr/>
            </p:nvGrpSpPr>
            <p:grpSpPr>
              <a:xfrm>
                <a:off x="1136650" y="1441450"/>
                <a:ext cx="762000" cy="762000"/>
                <a:chOff x="2660650" y="1517650"/>
                <a:chExt cx="762000" cy="762000"/>
              </a:xfrm>
            </p:grpSpPr>
            <p:grpSp>
              <p:nvGrpSpPr>
                <p:cNvPr id="61" name="Group 60"/>
                <p:cNvGrpSpPr/>
                <p:nvPr/>
              </p:nvGrpSpPr>
              <p:grpSpPr>
                <a:xfrm rot="5400000">
                  <a:off x="2737644" y="1593056"/>
                  <a:ext cx="609600" cy="611188"/>
                  <a:chOff x="2889250" y="1744662"/>
                  <a:chExt cx="609600" cy="611188"/>
                </a:xfrm>
              </p:grpSpPr>
              <p:cxnSp>
                <p:nvCxnSpPr>
                  <p:cNvPr id="74" name="Straight Connector 73"/>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75" name="Straight Connector 74"/>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76" name="Straight Connector 75"/>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62" name="Straight Connector 61"/>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3" name="Straight Connector 62"/>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4" name="Straight Connector 63"/>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65" name="Oval 64"/>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6" name="Oval 65"/>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7" name="Oval 66"/>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8" name="Oval 67"/>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9" name="Oval 68"/>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 name="Oval 69"/>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1" name="Oval 70"/>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2" name="Oval 71"/>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3" name="Oval 72"/>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77" name="Group 76"/>
              <p:cNvGrpSpPr/>
              <p:nvPr/>
            </p:nvGrpSpPr>
            <p:grpSpPr>
              <a:xfrm>
                <a:off x="2051050" y="1441450"/>
                <a:ext cx="762000" cy="762000"/>
                <a:chOff x="2660650" y="1517650"/>
                <a:chExt cx="762000" cy="762000"/>
              </a:xfrm>
            </p:grpSpPr>
            <p:grpSp>
              <p:nvGrpSpPr>
                <p:cNvPr id="78" name="Group 77"/>
                <p:cNvGrpSpPr/>
                <p:nvPr/>
              </p:nvGrpSpPr>
              <p:grpSpPr>
                <a:xfrm rot="5400000">
                  <a:off x="2737644" y="1593056"/>
                  <a:ext cx="609600" cy="611188"/>
                  <a:chOff x="2889250" y="1744662"/>
                  <a:chExt cx="609600" cy="611188"/>
                </a:xfrm>
              </p:grpSpPr>
              <p:cxnSp>
                <p:nvCxnSpPr>
                  <p:cNvPr id="91" name="Straight Connector 90"/>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92" name="Straight Connector 91"/>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93" name="Straight Connector 92"/>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79" name="Straight Connector 78"/>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80" name="Straight Connector 79"/>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81" name="Straight Connector 80"/>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82" name="Oval 81"/>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3" name="Oval 82"/>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4" name="Oval 83"/>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5" name="Oval 84"/>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6" name="Oval 85"/>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7" name="Oval 86"/>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8" name="Oval 87"/>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9" name="Oval 88"/>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0" name="Oval 89"/>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94" name="Group 93"/>
              <p:cNvGrpSpPr/>
              <p:nvPr/>
            </p:nvGrpSpPr>
            <p:grpSpPr>
              <a:xfrm>
                <a:off x="2965450" y="1441450"/>
                <a:ext cx="762000" cy="762000"/>
                <a:chOff x="2660650" y="1517650"/>
                <a:chExt cx="762000" cy="762000"/>
              </a:xfrm>
            </p:grpSpPr>
            <p:grpSp>
              <p:nvGrpSpPr>
                <p:cNvPr id="95" name="Group 94"/>
                <p:cNvGrpSpPr/>
                <p:nvPr/>
              </p:nvGrpSpPr>
              <p:grpSpPr>
                <a:xfrm rot="5400000">
                  <a:off x="2737644" y="1593056"/>
                  <a:ext cx="609600" cy="611188"/>
                  <a:chOff x="2889250" y="1744662"/>
                  <a:chExt cx="609600" cy="611188"/>
                </a:xfrm>
              </p:grpSpPr>
              <p:cxnSp>
                <p:nvCxnSpPr>
                  <p:cNvPr id="108" name="Straight Connector 107"/>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09" name="Straight Connector 108"/>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10" name="Straight Connector 109"/>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96" name="Straight Connector 95"/>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97" name="Straight Connector 96"/>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98" name="Straight Connector 97"/>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99" name="Oval 98"/>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0" name="Oval 99"/>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1" name="Oval 100"/>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2" name="Oval 101"/>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3" name="Oval 102"/>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4" name="Oval 103"/>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5" name="Oval 104"/>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6" name="Oval 105"/>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7" name="Oval 106"/>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111" name="Group 110"/>
              <p:cNvGrpSpPr/>
              <p:nvPr/>
            </p:nvGrpSpPr>
            <p:grpSpPr>
              <a:xfrm>
                <a:off x="1136650" y="2355850"/>
                <a:ext cx="762000" cy="762000"/>
                <a:chOff x="2660650" y="1517650"/>
                <a:chExt cx="762000" cy="762000"/>
              </a:xfrm>
            </p:grpSpPr>
            <p:grpSp>
              <p:nvGrpSpPr>
                <p:cNvPr id="112" name="Group 111"/>
                <p:cNvGrpSpPr/>
                <p:nvPr/>
              </p:nvGrpSpPr>
              <p:grpSpPr>
                <a:xfrm rot="5400000">
                  <a:off x="2737644" y="1593056"/>
                  <a:ext cx="609600" cy="611188"/>
                  <a:chOff x="2889250" y="1744662"/>
                  <a:chExt cx="609600" cy="611188"/>
                </a:xfrm>
              </p:grpSpPr>
              <p:cxnSp>
                <p:nvCxnSpPr>
                  <p:cNvPr id="125" name="Straight Connector 124"/>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26" name="Straight Connector 125"/>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27" name="Straight Connector 126"/>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113" name="Straight Connector 112"/>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14" name="Straight Connector 113"/>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15" name="Straight Connector 114"/>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116" name="Oval 115"/>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7" name="Oval 116"/>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8" name="Oval 117"/>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9" name="Oval 118"/>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0" name="Oval 119"/>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1" name="Oval 120"/>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2" name="Oval 121"/>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3" name="Oval 122"/>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4" name="Oval 123"/>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128" name="Group 127"/>
              <p:cNvGrpSpPr/>
              <p:nvPr/>
            </p:nvGrpSpPr>
            <p:grpSpPr>
              <a:xfrm>
                <a:off x="2051050" y="2355850"/>
                <a:ext cx="762000" cy="762000"/>
                <a:chOff x="2660650" y="1517650"/>
                <a:chExt cx="762000" cy="762000"/>
              </a:xfrm>
            </p:grpSpPr>
            <p:grpSp>
              <p:nvGrpSpPr>
                <p:cNvPr id="129" name="Group 128"/>
                <p:cNvGrpSpPr/>
                <p:nvPr/>
              </p:nvGrpSpPr>
              <p:grpSpPr>
                <a:xfrm rot="5400000">
                  <a:off x="2737644" y="1593056"/>
                  <a:ext cx="609600" cy="611188"/>
                  <a:chOff x="2889250" y="1744662"/>
                  <a:chExt cx="609600" cy="611188"/>
                </a:xfrm>
              </p:grpSpPr>
              <p:cxnSp>
                <p:nvCxnSpPr>
                  <p:cNvPr id="142" name="Straight Connector 141"/>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43" name="Straight Connector 142"/>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44" name="Straight Connector 143"/>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130" name="Straight Connector 129"/>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31" name="Straight Connector 130"/>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32" name="Straight Connector 131"/>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133" name="Oval 132"/>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4" name="Oval 133"/>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5" name="Oval 134"/>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6" name="Oval 135"/>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7" name="Oval 136"/>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8" name="Oval 137"/>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9" name="Oval 138"/>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0" name="Oval 139"/>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1" name="Oval 140"/>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145" name="Group 144"/>
              <p:cNvGrpSpPr/>
              <p:nvPr/>
            </p:nvGrpSpPr>
            <p:grpSpPr>
              <a:xfrm>
                <a:off x="2965450" y="2355850"/>
                <a:ext cx="762000" cy="762000"/>
                <a:chOff x="2660650" y="1517650"/>
                <a:chExt cx="762000" cy="762000"/>
              </a:xfrm>
            </p:grpSpPr>
            <p:grpSp>
              <p:nvGrpSpPr>
                <p:cNvPr id="146" name="Group 145"/>
                <p:cNvGrpSpPr/>
                <p:nvPr/>
              </p:nvGrpSpPr>
              <p:grpSpPr>
                <a:xfrm rot="5400000">
                  <a:off x="2737644" y="1593056"/>
                  <a:ext cx="609600" cy="611188"/>
                  <a:chOff x="2889250" y="1744662"/>
                  <a:chExt cx="609600" cy="611188"/>
                </a:xfrm>
              </p:grpSpPr>
              <p:cxnSp>
                <p:nvCxnSpPr>
                  <p:cNvPr id="159" name="Straight Connector 158"/>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60" name="Straight Connector 159"/>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61" name="Straight Connector 160"/>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147" name="Straight Connector 146"/>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48" name="Straight Connector 147"/>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49" name="Straight Connector 148"/>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150" name="Oval 149"/>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1" name="Oval 150"/>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2" name="Oval 151"/>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3" name="Oval 152"/>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4" name="Oval 153"/>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5" name="Oval 154"/>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6" name="Oval 155"/>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7" name="Oval 156"/>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8" name="Oval 157"/>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grpSp>
      <p:grpSp>
        <p:nvGrpSpPr>
          <p:cNvPr id="1133" name="Group 1132"/>
          <p:cNvGrpSpPr/>
          <p:nvPr/>
        </p:nvGrpSpPr>
        <p:grpSpPr>
          <a:xfrm>
            <a:off x="5403850" y="2051050"/>
            <a:ext cx="2895600" cy="2895600"/>
            <a:chOff x="222250" y="3346450"/>
            <a:chExt cx="2895600" cy="2895600"/>
          </a:xfrm>
        </p:grpSpPr>
        <p:sp>
          <p:nvSpPr>
            <p:cNvPr id="1129" name="Rectangle 1128"/>
            <p:cNvSpPr/>
            <p:nvPr/>
          </p:nvSpPr>
          <p:spPr bwMode="auto">
            <a:xfrm>
              <a:off x="222250" y="3346450"/>
              <a:ext cx="2895600" cy="2895600"/>
            </a:xfrm>
            <a:prstGeom prst="rect">
              <a:avLst/>
            </a:prstGeom>
            <a:solidFill>
              <a:schemeClr val="accent3"/>
            </a:solidFill>
            <a:ln w="19050" cap="flat" cmpd="sng" algn="ctr">
              <a:no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491" name="Group 490"/>
            <p:cNvGrpSpPr/>
            <p:nvPr/>
          </p:nvGrpSpPr>
          <p:grpSpPr>
            <a:xfrm>
              <a:off x="222250" y="3346450"/>
              <a:ext cx="2895600" cy="2895600"/>
              <a:chOff x="4337050" y="3346450"/>
              <a:chExt cx="2895600" cy="2895600"/>
            </a:xfrm>
          </p:grpSpPr>
          <p:grpSp>
            <p:nvGrpSpPr>
              <p:cNvPr id="464" name="Group 463"/>
              <p:cNvGrpSpPr/>
              <p:nvPr/>
            </p:nvGrpSpPr>
            <p:grpSpPr>
              <a:xfrm rot="5400000">
                <a:off x="5099050" y="3422650"/>
                <a:ext cx="1371600" cy="2743200"/>
                <a:chOff x="5099050" y="3422650"/>
                <a:chExt cx="1371600" cy="2743200"/>
              </a:xfrm>
            </p:grpSpPr>
            <p:grpSp>
              <p:nvGrpSpPr>
                <p:cNvPr id="465" name="Group 464"/>
                <p:cNvGrpSpPr/>
                <p:nvPr/>
              </p:nvGrpSpPr>
              <p:grpSpPr>
                <a:xfrm>
                  <a:off x="6165850" y="3422650"/>
                  <a:ext cx="304800" cy="2743200"/>
                  <a:chOff x="7461250" y="3270250"/>
                  <a:chExt cx="304800" cy="2743200"/>
                </a:xfrm>
              </p:grpSpPr>
              <p:grpSp>
                <p:nvGrpSpPr>
                  <p:cNvPr id="479" name="Group 478"/>
                  <p:cNvGrpSpPr/>
                  <p:nvPr/>
                </p:nvGrpSpPr>
                <p:grpSpPr>
                  <a:xfrm>
                    <a:off x="7461250" y="3270250"/>
                    <a:ext cx="304800" cy="611188"/>
                    <a:chOff x="4337050" y="601662"/>
                    <a:chExt cx="609600" cy="611188"/>
                  </a:xfrm>
                </p:grpSpPr>
                <p:cxnSp>
                  <p:nvCxnSpPr>
                    <p:cNvPr id="488" name="Straight Connector 487"/>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89" name="Straight Connector 488"/>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90" name="Straight Connector 489"/>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80" name="Group 479"/>
                  <p:cNvGrpSpPr/>
                  <p:nvPr/>
                </p:nvGrpSpPr>
                <p:grpSpPr>
                  <a:xfrm>
                    <a:off x="7461250" y="4335462"/>
                    <a:ext cx="304800" cy="611188"/>
                    <a:chOff x="4337050" y="601662"/>
                    <a:chExt cx="609600" cy="611188"/>
                  </a:xfrm>
                </p:grpSpPr>
                <p:cxnSp>
                  <p:nvCxnSpPr>
                    <p:cNvPr id="485" name="Straight Connector 484"/>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86" name="Straight Connector 485"/>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87" name="Straight Connector 486"/>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81" name="Group 480"/>
                  <p:cNvGrpSpPr/>
                  <p:nvPr/>
                </p:nvGrpSpPr>
                <p:grpSpPr>
                  <a:xfrm>
                    <a:off x="7461250" y="5402262"/>
                    <a:ext cx="304800" cy="611188"/>
                    <a:chOff x="4337050" y="601662"/>
                    <a:chExt cx="609600" cy="611188"/>
                  </a:xfrm>
                </p:grpSpPr>
                <p:cxnSp>
                  <p:nvCxnSpPr>
                    <p:cNvPr id="482" name="Straight Connector 481"/>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83" name="Straight Connector 482"/>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84" name="Straight Connector 483"/>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nvGrpSpPr>
                <p:cNvPr id="466" name="Group 465"/>
                <p:cNvGrpSpPr/>
                <p:nvPr/>
              </p:nvGrpSpPr>
              <p:grpSpPr>
                <a:xfrm>
                  <a:off x="5099050" y="3422650"/>
                  <a:ext cx="304800" cy="2743200"/>
                  <a:chOff x="7461250" y="3270250"/>
                  <a:chExt cx="304800" cy="2743200"/>
                </a:xfrm>
              </p:grpSpPr>
              <p:grpSp>
                <p:nvGrpSpPr>
                  <p:cNvPr id="467" name="Group 466"/>
                  <p:cNvGrpSpPr/>
                  <p:nvPr/>
                </p:nvGrpSpPr>
                <p:grpSpPr>
                  <a:xfrm>
                    <a:off x="7461250" y="3270250"/>
                    <a:ext cx="304800" cy="611188"/>
                    <a:chOff x="4337050" y="601662"/>
                    <a:chExt cx="609600" cy="611188"/>
                  </a:xfrm>
                </p:grpSpPr>
                <p:cxnSp>
                  <p:nvCxnSpPr>
                    <p:cNvPr id="476" name="Straight Connector 475"/>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7" name="Straight Connector 476"/>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8" name="Straight Connector 477"/>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68" name="Group 467"/>
                  <p:cNvGrpSpPr/>
                  <p:nvPr/>
                </p:nvGrpSpPr>
                <p:grpSpPr>
                  <a:xfrm>
                    <a:off x="7461250" y="4335462"/>
                    <a:ext cx="304800" cy="611188"/>
                    <a:chOff x="4337050" y="601662"/>
                    <a:chExt cx="609600" cy="611188"/>
                  </a:xfrm>
                </p:grpSpPr>
                <p:cxnSp>
                  <p:nvCxnSpPr>
                    <p:cNvPr id="473" name="Straight Connector 472"/>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4" name="Straight Connector 473"/>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5" name="Straight Connector 474"/>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69" name="Group 468"/>
                  <p:cNvGrpSpPr/>
                  <p:nvPr/>
                </p:nvGrpSpPr>
                <p:grpSpPr>
                  <a:xfrm>
                    <a:off x="7461250" y="5402262"/>
                    <a:ext cx="304800" cy="611188"/>
                    <a:chOff x="4337050" y="601662"/>
                    <a:chExt cx="609600" cy="611188"/>
                  </a:xfrm>
                </p:grpSpPr>
                <p:cxnSp>
                  <p:nvCxnSpPr>
                    <p:cNvPr id="470" name="Straight Connector 469"/>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1" name="Straight Connector 470"/>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2" name="Straight Connector 471"/>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grpSp>
            <p:nvGrpSpPr>
              <p:cNvPr id="463" name="Group 462"/>
              <p:cNvGrpSpPr/>
              <p:nvPr/>
            </p:nvGrpSpPr>
            <p:grpSpPr>
              <a:xfrm>
                <a:off x="5099050" y="3422650"/>
                <a:ext cx="1371600" cy="2743200"/>
                <a:chOff x="5099050" y="3422650"/>
                <a:chExt cx="1371600" cy="2743200"/>
              </a:xfrm>
            </p:grpSpPr>
            <p:grpSp>
              <p:nvGrpSpPr>
                <p:cNvPr id="450" name="Group 449"/>
                <p:cNvGrpSpPr/>
                <p:nvPr/>
              </p:nvGrpSpPr>
              <p:grpSpPr>
                <a:xfrm>
                  <a:off x="6165850" y="3422650"/>
                  <a:ext cx="304800" cy="2743200"/>
                  <a:chOff x="7461250" y="3270250"/>
                  <a:chExt cx="304800" cy="2743200"/>
                </a:xfrm>
              </p:grpSpPr>
              <p:grpSp>
                <p:nvGrpSpPr>
                  <p:cNvPr id="451" name="Group 450"/>
                  <p:cNvGrpSpPr/>
                  <p:nvPr/>
                </p:nvGrpSpPr>
                <p:grpSpPr>
                  <a:xfrm>
                    <a:off x="7461250" y="3270250"/>
                    <a:ext cx="304800" cy="611188"/>
                    <a:chOff x="4337050" y="601662"/>
                    <a:chExt cx="609600" cy="611188"/>
                  </a:xfrm>
                </p:grpSpPr>
                <p:cxnSp>
                  <p:nvCxnSpPr>
                    <p:cNvPr id="460" name="Straight Connector 459"/>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61" name="Straight Connector 460"/>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62" name="Straight Connector 461"/>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52" name="Group 451"/>
                  <p:cNvGrpSpPr/>
                  <p:nvPr/>
                </p:nvGrpSpPr>
                <p:grpSpPr>
                  <a:xfrm>
                    <a:off x="7461250" y="4335462"/>
                    <a:ext cx="304800" cy="611188"/>
                    <a:chOff x="4337050" y="601662"/>
                    <a:chExt cx="609600" cy="611188"/>
                  </a:xfrm>
                </p:grpSpPr>
                <p:cxnSp>
                  <p:nvCxnSpPr>
                    <p:cNvPr id="457" name="Straight Connector 456"/>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58" name="Straight Connector 457"/>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59" name="Straight Connector 458"/>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53" name="Group 452"/>
                  <p:cNvGrpSpPr/>
                  <p:nvPr/>
                </p:nvGrpSpPr>
                <p:grpSpPr>
                  <a:xfrm>
                    <a:off x="7461250" y="5402262"/>
                    <a:ext cx="304800" cy="611188"/>
                    <a:chOff x="4337050" y="601662"/>
                    <a:chExt cx="609600" cy="611188"/>
                  </a:xfrm>
                </p:grpSpPr>
                <p:cxnSp>
                  <p:nvCxnSpPr>
                    <p:cNvPr id="454" name="Straight Connector 453"/>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55" name="Straight Connector 454"/>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56" name="Straight Connector 455"/>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nvGrpSpPr>
                <p:cNvPr id="449" name="Group 448"/>
                <p:cNvGrpSpPr/>
                <p:nvPr/>
              </p:nvGrpSpPr>
              <p:grpSpPr>
                <a:xfrm>
                  <a:off x="5099050" y="3422650"/>
                  <a:ext cx="304800" cy="2743200"/>
                  <a:chOff x="7461250" y="3270250"/>
                  <a:chExt cx="304800" cy="2743200"/>
                </a:xfrm>
              </p:grpSpPr>
              <p:grpSp>
                <p:nvGrpSpPr>
                  <p:cNvPr id="415" name="Group 414"/>
                  <p:cNvGrpSpPr/>
                  <p:nvPr/>
                </p:nvGrpSpPr>
                <p:grpSpPr>
                  <a:xfrm>
                    <a:off x="7461250" y="3270250"/>
                    <a:ext cx="304800" cy="611188"/>
                    <a:chOff x="4337050" y="601662"/>
                    <a:chExt cx="609600" cy="611188"/>
                  </a:xfrm>
                </p:grpSpPr>
                <p:cxnSp>
                  <p:nvCxnSpPr>
                    <p:cNvPr id="416" name="Straight Connector 415"/>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17" name="Straight Connector 416"/>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18" name="Straight Connector 417"/>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07" name="Group 406"/>
                  <p:cNvGrpSpPr/>
                  <p:nvPr/>
                </p:nvGrpSpPr>
                <p:grpSpPr>
                  <a:xfrm>
                    <a:off x="7461250" y="4335462"/>
                    <a:ext cx="304800" cy="611188"/>
                    <a:chOff x="4337050" y="601662"/>
                    <a:chExt cx="609600" cy="611188"/>
                  </a:xfrm>
                </p:grpSpPr>
                <p:cxnSp>
                  <p:nvCxnSpPr>
                    <p:cNvPr id="408" name="Straight Connector 407"/>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09" name="Straight Connector 408"/>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10" name="Straight Connector 409"/>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399" name="Group 398"/>
                  <p:cNvGrpSpPr/>
                  <p:nvPr/>
                </p:nvGrpSpPr>
                <p:grpSpPr>
                  <a:xfrm>
                    <a:off x="7461250" y="5402262"/>
                    <a:ext cx="304800" cy="611188"/>
                    <a:chOff x="4337050" y="601662"/>
                    <a:chExt cx="609600" cy="611188"/>
                  </a:xfrm>
                </p:grpSpPr>
                <p:cxnSp>
                  <p:nvCxnSpPr>
                    <p:cNvPr id="400" name="Straight Connector 399"/>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01" name="Straight Connector 400"/>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02" name="Straight Connector 401"/>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grpSp>
            <p:nvGrpSpPr>
              <p:cNvPr id="242" name="Group 241"/>
              <p:cNvGrpSpPr/>
              <p:nvPr/>
            </p:nvGrpSpPr>
            <p:grpSpPr>
              <a:xfrm>
                <a:off x="4337050" y="3346450"/>
                <a:ext cx="762000" cy="762000"/>
                <a:chOff x="2660650" y="1517650"/>
                <a:chExt cx="762000" cy="762000"/>
              </a:xfrm>
            </p:grpSpPr>
            <p:grpSp>
              <p:nvGrpSpPr>
                <p:cNvPr id="379" name="Group 378"/>
                <p:cNvGrpSpPr/>
                <p:nvPr/>
              </p:nvGrpSpPr>
              <p:grpSpPr>
                <a:xfrm rot="5400000">
                  <a:off x="2737644" y="1593056"/>
                  <a:ext cx="609600" cy="611188"/>
                  <a:chOff x="2889250" y="1744662"/>
                  <a:chExt cx="609600" cy="611188"/>
                </a:xfrm>
              </p:grpSpPr>
              <p:cxnSp>
                <p:nvCxnSpPr>
                  <p:cNvPr id="392" name="Straight Connector 391"/>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93" name="Straight Connector 392"/>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94" name="Straight Connector 393"/>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80" name="Straight Connector 379"/>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81" name="Straight Connector 380"/>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82" name="Straight Connector 381"/>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83" name="Oval 382"/>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4" name="Oval 383"/>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5" name="Oval 384"/>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6" name="Oval 385"/>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7" name="Oval 386"/>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8" name="Oval 387"/>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9" name="Oval 388"/>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90" name="Oval 389"/>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91" name="Oval 390"/>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3" name="Group 242"/>
              <p:cNvGrpSpPr/>
              <p:nvPr/>
            </p:nvGrpSpPr>
            <p:grpSpPr>
              <a:xfrm>
                <a:off x="5403850" y="3346450"/>
                <a:ext cx="762000" cy="762000"/>
                <a:chOff x="2660650" y="1517650"/>
                <a:chExt cx="762000" cy="762000"/>
              </a:xfrm>
            </p:grpSpPr>
            <p:grpSp>
              <p:nvGrpSpPr>
                <p:cNvPr id="363" name="Group 362"/>
                <p:cNvGrpSpPr/>
                <p:nvPr/>
              </p:nvGrpSpPr>
              <p:grpSpPr>
                <a:xfrm rot="5400000">
                  <a:off x="2737644" y="1593056"/>
                  <a:ext cx="609600" cy="611188"/>
                  <a:chOff x="2889250" y="1744662"/>
                  <a:chExt cx="609600" cy="611188"/>
                </a:xfrm>
              </p:grpSpPr>
              <p:cxnSp>
                <p:nvCxnSpPr>
                  <p:cNvPr id="376" name="Straight Connector 375"/>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77" name="Straight Connector 376"/>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78" name="Straight Connector 377"/>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64" name="Straight Connector 363"/>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65" name="Straight Connector 364"/>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66" name="Straight Connector 365"/>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67" name="Oval 366"/>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8" name="Oval 367"/>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9" name="Oval 368"/>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0" name="Oval 369"/>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1" name="Oval 370"/>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2" name="Oval 371"/>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3" name="Oval 372"/>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4" name="Oval 373"/>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5" name="Oval 374"/>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4" name="Group 243"/>
              <p:cNvGrpSpPr/>
              <p:nvPr/>
            </p:nvGrpSpPr>
            <p:grpSpPr>
              <a:xfrm>
                <a:off x="6470650" y="3346450"/>
                <a:ext cx="762000" cy="762000"/>
                <a:chOff x="2660650" y="1517650"/>
                <a:chExt cx="762000" cy="762000"/>
              </a:xfrm>
            </p:grpSpPr>
            <p:grpSp>
              <p:nvGrpSpPr>
                <p:cNvPr id="347" name="Group 346"/>
                <p:cNvGrpSpPr/>
                <p:nvPr/>
              </p:nvGrpSpPr>
              <p:grpSpPr>
                <a:xfrm rot="5400000">
                  <a:off x="2737644" y="1593056"/>
                  <a:ext cx="609600" cy="611188"/>
                  <a:chOff x="2889250" y="1744662"/>
                  <a:chExt cx="609600" cy="611188"/>
                </a:xfrm>
              </p:grpSpPr>
              <p:cxnSp>
                <p:nvCxnSpPr>
                  <p:cNvPr id="360" name="Straight Connector 359"/>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61" name="Straight Connector 360"/>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62" name="Straight Connector 361"/>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48" name="Straight Connector 347"/>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49" name="Straight Connector 348"/>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50" name="Straight Connector 349"/>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51" name="Oval 350"/>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2" name="Oval 351"/>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3" name="Oval 352"/>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4" name="Oval 353"/>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5" name="Oval 354"/>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6" name="Oval 355"/>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7" name="Oval 356"/>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8" name="Oval 357"/>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9" name="Oval 358"/>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5" name="Group 244"/>
              <p:cNvGrpSpPr/>
              <p:nvPr/>
            </p:nvGrpSpPr>
            <p:grpSpPr>
              <a:xfrm>
                <a:off x="4337050" y="4413250"/>
                <a:ext cx="762000" cy="762000"/>
                <a:chOff x="2660650" y="1517650"/>
                <a:chExt cx="762000" cy="762000"/>
              </a:xfrm>
            </p:grpSpPr>
            <p:grpSp>
              <p:nvGrpSpPr>
                <p:cNvPr id="331" name="Group 330"/>
                <p:cNvGrpSpPr/>
                <p:nvPr/>
              </p:nvGrpSpPr>
              <p:grpSpPr>
                <a:xfrm rot="5400000">
                  <a:off x="2737644" y="1593056"/>
                  <a:ext cx="609600" cy="611188"/>
                  <a:chOff x="2889250" y="1744662"/>
                  <a:chExt cx="609600" cy="611188"/>
                </a:xfrm>
              </p:grpSpPr>
              <p:cxnSp>
                <p:nvCxnSpPr>
                  <p:cNvPr id="344" name="Straight Connector 343"/>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45" name="Straight Connector 344"/>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46" name="Straight Connector 345"/>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32" name="Straight Connector 331"/>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33" name="Straight Connector 332"/>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34" name="Straight Connector 333"/>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35" name="Oval 334"/>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6" name="Oval 335"/>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7" name="Oval 336"/>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8" name="Oval 337"/>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9" name="Oval 338"/>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0" name="Oval 339"/>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1" name="Oval 340"/>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2" name="Oval 341"/>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3" name="Oval 342"/>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6" name="Group 245"/>
              <p:cNvGrpSpPr/>
              <p:nvPr/>
            </p:nvGrpSpPr>
            <p:grpSpPr>
              <a:xfrm>
                <a:off x="5403850" y="4413250"/>
                <a:ext cx="762000" cy="762000"/>
                <a:chOff x="2660650" y="1517650"/>
                <a:chExt cx="762000" cy="762000"/>
              </a:xfrm>
            </p:grpSpPr>
            <p:grpSp>
              <p:nvGrpSpPr>
                <p:cNvPr id="315" name="Group 314"/>
                <p:cNvGrpSpPr/>
                <p:nvPr/>
              </p:nvGrpSpPr>
              <p:grpSpPr>
                <a:xfrm rot="5400000">
                  <a:off x="2737644" y="1593056"/>
                  <a:ext cx="609600" cy="611188"/>
                  <a:chOff x="2889250" y="1744662"/>
                  <a:chExt cx="609600" cy="611188"/>
                </a:xfrm>
              </p:grpSpPr>
              <p:cxnSp>
                <p:nvCxnSpPr>
                  <p:cNvPr id="328" name="Straight Connector 327"/>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29" name="Straight Connector 328"/>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30" name="Straight Connector 329"/>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16" name="Straight Connector 315"/>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17" name="Straight Connector 316"/>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18" name="Straight Connector 317"/>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19" name="Oval 318"/>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0" name="Oval 319"/>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1" name="Oval 320"/>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2" name="Oval 321"/>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3" name="Oval 322"/>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4" name="Oval 323"/>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5" name="Oval 324"/>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6" name="Oval 325"/>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7" name="Oval 326"/>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7" name="Group 246"/>
              <p:cNvGrpSpPr/>
              <p:nvPr/>
            </p:nvGrpSpPr>
            <p:grpSpPr>
              <a:xfrm>
                <a:off x="6470650" y="4413250"/>
                <a:ext cx="762000" cy="762000"/>
                <a:chOff x="2660650" y="1517650"/>
                <a:chExt cx="762000" cy="762000"/>
              </a:xfrm>
            </p:grpSpPr>
            <p:grpSp>
              <p:nvGrpSpPr>
                <p:cNvPr id="299" name="Group 298"/>
                <p:cNvGrpSpPr/>
                <p:nvPr/>
              </p:nvGrpSpPr>
              <p:grpSpPr>
                <a:xfrm rot="5400000">
                  <a:off x="2737644" y="1593056"/>
                  <a:ext cx="609600" cy="611188"/>
                  <a:chOff x="2889250" y="1744662"/>
                  <a:chExt cx="609600" cy="611188"/>
                </a:xfrm>
              </p:grpSpPr>
              <p:cxnSp>
                <p:nvCxnSpPr>
                  <p:cNvPr id="312" name="Straight Connector 311"/>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13" name="Straight Connector 312"/>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14" name="Straight Connector 313"/>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00" name="Straight Connector 299"/>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01" name="Straight Connector 300"/>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02" name="Straight Connector 301"/>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03" name="Oval 302"/>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4" name="Oval 303"/>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5" name="Oval 304"/>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6" name="Oval 305"/>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7" name="Oval 306"/>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8" name="Oval 307"/>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9" name="Oval 308"/>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10" name="Oval 309"/>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11" name="Oval 310"/>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8" name="Group 247"/>
              <p:cNvGrpSpPr/>
              <p:nvPr/>
            </p:nvGrpSpPr>
            <p:grpSpPr>
              <a:xfrm>
                <a:off x="4337050" y="5480050"/>
                <a:ext cx="762000" cy="762000"/>
                <a:chOff x="2660650" y="1517650"/>
                <a:chExt cx="762000" cy="762000"/>
              </a:xfrm>
            </p:grpSpPr>
            <p:grpSp>
              <p:nvGrpSpPr>
                <p:cNvPr id="283" name="Group 282"/>
                <p:cNvGrpSpPr/>
                <p:nvPr/>
              </p:nvGrpSpPr>
              <p:grpSpPr>
                <a:xfrm rot="5400000">
                  <a:off x="2737644" y="1593056"/>
                  <a:ext cx="609600" cy="611188"/>
                  <a:chOff x="2889250" y="1744662"/>
                  <a:chExt cx="609600" cy="611188"/>
                </a:xfrm>
              </p:grpSpPr>
              <p:cxnSp>
                <p:nvCxnSpPr>
                  <p:cNvPr id="296" name="Straight Connector 295"/>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97" name="Straight Connector 296"/>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98" name="Straight Connector 297"/>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284" name="Straight Connector 283"/>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85" name="Straight Connector 284"/>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86" name="Straight Connector 285"/>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287" name="Oval 286"/>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88" name="Oval 287"/>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89" name="Oval 288"/>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0" name="Oval 289"/>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1" name="Oval 290"/>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2" name="Oval 291"/>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3" name="Oval 292"/>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4" name="Oval 293"/>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5" name="Oval 294"/>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9" name="Group 248"/>
              <p:cNvGrpSpPr/>
              <p:nvPr/>
            </p:nvGrpSpPr>
            <p:grpSpPr>
              <a:xfrm>
                <a:off x="5403850" y="5480050"/>
                <a:ext cx="762000" cy="762000"/>
                <a:chOff x="2660650" y="1517650"/>
                <a:chExt cx="762000" cy="762000"/>
              </a:xfrm>
            </p:grpSpPr>
            <p:grpSp>
              <p:nvGrpSpPr>
                <p:cNvPr id="267" name="Group 266"/>
                <p:cNvGrpSpPr/>
                <p:nvPr/>
              </p:nvGrpSpPr>
              <p:grpSpPr>
                <a:xfrm rot="5400000">
                  <a:off x="2737644" y="1593056"/>
                  <a:ext cx="609600" cy="611188"/>
                  <a:chOff x="2889250" y="1744662"/>
                  <a:chExt cx="609600" cy="611188"/>
                </a:xfrm>
              </p:grpSpPr>
              <p:cxnSp>
                <p:nvCxnSpPr>
                  <p:cNvPr id="280" name="Straight Connector 279"/>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81" name="Straight Connector 280"/>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82" name="Straight Connector 281"/>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268" name="Straight Connector 267"/>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69" name="Straight Connector 268"/>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70" name="Straight Connector 269"/>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271" name="Oval 270"/>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2" name="Oval 271"/>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3" name="Oval 272"/>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4" name="Oval 273"/>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5" name="Oval 274"/>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6" name="Oval 275"/>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7" name="Oval 276"/>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8" name="Oval 277"/>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9" name="Oval 278"/>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50" name="Group 249"/>
              <p:cNvGrpSpPr/>
              <p:nvPr/>
            </p:nvGrpSpPr>
            <p:grpSpPr>
              <a:xfrm>
                <a:off x="6470650" y="5480050"/>
                <a:ext cx="762000" cy="762000"/>
                <a:chOff x="2660650" y="1517650"/>
                <a:chExt cx="762000" cy="762000"/>
              </a:xfrm>
            </p:grpSpPr>
            <p:grpSp>
              <p:nvGrpSpPr>
                <p:cNvPr id="251" name="Group 250"/>
                <p:cNvGrpSpPr/>
                <p:nvPr/>
              </p:nvGrpSpPr>
              <p:grpSpPr>
                <a:xfrm rot="5400000">
                  <a:off x="2737644" y="1593056"/>
                  <a:ext cx="609600" cy="611188"/>
                  <a:chOff x="2889250" y="1744662"/>
                  <a:chExt cx="609600" cy="611188"/>
                </a:xfrm>
              </p:grpSpPr>
              <p:cxnSp>
                <p:nvCxnSpPr>
                  <p:cNvPr id="264" name="Straight Connector 263"/>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65" name="Straight Connector 264"/>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66" name="Straight Connector 265"/>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252" name="Straight Connector 251"/>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53" name="Straight Connector 252"/>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54" name="Straight Connector 253"/>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255" name="Oval 254"/>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6" name="Oval 255"/>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7" name="Oval 256"/>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8" name="Oval 257"/>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9" name="Oval 258"/>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0" name="Oval 259"/>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1" name="Oval 260"/>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2" name="Oval 261"/>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3" name="Oval 262"/>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grpSp>
      <p:grpSp>
        <p:nvGrpSpPr>
          <p:cNvPr id="1131" name="Group 1130"/>
          <p:cNvGrpSpPr/>
          <p:nvPr/>
        </p:nvGrpSpPr>
        <p:grpSpPr>
          <a:xfrm>
            <a:off x="5327650" y="1974850"/>
            <a:ext cx="3048000" cy="3048000"/>
            <a:chOff x="5327650" y="3270250"/>
            <a:chExt cx="3048000" cy="3048000"/>
          </a:xfrm>
        </p:grpSpPr>
        <p:sp>
          <p:nvSpPr>
            <p:cNvPr id="711" name="Rectangle 710"/>
            <p:cNvSpPr/>
            <p:nvPr/>
          </p:nvSpPr>
          <p:spPr bwMode="auto">
            <a:xfrm>
              <a:off x="5403850" y="3346450"/>
              <a:ext cx="2895600" cy="2895600"/>
            </a:xfrm>
            <a:prstGeom prst="rect">
              <a:avLst/>
            </a:prstGeom>
            <a:solidFill>
              <a:schemeClr val="accent3"/>
            </a:solidFill>
            <a:ln w="19050" cap="flat" cmpd="sng" algn="ctr">
              <a:no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710" name="Group 709"/>
            <p:cNvGrpSpPr/>
            <p:nvPr/>
          </p:nvGrpSpPr>
          <p:grpSpPr>
            <a:xfrm>
              <a:off x="5327650" y="3270250"/>
              <a:ext cx="3048000" cy="3048000"/>
              <a:chOff x="5327650" y="3270250"/>
              <a:chExt cx="3048000" cy="3048000"/>
            </a:xfrm>
          </p:grpSpPr>
          <p:sp>
            <p:nvSpPr>
              <p:cNvPr id="701" name="Rounded Rectangle 700"/>
              <p:cNvSpPr/>
              <p:nvPr/>
            </p:nvSpPr>
            <p:spPr bwMode="auto">
              <a:xfrm>
                <a:off x="5327650" y="32702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2" name="Rounded Rectangle 701"/>
              <p:cNvSpPr/>
              <p:nvPr/>
            </p:nvSpPr>
            <p:spPr bwMode="auto">
              <a:xfrm>
                <a:off x="6394450" y="32702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3" name="Rounded Rectangle 702"/>
              <p:cNvSpPr/>
              <p:nvPr/>
            </p:nvSpPr>
            <p:spPr bwMode="auto">
              <a:xfrm>
                <a:off x="7461250" y="32702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4" name="Rounded Rectangle 703"/>
              <p:cNvSpPr/>
              <p:nvPr/>
            </p:nvSpPr>
            <p:spPr bwMode="auto">
              <a:xfrm>
                <a:off x="5327650" y="43370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5" name="Rounded Rectangle 704"/>
              <p:cNvSpPr/>
              <p:nvPr/>
            </p:nvSpPr>
            <p:spPr bwMode="auto">
              <a:xfrm>
                <a:off x="6394450" y="43370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6" name="Rounded Rectangle 705"/>
              <p:cNvSpPr/>
              <p:nvPr/>
            </p:nvSpPr>
            <p:spPr bwMode="auto">
              <a:xfrm>
                <a:off x="7461250" y="43370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7" name="Rounded Rectangle 706"/>
              <p:cNvSpPr/>
              <p:nvPr/>
            </p:nvSpPr>
            <p:spPr bwMode="auto">
              <a:xfrm>
                <a:off x="5327650" y="54038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8" name="Rounded Rectangle 707"/>
              <p:cNvSpPr/>
              <p:nvPr/>
            </p:nvSpPr>
            <p:spPr bwMode="auto">
              <a:xfrm>
                <a:off x="6394450" y="54038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9" name="Rounded Rectangle 708"/>
              <p:cNvSpPr/>
              <p:nvPr/>
            </p:nvSpPr>
            <p:spPr bwMode="auto">
              <a:xfrm>
                <a:off x="7461250" y="54038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92" name="Group 491"/>
            <p:cNvGrpSpPr/>
            <p:nvPr/>
          </p:nvGrpSpPr>
          <p:grpSpPr>
            <a:xfrm>
              <a:off x="5403850" y="3346450"/>
              <a:ext cx="2895600" cy="2895600"/>
              <a:chOff x="4337050" y="3346450"/>
              <a:chExt cx="2895600" cy="2895600"/>
            </a:xfrm>
          </p:grpSpPr>
          <p:grpSp>
            <p:nvGrpSpPr>
              <p:cNvPr id="493" name="Group 492"/>
              <p:cNvGrpSpPr/>
              <p:nvPr/>
            </p:nvGrpSpPr>
            <p:grpSpPr>
              <a:xfrm rot="5400000">
                <a:off x="5099050" y="3422650"/>
                <a:ext cx="1371600" cy="2743200"/>
                <a:chOff x="5099050" y="3422650"/>
                <a:chExt cx="1371600" cy="2743200"/>
              </a:xfrm>
            </p:grpSpPr>
            <p:grpSp>
              <p:nvGrpSpPr>
                <p:cNvPr id="674" name="Group 673"/>
                <p:cNvGrpSpPr/>
                <p:nvPr/>
              </p:nvGrpSpPr>
              <p:grpSpPr>
                <a:xfrm>
                  <a:off x="6165850" y="3422650"/>
                  <a:ext cx="304800" cy="2743200"/>
                  <a:chOff x="7461250" y="3270250"/>
                  <a:chExt cx="304800" cy="2743200"/>
                </a:xfrm>
              </p:grpSpPr>
              <p:grpSp>
                <p:nvGrpSpPr>
                  <p:cNvPr id="688" name="Group 687"/>
                  <p:cNvGrpSpPr/>
                  <p:nvPr/>
                </p:nvGrpSpPr>
                <p:grpSpPr>
                  <a:xfrm>
                    <a:off x="7461250" y="3270250"/>
                    <a:ext cx="304800" cy="611188"/>
                    <a:chOff x="4337050" y="601662"/>
                    <a:chExt cx="609600" cy="611188"/>
                  </a:xfrm>
                </p:grpSpPr>
                <p:cxnSp>
                  <p:nvCxnSpPr>
                    <p:cNvPr id="697" name="Straight Connector 696"/>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8" name="Straight Connector 697"/>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9" name="Straight Connector 698"/>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89" name="Group 688"/>
                  <p:cNvGrpSpPr/>
                  <p:nvPr/>
                </p:nvGrpSpPr>
                <p:grpSpPr>
                  <a:xfrm>
                    <a:off x="7461250" y="4335462"/>
                    <a:ext cx="304800" cy="611188"/>
                    <a:chOff x="4337050" y="601662"/>
                    <a:chExt cx="609600" cy="611188"/>
                  </a:xfrm>
                </p:grpSpPr>
                <p:cxnSp>
                  <p:nvCxnSpPr>
                    <p:cNvPr id="694" name="Straight Connector 693"/>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5" name="Straight Connector 694"/>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6" name="Straight Connector 695"/>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90" name="Group 689"/>
                  <p:cNvGrpSpPr/>
                  <p:nvPr/>
                </p:nvGrpSpPr>
                <p:grpSpPr>
                  <a:xfrm>
                    <a:off x="7461250" y="5402262"/>
                    <a:ext cx="304800" cy="611188"/>
                    <a:chOff x="4337050" y="601662"/>
                    <a:chExt cx="609600" cy="611188"/>
                  </a:xfrm>
                </p:grpSpPr>
                <p:cxnSp>
                  <p:nvCxnSpPr>
                    <p:cNvPr id="691" name="Straight Connector 690"/>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2" name="Straight Connector 691"/>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3" name="Straight Connector 692"/>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nvGrpSpPr>
                <p:cNvPr id="675" name="Group 674"/>
                <p:cNvGrpSpPr/>
                <p:nvPr/>
              </p:nvGrpSpPr>
              <p:grpSpPr>
                <a:xfrm>
                  <a:off x="5099050" y="3422650"/>
                  <a:ext cx="304800" cy="2743200"/>
                  <a:chOff x="7461250" y="3270250"/>
                  <a:chExt cx="304800" cy="2743200"/>
                </a:xfrm>
              </p:grpSpPr>
              <p:grpSp>
                <p:nvGrpSpPr>
                  <p:cNvPr id="676" name="Group 675"/>
                  <p:cNvGrpSpPr/>
                  <p:nvPr/>
                </p:nvGrpSpPr>
                <p:grpSpPr>
                  <a:xfrm>
                    <a:off x="7461250" y="3270250"/>
                    <a:ext cx="304800" cy="611188"/>
                    <a:chOff x="4337050" y="601662"/>
                    <a:chExt cx="609600" cy="611188"/>
                  </a:xfrm>
                </p:grpSpPr>
                <p:cxnSp>
                  <p:nvCxnSpPr>
                    <p:cNvPr id="685" name="Straight Connector 684"/>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6" name="Straight Connector 685"/>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7" name="Straight Connector 686"/>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77" name="Group 676"/>
                  <p:cNvGrpSpPr/>
                  <p:nvPr/>
                </p:nvGrpSpPr>
                <p:grpSpPr>
                  <a:xfrm>
                    <a:off x="7461250" y="4335462"/>
                    <a:ext cx="304800" cy="611188"/>
                    <a:chOff x="4337050" y="601662"/>
                    <a:chExt cx="609600" cy="611188"/>
                  </a:xfrm>
                </p:grpSpPr>
                <p:cxnSp>
                  <p:nvCxnSpPr>
                    <p:cNvPr id="682" name="Straight Connector 681"/>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3" name="Straight Connector 682"/>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4" name="Straight Connector 683"/>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78" name="Group 677"/>
                  <p:cNvGrpSpPr/>
                  <p:nvPr/>
                </p:nvGrpSpPr>
                <p:grpSpPr>
                  <a:xfrm>
                    <a:off x="7461250" y="5402262"/>
                    <a:ext cx="304800" cy="611188"/>
                    <a:chOff x="4337050" y="601662"/>
                    <a:chExt cx="609600" cy="611188"/>
                  </a:xfrm>
                </p:grpSpPr>
                <p:cxnSp>
                  <p:nvCxnSpPr>
                    <p:cNvPr id="679" name="Straight Connector 678"/>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0" name="Straight Connector 679"/>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1" name="Straight Connector 680"/>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grpSp>
            <p:nvGrpSpPr>
              <p:cNvPr id="494" name="Group 493"/>
              <p:cNvGrpSpPr/>
              <p:nvPr/>
            </p:nvGrpSpPr>
            <p:grpSpPr>
              <a:xfrm>
                <a:off x="5099050" y="3422650"/>
                <a:ext cx="1371600" cy="2743200"/>
                <a:chOff x="5099050" y="3422650"/>
                <a:chExt cx="1371600" cy="2743200"/>
              </a:xfrm>
            </p:grpSpPr>
            <p:grpSp>
              <p:nvGrpSpPr>
                <p:cNvPr id="648" name="Group 647"/>
                <p:cNvGrpSpPr/>
                <p:nvPr/>
              </p:nvGrpSpPr>
              <p:grpSpPr>
                <a:xfrm>
                  <a:off x="6165850" y="3422650"/>
                  <a:ext cx="304800" cy="2743200"/>
                  <a:chOff x="7461250" y="3270250"/>
                  <a:chExt cx="304800" cy="2743200"/>
                </a:xfrm>
              </p:grpSpPr>
              <p:grpSp>
                <p:nvGrpSpPr>
                  <p:cNvPr id="662" name="Group 661"/>
                  <p:cNvGrpSpPr/>
                  <p:nvPr/>
                </p:nvGrpSpPr>
                <p:grpSpPr>
                  <a:xfrm>
                    <a:off x="7461250" y="3270250"/>
                    <a:ext cx="304800" cy="611188"/>
                    <a:chOff x="4337050" y="601662"/>
                    <a:chExt cx="609600" cy="611188"/>
                  </a:xfrm>
                </p:grpSpPr>
                <p:cxnSp>
                  <p:nvCxnSpPr>
                    <p:cNvPr id="671" name="Straight Connector 670"/>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72" name="Straight Connector 671"/>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73" name="Straight Connector 672"/>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63" name="Group 662"/>
                  <p:cNvGrpSpPr/>
                  <p:nvPr/>
                </p:nvGrpSpPr>
                <p:grpSpPr>
                  <a:xfrm>
                    <a:off x="7461250" y="4335462"/>
                    <a:ext cx="304800" cy="611188"/>
                    <a:chOff x="4337050" y="601662"/>
                    <a:chExt cx="609600" cy="611188"/>
                  </a:xfrm>
                </p:grpSpPr>
                <p:cxnSp>
                  <p:nvCxnSpPr>
                    <p:cNvPr id="668" name="Straight Connector 667"/>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69" name="Straight Connector 668"/>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70" name="Straight Connector 669"/>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64" name="Group 663"/>
                  <p:cNvGrpSpPr/>
                  <p:nvPr/>
                </p:nvGrpSpPr>
                <p:grpSpPr>
                  <a:xfrm>
                    <a:off x="7461250" y="5402262"/>
                    <a:ext cx="304800" cy="611188"/>
                    <a:chOff x="4337050" y="601662"/>
                    <a:chExt cx="609600" cy="611188"/>
                  </a:xfrm>
                </p:grpSpPr>
                <p:cxnSp>
                  <p:nvCxnSpPr>
                    <p:cNvPr id="665" name="Straight Connector 664"/>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66" name="Straight Connector 665"/>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67" name="Straight Connector 666"/>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nvGrpSpPr>
                <p:cNvPr id="649" name="Group 648"/>
                <p:cNvGrpSpPr/>
                <p:nvPr/>
              </p:nvGrpSpPr>
              <p:grpSpPr>
                <a:xfrm>
                  <a:off x="5099050" y="3422650"/>
                  <a:ext cx="304800" cy="2743200"/>
                  <a:chOff x="7461250" y="3270250"/>
                  <a:chExt cx="304800" cy="2743200"/>
                </a:xfrm>
              </p:grpSpPr>
              <p:grpSp>
                <p:nvGrpSpPr>
                  <p:cNvPr id="650" name="Group 649"/>
                  <p:cNvGrpSpPr/>
                  <p:nvPr/>
                </p:nvGrpSpPr>
                <p:grpSpPr>
                  <a:xfrm>
                    <a:off x="7461250" y="3270250"/>
                    <a:ext cx="304800" cy="611188"/>
                    <a:chOff x="4337050" y="601662"/>
                    <a:chExt cx="609600" cy="611188"/>
                  </a:xfrm>
                </p:grpSpPr>
                <p:cxnSp>
                  <p:nvCxnSpPr>
                    <p:cNvPr id="659" name="Straight Connector 658"/>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60" name="Straight Connector 659"/>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61" name="Straight Connector 660"/>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51" name="Group 650"/>
                  <p:cNvGrpSpPr/>
                  <p:nvPr/>
                </p:nvGrpSpPr>
                <p:grpSpPr>
                  <a:xfrm>
                    <a:off x="7461250" y="4335462"/>
                    <a:ext cx="304800" cy="611188"/>
                    <a:chOff x="4337050" y="601662"/>
                    <a:chExt cx="609600" cy="611188"/>
                  </a:xfrm>
                </p:grpSpPr>
                <p:cxnSp>
                  <p:nvCxnSpPr>
                    <p:cNvPr id="656" name="Straight Connector 655"/>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57" name="Straight Connector 656"/>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58" name="Straight Connector 657"/>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52" name="Group 651"/>
                  <p:cNvGrpSpPr/>
                  <p:nvPr/>
                </p:nvGrpSpPr>
                <p:grpSpPr>
                  <a:xfrm>
                    <a:off x="7461250" y="5402262"/>
                    <a:ext cx="304800" cy="611188"/>
                    <a:chOff x="4337050" y="601662"/>
                    <a:chExt cx="609600" cy="611188"/>
                  </a:xfrm>
                </p:grpSpPr>
                <p:cxnSp>
                  <p:nvCxnSpPr>
                    <p:cNvPr id="653" name="Straight Connector 652"/>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54" name="Straight Connector 653"/>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55" name="Straight Connector 654"/>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grpSp>
            <p:nvGrpSpPr>
              <p:cNvPr id="495" name="Group 494"/>
              <p:cNvGrpSpPr/>
              <p:nvPr/>
            </p:nvGrpSpPr>
            <p:grpSpPr>
              <a:xfrm>
                <a:off x="4337050" y="3346450"/>
                <a:ext cx="762000" cy="762000"/>
                <a:chOff x="2660650" y="1517650"/>
                <a:chExt cx="762000" cy="762000"/>
              </a:xfrm>
            </p:grpSpPr>
            <p:grpSp>
              <p:nvGrpSpPr>
                <p:cNvPr id="632" name="Group 631"/>
                <p:cNvGrpSpPr/>
                <p:nvPr/>
              </p:nvGrpSpPr>
              <p:grpSpPr>
                <a:xfrm rot="5400000">
                  <a:off x="2737644" y="1593056"/>
                  <a:ext cx="609600" cy="611188"/>
                  <a:chOff x="2889250" y="1744662"/>
                  <a:chExt cx="609600" cy="611188"/>
                </a:xfrm>
              </p:grpSpPr>
              <p:cxnSp>
                <p:nvCxnSpPr>
                  <p:cNvPr id="645" name="Straight Connector 644"/>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46" name="Straight Connector 645"/>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47" name="Straight Connector 646"/>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633" name="Straight Connector 632"/>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34" name="Straight Connector 633"/>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35" name="Straight Connector 634"/>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636" name="Oval 635"/>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7" name="Oval 636"/>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8" name="Oval 637"/>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9" name="Oval 638"/>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0" name="Oval 639"/>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1" name="Oval 640"/>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2" name="Oval 641"/>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3" name="Oval 642"/>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4" name="Oval 643"/>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96" name="Group 495"/>
              <p:cNvGrpSpPr/>
              <p:nvPr/>
            </p:nvGrpSpPr>
            <p:grpSpPr>
              <a:xfrm>
                <a:off x="5403850" y="3346450"/>
                <a:ext cx="762000" cy="762000"/>
                <a:chOff x="2660650" y="1517650"/>
                <a:chExt cx="762000" cy="762000"/>
              </a:xfrm>
            </p:grpSpPr>
            <p:grpSp>
              <p:nvGrpSpPr>
                <p:cNvPr id="616" name="Group 615"/>
                <p:cNvGrpSpPr/>
                <p:nvPr/>
              </p:nvGrpSpPr>
              <p:grpSpPr>
                <a:xfrm rot="5400000">
                  <a:off x="2737644" y="1593056"/>
                  <a:ext cx="609600" cy="611188"/>
                  <a:chOff x="2889250" y="1744662"/>
                  <a:chExt cx="609600" cy="611188"/>
                </a:xfrm>
              </p:grpSpPr>
              <p:cxnSp>
                <p:nvCxnSpPr>
                  <p:cNvPr id="629" name="Straight Connector 628"/>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30" name="Straight Connector 629"/>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31" name="Straight Connector 630"/>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617" name="Straight Connector 616"/>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18" name="Straight Connector 617"/>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19" name="Straight Connector 618"/>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620" name="Oval 619"/>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1" name="Oval 620"/>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2" name="Oval 621"/>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3" name="Oval 622"/>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4" name="Oval 623"/>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5" name="Oval 624"/>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6" name="Oval 625"/>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7" name="Oval 626"/>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8" name="Oval 627"/>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97" name="Group 496"/>
              <p:cNvGrpSpPr/>
              <p:nvPr/>
            </p:nvGrpSpPr>
            <p:grpSpPr>
              <a:xfrm>
                <a:off x="6470650" y="3346450"/>
                <a:ext cx="762000" cy="762000"/>
                <a:chOff x="2660650" y="1517650"/>
                <a:chExt cx="762000" cy="762000"/>
              </a:xfrm>
            </p:grpSpPr>
            <p:grpSp>
              <p:nvGrpSpPr>
                <p:cNvPr id="600" name="Group 599"/>
                <p:cNvGrpSpPr/>
                <p:nvPr/>
              </p:nvGrpSpPr>
              <p:grpSpPr>
                <a:xfrm rot="5400000">
                  <a:off x="2737644" y="1593056"/>
                  <a:ext cx="609600" cy="611188"/>
                  <a:chOff x="2889250" y="1744662"/>
                  <a:chExt cx="609600" cy="611188"/>
                </a:xfrm>
              </p:grpSpPr>
              <p:cxnSp>
                <p:nvCxnSpPr>
                  <p:cNvPr id="613" name="Straight Connector 612"/>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14" name="Straight Connector 613"/>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15" name="Straight Connector 614"/>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601" name="Straight Connector 600"/>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02" name="Straight Connector 601"/>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03" name="Straight Connector 602"/>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604" name="Oval 603"/>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5" name="Oval 604"/>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6" name="Oval 605"/>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7" name="Oval 606"/>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8" name="Oval 607"/>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9" name="Oval 608"/>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10" name="Oval 609"/>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11" name="Oval 610"/>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12" name="Oval 611"/>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98" name="Group 497"/>
              <p:cNvGrpSpPr/>
              <p:nvPr/>
            </p:nvGrpSpPr>
            <p:grpSpPr>
              <a:xfrm>
                <a:off x="4337050" y="4413250"/>
                <a:ext cx="762000" cy="762000"/>
                <a:chOff x="2660650" y="1517650"/>
                <a:chExt cx="762000" cy="762000"/>
              </a:xfrm>
            </p:grpSpPr>
            <p:grpSp>
              <p:nvGrpSpPr>
                <p:cNvPr id="584" name="Group 583"/>
                <p:cNvGrpSpPr/>
                <p:nvPr/>
              </p:nvGrpSpPr>
              <p:grpSpPr>
                <a:xfrm rot="5400000">
                  <a:off x="2737644" y="1593056"/>
                  <a:ext cx="609600" cy="611188"/>
                  <a:chOff x="2889250" y="1744662"/>
                  <a:chExt cx="609600" cy="611188"/>
                </a:xfrm>
              </p:grpSpPr>
              <p:cxnSp>
                <p:nvCxnSpPr>
                  <p:cNvPr id="597" name="Straight Connector 596"/>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98" name="Straight Connector 597"/>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99" name="Straight Connector 598"/>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85" name="Straight Connector 584"/>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86" name="Straight Connector 585"/>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87" name="Straight Connector 586"/>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88" name="Oval 587"/>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89" name="Oval 588"/>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0" name="Oval 589"/>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1" name="Oval 590"/>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2" name="Oval 591"/>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3" name="Oval 592"/>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4" name="Oval 593"/>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5" name="Oval 594"/>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6" name="Oval 595"/>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99" name="Group 498"/>
              <p:cNvGrpSpPr/>
              <p:nvPr/>
            </p:nvGrpSpPr>
            <p:grpSpPr>
              <a:xfrm>
                <a:off x="5403850" y="4413250"/>
                <a:ext cx="762000" cy="762000"/>
                <a:chOff x="2660650" y="1517650"/>
                <a:chExt cx="762000" cy="762000"/>
              </a:xfrm>
            </p:grpSpPr>
            <p:grpSp>
              <p:nvGrpSpPr>
                <p:cNvPr id="568" name="Group 567"/>
                <p:cNvGrpSpPr/>
                <p:nvPr/>
              </p:nvGrpSpPr>
              <p:grpSpPr>
                <a:xfrm rot="5400000">
                  <a:off x="2737644" y="1593056"/>
                  <a:ext cx="609600" cy="611188"/>
                  <a:chOff x="2889250" y="1744662"/>
                  <a:chExt cx="609600" cy="611188"/>
                </a:xfrm>
              </p:grpSpPr>
              <p:cxnSp>
                <p:nvCxnSpPr>
                  <p:cNvPr id="581" name="Straight Connector 580"/>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82" name="Straight Connector 581"/>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83" name="Straight Connector 582"/>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69" name="Straight Connector 568"/>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70" name="Straight Connector 569"/>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71" name="Straight Connector 570"/>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72" name="Oval 571"/>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3" name="Oval 572"/>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4" name="Oval 573"/>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5" name="Oval 574"/>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6" name="Oval 575"/>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7" name="Oval 576"/>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8" name="Oval 577"/>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9" name="Oval 578"/>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80" name="Oval 579"/>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500" name="Group 499"/>
              <p:cNvGrpSpPr/>
              <p:nvPr/>
            </p:nvGrpSpPr>
            <p:grpSpPr>
              <a:xfrm>
                <a:off x="6470650" y="4413250"/>
                <a:ext cx="762000" cy="762000"/>
                <a:chOff x="2660650" y="1517650"/>
                <a:chExt cx="762000" cy="762000"/>
              </a:xfrm>
            </p:grpSpPr>
            <p:grpSp>
              <p:nvGrpSpPr>
                <p:cNvPr id="552" name="Group 551"/>
                <p:cNvGrpSpPr/>
                <p:nvPr/>
              </p:nvGrpSpPr>
              <p:grpSpPr>
                <a:xfrm rot="5400000">
                  <a:off x="2737644" y="1593056"/>
                  <a:ext cx="609600" cy="611188"/>
                  <a:chOff x="2889250" y="1744662"/>
                  <a:chExt cx="609600" cy="611188"/>
                </a:xfrm>
              </p:grpSpPr>
              <p:cxnSp>
                <p:nvCxnSpPr>
                  <p:cNvPr id="565" name="Straight Connector 564"/>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66" name="Straight Connector 565"/>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67" name="Straight Connector 566"/>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53" name="Straight Connector 552"/>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54" name="Straight Connector 553"/>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55" name="Straight Connector 554"/>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56" name="Oval 555"/>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7" name="Oval 556"/>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8" name="Oval 557"/>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9" name="Oval 558"/>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0" name="Oval 559"/>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1" name="Oval 560"/>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2" name="Oval 561"/>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3" name="Oval 562"/>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4" name="Oval 563"/>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501" name="Group 500"/>
              <p:cNvGrpSpPr/>
              <p:nvPr/>
            </p:nvGrpSpPr>
            <p:grpSpPr>
              <a:xfrm>
                <a:off x="4337050" y="5480050"/>
                <a:ext cx="762000" cy="762000"/>
                <a:chOff x="2660650" y="1517650"/>
                <a:chExt cx="762000" cy="762000"/>
              </a:xfrm>
            </p:grpSpPr>
            <p:grpSp>
              <p:nvGrpSpPr>
                <p:cNvPr id="536" name="Group 535"/>
                <p:cNvGrpSpPr/>
                <p:nvPr/>
              </p:nvGrpSpPr>
              <p:grpSpPr>
                <a:xfrm rot="5400000">
                  <a:off x="2737644" y="1593056"/>
                  <a:ext cx="609600" cy="611188"/>
                  <a:chOff x="2889250" y="1744662"/>
                  <a:chExt cx="609600" cy="611188"/>
                </a:xfrm>
              </p:grpSpPr>
              <p:cxnSp>
                <p:nvCxnSpPr>
                  <p:cNvPr id="549" name="Straight Connector 548"/>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50" name="Straight Connector 549"/>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51" name="Straight Connector 550"/>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37" name="Straight Connector 536"/>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38" name="Straight Connector 537"/>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39" name="Straight Connector 538"/>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40" name="Oval 539"/>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1" name="Oval 540"/>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2" name="Oval 541"/>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3" name="Oval 542"/>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4" name="Oval 543"/>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5" name="Oval 544"/>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6" name="Oval 545"/>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7" name="Oval 546"/>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8" name="Oval 547"/>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502" name="Group 501"/>
              <p:cNvGrpSpPr/>
              <p:nvPr/>
            </p:nvGrpSpPr>
            <p:grpSpPr>
              <a:xfrm>
                <a:off x="5403850" y="5480050"/>
                <a:ext cx="762000" cy="762000"/>
                <a:chOff x="2660650" y="1517650"/>
                <a:chExt cx="762000" cy="762000"/>
              </a:xfrm>
            </p:grpSpPr>
            <p:grpSp>
              <p:nvGrpSpPr>
                <p:cNvPr id="520" name="Group 519"/>
                <p:cNvGrpSpPr/>
                <p:nvPr/>
              </p:nvGrpSpPr>
              <p:grpSpPr>
                <a:xfrm rot="5400000">
                  <a:off x="2737644" y="1593056"/>
                  <a:ext cx="609600" cy="611188"/>
                  <a:chOff x="2889250" y="1744662"/>
                  <a:chExt cx="609600" cy="611188"/>
                </a:xfrm>
              </p:grpSpPr>
              <p:cxnSp>
                <p:nvCxnSpPr>
                  <p:cNvPr id="533" name="Straight Connector 532"/>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34" name="Straight Connector 533"/>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35" name="Straight Connector 534"/>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21" name="Straight Connector 520"/>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22" name="Straight Connector 521"/>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23" name="Straight Connector 522"/>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24" name="Oval 523"/>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5" name="Oval 524"/>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6" name="Oval 525"/>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7" name="Oval 526"/>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8" name="Oval 527"/>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9" name="Oval 528"/>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30" name="Oval 529"/>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31" name="Oval 530"/>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32" name="Oval 531"/>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503" name="Group 502"/>
              <p:cNvGrpSpPr/>
              <p:nvPr/>
            </p:nvGrpSpPr>
            <p:grpSpPr>
              <a:xfrm>
                <a:off x="6470650" y="5480050"/>
                <a:ext cx="762000" cy="762000"/>
                <a:chOff x="2660650" y="1517650"/>
                <a:chExt cx="762000" cy="762000"/>
              </a:xfrm>
            </p:grpSpPr>
            <p:grpSp>
              <p:nvGrpSpPr>
                <p:cNvPr id="504" name="Group 503"/>
                <p:cNvGrpSpPr/>
                <p:nvPr/>
              </p:nvGrpSpPr>
              <p:grpSpPr>
                <a:xfrm rot="5400000">
                  <a:off x="2737644" y="1593056"/>
                  <a:ext cx="609600" cy="611188"/>
                  <a:chOff x="2889250" y="1744662"/>
                  <a:chExt cx="609600" cy="611188"/>
                </a:xfrm>
              </p:grpSpPr>
              <p:cxnSp>
                <p:nvCxnSpPr>
                  <p:cNvPr id="517" name="Straight Connector 516"/>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18" name="Straight Connector 517"/>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19" name="Straight Connector 518"/>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05" name="Straight Connector 504"/>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06" name="Straight Connector 505"/>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07" name="Straight Connector 506"/>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08" name="Oval 507"/>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9" name="Oval 508"/>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0" name="Oval 509"/>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1" name="Oval 510"/>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2" name="Oval 511"/>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3" name="Oval 512"/>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4" name="Oval 513"/>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5" name="Oval 514"/>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6" name="Oval 515"/>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grpSp>
      <p:sp>
        <p:nvSpPr>
          <p:cNvPr id="1134" name="Title 1133"/>
          <p:cNvSpPr>
            <a:spLocks noGrp="1"/>
          </p:cNvSpPr>
          <p:nvPr>
            <p:ph type="title"/>
          </p:nvPr>
        </p:nvSpPr>
        <p:spPr/>
        <p:txBody>
          <a:bodyPr/>
          <a:lstStyle/>
          <a:p>
            <a:r>
              <a:rPr lang="en-US" dirty="0" smtClean="0"/>
              <a:t>Bulk Synchronous Programming</a:t>
            </a:r>
            <a:endParaRPr lang="en-US" dirty="0"/>
          </a:p>
        </p:txBody>
      </p:sp>
      <p:sp>
        <p:nvSpPr>
          <p:cNvPr id="1135" name="Content Placeholder 1134"/>
          <p:cNvSpPr>
            <a:spLocks noGrp="1"/>
          </p:cNvSpPr>
          <p:nvPr>
            <p:ph idx="1"/>
          </p:nvPr>
        </p:nvSpPr>
        <p:spPr>
          <a:xfrm>
            <a:off x="290513" y="1368425"/>
            <a:ext cx="4656137" cy="5064125"/>
          </a:xfrm>
        </p:spPr>
        <p:txBody>
          <a:bodyPr/>
          <a:lstStyle/>
          <a:p>
            <a:r>
              <a:rPr lang="en-US" dirty="0" smtClean="0"/>
              <a:t>Solving Problem Over Grid</a:t>
            </a:r>
          </a:p>
          <a:p>
            <a:pPr lvl="1"/>
            <a:r>
              <a:rPr lang="en-US" dirty="0" smtClean="0"/>
              <a:t>E.g., finite-element computation</a:t>
            </a:r>
          </a:p>
          <a:p>
            <a:r>
              <a:rPr lang="en-US" dirty="0" smtClean="0"/>
              <a:t>Partition into Regions</a:t>
            </a:r>
          </a:p>
          <a:p>
            <a:pPr lvl="1"/>
            <a:r>
              <a:rPr lang="en-US" dirty="0" smtClean="0"/>
              <a:t>p regions for p processors</a:t>
            </a:r>
          </a:p>
          <a:p>
            <a:r>
              <a:rPr lang="en-US" dirty="0" smtClean="0"/>
              <a:t>Map Region per Processor</a:t>
            </a:r>
          </a:p>
          <a:p>
            <a:pPr lvl="1"/>
            <a:r>
              <a:rPr lang="en-US" dirty="0" smtClean="0"/>
              <a:t>Local computation sequential</a:t>
            </a:r>
          </a:p>
          <a:p>
            <a:pPr lvl="1"/>
            <a:r>
              <a:rPr lang="en-US" dirty="0" smtClean="0"/>
              <a:t>Periodically communicate boundary values with neighbors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Computation</a:t>
            </a:r>
            <a:endParaRPr lang="en-US" dirty="0"/>
          </a:p>
        </p:txBody>
      </p:sp>
      <p:sp>
        <p:nvSpPr>
          <p:cNvPr id="3" name="Content Placeholder 2"/>
          <p:cNvSpPr>
            <a:spLocks noGrp="1"/>
          </p:cNvSpPr>
          <p:nvPr>
            <p:ph idx="1"/>
          </p:nvPr>
        </p:nvSpPr>
        <p:spPr>
          <a:xfrm>
            <a:off x="290513" y="1060451"/>
            <a:ext cx="5037137" cy="5372100"/>
          </a:xfrm>
        </p:spPr>
        <p:txBody>
          <a:bodyPr/>
          <a:lstStyle/>
          <a:p>
            <a:r>
              <a:rPr lang="en-US" dirty="0" smtClean="0"/>
              <a:t>Initially</a:t>
            </a:r>
          </a:p>
          <a:p>
            <a:pPr lvl="1"/>
            <a:r>
              <a:rPr lang="en-US" dirty="0" smtClean="0"/>
              <a:t>Assign weight 1.0 to each page</a:t>
            </a:r>
          </a:p>
          <a:p>
            <a:r>
              <a:rPr lang="en-US" dirty="0" smtClean="0"/>
              <a:t>Iteratively</a:t>
            </a:r>
          </a:p>
          <a:p>
            <a:pPr lvl="1"/>
            <a:r>
              <a:rPr lang="en-US" dirty="0" smtClean="0"/>
              <a:t>Select arbitrary node and update its value</a:t>
            </a:r>
          </a:p>
          <a:p>
            <a:r>
              <a:rPr lang="en-US" dirty="0" smtClean="0"/>
              <a:t>Convergence</a:t>
            </a:r>
          </a:p>
          <a:p>
            <a:pPr lvl="1"/>
            <a:r>
              <a:rPr lang="en-US" dirty="0" smtClean="0"/>
              <a:t>Results unique, regardless of selection ordering</a:t>
            </a:r>
          </a:p>
          <a:p>
            <a:endParaRPr lang="en-US" dirty="0" smtClean="0"/>
          </a:p>
          <a:p>
            <a:pPr lvl="1"/>
            <a:endParaRPr lang="en-US" dirty="0"/>
          </a:p>
        </p:txBody>
      </p:sp>
      <p:grpSp>
        <p:nvGrpSpPr>
          <p:cNvPr id="4" name="Group 40"/>
          <p:cNvGrpSpPr/>
          <p:nvPr/>
        </p:nvGrpSpPr>
        <p:grpSpPr>
          <a:xfrm>
            <a:off x="5556250" y="1136650"/>
            <a:ext cx="2743200" cy="2757361"/>
            <a:chOff x="679450" y="3346450"/>
            <a:chExt cx="2743200" cy="2757361"/>
          </a:xfrm>
        </p:grpSpPr>
        <p:sp>
          <p:nvSpPr>
            <p:cNvPr id="23" name="Freeform 22"/>
            <p:cNvSpPr/>
            <p:nvPr/>
          </p:nvSpPr>
          <p:spPr>
            <a:xfrm>
              <a:off x="1153272" y="3346450"/>
              <a:ext cx="1697432" cy="2757361"/>
            </a:xfrm>
            <a:custGeom>
              <a:avLst/>
              <a:gdLst>
                <a:gd name="connsiteX0" fmla="*/ 45630 w 1770936"/>
                <a:gd name="connsiteY0" fmla="*/ 1459542 h 3061433"/>
                <a:gd name="connsiteX1" fmla="*/ 555161 w 1770936"/>
                <a:gd name="connsiteY1" fmla="*/ 136235 h 3061433"/>
                <a:gd name="connsiteX2" fmla="*/ 1163557 w 1770936"/>
                <a:gd name="connsiteY2" fmla="*/ 82999 h 3061433"/>
                <a:gd name="connsiteX3" fmla="*/ 1224397 w 1770936"/>
                <a:gd name="connsiteY3" fmla="*/ 493680 h 3061433"/>
                <a:gd name="connsiteX4" fmla="*/ 806125 w 1770936"/>
                <a:gd name="connsiteY4" fmla="*/ 1117308 h 3061433"/>
                <a:gd name="connsiteX5" fmla="*/ 1163557 w 1770936"/>
                <a:gd name="connsiteY5" fmla="*/ 645784 h 3061433"/>
                <a:gd name="connsiteX6" fmla="*/ 1665484 w 1770936"/>
                <a:gd name="connsiteY6" fmla="*/ 668600 h 3061433"/>
                <a:gd name="connsiteX7" fmla="*/ 1756743 w 1770936"/>
                <a:gd name="connsiteY7" fmla="*/ 1018440 h 3061433"/>
                <a:gd name="connsiteX8" fmla="*/ 1460150 w 1770936"/>
                <a:gd name="connsiteY8" fmla="*/ 1406306 h 3061433"/>
                <a:gd name="connsiteX9" fmla="*/ 828939 w 1770936"/>
                <a:gd name="connsiteY9" fmla="*/ 1588831 h 3061433"/>
                <a:gd name="connsiteX10" fmla="*/ 1384101 w 1770936"/>
                <a:gd name="connsiteY10" fmla="*/ 2136406 h 3061433"/>
                <a:gd name="connsiteX11" fmla="*/ 1414521 w 1770936"/>
                <a:gd name="connsiteY11" fmla="*/ 2950164 h 3061433"/>
                <a:gd name="connsiteX12" fmla="*/ 692050 w 1770936"/>
                <a:gd name="connsiteY12" fmla="*/ 2912138 h 3061433"/>
                <a:gd name="connsiteX13" fmla="*/ 0 w 1770936"/>
                <a:gd name="connsiteY13" fmla="*/ 1642067 h 3061433"/>
                <a:gd name="connsiteX0" fmla="*/ 0 w 1725306"/>
                <a:gd name="connsiteY0" fmla="*/ 1459542 h 3073753"/>
                <a:gd name="connsiteX1" fmla="*/ 509531 w 1725306"/>
                <a:gd name="connsiteY1" fmla="*/ 136235 h 3073753"/>
                <a:gd name="connsiteX2" fmla="*/ 1117927 w 1725306"/>
                <a:gd name="connsiteY2" fmla="*/ 82999 h 3073753"/>
                <a:gd name="connsiteX3" fmla="*/ 1178767 w 1725306"/>
                <a:gd name="connsiteY3" fmla="*/ 493680 h 3073753"/>
                <a:gd name="connsiteX4" fmla="*/ 760495 w 1725306"/>
                <a:gd name="connsiteY4" fmla="*/ 1117308 h 3073753"/>
                <a:gd name="connsiteX5" fmla="*/ 1117927 w 1725306"/>
                <a:gd name="connsiteY5" fmla="*/ 645784 h 3073753"/>
                <a:gd name="connsiteX6" fmla="*/ 1619854 w 1725306"/>
                <a:gd name="connsiteY6" fmla="*/ 668600 h 3073753"/>
                <a:gd name="connsiteX7" fmla="*/ 1711113 w 1725306"/>
                <a:gd name="connsiteY7" fmla="*/ 1018440 h 3073753"/>
                <a:gd name="connsiteX8" fmla="*/ 1414520 w 1725306"/>
                <a:gd name="connsiteY8" fmla="*/ 1406306 h 3073753"/>
                <a:gd name="connsiteX9" fmla="*/ 783309 w 1725306"/>
                <a:gd name="connsiteY9" fmla="*/ 1588831 h 3073753"/>
                <a:gd name="connsiteX10" fmla="*/ 1338471 w 1725306"/>
                <a:gd name="connsiteY10" fmla="*/ 2136406 h 3073753"/>
                <a:gd name="connsiteX11" fmla="*/ 1368891 w 1725306"/>
                <a:gd name="connsiteY11" fmla="*/ 2950164 h 3073753"/>
                <a:gd name="connsiteX12" fmla="*/ 646420 w 1725306"/>
                <a:gd name="connsiteY12" fmla="*/ 2912138 h 3073753"/>
                <a:gd name="connsiteX13" fmla="*/ 15210 w 1725306"/>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1171162 w 1723947"/>
                <a:gd name="connsiteY5" fmla="*/ 683810 h 3073753"/>
                <a:gd name="connsiteX6" fmla="*/ 1619854 w 1723947"/>
                <a:gd name="connsiteY6" fmla="*/ 668600 h 3073753"/>
                <a:gd name="connsiteX7" fmla="*/ 1711113 w 1723947"/>
                <a:gd name="connsiteY7" fmla="*/ 1018440 h 3073753"/>
                <a:gd name="connsiteX8" fmla="*/ 1414520 w 1723947"/>
                <a:gd name="connsiteY8" fmla="*/ 1406306 h 3073753"/>
                <a:gd name="connsiteX9" fmla="*/ 783309 w 1723947"/>
                <a:gd name="connsiteY9" fmla="*/ 1588831 h 3073753"/>
                <a:gd name="connsiteX10" fmla="*/ 1338471 w 1723947"/>
                <a:gd name="connsiteY10" fmla="*/ 2136406 h 3073753"/>
                <a:gd name="connsiteX11" fmla="*/ 1368891 w 1723947"/>
                <a:gd name="connsiteY11" fmla="*/ 2950164 h 3073753"/>
                <a:gd name="connsiteX12" fmla="*/ 646420 w 1723947"/>
                <a:gd name="connsiteY12" fmla="*/ 2912138 h 3073753"/>
                <a:gd name="connsiteX13" fmla="*/ 15210 w 1723947"/>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90914 w 1723947"/>
                <a:gd name="connsiteY4" fmla="*/ 1018440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2609"/>
                <a:gd name="connsiteY0" fmla="*/ 1459542 h 3073753"/>
                <a:gd name="connsiteX1" fmla="*/ 509531 w 1722609"/>
                <a:gd name="connsiteY1" fmla="*/ 136235 h 3073753"/>
                <a:gd name="connsiteX2" fmla="*/ 1117927 w 1722609"/>
                <a:gd name="connsiteY2" fmla="*/ 82999 h 3073753"/>
                <a:gd name="connsiteX3" fmla="*/ 1178767 w 1722609"/>
                <a:gd name="connsiteY3" fmla="*/ 493680 h 3073753"/>
                <a:gd name="connsiteX4" fmla="*/ 790914 w 1722609"/>
                <a:gd name="connsiteY4" fmla="*/ 1018440 h 3073753"/>
                <a:gd name="connsiteX5" fmla="*/ 935409 w 1722609"/>
                <a:gd name="connsiteY5" fmla="*/ 1071676 h 3073753"/>
                <a:gd name="connsiteX6" fmla="*/ 1232002 w 1722609"/>
                <a:gd name="connsiteY6" fmla="*/ 683810 h 3073753"/>
                <a:gd name="connsiteX7" fmla="*/ 1619854 w 1722609"/>
                <a:gd name="connsiteY7" fmla="*/ 668600 h 3073753"/>
                <a:gd name="connsiteX8" fmla="*/ 1711113 w 1722609"/>
                <a:gd name="connsiteY8" fmla="*/ 1018440 h 3073753"/>
                <a:gd name="connsiteX9" fmla="*/ 1414520 w 1722609"/>
                <a:gd name="connsiteY9" fmla="*/ 1406306 h 3073753"/>
                <a:gd name="connsiteX10" fmla="*/ 783309 w 1722609"/>
                <a:gd name="connsiteY10" fmla="*/ 1588831 h 3073753"/>
                <a:gd name="connsiteX11" fmla="*/ 1338471 w 1722609"/>
                <a:gd name="connsiteY11" fmla="*/ 2136406 h 3073753"/>
                <a:gd name="connsiteX12" fmla="*/ 1368891 w 1722609"/>
                <a:gd name="connsiteY12" fmla="*/ 2950164 h 3073753"/>
                <a:gd name="connsiteX13" fmla="*/ 646420 w 1722609"/>
                <a:gd name="connsiteY13" fmla="*/ 2912138 h 3073753"/>
                <a:gd name="connsiteX14" fmla="*/ 15210 w 1722609"/>
                <a:gd name="connsiteY14" fmla="*/ 1451937 h 3073753"/>
                <a:gd name="connsiteX0" fmla="*/ 0 w 1722609"/>
                <a:gd name="connsiteY0" fmla="*/ 1459542 h 2950164"/>
                <a:gd name="connsiteX1" fmla="*/ 509531 w 1722609"/>
                <a:gd name="connsiteY1" fmla="*/ 136235 h 2950164"/>
                <a:gd name="connsiteX2" fmla="*/ 1117927 w 1722609"/>
                <a:gd name="connsiteY2" fmla="*/ 82999 h 2950164"/>
                <a:gd name="connsiteX3" fmla="*/ 1178767 w 1722609"/>
                <a:gd name="connsiteY3" fmla="*/ 493680 h 2950164"/>
                <a:gd name="connsiteX4" fmla="*/ 790914 w 1722609"/>
                <a:gd name="connsiteY4" fmla="*/ 1018440 h 2950164"/>
                <a:gd name="connsiteX5" fmla="*/ 935409 w 1722609"/>
                <a:gd name="connsiteY5" fmla="*/ 1071676 h 2950164"/>
                <a:gd name="connsiteX6" fmla="*/ 1232002 w 1722609"/>
                <a:gd name="connsiteY6" fmla="*/ 683810 h 2950164"/>
                <a:gd name="connsiteX7" fmla="*/ 1619854 w 1722609"/>
                <a:gd name="connsiteY7" fmla="*/ 668600 h 2950164"/>
                <a:gd name="connsiteX8" fmla="*/ 1711113 w 1722609"/>
                <a:gd name="connsiteY8" fmla="*/ 1018440 h 2950164"/>
                <a:gd name="connsiteX9" fmla="*/ 1414520 w 1722609"/>
                <a:gd name="connsiteY9" fmla="*/ 1406306 h 2950164"/>
                <a:gd name="connsiteX10" fmla="*/ 783309 w 1722609"/>
                <a:gd name="connsiteY10" fmla="*/ 1588831 h 2950164"/>
                <a:gd name="connsiteX11" fmla="*/ 1338471 w 1722609"/>
                <a:gd name="connsiteY11" fmla="*/ 2136406 h 2950164"/>
                <a:gd name="connsiteX12" fmla="*/ 1368891 w 1722609"/>
                <a:gd name="connsiteY12" fmla="*/ 2950164 h 2950164"/>
                <a:gd name="connsiteX13" fmla="*/ 714865 w 1722609"/>
                <a:gd name="connsiteY13" fmla="*/ 2722008 h 2950164"/>
                <a:gd name="connsiteX14" fmla="*/ 15210 w 1722609"/>
                <a:gd name="connsiteY14" fmla="*/ 1451937 h 2950164"/>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5210 w 1722609"/>
                <a:gd name="connsiteY14" fmla="*/ 1451937 h 2831973"/>
                <a:gd name="connsiteX0" fmla="*/ 0 w 1722609"/>
                <a:gd name="connsiteY0" fmla="*/ 1459542 h 2813818"/>
                <a:gd name="connsiteX1" fmla="*/ 509531 w 1722609"/>
                <a:gd name="connsiteY1" fmla="*/ 136235 h 2813818"/>
                <a:gd name="connsiteX2" fmla="*/ 1117927 w 1722609"/>
                <a:gd name="connsiteY2" fmla="*/ 82999 h 2813818"/>
                <a:gd name="connsiteX3" fmla="*/ 1178767 w 1722609"/>
                <a:gd name="connsiteY3" fmla="*/ 493680 h 2813818"/>
                <a:gd name="connsiteX4" fmla="*/ 790914 w 1722609"/>
                <a:gd name="connsiteY4" fmla="*/ 1018440 h 2813818"/>
                <a:gd name="connsiteX5" fmla="*/ 935409 w 1722609"/>
                <a:gd name="connsiteY5" fmla="*/ 1071676 h 2813818"/>
                <a:gd name="connsiteX6" fmla="*/ 1232002 w 1722609"/>
                <a:gd name="connsiteY6" fmla="*/ 683810 h 2813818"/>
                <a:gd name="connsiteX7" fmla="*/ 1619854 w 1722609"/>
                <a:gd name="connsiteY7" fmla="*/ 668600 h 2813818"/>
                <a:gd name="connsiteX8" fmla="*/ 1711113 w 1722609"/>
                <a:gd name="connsiteY8" fmla="*/ 1018440 h 2813818"/>
                <a:gd name="connsiteX9" fmla="*/ 1414520 w 1722609"/>
                <a:gd name="connsiteY9" fmla="*/ 1406306 h 2813818"/>
                <a:gd name="connsiteX10" fmla="*/ 783309 w 1722609"/>
                <a:gd name="connsiteY10" fmla="*/ 1588831 h 2813818"/>
                <a:gd name="connsiteX11" fmla="*/ 1338471 w 1722609"/>
                <a:gd name="connsiteY11" fmla="*/ 2136406 h 2813818"/>
                <a:gd name="connsiteX12" fmla="*/ 1178767 w 1722609"/>
                <a:gd name="connsiteY12" fmla="*/ 2699192 h 2813818"/>
                <a:gd name="connsiteX13" fmla="*/ 714865 w 1722609"/>
                <a:gd name="connsiteY13" fmla="*/ 2722008 h 2813818"/>
                <a:gd name="connsiteX14" fmla="*/ 60840 w 1722609"/>
                <a:gd name="connsiteY14" fmla="*/ 1702909 h 2813818"/>
                <a:gd name="connsiteX0" fmla="*/ 0 w 1722609"/>
                <a:gd name="connsiteY0" fmla="*/ 1459542 h 2830868"/>
                <a:gd name="connsiteX1" fmla="*/ 509531 w 1722609"/>
                <a:gd name="connsiteY1" fmla="*/ 136235 h 2830868"/>
                <a:gd name="connsiteX2" fmla="*/ 1117927 w 1722609"/>
                <a:gd name="connsiteY2" fmla="*/ 82999 h 2830868"/>
                <a:gd name="connsiteX3" fmla="*/ 1178767 w 1722609"/>
                <a:gd name="connsiteY3" fmla="*/ 493680 h 2830868"/>
                <a:gd name="connsiteX4" fmla="*/ 790914 w 1722609"/>
                <a:gd name="connsiteY4" fmla="*/ 1018440 h 2830868"/>
                <a:gd name="connsiteX5" fmla="*/ 935409 w 1722609"/>
                <a:gd name="connsiteY5" fmla="*/ 1071676 h 2830868"/>
                <a:gd name="connsiteX6" fmla="*/ 1232002 w 1722609"/>
                <a:gd name="connsiteY6" fmla="*/ 683810 h 2830868"/>
                <a:gd name="connsiteX7" fmla="*/ 1619854 w 1722609"/>
                <a:gd name="connsiteY7" fmla="*/ 668600 h 2830868"/>
                <a:gd name="connsiteX8" fmla="*/ 1711113 w 1722609"/>
                <a:gd name="connsiteY8" fmla="*/ 1018440 h 2830868"/>
                <a:gd name="connsiteX9" fmla="*/ 1414520 w 1722609"/>
                <a:gd name="connsiteY9" fmla="*/ 1406306 h 2830868"/>
                <a:gd name="connsiteX10" fmla="*/ 783309 w 1722609"/>
                <a:gd name="connsiteY10" fmla="*/ 1588831 h 2830868"/>
                <a:gd name="connsiteX11" fmla="*/ 1338471 w 1722609"/>
                <a:gd name="connsiteY11" fmla="*/ 2136406 h 2830868"/>
                <a:gd name="connsiteX12" fmla="*/ 1178767 w 1722609"/>
                <a:gd name="connsiteY12" fmla="*/ 2699192 h 2830868"/>
                <a:gd name="connsiteX13" fmla="*/ 714865 w 1722609"/>
                <a:gd name="connsiteY13" fmla="*/ 2722008 h 2830868"/>
                <a:gd name="connsiteX14" fmla="*/ 1 w 1722609"/>
                <a:gd name="connsiteY14" fmla="*/ 1467147 h 2830868"/>
                <a:gd name="connsiteX0" fmla="*/ 60839 w 1783448"/>
                <a:gd name="connsiteY0" fmla="*/ 1459542 h 2807271"/>
                <a:gd name="connsiteX1" fmla="*/ 570370 w 1783448"/>
                <a:gd name="connsiteY1" fmla="*/ 136235 h 2807271"/>
                <a:gd name="connsiteX2" fmla="*/ 1178766 w 1783448"/>
                <a:gd name="connsiteY2" fmla="*/ 82999 h 2807271"/>
                <a:gd name="connsiteX3" fmla="*/ 1239606 w 1783448"/>
                <a:gd name="connsiteY3" fmla="*/ 493680 h 2807271"/>
                <a:gd name="connsiteX4" fmla="*/ 851753 w 1783448"/>
                <a:gd name="connsiteY4" fmla="*/ 1018440 h 2807271"/>
                <a:gd name="connsiteX5" fmla="*/ 996248 w 1783448"/>
                <a:gd name="connsiteY5" fmla="*/ 1071676 h 2807271"/>
                <a:gd name="connsiteX6" fmla="*/ 1292841 w 1783448"/>
                <a:gd name="connsiteY6" fmla="*/ 683810 h 2807271"/>
                <a:gd name="connsiteX7" fmla="*/ 1680693 w 1783448"/>
                <a:gd name="connsiteY7" fmla="*/ 668600 h 2807271"/>
                <a:gd name="connsiteX8" fmla="*/ 1771952 w 1783448"/>
                <a:gd name="connsiteY8" fmla="*/ 1018440 h 2807271"/>
                <a:gd name="connsiteX9" fmla="*/ 1475359 w 1783448"/>
                <a:gd name="connsiteY9" fmla="*/ 1406306 h 2807271"/>
                <a:gd name="connsiteX10" fmla="*/ 844148 w 1783448"/>
                <a:gd name="connsiteY10" fmla="*/ 1588831 h 2807271"/>
                <a:gd name="connsiteX11" fmla="*/ 1399310 w 1783448"/>
                <a:gd name="connsiteY11" fmla="*/ 2136406 h 2807271"/>
                <a:gd name="connsiteX12" fmla="*/ 1239606 w 1783448"/>
                <a:gd name="connsiteY12" fmla="*/ 2699192 h 2807271"/>
                <a:gd name="connsiteX13" fmla="*/ 775704 w 1783448"/>
                <a:gd name="connsiteY13" fmla="*/ 2722008 h 2807271"/>
                <a:gd name="connsiteX14" fmla="*/ 0 w 1783448"/>
                <a:gd name="connsiteY14" fmla="*/ 1794171 h 2807271"/>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 w 1722609"/>
                <a:gd name="connsiteY14" fmla="*/ 1451937 h 2831973"/>
                <a:gd name="connsiteX0" fmla="*/ 0 w 1722609"/>
                <a:gd name="connsiteY0" fmla="*/ 1459542 h 2818202"/>
                <a:gd name="connsiteX1" fmla="*/ 509531 w 1722609"/>
                <a:gd name="connsiteY1" fmla="*/ 136235 h 2818202"/>
                <a:gd name="connsiteX2" fmla="*/ 1117927 w 1722609"/>
                <a:gd name="connsiteY2" fmla="*/ 82999 h 2818202"/>
                <a:gd name="connsiteX3" fmla="*/ 1178767 w 1722609"/>
                <a:gd name="connsiteY3" fmla="*/ 493680 h 2818202"/>
                <a:gd name="connsiteX4" fmla="*/ 790914 w 1722609"/>
                <a:gd name="connsiteY4" fmla="*/ 1018440 h 2818202"/>
                <a:gd name="connsiteX5" fmla="*/ 935409 w 1722609"/>
                <a:gd name="connsiteY5" fmla="*/ 1071676 h 2818202"/>
                <a:gd name="connsiteX6" fmla="*/ 1232002 w 1722609"/>
                <a:gd name="connsiteY6" fmla="*/ 683810 h 2818202"/>
                <a:gd name="connsiteX7" fmla="*/ 1619854 w 1722609"/>
                <a:gd name="connsiteY7" fmla="*/ 668600 h 2818202"/>
                <a:gd name="connsiteX8" fmla="*/ 1711113 w 1722609"/>
                <a:gd name="connsiteY8" fmla="*/ 1018440 h 2818202"/>
                <a:gd name="connsiteX9" fmla="*/ 1414520 w 1722609"/>
                <a:gd name="connsiteY9" fmla="*/ 1406306 h 2818202"/>
                <a:gd name="connsiteX10" fmla="*/ 783309 w 1722609"/>
                <a:gd name="connsiteY10" fmla="*/ 1588831 h 2818202"/>
                <a:gd name="connsiteX11" fmla="*/ 1338471 w 1722609"/>
                <a:gd name="connsiteY11" fmla="*/ 2136406 h 2818202"/>
                <a:gd name="connsiteX12" fmla="*/ 1178767 w 1722609"/>
                <a:gd name="connsiteY12" fmla="*/ 2699192 h 2818202"/>
                <a:gd name="connsiteX13" fmla="*/ 714865 w 1722609"/>
                <a:gd name="connsiteY13" fmla="*/ 2722008 h 2818202"/>
                <a:gd name="connsiteX14" fmla="*/ 22816 w 1722609"/>
                <a:gd name="connsiteY14" fmla="*/ 1642067 h 2818202"/>
                <a:gd name="connsiteX0" fmla="*/ 15209 w 1699793"/>
                <a:gd name="connsiteY0" fmla="*/ 1654646 h 2830781"/>
                <a:gd name="connsiteX1" fmla="*/ 486715 w 1699793"/>
                <a:gd name="connsiteY1" fmla="*/ 148814 h 2830781"/>
                <a:gd name="connsiteX2" fmla="*/ 1095111 w 1699793"/>
                <a:gd name="connsiteY2" fmla="*/ 95578 h 2830781"/>
                <a:gd name="connsiteX3" fmla="*/ 1155951 w 1699793"/>
                <a:gd name="connsiteY3" fmla="*/ 506259 h 2830781"/>
                <a:gd name="connsiteX4" fmla="*/ 768098 w 1699793"/>
                <a:gd name="connsiteY4" fmla="*/ 1031019 h 2830781"/>
                <a:gd name="connsiteX5" fmla="*/ 912593 w 1699793"/>
                <a:gd name="connsiteY5" fmla="*/ 1084255 h 2830781"/>
                <a:gd name="connsiteX6" fmla="*/ 1209186 w 1699793"/>
                <a:gd name="connsiteY6" fmla="*/ 696389 h 2830781"/>
                <a:gd name="connsiteX7" fmla="*/ 1597038 w 1699793"/>
                <a:gd name="connsiteY7" fmla="*/ 681179 h 2830781"/>
                <a:gd name="connsiteX8" fmla="*/ 1688297 w 1699793"/>
                <a:gd name="connsiteY8" fmla="*/ 1031019 h 2830781"/>
                <a:gd name="connsiteX9" fmla="*/ 1391704 w 1699793"/>
                <a:gd name="connsiteY9" fmla="*/ 1418885 h 2830781"/>
                <a:gd name="connsiteX10" fmla="*/ 760493 w 1699793"/>
                <a:gd name="connsiteY10" fmla="*/ 1601410 h 2830781"/>
                <a:gd name="connsiteX11" fmla="*/ 1315655 w 1699793"/>
                <a:gd name="connsiteY11" fmla="*/ 2148985 h 2830781"/>
                <a:gd name="connsiteX12" fmla="*/ 1155951 w 1699793"/>
                <a:gd name="connsiteY12" fmla="*/ 2711771 h 2830781"/>
                <a:gd name="connsiteX13" fmla="*/ 692049 w 1699793"/>
                <a:gd name="connsiteY13" fmla="*/ 2734587 h 2830781"/>
                <a:gd name="connsiteX14" fmla="*/ 0 w 1699793"/>
                <a:gd name="connsiteY14" fmla="*/ 1654646 h 2830781"/>
                <a:gd name="connsiteX0" fmla="*/ 15209 w 1699793"/>
                <a:gd name="connsiteY0" fmla="*/ 1618106 h 2794241"/>
                <a:gd name="connsiteX1" fmla="*/ 486715 w 1699793"/>
                <a:gd name="connsiteY1" fmla="*/ 173116 h 2794241"/>
                <a:gd name="connsiteX2" fmla="*/ 1095111 w 1699793"/>
                <a:gd name="connsiteY2" fmla="*/ 59038 h 2794241"/>
                <a:gd name="connsiteX3" fmla="*/ 1155951 w 1699793"/>
                <a:gd name="connsiteY3" fmla="*/ 469719 h 2794241"/>
                <a:gd name="connsiteX4" fmla="*/ 768098 w 1699793"/>
                <a:gd name="connsiteY4" fmla="*/ 994479 h 2794241"/>
                <a:gd name="connsiteX5" fmla="*/ 912593 w 1699793"/>
                <a:gd name="connsiteY5" fmla="*/ 1047715 h 2794241"/>
                <a:gd name="connsiteX6" fmla="*/ 1209186 w 1699793"/>
                <a:gd name="connsiteY6" fmla="*/ 659849 h 2794241"/>
                <a:gd name="connsiteX7" fmla="*/ 1597038 w 1699793"/>
                <a:gd name="connsiteY7" fmla="*/ 644639 h 2794241"/>
                <a:gd name="connsiteX8" fmla="*/ 1688297 w 1699793"/>
                <a:gd name="connsiteY8" fmla="*/ 994479 h 2794241"/>
                <a:gd name="connsiteX9" fmla="*/ 1391704 w 1699793"/>
                <a:gd name="connsiteY9" fmla="*/ 1382345 h 2794241"/>
                <a:gd name="connsiteX10" fmla="*/ 760493 w 1699793"/>
                <a:gd name="connsiteY10" fmla="*/ 1564870 h 2794241"/>
                <a:gd name="connsiteX11" fmla="*/ 1315655 w 1699793"/>
                <a:gd name="connsiteY11" fmla="*/ 2112445 h 2794241"/>
                <a:gd name="connsiteX12" fmla="*/ 1155951 w 1699793"/>
                <a:gd name="connsiteY12" fmla="*/ 2675231 h 2794241"/>
                <a:gd name="connsiteX13" fmla="*/ 692049 w 1699793"/>
                <a:gd name="connsiteY13" fmla="*/ 2698047 h 2794241"/>
                <a:gd name="connsiteX14" fmla="*/ 0 w 1699793"/>
                <a:gd name="connsiteY14" fmla="*/ 1618106 h 2794241"/>
                <a:gd name="connsiteX0" fmla="*/ 15209 w 1699793"/>
                <a:gd name="connsiteY0" fmla="*/ 1586341 h 2762476"/>
                <a:gd name="connsiteX1" fmla="*/ 486715 w 1699793"/>
                <a:gd name="connsiteY1" fmla="*/ 141351 h 2762476"/>
                <a:gd name="connsiteX2" fmla="*/ 1034272 w 1699793"/>
                <a:gd name="connsiteY2" fmla="*/ 88115 h 2762476"/>
                <a:gd name="connsiteX3" fmla="*/ 1155951 w 1699793"/>
                <a:gd name="connsiteY3" fmla="*/ 437954 h 2762476"/>
                <a:gd name="connsiteX4" fmla="*/ 768098 w 1699793"/>
                <a:gd name="connsiteY4" fmla="*/ 962714 h 2762476"/>
                <a:gd name="connsiteX5" fmla="*/ 912593 w 1699793"/>
                <a:gd name="connsiteY5" fmla="*/ 1015950 h 2762476"/>
                <a:gd name="connsiteX6" fmla="*/ 1209186 w 1699793"/>
                <a:gd name="connsiteY6" fmla="*/ 628084 h 2762476"/>
                <a:gd name="connsiteX7" fmla="*/ 1597038 w 1699793"/>
                <a:gd name="connsiteY7" fmla="*/ 612874 h 2762476"/>
                <a:gd name="connsiteX8" fmla="*/ 1688297 w 1699793"/>
                <a:gd name="connsiteY8" fmla="*/ 962714 h 2762476"/>
                <a:gd name="connsiteX9" fmla="*/ 1391704 w 1699793"/>
                <a:gd name="connsiteY9" fmla="*/ 1350580 h 2762476"/>
                <a:gd name="connsiteX10" fmla="*/ 760493 w 1699793"/>
                <a:gd name="connsiteY10" fmla="*/ 1533105 h 2762476"/>
                <a:gd name="connsiteX11" fmla="*/ 1315655 w 1699793"/>
                <a:gd name="connsiteY11" fmla="*/ 2080680 h 2762476"/>
                <a:gd name="connsiteX12" fmla="*/ 1155951 w 1699793"/>
                <a:gd name="connsiteY12" fmla="*/ 2643466 h 2762476"/>
                <a:gd name="connsiteX13" fmla="*/ 692049 w 1699793"/>
                <a:gd name="connsiteY13" fmla="*/ 2666282 h 2762476"/>
                <a:gd name="connsiteX14" fmla="*/ 0 w 1699793"/>
                <a:gd name="connsiteY14" fmla="*/ 1586341 h 276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9793" h="2762476">
                  <a:moveTo>
                    <a:pt x="15209" y="1586341"/>
                  </a:moveTo>
                  <a:cubicBezTo>
                    <a:pt x="176814" y="1039399"/>
                    <a:pt x="316871" y="391055"/>
                    <a:pt x="486715" y="141351"/>
                  </a:cubicBezTo>
                  <a:cubicBezTo>
                    <a:pt x="656559" y="-108353"/>
                    <a:pt x="922733" y="38681"/>
                    <a:pt x="1034272" y="88115"/>
                  </a:cubicBezTo>
                  <a:cubicBezTo>
                    <a:pt x="1145811" y="137549"/>
                    <a:pt x="1200313" y="292187"/>
                    <a:pt x="1155951" y="437954"/>
                  </a:cubicBezTo>
                  <a:cubicBezTo>
                    <a:pt x="1111589" y="583721"/>
                    <a:pt x="808658" y="866381"/>
                    <a:pt x="768098" y="962714"/>
                  </a:cubicBezTo>
                  <a:cubicBezTo>
                    <a:pt x="727538" y="1059047"/>
                    <a:pt x="844149" y="1088200"/>
                    <a:pt x="912593" y="1015950"/>
                  </a:cubicBezTo>
                  <a:cubicBezTo>
                    <a:pt x="981038" y="943700"/>
                    <a:pt x="1095112" y="695263"/>
                    <a:pt x="1209186" y="628084"/>
                  </a:cubicBezTo>
                  <a:cubicBezTo>
                    <a:pt x="1323260" y="560905"/>
                    <a:pt x="1517186" y="557102"/>
                    <a:pt x="1597038" y="612874"/>
                  </a:cubicBezTo>
                  <a:cubicBezTo>
                    <a:pt x="1676890" y="668646"/>
                    <a:pt x="1722519" y="839763"/>
                    <a:pt x="1688297" y="962714"/>
                  </a:cubicBezTo>
                  <a:cubicBezTo>
                    <a:pt x="1654075" y="1085665"/>
                    <a:pt x="1546338" y="1255515"/>
                    <a:pt x="1391704" y="1350580"/>
                  </a:cubicBezTo>
                  <a:cubicBezTo>
                    <a:pt x="1237070" y="1445645"/>
                    <a:pt x="773168" y="1411422"/>
                    <a:pt x="760493" y="1533105"/>
                  </a:cubicBezTo>
                  <a:cubicBezTo>
                    <a:pt x="747818" y="1654788"/>
                    <a:pt x="1249745" y="1895620"/>
                    <a:pt x="1315655" y="2080680"/>
                  </a:cubicBezTo>
                  <a:cubicBezTo>
                    <a:pt x="1381565" y="2265740"/>
                    <a:pt x="1259885" y="2545866"/>
                    <a:pt x="1155951" y="2643466"/>
                  </a:cubicBezTo>
                  <a:cubicBezTo>
                    <a:pt x="1052017" y="2741066"/>
                    <a:pt x="884708" y="2842470"/>
                    <a:pt x="692049" y="2666282"/>
                  </a:cubicBezTo>
                  <a:cubicBezTo>
                    <a:pt x="499390" y="2490094"/>
                    <a:pt x="0" y="1586341"/>
                    <a:pt x="0" y="1586341"/>
                  </a:cubicBezTo>
                </a:path>
              </a:pathLst>
            </a:custGeom>
            <a:solidFill>
              <a:schemeClr val="accent6">
                <a:lumMod val="60000"/>
                <a:lumOff val="40000"/>
              </a:schemeClr>
            </a:solidFill>
            <a:ln>
              <a:solidFill>
                <a:schemeClr val="accent6">
                  <a:lumMod val="75000"/>
                </a:schemeClr>
              </a:solidFill>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prstClr val="black"/>
                </a:solidFill>
              </a:endParaRPr>
            </a:p>
          </p:txBody>
        </p:sp>
        <p:sp>
          <p:nvSpPr>
            <p:cNvPr id="24" name="Oval 23"/>
            <p:cNvSpPr/>
            <p:nvPr/>
          </p:nvSpPr>
          <p:spPr bwMode="auto">
            <a:xfrm>
              <a:off x="1136650" y="4535054"/>
              <a:ext cx="684847" cy="684530"/>
            </a:xfrm>
            <a:prstGeom prst="ellipse">
              <a:avLst/>
            </a:prstGeom>
            <a:solidFill>
              <a:srgbClr val="FAC090"/>
            </a:solidFill>
            <a:ln w="38100" cap="flat" cmpd="sng" algn="ctr">
              <a:solidFill>
                <a:srgbClr val="E46C0A"/>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prstClr val="black"/>
                </a:solidFill>
              </a:endParaRPr>
            </a:p>
          </p:txBody>
        </p:sp>
        <p:cxnSp>
          <p:nvCxnSpPr>
            <p:cNvPr id="27" name="Straight Connector 26"/>
            <p:cNvCxnSpPr/>
            <p:nvPr/>
          </p:nvCxnSpPr>
          <p:spPr bwMode="auto">
            <a:xfrm flipV="1">
              <a:off x="2487364" y="3671809"/>
              <a:ext cx="701928"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flipV="1">
              <a:off x="1504666" y="4326943"/>
              <a:ext cx="982699" cy="5543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flipV="1">
              <a:off x="1972617" y="3671809"/>
              <a:ext cx="1216675" cy="20157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flipH="1">
              <a:off x="1504666" y="3822994"/>
              <a:ext cx="421157" cy="105829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rot="5400000">
              <a:off x="1619853" y="4820091"/>
              <a:ext cx="1360661" cy="37436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rot="16200000" flipH="1">
              <a:off x="1382277" y="4956878"/>
              <a:ext cx="806317"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rot="16200000" flipH="1">
              <a:off x="2805931" y="4055170"/>
              <a:ext cx="907106" cy="14038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rot="16200000" flipH="1">
              <a:off x="2242589" y="4571717"/>
              <a:ext cx="957502" cy="46795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flipV="1">
              <a:off x="2113003" y="5284444"/>
              <a:ext cx="842314" cy="35276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4" name="Oval 43"/>
            <p:cNvSpPr/>
            <p:nvPr/>
          </p:nvSpPr>
          <p:spPr bwMode="auto">
            <a:xfrm>
              <a:off x="3117850" y="35852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5" name="Oval 44"/>
            <p:cNvSpPr/>
            <p:nvPr/>
          </p:nvSpPr>
          <p:spPr bwMode="auto">
            <a:xfrm>
              <a:off x="3270250" y="44996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2889250" y="51854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 name="Oval 46"/>
            <p:cNvSpPr/>
            <p:nvPr/>
          </p:nvSpPr>
          <p:spPr bwMode="auto">
            <a:xfrm>
              <a:off x="2432050" y="42710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8" name="Oval 47"/>
            <p:cNvSpPr/>
            <p:nvPr/>
          </p:nvSpPr>
          <p:spPr bwMode="auto">
            <a:xfrm>
              <a:off x="1898650" y="38138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Oval 48"/>
            <p:cNvSpPr/>
            <p:nvPr/>
          </p:nvSpPr>
          <p:spPr bwMode="auto">
            <a:xfrm>
              <a:off x="2051050" y="55664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 name="Oval 49"/>
            <p:cNvSpPr/>
            <p:nvPr/>
          </p:nvSpPr>
          <p:spPr bwMode="auto">
            <a:xfrm>
              <a:off x="1441450" y="4804454"/>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TextBox 24"/>
            <p:cNvSpPr txBox="1"/>
            <p:nvPr/>
          </p:nvSpPr>
          <p:spPr>
            <a:xfrm>
              <a:off x="1365250" y="3432854"/>
              <a:ext cx="436338" cy="341632"/>
            </a:xfrm>
            <a:prstGeom prst="rect">
              <a:avLst/>
            </a:prstGeom>
            <a:solidFill>
              <a:srgbClr val="FFC000"/>
            </a:solidFill>
          </p:spPr>
          <p:txBody>
            <a:bodyPr wrap="none" rtlCol="0">
              <a:spAutoFit/>
            </a:bodyPr>
            <a:lstStyle/>
            <a:p>
              <a:r>
                <a:rPr lang="en-US" dirty="0" smtClean="0"/>
                <a:t>R</a:t>
              </a:r>
              <a:r>
                <a:rPr lang="en-US" baseline="-25000" dirty="0" smtClean="0"/>
                <a:t>2</a:t>
              </a:r>
              <a:endParaRPr lang="en-US" baseline="-25000" dirty="0"/>
            </a:p>
          </p:txBody>
        </p:sp>
        <p:sp>
          <p:nvSpPr>
            <p:cNvPr id="26" name="TextBox 25"/>
            <p:cNvSpPr txBox="1"/>
            <p:nvPr/>
          </p:nvSpPr>
          <p:spPr>
            <a:xfrm>
              <a:off x="2279650" y="3890054"/>
              <a:ext cx="436338" cy="341632"/>
            </a:xfrm>
            <a:prstGeom prst="rect">
              <a:avLst/>
            </a:prstGeom>
            <a:solidFill>
              <a:srgbClr val="FFC000"/>
            </a:solidFill>
          </p:spPr>
          <p:txBody>
            <a:bodyPr wrap="none" rtlCol="0">
              <a:spAutoFit/>
            </a:bodyPr>
            <a:lstStyle/>
            <a:p>
              <a:r>
                <a:rPr lang="en-US" dirty="0" smtClean="0"/>
                <a:t>R</a:t>
              </a:r>
              <a:r>
                <a:rPr lang="en-US" baseline="-25000" dirty="0" smtClean="0"/>
                <a:t>3</a:t>
              </a:r>
              <a:endParaRPr lang="en-US" baseline="-25000" dirty="0"/>
            </a:p>
          </p:txBody>
        </p:sp>
        <p:sp>
          <p:nvSpPr>
            <p:cNvPr id="37" name="TextBox 36"/>
            <p:cNvSpPr txBox="1"/>
            <p:nvPr/>
          </p:nvSpPr>
          <p:spPr>
            <a:xfrm>
              <a:off x="1974850" y="5718854"/>
              <a:ext cx="436338" cy="341632"/>
            </a:xfrm>
            <a:prstGeom prst="rect">
              <a:avLst/>
            </a:prstGeom>
            <a:solidFill>
              <a:srgbClr val="FFC000"/>
            </a:solidFill>
          </p:spPr>
          <p:txBody>
            <a:bodyPr wrap="none" rtlCol="0">
              <a:spAutoFit/>
            </a:bodyPr>
            <a:lstStyle/>
            <a:p>
              <a:r>
                <a:rPr lang="en-US" dirty="0" smtClean="0"/>
                <a:t>R</a:t>
              </a:r>
              <a:r>
                <a:rPr lang="en-US" baseline="-25000" dirty="0" smtClean="0"/>
                <a:t>5</a:t>
              </a:r>
              <a:endParaRPr lang="en-US" baseline="-25000" dirty="0"/>
            </a:p>
          </p:txBody>
        </p:sp>
        <p:sp>
          <p:nvSpPr>
            <p:cNvPr id="38" name="TextBox 37"/>
            <p:cNvSpPr txBox="1"/>
            <p:nvPr/>
          </p:nvSpPr>
          <p:spPr>
            <a:xfrm>
              <a:off x="679450" y="4728254"/>
              <a:ext cx="436338" cy="341632"/>
            </a:xfrm>
            <a:prstGeom prst="rect">
              <a:avLst/>
            </a:prstGeom>
            <a:solidFill>
              <a:srgbClr val="FF99FF"/>
            </a:solidFill>
          </p:spPr>
          <p:txBody>
            <a:bodyPr wrap="none" rtlCol="0">
              <a:spAutoFit/>
            </a:bodyPr>
            <a:lstStyle/>
            <a:p>
              <a:r>
                <a:rPr lang="en-US" dirty="0" smtClean="0"/>
                <a:t>R</a:t>
              </a:r>
              <a:r>
                <a:rPr lang="en-US" baseline="-25000" dirty="0" smtClean="0"/>
                <a:t>1</a:t>
              </a:r>
              <a:endParaRPr lang="en-US" baseline="-25000" dirty="0"/>
            </a:p>
          </p:txBody>
        </p:sp>
      </p:grpSp>
      <p:sp>
        <p:nvSpPr>
          <p:cNvPr id="39" name="TextBox 38"/>
          <p:cNvSpPr txBox="1"/>
          <p:nvPr/>
        </p:nvSpPr>
        <p:spPr>
          <a:xfrm>
            <a:off x="4565650" y="4489450"/>
            <a:ext cx="4180953" cy="341632"/>
          </a:xfrm>
          <a:prstGeom prst="rect">
            <a:avLst/>
          </a:prstGeom>
          <a:noFill/>
        </p:spPr>
        <p:txBody>
          <a:bodyPr wrap="none" rtlCol="0">
            <a:spAutoFit/>
          </a:bodyPr>
          <a:lstStyle/>
          <a:p>
            <a:r>
              <a:rPr lang="en-US" dirty="0" smtClean="0">
                <a:solidFill>
                  <a:srgbClr val="C00000"/>
                </a:solidFill>
              </a:rPr>
              <a:t>R</a:t>
            </a:r>
            <a:r>
              <a:rPr lang="en-US" baseline="-25000" dirty="0" smtClean="0">
                <a:solidFill>
                  <a:srgbClr val="C00000"/>
                </a:solidFill>
              </a:rPr>
              <a:t>1</a:t>
            </a:r>
            <a:r>
              <a:rPr lang="en-US" dirty="0" smtClean="0">
                <a:solidFill>
                  <a:srgbClr val="C00000"/>
                </a:solidFill>
              </a:rPr>
              <a:t> </a:t>
            </a:r>
            <a:r>
              <a:rPr lang="en-US" dirty="0" smtClean="0">
                <a:solidFill>
                  <a:srgbClr val="C00000"/>
                </a:solidFill>
                <a:sym typeface="Wingdings" pitchFamily="2" charset="2"/>
              </a:rPr>
              <a:t> 0.1 + 0.9 * (½ R</a:t>
            </a:r>
            <a:r>
              <a:rPr lang="en-US" baseline="-25000" dirty="0" smtClean="0">
                <a:solidFill>
                  <a:srgbClr val="C00000"/>
                </a:solidFill>
                <a:sym typeface="Wingdings" pitchFamily="2" charset="2"/>
              </a:rPr>
              <a:t>2</a:t>
            </a:r>
            <a:r>
              <a:rPr lang="en-US" dirty="0" smtClean="0">
                <a:solidFill>
                  <a:srgbClr val="C00000"/>
                </a:solidFill>
                <a:sym typeface="Wingdings" pitchFamily="2" charset="2"/>
              </a:rPr>
              <a:t> + ¼ R</a:t>
            </a:r>
            <a:r>
              <a:rPr lang="en-US" baseline="-25000" dirty="0" smtClean="0">
                <a:solidFill>
                  <a:srgbClr val="C00000"/>
                </a:solidFill>
                <a:sym typeface="Wingdings" pitchFamily="2" charset="2"/>
              </a:rPr>
              <a:t>3</a:t>
            </a:r>
            <a:r>
              <a:rPr lang="en-US" dirty="0" smtClean="0">
                <a:solidFill>
                  <a:srgbClr val="C00000"/>
                </a:solidFill>
                <a:sym typeface="Wingdings" pitchFamily="2" charset="2"/>
              </a:rPr>
              <a:t> + ⅓ R</a:t>
            </a:r>
            <a:r>
              <a:rPr lang="en-US" baseline="-25000" dirty="0" smtClean="0">
                <a:solidFill>
                  <a:srgbClr val="C00000"/>
                </a:solidFill>
                <a:sym typeface="Wingdings" pitchFamily="2" charset="2"/>
              </a:rPr>
              <a:t>5</a:t>
            </a:r>
            <a:r>
              <a:rPr lang="en-US" dirty="0" smtClean="0">
                <a:solidFill>
                  <a:srgbClr val="C00000"/>
                </a:solidFill>
                <a:sym typeface="Wingdings" pitchFamily="2" charset="2"/>
              </a:rPr>
              <a:t>)</a:t>
            </a:r>
            <a:endParaRPr lang="en-US" dirty="0">
              <a:solidFill>
                <a:srgbClr val="C00000"/>
              </a:solidFill>
            </a:endParaRPr>
          </a:p>
        </p:txBody>
      </p:sp>
    </p:spTree>
    <p:extLst>
      <p:ext uri="{BB962C8B-B14F-4D97-AF65-F5344CB8AC3E}">
        <p14:creationId xmlns:p14="http://schemas.microsoft.com/office/powerpoint/2010/main" val="4091161203"/>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with Map/Reduce</a:t>
            </a:r>
            <a:endParaRPr lang="en-US" dirty="0"/>
          </a:p>
        </p:txBody>
      </p:sp>
      <p:sp>
        <p:nvSpPr>
          <p:cNvPr id="3" name="Content Placeholder 2"/>
          <p:cNvSpPr>
            <a:spLocks noGrp="1"/>
          </p:cNvSpPr>
          <p:nvPr>
            <p:ph idx="1"/>
          </p:nvPr>
        </p:nvSpPr>
        <p:spPr/>
        <p:txBody>
          <a:bodyPr/>
          <a:lstStyle/>
          <a:p>
            <a:r>
              <a:rPr lang="en-US" dirty="0" smtClean="0"/>
              <a:t>Each Iteration: Update all nodes</a:t>
            </a:r>
          </a:p>
          <a:p>
            <a:pPr lvl="1"/>
            <a:r>
              <a:rPr lang="en-US" dirty="0" smtClean="0"/>
              <a:t>Map: Generate values to pass along each edge</a:t>
            </a:r>
          </a:p>
          <a:p>
            <a:pPr lvl="2"/>
            <a:r>
              <a:rPr lang="en-US" dirty="0" smtClean="0"/>
              <a:t>Key value 1: (1, </a:t>
            </a:r>
            <a:r>
              <a:rPr lang="en-US" dirty="0" smtClean="0">
                <a:sym typeface="Wingdings" pitchFamily="2" charset="2"/>
              </a:rPr>
              <a:t>½ R</a:t>
            </a:r>
            <a:r>
              <a:rPr lang="en-US" baseline="-25000" dirty="0" smtClean="0">
                <a:sym typeface="Wingdings" pitchFamily="2" charset="2"/>
              </a:rPr>
              <a:t>2</a:t>
            </a:r>
            <a:r>
              <a:rPr lang="en-US" dirty="0" smtClean="0">
                <a:sym typeface="Wingdings" pitchFamily="2" charset="2"/>
              </a:rPr>
              <a:t>)	</a:t>
            </a:r>
            <a:r>
              <a:rPr lang="en-US" dirty="0" smtClean="0"/>
              <a:t> (1, </a:t>
            </a:r>
            <a:r>
              <a:rPr lang="en-US" dirty="0" smtClean="0">
                <a:sym typeface="Wingdings" pitchFamily="2" charset="2"/>
              </a:rPr>
              <a:t>¼ R</a:t>
            </a:r>
            <a:r>
              <a:rPr lang="en-US" baseline="-25000" dirty="0" smtClean="0">
                <a:sym typeface="Wingdings" pitchFamily="2" charset="2"/>
              </a:rPr>
              <a:t>3</a:t>
            </a:r>
            <a:r>
              <a:rPr lang="en-US" dirty="0" smtClean="0">
                <a:sym typeface="Wingdings" pitchFamily="2" charset="2"/>
              </a:rPr>
              <a:t>)	</a:t>
            </a:r>
            <a:r>
              <a:rPr lang="en-US" dirty="0" smtClean="0"/>
              <a:t> (1, </a:t>
            </a:r>
            <a:r>
              <a:rPr lang="en-US" dirty="0" smtClean="0">
                <a:sym typeface="Wingdings" pitchFamily="2" charset="2"/>
              </a:rPr>
              <a:t>⅓ R</a:t>
            </a:r>
            <a:r>
              <a:rPr lang="en-US" baseline="-25000" dirty="0" smtClean="0">
                <a:sym typeface="Wingdings" pitchFamily="2" charset="2"/>
              </a:rPr>
              <a:t>5</a:t>
            </a:r>
            <a:r>
              <a:rPr lang="en-US" dirty="0" smtClean="0">
                <a:sym typeface="Wingdings" pitchFamily="2" charset="2"/>
              </a:rPr>
              <a:t>)</a:t>
            </a:r>
          </a:p>
          <a:p>
            <a:pPr lvl="2"/>
            <a:r>
              <a:rPr lang="en-US" dirty="0" smtClean="0">
                <a:sym typeface="Wingdings" pitchFamily="2" charset="2"/>
              </a:rPr>
              <a:t>Similar for all other keys</a:t>
            </a:r>
            <a:endParaRPr lang="en-US" dirty="0" smtClean="0"/>
          </a:p>
          <a:p>
            <a:pPr lvl="1"/>
            <a:r>
              <a:rPr lang="en-US" dirty="0" smtClean="0"/>
              <a:t>Reduce: Combine edge values to get new rank</a:t>
            </a:r>
          </a:p>
          <a:p>
            <a:pPr lvl="2"/>
            <a:r>
              <a:rPr lang="en-US" dirty="0" smtClean="0"/>
              <a:t>R</a:t>
            </a:r>
            <a:r>
              <a:rPr lang="en-US" baseline="-25000" dirty="0" smtClean="0"/>
              <a:t>1</a:t>
            </a:r>
            <a:r>
              <a:rPr lang="en-US" dirty="0" smtClean="0"/>
              <a:t> </a:t>
            </a:r>
            <a:r>
              <a:rPr lang="en-US" dirty="0" smtClean="0">
                <a:sym typeface="Wingdings" pitchFamily="2" charset="2"/>
              </a:rPr>
              <a:t> 0.1 + 0.9 * (½ R</a:t>
            </a:r>
            <a:r>
              <a:rPr lang="en-US" baseline="-25000" dirty="0" smtClean="0">
                <a:sym typeface="Wingdings" pitchFamily="2" charset="2"/>
              </a:rPr>
              <a:t>2</a:t>
            </a:r>
            <a:r>
              <a:rPr lang="en-US" dirty="0" smtClean="0">
                <a:sym typeface="Wingdings" pitchFamily="2" charset="2"/>
              </a:rPr>
              <a:t> + ¼ R</a:t>
            </a:r>
            <a:r>
              <a:rPr lang="en-US" baseline="-25000" dirty="0" smtClean="0">
                <a:sym typeface="Wingdings" pitchFamily="2" charset="2"/>
              </a:rPr>
              <a:t>3</a:t>
            </a:r>
            <a:r>
              <a:rPr lang="en-US" dirty="0" smtClean="0">
                <a:sym typeface="Wingdings" pitchFamily="2" charset="2"/>
              </a:rPr>
              <a:t> + ⅓ R</a:t>
            </a:r>
            <a:r>
              <a:rPr lang="en-US" baseline="-25000" dirty="0" smtClean="0">
                <a:sym typeface="Wingdings" pitchFamily="2" charset="2"/>
              </a:rPr>
              <a:t>5</a:t>
            </a:r>
            <a:r>
              <a:rPr lang="en-US" dirty="0" smtClean="0">
                <a:sym typeface="Wingdings" pitchFamily="2" charset="2"/>
              </a:rPr>
              <a:t>)</a:t>
            </a:r>
          </a:p>
          <a:p>
            <a:pPr lvl="2"/>
            <a:r>
              <a:rPr lang="en-US" dirty="0" smtClean="0">
                <a:sym typeface="Wingdings" pitchFamily="2" charset="2"/>
              </a:rPr>
              <a:t>Similar for all other nodes</a:t>
            </a:r>
          </a:p>
          <a:p>
            <a:r>
              <a:rPr lang="en-US" dirty="0" smtClean="0">
                <a:sym typeface="Wingdings" pitchFamily="2" charset="2"/>
              </a:rPr>
              <a:t>Performance</a:t>
            </a:r>
          </a:p>
          <a:p>
            <a:pPr lvl="1"/>
            <a:r>
              <a:rPr lang="en-US" dirty="0" smtClean="0">
                <a:sym typeface="Wingdings" pitchFamily="2" charset="2"/>
              </a:rPr>
              <a:t>Very slow!</a:t>
            </a:r>
          </a:p>
          <a:p>
            <a:pPr lvl="1"/>
            <a:r>
              <a:rPr lang="en-US" dirty="0" err="1" smtClean="0">
                <a:sym typeface="Wingdings" pitchFamily="2" charset="2"/>
              </a:rPr>
              <a:t>Altavista</a:t>
            </a:r>
            <a:r>
              <a:rPr lang="en-US" dirty="0" smtClean="0">
                <a:sym typeface="Wingdings" pitchFamily="2" charset="2"/>
              </a:rPr>
              <a:t> </a:t>
            </a:r>
            <a:r>
              <a:rPr lang="en-US" dirty="0" err="1" smtClean="0">
                <a:sym typeface="Wingdings" pitchFamily="2" charset="2"/>
              </a:rPr>
              <a:t>Webgraph</a:t>
            </a:r>
            <a:r>
              <a:rPr lang="en-US" dirty="0" smtClean="0">
                <a:sym typeface="Wingdings" pitchFamily="2" charset="2"/>
              </a:rPr>
              <a:t> 2002</a:t>
            </a:r>
          </a:p>
          <a:p>
            <a:pPr lvl="2"/>
            <a:r>
              <a:rPr lang="en-US" dirty="0" smtClean="0">
                <a:sym typeface="Wingdings" pitchFamily="2" charset="2"/>
              </a:rPr>
              <a:t>1.4B vertices, 6.7B edges</a:t>
            </a:r>
            <a:endParaRPr lang="en-US" dirty="0" smtClean="0"/>
          </a:p>
        </p:txBody>
      </p:sp>
      <p:grpSp>
        <p:nvGrpSpPr>
          <p:cNvPr id="4" name="Group 5"/>
          <p:cNvGrpSpPr/>
          <p:nvPr/>
        </p:nvGrpSpPr>
        <p:grpSpPr>
          <a:xfrm>
            <a:off x="69850" y="5530850"/>
            <a:ext cx="8873059" cy="863600"/>
            <a:chOff x="-355592" y="2497138"/>
            <a:chExt cx="8873059" cy="863600"/>
          </a:xfrm>
        </p:grpSpPr>
        <p:sp>
          <p:nvSpPr>
            <p:cNvPr id="7" name="Rectangle 6"/>
            <p:cNvSpPr/>
            <p:nvPr/>
          </p:nvSpPr>
          <p:spPr bwMode="auto">
            <a:xfrm>
              <a:off x="-355592" y="2497138"/>
              <a:ext cx="4216394"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err="1" smtClean="0">
                  <a:latin typeface="Tahoma" pitchFamily="-64" charset="0"/>
                </a:rPr>
                <a:t>Hadoop</a:t>
              </a:r>
              <a:endParaRPr kumimoji="0" lang="en-US" sz="2800" i="0" u="none" strike="noStrike" cap="none" normalizeH="0" baseline="0" dirty="0" smtClean="0">
                <a:ln>
                  <a:noFill/>
                </a:ln>
                <a:solidFill>
                  <a:schemeClr val="tx1"/>
                </a:solidFill>
                <a:effectLst/>
                <a:latin typeface="Tahoma" pitchFamily="-64" charset="0"/>
              </a:endParaRPr>
            </a:p>
          </p:txBody>
        </p:sp>
        <p:sp>
          <p:nvSpPr>
            <p:cNvPr id="8" name="Rectangle 7"/>
            <p:cNvSpPr/>
            <p:nvPr/>
          </p:nvSpPr>
          <p:spPr bwMode="auto">
            <a:xfrm>
              <a:off x="5791200" y="2497138"/>
              <a:ext cx="2726267"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Tahoma" pitchFamily="-64" charset="0"/>
                </a:rPr>
                <a:t>9000s</a:t>
              </a:r>
            </a:p>
          </p:txBody>
        </p:sp>
        <p:sp>
          <p:nvSpPr>
            <p:cNvPr id="9" name="Rectangle 8"/>
            <p:cNvSpPr/>
            <p:nvPr/>
          </p:nvSpPr>
          <p:spPr bwMode="auto">
            <a:xfrm>
              <a:off x="3860801" y="2497138"/>
              <a:ext cx="1930399"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ahoma" pitchFamily="-64" charset="0"/>
                </a:rPr>
                <a:t>800 cores</a:t>
              </a:r>
              <a:endParaRPr kumimoji="0" lang="en-US" sz="2800" i="0" u="none" strike="noStrike" cap="none" normalizeH="0" baseline="0" dirty="0" smtClean="0">
                <a:ln>
                  <a:noFill/>
                </a:ln>
                <a:solidFill>
                  <a:schemeClr val="tx1"/>
                </a:solidFill>
                <a:effectLst/>
                <a:latin typeface="Tahoma" pitchFamily="-64" charset="0"/>
              </a:endParaRPr>
            </a:p>
          </p:txBody>
        </p:sp>
      </p:grpSp>
      <p:sp>
        <p:nvSpPr>
          <p:cNvPr id="10" name="TextBox 9"/>
          <p:cNvSpPr txBox="1"/>
          <p:nvPr/>
        </p:nvSpPr>
        <p:spPr>
          <a:xfrm>
            <a:off x="4757987" y="1060450"/>
            <a:ext cx="4180953" cy="341632"/>
          </a:xfrm>
          <a:prstGeom prst="rect">
            <a:avLst/>
          </a:prstGeom>
          <a:noFill/>
        </p:spPr>
        <p:txBody>
          <a:bodyPr wrap="none" rtlCol="0">
            <a:spAutoFit/>
          </a:bodyPr>
          <a:lstStyle/>
          <a:p>
            <a:r>
              <a:rPr lang="en-US" dirty="0" smtClean="0"/>
              <a:t>R</a:t>
            </a:r>
            <a:r>
              <a:rPr lang="en-US" baseline="-25000" dirty="0" smtClean="0"/>
              <a:t>1</a:t>
            </a:r>
            <a:r>
              <a:rPr lang="en-US" dirty="0" smtClean="0"/>
              <a:t> </a:t>
            </a:r>
            <a:r>
              <a:rPr lang="en-US" dirty="0" smtClean="0">
                <a:sym typeface="Wingdings" pitchFamily="2" charset="2"/>
              </a:rPr>
              <a:t> 0.1 + 0.9 * (</a:t>
            </a:r>
            <a:r>
              <a:rPr lang="en-US" dirty="0" smtClean="0">
                <a:solidFill>
                  <a:srgbClr val="C00000"/>
                </a:solidFill>
                <a:sym typeface="Wingdings" pitchFamily="2" charset="2"/>
              </a:rPr>
              <a:t>½</a:t>
            </a:r>
            <a:r>
              <a:rPr lang="en-US" dirty="0" smtClean="0">
                <a:sym typeface="Wingdings" pitchFamily="2" charset="2"/>
              </a:rPr>
              <a:t> </a:t>
            </a:r>
            <a:r>
              <a:rPr lang="en-US" dirty="0" smtClean="0">
                <a:solidFill>
                  <a:srgbClr val="C00000"/>
                </a:solidFill>
                <a:sym typeface="Wingdings" pitchFamily="2" charset="2"/>
              </a:rPr>
              <a:t>R</a:t>
            </a:r>
            <a:r>
              <a:rPr lang="en-US" baseline="-25000" dirty="0" smtClean="0">
                <a:solidFill>
                  <a:srgbClr val="C00000"/>
                </a:solidFill>
                <a:sym typeface="Wingdings" pitchFamily="2" charset="2"/>
              </a:rPr>
              <a:t>2</a:t>
            </a:r>
            <a:r>
              <a:rPr lang="en-US" dirty="0" smtClean="0">
                <a:sym typeface="Wingdings" pitchFamily="2" charset="2"/>
              </a:rPr>
              <a:t> + </a:t>
            </a:r>
            <a:r>
              <a:rPr lang="en-US" dirty="0" smtClean="0">
                <a:solidFill>
                  <a:srgbClr val="C00000"/>
                </a:solidFill>
                <a:sym typeface="Wingdings" pitchFamily="2" charset="2"/>
              </a:rPr>
              <a:t>¼ R</a:t>
            </a:r>
            <a:r>
              <a:rPr lang="en-US" baseline="-25000" dirty="0" smtClean="0">
                <a:solidFill>
                  <a:srgbClr val="C00000"/>
                </a:solidFill>
                <a:sym typeface="Wingdings" pitchFamily="2" charset="2"/>
              </a:rPr>
              <a:t>3</a:t>
            </a:r>
            <a:r>
              <a:rPr lang="en-US" dirty="0" smtClean="0">
                <a:solidFill>
                  <a:srgbClr val="C00000"/>
                </a:solidFill>
                <a:sym typeface="Wingdings" pitchFamily="2" charset="2"/>
              </a:rPr>
              <a:t> </a:t>
            </a:r>
            <a:r>
              <a:rPr lang="en-US" dirty="0" smtClean="0">
                <a:sym typeface="Wingdings" pitchFamily="2" charset="2"/>
              </a:rPr>
              <a:t>+ </a:t>
            </a:r>
            <a:r>
              <a:rPr lang="en-US" dirty="0" smtClean="0">
                <a:solidFill>
                  <a:srgbClr val="C00000"/>
                </a:solidFill>
                <a:sym typeface="Wingdings" pitchFamily="2" charset="2"/>
              </a:rPr>
              <a:t>⅓ R</a:t>
            </a:r>
            <a:r>
              <a:rPr lang="en-US" baseline="-25000" dirty="0" smtClean="0">
                <a:solidFill>
                  <a:srgbClr val="C00000"/>
                </a:solidFill>
                <a:sym typeface="Wingdings" pitchFamily="2" charset="2"/>
              </a:rPr>
              <a:t>5</a:t>
            </a:r>
            <a:r>
              <a:rPr lang="en-US" dirty="0" smtClean="0">
                <a:sym typeface="Wingdings" pitchFamily="2" charset="2"/>
              </a:rPr>
              <a:t>)</a:t>
            </a:r>
            <a:endParaRPr lang="en-US" dirty="0"/>
          </a:p>
        </p:txBody>
      </p:sp>
    </p:spTree>
    <p:extLst>
      <p:ext uri="{BB962C8B-B14F-4D97-AF65-F5344CB8AC3E}">
        <p14:creationId xmlns:p14="http://schemas.microsoft.com/office/powerpoint/2010/main" val="33024986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with </a:t>
            </a:r>
            <a:r>
              <a:rPr lang="en-US" dirty="0" err="1" smtClean="0"/>
              <a:t>GraphLab</a:t>
            </a:r>
            <a:endParaRPr lang="en-US" dirty="0"/>
          </a:p>
        </p:txBody>
      </p:sp>
      <p:sp>
        <p:nvSpPr>
          <p:cNvPr id="3" name="Content Placeholder 2"/>
          <p:cNvSpPr>
            <a:spLocks noGrp="1"/>
          </p:cNvSpPr>
          <p:nvPr>
            <p:ph idx="1"/>
          </p:nvPr>
        </p:nvSpPr>
        <p:spPr>
          <a:xfrm>
            <a:off x="290513" y="1136650"/>
            <a:ext cx="8294687" cy="5064125"/>
          </a:xfrm>
        </p:spPr>
        <p:txBody>
          <a:bodyPr/>
          <a:lstStyle/>
          <a:p>
            <a:r>
              <a:rPr lang="en-US" dirty="0" smtClean="0"/>
              <a:t>Operation</a:t>
            </a:r>
          </a:p>
          <a:p>
            <a:pPr lvl="1"/>
            <a:r>
              <a:rPr lang="en-US" dirty="0" smtClean="0"/>
              <a:t>Graph partitioned across multiple processors</a:t>
            </a:r>
          </a:p>
          <a:p>
            <a:pPr lvl="2"/>
            <a:r>
              <a:rPr lang="en-US" dirty="0" smtClean="0"/>
              <a:t>Each doing updates to its portion of graph</a:t>
            </a:r>
          </a:p>
          <a:p>
            <a:pPr lvl="2"/>
            <a:r>
              <a:rPr lang="en-US" dirty="0" smtClean="0"/>
              <a:t>Exploits locality</a:t>
            </a:r>
          </a:p>
          <a:p>
            <a:pPr lvl="2"/>
            <a:r>
              <a:rPr lang="en-US" dirty="0" smtClean="0"/>
              <a:t>Greater asynchrony</a:t>
            </a:r>
          </a:p>
          <a:p>
            <a:pPr lvl="2"/>
            <a:r>
              <a:rPr lang="en-US" dirty="0" smtClean="0"/>
              <a:t>Only iterate over portions of graph where values are changing</a:t>
            </a:r>
          </a:p>
          <a:p>
            <a:r>
              <a:rPr lang="en-US" dirty="0" smtClean="0"/>
              <a:t>Performance</a:t>
            </a:r>
          </a:p>
          <a:p>
            <a:pPr lvl="1"/>
            <a:r>
              <a:rPr lang="en-US" dirty="0" err="1" smtClean="0">
                <a:sym typeface="Wingdings" pitchFamily="2" charset="2"/>
              </a:rPr>
              <a:t>Altavista</a:t>
            </a:r>
            <a:r>
              <a:rPr lang="en-US" dirty="0" smtClean="0">
                <a:sym typeface="Wingdings" pitchFamily="2" charset="2"/>
              </a:rPr>
              <a:t> </a:t>
            </a:r>
            <a:r>
              <a:rPr lang="en-US" dirty="0" err="1" smtClean="0">
                <a:sym typeface="Wingdings" pitchFamily="2" charset="2"/>
              </a:rPr>
              <a:t>Webgraph</a:t>
            </a:r>
            <a:r>
              <a:rPr lang="en-US" dirty="0" smtClean="0">
                <a:sym typeface="Wingdings" pitchFamily="2" charset="2"/>
              </a:rPr>
              <a:t> 2002</a:t>
            </a:r>
          </a:p>
          <a:p>
            <a:pPr lvl="2"/>
            <a:r>
              <a:rPr lang="en-US" dirty="0" smtClean="0">
                <a:sym typeface="Wingdings" pitchFamily="2" charset="2"/>
              </a:rPr>
              <a:t>1.4B vertices, 6.7B edges</a:t>
            </a:r>
            <a:endParaRPr lang="en-US" dirty="0" smtClean="0"/>
          </a:p>
          <a:p>
            <a:pPr lvl="1"/>
            <a:endParaRPr lang="en-US" dirty="0"/>
          </a:p>
        </p:txBody>
      </p:sp>
      <p:grpSp>
        <p:nvGrpSpPr>
          <p:cNvPr id="4" name="Group 3"/>
          <p:cNvGrpSpPr/>
          <p:nvPr/>
        </p:nvGrpSpPr>
        <p:grpSpPr>
          <a:xfrm>
            <a:off x="69850" y="4565650"/>
            <a:ext cx="8873059" cy="863600"/>
            <a:chOff x="-355592" y="2497138"/>
            <a:chExt cx="8873059" cy="863600"/>
          </a:xfrm>
        </p:grpSpPr>
        <p:sp>
          <p:nvSpPr>
            <p:cNvPr id="5" name="Rectangle 4"/>
            <p:cNvSpPr/>
            <p:nvPr/>
          </p:nvSpPr>
          <p:spPr bwMode="auto">
            <a:xfrm>
              <a:off x="-355592" y="2497138"/>
              <a:ext cx="4216394"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err="1" smtClean="0">
                  <a:latin typeface="Tahoma" pitchFamily="-64" charset="0"/>
                </a:rPr>
                <a:t>Hadoop</a:t>
              </a:r>
              <a:endParaRPr kumimoji="0" lang="en-US" sz="2800" i="0" u="none" strike="noStrike" cap="none" normalizeH="0" baseline="0" dirty="0" smtClean="0">
                <a:ln>
                  <a:noFill/>
                </a:ln>
                <a:solidFill>
                  <a:schemeClr val="tx1"/>
                </a:solidFill>
                <a:effectLst/>
                <a:latin typeface="Tahoma" pitchFamily="-64" charset="0"/>
              </a:endParaRPr>
            </a:p>
          </p:txBody>
        </p:sp>
        <p:sp>
          <p:nvSpPr>
            <p:cNvPr id="6" name="Rectangle 5"/>
            <p:cNvSpPr/>
            <p:nvPr/>
          </p:nvSpPr>
          <p:spPr bwMode="auto">
            <a:xfrm>
              <a:off x="5791200" y="2497138"/>
              <a:ext cx="2726267"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Tahoma" pitchFamily="-64" charset="0"/>
                </a:rPr>
                <a:t>9000s</a:t>
              </a:r>
            </a:p>
          </p:txBody>
        </p:sp>
        <p:sp>
          <p:nvSpPr>
            <p:cNvPr id="7" name="Rectangle 6"/>
            <p:cNvSpPr/>
            <p:nvPr/>
          </p:nvSpPr>
          <p:spPr bwMode="auto">
            <a:xfrm>
              <a:off x="3860801" y="2497138"/>
              <a:ext cx="1930399"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ahoma" pitchFamily="-64" charset="0"/>
                </a:rPr>
                <a:t>800 cores</a:t>
              </a:r>
              <a:endParaRPr kumimoji="0" lang="en-US" sz="2800" i="0" u="none" strike="noStrike" cap="none" normalizeH="0" baseline="0" dirty="0" smtClean="0">
                <a:ln>
                  <a:noFill/>
                </a:ln>
                <a:solidFill>
                  <a:schemeClr val="tx1"/>
                </a:solidFill>
                <a:effectLst/>
                <a:latin typeface="Tahoma" pitchFamily="-64" charset="0"/>
              </a:endParaRPr>
            </a:p>
          </p:txBody>
        </p:sp>
      </p:grpSp>
      <p:grpSp>
        <p:nvGrpSpPr>
          <p:cNvPr id="8" name="Group 7"/>
          <p:cNvGrpSpPr/>
          <p:nvPr/>
        </p:nvGrpSpPr>
        <p:grpSpPr>
          <a:xfrm>
            <a:off x="69850" y="5454650"/>
            <a:ext cx="8873059" cy="863600"/>
            <a:chOff x="-355592" y="3360738"/>
            <a:chExt cx="8873059" cy="863600"/>
          </a:xfrm>
        </p:grpSpPr>
        <p:sp>
          <p:nvSpPr>
            <p:cNvPr id="9" name="Rectangle 8"/>
            <p:cNvSpPr/>
            <p:nvPr/>
          </p:nvSpPr>
          <p:spPr bwMode="auto">
            <a:xfrm>
              <a:off x="-355592" y="3360738"/>
              <a:ext cx="4216393"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Tahoma" pitchFamily="-64" charset="0"/>
                </a:rPr>
                <a:t>Prototype GraphLab2</a:t>
              </a:r>
              <a:endParaRPr kumimoji="0" lang="en-US" sz="2800" b="1" i="0" u="none" strike="noStrike" cap="none" normalizeH="0" baseline="0" dirty="0" smtClean="0">
                <a:ln>
                  <a:noFill/>
                </a:ln>
                <a:solidFill>
                  <a:schemeClr val="tx1"/>
                </a:solidFill>
                <a:effectLst/>
                <a:latin typeface="Tahoma" pitchFamily="-64" charset="0"/>
              </a:endParaRPr>
            </a:p>
          </p:txBody>
        </p:sp>
        <p:sp>
          <p:nvSpPr>
            <p:cNvPr id="10" name="Rectangle 9"/>
            <p:cNvSpPr/>
            <p:nvPr/>
          </p:nvSpPr>
          <p:spPr bwMode="auto">
            <a:xfrm>
              <a:off x="5791200" y="3360738"/>
              <a:ext cx="2726267"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64" charset="0"/>
                </a:rPr>
                <a:t>431s</a:t>
              </a:r>
            </a:p>
          </p:txBody>
        </p:sp>
        <p:sp>
          <p:nvSpPr>
            <p:cNvPr id="11" name="Rectangle 10"/>
            <p:cNvSpPr/>
            <p:nvPr/>
          </p:nvSpPr>
          <p:spPr bwMode="auto">
            <a:xfrm>
              <a:off x="3860801" y="3360738"/>
              <a:ext cx="1930399"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Tahoma" pitchFamily="-64" charset="0"/>
                </a:rPr>
                <a:t>512 cores</a:t>
              </a:r>
              <a:endParaRPr kumimoji="0" lang="en-US" sz="2800" b="1" i="0" u="none" strike="noStrike" cap="none" normalizeH="0" baseline="0" dirty="0" smtClean="0">
                <a:ln>
                  <a:noFill/>
                </a:ln>
                <a:solidFill>
                  <a:schemeClr val="tx1"/>
                </a:solidFill>
                <a:effectLst/>
                <a:latin typeface="Tahoma" pitchFamily="-64" charset="0"/>
              </a:endParaRPr>
            </a:p>
          </p:txBody>
        </p:sp>
      </p:grpSp>
    </p:spTree>
    <p:extLst>
      <p:ext uri="{BB962C8B-B14F-4D97-AF65-F5344CB8AC3E}">
        <p14:creationId xmlns:p14="http://schemas.microsoft.com/office/powerpoint/2010/main" val="19725405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Distributed Systems Concepts Lead to Scalable Machines</a:t>
            </a:r>
          </a:p>
          <a:p>
            <a:pPr lvl="1"/>
            <a:r>
              <a:rPr lang="en-US" dirty="0" smtClean="0"/>
              <a:t>Loosely coupled execution model</a:t>
            </a:r>
          </a:p>
          <a:p>
            <a:pPr lvl="1"/>
            <a:r>
              <a:rPr lang="en-US" dirty="0" smtClean="0"/>
              <a:t>Lowers cost of procurement &amp; operation</a:t>
            </a:r>
          </a:p>
          <a:p>
            <a:r>
              <a:rPr lang="en-US" dirty="0" smtClean="0"/>
              <a:t>Map/Reduce Gaining Widespread Use</a:t>
            </a:r>
          </a:p>
          <a:p>
            <a:pPr lvl="1"/>
            <a:r>
              <a:rPr lang="en-US" dirty="0" smtClean="0"/>
              <a:t>Hadoop makes it widely available</a:t>
            </a:r>
          </a:p>
          <a:p>
            <a:pPr lvl="1"/>
            <a:r>
              <a:rPr lang="en-US" dirty="0" smtClean="0"/>
              <a:t>Great for some applications, good enough for many others</a:t>
            </a:r>
          </a:p>
          <a:p>
            <a:r>
              <a:rPr lang="en-US" dirty="0" smtClean="0"/>
              <a:t>Lots of Work to be Done</a:t>
            </a:r>
          </a:p>
          <a:p>
            <a:pPr lvl="1"/>
            <a:r>
              <a:rPr lang="en-US" dirty="0" smtClean="0"/>
              <a:t>Richer set of programming models and implementations</a:t>
            </a:r>
          </a:p>
          <a:p>
            <a:pPr lvl="1"/>
            <a:r>
              <a:rPr lang="en-US" dirty="0" smtClean="0"/>
              <a:t>Expanding range of applicability</a:t>
            </a:r>
          </a:p>
          <a:p>
            <a:pPr lvl="2"/>
            <a:r>
              <a:rPr lang="en-US" dirty="0" smtClean="0"/>
              <a:t>Problems that are data </a:t>
            </a:r>
            <a:r>
              <a:rPr lang="en-US" i="1" dirty="0" smtClean="0"/>
              <a:t>and</a:t>
            </a:r>
            <a:r>
              <a:rPr lang="en-US" dirty="0" smtClean="0"/>
              <a:t> compute intensive</a:t>
            </a:r>
          </a:p>
          <a:p>
            <a:pPr lvl="2"/>
            <a:r>
              <a:rPr lang="en-US" dirty="0" smtClean="0"/>
              <a:t>The future of supercomputing?</a:t>
            </a:r>
          </a:p>
          <a:p>
            <a:pPr lvl="1"/>
            <a:endParaRPr lang="en-US" dirty="0"/>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SP2016: </a:t>
            </a:r>
            <a:r>
              <a:rPr lang="en-US" dirty="0" smtClean="0"/>
              <a:t>Green Computing </a:t>
            </a:r>
            <a:r>
              <a:rPr lang="is-IS" dirty="0" smtClean="0"/>
              <a:t>08-540/840</a:t>
            </a:r>
            <a:endParaRPr lang="en-US" dirty="0"/>
          </a:p>
        </p:txBody>
      </p:sp>
      <p:sp>
        <p:nvSpPr>
          <p:cNvPr id="3" name="Content Placeholder 2"/>
          <p:cNvSpPr>
            <a:spLocks noGrp="1"/>
          </p:cNvSpPr>
          <p:nvPr>
            <p:ph idx="1"/>
          </p:nvPr>
        </p:nvSpPr>
        <p:spPr>
          <a:xfrm>
            <a:off x="290513" y="1368425"/>
            <a:ext cx="8770937" cy="5064125"/>
          </a:xfrm>
        </p:spPr>
        <p:txBody>
          <a:bodyPr/>
          <a:lstStyle/>
          <a:p>
            <a:r>
              <a:rPr lang="en-US" dirty="0" smtClean="0"/>
              <a:t>I will teach a class called “Green Computing” in SP’15</a:t>
            </a:r>
          </a:p>
          <a:p>
            <a:r>
              <a:rPr lang="en-US" dirty="0"/>
              <a:t>	</a:t>
            </a:r>
            <a:r>
              <a:rPr lang="en-US" dirty="0" smtClean="0"/>
              <a:t>- Energy Efficient Computing topics </a:t>
            </a:r>
          </a:p>
          <a:p>
            <a:r>
              <a:rPr lang="en-US" dirty="0"/>
              <a:t>		</a:t>
            </a:r>
            <a:r>
              <a:rPr lang="en-US" dirty="0" smtClean="0"/>
              <a:t>- Multiple domains: Mobile, Embedded, Servers, </a:t>
            </a:r>
            <a:r>
              <a:rPr lang="is-IS" dirty="0" smtClean="0"/>
              <a:t>…</a:t>
            </a:r>
          </a:p>
          <a:p>
            <a:r>
              <a:rPr lang="is-IS" dirty="0"/>
              <a:t>	</a:t>
            </a:r>
            <a:r>
              <a:rPr lang="is-IS" dirty="0" smtClean="0"/>
              <a:t>- Using Computing/IT for sustainability </a:t>
            </a:r>
          </a:p>
          <a:p>
            <a:r>
              <a:rPr lang="is-IS" dirty="0"/>
              <a:t>	</a:t>
            </a:r>
            <a:r>
              <a:rPr lang="is-IS" dirty="0" smtClean="0"/>
              <a:t>	- Smart Buildings, Energy, Water,  .... </a:t>
            </a:r>
          </a:p>
          <a:p>
            <a:r>
              <a:rPr lang="is-IS" dirty="0"/>
              <a:t>	 </a:t>
            </a:r>
            <a:r>
              <a:rPr lang="is-IS" dirty="0" smtClean="0"/>
              <a:t>- Seminal research papers + latest advances studied </a:t>
            </a:r>
          </a:p>
          <a:p>
            <a:r>
              <a:rPr lang="is-IS" dirty="0"/>
              <a:t>	 </a:t>
            </a:r>
            <a:r>
              <a:rPr lang="is-IS" dirty="0" smtClean="0"/>
              <a:t>- Paper reading/review, Presentations, Hands on Project </a:t>
            </a:r>
          </a:p>
          <a:p>
            <a:r>
              <a:rPr lang="is-IS" dirty="0"/>
              <a:t>	 </a:t>
            </a:r>
            <a:r>
              <a:rPr lang="is-IS" dirty="0" smtClean="0"/>
              <a:t>- In case you are interested, come talk to me  </a:t>
            </a:r>
          </a:p>
          <a:p>
            <a:r>
              <a:rPr lang="is-IS" dirty="0"/>
              <a:t>	 </a:t>
            </a:r>
            <a:r>
              <a:rPr lang="is-IS" dirty="0" smtClean="0"/>
              <a:t>- Class URL from SP2015: </a:t>
            </a:r>
            <a:r>
              <a:rPr lang="en-US" dirty="0">
                <a:hlinkClick r:id="rId2"/>
              </a:rPr>
              <a:t>http://www.synergylabs.org/yuvraj/courses/08-840</a:t>
            </a:r>
            <a:r>
              <a:rPr lang="en-US" dirty="0" smtClean="0">
                <a:hlinkClick r:id="rId2"/>
              </a:rPr>
              <a:t>/</a:t>
            </a:r>
            <a:r>
              <a:rPr lang="en-US" dirty="0" smtClean="0"/>
              <a:t> </a:t>
            </a:r>
            <a:endParaRPr lang="is-IS" dirty="0" smtClean="0"/>
          </a:p>
          <a:p>
            <a:endParaRPr lang="is-IS" dirty="0" smtClean="0"/>
          </a:p>
          <a:p>
            <a:endParaRPr lang="en-US" dirty="0" smtClean="0"/>
          </a:p>
        </p:txBody>
      </p:sp>
    </p:spTree>
    <p:extLst>
      <p:ext uri="{BB962C8B-B14F-4D97-AF65-F5344CB8AC3E}">
        <p14:creationId xmlns:p14="http://schemas.microsoft.com/office/powerpoint/2010/main" val="3666438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3346450" y="69850"/>
            <a:ext cx="5762625" cy="779463"/>
          </a:xfrm>
        </p:spPr>
        <p:txBody>
          <a:bodyPr/>
          <a:lstStyle/>
          <a:p>
            <a:pPr eaLnBrk="1" hangingPunct="1">
              <a:defRPr/>
            </a:pPr>
            <a:r>
              <a:rPr lang="en-US" dirty="0" smtClean="0"/>
              <a:t>Typical HPC Operation</a:t>
            </a:r>
          </a:p>
        </p:txBody>
      </p:sp>
      <p:sp>
        <p:nvSpPr>
          <p:cNvPr id="493571" name="Rectangle 3"/>
          <p:cNvSpPr>
            <a:spLocks noGrp="1" noChangeArrowheads="1"/>
          </p:cNvSpPr>
          <p:nvPr>
            <p:ph type="body" idx="1"/>
          </p:nvPr>
        </p:nvSpPr>
        <p:spPr>
          <a:xfrm>
            <a:off x="4184650" y="984250"/>
            <a:ext cx="4419600" cy="5105400"/>
          </a:xfrm>
        </p:spPr>
        <p:txBody>
          <a:bodyPr/>
          <a:lstStyle/>
          <a:p>
            <a:pPr eaLnBrk="1" hangingPunct="1">
              <a:defRPr/>
            </a:pPr>
            <a:r>
              <a:rPr lang="en-US" dirty="0" smtClean="0"/>
              <a:t>Characteristics</a:t>
            </a:r>
          </a:p>
          <a:p>
            <a:pPr lvl="1" eaLnBrk="1" hangingPunct="1">
              <a:defRPr/>
            </a:pPr>
            <a:r>
              <a:rPr lang="en-US" dirty="0" smtClean="0"/>
              <a:t>Long-lived processes</a:t>
            </a:r>
          </a:p>
          <a:p>
            <a:pPr lvl="1" eaLnBrk="1" hangingPunct="1">
              <a:defRPr/>
            </a:pPr>
            <a:r>
              <a:rPr lang="en-US" dirty="0" smtClean="0"/>
              <a:t>Make use of spatial locality</a:t>
            </a:r>
          </a:p>
          <a:p>
            <a:pPr lvl="1" eaLnBrk="1" hangingPunct="1">
              <a:defRPr/>
            </a:pPr>
            <a:r>
              <a:rPr lang="en-US" dirty="0" smtClean="0"/>
              <a:t>Hold all program data in memory (no disk access)</a:t>
            </a:r>
          </a:p>
          <a:p>
            <a:pPr lvl="1" eaLnBrk="1" hangingPunct="1">
              <a:defRPr/>
            </a:pPr>
            <a:r>
              <a:rPr lang="en-US" dirty="0" smtClean="0"/>
              <a:t>High bandwidth communication</a:t>
            </a:r>
          </a:p>
          <a:p>
            <a:pPr eaLnBrk="1" hangingPunct="1">
              <a:defRPr/>
            </a:pPr>
            <a:r>
              <a:rPr lang="en-US" dirty="0" smtClean="0"/>
              <a:t>Strengths</a:t>
            </a:r>
          </a:p>
          <a:p>
            <a:pPr lvl="1" eaLnBrk="1" hangingPunct="1">
              <a:defRPr/>
            </a:pPr>
            <a:r>
              <a:rPr lang="en-US" dirty="0" smtClean="0"/>
              <a:t>High utilization of resources</a:t>
            </a:r>
          </a:p>
          <a:p>
            <a:pPr lvl="1" eaLnBrk="1" hangingPunct="1">
              <a:defRPr/>
            </a:pPr>
            <a:r>
              <a:rPr lang="en-US" dirty="0" smtClean="0"/>
              <a:t>Effective for many scientific applications</a:t>
            </a:r>
          </a:p>
          <a:p>
            <a:pPr eaLnBrk="1" hangingPunct="1">
              <a:defRPr/>
            </a:pPr>
            <a:r>
              <a:rPr lang="en-US" dirty="0" smtClean="0"/>
              <a:t>Weaknesses</a:t>
            </a:r>
          </a:p>
          <a:p>
            <a:pPr lvl="1" eaLnBrk="1" hangingPunct="1">
              <a:defRPr/>
            </a:pPr>
            <a:r>
              <a:rPr lang="en-US" dirty="0" smtClean="0"/>
              <a:t>Requires careful tuning of application to resources</a:t>
            </a:r>
          </a:p>
          <a:p>
            <a:pPr lvl="1" eaLnBrk="1" hangingPunct="1">
              <a:defRPr/>
            </a:pPr>
            <a:r>
              <a:rPr lang="en-US" dirty="0" smtClean="0"/>
              <a:t>Intolerant of any variability</a:t>
            </a:r>
          </a:p>
        </p:txBody>
      </p:sp>
      <p:grpSp>
        <p:nvGrpSpPr>
          <p:cNvPr id="24581" name="Group 51"/>
          <p:cNvGrpSpPr>
            <a:grpSpLocks/>
          </p:cNvGrpSpPr>
          <p:nvPr/>
        </p:nvGrpSpPr>
        <p:grpSpPr bwMode="auto">
          <a:xfrm>
            <a:off x="298450" y="1746250"/>
            <a:ext cx="2967038" cy="3124200"/>
            <a:chOff x="-4" y="812"/>
            <a:chExt cx="1869" cy="1968"/>
          </a:xfrm>
        </p:grpSpPr>
        <p:grpSp>
          <p:nvGrpSpPr>
            <p:cNvPr id="24582" name="Group 5"/>
            <p:cNvGrpSpPr>
              <a:grpSpLocks/>
            </p:cNvGrpSpPr>
            <p:nvPr/>
          </p:nvGrpSpPr>
          <p:grpSpPr bwMode="auto">
            <a:xfrm>
              <a:off x="-4" y="1050"/>
              <a:ext cx="1869" cy="1730"/>
              <a:chOff x="432" y="240"/>
              <a:chExt cx="1920" cy="1776"/>
            </a:xfrm>
          </p:grpSpPr>
          <p:sp>
            <p:nvSpPr>
              <p:cNvPr id="24584" name="Line 6"/>
              <p:cNvSpPr>
                <a:spLocks noChangeShapeType="1"/>
              </p:cNvSpPr>
              <p:nvPr/>
            </p:nvSpPr>
            <p:spPr bwMode="auto">
              <a:xfrm>
                <a:off x="624" y="432"/>
                <a:ext cx="0" cy="1584"/>
              </a:xfrm>
              <a:prstGeom prst="line">
                <a:avLst/>
              </a:prstGeom>
              <a:noFill/>
              <a:ln w="76200" cmpd="tri">
                <a:solidFill>
                  <a:srgbClr val="CC0000"/>
                </a:solidFill>
                <a:round/>
                <a:headEnd/>
                <a:tailEnd type="triangle" w="med" len="med"/>
              </a:ln>
            </p:spPr>
            <p:txBody>
              <a:bodyPr/>
              <a:lstStyle/>
              <a:p>
                <a:endParaRPr lang="en-US"/>
              </a:p>
            </p:txBody>
          </p:sp>
          <p:sp>
            <p:nvSpPr>
              <p:cNvPr id="24585" name="Line 7"/>
              <p:cNvSpPr>
                <a:spLocks noChangeShapeType="1"/>
              </p:cNvSpPr>
              <p:nvPr/>
            </p:nvSpPr>
            <p:spPr bwMode="auto">
              <a:xfrm>
                <a:off x="1008" y="432"/>
                <a:ext cx="0" cy="1584"/>
              </a:xfrm>
              <a:prstGeom prst="line">
                <a:avLst/>
              </a:prstGeom>
              <a:noFill/>
              <a:ln w="76200" cmpd="tri">
                <a:solidFill>
                  <a:srgbClr val="CC0000"/>
                </a:solidFill>
                <a:round/>
                <a:headEnd/>
                <a:tailEnd type="triangle" w="med" len="med"/>
              </a:ln>
            </p:spPr>
            <p:txBody>
              <a:bodyPr/>
              <a:lstStyle/>
              <a:p>
                <a:endParaRPr lang="en-US"/>
              </a:p>
            </p:txBody>
          </p:sp>
          <p:sp>
            <p:nvSpPr>
              <p:cNvPr id="24586" name="Line 8"/>
              <p:cNvSpPr>
                <a:spLocks noChangeShapeType="1"/>
              </p:cNvSpPr>
              <p:nvPr/>
            </p:nvSpPr>
            <p:spPr bwMode="auto">
              <a:xfrm>
                <a:off x="1392" y="432"/>
                <a:ext cx="0" cy="1584"/>
              </a:xfrm>
              <a:prstGeom prst="line">
                <a:avLst/>
              </a:prstGeom>
              <a:noFill/>
              <a:ln w="76200" cmpd="tri">
                <a:solidFill>
                  <a:srgbClr val="CC0000"/>
                </a:solidFill>
                <a:round/>
                <a:headEnd/>
                <a:tailEnd type="triangle" w="med" len="med"/>
              </a:ln>
            </p:spPr>
            <p:txBody>
              <a:bodyPr/>
              <a:lstStyle/>
              <a:p>
                <a:endParaRPr lang="en-US"/>
              </a:p>
            </p:txBody>
          </p:sp>
          <p:sp>
            <p:nvSpPr>
              <p:cNvPr id="24587" name="Line 9"/>
              <p:cNvSpPr>
                <a:spLocks noChangeShapeType="1"/>
              </p:cNvSpPr>
              <p:nvPr/>
            </p:nvSpPr>
            <p:spPr bwMode="auto">
              <a:xfrm>
                <a:off x="1776" y="432"/>
                <a:ext cx="0" cy="1584"/>
              </a:xfrm>
              <a:prstGeom prst="line">
                <a:avLst/>
              </a:prstGeom>
              <a:noFill/>
              <a:ln w="76200" cmpd="tri">
                <a:solidFill>
                  <a:srgbClr val="CC0000"/>
                </a:solidFill>
                <a:round/>
                <a:headEnd/>
                <a:tailEnd type="triangle" w="med" len="med"/>
              </a:ln>
            </p:spPr>
            <p:txBody>
              <a:bodyPr/>
              <a:lstStyle/>
              <a:p>
                <a:endParaRPr lang="en-US"/>
              </a:p>
            </p:txBody>
          </p:sp>
          <p:sp>
            <p:nvSpPr>
              <p:cNvPr id="24588" name="Line 10"/>
              <p:cNvSpPr>
                <a:spLocks noChangeShapeType="1"/>
              </p:cNvSpPr>
              <p:nvPr/>
            </p:nvSpPr>
            <p:spPr bwMode="auto">
              <a:xfrm>
                <a:off x="2160" y="432"/>
                <a:ext cx="0" cy="1584"/>
              </a:xfrm>
              <a:prstGeom prst="line">
                <a:avLst/>
              </a:prstGeom>
              <a:noFill/>
              <a:ln w="76200" cmpd="tri">
                <a:solidFill>
                  <a:srgbClr val="CC0000"/>
                </a:solidFill>
                <a:round/>
                <a:headEnd/>
                <a:tailEnd type="triangle" w="med" len="med"/>
              </a:ln>
            </p:spPr>
            <p:txBody>
              <a:bodyPr/>
              <a:lstStyle/>
              <a:p>
                <a:endParaRPr lang="en-US"/>
              </a:p>
            </p:txBody>
          </p:sp>
          <p:sp>
            <p:nvSpPr>
              <p:cNvPr id="24589" name="Line 11"/>
              <p:cNvSpPr>
                <a:spLocks noChangeShapeType="1"/>
              </p:cNvSpPr>
              <p:nvPr/>
            </p:nvSpPr>
            <p:spPr bwMode="auto">
              <a:xfrm>
                <a:off x="624" y="624"/>
                <a:ext cx="384" cy="48"/>
              </a:xfrm>
              <a:prstGeom prst="line">
                <a:avLst/>
              </a:prstGeom>
              <a:noFill/>
              <a:ln w="9525">
                <a:solidFill>
                  <a:schemeClr val="tx1"/>
                </a:solidFill>
                <a:round/>
                <a:headEnd/>
                <a:tailEnd type="triangle" w="med" len="med"/>
              </a:ln>
            </p:spPr>
            <p:txBody>
              <a:bodyPr/>
              <a:lstStyle/>
              <a:p>
                <a:endParaRPr lang="en-US"/>
              </a:p>
            </p:txBody>
          </p:sp>
          <p:sp>
            <p:nvSpPr>
              <p:cNvPr id="24590" name="Line 12"/>
              <p:cNvSpPr>
                <a:spLocks noChangeShapeType="1"/>
              </p:cNvSpPr>
              <p:nvPr/>
            </p:nvSpPr>
            <p:spPr bwMode="auto">
              <a:xfrm>
                <a:off x="1392" y="720"/>
                <a:ext cx="384" cy="48"/>
              </a:xfrm>
              <a:prstGeom prst="line">
                <a:avLst/>
              </a:prstGeom>
              <a:noFill/>
              <a:ln w="9525">
                <a:solidFill>
                  <a:schemeClr val="tx1"/>
                </a:solidFill>
                <a:round/>
                <a:headEnd/>
                <a:tailEnd type="triangle" w="med" len="med"/>
              </a:ln>
            </p:spPr>
            <p:txBody>
              <a:bodyPr/>
              <a:lstStyle/>
              <a:p>
                <a:endParaRPr lang="en-US"/>
              </a:p>
            </p:txBody>
          </p:sp>
          <p:sp>
            <p:nvSpPr>
              <p:cNvPr id="24591" name="Line 13"/>
              <p:cNvSpPr>
                <a:spLocks noChangeShapeType="1"/>
              </p:cNvSpPr>
              <p:nvPr/>
            </p:nvSpPr>
            <p:spPr bwMode="auto">
              <a:xfrm flipH="1">
                <a:off x="1776" y="816"/>
                <a:ext cx="384" cy="48"/>
              </a:xfrm>
              <a:prstGeom prst="line">
                <a:avLst/>
              </a:prstGeom>
              <a:noFill/>
              <a:ln w="9525">
                <a:solidFill>
                  <a:schemeClr val="tx1"/>
                </a:solidFill>
                <a:round/>
                <a:headEnd/>
                <a:tailEnd type="triangle" w="med" len="med"/>
              </a:ln>
            </p:spPr>
            <p:txBody>
              <a:bodyPr/>
              <a:lstStyle/>
              <a:p>
                <a:endParaRPr lang="en-US"/>
              </a:p>
            </p:txBody>
          </p:sp>
          <p:sp>
            <p:nvSpPr>
              <p:cNvPr id="24592" name="Line 14"/>
              <p:cNvSpPr>
                <a:spLocks noChangeShapeType="1"/>
              </p:cNvSpPr>
              <p:nvPr/>
            </p:nvSpPr>
            <p:spPr bwMode="auto">
              <a:xfrm flipH="1">
                <a:off x="1008" y="912"/>
                <a:ext cx="1152" cy="144"/>
              </a:xfrm>
              <a:prstGeom prst="line">
                <a:avLst/>
              </a:prstGeom>
              <a:noFill/>
              <a:ln w="9525">
                <a:solidFill>
                  <a:schemeClr val="tx1"/>
                </a:solidFill>
                <a:round/>
                <a:headEnd/>
                <a:tailEnd type="triangle" w="med" len="med"/>
              </a:ln>
            </p:spPr>
            <p:txBody>
              <a:bodyPr/>
              <a:lstStyle/>
              <a:p>
                <a:endParaRPr lang="en-US"/>
              </a:p>
            </p:txBody>
          </p:sp>
          <p:sp>
            <p:nvSpPr>
              <p:cNvPr id="24593" name="Line 15"/>
              <p:cNvSpPr>
                <a:spLocks noChangeShapeType="1"/>
              </p:cNvSpPr>
              <p:nvPr/>
            </p:nvSpPr>
            <p:spPr bwMode="auto">
              <a:xfrm>
                <a:off x="1392" y="1200"/>
                <a:ext cx="384" cy="96"/>
              </a:xfrm>
              <a:prstGeom prst="line">
                <a:avLst/>
              </a:prstGeom>
              <a:noFill/>
              <a:ln w="9525">
                <a:solidFill>
                  <a:schemeClr val="tx1"/>
                </a:solidFill>
                <a:round/>
                <a:headEnd/>
                <a:tailEnd type="triangle" w="med" len="med"/>
              </a:ln>
            </p:spPr>
            <p:txBody>
              <a:bodyPr/>
              <a:lstStyle/>
              <a:p>
                <a:endParaRPr lang="en-US"/>
              </a:p>
            </p:txBody>
          </p:sp>
          <p:sp>
            <p:nvSpPr>
              <p:cNvPr id="24594" name="Line 16"/>
              <p:cNvSpPr>
                <a:spLocks noChangeShapeType="1"/>
              </p:cNvSpPr>
              <p:nvPr/>
            </p:nvSpPr>
            <p:spPr bwMode="auto">
              <a:xfrm>
                <a:off x="1776" y="1488"/>
                <a:ext cx="384" cy="96"/>
              </a:xfrm>
              <a:prstGeom prst="line">
                <a:avLst/>
              </a:prstGeom>
              <a:noFill/>
              <a:ln w="9525">
                <a:solidFill>
                  <a:schemeClr val="tx1"/>
                </a:solidFill>
                <a:round/>
                <a:headEnd/>
                <a:tailEnd type="triangle" w="med" len="med"/>
              </a:ln>
            </p:spPr>
            <p:txBody>
              <a:bodyPr/>
              <a:lstStyle/>
              <a:p>
                <a:endParaRPr lang="en-US"/>
              </a:p>
            </p:txBody>
          </p:sp>
          <p:sp>
            <p:nvSpPr>
              <p:cNvPr id="24595" name="Line 17"/>
              <p:cNvSpPr>
                <a:spLocks noChangeShapeType="1"/>
              </p:cNvSpPr>
              <p:nvPr/>
            </p:nvSpPr>
            <p:spPr bwMode="auto">
              <a:xfrm>
                <a:off x="624" y="1344"/>
                <a:ext cx="384" cy="96"/>
              </a:xfrm>
              <a:prstGeom prst="line">
                <a:avLst/>
              </a:prstGeom>
              <a:noFill/>
              <a:ln w="9525">
                <a:solidFill>
                  <a:schemeClr val="tx1"/>
                </a:solidFill>
                <a:round/>
                <a:headEnd/>
                <a:tailEnd type="triangle" w="med" len="med"/>
              </a:ln>
            </p:spPr>
            <p:txBody>
              <a:bodyPr/>
              <a:lstStyle/>
              <a:p>
                <a:endParaRPr lang="en-US"/>
              </a:p>
            </p:txBody>
          </p:sp>
          <p:sp>
            <p:nvSpPr>
              <p:cNvPr id="24596" name="Line 18"/>
              <p:cNvSpPr>
                <a:spLocks noChangeShapeType="1"/>
              </p:cNvSpPr>
              <p:nvPr/>
            </p:nvSpPr>
            <p:spPr bwMode="auto">
              <a:xfrm>
                <a:off x="1008" y="1248"/>
                <a:ext cx="768" cy="192"/>
              </a:xfrm>
              <a:prstGeom prst="line">
                <a:avLst/>
              </a:prstGeom>
              <a:noFill/>
              <a:ln w="9525">
                <a:solidFill>
                  <a:schemeClr val="tx1"/>
                </a:solidFill>
                <a:round/>
                <a:headEnd/>
                <a:tailEnd type="triangle" w="med" len="med"/>
              </a:ln>
            </p:spPr>
            <p:txBody>
              <a:bodyPr/>
              <a:lstStyle/>
              <a:p>
                <a:endParaRPr lang="en-US"/>
              </a:p>
            </p:txBody>
          </p:sp>
          <p:sp>
            <p:nvSpPr>
              <p:cNvPr id="24597" name="Line 19"/>
              <p:cNvSpPr>
                <a:spLocks noChangeShapeType="1"/>
              </p:cNvSpPr>
              <p:nvPr/>
            </p:nvSpPr>
            <p:spPr bwMode="auto">
              <a:xfrm flipH="1">
                <a:off x="624" y="1488"/>
                <a:ext cx="768" cy="192"/>
              </a:xfrm>
              <a:prstGeom prst="line">
                <a:avLst/>
              </a:prstGeom>
              <a:noFill/>
              <a:ln w="9525">
                <a:solidFill>
                  <a:schemeClr val="tx1"/>
                </a:solidFill>
                <a:round/>
                <a:headEnd/>
                <a:tailEnd type="triangle" w="med" len="med"/>
              </a:ln>
            </p:spPr>
            <p:txBody>
              <a:bodyPr/>
              <a:lstStyle/>
              <a:p>
                <a:endParaRPr lang="en-US"/>
              </a:p>
            </p:txBody>
          </p:sp>
          <p:sp>
            <p:nvSpPr>
              <p:cNvPr id="24598" name="Text Box 20"/>
              <p:cNvSpPr txBox="1">
                <a:spLocks noChangeArrowheads="1"/>
              </p:cNvSpPr>
              <p:nvPr/>
            </p:nvSpPr>
            <p:spPr bwMode="auto">
              <a:xfrm>
                <a:off x="432" y="240"/>
                <a:ext cx="384" cy="218"/>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1</a:t>
                </a:r>
              </a:p>
            </p:txBody>
          </p:sp>
          <p:sp>
            <p:nvSpPr>
              <p:cNvPr id="24599" name="Text Box 21"/>
              <p:cNvSpPr txBox="1">
                <a:spLocks noChangeArrowheads="1"/>
              </p:cNvSpPr>
              <p:nvPr/>
            </p:nvSpPr>
            <p:spPr bwMode="auto">
              <a:xfrm>
                <a:off x="816" y="240"/>
                <a:ext cx="384" cy="218"/>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2</a:t>
                </a:r>
              </a:p>
            </p:txBody>
          </p:sp>
          <p:sp>
            <p:nvSpPr>
              <p:cNvPr id="24600" name="Text Box 22"/>
              <p:cNvSpPr txBox="1">
                <a:spLocks noChangeArrowheads="1"/>
              </p:cNvSpPr>
              <p:nvPr/>
            </p:nvSpPr>
            <p:spPr bwMode="auto">
              <a:xfrm>
                <a:off x="1200" y="240"/>
                <a:ext cx="384" cy="218"/>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3</a:t>
                </a:r>
              </a:p>
            </p:txBody>
          </p:sp>
          <p:sp>
            <p:nvSpPr>
              <p:cNvPr id="24601" name="Text Box 23"/>
              <p:cNvSpPr txBox="1">
                <a:spLocks noChangeArrowheads="1"/>
              </p:cNvSpPr>
              <p:nvPr/>
            </p:nvSpPr>
            <p:spPr bwMode="auto">
              <a:xfrm>
                <a:off x="1584" y="240"/>
                <a:ext cx="384" cy="218"/>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4</a:t>
                </a:r>
              </a:p>
            </p:txBody>
          </p:sp>
          <p:sp>
            <p:nvSpPr>
              <p:cNvPr id="24602" name="Text Box 24"/>
              <p:cNvSpPr txBox="1">
                <a:spLocks noChangeArrowheads="1"/>
              </p:cNvSpPr>
              <p:nvPr/>
            </p:nvSpPr>
            <p:spPr bwMode="auto">
              <a:xfrm>
                <a:off x="1968" y="240"/>
                <a:ext cx="384" cy="218"/>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5</a:t>
                </a:r>
              </a:p>
            </p:txBody>
          </p:sp>
        </p:grpSp>
        <p:sp>
          <p:nvSpPr>
            <p:cNvPr id="24583" name="Text Box 50"/>
            <p:cNvSpPr txBox="1">
              <a:spLocks noChangeArrowheads="1"/>
            </p:cNvSpPr>
            <p:nvPr/>
          </p:nvSpPr>
          <p:spPr bwMode="auto">
            <a:xfrm>
              <a:off x="332" y="812"/>
              <a:ext cx="1258" cy="214"/>
            </a:xfrm>
            <a:prstGeom prst="rect">
              <a:avLst/>
            </a:prstGeom>
            <a:noFill/>
            <a:ln w="19050">
              <a:noFill/>
              <a:miter lim="800000"/>
              <a:headEnd/>
              <a:tailEnd type="none" w="lg" len="med"/>
            </a:ln>
          </p:spPr>
          <p:txBody>
            <a:bodyPr wrap="none" lIns="45720" rIns="45720">
              <a:spAutoFit/>
            </a:bodyPr>
            <a:lstStyle/>
            <a:p>
              <a:pPr algn="ctr"/>
              <a:r>
                <a:rPr lang="en-US">
                  <a:latin typeface="Helvetica" pitchFamily="34" charset="0"/>
                </a:rPr>
                <a:t>Message Passing</a:t>
              </a:r>
            </a:p>
          </p:txBody>
        </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3346450" y="69850"/>
            <a:ext cx="5762625" cy="779463"/>
          </a:xfrm>
        </p:spPr>
        <p:txBody>
          <a:bodyPr/>
          <a:lstStyle/>
          <a:p>
            <a:pPr eaLnBrk="1" hangingPunct="1">
              <a:defRPr/>
            </a:pPr>
            <a:r>
              <a:rPr lang="en-US" dirty="0" smtClean="0"/>
              <a:t>HPC Fault Tolerance</a:t>
            </a:r>
          </a:p>
        </p:txBody>
      </p:sp>
      <p:sp>
        <p:nvSpPr>
          <p:cNvPr id="509955" name="Rectangle 3"/>
          <p:cNvSpPr>
            <a:spLocks noGrp="1" noChangeArrowheads="1"/>
          </p:cNvSpPr>
          <p:nvPr>
            <p:ph type="body" idx="1"/>
          </p:nvPr>
        </p:nvSpPr>
        <p:spPr>
          <a:xfrm>
            <a:off x="4413250" y="1441450"/>
            <a:ext cx="4419600" cy="4572000"/>
          </a:xfrm>
        </p:spPr>
        <p:txBody>
          <a:bodyPr/>
          <a:lstStyle/>
          <a:p>
            <a:pPr eaLnBrk="1" hangingPunct="1">
              <a:defRPr/>
            </a:pPr>
            <a:r>
              <a:rPr lang="en-US" dirty="0" smtClean="0"/>
              <a:t>Checkpoint</a:t>
            </a:r>
          </a:p>
          <a:p>
            <a:pPr lvl="1" eaLnBrk="1" hangingPunct="1">
              <a:defRPr/>
            </a:pPr>
            <a:r>
              <a:rPr lang="en-US" dirty="0" smtClean="0"/>
              <a:t>Periodically store state of all processes</a:t>
            </a:r>
          </a:p>
          <a:p>
            <a:pPr lvl="1" eaLnBrk="1" hangingPunct="1">
              <a:defRPr/>
            </a:pPr>
            <a:r>
              <a:rPr lang="en-US" dirty="0" smtClean="0"/>
              <a:t>Significant I/O traffic</a:t>
            </a:r>
          </a:p>
          <a:p>
            <a:pPr eaLnBrk="1" hangingPunct="1">
              <a:defRPr/>
            </a:pPr>
            <a:r>
              <a:rPr lang="en-US" dirty="0" smtClean="0"/>
              <a:t>Restore</a:t>
            </a:r>
          </a:p>
          <a:p>
            <a:pPr lvl="1" eaLnBrk="1" hangingPunct="1">
              <a:defRPr/>
            </a:pPr>
            <a:r>
              <a:rPr lang="en-US" dirty="0" smtClean="0"/>
              <a:t>When failure occurs</a:t>
            </a:r>
          </a:p>
          <a:p>
            <a:pPr lvl="1" eaLnBrk="1" hangingPunct="1">
              <a:defRPr/>
            </a:pPr>
            <a:r>
              <a:rPr lang="en-US" dirty="0" smtClean="0"/>
              <a:t>Reset state to that of last checkpoint</a:t>
            </a:r>
          </a:p>
          <a:p>
            <a:pPr lvl="1" eaLnBrk="1" hangingPunct="1">
              <a:defRPr/>
            </a:pPr>
            <a:r>
              <a:rPr lang="en-US" dirty="0" smtClean="0"/>
              <a:t>All intervening computation wasted</a:t>
            </a:r>
          </a:p>
          <a:p>
            <a:pPr eaLnBrk="1" hangingPunct="1">
              <a:defRPr/>
            </a:pPr>
            <a:r>
              <a:rPr lang="en-US" dirty="0" smtClean="0"/>
              <a:t>Performance Scaling</a:t>
            </a:r>
          </a:p>
          <a:p>
            <a:pPr lvl="1" eaLnBrk="1" hangingPunct="1">
              <a:defRPr/>
            </a:pPr>
            <a:r>
              <a:rPr lang="en-US" dirty="0" smtClean="0"/>
              <a:t>Very sensitive to number of failing components</a:t>
            </a:r>
          </a:p>
        </p:txBody>
      </p:sp>
      <p:grpSp>
        <p:nvGrpSpPr>
          <p:cNvPr id="25604" name="Group 4"/>
          <p:cNvGrpSpPr>
            <a:grpSpLocks/>
          </p:cNvGrpSpPr>
          <p:nvPr/>
        </p:nvGrpSpPr>
        <p:grpSpPr bwMode="auto">
          <a:xfrm>
            <a:off x="366713" y="820738"/>
            <a:ext cx="2373312" cy="4354512"/>
            <a:chOff x="375" y="517"/>
            <a:chExt cx="1495" cy="1543"/>
          </a:xfrm>
        </p:grpSpPr>
        <p:sp>
          <p:nvSpPr>
            <p:cNvPr id="25618" name="Line 5"/>
            <p:cNvSpPr>
              <a:spLocks noChangeShapeType="1"/>
            </p:cNvSpPr>
            <p:nvPr/>
          </p:nvSpPr>
          <p:spPr bwMode="auto">
            <a:xfrm>
              <a:off x="375" y="517"/>
              <a:ext cx="0" cy="1543"/>
            </a:xfrm>
            <a:prstGeom prst="line">
              <a:avLst/>
            </a:prstGeom>
            <a:noFill/>
            <a:ln w="76200" cmpd="tri">
              <a:solidFill>
                <a:srgbClr val="CC0000"/>
              </a:solidFill>
              <a:round/>
              <a:headEnd/>
              <a:tailEnd type="triangle" w="med" len="med"/>
            </a:ln>
          </p:spPr>
          <p:txBody>
            <a:bodyPr/>
            <a:lstStyle/>
            <a:p>
              <a:endParaRPr lang="en-US"/>
            </a:p>
          </p:txBody>
        </p:sp>
        <p:sp>
          <p:nvSpPr>
            <p:cNvPr id="25619" name="Line 6"/>
            <p:cNvSpPr>
              <a:spLocks noChangeShapeType="1"/>
            </p:cNvSpPr>
            <p:nvPr/>
          </p:nvSpPr>
          <p:spPr bwMode="auto">
            <a:xfrm>
              <a:off x="749" y="517"/>
              <a:ext cx="0" cy="1543"/>
            </a:xfrm>
            <a:prstGeom prst="line">
              <a:avLst/>
            </a:prstGeom>
            <a:noFill/>
            <a:ln w="76200" cmpd="tri">
              <a:solidFill>
                <a:srgbClr val="CC0000"/>
              </a:solidFill>
              <a:round/>
              <a:headEnd/>
              <a:tailEnd type="triangle" w="med" len="med"/>
            </a:ln>
          </p:spPr>
          <p:txBody>
            <a:bodyPr/>
            <a:lstStyle/>
            <a:p>
              <a:endParaRPr lang="en-US"/>
            </a:p>
          </p:txBody>
        </p:sp>
        <p:sp>
          <p:nvSpPr>
            <p:cNvPr id="25620" name="Line 7"/>
            <p:cNvSpPr>
              <a:spLocks noChangeShapeType="1"/>
            </p:cNvSpPr>
            <p:nvPr/>
          </p:nvSpPr>
          <p:spPr bwMode="auto">
            <a:xfrm>
              <a:off x="1123" y="517"/>
              <a:ext cx="0" cy="1543"/>
            </a:xfrm>
            <a:prstGeom prst="line">
              <a:avLst/>
            </a:prstGeom>
            <a:noFill/>
            <a:ln w="76200" cmpd="tri">
              <a:solidFill>
                <a:srgbClr val="CC0000"/>
              </a:solidFill>
              <a:round/>
              <a:headEnd/>
              <a:tailEnd type="triangle" w="med" len="med"/>
            </a:ln>
          </p:spPr>
          <p:txBody>
            <a:bodyPr/>
            <a:lstStyle/>
            <a:p>
              <a:endParaRPr lang="en-US"/>
            </a:p>
          </p:txBody>
        </p:sp>
        <p:sp>
          <p:nvSpPr>
            <p:cNvPr id="25621" name="Line 8"/>
            <p:cNvSpPr>
              <a:spLocks noChangeShapeType="1"/>
            </p:cNvSpPr>
            <p:nvPr/>
          </p:nvSpPr>
          <p:spPr bwMode="auto">
            <a:xfrm>
              <a:off x="1496" y="517"/>
              <a:ext cx="0" cy="1543"/>
            </a:xfrm>
            <a:prstGeom prst="line">
              <a:avLst/>
            </a:prstGeom>
            <a:noFill/>
            <a:ln w="76200" cmpd="tri">
              <a:solidFill>
                <a:srgbClr val="CC0000"/>
              </a:solidFill>
              <a:round/>
              <a:headEnd/>
              <a:tailEnd type="triangle" w="med" len="med"/>
            </a:ln>
          </p:spPr>
          <p:txBody>
            <a:bodyPr/>
            <a:lstStyle/>
            <a:p>
              <a:endParaRPr lang="en-US"/>
            </a:p>
          </p:txBody>
        </p:sp>
        <p:sp>
          <p:nvSpPr>
            <p:cNvPr id="25622" name="Line 9"/>
            <p:cNvSpPr>
              <a:spLocks noChangeShapeType="1"/>
            </p:cNvSpPr>
            <p:nvPr/>
          </p:nvSpPr>
          <p:spPr bwMode="auto">
            <a:xfrm>
              <a:off x="1870" y="517"/>
              <a:ext cx="0" cy="1543"/>
            </a:xfrm>
            <a:prstGeom prst="line">
              <a:avLst/>
            </a:prstGeom>
            <a:noFill/>
            <a:ln w="76200" cmpd="tri">
              <a:solidFill>
                <a:srgbClr val="CC0000"/>
              </a:solidFill>
              <a:round/>
              <a:headEnd/>
              <a:tailEnd type="triangle" w="med" len="med"/>
            </a:ln>
          </p:spPr>
          <p:txBody>
            <a:bodyPr/>
            <a:lstStyle/>
            <a:p>
              <a:endParaRPr lang="en-US"/>
            </a:p>
          </p:txBody>
        </p:sp>
      </p:grpSp>
      <p:sp>
        <p:nvSpPr>
          <p:cNvPr id="25605" name="Text Box 10"/>
          <p:cNvSpPr txBox="1">
            <a:spLocks noChangeArrowheads="1"/>
          </p:cNvSpPr>
          <p:nvPr/>
        </p:nvSpPr>
        <p:spPr bwMode="auto">
          <a:xfrm>
            <a:off x="69850" y="523875"/>
            <a:ext cx="593725" cy="336550"/>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1</a:t>
            </a:r>
          </a:p>
        </p:txBody>
      </p:sp>
      <p:sp>
        <p:nvSpPr>
          <p:cNvPr id="25606" name="Text Box 11"/>
          <p:cNvSpPr txBox="1">
            <a:spLocks noChangeArrowheads="1"/>
          </p:cNvSpPr>
          <p:nvPr/>
        </p:nvSpPr>
        <p:spPr bwMode="auto">
          <a:xfrm>
            <a:off x="663575" y="523875"/>
            <a:ext cx="593725" cy="336550"/>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2</a:t>
            </a:r>
          </a:p>
        </p:txBody>
      </p:sp>
      <p:sp>
        <p:nvSpPr>
          <p:cNvPr id="25607" name="Text Box 12"/>
          <p:cNvSpPr txBox="1">
            <a:spLocks noChangeArrowheads="1"/>
          </p:cNvSpPr>
          <p:nvPr/>
        </p:nvSpPr>
        <p:spPr bwMode="auto">
          <a:xfrm>
            <a:off x="1257300" y="523875"/>
            <a:ext cx="592138" cy="336550"/>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3</a:t>
            </a:r>
          </a:p>
        </p:txBody>
      </p:sp>
      <p:sp>
        <p:nvSpPr>
          <p:cNvPr id="25608" name="Text Box 13"/>
          <p:cNvSpPr txBox="1">
            <a:spLocks noChangeArrowheads="1"/>
          </p:cNvSpPr>
          <p:nvPr/>
        </p:nvSpPr>
        <p:spPr bwMode="auto">
          <a:xfrm>
            <a:off x="1849438" y="523875"/>
            <a:ext cx="593725" cy="336550"/>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4</a:t>
            </a:r>
          </a:p>
        </p:txBody>
      </p:sp>
      <p:sp>
        <p:nvSpPr>
          <p:cNvPr id="25609" name="Text Box 14"/>
          <p:cNvSpPr txBox="1">
            <a:spLocks noChangeArrowheads="1"/>
          </p:cNvSpPr>
          <p:nvPr/>
        </p:nvSpPr>
        <p:spPr bwMode="auto">
          <a:xfrm>
            <a:off x="2443163" y="523875"/>
            <a:ext cx="593725" cy="336550"/>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5</a:t>
            </a:r>
          </a:p>
        </p:txBody>
      </p:sp>
      <p:sp>
        <p:nvSpPr>
          <p:cNvPr id="25610" name="Rectangle 15"/>
          <p:cNvSpPr>
            <a:spLocks noChangeArrowheads="1"/>
          </p:cNvSpPr>
          <p:nvPr/>
        </p:nvSpPr>
        <p:spPr bwMode="auto">
          <a:xfrm>
            <a:off x="146050" y="1262063"/>
            <a:ext cx="2819400" cy="358775"/>
          </a:xfrm>
          <a:prstGeom prst="rect">
            <a:avLst/>
          </a:prstGeom>
          <a:solidFill>
            <a:srgbClr val="FFFF99"/>
          </a:solidFill>
          <a:ln w="19050">
            <a:solidFill>
              <a:schemeClr val="tx2"/>
            </a:solidFill>
            <a:miter lim="800000"/>
            <a:headEnd/>
            <a:tailEnd type="none" w="lg" len="med"/>
          </a:ln>
        </p:spPr>
        <p:txBody>
          <a:bodyPr wrap="none" lIns="45720" rIns="45720" anchor="ctr"/>
          <a:lstStyle/>
          <a:p>
            <a:pPr algn="ctr"/>
            <a:r>
              <a:rPr lang="en-US"/>
              <a:t>Checkpoint</a:t>
            </a:r>
          </a:p>
        </p:txBody>
      </p:sp>
      <p:sp>
        <p:nvSpPr>
          <p:cNvPr id="25611" name="Rectangle 16"/>
          <p:cNvSpPr>
            <a:spLocks noChangeArrowheads="1"/>
          </p:cNvSpPr>
          <p:nvPr/>
        </p:nvSpPr>
        <p:spPr bwMode="auto">
          <a:xfrm>
            <a:off x="146050" y="4054475"/>
            <a:ext cx="2819400" cy="358775"/>
          </a:xfrm>
          <a:prstGeom prst="rect">
            <a:avLst/>
          </a:prstGeom>
          <a:solidFill>
            <a:srgbClr val="FFFF99"/>
          </a:solidFill>
          <a:ln w="19050">
            <a:solidFill>
              <a:schemeClr val="tx2"/>
            </a:solidFill>
            <a:miter lim="800000"/>
            <a:headEnd/>
            <a:tailEnd type="none" w="lg" len="med"/>
          </a:ln>
        </p:spPr>
        <p:txBody>
          <a:bodyPr wrap="none" lIns="45720" rIns="45720" anchor="ctr"/>
          <a:lstStyle/>
          <a:p>
            <a:pPr algn="ctr"/>
            <a:r>
              <a:rPr lang="en-US"/>
              <a:t>Checkpoint</a:t>
            </a:r>
          </a:p>
        </p:txBody>
      </p:sp>
      <p:sp>
        <p:nvSpPr>
          <p:cNvPr id="25612" name="Rectangle 17"/>
          <p:cNvSpPr>
            <a:spLocks noChangeArrowheads="1"/>
          </p:cNvSpPr>
          <p:nvPr/>
        </p:nvSpPr>
        <p:spPr bwMode="auto">
          <a:xfrm>
            <a:off x="1441450" y="3041650"/>
            <a:ext cx="228600" cy="228600"/>
          </a:xfrm>
          <a:prstGeom prst="rect">
            <a:avLst/>
          </a:prstGeom>
          <a:solidFill>
            <a:schemeClr val="bg1"/>
          </a:solidFill>
          <a:ln w="19050">
            <a:noFill/>
            <a:miter lim="800000"/>
            <a:headEnd/>
            <a:tailEnd type="none" w="lg" len="med"/>
          </a:ln>
        </p:spPr>
        <p:txBody>
          <a:bodyPr wrap="none" lIns="45720" rIns="45720" anchor="ctr">
            <a:spAutoFit/>
          </a:bodyPr>
          <a:lstStyle/>
          <a:p>
            <a:endParaRPr lang="en-US"/>
          </a:p>
        </p:txBody>
      </p:sp>
      <p:sp>
        <p:nvSpPr>
          <p:cNvPr id="25613" name="Line 18"/>
          <p:cNvSpPr>
            <a:spLocks noChangeShapeType="1"/>
          </p:cNvSpPr>
          <p:nvPr/>
        </p:nvSpPr>
        <p:spPr bwMode="auto">
          <a:xfrm>
            <a:off x="1441450" y="2965450"/>
            <a:ext cx="228600" cy="15240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5614" name="Line 19"/>
          <p:cNvSpPr>
            <a:spLocks noChangeShapeType="1"/>
          </p:cNvSpPr>
          <p:nvPr/>
        </p:nvSpPr>
        <p:spPr bwMode="auto">
          <a:xfrm flipH="1">
            <a:off x="1441450" y="2965450"/>
            <a:ext cx="228600" cy="15240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5615" name="Rectangle 20"/>
          <p:cNvSpPr>
            <a:spLocks noChangeArrowheads="1"/>
          </p:cNvSpPr>
          <p:nvPr/>
        </p:nvSpPr>
        <p:spPr bwMode="auto">
          <a:xfrm>
            <a:off x="146050" y="3216275"/>
            <a:ext cx="2819400" cy="358775"/>
          </a:xfrm>
          <a:prstGeom prst="rect">
            <a:avLst/>
          </a:prstGeom>
          <a:solidFill>
            <a:srgbClr val="FFCCFF"/>
          </a:solidFill>
          <a:ln w="19050">
            <a:solidFill>
              <a:schemeClr val="tx2"/>
            </a:solidFill>
            <a:miter lim="800000"/>
            <a:headEnd/>
            <a:tailEnd type="none" w="lg" len="med"/>
          </a:ln>
        </p:spPr>
        <p:txBody>
          <a:bodyPr wrap="none" lIns="45720" rIns="45720" anchor="ctr"/>
          <a:lstStyle/>
          <a:p>
            <a:pPr algn="ctr"/>
            <a:r>
              <a:rPr lang="en-US"/>
              <a:t>Restore</a:t>
            </a:r>
          </a:p>
        </p:txBody>
      </p:sp>
      <p:sp>
        <p:nvSpPr>
          <p:cNvPr id="25616" name="AutoShape 21"/>
          <p:cNvSpPr>
            <a:spLocks/>
          </p:cNvSpPr>
          <p:nvPr/>
        </p:nvSpPr>
        <p:spPr bwMode="auto">
          <a:xfrm>
            <a:off x="3041650" y="1670050"/>
            <a:ext cx="228600" cy="1524000"/>
          </a:xfrm>
          <a:prstGeom prst="rightBrace">
            <a:avLst>
              <a:gd name="adj1" fmla="val 55556"/>
              <a:gd name="adj2" fmla="val 50000"/>
            </a:avLst>
          </a:prstGeom>
          <a:noFill/>
          <a:ln w="19050">
            <a:solidFill>
              <a:schemeClr val="tx2"/>
            </a:solidFill>
            <a:round/>
            <a:headEnd/>
            <a:tailEnd type="none" w="lg" len="med"/>
          </a:ln>
        </p:spPr>
        <p:txBody>
          <a:bodyPr lIns="45720" rIns="45720" anchor="ctr">
            <a:spAutoFit/>
          </a:bodyPr>
          <a:lstStyle/>
          <a:p>
            <a:endParaRPr lang="en-US"/>
          </a:p>
        </p:txBody>
      </p:sp>
      <p:sp>
        <p:nvSpPr>
          <p:cNvPr id="25617" name="Text Box 22"/>
          <p:cNvSpPr txBox="1">
            <a:spLocks noChangeArrowheads="1"/>
          </p:cNvSpPr>
          <p:nvPr/>
        </p:nvSpPr>
        <p:spPr bwMode="auto">
          <a:xfrm>
            <a:off x="3300413" y="2225675"/>
            <a:ext cx="1501775" cy="587375"/>
          </a:xfrm>
          <a:prstGeom prst="rect">
            <a:avLst/>
          </a:prstGeom>
          <a:noFill/>
          <a:ln w="19050">
            <a:noFill/>
            <a:miter lim="800000"/>
            <a:headEnd/>
            <a:tailEnd type="none" w="lg" len="med"/>
          </a:ln>
        </p:spPr>
        <p:txBody>
          <a:bodyPr wrap="none" lIns="45720" rIns="45720">
            <a:spAutoFit/>
          </a:bodyPr>
          <a:lstStyle/>
          <a:p>
            <a:r>
              <a:rPr lang="en-US"/>
              <a:t>Wasted</a:t>
            </a:r>
          </a:p>
          <a:p>
            <a:r>
              <a:rPr lang="en-US"/>
              <a:t>Computation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99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99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99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99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99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99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99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99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222250" y="1517650"/>
            <a:ext cx="3860800" cy="2895600"/>
          </a:xfrm>
          <a:prstGeom prst="rect">
            <a:avLst/>
          </a:prstGeom>
          <a:noFill/>
          <a:ln w="19050">
            <a:noFill/>
            <a:miter lim="800000"/>
            <a:headEnd/>
            <a:tailEnd type="none" w="lg" len="med"/>
          </a:ln>
        </p:spPr>
      </p:pic>
      <p:sp>
        <p:nvSpPr>
          <p:cNvPr id="524291" name="Rectangle 3"/>
          <p:cNvSpPr>
            <a:spLocks noGrp="1" noChangeArrowheads="1"/>
          </p:cNvSpPr>
          <p:nvPr>
            <p:ph type="title"/>
          </p:nvPr>
        </p:nvSpPr>
        <p:spPr/>
        <p:txBody>
          <a:bodyPr/>
          <a:lstStyle/>
          <a:p>
            <a:pPr eaLnBrk="1" hangingPunct="1">
              <a:defRPr/>
            </a:pPr>
            <a:r>
              <a:rPr lang="en-US" dirty="0" smtClean="0"/>
              <a:t>Google Data Centers</a:t>
            </a:r>
          </a:p>
        </p:txBody>
      </p:sp>
      <p:sp>
        <p:nvSpPr>
          <p:cNvPr id="524292" name="Rectangle 4"/>
          <p:cNvSpPr>
            <a:spLocks noGrp="1" noChangeArrowheads="1"/>
          </p:cNvSpPr>
          <p:nvPr>
            <p:ph sz="half" idx="1"/>
          </p:nvPr>
        </p:nvSpPr>
        <p:spPr>
          <a:xfrm>
            <a:off x="290513" y="4489450"/>
            <a:ext cx="4070350" cy="1943100"/>
          </a:xfrm>
        </p:spPr>
        <p:txBody>
          <a:bodyPr/>
          <a:lstStyle/>
          <a:p>
            <a:pPr marL="0" indent="0" eaLnBrk="1" hangingPunct="1">
              <a:defRPr/>
            </a:pPr>
            <a:r>
              <a:rPr lang="en-US" sz="2400" dirty="0" err="1" smtClean="0"/>
              <a:t>Dalles</a:t>
            </a:r>
            <a:r>
              <a:rPr lang="en-US" sz="2400" dirty="0" smtClean="0"/>
              <a:t>, Oregon</a:t>
            </a:r>
          </a:p>
          <a:p>
            <a:pPr marL="228600" lvl="1" indent="-228600" eaLnBrk="1" hangingPunct="1">
              <a:defRPr/>
            </a:pPr>
            <a:r>
              <a:rPr lang="en-US" sz="2000" dirty="0" smtClean="0"/>
              <a:t>Hydroelectric power @ 2¢ / KW Hr</a:t>
            </a:r>
          </a:p>
          <a:p>
            <a:pPr marL="228600" lvl="1" indent="-228600" eaLnBrk="1" hangingPunct="1">
              <a:defRPr/>
            </a:pPr>
            <a:r>
              <a:rPr lang="en-US" sz="2000" dirty="0" smtClean="0"/>
              <a:t>50 Megawatts</a:t>
            </a:r>
          </a:p>
          <a:p>
            <a:pPr marL="228600" lvl="2" indent="-228600" eaLnBrk="1" hangingPunct="1">
              <a:defRPr/>
            </a:pPr>
            <a:r>
              <a:rPr lang="en-US" sz="1800" dirty="0" smtClean="0"/>
              <a:t>Enough to power 60,000 homes</a:t>
            </a:r>
          </a:p>
        </p:txBody>
      </p:sp>
      <p:sp>
        <p:nvSpPr>
          <p:cNvPr id="18437" name="Content Placeholder 5"/>
          <p:cNvSpPr>
            <a:spLocks noGrp="1"/>
          </p:cNvSpPr>
          <p:nvPr>
            <p:ph sz="half" idx="2"/>
          </p:nvPr>
        </p:nvSpPr>
        <p:spPr>
          <a:xfrm>
            <a:off x="4513263" y="4718050"/>
            <a:ext cx="4071937" cy="1714500"/>
          </a:xfrm>
        </p:spPr>
        <p:txBody>
          <a:bodyPr/>
          <a:lstStyle/>
          <a:p>
            <a:pPr marL="228600" lvl="1" indent="-228600"/>
            <a:r>
              <a:rPr lang="en-US" sz="2000" smtClean="0"/>
              <a:t>Engineered for maximum modularity &amp; power efficiency</a:t>
            </a:r>
          </a:p>
          <a:p>
            <a:pPr marL="228600" lvl="1" indent="-228600"/>
            <a:r>
              <a:rPr lang="en-US" sz="2000" smtClean="0"/>
              <a:t>Container: 1160 servers, 250KW</a:t>
            </a:r>
          </a:p>
          <a:p>
            <a:pPr marL="228600" lvl="1" indent="-228600"/>
            <a:r>
              <a:rPr lang="en-US" sz="2000" smtClean="0"/>
              <a:t>Server: 2 disks, 2 processors</a:t>
            </a:r>
          </a:p>
          <a:p>
            <a:pPr marL="228600" lvl="1" indent="-228600">
              <a:buFont typeface="Wingdings" pitchFamily="2" charset="2"/>
              <a:buNone/>
            </a:pPr>
            <a:endParaRPr lang="en-US" sz="2000" smtClean="0"/>
          </a:p>
        </p:txBody>
      </p:sp>
      <p:pic>
        <p:nvPicPr>
          <p:cNvPr id="18438" name="Picture 5"/>
          <p:cNvPicPr>
            <a:picLocks noChangeAspect="1" noChangeArrowheads="1"/>
          </p:cNvPicPr>
          <p:nvPr/>
        </p:nvPicPr>
        <p:blipFill>
          <a:blip r:embed="rId4"/>
          <a:srcRect/>
          <a:stretch>
            <a:fillRect/>
          </a:stretch>
        </p:blipFill>
        <p:spPr bwMode="auto">
          <a:xfrm>
            <a:off x="5229225" y="222250"/>
            <a:ext cx="3717925" cy="2039938"/>
          </a:xfrm>
          <a:prstGeom prst="rect">
            <a:avLst/>
          </a:prstGeom>
          <a:noFill/>
          <a:ln w="19050">
            <a:noFill/>
            <a:miter lim="800000"/>
            <a:headEnd/>
            <a:tailEnd type="none" w="lg" len="med"/>
          </a:ln>
        </p:spPr>
      </p:pic>
      <p:pic>
        <p:nvPicPr>
          <p:cNvPr id="18439" name="Picture 6"/>
          <p:cNvPicPr>
            <a:picLocks noChangeAspect="1" noChangeArrowheads="1"/>
          </p:cNvPicPr>
          <p:nvPr/>
        </p:nvPicPr>
        <p:blipFill>
          <a:blip r:embed="rId5"/>
          <a:srcRect/>
          <a:stretch>
            <a:fillRect/>
          </a:stretch>
        </p:blipFill>
        <p:spPr bwMode="auto">
          <a:xfrm>
            <a:off x="4718050" y="2279650"/>
            <a:ext cx="3802063" cy="2097088"/>
          </a:xfrm>
          <a:prstGeom prst="rect">
            <a:avLst/>
          </a:prstGeom>
          <a:noFill/>
          <a:ln w="19050">
            <a:noFill/>
            <a:miter lim="800000"/>
            <a:headEnd/>
            <a:tailEnd type="none" w="lg" len="me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Cluster Machine</a:t>
            </a:r>
            <a:endParaRPr lang="en-US" dirty="0"/>
          </a:p>
        </p:txBody>
      </p:sp>
      <p:sp>
        <p:nvSpPr>
          <p:cNvPr id="3" name="Content Placeholder 2"/>
          <p:cNvSpPr>
            <a:spLocks noGrp="1"/>
          </p:cNvSpPr>
          <p:nvPr>
            <p:ph idx="1"/>
          </p:nvPr>
        </p:nvSpPr>
        <p:spPr>
          <a:xfrm>
            <a:off x="5175250" y="1368425"/>
            <a:ext cx="3409950" cy="5064125"/>
          </a:xfrm>
        </p:spPr>
        <p:txBody>
          <a:bodyPr/>
          <a:lstStyle/>
          <a:p>
            <a:r>
              <a:rPr lang="en-US" dirty="0" smtClean="0"/>
              <a:t>Compute + Storage Nodes</a:t>
            </a:r>
          </a:p>
          <a:p>
            <a:pPr lvl="1"/>
            <a:r>
              <a:rPr lang="en-US" dirty="0" smtClean="0"/>
              <a:t>Medium-performance processors</a:t>
            </a:r>
          </a:p>
          <a:p>
            <a:pPr lvl="1"/>
            <a:r>
              <a:rPr lang="en-US" dirty="0" smtClean="0"/>
              <a:t>Modest memory</a:t>
            </a:r>
          </a:p>
          <a:p>
            <a:pPr lvl="1"/>
            <a:r>
              <a:rPr lang="en-US" dirty="0" smtClean="0"/>
              <a:t>1-2 disks</a:t>
            </a:r>
          </a:p>
          <a:p>
            <a:r>
              <a:rPr lang="en-US" dirty="0" smtClean="0"/>
              <a:t>Network</a:t>
            </a:r>
          </a:p>
          <a:p>
            <a:pPr lvl="1"/>
            <a:r>
              <a:rPr lang="en-US" dirty="0" smtClean="0"/>
              <a:t>Conventional Ethernet switches</a:t>
            </a:r>
          </a:p>
          <a:p>
            <a:pPr lvl="2"/>
            <a:r>
              <a:rPr lang="en-US" dirty="0" smtClean="0"/>
              <a:t>10 </a:t>
            </a:r>
            <a:r>
              <a:rPr lang="en-US" dirty="0" err="1" smtClean="0"/>
              <a:t>Gb</a:t>
            </a:r>
            <a:r>
              <a:rPr lang="en-US" dirty="0" smtClean="0"/>
              <a:t>/s within rack</a:t>
            </a:r>
          </a:p>
          <a:p>
            <a:pPr lvl="2"/>
            <a:r>
              <a:rPr lang="en-US" dirty="0" smtClean="0"/>
              <a:t>100 </a:t>
            </a:r>
            <a:r>
              <a:rPr lang="en-US" dirty="0" err="1" smtClean="0"/>
              <a:t>Gb</a:t>
            </a:r>
            <a:r>
              <a:rPr lang="en-US" dirty="0" smtClean="0"/>
              <a:t>/s across racks</a:t>
            </a:r>
            <a:endParaRPr lang="en-US" dirty="0"/>
          </a:p>
        </p:txBody>
      </p:sp>
      <p:sp>
        <p:nvSpPr>
          <p:cNvPr id="4" name="Rectangle 15"/>
          <p:cNvSpPr>
            <a:spLocks noChangeArrowheads="1"/>
          </p:cNvSpPr>
          <p:nvPr/>
        </p:nvSpPr>
        <p:spPr bwMode="auto">
          <a:xfrm>
            <a:off x="527050" y="4260850"/>
            <a:ext cx="4191000" cy="838200"/>
          </a:xfrm>
          <a:prstGeom prst="rect">
            <a:avLst/>
          </a:prstGeom>
          <a:solidFill>
            <a:schemeClr val="tx2">
              <a:lumMod val="25000"/>
              <a:lumOff val="75000"/>
            </a:schemeClr>
          </a:solidFill>
          <a:ln w="19050">
            <a:solidFill>
              <a:schemeClr val="tx2"/>
            </a:solidFill>
            <a:miter lim="800000"/>
            <a:headEnd/>
            <a:tailEnd type="none" w="lg" len="med"/>
          </a:ln>
        </p:spPr>
        <p:txBody>
          <a:bodyPr wrap="none" lIns="45720" rIns="45720" anchor="ctr"/>
          <a:lstStyle/>
          <a:p>
            <a:pPr algn="ctr"/>
            <a:r>
              <a:rPr lang="en-US" dirty="0" smtClean="0"/>
              <a:t>Network</a:t>
            </a:r>
            <a:endParaRPr lang="en-US" dirty="0"/>
          </a:p>
        </p:txBody>
      </p:sp>
      <p:sp>
        <p:nvSpPr>
          <p:cNvPr id="5" name="Rectangle 15"/>
          <p:cNvSpPr>
            <a:spLocks noChangeArrowheads="1"/>
          </p:cNvSpPr>
          <p:nvPr/>
        </p:nvSpPr>
        <p:spPr bwMode="auto">
          <a:xfrm>
            <a:off x="527050" y="1593850"/>
            <a:ext cx="4191000" cy="2514600"/>
          </a:xfrm>
          <a:prstGeom prst="rect">
            <a:avLst/>
          </a:prstGeom>
          <a:solidFill>
            <a:srgbClr val="FFFF99"/>
          </a:solidFill>
          <a:ln w="19050">
            <a:solidFill>
              <a:schemeClr val="tx2"/>
            </a:solidFill>
            <a:miter lim="800000"/>
            <a:headEnd/>
            <a:tailEnd type="none" w="lg" len="med"/>
          </a:ln>
        </p:spPr>
        <p:txBody>
          <a:bodyPr wrap="none" lIns="45720" rIns="45720" anchor="t" anchorCtr="0"/>
          <a:lstStyle/>
          <a:p>
            <a:pPr algn="ctr"/>
            <a:r>
              <a:rPr lang="en-US" dirty="0" smtClean="0"/>
              <a:t>Compute + Storage Nodes</a:t>
            </a:r>
            <a:endParaRPr lang="en-US" dirty="0"/>
          </a:p>
        </p:txBody>
      </p:sp>
      <p:sp>
        <p:nvSpPr>
          <p:cNvPr id="19" name="TextBox 18"/>
          <p:cNvSpPr txBox="1"/>
          <p:nvPr/>
        </p:nvSpPr>
        <p:spPr>
          <a:xfrm>
            <a:off x="2813050" y="2584450"/>
            <a:ext cx="553357" cy="341632"/>
          </a:xfrm>
          <a:prstGeom prst="rect">
            <a:avLst/>
          </a:prstGeom>
          <a:noFill/>
        </p:spPr>
        <p:txBody>
          <a:bodyPr wrap="none" rtlCol="0">
            <a:spAutoFit/>
          </a:bodyPr>
          <a:lstStyle/>
          <a:p>
            <a:r>
              <a:rPr lang="en-US" dirty="0" smtClean="0"/>
              <a:t>• • •</a:t>
            </a:r>
          </a:p>
        </p:txBody>
      </p:sp>
      <p:grpSp>
        <p:nvGrpSpPr>
          <p:cNvPr id="27" name="Group 26"/>
          <p:cNvGrpSpPr/>
          <p:nvPr/>
        </p:nvGrpSpPr>
        <p:grpSpPr>
          <a:xfrm>
            <a:off x="679450" y="2279650"/>
            <a:ext cx="838200" cy="1676400"/>
            <a:chOff x="679450" y="2279650"/>
            <a:chExt cx="838200" cy="1676400"/>
          </a:xfrm>
        </p:grpSpPr>
        <p:sp>
          <p:nvSpPr>
            <p:cNvPr id="7" name="Rectangle 15"/>
            <p:cNvSpPr>
              <a:spLocks noChangeArrowheads="1"/>
            </p:cNvSpPr>
            <p:nvPr/>
          </p:nvSpPr>
          <p:spPr bwMode="auto">
            <a:xfrm>
              <a:off x="679450" y="2279650"/>
              <a:ext cx="838200" cy="1676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8" name="Rectangle 15"/>
            <p:cNvSpPr>
              <a:spLocks noChangeArrowheads="1"/>
            </p:cNvSpPr>
            <p:nvPr/>
          </p:nvSpPr>
          <p:spPr bwMode="auto">
            <a:xfrm>
              <a:off x="755650" y="2432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9" name="Rectangle 15"/>
            <p:cNvSpPr>
              <a:spLocks noChangeArrowheads="1"/>
            </p:cNvSpPr>
            <p:nvPr/>
          </p:nvSpPr>
          <p:spPr bwMode="auto">
            <a:xfrm>
              <a:off x="755650" y="2813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sp>
          <p:nvSpPr>
            <p:cNvPr id="20" name="Flowchart: Magnetic Disk 19"/>
            <p:cNvSpPr/>
            <p:nvPr/>
          </p:nvSpPr>
          <p:spPr bwMode="auto">
            <a:xfrm>
              <a:off x="831850" y="3270250"/>
              <a:ext cx="533400" cy="533400"/>
            </a:xfrm>
            <a:prstGeom prst="flowChartMagneticDisk">
              <a:avLst/>
            </a:prstGeom>
            <a:solidFill>
              <a:srgbClr val="FF66FF"/>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8" name="Group 27"/>
          <p:cNvGrpSpPr/>
          <p:nvPr/>
        </p:nvGrpSpPr>
        <p:grpSpPr>
          <a:xfrm>
            <a:off x="1670050" y="2279650"/>
            <a:ext cx="838200" cy="1676400"/>
            <a:chOff x="679450" y="2279650"/>
            <a:chExt cx="838200" cy="1676400"/>
          </a:xfrm>
        </p:grpSpPr>
        <p:sp>
          <p:nvSpPr>
            <p:cNvPr id="29" name="Rectangle 15"/>
            <p:cNvSpPr>
              <a:spLocks noChangeArrowheads="1"/>
            </p:cNvSpPr>
            <p:nvPr/>
          </p:nvSpPr>
          <p:spPr bwMode="auto">
            <a:xfrm>
              <a:off x="679450" y="2279650"/>
              <a:ext cx="838200" cy="1676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30" name="Rectangle 15"/>
            <p:cNvSpPr>
              <a:spLocks noChangeArrowheads="1"/>
            </p:cNvSpPr>
            <p:nvPr/>
          </p:nvSpPr>
          <p:spPr bwMode="auto">
            <a:xfrm>
              <a:off x="755650" y="2432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31" name="Rectangle 15"/>
            <p:cNvSpPr>
              <a:spLocks noChangeArrowheads="1"/>
            </p:cNvSpPr>
            <p:nvPr/>
          </p:nvSpPr>
          <p:spPr bwMode="auto">
            <a:xfrm>
              <a:off x="755650" y="2813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sp>
          <p:nvSpPr>
            <p:cNvPr id="32" name="Flowchart: Magnetic Disk 31"/>
            <p:cNvSpPr/>
            <p:nvPr/>
          </p:nvSpPr>
          <p:spPr bwMode="auto">
            <a:xfrm>
              <a:off x="831850" y="3270250"/>
              <a:ext cx="533400" cy="533400"/>
            </a:xfrm>
            <a:prstGeom prst="flowChartMagneticDisk">
              <a:avLst/>
            </a:prstGeom>
            <a:solidFill>
              <a:srgbClr val="FF66FF"/>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33" name="Group 32"/>
          <p:cNvGrpSpPr/>
          <p:nvPr/>
        </p:nvGrpSpPr>
        <p:grpSpPr>
          <a:xfrm>
            <a:off x="3651250" y="2279650"/>
            <a:ext cx="838200" cy="1676400"/>
            <a:chOff x="679450" y="2279650"/>
            <a:chExt cx="838200" cy="1676400"/>
          </a:xfrm>
        </p:grpSpPr>
        <p:sp>
          <p:nvSpPr>
            <p:cNvPr id="34" name="Rectangle 15"/>
            <p:cNvSpPr>
              <a:spLocks noChangeArrowheads="1"/>
            </p:cNvSpPr>
            <p:nvPr/>
          </p:nvSpPr>
          <p:spPr bwMode="auto">
            <a:xfrm>
              <a:off x="679450" y="2279650"/>
              <a:ext cx="838200" cy="1676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35" name="Rectangle 15"/>
            <p:cNvSpPr>
              <a:spLocks noChangeArrowheads="1"/>
            </p:cNvSpPr>
            <p:nvPr/>
          </p:nvSpPr>
          <p:spPr bwMode="auto">
            <a:xfrm>
              <a:off x="755650" y="2432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36" name="Rectangle 15"/>
            <p:cNvSpPr>
              <a:spLocks noChangeArrowheads="1"/>
            </p:cNvSpPr>
            <p:nvPr/>
          </p:nvSpPr>
          <p:spPr bwMode="auto">
            <a:xfrm>
              <a:off x="755650" y="2813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sp>
          <p:nvSpPr>
            <p:cNvPr id="37" name="Flowchart: Magnetic Disk 36"/>
            <p:cNvSpPr/>
            <p:nvPr/>
          </p:nvSpPr>
          <p:spPr bwMode="auto">
            <a:xfrm>
              <a:off x="831850" y="3270250"/>
              <a:ext cx="533400" cy="533400"/>
            </a:xfrm>
            <a:prstGeom prst="flowChartMagneticDisk">
              <a:avLst/>
            </a:prstGeom>
            <a:solidFill>
              <a:srgbClr val="FF66FF"/>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cSld>
  <p:clrMapOvr>
    <a:masterClrMapping/>
  </p:clrMapOvr>
  <p:transition spd="med"/>
</p:sld>
</file>

<file path=ppt/theme/theme1.xml><?xml version="1.0" encoding="utf-8"?>
<a:theme xmlns:a="http://schemas.openxmlformats.org/drawingml/2006/main" name="ibm-99-01">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ibm-99-0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ibm-99-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bm-99-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bm-99-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bm-99-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bm-99-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bm-99-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bm-99-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bm-99-01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C:\Shared Files\Presentations\1999 Presentations\GSRC\ibm-99-01.ppt</Template>
  <TotalTime>46969</TotalTime>
  <Words>3030</Words>
  <Application>Microsoft Macintosh PowerPoint</Application>
  <PresentationFormat>Custom</PresentationFormat>
  <Paragraphs>1223</Paragraphs>
  <Slides>54</Slides>
  <Notes>26</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6" baseType="lpstr">
      <vt:lpstr>Courier New</vt:lpstr>
      <vt:lpstr>Courier New Bold</vt:lpstr>
      <vt:lpstr>Helvetica</vt:lpstr>
      <vt:lpstr>Symbol</vt:lpstr>
      <vt:lpstr>Tahoma</vt:lpstr>
      <vt:lpstr>Times</vt:lpstr>
      <vt:lpstr>Times New Roman</vt:lpstr>
      <vt:lpstr>Wingdings</vt:lpstr>
      <vt:lpstr>Arial</vt:lpstr>
      <vt:lpstr>ibm-99-01</vt:lpstr>
      <vt:lpstr>Image</vt:lpstr>
      <vt:lpstr>Equation</vt:lpstr>
      <vt:lpstr>MapReduce Programming</vt:lpstr>
      <vt:lpstr>Typical HPC Machine</vt:lpstr>
      <vt:lpstr>HPC Machine Example</vt:lpstr>
      <vt:lpstr>HPC Programming Model</vt:lpstr>
      <vt:lpstr>Bulk Synchronous Programming</vt:lpstr>
      <vt:lpstr>Typical HPC Operation</vt:lpstr>
      <vt:lpstr>HPC Fault Tolerance</vt:lpstr>
      <vt:lpstr>Google Data Centers</vt:lpstr>
      <vt:lpstr>Typical Cluster Machine</vt:lpstr>
      <vt:lpstr>Machines with Disks</vt:lpstr>
      <vt:lpstr>Oceans of Data, Skinny Pipes</vt:lpstr>
      <vt:lpstr>Data-Intensive System Challenge</vt:lpstr>
      <vt:lpstr>Ideal Cluster Programming Model</vt:lpstr>
      <vt:lpstr>Map/Reduce Programming Model</vt:lpstr>
      <vt:lpstr>MapReduce Example</vt:lpstr>
      <vt:lpstr>MapReduce Example</vt:lpstr>
      <vt:lpstr>Hadoop Project</vt:lpstr>
      <vt:lpstr>Hadoop MapReduce API</vt:lpstr>
      <vt:lpstr>Hadoop Word Count Mapper</vt:lpstr>
      <vt:lpstr>Hadoop Word Count Reducer</vt:lpstr>
      <vt:lpstr>Cluster Scalability Advantages</vt:lpstr>
      <vt:lpstr>Example: Sparse Matrices with Map/Reduce</vt:lpstr>
      <vt:lpstr>Computing Sparse Matrix Product</vt:lpstr>
      <vt:lpstr>Phase 1 Map of Matrix Multiply</vt:lpstr>
      <vt:lpstr>Phase 1 “Reduce” of Matrix Multiply</vt:lpstr>
      <vt:lpstr>Phase 2 Map of Matrix Multiply</vt:lpstr>
      <vt:lpstr>Phase 2 Reduce of Matrix Multiply</vt:lpstr>
      <vt:lpstr>Matrix Multiply Phase 1 Mapper</vt:lpstr>
      <vt:lpstr>Matrix Multiply Phase 1 Reducer</vt:lpstr>
      <vt:lpstr>MM Phase 1 Reducer (cont.)</vt:lpstr>
      <vt:lpstr>Matrix Multiply Phase 2 Mapper</vt:lpstr>
      <vt:lpstr>Matrix Multiply Phase 2 Reducer</vt:lpstr>
      <vt:lpstr>Lessons from Sparse Matrix Example</vt:lpstr>
      <vt:lpstr>MapReduce Implementation</vt:lpstr>
      <vt:lpstr>MapReduce Execution</vt:lpstr>
      <vt:lpstr>Mapping</vt:lpstr>
      <vt:lpstr>Mapping</vt:lpstr>
      <vt:lpstr>Shuffling</vt:lpstr>
      <vt:lpstr>Reducing</vt:lpstr>
      <vt:lpstr>MapReduce Effect</vt:lpstr>
      <vt:lpstr>Map/Reduce Operation</vt:lpstr>
      <vt:lpstr>Example Parameters</vt:lpstr>
      <vt:lpstr>Interesting Features</vt:lpstr>
      <vt:lpstr>Map/Reduce Fault Tolerance</vt:lpstr>
      <vt:lpstr>Exploring Parallel Computation Models</vt:lpstr>
      <vt:lpstr>Beyond Map/Reduce</vt:lpstr>
      <vt:lpstr>Generalizing Map/Reduce</vt:lpstr>
      <vt:lpstr>CMU GraphLab</vt:lpstr>
      <vt:lpstr>Machine Learning Example</vt:lpstr>
      <vt:lpstr>PageRank Computation</vt:lpstr>
      <vt:lpstr>PageRank with Map/Reduce</vt:lpstr>
      <vt:lpstr>PageRank with GraphLab</vt:lpstr>
      <vt:lpstr>Conclusions</vt:lpstr>
      <vt:lpstr>SP2016: Green Computing 08-540/840</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Symbolic Boolean Manipulation with Ordered Binary Decision Diagrams</dc:title>
  <dc:creator>Randal E. Bryant</dc:creator>
  <cp:lastModifiedBy>Yuvraj Agarwal</cp:lastModifiedBy>
  <cp:revision>185</cp:revision>
  <dcterms:created xsi:type="dcterms:W3CDTF">1999-02-16T03:33:21Z</dcterms:created>
  <dcterms:modified xsi:type="dcterms:W3CDTF">2015-10-29T16:25:41Z</dcterms:modified>
</cp:coreProperties>
</file>