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95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</p:sldIdLst>
  <p:sldSz cx="9144000" cy="5143500" type="screen16x9"/>
  <p:notesSz cx="6858000" cy="9144000"/>
  <p:embeddedFontLst>
    <p:embeddedFont>
      <p:font typeface="Comic Sans MS" panose="030F0902030302020204" pitchFamily="66" charset="0"/>
      <p:regular r:id="rId35"/>
      <p:bold r:id="rId36"/>
    </p:embeddedFont>
    <p:embeddedFont>
      <p:font typeface="Merriweather" pitchFamily="2" charset="77"/>
      <p:regular r:id="rId37"/>
      <p:bold r:id="rId38"/>
      <p:italic r:id="rId39"/>
      <p:boldItalic r:id="rId40"/>
    </p:embeddedFont>
    <p:embeddedFont>
      <p:font typeface="Open Sans" panose="020B0306030504020204" pitchFamily="34" charset="0"/>
      <p:regular r:id="rId41"/>
      <p:bold r:id="rId42"/>
      <p:italic r:id="rId43"/>
      <p:boldItalic r:id="rId44"/>
    </p:embeddedFont>
    <p:embeddedFont>
      <p:font typeface="Open Sans Light" panose="020B0306030504020204" pitchFamily="34" charset="0"/>
      <p:regular r:id="rId45"/>
      <p:bold r:id="rId46"/>
      <p:italic r:id="rId47"/>
      <p:boldItalic r:id="rId48"/>
    </p:embeddedFont>
    <p:embeddedFont>
      <p:font typeface="Open Sans SemiBold" panose="020B0306030504020204" pitchFamily="34" charset="0"/>
      <p:regular r:id="rId49"/>
      <p:bold r:id="rId50"/>
      <p:italic r:id="rId51"/>
      <p:boldItalic r:id="rId52"/>
    </p:embeddedFont>
    <p:embeddedFont>
      <p:font typeface="Oswald" pitchFamily="2" charset="77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26">
          <p15:clr>
            <a:srgbClr val="A4A3A4"/>
          </p15:clr>
        </p15:guide>
        <p15:guide id="2" pos="1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A3E4F7-3141-4265-9731-0A7244040796}">
  <a:tblStyle styleId="{79A3E4F7-3141-4265-9731-0A724404079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/>
    <p:restoredTop sz="73061"/>
  </p:normalViewPr>
  <p:slideViewPr>
    <p:cSldViewPr snapToGrid="0">
      <p:cViewPr varScale="1">
        <p:scale>
          <a:sx n="122" d="100"/>
          <a:sy n="122" d="100"/>
        </p:scale>
        <p:origin x="1896" y="192"/>
      </p:cViewPr>
      <p:guideLst>
        <p:guide orient="horz" pos="426"/>
        <p:guide pos="1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3ee5c5380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3ee5c5380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3ee5c5380_0_1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3ee5c5380_0_1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ee5c5380_0_1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3ee5c5380_0_1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3ee5c5380_0_1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3ee5c5380_0_1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3ee5c5380_0_1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3ee5c5380_0_1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3'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3ee5c5380_0_1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3ee5c5380_0_1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119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3ee5c5380_0_1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3ee5c5380_0_1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3'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f18118794_1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f18118794_1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3ee5c5380_0_1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3ee5c5380_0_1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f2f975ca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f2f975ca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f18118794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f18118794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3ee5c5380_0_1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3ee5c5380_0_1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f18118794_1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f18118794_1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5f18118794_1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5f18118794_1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3ee5c5380_0_1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3ee5c5380_0_1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f2f975ca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5f2f975ca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+formula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3ee5c5380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3ee5c5380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 design measure for detectinhg merge pr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3ee5c5380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3ee5c5380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3ee5c5380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3ee5c5380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3ee5c5380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3ee5c5380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3ee5c5380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3ee5c5380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in the paper, there is also a discussion about modularity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3ee5c5380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3ee5c5380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5f18118794_1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5f18118794_1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+ badge  </a:t>
            </a:r>
            <a:r>
              <a:rPr lang="en" dirty="0" err="1"/>
              <a:t>shields.io</a:t>
            </a: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3ee5c5380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3ee5c5380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f18118794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f18118794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ee5c5380_0_1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ee5c5380_0_1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3'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3ee5c5380_0_1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3ee5c5380_0_1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 is still common today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ee5c5380_0_1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ee5c5380_0_1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3ee5c5380_0_1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3ee5c5380_0_1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ee5c5380_0_1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3ee5c5380_0_1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4427250"/>
            <a:ext cx="9144000" cy="71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075" y="4543625"/>
            <a:ext cx="4020352" cy="4833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E0000"/>
              </a:buClr>
              <a:buSzPts val="5200"/>
              <a:buFont typeface="Open Sans SemiBold"/>
              <a:buNone/>
              <a:defRPr sz="5200">
                <a:solidFill>
                  <a:srgbClr val="AE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 Light"/>
              <a:buNone/>
              <a:defRPr sz="2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635375" y="4611900"/>
            <a:ext cx="385800" cy="3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0" y="4627750"/>
            <a:ext cx="9144000" cy="51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075" y="4726900"/>
            <a:ext cx="2640049" cy="3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E0000"/>
              </a:buClr>
              <a:buSzPts val="2800"/>
              <a:buNone/>
              <a:defRPr>
                <a:solidFill>
                  <a:srgbClr val="AE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1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472458" y="46887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075" y="4703625"/>
            <a:ext cx="2937816" cy="3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E0000"/>
              </a:buClr>
              <a:buSzPts val="2800"/>
              <a:buNone/>
              <a:defRPr>
                <a:solidFill>
                  <a:srgbClr val="AE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7"/>
          <p:cNvSpPr/>
          <p:nvPr/>
        </p:nvSpPr>
        <p:spPr>
          <a:xfrm>
            <a:off x="0" y="4627750"/>
            <a:ext cx="9144000" cy="51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" name="Google Shape;7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075" y="4726900"/>
            <a:ext cx="2640049" cy="31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E0000"/>
              </a:buClr>
              <a:buSzPts val="2800"/>
              <a:buNone/>
              <a:defRPr>
                <a:solidFill>
                  <a:srgbClr val="AE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/>
          <p:nvPr/>
        </p:nvSpPr>
        <p:spPr>
          <a:xfrm>
            <a:off x="0" y="4627750"/>
            <a:ext cx="9144000" cy="51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" name="Google Shape;8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075" y="4726900"/>
            <a:ext cx="2640049" cy="31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E0000"/>
              </a:buClr>
              <a:buSzPts val="2400"/>
              <a:buNone/>
              <a:defRPr sz="2400">
                <a:solidFill>
                  <a:srgbClr val="AE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29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5" name="Google Shape;85;p19"/>
          <p:cNvSpPr/>
          <p:nvPr/>
        </p:nvSpPr>
        <p:spPr>
          <a:xfrm>
            <a:off x="0" y="4627750"/>
            <a:ext cx="9144000" cy="51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075" y="4726900"/>
            <a:ext cx="2640049" cy="31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E0000"/>
              </a:buClr>
              <a:buSzPts val="4800"/>
              <a:buFont typeface="Open Sans"/>
              <a:buNone/>
              <a:defRPr sz="4800" b="1">
                <a:solidFill>
                  <a:srgbClr val="AE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E0000"/>
              </a:buClr>
              <a:buSzPts val="4200"/>
              <a:buNone/>
              <a:defRPr sz="4200">
                <a:solidFill>
                  <a:srgbClr val="AE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/>
          <p:nvPr/>
        </p:nvSpPr>
        <p:spPr>
          <a:xfrm>
            <a:off x="0" y="4627750"/>
            <a:ext cx="9144000" cy="51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075" y="4726900"/>
            <a:ext cx="2640049" cy="3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1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body" idx="1"/>
          </p:nvPr>
        </p:nvSpPr>
        <p:spPr>
          <a:xfrm>
            <a:off x="311700" y="39637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" name="Google Shape;102;p22"/>
          <p:cNvSpPr/>
          <p:nvPr/>
        </p:nvSpPr>
        <p:spPr>
          <a:xfrm>
            <a:off x="0" y="4627750"/>
            <a:ext cx="9144000" cy="51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" name="Google Shape;10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075" y="4726900"/>
            <a:ext cx="2640049" cy="31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E0000"/>
              </a:buClr>
              <a:buSzPts val="12000"/>
              <a:buNone/>
              <a:defRPr sz="12000">
                <a:solidFill>
                  <a:srgbClr val="AE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6" name="Google Shape;106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23"/>
          <p:cNvSpPr/>
          <p:nvPr/>
        </p:nvSpPr>
        <p:spPr>
          <a:xfrm>
            <a:off x="0" y="4627750"/>
            <a:ext cx="9144000" cy="51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075" y="4726900"/>
            <a:ext cx="2640049" cy="31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4"/>
          <p:cNvSpPr/>
          <p:nvPr/>
        </p:nvSpPr>
        <p:spPr>
          <a:xfrm>
            <a:off x="0" y="4627750"/>
            <a:ext cx="9144000" cy="51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075" y="4726900"/>
            <a:ext cx="2640049" cy="31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SemiBold"/>
              <a:buNone/>
              <a:defRPr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 Light"/>
              <a:buChar char="●"/>
              <a:defRPr sz="1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○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■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●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○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■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●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○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 Light"/>
              <a:buChar char="■"/>
              <a:defRPr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/>
          <p:nvPr/>
        </p:nvSpPr>
        <p:spPr>
          <a:xfrm>
            <a:off x="0" y="9550"/>
            <a:ext cx="9144000" cy="2787600"/>
          </a:xfrm>
          <a:prstGeom prst="rect">
            <a:avLst/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ctrTitle"/>
          </p:nvPr>
        </p:nvSpPr>
        <p:spPr>
          <a:xfrm>
            <a:off x="63424" y="457750"/>
            <a:ext cx="9048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solidFill>
                  <a:srgbClr val="FFFFFF"/>
                </a:solidFill>
              </a:rPr>
              <a:t>What the Fork: </a:t>
            </a:r>
            <a:endParaRPr sz="42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solidFill>
                  <a:srgbClr val="FFFFFF"/>
                </a:solidFill>
              </a:rPr>
              <a:t>A Study of Inefficient and Efficient Forking Practices in Social Coding</a:t>
            </a:r>
            <a:endParaRPr sz="4200" b="1">
              <a:solidFill>
                <a:srgbClr val="FFFFFF"/>
              </a:solidFill>
            </a:endParaRPr>
          </a:p>
        </p:txBody>
      </p:sp>
      <p:sp>
        <p:nvSpPr>
          <p:cNvPr id="120" name="Google Shape;120;p25"/>
          <p:cNvSpPr txBox="1">
            <a:spLocks noGrp="1"/>
          </p:cNvSpPr>
          <p:nvPr>
            <p:ph type="subTitle" idx="1"/>
          </p:nvPr>
        </p:nvSpPr>
        <p:spPr>
          <a:xfrm>
            <a:off x="-386850" y="2952338"/>
            <a:ext cx="9408000" cy="7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rgbClr val="000000"/>
                </a:solidFill>
              </a:rPr>
              <a:t>Shurui Zhou</a:t>
            </a:r>
            <a:r>
              <a:rPr lang="en" dirty="0">
                <a:solidFill>
                  <a:srgbClr val="000000"/>
                </a:solidFill>
              </a:rPr>
              <a:t>, Bogdan Vasilescu, </a:t>
            </a:r>
            <a:r>
              <a:rPr lang="en" dirty="0">
                <a:solidFill>
                  <a:srgbClr val="000000"/>
                </a:solidFill>
                <a:sym typeface="Roboto"/>
              </a:rPr>
              <a:t>Christian Kästner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121" name="Google Shape;12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9418" y="4498040"/>
            <a:ext cx="4212483" cy="393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25"/>
          <p:cNvGrpSpPr/>
          <p:nvPr/>
        </p:nvGrpSpPr>
        <p:grpSpPr>
          <a:xfrm rot="-468380">
            <a:off x="1591419" y="4363631"/>
            <a:ext cx="2214356" cy="489538"/>
            <a:chOff x="1238315" y="1881419"/>
            <a:chExt cx="3182700" cy="596400"/>
          </a:xfrm>
        </p:grpSpPr>
        <p:sp>
          <p:nvSpPr>
            <p:cNvPr id="124" name="Google Shape;124;p25"/>
            <p:cNvSpPr/>
            <p:nvPr/>
          </p:nvSpPr>
          <p:spPr>
            <a:xfrm>
              <a:off x="1238315" y="1881419"/>
              <a:ext cx="3182700" cy="5964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228A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ej</a:t>
              </a:r>
              <a:endParaRPr/>
            </a:p>
          </p:txBody>
        </p:sp>
        <p:grpSp>
          <p:nvGrpSpPr>
            <p:cNvPr id="125" name="Google Shape;125;p25"/>
            <p:cNvGrpSpPr/>
            <p:nvPr/>
          </p:nvGrpSpPr>
          <p:grpSpPr>
            <a:xfrm>
              <a:off x="1329084" y="1940351"/>
              <a:ext cx="3049823" cy="485700"/>
              <a:chOff x="1329084" y="1940351"/>
              <a:chExt cx="3049823" cy="485700"/>
            </a:xfrm>
          </p:grpSpPr>
          <p:sp>
            <p:nvSpPr>
              <p:cNvPr id="126" name="Google Shape;126;p25"/>
              <p:cNvSpPr txBox="1"/>
              <p:nvPr/>
            </p:nvSpPr>
            <p:spPr>
              <a:xfrm rot="-768">
                <a:off x="1692707" y="1940651"/>
                <a:ext cx="2686200" cy="4851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499FDC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@</a:t>
                </a:r>
                <a:r>
                  <a:rPr lang="en" sz="2000">
                    <a:solidFill>
                      <a:srgbClr val="499FDC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shuishuiblue</a:t>
                </a:r>
                <a:endParaRPr sz="2000">
                  <a:solidFill>
                    <a:srgbClr val="499FDC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pic>
            <p:nvPicPr>
              <p:cNvPr id="127" name="Google Shape;127;p25"/>
              <p:cNvPicPr preferRelativeResize="0"/>
              <p:nvPr/>
            </p:nvPicPr>
            <p:blipFill rotWithShape="1">
              <a:blip r:embed="rId4">
                <a:alphaModFix/>
              </a:blip>
              <a:srcRect l="6256" t="10754" r="7685" b="10399"/>
              <a:stretch/>
            </p:blipFill>
            <p:spPr>
              <a:xfrm rot="-18">
                <a:off x="1329086" y="1958331"/>
                <a:ext cx="506051" cy="4636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28" name="Google Shape;12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050" y="3624800"/>
            <a:ext cx="1410776" cy="143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74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/>
              <a:t>People Follow Different Processes</a:t>
            </a:r>
            <a:endParaRPr sz="27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/>
          </a:p>
        </p:txBody>
      </p:sp>
      <p:pic>
        <p:nvPicPr>
          <p:cNvPr id="233" name="Google Shape;2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50" y="1326400"/>
            <a:ext cx="1273050" cy="162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4"/>
          <p:cNvSpPr txBox="1"/>
          <p:nvPr/>
        </p:nvSpPr>
        <p:spPr>
          <a:xfrm>
            <a:off x="2564375" y="1227550"/>
            <a:ext cx="6795900" cy="3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33333"/>
                </a:solidFill>
                <a:highlight>
                  <a:srgbClr val="FDFDFD"/>
                </a:highlight>
                <a:latin typeface="Merriweather"/>
                <a:ea typeface="Merriweather"/>
                <a:cs typeface="Merriweather"/>
                <a:sym typeface="Merriweather"/>
              </a:rPr>
              <a:t>“To a large extent the </a:t>
            </a:r>
            <a:r>
              <a:rPr lang="en" sz="2400" b="1" i="1">
                <a:solidFill>
                  <a:srgbClr val="FF0000"/>
                </a:solidFill>
                <a:highlight>
                  <a:srgbClr val="FDFDFD"/>
                </a:highlight>
                <a:latin typeface="Merriweather"/>
                <a:ea typeface="Merriweather"/>
                <a:cs typeface="Merriweather"/>
                <a:sym typeface="Merriweather"/>
              </a:rPr>
              <a:t>features are driven by bitcoin improvement proposals</a:t>
            </a:r>
            <a:r>
              <a:rPr lang="en" sz="2400" b="1" i="1">
                <a:solidFill>
                  <a:srgbClr val="333333"/>
                </a:solidFill>
                <a:highlight>
                  <a:srgbClr val="FDFDFD"/>
                </a:highlight>
                <a:latin typeface="Merriweather"/>
                <a:ea typeface="Merriweather"/>
                <a:cs typeface="Merriweather"/>
                <a:sym typeface="Merriweather"/>
              </a:rPr>
              <a:t>, so if I would be looking for a feature, I would go for these proposals”  </a:t>
            </a:r>
            <a:endParaRPr sz="2400" b="1" i="1">
              <a:solidFill>
                <a:srgbClr val="333333"/>
              </a:solidFill>
              <a:highlight>
                <a:srgbClr val="FDFDFD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13716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33333"/>
                </a:solidFill>
                <a:highlight>
                  <a:srgbClr val="FDFDFD"/>
                </a:highlight>
                <a:latin typeface="Merriweather"/>
                <a:ea typeface="Merriweather"/>
                <a:cs typeface="Merriweather"/>
                <a:sym typeface="Merriweather"/>
              </a:rPr>
              <a:t>--Bitcoin developer</a:t>
            </a:r>
            <a:endParaRPr sz="2400" b="1" i="1">
              <a:solidFill>
                <a:srgbClr val="333333"/>
              </a:solidFill>
              <a:highlight>
                <a:srgbClr val="FDFDFD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i="1" baseline="30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74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/>
              <a:t>People Follow Different Processes</a:t>
            </a:r>
            <a:endParaRPr sz="27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/>
          </a:p>
        </p:txBody>
      </p:sp>
      <p:pic>
        <p:nvPicPr>
          <p:cNvPr id="241" name="Google Shape;24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450" y="1502576"/>
            <a:ext cx="2080275" cy="112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9550" y="1382275"/>
            <a:ext cx="6472573" cy="234278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5"/>
          <p:cNvSpPr/>
          <p:nvPr/>
        </p:nvSpPr>
        <p:spPr>
          <a:xfrm>
            <a:off x="2489550" y="1382275"/>
            <a:ext cx="2226600" cy="393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74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/>
              <a:t>People Follow Different Processes</a:t>
            </a:r>
            <a:endParaRPr sz="27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/>
          </a:p>
        </p:txBody>
      </p:sp>
      <p:pic>
        <p:nvPicPr>
          <p:cNvPr id="250" name="Google Shape;25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2125" y="1281025"/>
            <a:ext cx="1528307" cy="147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061" y="1334984"/>
            <a:ext cx="941865" cy="136643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6"/>
          <p:cNvSpPr txBox="1"/>
          <p:nvPr/>
        </p:nvSpPr>
        <p:spPr>
          <a:xfrm>
            <a:off x="4058875" y="1867875"/>
            <a:ext cx="9003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/>
              <a:t>VS</a:t>
            </a:r>
            <a:endParaRPr sz="2400" b="1" i="1"/>
          </a:p>
        </p:txBody>
      </p:sp>
      <p:sp>
        <p:nvSpPr>
          <p:cNvPr id="253" name="Google Shape;253;p36"/>
          <p:cNvSpPr txBox="1"/>
          <p:nvPr/>
        </p:nvSpPr>
        <p:spPr>
          <a:xfrm>
            <a:off x="4696200" y="3164700"/>
            <a:ext cx="44478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Open Sans"/>
                <a:ea typeface="Open Sans"/>
                <a:cs typeface="Open Sans"/>
                <a:sym typeface="Open Sans"/>
              </a:rPr>
              <a:t>- Open for any contribution</a:t>
            </a:r>
            <a:endParaRPr sz="24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4" name="Google Shape;25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950" y="1147050"/>
            <a:ext cx="1154099" cy="147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9116" y="2083737"/>
            <a:ext cx="1805485" cy="11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53000" y="1147039"/>
            <a:ext cx="1805475" cy="97243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6"/>
          <p:cNvSpPr txBox="1"/>
          <p:nvPr/>
        </p:nvSpPr>
        <p:spPr>
          <a:xfrm>
            <a:off x="354424" y="3164700"/>
            <a:ext cx="7050459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Open Sans"/>
                <a:ea typeface="Open Sans"/>
                <a:cs typeface="Open Sans"/>
                <a:sym typeface="Open Sans"/>
              </a:rPr>
              <a:t>- Project proposal</a:t>
            </a:r>
            <a:endParaRPr sz="24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Resolve issues on </a:t>
            </a:r>
            <a:endParaRPr sz="24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the issue tracker</a:t>
            </a:r>
            <a:endParaRPr sz="24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" name="Google Shape;258;p36"/>
          <p:cNvSpPr/>
          <p:nvPr/>
        </p:nvSpPr>
        <p:spPr>
          <a:xfrm>
            <a:off x="4696200" y="1061125"/>
            <a:ext cx="4338000" cy="2829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>
            <a:spLocks noGrp="1"/>
          </p:cNvSpPr>
          <p:nvPr>
            <p:ph type="title"/>
          </p:nvPr>
        </p:nvSpPr>
        <p:spPr>
          <a:xfrm>
            <a:off x="2863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Rejected Pull Requests</a:t>
            </a:r>
            <a:endParaRPr b="1"/>
          </a:p>
        </p:txBody>
      </p:sp>
      <p:pic>
        <p:nvPicPr>
          <p:cNvPr id="265" name="Google Shape;265;p37"/>
          <p:cNvPicPr preferRelativeResize="0"/>
          <p:nvPr/>
        </p:nvPicPr>
        <p:blipFill rotWithShape="1">
          <a:blip r:embed="rId3">
            <a:alphaModFix/>
          </a:blip>
          <a:srcRect l="6402"/>
          <a:stretch/>
        </p:blipFill>
        <p:spPr>
          <a:xfrm>
            <a:off x="4350325" y="1141750"/>
            <a:ext cx="4481976" cy="326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7"/>
          <p:cNvSpPr txBox="1"/>
          <p:nvPr/>
        </p:nvSpPr>
        <p:spPr>
          <a:xfrm>
            <a:off x="286350" y="2569613"/>
            <a:ext cx="81960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- Demotivating</a:t>
            </a:r>
            <a:endParaRPr sz="2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- Misalignment with maintainers’ </a:t>
            </a:r>
            <a:endParaRPr sz="2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   vision of the project</a:t>
            </a:r>
            <a:endParaRPr sz="2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1" name="Google Shape;271;p38"/>
          <p:cNvCxnSpPr>
            <a:stCxn id="272" idx="3"/>
          </p:cNvCxnSpPr>
          <p:nvPr/>
        </p:nvCxnSpPr>
        <p:spPr>
          <a:xfrm>
            <a:off x="2104775" y="8856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Google Shape;274;p38"/>
          <p:cNvCxnSpPr>
            <a:cxnSpLocks/>
            <a:stCxn id="275" idx="3"/>
            <a:endCxn id="276" idx="1"/>
          </p:cNvCxnSpPr>
          <p:nvPr/>
        </p:nvCxnSpPr>
        <p:spPr>
          <a:xfrm flipV="1">
            <a:off x="3530400" y="1239700"/>
            <a:ext cx="834300" cy="12725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7" name="Google Shape;277;p38"/>
          <p:cNvCxnSpPr>
            <a:cxnSpLocks/>
            <a:stCxn id="275" idx="3"/>
            <a:endCxn id="278" idx="1"/>
          </p:cNvCxnSpPr>
          <p:nvPr/>
        </p:nvCxnSpPr>
        <p:spPr>
          <a:xfrm>
            <a:off x="3530400" y="2512250"/>
            <a:ext cx="872400" cy="64926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9" name="Google Shape;279;p38"/>
          <p:cNvCxnSpPr>
            <a:cxnSpLocks/>
            <a:stCxn id="275" idx="3"/>
            <a:endCxn id="280" idx="1"/>
          </p:cNvCxnSpPr>
          <p:nvPr/>
        </p:nvCxnSpPr>
        <p:spPr>
          <a:xfrm>
            <a:off x="3530400" y="2512250"/>
            <a:ext cx="872400" cy="160642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5" name="Google Shape;275;p38"/>
          <p:cNvSpPr/>
          <p:nvPr/>
        </p:nvSpPr>
        <p:spPr>
          <a:xfrm>
            <a:off x="379800" y="2020850"/>
            <a:ext cx="3150600" cy="9828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Lack of an overview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83" name="Google Shape;283;p38"/>
          <p:cNvGrpSpPr/>
          <p:nvPr/>
        </p:nvGrpSpPr>
        <p:grpSpPr>
          <a:xfrm>
            <a:off x="4282050" y="837700"/>
            <a:ext cx="3981004" cy="3682975"/>
            <a:chOff x="4282050" y="837700"/>
            <a:chExt cx="3981004" cy="3682975"/>
          </a:xfrm>
        </p:grpSpPr>
        <p:sp>
          <p:nvSpPr>
            <p:cNvPr id="276" name="Google Shape;276;p38"/>
            <p:cNvSpPr/>
            <p:nvPr/>
          </p:nvSpPr>
          <p:spPr>
            <a:xfrm>
              <a:off x="4364700" y="837700"/>
              <a:ext cx="3794550" cy="8040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Lost Contribution</a:t>
              </a: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78" name="Google Shape;278;p38"/>
            <p:cNvSpPr/>
            <p:nvPr/>
          </p:nvSpPr>
          <p:spPr>
            <a:xfrm>
              <a:off x="4402800" y="2759513"/>
              <a:ext cx="3756450" cy="8040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400">
                  <a:solidFill>
                    <a:schemeClr val="dk1"/>
                  </a:solidFill>
                </a:rPr>
                <a:t>Redundant Development</a:t>
              </a: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0" name="Google Shape;280;p38"/>
            <p:cNvSpPr/>
            <p:nvPr/>
          </p:nvSpPr>
          <p:spPr>
            <a:xfrm>
              <a:off x="4402800" y="3716675"/>
              <a:ext cx="3756450" cy="8040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Fragmented Community</a:t>
              </a: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4" name="Google Shape;284;p38"/>
            <p:cNvSpPr/>
            <p:nvPr/>
          </p:nvSpPr>
          <p:spPr>
            <a:xfrm>
              <a:off x="4402800" y="1802338"/>
              <a:ext cx="3756450" cy="8040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Rejected PRs</a:t>
              </a: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5" name="Google Shape;285;p38"/>
            <p:cNvSpPr/>
            <p:nvPr/>
          </p:nvSpPr>
          <p:spPr>
            <a:xfrm>
              <a:off x="4282050" y="2670100"/>
              <a:ext cx="3981004" cy="9828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86" name="Google Shape;286;p38"/>
          <p:cNvCxnSpPr>
            <a:cxnSpLocks/>
            <a:stCxn id="275" idx="3"/>
            <a:endCxn id="284" idx="1"/>
          </p:cNvCxnSpPr>
          <p:nvPr/>
        </p:nvCxnSpPr>
        <p:spPr>
          <a:xfrm flipV="1">
            <a:off x="3530400" y="2204338"/>
            <a:ext cx="872400" cy="30791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" name="Google Shape;161;p29">
            <a:extLst>
              <a:ext uri="{FF2B5EF4-FFF2-40B4-BE49-F238E27FC236}">
                <a16:creationId xmlns:a16="http://schemas.microsoft.com/office/drawing/2014/main" id="{09D16FD7-1782-9849-A54A-E1CB2120A8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Problems         Inefficiency	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cxnSp>
        <p:nvCxnSpPr>
          <p:cNvPr id="20" name="Google Shape;162;p29">
            <a:extLst>
              <a:ext uri="{FF2B5EF4-FFF2-40B4-BE49-F238E27FC236}">
                <a16:creationId xmlns:a16="http://schemas.microsoft.com/office/drawing/2014/main" id="{EDBB2F3B-4112-0841-A460-F3134CFC3747}"/>
              </a:ext>
            </a:extLst>
          </p:cNvPr>
          <p:cNvCxnSpPr>
            <a:cxnSpLocks/>
          </p:cNvCxnSpPr>
          <p:nvPr/>
        </p:nvCxnSpPr>
        <p:spPr>
          <a:xfrm>
            <a:off x="2180686" y="429350"/>
            <a:ext cx="489232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9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Redundant Development</a:t>
            </a:r>
            <a:endParaRPr b="1"/>
          </a:p>
        </p:txBody>
      </p:sp>
      <p:sp>
        <p:nvSpPr>
          <p:cNvPr id="293" name="Google Shape;293;p39"/>
          <p:cNvSpPr txBox="1"/>
          <p:nvPr/>
        </p:nvSpPr>
        <p:spPr>
          <a:xfrm>
            <a:off x="276450" y="1030821"/>
            <a:ext cx="5218113" cy="3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000" i="0" u="none" strike="noStrike" cap="none" dirty="0">
                <a:solidFill>
                  <a:srgbClr val="000000"/>
                </a:solidFill>
              </a:rPr>
              <a:t>23% un-merged </a:t>
            </a:r>
            <a:r>
              <a:rPr lang="en" sz="2000" dirty="0"/>
              <a:t>PRs</a:t>
            </a:r>
            <a:r>
              <a:rPr lang="en" sz="2000" i="0" u="none" strike="noStrike" cap="none" dirty="0">
                <a:solidFill>
                  <a:srgbClr val="000000"/>
                </a:solidFill>
              </a:rPr>
              <a:t> were rejected due to redundant dev.</a:t>
            </a:r>
            <a:r>
              <a:rPr lang="en" sz="2000" dirty="0"/>
              <a:t> </a:t>
            </a:r>
            <a:r>
              <a:rPr lang="en" dirty="0"/>
              <a:t>[</a:t>
            </a:r>
            <a:r>
              <a:rPr lang="en" dirty="0" err="1"/>
              <a:t>Gousios</a:t>
            </a:r>
            <a:r>
              <a:rPr lang="en" dirty="0"/>
              <a:t> et al. ICSE'14]</a:t>
            </a:r>
            <a:endParaRPr dirty="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Cost of Reviewing </a:t>
            </a:r>
            <a:r>
              <a:rPr lang="en" sz="1200" dirty="0">
                <a:solidFill>
                  <a:schemeClr val="dk1"/>
                </a:solidFill>
              </a:rPr>
              <a:t> [Li et al. MSR'18]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De-motivate developers  </a:t>
            </a:r>
            <a:r>
              <a:rPr lang="en" sz="1200" dirty="0">
                <a:solidFill>
                  <a:schemeClr val="dk1"/>
                </a:solidFill>
              </a:rPr>
              <a:t>[</a:t>
            </a:r>
            <a:r>
              <a:rPr lang="en" sz="1200" dirty="0" err="1">
                <a:solidFill>
                  <a:schemeClr val="dk1"/>
                </a:solidFill>
              </a:rPr>
              <a:t>Steinmacher</a:t>
            </a:r>
            <a:r>
              <a:rPr lang="en" sz="1200" dirty="0">
                <a:solidFill>
                  <a:schemeClr val="dk1"/>
                </a:solidFill>
              </a:rPr>
              <a:t> et al. ICSE'18]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Detecting duplicate dev. </a:t>
            </a:r>
            <a:r>
              <a:rPr lang="en" sz="1200" dirty="0">
                <a:solidFill>
                  <a:schemeClr val="dk1"/>
                </a:solidFill>
              </a:rPr>
              <a:t>[Zhou et al. SANER'19]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5" name="Google Shape;301;p40">
            <a:extLst>
              <a:ext uri="{FF2B5EF4-FFF2-40B4-BE49-F238E27FC236}">
                <a16:creationId xmlns:a16="http://schemas.microsoft.com/office/drawing/2014/main" id="{D0DBB430-568B-7948-ABC7-76B1603DD8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775"/>
          <a:stretch/>
        </p:blipFill>
        <p:spPr>
          <a:xfrm>
            <a:off x="5135337" y="1472391"/>
            <a:ext cx="3786374" cy="2640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945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6" name="Google Shape;306;p41"/>
          <p:cNvCxnSpPr>
            <a:stCxn id="307" idx="3"/>
          </p:cNvCxnSpPr>
          <p:nvPr/>
        </p:nvCxnSpPr>
        <p:spPr>
          <a:xfrm>
            <a:off x="2104775" y="8856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1"/>
          <p:cNvSpPr/>
          <p:nvPr/>
        </p:nvSpPr>
        <p:spPr>
          <a:xfrm>
            <a:off x="379800" y="2020850"/>
            <a:ext cx="3150600" cy="9828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Lack of an overview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312" name="Google Shape;312;p41"/>
          <p:cNvGrpSpPr/>
          <p:nvPr/>
        </p:nvGrpSpPr>
        <p:grpSpPr>
          <a:xfrm>
            <a:off x="3530400" y="837700"/>
            <a:ext cx="4695756" cy="3772375"/>
            <a:chOff x="3530400" y="837700"/>
            <a:chExt cx="4695756" cy="3772375"/>
          </a:xfrm>
        </p:grpSpPr>
        <p:cxnSp>
          <p:nvCxnSpPr>
            <p:cNvPr id="313" name="Google Shape;313;p41"/>
            <p:cNvCxnSpPr>
              <a:cxnSpLocks/>
              <a:stCxn id="310" idx="3"/>
              <a:endCxn id="314" idx="1"/>
            </p:cNvCxnSpPr>
            <p:nvPr/>
          </p:nvCxnSpPr>
          <p:spPr>
            <a:xfrm flipV="1">
              <a:off x="3530400" y="1239700"/>
              <a:ext cx="834299" cy="127255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15" name="Google Shape;315;p41"/>
            <p:cNvCxnSpPr>
              <a:cxnSpLocks/>
              <a:stCxn id="310" idx="3"/>
              <a:endCxn id="316" idx="1"/>
            </p:cNvCxnSpPr>
            <p:nvPr/>
          </p:nvCxnSpPr>
          <p:spPr>
            <a:xfrm>
              <a:off x="3530400" y="2512250"/>
              <a:ext cx="872400" cy="649263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17" name="Google Shape;317;p41"/>
            <p:cNvCxnSpPr>
              <a:cxnSpLocks/>
              <a:stCxn id="310" idx="3"/>
              <a:endCxn id="318" idx="1"/>
            </p:cNvCxnSpPr>
            <p:nvPr/>
          </p:nvCxnSpPr>
          <p:spPr>
            <a:xfrm>
              <a:off x="3530400" y="2512250"/>
              <a:ext cx="872400" cy="160642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14" name="Google Shape;314;p41"/>
            <p:cNvSpPr/>
            <p:nvPr/>
          </p:nvSpPr>
          <p:spPr>
            <a:xfrm>
              <a:off x="4364699" y="837700"/>
              <a:ext cx="3756449" cy="8040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Lost Contribution</a:t>
              </a: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16" name="Google Shape;316;p41"/>
            <p:cNvSpPr/>
            <p:nvPr/>
          </p:nvSpPr>
          <p:spPr>
            <a:xfrm>
              <a:off x="4402800" y="2759513"/>
              <a:ext cx="3756450" cy="8040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400">
                  <a:solidFill>
                    <a:schemeClr val="dk1"/>
                  </a:solidFill>
                </a:rPr>
                <a:t>Redundant Development</a:t>
              </a: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18" name="Google Shape;318;p41"/>
            <p:cNvSpPr/>
            <p:nvPr/>
          </p:nvSpPr>
          <p:spPr>
            <a:xfrm>
              <a:off x="4402800" y="3716675"/>
              <a:ext cx="3756450" cy="8040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chemeClr val="dk1"/>
                  </a:solidFill>
                </a:rPr>
                <a:t>Fragmented Community</a:t>
              </a:r>
              <a:endParaRPr sz="2400" dirty="0">
                <a:solidFill>
                  <a:schemeClr val="dk1"/>
                </a:solidFill>
              </a:endParaRPr>
            </a:p>
          </p:txBody>
        </p:sp>
        <p:sp>
          <p:nvSpPr>
            <p:cNvPr id="319" name="Google Shape;319;p41"/>
            <p:cNvSpPr/>
            <p:nvPr/>
          </p:nvSpPr>
          <p:spPr>
            <a:xfrm>
              <a:off x="4402800" y="1802338"/>
              <a:ext cx="3756450" cy="8040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Rejected PRs</a:t>
              </a: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20" name="Google Shape;320;p41"/>
            <p:cNvSpPr/>
            <p:nvPr/>
          </p:nvSpPr>
          <p:spPr>
            <a:xfrm>
              <a:off x="4348956" y="3627275"/>
              <a:ext cx="3877200" cy="9828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1" name="Google Shape;321;p41"/>
            <p:cNvCxnSpPr>
              <a:cxnSpLocks/>
              <a:stCxn id="310" idx="3"/>
              <a:endCxn id="319" idx="1"/>
            </p:cNvCxnSpPr>
            <p:nvPr/>
          </p:nvCxnSpPr>
          <p:spPr>
            <a:xfrm flipV="1">
              <a:off x="3530400" y="2204338"/>
              <a:ext cx="872400" cy="307912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9" name="Google Shape;161;p29">
            <a:extLst>
              <a:ext uri="{FF2B5EF4-FFF2-40B4-BE49-F238E27FC236}">
                <a16:creationId xmlns:a16="http://schemas.microsoft.com/office/drawing/2014/main" id="{F4F7E640-B6BF-E64D-932C-0526D27FE8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Problems         Inefficiency	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cxnSp>
        <p:nvCxnSpPr>
          <p:cNvPr id="20" name="Google Shape;162;p29">
            <a:extLst>
              <a:ext uri="{FF2B5EF4-FFF2-40B4-BE49-F238E27FC236}">
                <a16:creationId xmlns:a16="http://schemas.microsoft.com/office/drawing/2014/main" id="{A350B506-5A8B-0847-9952-4CE9F157E608}"/>
              </a:ext>
            </a:extLst>
          </p:cNvPr>
          <p:cNvCxnSpPr>
            <a:cxnSpLocks/>
          </p:cNvCxnSpPr>
          <p:nvPr/>
        </p:nvCxnSpPr>
        <p:spPr>
          <a:xfrm>
            <a:off x="2214140" y="429350"/>
            <a:ext cx="489232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42"/>
          <p:cNvGrpSpPr/>
          <p:nvPr/>
        </p:nvGrpSpPr>
        <p:grpSpPr>
          <a:xfrm>
            <a:off x="356600" y="677050"/>
            <a:ext cx="3441549" cy="1835625"/>
            <a:chOff x="356600" y="677050"/>
            <a:chExt cx="3441549" cy="1835625"/>
          </a:xfrm>
        </p:grpSpPr>
        <p:pic>
          <p:nvPicPr>
            <p:cNvPr id="327" name="Google Shape;327;p42"/>
            <p:cNvPicPr preferRelativeResize="0"/>
            <p:nvPr/>
          </p:nvPicPr>
          <p:blipFill rotWithShape="1">
            <a:blip r:embed="rId3">
              <a:alphaModFix/>
            </a:blip>
            <a:srcRect l="49302"/>
            <a:stretch/>
          </p:blipFill>
          <p:spPr>
            <a:xfrm>
              <a:off x="2091450" y="752512"/>
              <a:ext cx="1706699" cy="168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42"/>
            <p:cNvPicPr preferRelativeResize="0"/>
            <p:nvPr/>
          </p:nvPicPr>
          <p:blipFill rotWithShape="1">
            <a:blip r:embed="rId3">
              <a:alphaModFix/>
            </a:blip>
            <a:srcRect r="52952"/>
            <a:stretch/>
          </p:blipFill>
          <p:spPr>
            <a:xfrm>
              <a:off x="356600" y="677050"/>
              <a:ext cx="1648649" cy="1835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0" name="Google Shape;330;p42"/>
          <p:cNvPicPr preferRelativeResize="0"/>
          <p:nvPr/>
        </p:nvPicPr>
        <p:blipFill rotWithShape="1">
          <a:blip r:embed="rId4">
            <a:alphaModFix/>
          </a:blip>
          <a:srcRect l="45787"/>
          <a:stretch/>
        </p:blipFill>
        <p:spPr>
          <a:xfrm>
            <a:off x="286350" y="2512675"/>
            <a:ext cx="3857074" cy="199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2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Communities Fragmentation (Hard Fork)</a:t>
            </a:r>
            <a:endParaRPr b="1"/>
          </a:p>
        </p:txBody>
      </p:sp>
      <p:pic>
        <p:nvPicPr>
          <p:cNvPr id="332" name="Google Shape;33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01851" y="17474"/>
            <a:ext cx="1045000" cy="7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2"/>
          <p:cNvPicPr preferRelativeResize="0"/>
          <p:nvPr/>
        </p:nvPicPr>
        <p:blipFill rotWithShape="1">
          <a:blip r:embed="rId6">
            <a:alphaModFix/>
          </a:blip>
          <a:srcRect l="6611"/>
          <a:stretch/>
        </p:blipFill>
        <p:spPr>
          <a:xfrm>
            <a:off x="4411775" y="1171475"/>
            <a:ext cx="4385275" cy="325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8" name="Google Shape;338;p43"/>
          <p:cNvCxnSpPr>
            <a:stCxn id="339" idx="3"/>
          </p:cNvCxnSpPr>
          <p:nvPr/>
        </p:nvCxnSpPr>
        <p:spPr>
          <a:xfrm>
            <a:off x="2104775" y="8856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1" name="Google Shape;341;p43"/>
          <p:cNvSpPr txBox="1">
            <a:spLocks noGrp="1"/>
          </p:cNvSpPr>
          <p:nvPr>
            <p:ph type="title"/>
          </p:nvPr>
        </p:nvSpPr>
        <p:spPr>
          <a:xfrm>
            <a:off x="276450" y="66075"/>
            <a:ext cx="874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RQ: What</a:t>
            </a:r>
            <a:r>
              <a:rPr lang="en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b="1"/>
              <a:t>characteristics and practices of a project associate with efficient forking practices?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342" name="Google Shape;34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850" y="998650"/>
            <a:ext cx="7381549" cy="36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7" name="Google Shape;347;p44"/>
          <p:cNvCxnSpPr/>
          <p:nvPr/>
        </p:nvCxnSpPr>
        <p:spPr>
          <a:xfrm>
            <a:off x="2345750" y="3555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9" name="Google Shape;349;p44"/>
          <p:cNvGrpSpPr/>
          <p:nvPr/>
        </p:nvGrpSpPr>
        <p:grpSpPr>
          <a:xfrm>
            <a:off x="417125" y="871475"/>
            <a:ext cx="4781100" cy="1138250"/>
            <a:chOff x="417125" y="871475"/>
            <a:chExt cx="4781100" cy="1138250"/>
          </a:xfrm>
        </p:grpSpPr>
        <p:sp>
          <p:nvSpPr>
            <p:cNvPr id="350" name="Google Shape;350;p44"/>
            <p:cNvSpPr/>
            <p:nvPr/>
          </p:nvSpPr>
          <p:spPr>
            <a:xfrm>
              <a:off x="417125" y="871475"/>
              <a:ext cx="4781100" cy="5436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Interviewing Stakeholders</a:t>
              </a: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51" name="Google Shape;351;p44"/>
            <p:cNvSpPr/>
            <p:nvPr/>
          </p:nvSpPr>
          <p:spPr>
            <a:xfrm>
              <a:off x="417125" y="1518325"/>
              <a:ext cx="4781100" cy="4914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 Literature Search </a:t>
              </a:r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352" name="Google Shape;352;p44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Research Method</a:t>
            </a:r>
            <a:endParaRPr b="1"/>
          </a:p>
        </p:txBody>
      </p:sp>
      <p:grpSp>
        <p:nvGrpSpPr>
          <p:cNvPr id="353" name="Google Shape;353;p44"/>
          <p:cNvGrpSpPr/>
          <p:nvPr/>
        </p:nvGrpSpPr>
        <p:grpSpPr>
          <a:xfrm>
            <a:off x="5350775" y="1019175"/>
            <a:ext cx="2776075" cy="838200"/>
            <a:chOff x="5350775" y="1019175"/>
            <a:chExt cx="2776075" cy="838200"/>
          </a:xfrm>
        </p:grpSpPr>
        <p:sp>
          <p:nvSpPr>
            <p:cNvPr id="354" name="Google Shape;354;p44"/>
            <p:cNvSpPr/>
            <p:nvPr/>
          </p:nvSpPr>
          <p:spPr>
            <a:xfrm>
              <a:off x="6187650" y="1019175"/>
              <a:ext cx="1939200" cy="838200"/>
            </a:xfrm>
            <a:prstGeom prst="roundRect">
              <a:avLst>
                <a:gd name="adj" fmla="val 16667"/>
              </a:avLst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Deriving Hypotheses</a:t>
              </a: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5350775" y="1244888"/>
              <a:ext cx="673500" cy="342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44"/>
          <p:cNvGrpSpPr/>
          <p:nvPr/>
        </p:nvGrpSpPr>
        <p:grpSpPr>
          <a:xfrm>
            <a:off x="417125" y="2269663"/>
            <a:ext cx="7709725" cy="2227063"/>
            <a:chOff x="417125" y="2269663"/>
            <a:chExt cx="7709725" cy="2227063"/>
          </a:xfrm>
        </p:grpSpPr>
        <p:sp>
          <p:nvSpPr>
            <p:cNvPr id="357" name="Google Shape;357;p44"/>
            <p:cNvSpPr/>
            <p:nvPr/>
          </p:nvSpPr>
          <p:spPr>
            <a:xfrm>
              <a:off x="3679025" y="4005325"/>
              <a:ext cx="1566900" cy="4914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Modeling</a:t>
              </a: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58" name="Google Shape;358;p44"/>
            <p:cNvSpPr/>
            <p:nvPr/>
          </p:nvSpPr>
          <p:spPr>
            <a:xfrm>
              <a:off x="417125" y="2269663"/>
              <a:ext cx="1566900" cy="5436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Sampling</a:t>
              </a:r>
              <a:endParaRPr sz="2400"/>
            </a:p>
          </p:txBody>
        </p:sp>
        <p:sp>
          <p:nvSpPr>
            <p:cNvPr id="359" name="Google Shape;359;p44"/>
            <p:cNvSpPr/>
            <p:nvPr/>
          </p:nvSpPr>
          <p:spPr>
            <a:xfrm>
              <a:off x="6187650" y="3015375"/>
              <a:ext cx="1939200" cy="838200"/>
            </a:xfrm>
            <a:prstGeom prst="roundRect">
              <a:avLst>
                <a:gd name="adj" fmla="val 16667"/>
              </a:avLst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Test Hypotheses</a:t>
              </a: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60" name="Google Shape;360;p44"/>
            <p:cNvSpPr/>
            <p:nvPr/>
          </p:nvSpPr>
          <p:spPr>
            <a:xfrm flipH="1">
              <a:off x="2105075" y="2425815"/>
              <a:ext cx="394500" cy="4644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4"/>
            <p:cNvSpPr/>
            <p:nvPr/>
          </p:nvSpPr>
          <p:spPr>
            <a:xfrm rot="10800000" flipH="1">
              <a:off x="3115700" y="3928575"/>
              <a:ext cx="447300" cy="4644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5358025" y="3268125"/>
              <a:ext cx="673500" cy="342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3" name="Google Shape;363;p44"/>
            <p:cNvGrpSpPr/>
            <p:nvPr/>
          </p:nvGrpSpPr>
          <p:grpSpPr>
            <a:xfrm>
              <a:off x="585800" y="2920125"/>
              <a:ext cx="3900900" cy="940650"/>
              <a:chOff x="929325" y="2809950"/>
              <a:chExt cx="3900900" cy="940650"/>
            </a:xfrm>
          </p:grpSpPr>
          <p:cxnSp>
            <p:nvCxnSpPr>
              <p:cNvPr id="364" name="Google Shape;364;p44"/>
              <p:cNvCxnSpPr/>
              <p:nvPr/>
            </p:nvCxnSpPr>
            <p:spPr>
              <a:xfrm>
                <a:off x="2199875" y="3294613"/>
                <a:ext cx="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5" name="Google Shape;365;p44"/>
              <p:cNvSpPr/>
              <p:nvPr/>
            </p:nvSpPr>
            <p:spPr>
              <a:xfrm>
                <a:off x="1517025" y="2845800"/>
                <a:ext cx="3313200" cy="904800"/>
              </a:xfrm>
              <a:prstGeom prst="roundRect">
                <a:avLst>
                  <a:gd name="adj" fmla="val 16667"/>
                </a:avLst>
              </a:prstGeom>
              <a:solidFill>
                <a:srgbClr val="F4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dk1"/>
                    </a:solidFill>
                  </a:rPr>
                  <a:t>Quant.</a:t>
                </a: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66" name="Google Shape;366;p44"/>
              <p:cNvSpPr/>
              <p:nvPr/>
            </p:nvSpPr>
            <p:spPr>
              <a:xfrm rot="10800000" flipH="1">
                <a:off x="929325" y="2809950"/>
                <a:ext cx="507300" cy="552000"/>
              </a:xfrm>
              <a:prstGeom prst="bentArrow">
                <a:avLst>
                  <a:gd name="adj1" fmla="val 22959"/>
                  <a:gd name="adj2" fmla="val 24628"/>
                  <a:gd name="adj3" fmla="val 25000"/>
                  <a:gd name="adj4" fmla="val 44751"/>
                </a:avLst>
              </a:prstGeom>
              <a:solidFill>
                <a:srgbClr val="F4CCC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44"/>
              <p:cNvSpPr/>
              <p:nvPr/>
            </p:nvSpPr>
            <p:spPr>
              <a:xfrm>
                <a:off x="2730475" y="2906675"/>
                <a:ext cx="2076000" cy="798900"/>
              </a:xfrm>
              <a:prstGeom prst="roundRect">
                <a:avLst>
                  <a:gd name="adj" fmla="val 16667"/>
                </a:avLst>
              </a:pr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Inefficiencies</a:t>
                </a:r>
                <a:endParaRPr sz="18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Practices</a:t>
                </a:r>
                <a:endParaRPr sz="18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Context Factors</a:t>
                </a:r>
                <a:endParaRPr sz="1800" b="1">
                  <a:solidFill>
                    <a:schemeClr val="dk1"/>
                  </a:solidFill>
                </a:endParaRPr>
              </a:p>
            </p:txBody>
          </p:sp>
          <p:sp>
            <p:nvSpPr>
              <p:cNvPr id="368" name="Google Shape;368;p44"/>
              <p:cNvSpPr/>
              <p:nvPr/>
            </p:nvSpPr>
            <p:spPr>
              <a:xfrm>
                <a:off x="2630925" y="3043050"/>
                <a:ext cx="125700" cy="57270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Fork-based Development</a:t>
            </a:r>
            <a:endParaRPr b="1"/>
          </a:p>
        </p:txBody>
      </p:sp>
      <p:pic>
        <p:nvPicPr>
          <p:cNvPr id="135" name="Google Shape;135;p26"/>
          <p:cNvPicPr preferRelativeResize="0"/>
          <p:nvPr/>
        </p:nvPicPr>
        <p:blipFill rotWithShape="1">
          <a:blip r:embed="rId3">
            <a:alphaModFix/>
          </a:blip>
          <a:srcRect t="-1445" b="-2579"/>
          <a:stretch/>
        </p:blipFill>
        <p:spPr>
          <a:xfrm>
            <a:off x="490794" y="825725"/>
            <a:ext cx="7281606" cy="3389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 rotWithShape="1">
          <a:blip r:embed="rId4">
            <a:alphaModFix/>
          </a:blip>
          <a:srcRect l="606" t="1835"/>
          <a:stretch/>
        </p:blipFill>
        <p:spPr>
          <a:xfrm>
            <a:off x="286924" y="1212750"/>
            <a:ext cx="7723905" cy="30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5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74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 dirty="0"/>
              <a:t>Coordination Mechanism Affects Forking Practices</a:t>
            </a:r>
            <a:endParaRPr sz="25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/>
          </a:p>
        </p:txBody>
      </p:sp>
      <p:pic>
        <p:nvPicPr>
          <p:cNvPr id="375" name="Google Shape;37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0300" y="1349751"/>
            <a:ext cx="1220953" cy="11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8702" y="1354978"/>
            <a:ext cx="752449" cy="1097729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5"/>
          <p:cNvSpPr txBox="1"/>
          <p:nvPr/>
        </p:nvSpPr>
        <p:spPr>
          <a:xfrm>
            <a:off x="4198650" y="1510388"/>
            <a:ext cx="9003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/>
              <a:t>VS</a:t>
            </a:r>
            <a:endParaRPr sz="2400" b="1" i="1"/>
          </a:p>
        </p:txBody>
      </p:sp>
      <p:grpSp>
        <p:nvGrpSpPr>
          <p:cNvPr id="378" name="Google Shape;378;p45"/>
          <p:cNvGrpSpPr/>
          <p:nvPr/>
        </p:nvGrpSpPr>
        <p:grpSpPr>
          <a:xfrm>
            <a:off x="766332" y="1087899"/>
            <a:ext cx="2593602" cy="1446240"/>
            <a:chOff x="420650" y="862325"/>
            <a:chExt cx="3266913" cy="2029525"/>
          </a:xfrm>
        </p:grpSpPr>
        <p:pic>
          <p:nvPicPr>
            <p:cNvPr id="379" name="Google Shape;379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0650" y="1247375"/>
              <a:ext cx="1154099" cy="1474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95628" y="862325"/>
              <a:ext cx="1805485" cy="1128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882087" y="1919414"/>
              <a:ext cx="1805475" cy="9724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2" name="Google Shape;382;p45"/>
          <p:cNvSpPr txBox="1"/>
          <p:nvPr/>
        </p:nvSpPr>
        <p:spPr>
          <a:xfrm>
            <a:off x="4707925" y="2923800"/>
            <a:ext cx="44478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Open Sans"/>
                <a:ea typeface="Open Sans"/>
                <a:cs typeface="Open Sans"/>
                <a:sym typeface="Open Sans"/>
              </a:rPr>
              <a:t>- Open for any contribution</a:t>
            </a:r>
            <a:endParaRPr sz="24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3" name="Google Shape;383;p45"/>
          <p:cNvSpPr txBox="1"/>
          <p:nvPr/>
        </p:nvSpPr>
        <p:spPr>
          <a:xfrm>
            <a:off x="438750" y="2720925"/>
            <a:ext cx="41850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Project proposal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Resolve issues on 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the issue tracker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6"/>
          <p:cNvSpPr txBox="1">
            <a:spLocks noGrp="1"/>
          </p:cNvSpPr>
          <p:nvPr>
            <p:ph type="body" idx="1"/>
          </p:nvPr>
        </p:nvSpPr>
        <p:spPr>
          <a:xfrm>
            <a:off x="311700" y="1300125"/>
            <a:ext cx="8399100" cy="21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Centralization makes it easier to coordinate the divisions’ product types but more difficult to take advantage of the divisions’ private information. [Brandts et al. 2018]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6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/>
              <a:t>Coordination Mechanism Affects Forking Practices</a:t>
            </a:r>
            <a:endParaRPr sz="2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7"/>
          <p:cNvSpPr txBox="1">
            <a:spLocks noGrp="1"/>
          </p:cNvSpPr>
          <p:nvPr>
            <p:ph type="title"/>
          </p:nvPr>
        </p:nvSpPr>
        <p:spPr>
          <a:xfrm>
            <a:off x="276450" y="127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Deriving Hypotheses</a:t>
            </a:r>
            <a:endParaRPr b="1"/>
          </a:p>
        </p:txBody>
      </p:sp>
      <p:sp>
        <p:nvSpPr>
          <p:cNvPr id="396" name="Google Shape;396;p47"/>
          <p:cNvSpPr txBox="1">
            <a:spLocks noGrp="1"/>
          </p:cNvSpPr>
          <p:nvPr>
            <p:ph type="body" idx="1"/>
          </p:nvPr>
        </p:nvSpPr>
        <p:spPr>
          <a:xfrm>
            <a:off x="0" y="1108375"/>
            <a:ext cx="9144000" cy="31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Centralized mgmt  </a:t>
            </a: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➔</a:t>
            </a:r>
            <a:r>
              <a:rPr lang="en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Larger portion of merged PRs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Centralized mgmt  </a:t>
            </a: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➔</a:t>
            </a:r>
            <a:r>
              <a:rPr lang="en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Larger portion of contributing forks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(6 more in the paper)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2" name="Google Shape;402;p48"/>
          <p:cNvCxnSpPr/>
          <p:nvPr/>
        </p:nvCxnSpPr>
        <p:spPr>
          <a:xfrm>
            <a:off x="2345750" y="3555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4" name="Google Shape;404;p48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Test Hypotheses</a:t>
            </a:r>
            <a:endParaRPr b="1"/>
          </a:p>
        </p:txBody>
      </p:sp>
      <p:sp>
        <p:nvSpPr>
          <p:cNvPr id="405" name="Google Shape;405;p48"/>
          <p:cNvSpPr/>
          <p:nvPr/>
        </p:nvSpPr>
        <p:spPr>
          <a:xfrm>
            <a:off x="6573175" y="3751925"/>
            <a:ext cx="1566900" cy="4914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Modeling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406" name="Google Shape;406;p48"/>
          <p:cNvSpPr/>
          <p:nvPr/>
        </p:nvSpPr>
        <p:spPr>
          <a:xfrm>
            <a:off x="405750" y="1212613"/>
            <a:ext cx="1566900" cy="5436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Sampling</a:t>
            </a:r>
            <a:endParaRPr sz="2400"/>
          </a:p>
        </p:txBody>
      </p:sp>
      <p:sp>
        <p:nvSpPr>
          <p:cNvPr id="407" name="Google Shape;407;p48"/>
          <p:cNvSpPr/>
          <p:nvPr/>
        </p:nvSpPr>
        <p:spPr>
          <a:xfrm flipH="1">
            <a:off x="2046050" y="1340774"/>
            <a:ext cx="599400" cy="6252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8"/>
          <p:cNvSpPr/>
          <p:nvPr/>
        </p:nvSpPr>
        <p:spPr>
          <a:xfrm rot="10800000" flipH="1">
            <a:off x="5074350" y="3530475"/>
            <a:ext cx="1421700" cy="6252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8"/>
          <p:cNvSpPr/>
          <p:nvPr/>
        </p:nvSpPr>
        <p:spPr>
          <a:xfrm rot="10800000" flipH="1">
            <a:off x="1244625" y="2006675"/>
            <a:ext cx="760800" cy="765000"/>
          </a:xfrm>
          <a:prstGeom prst="bentArrow">
            <a:avLst>
              <a:gd name="adj1" fmla="val 20067"/>
              <a:gd name="adj2" fmla="val 24628"/>
              <a:gd name="adj3" fmla="val 25000"/>
              <a:gd name="adj4" fmla="val 44751"/>
            </a:avLst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" name="Google Shape;410;p48"/>
          <p:cNvGrpSpPr/>
          <p:nvPr/>
        </p:nvGrpSpPr>
        <p:grpSpPr>
          <a:xfrm>
            <a:off x="2161276" y="2187850"/>
            <a:ext cx="4369313" cy="1277487"/>
            <a:chOff x="1647170" y="1906174"/>
            <a:chExt cx="2934000" cy="904800"/>
          </a:xfrm>
        </p:grpSpPr>
        <p:cxnSp>
          <p:nvCxnSpPr>
            <p:cNvPr id="411" name="Google Shape;411;p48"/>
            <p:cNvCxnSpPr/>
            <p:nvPr/>
          </p:nvCxnSpPr>
          <p:spPr>
            <a:xfrm>
              <a:off x="2558625" y="2354988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12" name="Google Shape;412;p48"/>
            <p:cNvSpPr/>
            <p:nvPr/>
          </p:nvSpPr>
          <p:spPr>
            <a:xfrm>
              <a:off x="1647170" y="1906174"/>
              <a:ext cx="2934000" cy="9048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Quantifying</a:t>
              </a: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3" name="Google Shape;413;p48"/>
            <p:cNvSpPr/>
            <p:nvPr/>
          </p:nvSpPr>
          <p:spPr>
            <a:xfrm>
              <a:off x="2910482" y="1952919"/>
              <a:ext cx="1651200" cy="7989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Inefficiencies</a:t>
              </a:r>
              <a:endParaRPr sz="24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Practices</a:t>
              </a:r>
              <a:endParaRPr sz="24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Context Factors</a:t>
              </a: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14" name="Google Shape;414;p48"/>
            <p:cNvSpPr/>
            <p:nvPr/>
          </p:nvSpPr>
          <p:spPr>
            <a:xfrm>
              <a:off x="2838096" y="2072226"/>
              <a:ext cx="125700" cy="5727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5" name="Google Shape;41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7948" y="677048"/>
            <a:ext cx="5374500" cy="132962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8"/>
          <p:cNvSpPr/>
          <p:nvPr/>
        </p:nvSpPr>
        <p:spPr>
          <a:xfrm>
            <a:off x="2057400" y="2089050"/>
            <a:ext cx="4668600" cy="1551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9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/>
              <a:t>Operationalization - Centralized Management </a:t>
            </a:r>
            <a:endParaRPr sz="27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b="1"/>
              <a:t> </a:t>
            </a:r>
            <a:endParaRPr b="1"/>
          </a:p>
        </p:txBody>
      </p:sp>
      <p:pic>
        <p:nvPicPr>
          <p:cNvPr id="423" name="Google Shape;42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375" y="1999225"/>
            <a:ext cx="6550677" cy="2439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9"/>
          <p:cNvSpPr/>
          <p:nvPr/>
        </p:nvSpPr>
        <p:spPr>
          <a:xfrm>
            <a:off x="335375" y="1999225"/>
            <a:ext cx="2253300" cy="378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9"/>
          <p:cNvSpPr txBox="1"/>
          <p:nvPr/>
        </p:nvSpPr>
        <p:spPr>
          <a:xfrm>
            <a:off x="1874613" y="905650"/>
            <a:ext cx="66726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Number of PRs referring to an Existing Issue </a:t>
            </a:r>
            <a:endParaRPr sz="2000"/>
          </a:p>
        </p:txBody>
      </p:sp>
      <p:cxnSp>
        <p:nvCxnSpPr>
          <p:cNvPr id="426" name="Google Shape;426;p49"/>
          <p:cNvCxnSpPr>
            <a:stCxn id="425" idx="1"/>
          </p:cNvCxnSpPr>
          <p:nvPr/>
        </p:nvCxnSpPr>
        <p:spPr>
          <a:xfrm>
            <a:off x="1874613" y="1294900"/>
            <a:ext cx="5151900" cy="11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7" name="Google Shape;427;p49"/>
          <p:cNvSpPr txBox="1"/>
          <p:nvPr/>
        </p:nvSpPr>
        <p:spPr>
          <a:xfrm>
            <a:off x="3319600" y="1308275"/>
            <a:ext cx="16797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All the PRs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28" name="Google Shape;428;p49"/>
          <p:cNvSpPr txBox="1"/>
          <p:nvPr/>
        </p:nvSpPr>
        <p:spPr>
          <a:xfrm>
            <a:off x="350615" y="1063200"/>
            <a:ext cx="15240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Measure:</a:t>
            </a:r>
            <a:endParaRPr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0"/>
          <p:cNvSpPr/>
          <p:nvPr/>
        </p:nvSpPr>
        <p:spPr>
          <a:xfrm>
            <a:off x="3921850" y="3059525"/>
            <a:ext cx="3699600" cy="995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50"/>
          <p:cNvSpPr txBox="1">
            <a:spLocks noGrp="1"/>
          </p:cNvSpPr>
          <p:nvPr>
            <p:ph type="title"/>
          </p:nvPr>
        </p:nvSpPr>
        <p:spPr>
          <a:xfrm>
            <a:off x="286350" y="79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/>
              <a:t>Centralized </a:t>
            </a:r>
            <a:r>
              <a:rPr lang="en" sz="2700" b="1" dirty="0" err="1"/>
              <a:t>Mgmt</a:t>
            </a:r>
            <a:r>
              <a:rPr lang="en" sz="2700" b="1" dirty="0"/>
              <a:t> → More Merged PRs (R</a:t>
            </a:r>
            <a:r>
              <a:rPr lang="en" sz="2700" b="1" baseline="30000" dirty="0"/>
              <a:t>2</a:t>
            </a:r>
            <a:r>
              <a:rPr lang="en" sz="2700" b="1" dirty="0"/>
              <a:t> = 27%) </a:t>
            </a:r>
            <a:endParaRPr sz="2700" b="1" dirty="0"/>
          </a:p>
        </p:txBody>
      </p:sp>
      <p:sp>
        <p:nvSpPr>
          <p:cNvPr id="436" name="Google Shape;436;p50"/>
          <p:cNvSpPr txBox="1"/>
          <p:nvPr/>
        </p:nvSpPr>
        <p:spPr>
          <a:xfrm>
            <a:off x="311700" y="1119675"/>
            <a:ext cx="40149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Ratio Merged PRs</a:t>
            </a:r>
            <a:endParaRPr sz="2400"/>
          </a:p>
        </p:txBody>
      </p:sp>
      <p:sp>
        <p:nvSpPr>
          <p:cNvPr id="437" name="Google Shape;437;p50"/>
          <p:cNvSpPr txBox="1"/>
          <p:nvPr/>
        </p:nvSpPr>
        <p:spPr>
          <a:xfrm>
            <a:off x="5323725" y="1557075"/>
            <a:ext cx="3309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Plus controls for: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SubmitterPriorExpr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SubmitterSocialConn. </a:t>
            </a:r>
            <a:endParaRPr sz="20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PR w/ test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438" name="Google Shape;438;p50"/>
          <p:cNvSpPr txBox="1"/>
          <p:nvPr/>
        </p:nvSpPr>
        <p:spPr>
          <a:xfrm>
            <a:off x="1308900" y="3149075"/>
            <a:ext cx="202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50"/>
          <p:cNvSpPr txBox="1"/>
          <p:nvPr/>
        </p:nvSpPr>
        <p:spPr>
          <a:xfrm>
            <a:off x="4037925" y="3059525"/>
            <a:ext cx="25716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Centralized Mgmt </a:t>
            </a:r>
            <a:endParaRPr sz="2000"/>
          </a:p>
        </p:txBody>
      </p:sp>
      <p:sp>
        <p:nvSpPr>
          <p:cNvPr id="440" name="Google Shape;440;p50"/>
          <p:cNvSpPr txBox="1"/>
          <p:nvPr/>
        </p:nvSpPr>
        <p:spPr>
          <a:xfrm>
            <a:off x="679100" y="3079475"/>
            <a:ext cx="15921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Modularity</a:t>
            </a:r>
            <a:endParaRPr sz="2000"/>
          </a:p>
        </p:txBody>
      </p:sp>
      <p:cxnSp>
        <p:nvCxnSpPr>
          <p:cNvPr id="441" name="Google Shape;441;p50"/>
          <p:cNvCxnSpPr>
            <a:stCxn id="440" idx="0"/>
          </p:cNvCxnSpPr>
          <p:nvPr/>
        </p:nvCxnSpPr>
        <p:spPr>
          <a:xfrm rot="10800000" flipH="1">
            <a:off x="1475150" y="1762775"/>
            <a:ext cx="253800" cy="131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2" name="Google Shape;442;p50"/>
          <p:cNvCxnSpPr>
            <a:stCxn id="439" idx="0"/>
          </p:cNvCxnSpPr>
          <p:nvPr/>
        </p:nvCxnSpPr>
        <p:spPr>
          <a:xfrm rot="10800000">
            <a:off x="2160525" y="1740725"/>
            <a:ext cx="3163200" cy="131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3" name="Google Shape;443;p50"/>
          <p:cNvSpPr txBox="1"/>
          <p:nvPr/>
        </p:nvSpPr>
        <p:spPr>
          <a:xfrm>
            <a:off x="355250" y="3474325"/>
            <a:ext cx="35025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(6% of deviance explained)</a:t>
            </a:r>
            <a:endParaRPr sz="2000"/>
          </a:p>
        </p:txBody>
      </p:sp>
      <p:sp>
        <p:nvSpPr>
          <p:cNvPr id="444" name="Google Shape;444;p50"/>
          <p:cNvSpPr txBox="1"/>
          <p:nvPr/>
        </p:nvSpPr>
        <p:spPr>
          <a:xfrm>
            <a:off x="3959200" y="3415625"/>
            <a:ext cx="36249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(4% of deviance explained)</a:t>
            </a:r>
            <a:endParaRPr sz="2000"/>
          </a:p>
        </p:txBody>
      </p:sp>
      <p:sp>
        <p:nvSpPr>
          <p:cNvPr id="445" name="Google Shape;445;p50"/>
          <p:cNvSpPr txBox="1"/>
          <p:nvPr/>
        </p:nvSpPr>
        <p:spPr>
          <a:xfrm>
            <a:off x="1215875" y="2024425"/>
            <a:ext cx="3150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+</a:t>
            </a:r>
            <a:endParaRPr sz="2400"/>
          </a:p>
        </p:txBody>
      </p:sp>
      <p:sp>
        <p:nvSpPr>
          <p:cNvPr id="446" name="Google Shape;446;p50"/>
          <p:cNvSpPr txBox="1"/>
          <p:nvPr/>
        </p:nvSpPr>
        <p:spPr>
          <a:xfrm>
            <a:off x="3373950" y="1880700"/>
            <a:ext cx="3150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+</a:t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1"/>
          <p:cNvSpPr txBox="1">
            <a:spLocks noGrp="1"/>
          </p:cNvSpPr>
          <p:nvPr>
            <p:ph type="title"/>
          </p:nvPr>
        </p:nvSpPr>
        <p:spPr>
          <a:xfrm>
            <a:off x="2863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/>
              <a:t>Centralized </a:t>
            </a:r>
            <a:r>
              <a:rPr lang="en" sz="2200" b="1" dirty="0" err="1"/>
              <a:t>Mgmt</a:t>
            </a:r>
            <a:r>
              <a:rPr lang="en" sz="2200" b="1" dirty="0"/>
              <a:t> → More Contributing Forks (R</a:t>
            </a:r>
            <a:r>
              <a:rPr lang="en" sz="2200" b="1" baseline="30000" dirty="0"/>
              <a:t>2</a:t>
            </a:r>
            <a:r>
              <a:rPr lang="en" sz="2200" b="1" dirty="0"/>
              <a:t> = 17%) </a:t>
            </a:r>
            <a:endParaRPr sz="2200" b="1" dirty="0"/>
          </a:p>
        </p:txBody>
      </p:sp>
      <p:sp>
        <p:nvSpPr>
          <p:cNvPr id="453" name="Google Shape;453;p51"/>
          <p:cNvSpPr txBox="1"/>
          <p:nvPr/>
        </p:nvSpPr>
        <p:spPr>
          <a:xfrm>
            <a:off x="311700" y="1119675"/>
            <a:ext cx="40149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Ratio contributing forks</a:t>
            </a:r>
            <a:endParaRPr sz="2400"/>
          </a:p>
        </p:txBody>
      </p:sp>
      <p:sp>
        <p:nvSpPr>
          <p:cNvPr id="454" name="Google Shape;454;p51"/>
          <p:cNvSpPr txBox="1"/>
          <p:nvPr/>
        </p:nvSpPr>
        <p:spPr>
          <a:xfrm>
            <a:off x="6201925" y="1557075"/>
            <a:ext cx="243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Plus controls for: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NumForks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Size </a:t>
            </a:r>
            <a:endParaRPr sz="20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ProjectAge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455" name="Google Shape;455;p51"/>
          <p:cNvSpPr txBox="1"/>
          <p:nvPr/>
        </p:nvSpPr>
        <p:spPr>
          <a:xfrm>
            <a:off x="1308900" y="3149075"/>
            <a:ext cx="202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51"/>
          <p:cNvSpPr txBox="1"/>
          <p:nvPr/>
        </p:nvSpPr>
        <p:spPr>
          <a:xfrm>
            <a:off x="4037925" y="3059525"/>
            <a:ext cx="25716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Centralized Mgmt </a:t>
            </a:r>
            <a:endParaRPr sz="2000"/>
          </a:p>
        </p:txBody>
      </p:sp>
      <p:sp>
        <p:nvSpPr>
          <p:cNvPr id="457" name="Google Shape;457;p51"/>
          <p:cNvSpPr txBox="1"/>
          <p:nvPr/>
        </p:nvSpPr>
        <p:spPr>
          <a:xfrm>
            <a:off x="679100" y="3079475"/>
            <a:ext cx="15921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Modularity</a:t>
            </a:r>
            <a:endParaRPr sz="2000"/>
          </a:p>
        </p:txBody>
      </p:sp>
      <p:cxnSp>
        <p:nvCxnSpPr>
          <p:cNvPr id="458" name="Google Shape;458;p51"/>
          <p:cNvCxnSpPr>
            <a:stCxn id="457" idx="0"/>
          </p:cNvCxnSpPr>
          <p:nvPr/>
        </p:nvCxnSpPr>
        <p:spPr>
          <a:xfrm rot="10800000" flipH="1">
            <a:off x="1475150" y="1762775"/>
            <a:ext cx="253800" cy="131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9" name="Google Shape;459;p51"/>
          <p:cNvCxnSpPr>
            <a:stCxn id="456" idx="0"/>
          </p:cNvCxnSpPr>
          <p:nvPr/>
        </p:nvCxnSpPr>
        <p:spPr>
          <a:xfrm rot="10800000">
            <a:off x="2160525" y="1740725"/>
            <a:ext cx="3163200" cy="131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0" name="Google Shape;460;p51"/>
          <p:cNvSpPr txBox="1"/>
          <p:nvPr/>
        </p:nvSpPr>
        <p:spPr>
          <a:xfrm>
            <a:off x="355250" y="3474325"/>
            <a:ext cx="35025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(1% of deviance explained)</a:t>
            </a:r>
            <a:endParaRPr sz="2000"/>
          </a:p>
        </p:txBody>
      </p:sp>
      <p:sp>
        <p:nvSpPr>
          <p:cNvPr id="461" name="Google Shape;461;p51"/>
          <p:cNvSpPr txBox="1"/>
          <p:nvPr/>
        </p:nvSpPr>
        <p:spPr>
          <a:xfrm>
            <a:off x="3959200" y="3415625"/>
            <a:ext cx="36249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(18% of </a:t>
            </a:r>
            <a:r>
              <a:rPr lang="en" sz="2000">
                <a:solidFill>
                  <a:schemeClr val="dk1"/>
                </a:solidFill>
              </a:rPr>
              <a:t>deviance</a:t>
            </a:r>
            <a:r>
              <a:rPr lang="en" sz="2000"/>
              <a:t> explained)</a:t>
            </a:r>
            <a:endParaRPr sz="2000"/>
          </a:p>
        </p:txBody>
      </p:sp>
      <p:sp>
        <p:nvSpPr>
          <p:cNvPr id="462" name="Google Shape;462;p51"/>
          <p:cNvSpPr txBox="1"/>
          <p:nvPr/>
        </p:nvSpPr>
        <p:spPr>
          <a:xfrm>
            <a:off x="1215875" y="2024425"/>
            <a:ext cx="3150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+</a:t>
            </a:r>
            <a:endParaRPr sz="2400"/>
          </a:p>
        </p:txBody>
      </p:sp>
      <p:sp>
        <p:nvSpPr>
          <p:cNvPr id="463" name="Google Shape;463;p51"/>
          <p:cNvSpPr txBox="1"/>
          <p:nvPr/>
        </p:nvSpPr>
        <p:spPr>
          <a:xfrm>
            <a:off x="3373950" y="1880700"/>
            <a:ext cx="3150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+</a:t>
            </a:r>
            <a:endParaRPr sz="2400"/>
          </a:p>
        </p:txBody>
      </p:sp>
      <p:sp>
        <p:nvSpPr>
          <p:cNvPr id="464" name="Google Shape;464;p51"/>
          <p:cNvSpPr/>
          <p:nvPr/>
        </p:nvSpPr>
        <p:spPr>
          <a:xfrm>
            <a:off x="3774225" y="3059525"/>
            <a:ext cx="3699600" cy="995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Evidence-based Intervention</a:t>
            </a:r>
            <a:endParaRPr b="1"/>
          </a:p>
        </p:txBody>
      </p:sp>
      <p:sp>
        <p:nvSpPr>
          <p:cNvPr id="470" name="Google Shape;470;p52"/>
          <p:cNvSpPr txBox="1">
            <a:spLocks noGrp="1"/>
          </p:cNvSpPr>
          <p:nvPr>
            <p:ph type="body" idx="1"/>
          </p:nvPr>
        </p:nvSpPr>
        <p:spPr>
          <a:xfrm>
            <a:off x="276450" y="910525"/>
            <a:ext cx="8520600" cy="31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practitioners</a:t>
            </a: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Coordinating planned changes through an issue tracker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52"/>
          <p:cNvSpPr txBox="1"/>
          <p:nvPr/>
        </p:nvSpPr>
        <p:spPr>
          <a:xfrm rot="-606430">
            <a:off x="528415" y="2543371"/>
            <a:ext cx="3313014" cy="85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Trade-offs?</a:t>
            </a:r>
            <a:endParaRPr sz="3600" b="1"/>
          </a:p>
        </p:txBody>
      </p:sp>
      <p:pic>
        <p:nvPicPr>
          <p:cNvPr id="473" name="Google Shape;47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9475" y="1987480"/>
            <a:ext cx="5417576" cy="248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3"/>
          <p:cNvSpPr txBox="1"/>
          <p:nvPr/>
        </p:nvSpPr>
        <p:spPr>
          <a:xfrm>
            <a:off x="472750" y="3149050"/>
            <a:ext cx="3375600" cy="852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79" name="Google Shape;479;p53"/>
          <p:cNvSpPr txBox="1">
            <a:spLocks noGrp="1"/>
          </p:cNvSpPr>
          <p:nvPr>
            <p:ph type="title"/>
          </p:nvPr>
        </p:nvSpPr>
        <p:spPr>
          <a:xfrm>
            <a:off x="31170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Trade-off: Centralized Mgmt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481" name="Google Shape;481;p53"/>
          <p:cNvSpPr txBox="1"/>
          <p:nvPr/>
        </p:nvSpPr>
        <p:spPr>
          <a:xfrm>
            <a:off x="367725" y="1163925"/>
            <a:ext cx="40149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Community Fragmentation</a:t>
            </a:r>
            <a:endParaRPr sz="2400"/>
          </a:p>
        </p:txBody>
      </p:sp>
      <p:sp>
        <p:nvSpPr>
          <p:cNvPr id="482" name="Google Shape;482;p53"/>
          <p:cNvSpPr txBox="1"/>
          <p:nvPr/>
        </p:nvSpPr>
        <p:spPr>
          <a:xfrm>
            <a:off x="5834400" y="2086613"/>
            <a:ext cx="3309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Plus controls for: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NumFork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Size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483" name="Google Shape;483;p53"/>
          <p:cNvSpPr txBox="1"/>
          <p:nvPr/>
        </p:nvSpPr>
        <p:spPr>
          <a:xfrm>
            <a:off x="472750" y="3199150"/>
            <a:ext cx="40824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Centralized Mgmt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(12% of variance explained)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cxnSp>
        <p:nvCxnSpPr>
          <p:cNvPr id="484" name="Google Shape;484;p53"/>
          <p:cNvCxnSpPr>
            <a:stCxn id="483" idx="0"/>
            <a:endCxn id="481" idx="2"/>
          </p:cNvCxnSpPr>
          <p:nvPr/>
        </p:nvCxnSpPr>
        <p:spPr>
          <a:xfrm rot="10800000">
            <a:off x="2375050" y="1601350"/>
            <a:ext cx="138900" cy="1597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5" name="Google Shape;485;p53"/>
          <p:cNvSpPr txBox="1"/>
          <p:nvPr/>
        </p:nvSpPr>
        <p:spPr>
          <a:xfrm>
            <a:off x="2003050" y="2081325"/>
            <a:ext cx="3150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+</a:t>
            </a:r>
            <a:endParaRPr sz="2400"/>
          </a:p>
        </p:txBody>
      </p:sp>
      <p:sp>
        <p:nvSpPr>
          <p:cNvPr id="486" name="Google Shape;486;p53"/>
          <p:cNvSpPr txBox="1"/>
          <p:nvPr/>
        </p:nvSpPr>
        <p:spPr>
          <a:xfrm>
            <a:off x="3950500" y="3199150"/>
            <a:ext cx="38343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PR Merge Ratio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(35% of variance explained)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cxnSp>
        <p:nvCxnSpPr>
          <p:cNvPr id="487" name="Google Shape;487;p53"/>
          <p:cNvCxnSpPr>
            <a:endCxn id="481" idx="2"/>
          </p:cNvCxnSpPr>
          <p:nvPr/>
        </p:nvCxnSpPr>
        <p:spPr>
          <a:xfrm rot="10800000">
            <a:off x="2375175" y="1601325"/>
            <a:ext cx="2583300" cy="1664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8" name="Google Shape;488;p53"/>
          <p:cNvSpPr txBox="1"/>
          <p:nvPr/>
        </p:nvSpPr>
        <p:spPr>
          <a:xfrm>
            <a:off x="3272637" y="1802684"/>
            <a:ext cx="7884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-</a:t>
            </a:r>
            <a:endParaRPr sz="28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3" name="Google Shape;493;p54"/>
          <p:cNvCxnSpPr>
            <a:stCxn id="494" idx="3"/>
          </p:cNvCxnSpPr>
          <p:nvPr/>
        </p:nvCxnSpPr>
        <p:spPr>
          <a:xfrm>
            <a:off x="2104775" y="8856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6" name="Google Shape;496;p54"/>
          <p:cNvSpPr txBox="1">
            <a:spLocks noGrp="1"/>
          </p:cNvSpPr>
          <p:nvPr>
            <p:ph type="title"/>
          </p:nvPr>
        </p:nvSpPr>
        <p:spPr>
          <a:xfrm>
            <a:off x="276450" y="66075"/>
            <a:ext cx="874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/>
              <a:t>RQ: What</a:t>
            </a:r>
            <a:r>
              <a:rPr lang="en" sz="2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500" b="1"/>
              <a:t>characteristics and practices of a project associate with efficient forking practices?</a:t>
            </a:r>
            <a:endParaRPr sz="2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/>
          </a:p>
        </p:txBody>
      </p:sp>
      <p:sp>
        <p:nvSpPr>
          <p:cNvPr id="497" name="Google Shape;497;p54"/>
          <p:cNvSpPr txBox="1"/>
          <p:nvPr/>
        </p:nvSpPr>
        <p:spPr>
          <a:xfrm>
            <a:off x="5663475" y="2157925"/>
            <a:ext cx="49152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- Coordination </a:t>
            </a:r>
            <a:endParaRPr sz="3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- Modularity</a:t>
            </a:r>
            <a:endParaRPr sz="3000" b="1"/>
          </a:p>
        </p:txBody>
      </p:sp>
      <p:sp>
        <p:nvSpPr>
          <p:cNvPr id="498" name="Google Shape;498;p54"/>
          <p:cNvSpPr/>
          <p:nvPr/>
        </p:nvSpPr>
        <p:spPr>
          <a:xfrm>
            <a:off x="5663474" y="2717800"/>
            <a:ext cx="2555400" cy="504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9" name="Google Shape;49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350" y="1207675"/>
            <a:ext cx="5298450" cy="320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Fork-based Development is Popular</a:t>
            </a:r>
            <a:endParaRPr b="1"/>
          </a:p>
        </p:txBody>
      </p:sp>
      <p:graphicFrame>
        <p:nvGraphicFramePr>
          <p:cNvPr id="143" name="Google Shape;143;p27"/>
          <p:cNvGraphicFramePr/>
          <p:nvPr/>
        </p:nvGraphicFramePr>
        <p:xfrm>
          <a:off x="375400" y="1183200"/>
          <a:ext cx="2632150" cy="2373630"/>
        </p:xfrm>
        <a:graphic>
          <a:graphicData uri="http://schemas.openxmlformats.org/drawingml/2006/table">
            <a:tbl>
              <a:tblPr>
                <a:noFill/>
                <a:tableStyleId>{79A3E4F7-3141-4265-9731-0A7244040796}</a:tableStyleId>
              </a:tblPr>
              <a:tblGrid>
                <a:gridCol w="140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#Forks</a:t>
                      </a:r>
                      <a:endParaRPr sz="1400"/>
                    </a:p>
                  </a:txBody>
                  <a:tcPr marL="63500" marR="63500" marT="47625" marB="476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#Git</a:t>
                      </a:r>
                      <a:r>
                        <a:rPr lang="en"/>
                        <a:t>H</a:t>
                      </a:r>
                      <a:r>
                        <a:rPr lang="en" sz="1400"/>
                        <a:t>ub Projects</a:t>
                      </a:r>
                      <a:endParaRPr sz="1400"/>
                    </a:p>
                  </a:txBody>
                  <a:tcPr marL="63500" marR="63500" marT="47625" marB="47625"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&gt;50 </a:t>
                      </a:r>
                      <a:endParaRPr sz="1400"/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61704</a:t>
                      </a:r>
                      <a:endParaRPr sz="1400"/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&gt;500 </a:t>
                      </a:r>
                      <a:endParaRPr sz="1400"/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4787</a:t>
                      </a:r>
                      <a:endParaRPr sz="1400"/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&gt;1,000</a:t>
                      </a:r>
                      <a:endParaRPr sz="1400"/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2236</a:t>
                      </a:r>
                      <a:endParaRPr sz="1400"/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&gt;5,000</a:t>
                      </a:r>
                      <a:endParaRPr sz="1400"/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198</a:t>
                      </a:r>
                      <a:endParaRPr sz="1400"/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&gt;10,000</a:t>
                      </a:r>
                      <a:endParaRPr sz="1400"/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72</a:t>
                      </a:r>
                      <a:endParaRPr sz="1400"/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&gt;100,000</a:t>
                      </a:r>
                      <a:endParaRPr sz="1400"/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</a:t>
                      </a:r>
                      <a:endParaRPr sz="1400"/>
                    </a:p>
                  </a:txBody>
                  <a:tcPr marL="63500" marR="63500" marT="47625" marB="476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4" name="Google Shape;144;p27"/>
          <p:cNvSpPr txBox="1"/>
          <p:nvPr/>
        </p:nvSpPr>
        <p:spPr>
          <a:xfrm>
            <a:off x="906125" y="3611425"/>
            <a:ext cx="19296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[GHTorrent 2019-06]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145" name="Google Shape;145;p27"/>
          <p:cNvGrpSpPr/>
          <p:nvPr/>
        </p:nvGrpSpPr>
        <p:grpSpPr>
          <a:xfrm>
            <a:off x="3140750" y="1072375"/>
            <a:ext cx="5850850" cy="2987850"/>
            <a:chOff x="3140750" y="843775"/>
            <a:chExt cx="5850850" cy="2987850"/>
          </a:xfrm>
        </p:grpSpPr>
        <p:pic>
          <p:nvPicPr>
            <p:cNvPr id="146" name="Google Shape;146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40750" y="843775"/>
              <a:ext cx="5850850" cy="25390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p27"/>
            <p:cNvSpPr txBox="1"/>
            <p:nvPr/>
          </p:nvSpPr>
          <p:spPr>
            <a:xfrm>
              <a:off x="5005700" y="3382825"/>
              <a:ext cx="3123000" cy="44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GitHub Network View</a:t>
              </a:r>
              <a:endParaRPr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5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Opportunities to Design Further Interventions</a:t>
            </a:r>
            <a:endParaRPr b="1" dirty="0"/>
          </a:p>
        </p:txBody>
      </p:sp>
      <p:sp>
        <p:nvSpPr>
          <p:cNvPr id="505" name="Google Shape;505;p55"/>
          <p:cNvSpPr txBox="1">
            <a:spLocks noGrp="1"/>
          </p:cNvSpPr>
          <p:nvPr>
            <p:ph type="body" idx="1"/>
          </p:nvPr>
        </p:nvSpPr>
        <p:spPr>
          <a:xfrm>
            <a:off x="311700" y="1768600"/>
            <a:ext cx="85206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Making practices transparent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139544">
            <a:off x="920199" y="2518249"/>
            <a:ext cx="496965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5"/>
          <p:cNvPicPr preferRelativeResize="0"/>
          <p:nvPr/>
        </p:nvPicPr>
        <p:blipFill rotWithShape="1">
          <a:blip r:embed="rId4">
            <a:alphaModFix/>
          </a:blip>
          <a:srcRect l="3414" t="12294" r="5081" b="11598"/>
          <a:stretch/>
        </p:blipFill>
        <p:spPr>
          <a:xfrm rot="796913">
            <a:off x="5438373" y="3140764"/>
            <a:ext cx="2348601" cy="435878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5"/>
          <p:cNvSpPr txBox="1">
            <a:spLocks noGrp="1"/>
          </p:cNvSpPr>
          <p:nvPr>
            <p:ph type="body" idx="1"/>
          </p:nvPr>
        </p:nvSpPr>
        <p:spPr>
          <a:xfrm>
            <a:off x="373211" y="3341997"/>
            <a:ext cx="852060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 of community fragmentation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5"/>
          <p:cNvSpPr txBox="1">
            <a:spLocks noGrp="1"/>
          </p:cNvSpPr>
          <p:nvPr>
            <p:ph type="body" idx="1"/>
          </p:nvPr>
        </p:nvSpPr>
        <p:spPr>
          <a:xfrm>
            <a:off x="242400" y="1140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Tooling to navigate and understand changes in forks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7"/>
          <p:cNvSpPr txBox="1">
            <a:spLocks noGrp="1"/>
          </p:cNvSpPr>
          <p:nvPr>
            <p:ph type="title"/>
          </p:nvPr>
        </p:nvSpPr>
        <p:spPr>
          <a:xfrm>
            <a:off x="311700" y="173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A61C00"/>
                </a:solidFill>
                <a:latin typeface="Arial"/>
                <a:ea typeface="Arial"/>
                <a:cs typeface="Arial"/>
                <a:sym typeface="Arial"/>
              </a:rPr>
              <a:t>A Study of Inefficient and Efficient </a:t>
            </a:r>
            <a:endParaRPr sz="2400" b="1">
              <a:solidFill>
                <a:srgbClr val="A61C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A61C00"/>
                </a:solidFill>
                <a:latin typeface="Arial"/>
                <a:ea typeface="Arial"/>
                <a:cs typeface="Arial"/>
                <a:sym typeface="Arial"/>
              </a:rPr>
              <a:t>Forking Practices in Social Coding</a:t>
            </a:r>
            <a:endParaRPr sz="2400" b="1">
              <a:solidFill>
                <a:srgbClr val="A61C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24" name="Google Shape;52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1675" y="1129900"/>
            <a:ext cx="3956925" cy="232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7"/>
          <p:cNvSpPr txBox="1"/>
          <p:nvPr/>
        </p:nvSpPr>
        <p:spPr>
          <a:xfrm>
            <a:off x="4691675" y="3840025"/>
            <a:ext cx="41718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- Evidence-based Suggestions 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- Further research/tooling directions</a:t>
            </a:r>
            <a:endParaRPr sz="1800" b="1"/>
          </a:p>
        </p:txBody>
      </p:sp>
      <p:pic>
        <p:nvPicPr>
          <p:cNvPr id="526" name="Google Shape;52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9075" y="45649"/>
            <a:ext cx="2490425" cy="9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4175" y="4632996"/>
            <a:ext cx="502548" cy="505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8" name="Google Shape;528;p57"/>
          <p:cNvCxnSpPr/>
          <p:nvPr/>
        </p:nvCxnSpPr>
        <p:spPr>
          <a:xfrm>
            <a:off x="2104775" y="8856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9" name="Google Shape;529;p57"/>
          <p:cNvGrpSpPr/>
          <p:nvPr/>
        </p:nvGrpSpPr>
        <p:grpSpPr>
          <a:xfrm>
            <a:off x="311698" y="1066675"/>
            <a:ext cx="3947352" cy="3459762"/>
            <a:chOff x="311698" y="1066675"/>
            <a:chExt cx="3947352" cy="3459762"/>
          </a:xfrm>
        </p:grpSpPr>
        <p:pic>
          <p:nvPicPr>
            <p:cNvPr id="530" name="Google Shape;530;p57"/>
            <p:cNvPicPr preferRelativeResize="0"/>
            <p:nvPr/>
          </p:nvPicPr>
          <p:blipFill rotWithShape="1">
            <a:blip r:embed="rId6">
              <a:alphaModFix/>
            </a:blip>
            <a:srcRect l="6542"/>
            <a:stretch/>
          </p:blipFill>
          <p:spPr>
            <a:xfrm>
              <a:off x="311698" y="3897051"/>
              <a:ext cx="850501" cy="563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57"/>
            <p:cNvPicPr preferRelativeResize="0"/>
            <p:nvPr/>
          </p:nvPicPr>
          <p:blipFill rotWithShape="1">
            <a:blip r:embed="rId7">
              <a:alphaModFix/>
            </a:blip>
            <a:srcRect l="6402"/>
            <a:stretch/>
          </p:blipFill>
          <p:spPr>
            <a:xfrm>
              <a:off x="1254277" y="3897052"/>
              <a:ext cx="850498" cy="618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57"/>
            <p:cNvPicPr preferRelativeResize="0"/>
            <p:nvPr/>
          </p:nvPicPr>
          <p:blipFill rotWithShape="1">
            <a:blip r:embed="rId8">
              <a:alphaModFix/>
            </a:blip>
            <a:srcRect l="6611"/>
            <a:stretch/>
          </p:blipFill>
          <p:spPr>
            <a:xfrm>
              <a:off x="2226666" y="3860529"/>
              <a:ext cx="850501" cy="6305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57"/>
            <p:cNvPicPr preferRelativeResize="0"/>
            <p:nvPr/>
          </p:nvPicPr>
          <p:blipFill rotWithShape="1">
            <a:blip r:embed="rId9">
              <a:alphaModFix/>
            </a:blip>
            <a:srcRect l="5775"/>
            <a:stretch/>
          </p:blipFill>
          <p:spPr>
            <a:xfrm>
              <a:off x="3253340" y="3825162"/>
              <a:ext cx="1005698" cy="7012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4" name="Google Shape;534;p57"/>
            <p:cNvCxnSpPr>
              <a:stCxn id="535" idx="3"/>
              <a:endCxn id="536" idx="1"/>
            </p:cNvCxnSpPr>
            <p:nvPr/>
          </p:nvCxnSpPr>
          <p:spPr>
            <a:xfrm rot="10800000" flipH="1">
              <a:off x="1543500" y="1353125"/>
              <a:ext cx="456300" cy="9687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37" name="Google Shape;537;p57"/>
            <p:cNvCxnSpPr>
              <a:stCxn id="535" idx="3"/>
              <a:endCxn id="538" idx="1"/>
            </p:cNvCxnSpPr>
            <p:nvPr/>
          </p:nvCxnSpPr>
          <p:spPr>
            <a:xfrm>
              <a:off x="1543500" y="2321825"/>
              <a:ext cx="456300" cy="3681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39" name="Google Shape;539;p57"/>
            <p:cNvCxnSpPr>
              <a:stCxn id="535" idx="3"/>
              <a:endCxn id="540" idx="1"/>
            </p:cNvCxnSpPr>
            <p:nvPr/>
          </p:nvCxnSpPr>
          <p:spPr>
            <a:xfrm>
              <a:off x="1543500" y="2321825"/>
              <a:ext cx="456300" cy="10398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36" name="Google Shape;536;p57"/>
            <p:cNvSpPr/>
            <p:nvPr/>
          </p:nvSpPr>
          <p:spPr>
            <a:xfrm>
              <a:off x="1999750" y="1066675"/>
              <a:ext cx="2259300" cy="57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Lost Contribution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8" name="Google Shape;538;p57"/>
            <p:cNvSpPr/>
            <p:nvPr/>
          </p:nvSpPr>
          <p:spPr>
            <a:xfrm>
              <a:off x="1999738" y="2403438"/>
              <a:ext cx="2259300" cy="57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chemeClr val="dk1"/>
                  </a:solidFill>
                </a:rPr>
                <a:t>Redundant Development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0" name="Google Shape;540;p57"/>
            <p:cNvSpPr/>
            <p:nvPr/>
          </p:nvSpPr>
          <p:spPr>
            <a:xfrm>
              <a:off x="1999750" y="3075175"/>
              <a:ext cx="2259300" cy="57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Fragmented Community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5" name="Google Shape;535;p57"/>
            <p:cNvSpPr/>
            <p:nvPr/>
          </p:nvSpPr>
          <p:spPr>
            <a:xfrm>
              <a:off x="311700" y="2000525"/>
              <a:ext cx="1231800" cy="6426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 Lack of an overview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1" name="Google Shape;541;p57"/>
            <p:cNvSpPr/>
            <p:nvPr/>
          </p:nvSpPr>
          <p:spPr>
            <a:xfrm>
              <a:off x="1999738" y="1731725"/>
              <a:ext cx="2259300" cy="5727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Rejected PRs</a:t>
              </a:r>
              <a:endParaRPr>
                <a:solidFill>
                  <a:schemeClr val="dk1"/>
                </a:solidFill>
              </a:endParaRPr>
            </a:p>
          </p:txBody>
        </p:sp>
        <p:cxnSp>
          <p:nvCxnSpPr>
            <p:cNvPr id="542" name="Google Shape;542;p57"/>
            <p:cNvCxnSpPr>
              <a:stCxn id="535" idx="3"/>
              <a:endCxn id="541" idx="1"/>
            </p:cNvCxnSpPr>
            <p:nvPr/>
          </p:nvCxnSpPr>
          <p:spPr>
            <a:xfrm rot="10800000" flipH="1">
              <a:off x="1543500" y="2017925"/>
              <a:ext cx="456300" cy="303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>
            <a:spLocks noGrp="1"/>
          </p:cNvSpPr>
          <p:nvPr>
            <p:ph type="title"/>
          </p:nvPr>
        </p:nvSpPr>
        <p:spPr>
          <a:xfrm>
            <a:off x="275575" y="97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Network View - Lack of an overview</a:t>
            </a:r>
            <a:endParaRPr b="1" dirty="0"/>
          </a:p>
        </p:txBody>
      </p:sp>
      <p:pic>
        <p:nvPicPr>
          <p:cNvPr id="2" name="Online Media 1" descr="network.mp4">
            <a:hlinkClick r:id="" action="ppaction://media"/>
            <a:extLst>
              <a:ext uri="{FF2B5EF4-FFF2-40B4-BE49-F238E27FC236}">
                <a16:creationId xmlns:a16="http://schemas.microsoft.com/office/drawing/2014/main" id="{C0B3CCE0-D1EA-6443-BDC3-67805D5835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11188"/>
            <a:ext cx="9144000" cy="3919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" name="Google Shape;159;p29"/>
          <p:cNvCxnSpPr>
            <a:stCxn id="160" idx="3"/>
          </p:cNvCxnSpPr>
          <p:nvPr/>
        </p:nvCxnSpPr>
        <p:spPr>
          <a:xfrm>
            <a:off x="2104775" y="8856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1" name="Google Shape;161;p29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Problems         Inefficiency	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cxnSp>
        <p:nvCxnSpPr>
          <p:cNvPr id="162" name="Google Shape;162;p29"/>
          <p:cNvCxnSpPr>
            <a:cxnSpLocks/>
          </p:cNvCxnSpPr>
          <p:nvPr/>
        </p:nvCxnSpPr>
        <p:spPr>
          <a:xfrm>
            <a:off x="2191840" y="418199"/>
            <a:ext cx="489232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3" name="Google Shape;163;p29"/>
          <p:cNvSpPr/>
          <p:nvPr/>
        </p:nvSpPr>
        <p:spPr>
          <a:xfrm>
            <a:off x="379800" y="2020850"/>
            <a:ext cx="3150600" cy="9828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Lack of an overview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65" name="Google Shape;165;p29"/>
          <p:cNvSpPr/>
          <p:nvPr/>
        </p:nvSpPr>
        <p:spPr>
          <a:xfrm>
            <a:off x="4313931" y="768250"/>
            <a:ext cx="3877200" cy="982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29"/>
          <p:cNvGrpSpPr/>
          <p:nvPr/>
        </p:nvGrpSpPr>
        <p:grpSpPr>
          <a:xfrm>
            <a:off x="3530400" y="837700"/>
            <a:ext cx="4593824" cy="3682975"/>
            <a:chOff x="3530400" y="837700"/>
            <a:chExt cx="4593824" cy="3682975"/>
          </a:xfrm>
        </p:grpSpPr>
        <p:cxnSp>
          <p:nvCxnSpPr>
            <p:cNvPr id="167" name="Google Shape;167;p29"/>
            <p:cNvCxnSpPr>
              <a:cxnSpLocks/>
              <a:stCxn id="163" idx="3"/>
              <a:endCxn id="168" idx="1"/>
            </p:cNvCxnSpPr>
            <p:nvPr/>
          </p:nvCxnSpPr>
          <p:spPr>
            <a:xfrm flipV="1">
              <a:off x="3530400" y="1239700"/>
              <a:ext cx="834300" cy="127255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9" name="Google Shape;169;p29"/>
            <p:cNvCxnSpPr>
              <a:cxnSpLocks/>
              <a:stCxn id="163" idx="3"/>
              <a:endCxn id="170" idx="1"/>
            </p:cNvCxnSpPr>
            <p:nvPr/>
          </p:nvCxnSpPr>
          <p:spPr>
            <a:xfrm>
              <a:off x="3530400" y="2512250"/>
              <a:ext cx="872399" cy="649263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1" name="Google Shape;171;p29"/>
            <p:cNvCxnSpPr>
              <a:cxnSpLocks/>
              <a:stCxn id="163" idx="3"/>
              <a:endCxn id="172" idx="1"/>
            </p:cNvCxnSpPr>
            <p:nvPr/>
          </p:nvCxnSpPr>
          <p:spPr>
            <a:xfrm>
              <a:off x="3530400" y="2512250"/>
              <a:ext cx="872400" cy="160642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68" name="Google Shape;168;p29"/>
            <p:cNvSpPr/>
            <p:nvPr/>
          </p:nvSpPr>
          <p:spPr>
            <a:xfrm>
              <a:off x="4364700" y="837700"/>
              <a:ext cx="3759524" cy="8040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Lost Contribution</a:t>
              </a: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402799" y="2759513"/>
              <a:ext cx="3721425" cy="8040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400" dirty="0">
                  <a:solidFill>
                    <a:schemeClr val="dk1"/>
                  </a:solidFill>
                </a:rPr>
                <a:t>Redundant Development</a:t>
              </a:r>
              <a:endParaRPr sz="2400" dirty="0">
                <a:solidFill>
                  <a:schemeClr val="dk1"/>
                </a:solidFill>
              </a:endParaRPr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402800" y="3716675"/>
              <a:ext cx="3721424" cy="8040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chemeClr val="dk1"/>
                  </a:solidFill>
                </a:rPr>
                <a:t>Fragmented Community</a:t>
              </a:r>
              <a:endParaRPr sz="2400" dirty="0">
                <a:solidFill>
                  <a:schemeClr val="dk1"/>
                </a:solidFill>
              </a:endParaRPr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402800" y="1802338"/>
              <a:ext cx="3721424" cy="8040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Rejected PRs</a:t>
              </a:r>
              <a:endParaRPr sz="2400">
                <a:solidFill>
                  <a:schemeClr val="dk1"/>
                </a:solidFill>
              </a:endParaRPr>
            </a:p>
          </p:txBody>
        </p:sp>
        <p:cxnSp>
          <p:nvCxnSpPr>
            <p:cNvPr id="174" name="Google Shape;174;p29"/>
            <p:cNvCxnSpPr>
              <a:cxnSpLocks/>
              <a:stCxn id="163" idx="3"/>
              <a:endCxn id="173" idx="1"/>
            </p:cNvCxnSpPr>
            <p:nvPr/>
          </p:nvCxnSpPr>
          <p:spPr>
            <a:xfrm flipV="1">
              <a:off x="3530400" y="2204338"/>
              <a:ext cx="872400" cy="307912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75" name="Google Shape;175;p29"/>
          <p:cNvSpPr txBox="1"/>
          <p:nvPr/>
        </p:nvSpPr>
        <p:spPr>
          <a:xfrm>
            <a:off x="362600" y="3007900"/>
            <a:ext cx="33036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Open Sans"/>
                <a:ea typeface="Open Sans"/>
                <a:cs typeface="Open Sans"/>
                <a:sym typeface="Open Sans"/>
              </a:rPr>
              <a:t>[Zhou et al. ICSE'18]</a:t>
            </a:r>
            <a:endParaRPr sz="24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>
            <a:spLocks noGrp="1"/>
          </p:cNvSpPr>
          <p:nvPr>
            <p:ph type="title"/>
          </p:nvPr>
        </p:nvSpPr>
        <p:spPr>
          <a:xfrm>
            <a:off x="27900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Lost Contribution</a:t>
            </a:r>
            <a:endParaRPr b="1"/>
          </a:p>
        </p:txBody>
      </p:sp>
      <p:sp>
        <p:nvSpPr>
          <p:cNvPr id="182" name="Google Shape;182;p30"/>
          <p:cNvSpPr txBox="1"/>
          <p:nvPr/>
        </p:nvSpPr>
        <p:spPr>
          <a:xfrm>
            <a:off x="279000" y="830225"/>
            <a:ext cx="8865000" cy="8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Only 14% of all forks of nine popular JavaScript projects on GitHub contained changes that were integrated back </a:t>
            </a:r>
            <a:r>
              <a:rPr lang="en" sz="1500"/>
              <a:t>[Fung et al. 2012]</a:t>
            </a:r>
            <a:endParaRPr sz="1500"/>
          </a:p>
        </p:txBody>
      </p:sp>
      <p:grpSp>
        <p:nvGrpSpPr>
          <p:cNvPr id="183" name="Google Shape;183;p30"/>
          <p:cNvGrpSpPr/>
          <p:nvPr/>
        </p:nvGrpSpPr>
        <p:grpSpPr>
          <a:xfrm>
            <a:off x="391440" y="1940737"/>
            <a:ext cx="4026893" cy="2235616"/>
            <a:chOff x="240825" y="1815543"/>
            <a:chExt cx="9127137" cy="4562482"/>
          </a:xfrm>
        </p:grpSpPr>
        <p:pic>
          <p:nvPicPr>
            <p:cNvPr id="184" name="Google Shape;184;p30"/>
            <p:cNvPicPr preferRelativeResize="0"/>
            <p:nvPr/>
          </p:nvPicPr>
          <p:blipFill rotWithShape="1">
            <a:blip r:embed="rId3">
              <a:alphaModFix/>
            </a:blip>
            <a:srcRect l="1735" r="1328"/>
            <a:stretch/>
          </p:blipFill>
          <p:spPr>
            <a:xfrm>
              <a:off x="240825" y="1815550"/>
              <a:ext cx="6093674" cy="4562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30"/>
            <p:cNvPicPr preferRelativeResize="0"/>
            <p:nvPr/>
          </p:nvPicPr>
          <p:blipFill rotWithShape="1">
            <a:blip r:embed="rId4">
              <a:alphaModFix/>
            </a:blip>
            <a:srcRect l="2252" t="16149" r="-17168"/>
            <a:stretch/>
          </p:blipFill>
          <p:spPr>
            <a:xfrm>
              <a:off x="6328684" y="1815543"/>
              <a:ext cx="3039278" cy="31997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6" name="Google Shape;186;p30"/>
          <p:cNvPicPr preferRelativeResize="0"/>
          <p:nvPr/>
        </p:nvPicPr>
        <p:blipFill rotWithShape="1">
          <a:blip r:embed="rId5">
            <a:alphaModFix/>
          </a:blip>
          <a:srcRect l="6542"/>
          <a:stretch/>
        </p:blipFill>
        <p:spPr>
          <a:xfrm>
            <a:off x="4458575" y="1696925"/>
            <a:ext cx="4418325" cy="292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1" name="Google Shape;191;p31"/>
          <p:cNvCxnSpPr>
            <a:stCxn id="192" idx="3"/>
          </p:cNvCxnSpPr>
          <p:nvPr/>
        </p:nvCxnSpPr>
        <p:spPr>
          <a:xfrm>
            <a:off x="2104775" y="88561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Google Shape;194;p31"/>
          <p:cNvCxnSpPr>
            <a:cxnSpLocks/>
            <a:stCxn id="195" idx="3"/>
            <a:endCxn id="196" idx="1"/>
          </p:cNvCxnSpPr>
          <p:nvPr/>
        </p:nvCxnSpPr>
        <p:spPr>
          <a:xfrm flipV="1">
            <a:off x="3530400" y="1239700"/>
            <a:ext cx="834300" cy="12725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7" name="Google Shape;197;p31"/>
          <p:cNvCxnSpPr>
            <a:cxnSpLocks/>
            <a:stCxn id="195" idx="3"/>
            <a:endCxn id="198" idx="1"/>
          </p:cNvCxnSpPr>
          <p:nvPr/>
        </p:nvCxnSpPr>
        <p:spPr>
          <a:xfrm>
            <a:off x="3530400" y="2512250"/>
            <a:ext cx="872400" cy="64926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9" name="Google Shape;199;p31"/>
          <p:cNvCxnSpPr>
            <a:cxnSpLocks/>
            <a:stCxn id="195" idx="3"/>
            <a:endCxn id="200" idx="1"/>
          </p:cNvCxnSpPr>
          <p:nvPr/>
        </p:nvCxnSpPr>
        <p:spPr>
          <a:xfrm>
            <a:off x="3530400" y="2512250"/>
            <a:ext cx="872400" cy="160642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6" name="Google Shape;196;p31"/>
          <p:cNvSpPr/>
          <p:nvPr/>
        </p:nvSpPr>
        <p:spPr>
          <a:xfrm>
            <a:off x="4364700" y="837700"/>
            <a:ext cx="3794550" cy="804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Lost Contribution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98" name="Google Shape;198;p31"/>
          <p:cNvSpPr/>
          <p:nvPr/>
        </p:nvSpPr>
        <p:spPr>
          <a:xfrm>
            <a:off x="4402800" y="2759513"/>
            <a:ext cx="3756450" cy="804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Redundant Development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00" name="Google Shape;200;p31"/>
          <p:cNvSpPr/>
          <p:nvPr/>
        </p:nvSpPr>
        <p:spPr>
          <a:xfrm>
            <a:off x="4402800" y="3716675"/>
            <a:ext cx="3756450" cy="804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Fragmented Community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195" name="Google Shape;195;p31"/>
          <p:cNvSpPr/>
          <p:nvPr/>
        </p:nvSpPr>
        <p:spPr>
          <a:xfrm>
            <a:off x="379800" y="2020850"/>
            <a:ext cx="3150600" cy="9828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Lack of an overview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03" name="Google Shape;203;p31"/>
          <p:cNvSpPr/>
          <p:nvPr/>
        </p:nvSpPr>
        <p:spPr>
          <a:xfrm>
            <a:off x="4402800" y="1802338"/>
            <a:ext cx="3756450" cy="804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Rejected PRs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04" name="Google Shape;204;p31"/>
          <p:cNvSpPr/>
          <p:nvPr/>
        </p:nvSpPr>
        <p:spPr>
          <a:xfrm>
            <a:off x="4282050" y="1709213"/>
            <a:ext cx="4003306" cy="982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5" name="Google Shape;205;p31"/>
          <p:cNvCxnSpPr>
            <a:cxnSpLocks/>
            <a:stCxn id="195" idx="3"/>
            <a:endCxn id="203" idx="1"/>
          </p:cNvCxnSpPr>
          <p:nvPr/>
        </p:nvCxnSpPr>
        <p:spPr>
          <a:xfrm flipV="1">
            <a:off x="3530400" y="2204338"/>
            <a:ext cx="872400" cy="30791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Google Shape;161;p29">
            <a:extLst>
              <a:ext uri="{FF2B5EF4-FFF2-40B4-BE49-F238E27FC236}">
                <a16:creationId xmlns:a16="http://schemas.microsoft.com/office/drawing/2014/main" id="{4960F14A-CBFF-CE4F-B070-82104BA745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Problems        Inefficiency	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cxnSp>
        <p:nvCxnSpPr>
          <p:cNvPr id="20" name="Google Shape;162;p29">
            <a:extLst>
              <a:ext uri="{FF2B5EF4-FFF2-40B4-BE49-F238E27FC236}">
                <a16:creationId xmlns:a16="http://schemas.microsoft.com/office/drawing/2014/main" id="{3A845CE7-F70E-7E40-AAF4-AF3FC7150762}"/>
              </a:ext>
            </a:extLst>
          </p:cNvPr>
          <p:cNvCxnSpPr>
            <a:cxnSpLocks/>
          </p:cNvCxnSpPr>
          <p:nvPr/>
        </p:nvCxnSpPr>
        <p:spPr>
          <a:xfrm>
            <a:off x="2191840" y="418199"/>
            <a:ext cx="489232" cy="0"/>
          </a:xfrm>
          <a:prstGeom prst="straightConnector1">
            <a:avLst/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>
            <a:spLocks noGrp="1"/>
          </p:cNvSpPr>
          <p:nvPr>
            <p:ph type="title"/>
          </p:nvPr>
        </p:nvSpPr>
        <p:spPr>
          <a:xfrm>
            <a:off x="286350" y="10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Rejected Pull Requests</a:t>
            </a:r>
            <a:endParaRPr b="1"/>
          </a:p>
        </p:txBody>
      </p:sp>
      <p:sp>
        <p:nvSpPr>
          <p:cNvPr id="212" name="Google Shape;212;p32"/>
          <p:cNvSpPr txBox="1"/>
          <p:nvPr/>
        </p:nvSpPr>
        <p:spPr>
          <a:xfrm>
            <a:off x="286350" y="2530463"/>
            <a:ext cx="81960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- Demotivating </a:t>
            </a:r>
            <a:r>
              <a:rPr lang="en" sz="1800">
                <a:solidFill>
                  <a:schemeClr val="dk1"/>
                </a:solidFill>
              </a:rPr>
              <a:t>[Steinmacher et al. ICSE'18]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- Misalignment with maintainers’ </a:t>
            </a:r>
            <a:endParaRPr sz="2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   vision of the project</a:t>
            </a:r>
            <a:endParaRPr sz="2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/>
          </a:p>
        </p:txBody>
      </p:sp>
      <p:pic>
        <p:nvPicPr>
          <p:cNvPr id="213" name="Google Shape;213;p32"/>
          <p:cNvPicPr preferRelativeResize="0"/>
          <p:nvPr/>
        </p:nvPicPr>
        <p:blipFill rotWithShape="1">
          <a:blip r:embed="rId3">
            <a:alphaModFix/>
          </a:blip>
          <a:srcRect l="10386" t="12642" r="19717" b="13941"/>
          <a:stretch/>
        </p:blipFill>
        <p:spPr>
          <a:xfrm>
            <a:off x="5944684" y="1769751"/>
            <a:ext cx="3062641" cy="178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>
            <a:spLocks noGrp="1"/>
          </p:cNvSpPr>
          <p:nvPr>
            <p:ph type="title"/>
          </p:nvPr>
        </p:nvSpPr>
        <p:spPr>
          <a:xfrm>
            <a:off x="276450" y="104350"/>
            <a:ext cx="874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/>
              <a:t>People Follow Different Processes</a:t>
            </a:r>
            <a:endParaRPr sz="27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/>
          </a:p>
        </p:txBody>
      </p:sp>
      <p:pic>
        <p:nvPicPr>
          <p:cNvPr id="220" name="Google Shape;22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1065" y="1794804"/>
            <a:ext cx="1461000" cy="144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8562" y="1847736"/>
            <a:ext cx="900385" cy="134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3"/>
          <p:cNvSpPr txBox="1"/>
          <p:nvPr/>
        </p:nvSpPr>
        <p:spPr>
          <a:xfrm>
            <a:off x="4058875" y="2401275"/>
            <a:ext cx="9003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/>
              <a:t>VS</a:t>
            </a:r>
            <a:endParaRPr sz="2400" b="1" i="1"/>
          </a:p>
        </p:txBody>
      </p:sp>
      <p:pic>
        <p:nvPicPr>
          <p:cNvPr id="223" name="Google Shape;22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650" y="1780775"/>
            <a:ext cx="1154099" cy="147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5628" y="1395725"/>
            <a:ext cx="1805485" cy="112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3"/>
          <p:cNvSpPr txBox="1"/>
          <p:nvPr/>
        </p:nvSpPr>
        <p:spPr>
          <a:xfrm>
            <a:off x="438750" y="3101925"/>
            <a:ext cx="41850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6" name="Google Shape;22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82087" y="2452814"/>
            <a:ext cx="1805475" cy="972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718</Words>
  <Application>Microsoft Macintosh PowerPoint</Application>
  <PresentationFormat>On-screen Show (16:9)</PresentationFormat>
  <Paragraphs>187</Paragraphs>
  <Slides>31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Open Sans</vt:lpstr>
      <vt:lpstr>Arial</vt:lpstr>
      <vt:lpstr>Open Sans Light</vt:lpstr>
      <vt:lpstr>Open Sans SemiBold</vt:lpstr>
      <vt:lpstr>Oswald</vt:lpstr>
      <vt:lpstr>Comic Sans MS</vt:lpstr>
      <vt:lpstr>Merriweather</vt:lpstr>
      <vt:lpstr>Simple Light</vt:lpstr>
      <vt:lpstr>Simple Light</vt:lpstr>
      <vt:lpstr>What the Fork:  A Study of Inefficient and Efficient Forking Practices in Social Coding</vt:lpstr>
      <vt:lpstr>Fork-based Development</vt:lpstr>
      <vt:lpstr>Fork-based Development is Popular</vt:lpstr>
      <vt:lpstr>Network View - Lack of an overview</vt:lpstr>
      <vt:lpstr>Problems         Inefficiency  </vt:lpstr>
      <vt:lpstr>Lost Contribution</vt:lpstr>
      <vt:lpstr>Problems        Inefficiency  </vt:lpstr>
      <vt:lpstr>Rejected Pull Requests</vt:lpstr>
      <vt:lpstr>People Follow Different Processes </vt:lpstr>
      <vt:lpstr>People Follow Different Processes </vt:lpstr>
      <vt:lpstr>People Follow Different Processes </vt:lpstr>
      <vt:lpstr>People Follow Different Processes </vt:lpstr>
      <vt:lpstr>Rejected Pull Requests</vt:lpstr>
      <vt:lpstr>Problems         Inefficiency  </vt:lpstr>
      <vt:lpstr>Redundant Development</vt:lpstr>
      <vt:lpstr>Problems         Inefficiency  </vt:lpstr>
      <vt:lpstr>Communities Fragmentation (Hard Fork)</vt:lpstr>
      <vt:lpstr>RQ: What characteristics and practices of a project associate with efficient forking practices? </vt:lpstr>
      <vt:lpstr>Research Method</vt:lpstr>
      <vt:lpstr>Coordination Mechanism Affects Forking Practices   </vt:lpstr>
      <vt:lpstr>Coordination Mechanism Affects Forking Practices </vt:lpstr>
      <vt:lpstr>Deriving Hypotheses</vt:lpstr>
      <vt:lpstr>Test Hypotheses</vt:lpstr>
      <vt:lpstr>Operationalization - Centralized Management       </vt:lpstr>
      <vt:lpstr>Centralized Mgmt → More Merged PRs (R2 = 27%) </vt:lpstr>
      <vt:lpstr>Centralized Mgmt → More Contributing Forks (R2 = 17%) </vt:lpstr>
      <vt:lpstr>Evidence-based Intervention</vt:lpstr>
      <vt:lpstr>Trade-off: Centralized Mgmt </vt:lpstr>
      <vt:lpstr>RQ: What characteristics and practices of a project associate with efficient forking practices? </vt:lpstr>
      <vt:lpstr>Opportunities to Design Further Interventions</vt:lpstr>
      <vt:lpstr>A Study of Inefficient and Efficient  Forking Practices in Social Coding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the Fork:  A Study of Inefficient and Efficient Forking Practices in Social Coding</dc:title>
  <cp:lastModifiedBy>Zhou Shurui</cp:lastModifiedBy>
  <cp:revision>6</cp:revision>
  <dcterms:modified xsi:type="dcterms:W3CDTF">2019-12-03T19:02:59Z</dcterms:modified>
</cp:coreProperties>
</file>