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8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82" r:id="rId10"/>
    <p:sldId id="279" r:id="rId11"/>
    <p:sldId id="281" r:id="rId12"/>
    <p:sldId id="263" r:id="rId13"/>
    <p:sldId id="280" r:id="rId14"/>
    <p:sldId id="264" r:id="rId15"/>
    <p:sldId id="265" r:id="rId16"/>
    <p:sldId id="266" r:id="rId17"/>
    <p:sldId id="283" r:id="rId18"/>
    <p:sldId id="267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E5E475-D965-4C6E-AB50-47DFEAF2550C}">
          <p14:sldIdLst>
            <p14:sldId id="256"/>
          </p14:sldIdLst>
        </p14:section>
        <p14:section name="Intro" id="{66EEEFE8-C0A6-4302-9333-C00E5BE565DD}">
          <p14:sldIdLst>
            <p14:sldId id="257"/>
            <p14:sldId id="258"/>
            <p14:sldId id="259"/>
            <p14:sldId id="260"/>
            <p14:sldId id="261"/>
          </p14:sldIdLst>
        </p14:section>
        <p14:section name="Presenting MIXER" id="{B0F574C0-F3DE-4794-AD05-DDD118CBD26B}">
          <p14:sldIdLst>
            <p14:sldId id="262"/>
            <p14:sldId id="278"/>
            <p14:sldId id="282"/>
          </p14:sldIdLst>
        </p14:section>
        <p14:section name="Experiments" id="{27D8FEE0-D117-402E-9651-D76F0868BA9C}">
          <p14:sldIdLst>
            <p14:sldId id="279"/>
            <p14:sldId id="281"/>
            <p14:sldId id="263"/>
            <p14:sldId id="280"/>
            <p14:sldId id="264"/>
            <p14:sldId id="265"/>
          </p14:sldIdLst>
        </p14:section>
        <p14:section name="Future Work" id="{73A17491-B23A-4326-A01C-C008FC100553}">
          <p14:sldIdLst>
            <p14:sldId id="266"/>
            <p14:sldId id="283"/>
            <p14:sldId id="267"/>
          </p14:sldIdLst>
        </p14:section>
        <p14:section name="Postscript" id="{6572F1D5-CA6F-4D2F-A710-F023BB131D20}">
          <p14:sldIdLst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76" autoAdjust="0"/>
  </p:normalViewPr>
  <p:slideViewPr>
    <p:cSldViewPr>
      <p:cViewPr varScale="1">
        <p:scale>
          <a:sx n="87" d="100"/>
          <a:sy n="87" d="100"/>
        </p:scale>
        <p:origin x="-8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E54F0-22B6-4EE5-81EB-2AE5AA5D60C5}" type="datetimeFigureOut">
              <a:rPr lang="en-US" smtClean="0"/>
              <a:pPr/>
              <a:t>7/19/2011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DC912-6CE1-49C1-A54D-9A66DB419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put</a:t>
            </a:r>
            <a:r>
              <a:rPr lang="en-US" baseline="0" dirty="0" smtClean="0"/>
              <a:t> more accent on the pain?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C912-6CE1-49C1-A54D-9A66DB419EC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Demo (approx 2 minutes)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C912-6CE1-49C1-A54D-9A66DB419E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consume wrappers,</a:t>
            </a:r>
            <a:r>
              <a:rPr lang="en-US" baseline="0" dirty="0" smtClean="0"/>
              <a:t> gardeners and programmers contribute wrappers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C912-6CE1-49C1-A54D-9A66DB419E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some of you, this may have been your first question</a:t>
            </a:r>
            <a:r>
              <a:rPr lang="en-US" baseline="0" dirty="0" smtClean="0"/>
              <a:t>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C912-6CE1-49C1-A54D-9A66DB419EC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DC912-6CE1-49C1-A54D-9A66DB419EC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79F35-0B65-4A04-BC1F-785871225030}" type="slidenum">
              <a:rPr lang="en-US"/>
              <a:pPr/>
              <a:t>20</a:t>
            </a:fld>
            <a:endParaRPr lang="en-US"/>
          </a:p>
        </p:txBody>
      </p:sp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does this section overlap too much with the demo video?</a:t>
            </a:r>
            <a:endParaRPr lang="en-US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93F8C5-FF2A-492A-9686-7A28CC63A5BF}" type="slidenum">
              <a:rPr lang="en-US"/>
              <a:pPr/>
              <a:t>21</a:t>
            </a:fld>
            <a:endParaRPr lang="en-US"/>
          </a:p>
        </p:txBody>
      </p:sp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does this section overlap too much with the demo video?</a:t>
            </a:r>
            <a:endParaRPr lang="en-US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distinguish single workspace nested relation from constructing independent relations and then (in a separate mode) specifying their join?</a:t>
            </a:r>
            <a:endParaRPr lang="en-US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on the one hand, this is an improvement of mixer over vegemite; on the other hand, someone who does not know vegemite or other tools might not care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3A4E6E-E65F-477E-9EBD-E29ECE530B4C}" type="slidenum">
              <a:rPr lang="en-US"/>
              <a:pPr/>
              <a:t>22</a:t>
            </a:fld>
            <a:endParaRPr lang="en-US"/>
          </a:p>
        </p:txBody>
      </p:sp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does this section overlap too much with the demo video?</a:t>
            </a:r>
            <a:endParaRPr lang="en-US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mention that replaying is slow, but could be faster with server-side execution?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6F41E-8159-41A3-9E41-7BD4EC23FBB8}" type="slidenum">
              <a:rPr lang="en-US"/>
              <a:pPr/>
              <a:t>24</a:t>
            </a:fld>
            <a:endParaRPr lang="en-US"/>
          </a:p>
        </p:txBody>
      </p:sp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0" tIns="0" rIns="0" bIns="0"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Nardi?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4803"/>
            <a:ext cx="228600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3"/>
            <a:ext cx="670560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3" y="17780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778000"/>
            <a:ext cx="4495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7" tIns="45717" rIns="91437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7" tIns="45717" rIns="91437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2"/>
            <a:ext cx="2895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7" tIns="45717" rIns="91437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21DA6-8232-4740-ADBC-54F2724662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hf hdr="0"/>
  <p:txStyles>
    <p:titleStyle>
      <a:lvl1pPr algn="ctr" defTabSz="9143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9143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8" indent="-285741" algn="l" defTabSz="9143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6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2" indent="-228593" algn="l" defTabSz="91437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9" indent="-228593" algn="l" defTabSz="91437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5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1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7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3" indent="-228593" algn="l" defTabSz="9143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0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6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3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4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9" algn="l" defTabSz="9143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smtClean="0"/>
              <a:t>MIXER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smtClean="0">
                <a:solidFill>
                  <a:srgbClr val="DEAF0D"/>
                </a:solidFill>
                <a:latin typeface="Arial" pitchFamily="34" charset="0"/>
              </a:rPr>
              <a:t>Mixed-Initiative Data Retrieval and Integration by Example</a:t>
            </a:r>
            <a:endParaRPr lang="en-US" dirty="0" smtClean="0">
              <a:solidFill>
                <a:srgbClr val="DEAF0D"/>
              </a:solidFill>
              <a:latin typeface="Arial" pitchFamily="34" charset="0"/>
            </a:endParaRPr>
          </a:p>
          <a:p>
            <a:endParaRPr lang="en-US" dirty="0">
              <a:solidFill>
                <a:srgbClr val="DEAF0D"/>
              </a:solidFill>
              <a:latin typeface="Arial" pitchFamily="34" charset="0"/>
            </a:endParaRPr>
          </a:p>
          <a:p>
            <a:r>
              <a:rPr lang="en-US" dirty="0" smtClean="0"/>
              <a:t>Steve Gardiner, Anthony </a:t>
            </a:r>
            <a:r>
              <a:rPr lang="en-US" dirty="0" err="1" smtClean="0"/>
              <a:t>Tomasic</a:t>
            </a:r>
            <a:r>
              <a:rPr lang="en-US" dirty="0" smtClean="0"/>
              <a:t>, John Zimmerman, </a:t>
            </a:r>
            <a:r>
              <a:rPr lang="en-US" dirty="0" err="1" smtClean="0"/>
              <a:t>Rafae</a:t>
            </a:r>
            <a:r>
              <a:rPr lang="en-US" dirty="0" smtClean="0"/>
              <a:t> Aziz, and Kathryn </a:t>
            </a:r>
            <a:r>
              <a:rPr lang="en-US" dirty="0" err="1" smtClean="0"/>
              <a:t>Rivard</a:t>
            </a:r>
            <a:endParaRPr lang="en-US" dirty="0" smtClean="0"/>
          </a:p>
          <a:p>
            <a:endParaRPr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Recruited 12 university administrators</a:t>
            </a:r>
          </a:p>
          <a:p>
            <a:pPr lvl="1"/>
            <a:r>
              <a:rPr lang="en-US" dirty="0" smtClean="0"/>
              <a:t>None reported "programming experience" -- so these were nonprogrammers!</a:t>
            </a:r>
          </a:p>
          <a:p>
            <a:endParaRPr lang="en-US" dirty="0" smtClean="0"/>
          </a:p>
          <a:p>
            <a:r>
              <a:rPr lang="en-US" dirty="0" smtClean="0"/>
              <a:t>We gave them 4 experimental tasks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Users learned to use MIXER effectively to accomplish their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pic>
        <p:nvPicPr>
          <p:cNvPr id="12" name="Content Placeholder 11" descr="attbox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364" y="1600200"/>
            <a:ext cx="7543272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Findings: Nonprogrammers can accomplish their tasks with MIXER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dirty="0" smtClean="0">
                <a:solidFill>
                  <a:srgbClr val="FFFFFF"/>
                </a:solidFill>
                <a:latin typeface="Arial" pitchFamily="34" charset="0"/>
              </a:rPr>
              <a:t>Mixer does not feel like programming</a:t>
            </a:r>
          </a:p>
          <a:p>
            <a:pPr lvl="2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</a:rPr>
              <a:t>and it succeeded</a:t>
            </a:r>
          </a:p>
          <a:p>
            <a:pPr lvl="2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300" dirty="0">
                <a:solidFill>
                  <a:srgbClr val="FFFFFF"/>
                </a:solidFill>
                <a:latin typeface="Arial" pitchFamily="34" charset="0"/>
              </a:rPr>
              <a:t>a</a:t>
            </a: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</a:rPr>
              <a:t>nd people liked it</a:t>
            </a:r>
          </a:p>
          <a:p>
            <a:pPr lvl="2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300" dirty="0" smtClean="0">
                <a:solidFill>
                  <a:srgbClr val="FFFFFF"/>
                </a:solidFill>
                <a:latin typeface="Arial" pitchFamily="34" charset="0"/>
              </a:rPr>
              <a:t>maybe causal, maybe not (future work?)</a:t>
            </a:r>
            <a:br>
              <a:rPr lang="en-US" sz="2300" dirty="0" smtClean="0">
                <a:solidFill>
                  <a:srgbClr val="FFFFFF"/>
                </a:solidFill>
                <a:latin typeface="Arial" pitchFamily="34" charset="0"/>
              </a:rPr>
            </a:br>
            <a:endParaRPr lang="en-US" sz="2300" dirty="0" smtClean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dirty="0" smtClean="0">
                <a:solidFill>
                  <a:srgbClr val="FFFFFF"/>
                </a:solidFill>
                <a:latin typeface="Arial" pitchFamily="34" charset="0"/>
              </a:rPr>
              <a:t>Mixer just enforces arbitrary constraints (e.g. copy-paste instead of typing) but users can figure it out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Users subjectively rated MIXER highly</a:t>
            </a:r>
            <a:endParaRPr lang="en-US" dirty="0"/>
          </a:p>
        </p:txBody>
      </p:sp>
      <p:pic>
        <p:nvPicPr>
          <p:cNvPr id="6" name="Content Placeholder 5" descr="tambox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676400"/>
            <a:ext cx="5832873" cy="388858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5791200"/>
            <a:ext cx="174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Cite TAM3 paper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Findings: Users conceive of the target table rather than the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Mixer does not differentiate between extracting data from a single site, and bridging multiple sites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And users did not seem to draw a distinction either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Findings: Users appreciate guidance in constructing the target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earlier version of MIXER (CHI 2010 WOZ) allowed users to select any text on the page for inclusion in the target table</a:t>
            </a:r>
          </a:p>
          <a:p>
            <a:r>
              <a:rPr lang="en-US" dirty="0" smtClean="0"/>
              <a:t>Users constructed tables which did not have a clear interpretation for MIXER</a:t>
            </a:r>
          </a:p>
          <a:p>
            <a:r>
              <a:rPr lang="en-US" dirty="0" smtClean="0"/>
              <a:t>Now MIXER guides the user to create the table that MIXER knows how to complete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for adoption of PBD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Users can use MIXER</a:t>
            </a:r>
          </a:p>
          <a:p>
            <a:r>
              <a:rPr lang="en-US" dirty="0" smtClean="0"/>
              <a:t>Many PBD systems have been developed, but few adopted</a:t>
            </a:r>
          </a:p>
          <a:p>
            <a:endParaRPr lang="en-US" dirty="0" smtClean="0"/>
          </a:p>
          <a:p>
            <a:r>
              <a:rPr lang="en-US" dirty="0" smtClean="0"/>
              <a:t>We argue that MIXER’s incorporation of Mixed Initiative concepts increases adoptability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Work: Crowd-sourcing wrapper construction</a:t>
            </a:r>
            <a:endParaRPr lang="en-US" dirty="0"/>
          </a:p>
        </p:txBody>
      </p:sp>
      <p:pic>
        <p:nvPicPr>
          <p:cNvPr id="6" name="Content Placeholder 5" descr="interactVis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981200"/>
            <a:ext cx="6248400" cy="3200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Conclusion: Nonprogrammers can conceive and execute data gathering tasks with a desktop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Thanks!</a:t>
            </a:r>
          </a:p>
          <a:p>
            <a:endParaRPr lang="en-US" dirty="0"/>
          </a:p>
          <a:p>
            <a:endParaRPr lang="en-US" dirty="0" smtClean="0"/>
          </a:p>
          <a:p>
            <a:pPr lvl="3">
              <a:buNone/>
            </a:pPr>
            <a:r>
              <a:rPr lang="en-US" dirty="0" smtClean="0"/>
              <a:t>This work is supported by grant number H133E080019 from the United States Department of Education through the National Institute on Disability and Rehabilitation Research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Mixed Initiative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A central issue is communicating knowledge and needs between the user and the agent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Gulf of execution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Gulf of evaluation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Sally the Admin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Sally is an admin</a:t>
            </a:r>
          </a:p>
          <a:p>
            <a:r>
              <a:rPr lang="en-US" dirty="0" smtClean="0"/>
              <a:t>Tasked with listing all collaborations between a department and some other research lab</a:t>
            </a:r>
          </a:p>
          <a:p>
            <a:r>
              <a:rPr lang="en-US" dirty="0" smtClean="0"/>
              <a:t>Good news: the data is available from DBLP / ACM Digital Library</a:t>
            </a:r>
          </a:p>
          <a:p>
            <a:r>
              <a:rPr lang="en-US" dirty="0" smtClean="0"/>
              <a:t>Bad news: retrieving the data is difficult (or impossible)</a:t>
            </a:r>
          </a:p>
          <a:p>
            <a:r>
              <a:rPr lang="en-US" dirty="0" smtClean="0"/>
              <a:t>So Sally has to copy-and-paste information manually MANY times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Design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Interaction begins in a normal browser session (just like web browsing)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User simply navigates to first page and activates Mixer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Mixer responds</a:t>
            </a:r>
            <a:endParaRPr lang="en-US" dirty="0"/>
          </a:p>
          <a:p>
            <a:pPr marL="1131570" lvl="3" indent="-20574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displays "workspace"</a:t>
            </a:r>
            <a:endParaRPr lang="en-US" dirty="0"/>
          </a:p>
          <a:p>
            <a:pPr marL="1131570" lvl="3" indent="-20574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highlighting the information it knows about ("wraps") in the page 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Design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The spreadsheet-like workspace is the principal shared communication medium between the human and the agent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this shows the info the agent has accumulated so far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also the info the agent has not retrieved but intends to ("+++")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also graphically depicts the relationships between the pieces of info in a nested table representation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Design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When the user is satisfied with the table so far, simply presses "Fill Table"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Mixer responds by replaying all browser steps taken in constructing the example</a:t>
            </a:r>
            <a:endParaRPr lang="en-US" dirty="0"/>
          </a:p>
          <a:p>
            <a:pPr algn="l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rial" pitchFamily="34" charset="0"/>
            </a:endParaRPr>
          </a:p>
          <a:p>
            <a:pPr algn="l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rial" pitchFamily="34" charset="0"/>
            </a:endParaRPr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Finally, the user can export the table they've constructed collaboratively with Mixer into a spreadsheet program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Barriers to programming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Why not just write a program?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most people are not programmers (obviously)</a:t>
            </a:r>
            <a:endParaRPr lang="en-US" dirty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Why not just hire a programmer?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Unless you've got a ton of tasks, or are really important, programmers are way too busy to look at each task you do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Crossing institutional boundaries makes it unclear which programmer is responsible</a:t>
            </a:r>
            <a:endParaRPr lang="en-US" dirty="0"/>
          </a:p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Why not just demand an API from the websites you're integrating?</a:t>
            </a:r>
            <a:endParaRPr lang="en-US" dirty="0"/>
          </a:p>
          <a:p>
            <a:pPr marL="771525" lvl="2" indent="-257175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80000"/>
              <a:buFont typeface="Courier New" pitchFamily="49" charset="0"/>
              <a:buChar char="o"/>
            </a:pP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What's an API? (you're a nonprogrammer, remember?)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05765" y="6246495"/>
            <a:ext cx="2233137" cy="1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DejaVu Sans" pitchFamily="34"/>
              </a:rPr>
              <a:t>John ZIMMERMAN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076099" y="6246495"/>
            <a:ext cx="3000375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</a:rPr>
              <a:t>MIXER: Mixed-Initiative Data Retrieval and Integration by Example</a:t>
            </a:r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71450" y="272892"/>
            <a:ext cx="8802529" cy="824388"/>
          </a:xfrm>
        </p:spPr>
        <p:txBody>
          <a:bodyPr lIns="0" tIns="0" rIns="0" bIns="0" anchor="t"/>
          <a:lstStyle/>
          <a:p>
            <a:pPr algn="l">
              <a:lnSpc>
                <a:spcPct val="95000"/>
              </a:lnSpc>
            </a:pPr>
            <a:r>
              <a:rPr lang="en-US" sz="3900" b="1" dirty="0">
                <a:solidFill>
                  <a:srgbClr val="DEAF0D"/>
                </a:solidFill>
                <a:latin typeface="Arial" pitchFamily="34" charset="0"/>
              </a:rPr>
              <a:t>What we know: Spreadsheets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1450" y="1644492"/>
            <a:ext cx="8802529" cy="4939188"/>
          </a:xfrm>
        </p:spPr>
        <p:txBody>
          <a:bodyPr lIns="0" tIns="0" rIns="0" bIns="0"/>
          <a:lstStyle/>
          <a:p>
            <a:pPr lvl="1" indent="-308610"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</a:rPr>
              <a:t>Spreadsheets are widely used by everyday users to represent and manipulate data</a:t>
            </a:r>
            <a:endParaRPr lang="en-US" dirty="0"/>
          </a:p>
          <a:p>
            <a:pPr algn="l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</a:pPr>
            <a:endParaRPr lang="en-US" sz="24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Sally’s Repetitive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Go to DBLP / ACM Digital Library</a:t>
            </a:r>
          </a:p>
          <a:p>
            <a:r>
              <a:rPr lang="en-US" dirty="0" smtClean="0"/>
              <a:t>Search for the department</a:t>
            </a:r>
          </a:p>
          <a:p>
            <a:r>
              <a:rPr lang="en-US" dirty="0" smtClean="0"/>
              <a:t>Click on the first paper by a </a:t>
            </a:r>
            <a:r>
              <a:rPr lang="en-US" dirty="0" err="1" smtClean="0"/>
              <a:t>prof</a:t>
            </a:r>
            <a:r>
              <a:rPr lang="en-US" dirty="0" smtClean="0"/>
              <a:t> from the dept</a:t>
            </a:r>
          </a:p>
          <a:p>
            <a:r>
              <a:rPr lang="en-US" dirty="0" smtClean="0"/>
              <a:t>Examine coauthors and their affiliations; if appropriate, copy the info into a local spreadsheet</a:t>
            </a:r>
          </a:p>
          <a:p>
            <a:r>
              <a:rPr lang="en-US" dirty="0" smtClean="0"/>
              <a:t>Click on the second paper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Proudly present the local document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Administrative office workers spend a LOT of time doing a LOT of these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And the tasks are painful</a:t>
            </a:r>
          </a:p>
          <a:p>
            <a:pPr lvl="1"/>
            <a:r>
              <a:rPr lang="en-US" dirty="0" smtClean="0"/>
              <a:t>Tedious</a:t>
            </a:r>
          </a:p>
          <a:p>
            <a:pPr lvl="1"/>
            <a:r>
              <a:rPr lang="en-US" dirty="0" smtClean="0"/>
              <a:t>Error-prone</a:t>
            </a:r>
          </a:p>
          <a:p>
            <a:pPr lvl="1"/>
            <a:r>
              <a:rPr lang="en-US" dirty="0" smtClean="0"/>
              <a:t>and the data is immediately stale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There’s a better way: automate it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endParaRPr lang="en-US" sz="2700" dirty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dirty="0" smtClean="0">
                <a:solidFill>
                  <a:srgbClr val="FFFFFF"/>
                </a:solidFill>
                <a:latin typeface="Arial" pitchFamily="34" charset="0"/>
              </a:rPr>
              <a:t>There's got to be a better way!</a:t>
            </a:r>
            <a:endParaRPr lang="en-US" dirty="0" smtClean="0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dirty="0" smtClean="0">
                <a:solidFill>
                  <a:srgbClr val="FFFFFF"/>
                </a:solidFill>
                <a:latin typeface="Arial" pitchFamily="34" charset="0"/>
              </a:rPr>
              <a:t>Rote repetition is what computers are good at ...</a:t>
            </a:r>
            <a:endParaRPr lang="en-US" dirty="0" smtClean="0"/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700" dirty="0" smtClean="0">
              <a:solidFill>
                <a:srgbClr val="FFFFFF"/>
              </a:solidFill>
              <a:latin typeface="Arial" pitchFamily="34" charset="0"/>
            </a:endParaRPr>
          </a:p>
          <a:p>
            <a:pPr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</a:pPr>
            <a:r>
              <a:rPr lang="en-US" sz="2700" dirty="0" smtClean="0">
                <a:solidFill>
                  <a:srgbClr val="FFFFFF"/>
                </a:solidFill>
                <a:latin typeface="Arial" pitchFamily="34" charset="0"/>
              </a:rPr>
              <a:t>Why not let a program do the heavy lifting?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by Demonstration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Imagine you were training a person to perform the task</a:t>
            </a:r>
          </a:p>
          <a:p>
            <a:endParaRPr lang="en-US" dirty="0" smtClean="0"/>
          </a:p>
          <a:p>
            <a:r>
              <a:rPr lang="en-US" dirty="0" smtClean="0"/>
              <a:t>You would (probably)</a:t>
            </a:r>
          </a:p>
          <a:p>
            <a:pPr lvl="1"/>
            <a:r>
              <a:rPr lang="en-US" dirty="0" smtClean="0"/>
              <a:t>show how to complete the first task</a:t>
            </a:r>
          </a:p>
          <a:p>
            <a:pPr lvl="1"/>
            <a:r>
              <a:rPr lang="en-US" dirty="0" smtClean="0"/>
              <a:t>maybe review the second one</a:t>
            </a:r>
          </a:p>
          <a:p>
            <a:pPr lvl="1"/>
            <a:r>
              <a:rPr lang="en-US" dirty="0" smtClean="0"/>
              <a:t>... and walk away</a:t>
            </a:r>
          </a:p>
          <a:p>
            <a:endParaRPr lang="en-US" dirty="0" smtClean="0"/>
          </a:p>
          <a:p>
            <a:r>
              <a:rPr lang="en-US" dirty="0" smtClean="0"/>
              <a:t>Mixer brings this interaction model to web integration tasks in a way that nonprogrammers can use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/>
          </a:p>
        </p:txBody>
      </p:sp>
      <p:pic>
        <p:nvPicPr>
          <p:cNvPr id="5" name="mix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 The MIXER Ecosystem</a:t>
            </a:r>
            <a:endParaRPr lang="en-US" dirty="0"/>
          </a:p>
        </p:txBody>
      </p:sp>
      <p:pic>
        <p:nvPicPr>
          <p:cNvPr id="6" name="Content Placeholder 5" descr="interactVision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800" y="2262981"/>
            <a:ext cx="6248400" cy="3200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just write a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Most users are not programmers</a:t>
            </a:r>
          </a:p>
          <a:p>
            <a:endParaRPr lang="en-US" dirty="0" smtClean="0"/>
          </a:p>
          <a:p>
            <a:r>
              <a:rPr lang="en-US" dirty="0" smtClean="0"/>
              <a:t>Nonprogrammers do not want to program</a:t>
            </a:r>
          </a:p>
          <a:p>
            <a:pPr lvl="1"/>
            <a:r>
              <a:rPr lang="en-US" dirty="0" smtClean="0"/>
              <a:t>It is not their job! (Rode)</a:t>
            </a:r>
          </a:p>
          <a:p>
            <a:pPr lvl="1"/>
            <a:r>
              <a:rPr lang="en-US" dirty="0" smtClean="0"/>
              <a:t>They do not want to deal with code (python, </a:t>
            </a:r>
            <a:r>
              <a:rPr lang="en-US" dirty="0" err="1" smtClean="0"/>
              <a:t>greasemonkey</a:t>
            </a:r>
            <a:r>
              <a:rPr lang="en-US" dirty="0" smtClean="0"/>
              <a:t>, etc), but also</a:t>
            </a:r>
          </a:p>
          <a:p>
            <a:pPr lvl="1"/>
            <a:r>
              <a:rPr lang="en-US" dirty="0" smtClean="0"/>
              <a:t>they do not want to deal with programming constructs</a:t>
            </a:r>
          </a:p>
          <a:p>
            <a:endParaRPr lang="en-US" dirty="0" smtClean="0"/>
          </a:p>
          <a:p>
            <a:r>
              <a:rPr lang="en-US" dirty="0" smtClean="0"/>
              <a:t>But they can and do use spreadsheets!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John ZIMMERMAN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MIXER: Mixed-Initiative Data Retrieval and Integration by Example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21DA6-8232-4740-ADBC-54F27246622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1244</Words>
  <Application>Microsoft Office PowerPoint</Application>
  <PresentationFormat>On-screen Show (4:3)</PresentationFormat>
  <Paragraphs>211</Paragraphs>
  <Slides>24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MIXER</vt:lpstr>
      <vt:lpstr>Meet Sally the Admin</vt:lpstr>
      <vt:lpstr>Sally’s Repetitive Task</vt:lpstr>
      <vt:lpstr>Administrative office workers spend a LOT of time doing a LOT of these tasks</vt:lpstr>
      <vt:lpstr>There’s a better way: automate it </vt:lpstr>
      <vt:lpstr>Programming by Demonstration</vt:lpstr>
      <vt:lpstr>MIXER</vt:lpstr>
      <vt:lpstr>Vision: The MIXER Ecosystem</vt:lpstr>
      <vt:lpstr>Why not just write a program?</vt:lpstr>
      <vt:lpstr>Experimental Setup</vt:lpstr>
      <vt:lpstr>Results: Users learned to use MIXER effectively to accomplish their tasks</vt:lpstr>
      <vt:lpstr>Findings: Nonprogrammers can accomplish their tasks with MIXER</vt:lpstr>
      <vt:lpstr>Results: Users subjectively rated MIXER highly</vt:lpstr>
      <vt:lpstr>Findings: Users conceive of the target table rather than the sources</vt:lpstr>
      <vt:lpstr>Findings: Users appreciate guidance in constructing the target table</vt:lpstr>
      <vt:lpstr>Challenges for adoption of PBD systems</vt:lpstr>
      <vt:lpstr>Future Work: Crowd-sourcing wrapper construction</vt:lpstr>
      <vt:lpstr>Conclusion: Nonprogrammers can conceive and execute data gathering tasks with a desktop tool</vt:lpstr>
      <vt:lpstr>Mixed Initiative</vt:lpstr>
      <vt:lpstr>Design</vt:lpstr>
      <vt:lpstr>Design</vt:lpstr>
      <vt:lpstr>Design</vt:lpstr>
      <vt:lpstr>Barriers to programming</vt:lpstr>
      <vt:lpstr>What we know: Spreadsheets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MIXER</dc:title>
  <dc:creator>eXPerience</dc:creator>
  <cp:lastModifiedBy>sgardine</cp:lastModifiedBy>
  <cp:revision>42</cp:revision>
  <dcterms:created xsi:type="dcterms:W3CDTF">2011-07-13T17:56:46Z</dcterms:created>
  <dcterms:modified xsi:type="dcterms:W3CDTF">2011-07-19T21:53:33Z</dcterms:modified>
</cp:coreProperties>
</file>