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82" r:id="rId3"/>
    <p:sldId id="347" r:id="rId4"/>
    <p:sldId id="345" r:id="rId5"/>
    <p:sldId id="343" r:id="rId6"/>
    <p:sldId id="346" r:id="rId7"/>
    <p:sldId id="259" r:id="rId8"/>
    <p:sldId id="261" r:id="rId9"/>
    <p:sldId id="348" r:id="rId10"/>
    <p:sldId id="264" r:id="rId11"/>
    <p:sldId id="349" r:id="rId12"/>
    <p:sldId id="350" r:id="rId13"/>
    <p:sldId id="344" r:id="rId14"/>
    <p:sldId id="268" r:id="rId15"/>
    <p:sldId id="295" r:id="rId16"/>
    <p:sldId id="276" r:id="rId17"/>
    <p:sldId id="298" r:id="rId18"/>
    <p:sldId id="279" r:id="rId19"/>
    <p:sldId id="351" r:id="rId20"/>
    <p:sldId id="299" r:id="rId21"/>
    <p:sldId id="283" r:id="rId22"/>
    <p:sldId id="301" r:id="rId23"/>
    <p:sldId id="284" r:id="rId24"/>
    <p:sldId id="286" r:id="rId25"/>
    <p:sldId id="287" r:id="rId26"/>
    <p:sldId id="288" r:id="rId27"/>
    <p:sldId id="302" r:id="rId28"/>
    <p:sldId id="289" r:id="rId29"/>
    <p:sldId id="290" r:id="rId30"/>
    <p:sldId id="352" r:id="rId31"/>
    <p:sldId id="291" r:id="rId32"/>
    <p:sldId id="304" r:id="rId33"/>
    <p:sldId id="292" r:id="rId34"/>
    <p:sldId id="353" r:id="rId35"/>
    <p:sldId id="358" r:id="rId36"/>
    <p:sldId id="359" r:id="rId37"/>
    <p:sldId id="360" r:id="rId38"/>
    <p:sldId id="354" r:id="rId39"/>
    <p:sldId id="356" r:id="rId40"/>
    <p:sldId id="361" r:id="rId41"/>
    <p:sldId id="372" r:id="rId42"/>
    <p:sldId id="369" r:id="rId43"/>
    <p:sldId id="370" r:id="rId44"/>
    <p:sldId id="357" r:id="rId45"/>
    <p:sldId id="371" r:id="rId46"/>
    <p:sldId id="305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an" initials="b" lastIdx="1" clrIdx="0">
    <p:extLst>
      <p:ext uri="{19B8F6BF-5375-455C-9EA6-DF929625EA0E}">
        <p15:presenceInfo xmlns:p15="http://schemas.microsoft.com/office/powerpoint/2012/main" userId="bri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4F81BD"/>
    <a:srgbClr val="1C334E"/>
    <a:srgbClr val="EAEAEA"/>
    <a:srgbClr val="000000"/>
    <a:srgbClr val="FFFFFF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7" autoAdjust="0"/>
    <p:restoredTop sz="88966" autoAdjust="0"/>
  </p:normalViewPr>
  <p:slideViewPr>
    <p:cSldViewPr>
      <p:cViewPr varScale="1">
        <p:scale>
          <a:sx n="70" d="100"/>
          <a:sy n="70" d="100"/>
        </p:scale>
        <p:origin x="179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480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8248"/>
    </p:cViewPr>
  </p:sorterViewPr>
  <p:notesViewPr>
    <p:cSldViewPr>
      <p:cViewPr varScale="1">
        <p:scale>
          <a:sx n="66" d="100"/>
          <a:sy n="66" d="100"/>
        </p:scale>
        <p:origin x="3062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1AFCD-50EF-4661-BFC3-789EB1042338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A53A8C-C2CC-44AD-8CB6-1901017A45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8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671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Mechanism design: what's the best way to elicit information?</a:t>
            </a:r>
          </a:p>
          <a:p>
            <a:r>
              <a:rPr lang="en-US" dirty="0"/>
              <a:t>EXAMPLE: Auction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805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Interesting: sometimes you must </a:t>
            </a:r>
            <a:r>
              <a:rPr lang="en-US" i="1" dirty="0"/>
              <a:t>not sell</a:t>
            </a:r>
            <a:r>
              <a:rPr lang="en-US" i="0" dirty="0"/>
              <a:t> the item to maximize revenue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390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Information design: "What's the best way to give information?"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6950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Information design: "What's the best way to give information?"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83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Information design: "What's the best way to give information?"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189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an arbitrary extensive-form game…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723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let's talk about the general problem: </a:t>
            </a:r>
          </a:p>
          <a:p>
            <a:r>
              <a:rPr lang="en-US" dirty="0"/>
              <a:t>has "mechanism design-like aspects" and "information design-like aspects"</a:t>
            </a:r>
          </a:p>
          <a:p>
            <a:endParaRPr lang="en-US" dirty="0"/>
          </a:p>
          <a:p>
            <a:r>
              <a:rPr lang="en-US" dirty="0"/>
              <a:t>Here, I state it for two players, but it obviously generalizes to more than two</a:t>
            </a:r>
          </a:p>
          <a:p>
            <a:endParaRPr lang="en-US" dirty="0"/>
          </a:p>
          <a:p>
            <a:r>
              <a:rPr lang="en-US" dirty="0"/>
              <a:t>In particular, </a:t>
            </a:r>
            <a:r>
              <a:rPr lang="en-US" dirty="0" err="1"/>
              <a:t>Nashes</a:t>
            </a:r>
            <a:r>
              <a:rPr lang="en-US" dirty="0"/>
              <a:t> are comm </a:t>
            </a:r>
            <a:r>
              <a:rPr lang="en-US" dirty="0" err="1"/>
              <a:t>eqs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76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in words: I use RP in a more simple way here; this is more general as I show in the full paper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881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form of the revelation principle was first introduced by </a:t>
            </a:r>
            <a:r>
              <a:rPr lang="en-US" i="0" dirty="0"/>
              <a:t>(Forges 1985), but </a:t>
            </a:r>
          </a:p>
          <a:p>
            <a:pPr marL="228600" indent="-228600">
              <a:buAutoNum type="arabicPeriod"/>
            </a:pPr>
            <a:r>
              <a:rPr lang="en-US" i="0" dirty="0"/>
              <a:t>this form is interesting enough for this talk</a:t>
            </a:r>
          </a:p>
          <a:p>
            <a:pPr marL="228600" indent="-228600">
              <a:buAutoNum type="arabicPeriod"/>
            </a:pPr>
            <a:r>
              <a:rPr lang="en-US" i="0" dirty="0"/>
              <a:t>full paper contains more powerful, new RP</a:t>
            </a:r>
          </a:p>
          <a:p>
            <a:pPr marL="0" indent="0">
              <a:buNone/>
            </a:pPr>
            <a:r>
              <a:rPr lang="en-US" i="0" dirty="0"/>
              <a:t>"WLOG" means without changing comm </a:t>
            </a:r>
            <a:r>
              <a:rPr lang="en-US" i="0" dirty="0" err="1"/>
              <a:t>eq</a:t>
            </a:r>
            <a:r>
              <a:rPr lang="en-US" i="0" dirty="0"/>
              <a:t> solution</a:t>
            </a:r>
          </a:p>
          <a:p>
            <a:pPr marL="0" indent="0">
              <a:buNone/>
            </a:pPr>
            <a:endParaRPr lang="en-US" i="0" dirty="0"/>
          </a:p>
          <a:p>
            <a:pPr marL="0" indent="0">
              <a:buNone/>
            </a:pPr>
            <a:r>
              <a:rPr lang="en-US" i="0" dirty="0"/>
              <a:t>make sure note</a:t>
            </a:r>
            <a:r>
              <a:rPr lang="en-US" i="0" baseline="0" dirty="0"/>
              <a:t> that main result is not new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0609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in words: this is proof by contradiction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12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first part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6432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here the rest of the proof is new to our paper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48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Mediator doesn't know player's true private info (L/R), only reported type</a:t>
            </a:r>
          </a:p>
          <a:p>
            <a:endParaRPr lang="en-US" dirty="0"/>
          </a:p>
          <a:p>
            <a:r>
              <a:rPr lang="en-US" dirty="0"/>
              <a:t>I'm introducing this game here: explicit communication now!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278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Transcript = message history between mediator and player I</a:t>
            </a:r>
          </a:p>
          <a:p>
            <a:endParaRPr lang="en-US" dirty="0"/>
          </a:p>
          <a:p>
            <a:r>
              <a:rPr lang="en-US" dirty="0"/>
              <a:t>Fewer states than possible transcripts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814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3450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71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in words: I use RP in a more simple way here; this is more general as I show in the full paper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2264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04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Voice over:  make this a convex program -&gt; duality -&gt; LP!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7594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Voice over:  make this a convex program -&gt; duality -&gt; LP!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430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7846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in words: I use RP in a more simple way here; this is more general as I show in the full paper</a:t>
            </a:r>
          </a:p>
          <a:p>
            <a:endParaRPr lang="en-US" dirty="0"/>
          </a:p>
          <a:p>
            <a:r>
              <a:rPr lang="en-US" dirty="0"/>
              <a:t>add more notions?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931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axes, </a:t>
            </a:r>
          </a:p>
          <a:p>
            <a:endParaRPr lang="en-US" dirty="0"/>
          </a:p>
          <a:p>
            <a:r>
              <a:rPr lang="en-US" dirty="0"/>
              <a:t>say that the </a:t>
            </a:r>
            <a:r>
              <a:rPr lang="en-US" i="1" dirty="0"/>
              <a:t>area </a:t>
            </a:r>
            <a:r>
              <a:rPr lang="en-US" i="0" dirty="0"/>
              <a:t>(not the boundary) shows the various concepts</a:t>
            </a:r>
          </a:p>
          <a:p>
            <a:endParaRPr lang="en-US" i="0" dirty="0"/>
          </a:p>
          <a:p>
            <a:r>
              <a:rPr lang="en-US" dirty="0"/>
              <a:t>remark that Nash computation is hard (some of these other notions were explicitly motivated </a:t>
            </a:r>
            <a:r>
              <a:rPr lang="en-US" i="1" dirty="0"/>
              <a:t>by</a:t>
            </a:r>
            <a:r>
              <a:rPr lang="en-US" i="0" dirty="0"/>
              <a:t> hardness of Nash computation)</a:t>
            </a:r>
            <a:r>
              <a:rPr lang="en-US" dirty="0"/>
              <a:t>; I didn't actually know the unique Nash before running </a:t>
            </a:r>
            <a:r>
              <a:rPr lang="en-US" dirty="0" err="1"/>
              <a:t>alg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067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567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653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8199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1901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331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6436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313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A53A8C-C2CC-44AD-8CB6-1901017A458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32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6D144-6BC5-47F3-9E16-F2BFDEC670A7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36FFA-F7E9-423F-9F3D-5566B2B1F7AE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6817" y="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65635-DB5A-47BA-B41A-A366C4E7BB58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A9064-E16B-455E-BCA3-CF546017F891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1764-BEAF-4142-A1DA-A9CA498062A9}" type="datetime1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5E1CF-4B34-4D30-A9F6-1D68410EA6D7}" type="datetime1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D052A-C491-4F87-AB14-46161272BCD7}" type="datetime1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1CAC1F-A554-43CB-BCD6-A3C892310492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A339-9677-4A1A-A040-359C2CC8D8D4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564E6E-0800-44AF-A69B-5F3751FD5C24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AF8BA-C04C-4056-9D01-FC2EC7E203E0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4985D2-1087-4EEB-BB34-A62118B1232C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10" Type="http://schemas.openxmlformats.org/officeDocument/2006/relationships/image" Target="../media/image8.jpeg"/><Relationship Id="rId9" Type="http://schemas.openxmlformats.org/officeDocument/2006/relationships/image" Target="../media/image1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0.png"/><Relationship Id="rId3" Type="http://schemas.openxmlformats.org/officeDocument/2006/relationships/image" Target="../media/image270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1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13" Type="http://schemas.openxmlformats.org/officeDocument/2006/relationships/image" Target="../media/image42.png"/><Relationship Id="rId18" Type="http://schemas.openxmlformats.org/officeDocument/2006/relationships/image" Target="../media/image47.png"/><Relationship Id="rId26" Type="http://schemas.openxmlformats.org/officeDocument/2006/relationships/image" Target="../media/image55.png"/><Relationship Id="rId3" Type="http://schemas.openxmlformats.org/officeDocument/2006/relationships/image" Target="../media/image170.png"/><Relationship Id="rId21" Type="http://schemas.openxmlformats.org/officeDocument/2006/relationships/image" Target="../media/image500.png"/><Relationship Id="rId7" Type="http://schemas.openxmlformats.org/officeDocument/2006/relationships/image" Target="../media/image21.pn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5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5.png"/><Relationship Id="rId20" Type="http://schemas.openxmlformats.org/officeDocument/2006/relationships/image" Target="../media/image49.png"/><Relationship Id="rId29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11" Type="http://schemas.openxmlformats.org/officeDocument/2006/relationships/image" Target="../media/image40.png"/><Relationship Id="rId24" Type="http://schemas.openxmlformats.org/officeDocument/2006/relationships/image" Target="../media/image53.png"/><Relationship Id="rId5" Type="http://schemas.openxmlformats.org/officeDocument/2006/relationships/image" Target="../media/image190.png"/><Relationship Id="rId15" Type="http://schemas.openxmlformats.org/officeDocument/2006/relationships/image" Target="../media/image44.png"/><Relationship Id="rId23" Type="http://schemas.openxmlformats.org/officeDocument/2006/relationships/image" Target="../media/image52.png"/><Relationship Id="rId28" Type="http://schemas.openxmlformats.org/officeDocument/2006/relationships/image" Target="../media/image57.png"/><Relationship Id="rId10" Type="http://schemas.openxmlformats.org/officeDocument/2006/relationships/image" Target="../media/image39.png"/><Relationship Id="rId19" Type="http://schemas.openxmlformats.org/officeDocument/2006/relationships/image" Target="../media/image48.png"/><Relationship Id="rId4" Type="http://schemas.openxmlformats.org/officeDocument/2006/relationships/image" Target="../media/image180.png"/><Relationship Id="rId9" Type="http://schemas.openxmlformats.org/officeDocument/2006/relationships/image" Target="../media/image260.png"/><Relationship Id="rId14" Type="http://schemas.openxmlformats.org/officeDocument/2006/relationships/image" Target="../media/image43.png"/><Relationship Id="rId22" Type="http://schemas.openxmlformats.org/officeDocument/2006/relationships/image" Target="../media/image51.png"/><Relationship Id="rId27" Type="http://schemas.openxmlformats.org/officeDocument/2006/relationships/image" Target="../media/image56.png"/><Relationship Id="rId30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75.png"/><Relationship Id="rId3" Type="http://schemas.openxmlformats.org/officeDocument/2006/relationships/image" Target="../media/image600.png"/><Relationship Id="rId21" Type="http://schemas.openxmlformats.org/officeDocument/2006/relationships/image" Target="../media/image23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73.png"/><Relationship Id="rId20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19" Type="http://schemas.openxmlformats.org/officeDocument/2006/relationships/image" Target="../media/image76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Relationship Id="rId22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image" Target="../media/image24.png"/><Relationship Id="rId21" Type="http://schemas.openxmlformats.org/officeDocument/2006/relationships/image" Target="../media/image81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71.png"/><Relationship Id="rId20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24" Type="http://schemas.openxmlformats.org/officeDocument/2006/relationships/image" Target="../media/image83.png"/><Relationship Id="rId5" Type="http://schemas.openxmlformats.org/officeDocument/2006/relationships/image" Target="../media/image600.png"/><Relationship Id="rId15" Type="http://schemas.openxmlformats.org/officeDocument/2006/relationships/image" Target="../media/image70.png"/><Relationship Id="rId23" Type="http://schemas.openxmlformats.org/officeDocument/2006/relationships/image" Target="../media/image82.png"/><Relationship Id="rId10" Type="http://schemas.openxmlformats.org/officeDocument/2006/relationships/image" Target="../media/image65.png"/><Relationship Id="rId19" Type="http://schemas.openxmlformats.org/officeDocument/2006/relationships/image" Target="../media/image74.png"/><Relationship Id="rId4" Type="http://schemas.openxmlformats.org/officeDocument/2006/relationships/image" Target="../media/image36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Relationship Id="rId22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85.png"/><Relationship Id="rId3" Type="http://schemas.openxmlformats.org/officeDocument/2006/relationships/image" Target="../media/image600.png"/><Relationship Id="rId21" Type="http://schemas.openxmlformats.org/officeDocument/2006/relationships/image" Target="../media/image36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74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73.png"/><Relationship Id="rId20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23" Type="http://schemas.openxmlformats.org/officeDocument/2006/relationships/image" Target="../media/image83.png"/><Relationship Id="rId10" Type="http://schemas.openxmlformats.org/officeDocument/2006/relationships/image" Target="../media/image67.png"/><Relationship Id="rId19" Type="http://schemas.openxmlformats.org/officeDocument/2006/relationships/image" Target="../media/image86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Relationship Id="rId22" Type="http://schemas.openxmlformats.org/officeDocument/2006/relationships/image" Target="../media/image8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7.png"/><Relationship Id="rId10" Type="http://schemas.openxmlformats.org/officeDocument/2006/relationships/image" Target="../media/image96.png"/><Relationship Id="rId4" Type="http://schemas.openxmlformats.org/officeDocument/2006/relationships/image" Target="../media/image890.png"/><Relationship Id="rId9" Type="http://schemas.openxmlformats.org/officeDocument/2006/relationships/image" Target="../media/image9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90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10" Type="http://schemas.openxmlformats.org/officeDocument/2006/relationships/image" Target="../media/image96.png"/><Relationship Id="rId4" Type="http://schemas.openxmlformats.org/officeDocument/2006/relationships/image" Target="../media/image890.png"/><Relationship Id="rId9" Type="http://schemas.openxmlformats.org/officeDocument/2006/relationships/image" Target="../media/image9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17.png"/><Relationship Id="rId4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4" Type="http://schemas.openxmlformats.org/officeDocument/2006/relationships/image" Target="../media/image10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02.png"/><Relationship Id="rId7" Type="http://schemas.openxmlformats.org/officeDocument/2006/relationships/image" Target="../media/image101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9.png"/><Relationship Id="rId4" Type="http://schemas.openxmlformats.org/officeDocument/2006/relationships/image" Target="../media/image10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410.png"/><Relationship Id="rId7" Type="http://schemas.openxmlformats.org/officeDocument/2006/relationships/image" Target="../media/image1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11" Type="http://schemas.openxmlformats.org/officeDocument/2006/relationships/image" Target="../media/image106.png"/><Relationship Id="rId5" Type="http://schemas.openxmlformats.org/officeDocument/2006/relationships/image" Target="../media/image130.png"/><Relationship Id="rId10" Type="http://schemas.openxmlformats.org/officeDocument/2006/relationships/image" Target="../media/image171.png"/><Relationship Id="rId4" Type="http://schemas.openxmlformats.org/officeDocument/2006/relationships/image" Target="../media/image121.png"/><Relationship Id="rId9" Type="http://schemas.openxmlformats.org/officeDocument/2006/relationships/image" Target="../media/image1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6.png"/><Relationship Id="rId4" Type="http://schemas.openxmlformats.org/officeDocument/2006/relationships/image" Target="../media/image40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7" Type="http://schemas.openxmlformats.org/officeDocument/2006/relationships/image" Target="../media/image10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2.png"/><Relationship Id="rId4" Type="http://schemas.openxmlformats.org/officeDocument/2006/relationships/image" Target="../media/image10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9.png"/><Relationship Id="rId4" Type="http://schemas.openxmlformats.org/officeDocument/2006/relationships/image" Target="../media/image18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1.png"/><Relationship Id="rId13" Type="http://schemas.openxmlformats.org/officeDocument/2006/relationships/image" Target="../media/image320.png"/><Relationship Id="rId7" Type="http://schemas.openxmlformats.org/officeDocument/2006/relationships/image" Target="../media/image261.png"/><Relationship Id="rId12" Type="http://schemas.openxmlformats.org/officeDocument/2006/relationships/image" Target="../media/image3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1.png"/><Relationship Id="rId11" Type="http://schemas.openxmlformats.org/officeDocument/2006/relationships/image" Target="../media/image301.png"/><Relationship Id="rId5" Type="http://schemas.openxmlformats.org/officeDocument/2006/relationships/image" Target="../media/image111.png"/><Relationship Id="rId15" Type="http://schemas.openxmlformats.org/officeDocument/2006/relationships/image" Target="../media/image110.png"/><Relationship Id="rId10" Type="http://schemas.openxmlformats.org/officeDocument/2006/relationships/image" Target="../media/image290.png"/><Relationship Id="rId4" Type="http://schemas.openxmlformats.org/officeDocument/2006/relationships/image" Target="../media/image120.png"/><Relationship Id="rId9" Type="http://schemas.openxmlformats.org/officeDocument/2006/relationships/image" Target="../media/image280.png"/><Relationship Id="rId14" Type="http://schemas.openxmlformats.org/officeDocument/2006/relationships/image" Target="../media/image22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CBE2CB-7E66-746C-AD8D-D44F69C195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Brian Zhang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16C12-477B-24D7-BDF1-19E73AE01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916ED16-4556-C2E0-4DE3-B0EE633CB9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dirty="0"/>
              <a:t>Mechanism design via </a:t>
            </a:r>
            <a:br>
              <a:rPr lang="en-US" sz="4000" dirty="0"/>
            </a:br>
            <a:r>
              <a:rPr lang="en-US" sz="4000" dirty="0"/>
              <a:t>extensive-form games</a:t>
            </a:r>
          </a:p>
        </p:txBody>
      </p:sp>
    </p:spTree>
    <p:extLst>
      <p:ext uri="{BB962C8B-B14F-4D97-AF65-F5344CB8AC3E}">
        <p14:creationId xmlns:p14="http://schemas.microsoft.com/office/powerpoint/2010/main" val="544483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50934-3CEE-2359-F6C7-1FA9CB24C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 1: Stackelberg equilibria in normal-form games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B49FF9-A505-1288-0168-1B0B4F56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3" name="Table 54">
            <a:extLst>
              <a:ext uri="{FF2B5EF4-FFF2-40B4-BE49-F238E27FC236}">
                <a16:creationId xmlns:a16="http://schemas.microsoft.com/office/drawing/2014/main" id="{EA28375E-FE5B-FA0B-5F59-A1A2F6EB3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302972"/>
              </p:ext>
            </p:extLst>
          </p:nvPr>
        </p:nvGraphicFramePr>
        <p:xfrm>
          <a:off x="902067" y="2438400"/>
          <a:ext cx="2173350" cy="118872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724450">
                  <a:extLst>
                    <a:ext uri="{9D8B030D-6E8A-4147-A177-3AD203B41FA5}">
                      <a16:colId xmlns:a16="http://schemas.microsoft.com/office/drawing/2014/main" val="3194082363"/>
                    </a:ext>
                  </a:extLst>
                </a:gridCol>
                <a:gridCol w="724450">
                  <a:extLst>
                    <a:ext uri="{9D8B030D-6E8A-4147-A177-3AD203B41FA5}">
                      <a16:colId xmlns:a16="http://schemas.microsoft.com/office/drawing/2014/main" val="370892464"/>
                    </a:ext>
                  </a:extLst>
                </a:gridCol>
                <a:gridCol w="724450">
                  <a:extLst>
                    <a:ext uri="{9D8B030D-6E8A-4147-A177-3AD203B41FA5}">
                      <a16:colId xmlns:a16="http://schemas.microsoft.com/office/drawing/2014/main" val="2905544796"/>
                    </a:ext>
                  </a:extLst>
                </a:gridCol>
              </a:tblGrid>
              <a:tr h="1979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85595"/>
                  </a:ext>
                </a:extLst>
              </a:tr>
              <a:tr h="31980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1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11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5366108"/>
                  </a:ext>
                </a:extLst>
              </a:tr>
              <a:tr h="31980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0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10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75582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2E0FCBFC-18CA-7188-41A5-7D34F4953E71}"/>
              </a:ext>
            </a:extLst>
          </p:cNvPr>
          <p:cNvGrpSpPr/>
          <p:nvPr/>
        </p:nvGrpSpPr>
        <p:grpSpPr>
          <a:xfrm>
            <a:off x="2160054" y="3184878"/>
            <a:ext cx="1364476" cy="788649"/>
            <a:chOff x="2552068" y="3041046"/>
            <a:chExt cx="1364476" cy="788649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35E5AD0-06D0-8E2E-CE01-529F01287C7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552068" y="3041046"/>
              <a:ext cx="266355" cy="5052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E3B1238-2594-8D7C-F938-024A10AC7983}"/>
                </a:ext>
              </a:extLst>
            </p:cNvPr>
            <p:cNvSpPr txBox="1"/>
            <p:nvPr/>
          </p:nvSpPr>
          <p:spPr>
            <a:xfrm>
              <a:off x="2552068" y="3460363"/>
              <a:ext cx="1364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</a:rPr>
                <a:t>unique Nash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0A2DD4-0EC2-491F-0C7F-E56B4AF60564}"/>
                  </a:ext>
                </a:extLst>
              </p:cNvPr>
              <p:cNvSpPr txBox="1"/>
              <p:nvPr/>
            </p:nvSpPr>
            <p:spPr>
              <a:xfrm>
                <a:off x="457200" y="4538930"/>
                <a:ext cx="3038346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b="1" dirty="0"/>
                  <a:t>Idea: </a:t>
                </a:r>
                <a:r>
                  <a:rPr lang="en-US" dirty="0"/>
                  <a:t>If </a:t>
                </a:r>
                <a:r>
                  <a:rPr lang="en-US" dirty="0">
                    <a:solidFill>
                      <a:schemeClr val="accent2"/>
                    </a:solidFill>
                  </a:rPr>
                  <a:t>P1</a:t>
                </a:r>
                <a:r>
                  <a:rPr lang="en-US" dirty="0"/>
                  <a:t> can </a:t>
                </a:r>
                <a:r>
                  <a:rPr lang="en-US" b="1" dirty="0"/>
                  <a:t>commit</a:t>
                </a:r>
                <a:r>
                  <a:rPr lang="en-US" dirty="0"/>
                  <a:t> to playing </a:t>
                </a:r>
                <a:r>
                  <a:rPr lang="en-US" dirty="0">
                    <a:solidFill>
                      <a:schemeClr val="accent2"/>
                    </a:solidFill>
                  </a:rPr>
                  <a:t>X</a:t>
                </a:r>
                <a:r>
                  <a:rPr lang="en-US" dirty="0"/>
                  <a:t> </a:t>
                </a:r>
                <a:r>
                  <a:rPr lang="en-US" dirty="0" err="1"/>
                  <a:t>w.p.</a:t>
                </a:r>
                <a:r>
                  <a:rPr lang="en-US" dirty="0"/>
                  <a:t> 1/2-</a:t>
                </a:r>
                <a:r>
                  <a:rPr lang="el-GR" dirty="0"/>
                  <a:t>ε, </a:t>
                </a:r>
                <a:r>
                  <a:rPr lang="en-US" dirty="0"/>
                  <a:t>then: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accent1"/>
                    </a:solidFill>
                  </a:rPr>
                  <a:t>P2</a:t>
                </a:r>
                <a:r>
                  <a:rPr lang="en-US" dirty="0"/>
                  <a:t>’s BR is to play </a:t>
                </a:r>
                <a:r>
                  <a:rPr lang="en-US" dirty="0">
                    <a:solidFill>
                      <a:schemeClr val="accent1"/>
                    </a:solidFill>
                  </a:rPr>
                  <a:t>Y</a:t>
                </a:r>
              </a:p>
              <a:p>
                <a:pPr marL="285750" indent="-285750">
                  <a:spcAft>
                    <a:spcPts val="1200"/>
                  </a:spcAft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accent2"/>
                    </a:solidFill>
                  </a:rPr>
                  <a:t>P1</a:t>
                </a:r>
                <a:r>
                  <a:rPr lang="en-US" dirty="0"/>
                  <a:t> gets value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10.5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20A2DD4-0EC2-491F-0C7F-E56B4AF60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538930"/>
                <a:ext cx="3038346" cy="1508105"/>
              </a:xfrm>
              <a:prstGeom prst="rect">
                <a:avLst/>
              </a:prstGeom>
              <a:blipFill>
                <a:blip r:embed="rId2"/>
                <a:stretch>
                  <a:fillRect l="-1606" t="-2429" b="-5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>
            <a:extLst>
              <a:ext uri="{FF2B5EF4-FFF2-40B4-BE49-F238E27FC236}">
                <a16:creationId xmlns:a16="http://schemas.microsoft.com/office/drawing/2014/main" id="{2886DD83-8B02-5B74-A379-797C4E074E4E}"/>
              </a:ext>
            </a:extLst>
          </p:cNvPr>
          <p:cNvGrpSpPr/>
          <p:nvPr/>
        </p:nvGrpSpPr>
        <p:grpSpPr>
          <a:xfrm>
            <a:off x="76200" y="2091993"/>
            <a:ext cx="2907046" cy="1304067"/>
            <a:chOff x="401722" y="2091993"/>
            <a:chExt cx="2907046" cy="130406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888D426-14B7-CF10-1D05-B0DD5CFE7B63}"/>
                </a:ext>
              </a:extLst>
            </p:cNvPr>
            <p:cNvSpPr txBox="1"/>
            <p:nvPr/>
          </p:nvSpPr>
          <p:spPr>
            <a:xfrm>
              <a:off x="401722" y="3026728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/>
                  </a:solidFill>
                </a:rPr>
                <a:t>Leader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FFB6988-9899-692F-E2F0-93C7875CE8DF}"/>
                </a:ext>
              </a:extLst>
            </p:cNvPr>
            <p:cNvSpPr txBox="1"/>
            <p:nvPr/>
          </p:nvSpPr>
          <p:spPr>
            <a:xfrm>
              <a:off x="2314264" y="2091993"/>
              <a:ext cx="9945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Follower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610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54BD5-36C2-CDC0-909E-F5D3CB27B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Table 54">
            <a:extLst>
              <a:ext uri="{FF2B5EF4-FFF2-40B4-BE49-F238E27FC236}">
                <a16:creationId xmlns:a16="http://schemas.microsoft.com/office/drawing/2014/main" id="{698B8CDC-706E-27CF-5D2F-951B9E2C8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113094"/>
              </p:ext>
            </p:extLst>
          </p:nvPr>
        </p:nvGraphicFramePr>
        <p:xfrm>
          <a:off x="902067" y="2438400"/>
          <a:ext cx="2173350" cy="118872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724450">
                  <a:extLst>
                    <a:ext uri="{9D8B030D-6E8A-4147-A177-3AD203B41FA5}">
                      <a16:colId xmlns:a16="http://schemas.microsoft.com/office/drawing/2014/main" val="3194082363"/>
                    </a:ext>
                  </a:extLst>
                </a:gridCol>
                <a:gridCol w="724450">
                  <a:extLst>
                    <a:ext uri="{9D8B030D-6E8A-4147-A177-3AD203B41FA5}">
                      <a16:colId xmlns:a16="http://schemas.microsoft.com/office/drawing/2014/main" val="370892464"/>
                    </a:ext>
                  </a:extLst>
                </a:gridCol>
                <a:gridCol w="724450">
                  <a:extLst>
                    <a:ext uri="{9D8B030D-6E8A-4147-A177-3AD203B41FA5}">
                      <a16:colId xmlns:a16="http://schemas.microsoft.com/office/drawing/2014/main" val="2905544796"/>
                    </a:ext>
                  </a:extLst>
                </a:gridCol>
              </a:tblGrid>
              <a:tr h="1979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85595"/>
                  </a:ext>
                </a:extLst>
              </a:tr>
              <a:tr h="31980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1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11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5366108"/>
                  </a:ext>
                </a:extLst>
              </a:tr>
              <a:tr h="31980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0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10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75582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C9C6C30-5F44-F99C-3BFF-8FF20030F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 1: Stackelberg equilibria in normal-form games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F7D81-6462-36B0-4338-44ABBC95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1A54CD2-4E3A-E7A1-7245-1D7EEFD74D58}"/>
              </a:ext>
            </a:extLst>
          </p:cNvPr>
          <p:cNvGrpSpPr/>
          <p:nvPr/>
        </p:nvGrpSpPr>
        <p:grpSpPr>
          <a:xfrm>
            <a:off x="76200" y="2091993"/>
            <a:ext cx="2907046" cy="1304067"/>
            <a:chOff x="401722" y="2091993"/>
            <a:chExt cx="2907046" cy="130406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534A0F2-97D1-494A-20AF-869274A17338}"/>
                </a:ext>
              </a:extLst>
            </p:cNvPr>
            <p:cNvSpPr txBox="1"/>
            <p:nvPr/>
          </p:nvSpPr>
          <p:spPr>
            <a:xfrm>
              <a:off x="401722" y="3026728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/>
                  </a:solidFill>
                </a:rPr>
                <a:t>Leader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D4F02C3-4562-7C6C-A862-B5B8C111A747}"/>
                </a:ext>
              </a:extLst>
            </p:cNvPr>
            <p:cNvSpPr txBox="1"/>
            <p:nvPr/>
          </p:nvSpPr>
          <p:spPr>
            <a:xfrm>
              <a:off x="2314264" y="2091993"/>
              <a:ext cx="9945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Follower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E03745D5-9B03-9201-36F1-458167A526C5}"/>
              </a:ext>
            </a:extLst>
          </p:cNvPr>
          <p:cNvSpPr txBox="1"/>
          <p:nvPr/>
        </p:nvSpPr>
        <p:spPr>
          <a:xfrm>
            <a:off x="4267200" y="1692276"/>
            <a:ext cx="46060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We’ll ignore tiebreaking.</a:t>
            </a:r>
          </a:p>
          <a:p>
            <a:endParaRPr lang="en-US" dirty="0"/>
          </a:p>
          <a:p>
            <a:r>
              <a:rPr lang="en-US" dirty="0"/>
              <a:t>Equivalently: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P1 </a:t>
            </a:r>
            <a:r>
              <a:rPr lang="en-US" dirty="0"/>
              <a:t>issues a </a:t>
            </a:r>
            <a:r>
              <a:rPr lang="en-US" b="1" dirty="0"/>
              <a:t>recommendation </a:t>
            </a:r>
            <a:r>
              <a:rPr lang="en-US" dirty="0"/>
              <a:t>(here </a:t>
            </a:r>
            <a:r>
              <a:rPr lang="en-US" dirty="0">
                <a:solidFill>
                  <a:schemeClr val="accent1"/>
                </a:solidFill>
              </a:rPr>
              <a:t>Y</a:t>
            </a:r>
            <a:r>
              <a:rPr lang="en-US" dirty="0"/>
              <a:t>) to </a:t>
            </a:r>
            <a:r>
              <a:rPr lang="en-US" dirty="0">
                <a:solidFill>
                  <a:schemeClr val="accent1"/>
                </a:solidFill>
              </a:rPr>
              <a:t>P2</a:t>
            </a:r>
            <a:r>
              <a:rPr lang="en-US" b="1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P2 </a:t>
            </a:r>
            <a:r>
              <a:rPr lang="en-US" dirty="0"/>
              <a:t>must satisfy an </a:t>
            </a:r>
            <a:r>
              <a:rPr lang="en-US" b="1" dirty="0"/>
              <a:t>obedience constraint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/>
          </a:p>
          <a:p>
            <a:r>
              <a:rPr lang="en-US" dirty="0"/>
              <a:t>Also equivalently: Optimal equilibrium for P1, ignoring P1’s incentive constraint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C0118B-6BCD-A768-A93E-F0E190FB84FE}"/>
                  </a:ext>
                </a:extLst>
              </p:cNvPr>
              <p:cNvSpPr txBox="1"/>
              <p:nvPr/>
            </p:nvSpPr>
            <p:spPr>
              <a:xfrm>
                <a:off x="3581400" y="4245550"/>
                <a:ext cx="4907358" cy="19973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eqArr>
                                <m:eqArr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eqArrP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d>
                                    <m:dPr>
                                      <m:ctrlPr>
                                        <a:rPr lang="en-US" sz="200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b="0" i="1" smtClean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b="0" i="1" smtClean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smtClean="0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e>
                                  <m:sSub>
                                    <m:sSubPr>
                                      <m:ctrlPr>
                                        <a:rPr lang="en-US" sz="200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∈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sz="2000" b="0" i="0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sub>
                                  </m:sSub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eqAr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.  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∀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  <a:p>
                <a:pPr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       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bg1">
                                      <a:lumMod val="6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  ∀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sz="2000" b="0" i="1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bg1">
                                  <a:lumMod val="6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C0118B-6BCD-A768-A93E-F0E190FB84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4245550"/>
                <a:ext cx="4907358" cy="19973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405EAEB9-0BAB-4EDE-BD26-F9AB724DCFD9}"/>
              </a:ext>
            </a:extLst>
          </p:cNvPr>
          <p:cNvSpPr txBox="1"/>
          <p:nvPr/>
        </p:nvSpPr>
        <p:spPr>
          <a:xfrm>
            <a:off x="457200" y="4538930"/>
            <a:ext cx="303834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dirty="0"/>
              <a:t>Idea: </a:t>
            </a:r>
            <a:r>
              <a:rPr lang="en-US" dirty="0"/>
              <a:t>If </a:t>
            </a:r>
            <a:r>
              <a:rPr lang="en-US" dirty="0">
                <a:solidFill>
                  <a:schemeClr val="accent2"/>
                </a:solidFill>
              </a:rPr>
              <a:t>P1</a:t>
            </a:r>
            <a:r>
              <a:rPr lang="en-US" dirty="0"/>
              <a:t> can </a:t>
            </a:r>
            <a:r>
              <a:rPr lang="en-US" b="1" dirty="0"/>
              <a:t>commit</a:t>
            </a:r>
            <a:r>
              <a:rPr lang="en-US" dirty="0"/>
              <a:t> to playing </a:t>
            </a:r>
            <a:r>
              <a:rPr lang="en-US" dirty="0">
                <a:solidFill>
                  <a:schemeClr val="accent2"/>
                </a:solidFill>
              </a:rPr>
              <a:t>X</a:t>
            </a:r>
            <a:r>
              <a:rPr lang="en-US" dirty="0"/>
              <a:t> </a:t>
            </a:r>
            <a:r>
              <a:rPr lang="en-US" dirty="0" err="1"/>
              <a:t>w.p.</a:t>
            </a:r>
            <a:r>
              <a:rPr lang="en-US" dirty="0"/>
              <a:t> 1/2,</a:t>
            </a:r>
            <a:r>
              <a:rPr lang="el-GR" dirty="0"/>
              <a:t> </a:t>
            </a:r>
            <a:r>
              <a:rPr lang="en-US" dirty="0"/>
              <a:t>then: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P2</a:t>
            </a:r>
            <a:r>
              <a:rPr lang="en-US" dirty="0"/>
              <a:t>’s BR is to play </a:t>
            </a:r>
            <a:r>
              <a:rPr lang="en-US" dirty="0">
                <a:solidFill>
                  <a:schemeClr val="accent1"/>
                </a:solidFill>
              </a:rPr>
              <a:t>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/>
                </a:solidFill>
              </a:rPr>
              <a:t>P1</a:t>
            </a:r>
            <a:r>
              <a:rPr lang="en-US" dirty="0"/>
              <a:t> gets value 10.5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24707B-29C5-DD18-C1FE-4F2F7F29542B}"/>
              </a:ext>
            </a:extLst>
          </p:cNvPr>
          <p:cNvCxnSpPr/>
          <p:nvPr/>
        </p:nvCxnSpPr>
        <p:spPr>
          <a:xfrm>
            <a:off x="4343400" y="5942921"/>
            <a:ext cx="388620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79A275-46E5-AE9F-DA35-83B28D83102B}"/>
              </a:ext>
            </a:extLst>
          </p:cNvPr>
          <p:cNvSpPr txBox="1"/>
          <p:nvPr/>
        </p:nvSpPr>
        <p:spPr>
          <a:xfrm>
            <a:off x="4193016" y="6118510"/>
            <a:ext cx="4939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(with this constraint, it would be optimal Nash eq.)</a:t>
            </a:r>
          </a:p>
        </p:txBody>
      </p:sp>
    </p:spTree>
    <p:extLst>
      <p:ext uri="{BB962C8B-B14F-4D97-AF65-F5344CB8AC3E}">
        <p14:creationId xmlns:p14="http://schemas.microsoft.com/office/powerpoint/2010/main" val="204706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BE660-74C0-FD60-7455-8B270413F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 1: Stackelberg equilibria in normal-form games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6E989-E26B-1A98-5794-94F9B6EE5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17" name="Table 54">
            <a:extLst>
              <a:ext uri="{FF2B5EF4-FFF2-40B4-BE49-F238E27FC236}">
                <a16:creationId xmlns:a16="http://schemas.microsoft.com/office/drawing/2014/main" id="{534E1DE5-A289-03A6-A7E5-C4A8F668FC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514425"/>
              </p:ext>
            </p:extLst>
          </p:nvPr>
        </p:nvGraphicFramePr>
        <p:xfrm>
          <a:off x="902067" y="2438400"/>
          <a:ext cx="2173350" cy="118872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724450">
                  <a:extLst>
                    <a:ext uri="{9D8B030D-6E8A-4147-A177-3AD203B41FA5}">
                      <a16:colId xmlns:a16="http://schemas.microsoft.com/office/drawing/2014/main" val="3194082363"/>
                    </a:ext>
                  </a:extLst>
                </a:gridCol>
                <a:gridCol w="724450">
                  <a:extLst>
                    <a:ext uri="{9D8B030D-6E8A-4147-A177-3AD203B41FA5}">
                      <a16:colId xmlns:a16="http://schemas.microsoft.com/office/drawing/2014/main" val="370892464"/>
                    </a:ext>
                  </a:extLst>
                </a:gridCol>
                <a:gridCol w="724450">
                  <a:extLst>
                    <a:ext uri="{9D8B030D-6E8A-4147-A177-3AD203B41FA5}">
                      <a16:colId xmlns:a16="http://schemas.microsoft.com/office/drawing/2014/main" val="2905544796"/>
                    </a:ext>
                  </a:extLst>
                </a:gridCol>
              </a:tblGrid>
              <a:tr h="197977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85595"/>
                  </a:ext>
                </a:extLst>
              </a:tr>
              <a:tr h="31980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1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11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5366108"/>
                  </a:ext>
                </a:extLst>
              </a:tr>
              <a:tr h="319809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0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10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75582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ADC96E1A-6611-91E3-37CD-1F6EF973496B}"/>
              </a:ext>
            </a:extLst>
          </p:cNvPr>
          <p:cNvGrpSpPr/>
          <p:nvPr/>
        </p:nvGrpSpPr>
        <p:grpSpPr>
          <a:xfrm>
            <a:off x="76200" y="2091993"/>
            <a:ext cx="2907046" cy="1304067"/>
            <a:chOff x="401722" y="2091993"/>
            <a:chExt cx="2907046" cy="130406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0B8091-0A38-A162-6C24-CB3140C0CD96}"/>
                </a:ext>
              </a:extLst>
            </p:cNvPr>
            <p:cNvSpPr txBox="1"/>
            <p:nvPr/>
          </p:nvSpPr>
          <p:spPr>
            <a:xfrm>
              <a:off x="401722" y="3026728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2"/>
                  </a:solidFill>
                </a:rPr>
                <a:t>Leader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A838E87-A629-6132-A76F-ED2D39583DDD}"/>
                </a:ext>
              </a:extLst>
            </p:cNvPr>
            <p:cNvSpPr txBox="1"/>
            <p:nvPr/>
          </p:nvSpPr>
          <p:spPr>
            <a:xfrm>
              <a:off x="2314264" y="2091993"/>
              <a:ext cx="9945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Follower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326B1EE-50EE-A30D-6986-A177CB62B915}"/>
              </a:ext>
            </a:extLst>
          </p:cNvPr>
          <p:cNvGrpSpPr/>
          <p:nvPr/>
        </p:nvGrpSpPr>
        <p:grpSpPr>
          <a:xfrm>
            <a:off x="3901284" y="1638743"/>
            <a:ext cx="4724400" cy="3580514"/>
            <a:chOff x="4495800" y="1926023"/>
            <a:chExt cx="3390757" cy="2569777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8AB5E1EE-8829-1EBA-DF79-71112BC40FF2}"/>
                </a:ext>
              </a:extLst>
            </p:cNvPr>
            <p:cNvSpPr/>
            <p:nvPr/>
          </p:nvSpPr>
          <p:spPr>
            <a:xfrm>
              <a:off x="4741334" y="3328821"/>
              <a:ext cx="292992" cy="252579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18872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1698A57-C33D-B028-C328-4AEFD6D3A4EE}"/>
                </a:ext>
              </a:extLst>
            </p:cNvPr>
            <p:cNvSpPr/>
            <p:nvPr/>
          </p:nvSpPr>
          <p:spPr>
            <a:xfrm>
              <a:off x="4495800" y="4038600"/>
              <a:ext cx="356070" cy="457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</a:rPr>
                <a:t>1</a:t>
              </a:r>
            </a:p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28F53C2-F8E4-ABBD-9693-74DAC9A7EC6E}"/>
                </a:ext>
              </a:extLst>
            </p:cNvPr>
            <p:cNvSpPr/>
            <p:nvPr/>
          </p:nvSpPr>
          <p:spPr>
            <a:xfrm>
              <a:off x="4928070" y="4038600"/>
              <a:ext cx="356070" cy="457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</a:rPr>
                <a:t>11</a:t>
              </a:r>
            </a:p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0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C91FC3B-5986-E1FC-26B5-6FDBB86BD34E}"/>
                </a:ext>
              </a:extLst>
            </p:cNvPr>
            <p:cNvCxnSpPr>
              <a:stCxn id="13" idx="3"/>
              <a:endCxn id="15" idx="0"/>
            </p:cNvCxnSpPr>
            <p:nvPr/>
          </p:nvCxnSpPr>
          <p:spPr>
            <a:xfrm flipH="1">
              <a:off x="4673835" y="3581400"/>
              <a:ext cx="213995" cy="45720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8394CC8-1D5C-958F-0AE8-A89E9EE8C2B0}"/>
                </a:ext>
              </a:extLst>
            </p:cNvPr>
            <p:cNvCxnSpPr>
              <a:cxnSpLocks/>
              <a:stCxn id="13" idx="3"/>
              <a:endCxn id="16" idx="0"/>
            </p:cNvCxnSpPr>
            <p:nvPr/>
          </p:nvCxnSpPr>
          <p:spPr>
            <a:xfrm>
              <a:off x="4887830" y="3581400"/>
              <a:ext cx="218275" cy="4572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C5E284C5-08D5-910C-3B88-6D09D2A07428}"/>
                </a:ext>
              </a:extLst>
            </p:cNvPr>
            <p:cNvSpPr/>
            <p:nvPr/>
          </p:nvSpPr>
          <p:spPr>
            <a:xfrm>
              <a:off x="5612204" y="3328821"/>
              <a:ext cx="292992" cy="252579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18872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7B400AC-48D4-0F67-873A-DFF8A4BCF521}"/>
                </a:ext>
              </a:extLst>
            </p:cNvPr>
            <p:cNvSpPr/>
            <p:nvPr/>
          </p:nvSpPr>
          <p:spPr>
            <a:xfrm>
              <a:off x="5358012" y="4038600"/>
              <a:ext cx="356070" cy="457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</a:rPr>
                <a:t>0</a:t>
              </a:r>
            </a:p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0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3D0AD04-72BA-10B0-F456-120B6FCF3E9C}"/>
                </a:ext>
              </a:extLst>
            </p:cNvPr>
            <p:cNvSpPr/>
            <p:nvPr/>
          </p:nvSpPr>
          <p:spPr>
            <a:xfrm>
              <a:off x="5790282" y="4038600"/>
              <a:ext cx="356070" cy="457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</a:rPr>
                <a:t>10</a:t>
              </a:r>
            </a:p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1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C1DF06E-91A8-3095-0652-49D8D0390F55}"/>
                </a:ext>
              </a:extLst>
            </p:cNvPr>
            <p:cNvCxnSpPr>
              <a:stCxn id="29" idx="3"/>
              <a:endCxn id="30" idx="0"/>
            </p:cNvCxnSpPr>
            <p:nvPr/>
          </p:nvCxnSpPr>
          <p:spPr>
            <a:xfrm flipH="1">
              <a:off x="5536047" y="3581400"/>
              <a:ext cx="222653" cy="45720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126EAFE-D8CC-0469-6954-0D842A963616}"/>
                </a:ext>
              </a:extLst>
            </p:cNvPr>
            <p:cNvCxnSpPr>
              <a:cxnSpLocks/>
              <a:stCxn id="29" idx="3"/>
              <a:endCxn id="31" idx="0"/>
            </p:cNvCxnSpPr>
            <p:nvPr/>
          </p:nvCxnSpPr>
          <p:spPr>
            <a:xfrm>
              <a:off x="5758700" y="3581400"/>
              <a:ext cx="209617" cy="4572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10EDCF9-1ABC-7E2F-59A8-C9493D3F072D}"/>
                </a:ext>
              </a:extLst>
            </p:cNvPr>
            <p:cNvCxnSpPr>
              <a:cxnSpLocks/>
              <a:stCxn id="13" idx="5"/>
              <a:endCxn id="29" idx="1"/>
            </p:cNvCxnSpPr>
            <p:nvPr/>
          </p:nvCxnSpPr>
          <p:spPr>
            <a:xfrm>
              <a:off x="4961078" y="3455111"/>
              <a:ext cx="724374" cy="0"/>
            </a:xfrm>
            <a:prstGeom prst="line">
              <a:avLst/>
            </a:prstGeom>
            <a:ln>
              <a:solidFill>
                <a:schemeClr val="accent1"/>
              </a:solidFill>
              <a:prstDash val="sysDot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17A5FC6C-44D4-EFBA-D0F3-BA98E0A8C104}"/>
                </a:ext>
              </a:extLst>
            </p:cNvPr>
            <p:cNvSpPr/>
            <p:nvPr/>
          </p:nvSpPr>
          <p:spPr>
            <a:xfrm>
              <a:off x="6034593" y="1926023"/>
              <a:ext cx="274320" cy="274320"/>
            </a:xfrm>
            <a:prstGeom prst="ellipse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34BF23B4-297E-234B-B96B-878A8102B4F1}"/>
                </a:ext>
              </a:extLst>
            </p:cNvPr>
            <p:cNvSpPr/>
            <p:nvPr/>
          </p:nvSpPr>
          <p:spPr>
            <a:xfrm>
              <a:off x="6490194" y="3328821"/>
              <a:ext cx="292992" cy="252579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18872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5D4B5A0-9B72-0A11-AD98-B101D25760E6}"/>
                </a:ext>
              </a:extLst>
            </p:cNvPr>
            <p:cNvSpPr/>
            <p:nvPr/>
          </p:nvSpPr>
          <p:spPr>
            <a:xfrm>
              <a:off x="6236005" y="4038600"/>
              <a:ext cx="356070" cy="457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</a:rPr>
                <a:t>1</a:t>
              </a:r>
            </a:p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1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7DF4022-D11D-0CC3-C4E3-7CB9D95D105C}"/>
                </a:ext>
              </a:extLst>
            </p:cNvPr>
            <p:cNvSpPr/>
            <p:nvPr/>
          </p:nvSpPr>
          <p:spPr>
            <a:xfrm>
              <a:off x="6668275" y="4038600"/>
              <a:ext cx="356070" cy="457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</a:rPr>
                <a:t>11</a:t>
              </a:r>
            </a:p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0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A5B5525F-FAAD-41AB-F2BF-9A9BA51C7B6E}"/>
                </a:ext>
              </a:extLst>
            </p:cNvPr>
            <p:cNvCxnSpPr>
              <a:stCxn id="51" idx="3"/>
              <a:endCxn id="52" idx="0"/>
            </p:cNvCxnSpPr>
            <p:nvPr/>
          </p:nvCxnSpPr>
          <p:spPr>
            <a:xfrm flipH="1">
              <a:off x="6414040" y="3581400"/>
              <a:ext cx="222650" cy="4572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AD6FD2E0-8759-C8EC-9C1A-199CE7228CAB}"/>
                </a:ext>
              </a:extLst>
            </p:cNvPr>
            <p:cNvCxnSpPr>
              <a:cxnSpLocks/>
              <a:stCxn id="51" idx="3"/>
              <a:endCxn id="53" idx="0"/>
            </p:cNvCxnSpPr>
            <p:nvPr/>
          </p:nvCxnSpPr>
          <p:spPr>
            <a:xfrm>
              <a:off x="6636690" y="3581400"/>
              <a:ext cx="209620" cy="45720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sp>
          <p:nvSpPr>
            <p:cNvPr id="56" name="Isosceles Triangle 55">
              <a:extLst>
                <a:ext uri="{FF2B5EF4-FFF2-40B4-BE49-F238E27FC236}">
                  <a16:creationId xmlns:a16="http://schemas.microsoft.com/office/drawing/2014/main" id="{497F529B-2995-84F8-1A85-BF5BA3D0C237}"/>
                </a:ext>
              </a:extLst>
            </p:cNvPr>
            <p:cNvSpPr/>
            <p:nvPr/>
          </p:nvSpPr>
          <p:spPr>
            <a:xfrm>
              <a:off x="7352409" y="3328821"/>
              <a:ext cx="292992" cy="252579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18872"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0E2CB81-E001-0F44-97A6-03873FD866DA}"/>
                </a:ext>
              </a:extLst>
            </p:cNvPr>
            <p:cNvSpPr/>
            <p:nvPr/>
          </p:nvSpPr>
          <p:spPr>
            <a:xfrm>
              <a:off x="7098217" y="4038600"/>
              <a:ext cx="356070" cy="457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</a:rPr>
                <a:t>0</a:t>
              </a:r>
            </a:p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0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BC4D277-18BB-F812-49F9-8754DA46D426}"/>
                </a:ext>
              </a:extLst>
            </p:cNvPr>
            <p:cNvSpPr/>
            <p:nvPr/>
          </p:nvSpPr>
          <p:spPr>
            <a:xfrm>
              <a:off x="7530487" y="4038600"/>
              <a:ext cx="356070" cy="4572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600" b="1" dirty="0">
                  <a:solidFill>
                    <a:schemeClr val="accent2"/>
                  </a:solidFill>
                </a:rPr>
                <a:t>10</a:t>
              </a:r>
            </a:p>
            <a:p>
              <a:pPr algn="ctr"/>
              <a:r>
                <a:rPr lang="en-US" sz="1600" b="1" dirty="0">
                  <a:solidFill>
                    <a:schemeClr val="accent1"/>
                  </a:solidFill>
                </a:rPr>
                <a:t>1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96A6EFC8-EE22-1617-A810-5A10AE7DD8F4}"/>
                </a:ext>
              </a:extLst>
            </p:cNvPr>
            <p:cNvCxnSpPr>
              <a:stCxn id="56" idx="3"/>
              <a:endCxn id="57" idx="0"/>
            </p:cNvCxnSpPr>
            <p:nvPr/>
          </p:nvCxnSpPr>
          <p:spPr>
            <a:xfrm flipH="1">
              <a:off x="7276252" y="3581400"/>
              <a:ext cx="222653" cy="45720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477CFD94-1DA0-52C9-1FBC-FDB498833487}"/>
                </a:ext>
              </a:extLst>
            </p:cNvPr>
            <p:cNvCxnSpPr>
              <a:cxnSpLocks/>
              <a:stCxn id="56" idx="3"/>
              <a:endCxn id="58" idx="0"/>
            </p:cNvCxnSpPr>
            <p:nvPr/>
          </p:nvCxnSpPr>
          <p:spPr>
            <a:xfrm>
              <a:off x="7498905" y="3581400"/>
              <a:ext cx="209617" cy="45720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F915C1A-7149-542A-C947-E64B991F8429}"/>
                </a:ext>
              </a:extLst>
            </p:cNvPr>
            <p:cNvCxnSpPr>
              <a:cxnSpLocks/>
              <a:stCxn id="51" idx="5"/>
              <a:endCxn id="56" idx="1"/>
            </p:cNvCxnSpPr>
            <p:nvPr/>
          </p:nvCxnSpPr>
          <p:spPr>
            <a:xfrm>
              <a:off x="6709938" y="3455111"/>
              <a:ext cx="715719" cy="0"/>
            </a:xfrm>
            <a:prstGeom prst="line">
              <a:avLst/>
            </a:prstGeom>
            <a:ln>
              <a:solidFill>
                <a:schemeClr val="accent1"/>
              </a:solidFill>
              <a:prstDash val="sysDot"/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209DD676-1E20-CCEB-CCB5-2316EAA161FD}"/>
                </a:ext>
              </a:extLst>
            </p:cNvPr>
            <p:cNvCxnSpPr>
              <a:cxnSpLocks/>
              <a:stCxn id="50" idx="4"/>
              <a:endCxn id="13" idx="0"/>
            </p:cNvCxnSpPr>
            <p:nvPr/>
          </p:nvCxnSpPr>
          <p:spPr>
            <a:xfrm flipH="1">
              <a:off x="4887830" y="2200343"/>
              <a:ext cx="1283923" cy="11284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FB2B56A7-36A9-5B51-C639-5E1C1C8CD2D1}"/>
                </a:ext>
              </a:extLst>
            </p:cNvPr>
            <p:cNvCxnSpPr>
              <a:cxnSpLocks/>
              <a:stCxn id="50" idx="4"/>
              <a:endCxn id="29" idx="0"/>
            </p:cNvCxnSpPr>
            <p:nvPr/>
          </p:nvCxnSpPr>
          <p:spPr>
            <a:xfrm flipH="1">
              <a:off x="5758700" y="2200343"/>
              <a:ext cx="413053" cy="11284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D69F2B2E-4606-D75A-5250-C82CC30E580B}"/>
                </a:ext>
              </a:extLst>
            </p:cNvPr>
            <p:cNvCxnSpPr>
              <a:cxnSpLocks/>
              <a:stCxn id="50" idx="4"/>
              <a:endCxn id="51" idx="0"/>
            </p:cNvCxnSpPr>
            <p:nvPr/>
          </p:nvCxnSpPr>
          <p:spPr>
            <a:xfrm>
              <a:off x="6171753" y="2200343"/>
              <a:ext cx="464937" cy="112847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7A3DA86C-2BEA-6AC0-D7BB-5FA65D12BA30}"/>
                </a:ext>
              </a:extLst>
            </p:cNvPr>
            <p:cNvCxnSpPr>
              <a:cxnSpLocks/>
              <a:stCxn id="50" idx="4"/>
              <a:endCxn id="56" idx="0"/>
            </p:cNvCxnSpPr>
            <p:nvPr/>
          </p:nvCxnSpPr>
          <p:spPr>
            <a:xfrm>
              <a:off x="6171753" y="2200343"/>
              <a:ext cx="1327152" cy="112847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136F30B-04CB-F74F-18C8-A9FFB768ECA0}"/>
                </a:ext>
              </a:extLst>
            </p:cNvPr>
            <p:cNvSpPr txBox="1"/>
            <p:nvPr/>
          </p:nvSpPr>
          <p:spPr>
            <a:xfrm>
              <a:off x="5650095" y="2688254"/>
              <a:ext cx="576072" cy="4197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2"/>
                  </a:solidFill>
                </a:rPr>
                <a:t>play Y</a:t>
              </a:r>
            </a:p>
            <a:p>
              <a:pPr algn="ctr"/>
              <a:r>
                <a:rPr lang="en-US" sz="1600" dirty="0">
                  <a:solidFill>
                    <a:schemeClr val="accent1"/>
                  </a:solidFill>
                </a:rPr>
                <a:t>rec X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E944ECA-8275-ADCF-88F1-B3A2BB8D3799}"/>
                </a:ext>
              </a:extLst>
            </p:cNvPr>
            <p:cNvSpPr txBox="1"/>
            <p:nvPr/>
          </p:nvSpPr>
          <p:spPr>
            <a:xfrm>
              <a:off x="4996967" y="2638556"/>
              <a:ext cx="576072" cy="4197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2"/>
                  </a:solidFill>
                </a:rPr>
                <a:t>play X</a:t>
              </a:r>
            </a:p>
            <a:p>
              <a:pPr algn="ctr"/>
              <a:r>
                <a:rPr lang="en-US" sz="1600" dirty="0">
                  <a:solidFill>
                    <a:schemeClr val="accent1"/>
                  </a:solidFill>
                </a:rPr>
                <a:t>rec X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F3861B4-D961-AEE1-0E9A-854AC07F751D}"/>
                </a:ext>
              </a:extLst>
            </p:cNvPr>
            <p:cNvSpPr txBox="1"/>
            <p:nvPr/>
          </p:nvSpPr>
          <p:spPr>
            <a:xfrm>
              <a:off x="6155873" y="2677057"/>
              <a:ext cx="507698" cy="4197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2"/>
                  </a:solidFill>
                </a:rPr>
                <a:t>play X</a:t>
              </a:r>
            </a:p>
            <a:p>
              <a:pPr algn="ctr"/>
              <a:r>
                <a:rPr lang="en-US" sz="1600" dirty="0">
                  <a:solidFill>
                    <a:schemeClr val="accent1"/>
                  </a:solidFill>
                </a:rPr>
                <a:t>rec Y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B35354A8-A31D-08A3-A969-54DC9C8F1E20}"/>
                </a:ext>
              </a:extLst>
            </p:cNvPr>
            <p:cNvSpPr txBox="1"/>
            <p:nvPr/>
          </p:nvSpPr>
          <p:spPr>
            <a:xfrm>
              <a:off x="6783186" y="2635975"/>
              <a:ext cx="576072" cy="4197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2"/>
                  </a:solidFill>
                </a:rPr>
                <a:t>play Y</a:t>
              </a:r>
            </a:p>
            <a:p>
              <a:pPr algn="ctr"/>
              <a:r>
                <a:rPr lang="en-US" sz="1600" dirty="0">
                  <a:solidFill>
                    <a:schemeClr val="accent1"/>
                  </a:solidFill>
                </a:rPr>
                <a:t>rec Y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516B4CE-67D6-A0DC-5869-9CDC75594839}"/>
              </a:ext>
            </a:extLst>
          </p:cNvPr>
          <p:cNvSpPr txBox="1"/>
          <p:nvPr/>
        </p:nvSpPr>
        <p:spPr>
          <a:xfrm>
            <a:off x="1836827" y="5594616"/>
            <a:ext cx="524290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Stackelberg equilibrium = strategy for </a:t>
            </a:r>
            <a:r>
              <a:rPr lang="en-US" dirty="0">
                <a:solidFill>
                  <a:schemeClr val="accent2"/>
                </a:solidFill>
              </a:rPr>
              <a:t>leader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s.t.</a:t>
            </a:r>
            <a:r>
              <a:rPr lang="en-US" dirty="0"/>
              <a:t> holding leader’s strategy fixed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>
                <a:solidFill>
                  <a:schemeClr val="accent3"/>
                </a:solidFill>
              </a:rPr>
              <a:t> 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direct strategy </a:t>
            </a:r>
            <a:r>
              <a:rPr lang="en-US" dirty="0"/>
              <a:t>is a </a:t>
            </a:r>
            <a:r>
              <a:rPr lang="en-US" b="1" dirty="0"/>
              <a:t>best response </a:t>
            </a:r>
            <a:r>
              <a:rPr lang="en-US" dirty="0"/>
              <a:t>for follower</a:t>
            </a:r>
          </a:p>
        </p:txBody>
      </p:sp>
    </p:spTree>
    <p:extLst>
      <p:ext uri="{BB962C8B-B14F-4D97-AF65-F5344CB8AC3E}">
        <p14:creationId xmlns:p14="http://schemas.microsoft.com/office/powerpoint/2010/main" val="152686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ross 8">
            <a:extLst>
              <a:ext uri="{FF2B5EF4-FFF2-40B4-BE49-F238E27FC236}">
                <a16:creationId xmlns:a16="http://schemas.microsoft.com/office/drawing/2014/main" id="{97F62A07-5EB2-FE6B-0DC1-0C0B519962DF}"/>
              </a:ext>
            </a:extLst>
          </p:cNvPr>
          <p:cNvSpPr/>
          <p:nvPr/>
        </p:nvSpPr>
        <p:spPr>
          <a:xfrm>
            <a:off x="4038598" y="1935663"/>
            <a:ext cx="4338573" cy="4338573"/>
          </a:xfrm>
          <a:prstGeom prst="plus">
            <a:avLst>
              <a:gd name="adj" fmla="val 40784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5494ED-028B-6B3E-804B-8CF1906F1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 2: Optimal correlated equilibria (for normal-form games)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2ECDB-97AC-6B69-3FAA-D443984E7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B1D6BA-EB05-AEF5-9765-F39B2F689568}"/>
              </a:ext>
            </a:extLst>
          </p:cNvPr>
          <p:cNvSpPr txBox="1"/>
          <p:nvPr/>
        </p:nvSpPr>
        <p:spPr>
          <a:xfrm>
            <a:off x="781434" y="1397155"/>
            <a:ext cx="1176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Chicken</a:t>
            </a:r>
          </a:p>
        </p:txBody>
      </p:sp>
      <p:pic>
        <p:nvPicPr>
          <p:cNvPr id="7" name="Graphic 6" descr="Car">
            <a:extLst>
              <a:ext uri="{FF2B5EF4-FFF2-40B4-BE49-F238E27FC236}">
                <a16:creationId xmlns:a16="http://schemas.microsoft.com/office/drawing/2014/main" id="{663E46C2-C001-82CE-80C3-A8D9B43F4D1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5712585" y="5181600"/>
            <a:ext cx="990601" cy="990601"/>
          </a:xfrm>
          <a:prstGeom prst="rect">
            <a:avLst/>
          </a:prstGeom>
        </p:spPr>
      </p:pic>
      <p:pic>
        <p:nvPicPr>
          <p:cNvPr id="10" name="Graphic 9" descr="Car">
            <a:extLst>
              <a:ext uri="{FF2B5EF4-FFF2-40B4-BE49-F238E27FC236}">
                <a16:creationId xmlns:a16="http://schemas.microsoft.com/office/drawing/2014/main" id="{00A29F70-35FF-22A2-E16F-BFE6831054B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75471" y="3611545"/>
            <a:ext cx="990601" cy="99060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76C0B0C-4040-648F-CE42-1A9B2467E9BF}"/>
              </a:ext>
            </a:extLst>
          </p:cNvPr>
          <p:cNvGrpSpPr/>
          <p:nvPr/>
        </p:nvGrpSpPr>
        <p:grpSpPr>
          <a:xfrm rot="10800000">
            <a:off x="5418269" y="3809999"/>
            <a:ext cx="344108" cy="589900"/>
            <a:chOff x="1533832" y="4763728"/>
            <a:chExt cx="533400" cy="9144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51D64FD-9C13-0411-5679-47C9FA5FA591}"/>
                </a:ext>
              </a:extLst>
            </p:cNvPr>
            <p:cNvSpPr/>
            <p:nvPr/>
          </p:nvSpPr>
          <p:spPr>
            <a:xfrm>
              <a:off x="1533832" y="4763728"/>
              <a:ext cx="533400" cy="9144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AA045DC-35D9-5EC9-2A78-31B643748E91}"/>
                </a:ext>
              </a:extLst>
            </p:cNvPr>
            <p:cNvSpPr/>
            <p:nvPr/>
          </p:nvSpPr>
          <p:spPr>
            <a:xfrm>
              <a:off x="1645220" y="5249845"/>
              <a:ext cx="312755" cy="312755"/>
            </a:xfrm>
            <a:prstGeom prst="ellipse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C935C3A-D726-541C-F5BD-3A1D3C652F4F}"/>
                </a:ext>
              </a:extLst>
            </p:cNvPr>
            <p:cNvSpPr/>
            <p:nvPr/>
          </p:nvSpPr>
          <p:spPr>
            <a:xfrm>
              <a:off x="1645220" y="4868844"/>
              <a:ext cx="312755" cy="312755"/>
            </a:xfrm>
            <a:prstGeom prst="ellipse">
              <a:avLst/>
            </a:prstGeom>
            <a:solidFill>
              <a:schemeClr val="accent3"/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1F6D38F-0E88-C7EF-CA86-35413B013467}"/>
              </a:ext>
            </a:extLst>
          </p:cNvPr>
          <p:cNvGrpSpPr/>
          <p:nvPr/>
        </p:nvGrpSpPr>
        <p:grpSpPr>
          <a:xfrm rot="10800000">
            <a:off x="6035831" y="4421778"/>
            <a:ext cx="344108" cy="589900"/>
            <a:chOff x="1533832" y="4763728"/>
            <a:chExt cx="533400" cy="9144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725A3B2-3F7A-6A7A-DAF7-C78E3392313E}"/>
                </a:ext>
              </a:extLst>
            </p:cNvPr>
            <p:cNvSpPr/>
            <p:nvPr/>
          </p:nvSpPr>
          <p:spPr>
            <a:xfrm>
              <a:off x="1533832" y="4763728"/>
              <a:ext cx="533400" cy="91440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EBE4D0D-F5A1-CB18-E6AE-54F5041FA77A}"/>
                </a:ext>
              </a:extLst>
            </p:cNvPr>
            <p:cNvSpPr/>
            <p:nvPr/>
          </p:nvSpPr>
          <p:spPr>
            <a:xfrm>
              <a:off x="1645220" y="5249845"/>
              <a:ext cx="312755" cy="312755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tx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5FBE84D-5517-95E0-A9B6-AD4777385DBC}"/>
                </a:ext>
              </a:extLst>
            </p:cNvPr>
            <p:cNvSpPr/>
            <p:nvPr/>
          </p:nvSpPr>
          <p:spPr>
            <a:xfrm>
              <a:off x="1645220" y="4868844"/>
              <a:ext cx="312755" cy="312755"/>
            </a:xfrm>
            <a:prstGeom prst="ellipse">
              <a:avLst/>
            </a:prstGeom>
            <a:ln w="31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8" name="Table 54">
            <a:extLst>
              <a:ext uri="{FF2B5EF4-FFF2-40B4-BE49-F238E27FC236}">
                <a16:creationId xmlns:a16="http://schemas.microsoft.com/office/drawing/2014/main" id="{AAFF4E73-AA6B-A173-B28F-4C48ADA587E5}"/>
              </a:ext>
            </a:extLst>
          </p:cNvPr>
          <p:cNvGraphicFramePr>
            <a:graphicFrameLocks noGrp="1"/>
          </p:cNvGraphicFramePr>
          <p:nvPr/>
        </p:nvGraphicFramePr>
        <p:xfrm>
          <a:off x="55280" y="1905605"/>
          <a:ext cx="3038346" cy="16764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12782">
                  <a:extLst>
                    <a:ext uri="{9D8B030D-6E8A-4147-A177-3AD203B41FA5}">
                      <a16:colId xmlns:a16="http://schemas.microsoft.com/office/drawing/2014/main" val="3194082363"/>
                    </a:ext>
                  </a:extLst>
                </a:gridCol>
                <a:gridCol w="1012782">
                  <a:extLst>
                    <a:ext uri="{9D8B030D-6E8A-4147-A177-3AD203B41FA5}">
                      <a16:colId xmlns:a16="http://schemas.microsoft.com/office/drawing/2014/main" val="370892464"/>
                    </a:ext>
                  </a:extLst>
                </a:gridCol>
                <a:gridCol w="1012782">
                  <a:extLst>
                    <a:ext uri="{9D8B030D-6E8A-4147-A177-3AD203B41FA5}">
                      <a16:colId xmlns:a16="http://schemas.microsoft.com/office/drawing/2014/main" val="2905544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Stop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8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Stop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0</a:t>
                      </a:r>
                      <a:r>
                        <a:rPr lang="en-US" dirty="0"/>
                        <a:t>, </a:t>
                      </a:r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0</a:t>
                      </a:r>
                      <a:r>
                        <a:rPr lang="en-US" dirty="0"/>
                        <a:t>, </a:t>
                      </a:r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36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r>
                        <a:rPr lang="en-US" dirty="0"/>
                        <a:t>, </a:t>
                      </a:r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1-p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-5</a:t>
                      </a:r>
                      <a:r>
                        <a:rPr lang="en-US" dirty="0"/>
                        <a:t>, </a:t>
                      </a:r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-5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7558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FF64D8-3CFB-602F-C5D0-5469793F61D0}"/>
                  </a:ext>
                </a:extLst>
              </p:cNvPr>
              <p:cNvSpPr txBox="1"/>
              <p:nvPr/>
            </p:nvSpPr>
            <p:spPr>
              <a:xfrm>
                <a:off x="280680" y="4716728"/>
                <a:ext cx="4594912" cy="8617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ctrlP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Stop</m:t>
                          </m:r>
                          <m: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Go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⋅(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Go</m:t>
                      </m:r>
                      <m: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Stop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sz="2000" dirty="0">
                    <a:solidFill>
                      <a:schemeClr val="tx1"/>
                    </a:solidFill>
                  </a:rPr>
                  <a:t>is a CE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3FF64D8-3CFB-602F-C5D0-5469793F61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680" y="4716728"/>
                <a:ext cx="4594912" cy="861774"/>
              </a:xfrm>
              <a:prstGeom prst="rect">
                <a:avLst/>
              </a:prstGeom>
              <a:blipFill>
                <a:blip r:embed="rId6"/>
                <a:stretch>
                  <a:fillRect l="-1326" b="-12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149F8294-8EF1-7101-D593-118B8874014B}"/>
              </a:ext>
            </a:extLst>
          </p:cNvPr>
          <p:cNvSpPr txBox="1"/>
          <p:nvPr/>
        </p:nvSpPr>
        <p:spPr>
          <a:xfrm>
            <a:off x="457200" y="5736869"/>
            <a:ext cx="3048000" cy="92333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Player strategies are </a:t>
            </a:r>
            <a:r>
              <a:rPr lang="en-US" b="1" dirty="0"/>
              <a:t>direct</a:t>
            </a:r>
            <a:r>
              <a:rPr lang="en-US" dirty="0"/>
              <a:t>: incentivized to follow recommendations</a:t>
            </a:r>
          </a:p>
        </p:txBody>
      </p:sp>
    </p:spTree>
    <p:extLst>
      <p:ext uri="{BB962C8B-B14F-4D97-AF65-F5344CB8AC3E}">
        <p14:creationId xmlns:p14="http://schemas.microsoft.com/office/powerpoint/2010/main" val="371939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Arc 117">
            <a:extLst>
              <a:ext uri="{FF2B5EF4-FFF2-40B4-BE49-F238E27FC236}">
                <a16:creationId xmlns:a16="http://schemas.microsoft.com/office/drawing/2014/main" id="{8184C43F-492F-92EC-2BC1-8577C03A0863}"/>
              </a:ext>
            </a:extLst>
          </p:cNvPr>
          <p:cNvSpPr/>
          <p:nvPr/>
        </p:nvSpPr>
        <p:spPr>
          <a:xfrm>
            <a:off x="2514600" y="4869655"/>
            <a:ext cx="4427697" cy="3817145"/>
          </a:xfrm>
          <a:prstGeom prst="arc">
            <a:avLst>
              <a:gd name="adj1" fmla="val 13994711"/>
              <a:gd name="adj2" fmla="val 18531924"/>
            </a:avLst>
          </a:prstGeom>
          <a:ln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5494ED-028B-6B3E-804B-8CF1906F1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Problem 2: Optimal correlated equilibria (for normal-form games)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2ECDB-97AC-6B69-3FAA-D443984E7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B1D6BA-EB05-AEF5-9765-F39B2F689568}"/>
              </a:ext>
            </a:extLst>
          </p:cNvPr>
          <p:cNvSpPr txBox="1"/>
          <p:nvPr/>
        </p:nvSpPr>
        <p:spPr>
          <a:xfrm>
            <a:off x="781434" y="1397155"/>
            <a:ext cx="1176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Chicken</a:t>
            </a:r>
          </a:p>
        </p:txBody>
      </p:sp>
      <p:graphicFrame>
        <p:nvGraphicFramePr>
          <p:cNvPr id="8" name="Table 54">
            <a:extLst>
              <a:ext uri="{FF2B5EF4-FFF2-40B4-BE49-F238E27FC236}">
                <a16:creationId xmlns:a16="http://schemas.microsoft.com/office/drawing/2014/main" id="{AAFF4E73-AA6B-A173-B28F-4C48ADA587E5}"/>
              </a:ext>
            </a:extLst>
          </p:cNvPr>
          <p:cNvGraphicFramePr>
            <a:graphicFrameLocks noGrp="1"/>
          </p:cNvGraphicFramePr>
          <p:nvPr/>
        </p:nvGraphicFramePr>
        <p:xfrm>
          <a:off x="55280" y="1905605"/>
          <a:ext cx="3038346" cy="167640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012782">
                  <a:extLst>
                    <a:ext uri="{9D8B030D-6E8A-4147-A177-3AD203B41FA5}">
                      <a16:colId xmlns:a16="http://schemas.microsoft.com/office/drawing/2014/main" val="3194082363"/>
                    </a:ext>
                  </a:extLst>
                </a:gridCol>
                <a:gridCol w="1012782">
                  <a:extLst>
                    <a:ext uri="{9D8B030D-6E8A-4147-A177-3AD203B41FA5}">
                      <a16:colId xmlns:a16="http://schemas.microsoft.com/office/drawing/2014/main" val="370892464"/>
                    </a:ext>
                  </a:extLst>
                </a:gridCol>
                <a:gridCol w="1012782">
                  <a:extLst>
                    <a:ext uri="{9D8B030D-6E8A-4147-A177-3AD203B41FA5}">
                      <a16:colId xmlns:a16="http://schemas.microsoft.com/office/drawing/2014/main" val="2905544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Stop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8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Stop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0</a:t>
                      </a:r>
                      <a:r>
                        <a:rPr lang="en-US" dirty="0"/>
                        <a:t>, </a:t>
                      </a:r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0</a:t>
                      </a:r>
                      <a:r>
                        <a:rPr lang="en-US" dirty="0"/>
                        <a:t>, </a:t>
                      </a:r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1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5366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Go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r>
                        <a:rPr lang="en-US" dirty="0"/>
                        <a:t>, </a:t>
                      </a:r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0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1-p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chemeClr val="accent1"/>
                          </a:solidFill>
                        </a:rPr>
                        <a:t>-5</a:t>
                      </a:r>
                      <a:r>
                        <a:rPr lang="en-US" dirty="0"/>
                        <a:t>, </a:t>
                      </a:r>
                      <a:r>
                        <a:rPr lang="en-US" b="1" dirty="0">
                          <a:solidFill>
                            <a:schemeClr val="accent6"/>
                          </a:solidFill>
                        </a:rPr>
                        <a:t>-5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chemeClr val="accent2"/>
                          </a:solidFill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75582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062F78C2-330B-6D8E-ECC4-32630443A16A}"/>
              </a:ext>
            </a:extLst>
          </p:cNvPr>
          <p:cNvGrpSpPr/>
          <p:nvPr/>
        </p:nvGrpSpPr>
        <p:grpSpPr>
          <a:xfrm>
            <a:off x="4768483" y="3005319"/>
            <a:ext cx="1729457" cy="1116626"/>
            <a:chOff x="4768483" y="3005319"/>
            <a:chExt cx="1729457" cy="1116626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68B40CE-81E3-A19B-BB29-D9EF3930AFFD}"/>
                </a:ext>
              </a:extLst>
            </p:cNvPr>
            <p:cNvCxnSpPr>
              <a:cxnSpLocks/>
              <a:stCxn id="96" idx="4"/>
              <a:endCxn id="53" idx="0"/>
            </p:cNvCxnSpPr>
            <p:nvPr/>
          </p:nvCxnSpPr>
          <p:spPr>
            <a:xfrm flipH="1">
              <a:off x="4768483" y="3005319"/>
              <a:ext cx="860185" cy="11166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B211D2EF-027D-E864-2499-EE976CB3FD94}"/>
                </a:ext>
              </a:extLst>
            </p:cNvPr>
            <p:cNvCxnSpPr>
              <a:cxnSpLocks/>
              <a:stCxn id="96" idx="4"/>
              <a:endCxn id="67" idx="0"/>
            </p:cNvCxnSpPr>
            <p:nvPr/>
          </p:nvCxnSpPr>
          <p:spPr>
            <a:xfrm>
              <a:off x="5628668" y="3005319"/>
              <a:ext cx="869272" cy="11166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47AC63-D640-636D-3531-B12799009788}"/>
              </a:ext>
            </a:extLst>
          </p:cNvPr>
          <p:cNvGrpSpPr/>
          <p:nvPr/>
        </p:nvGrpSpPr>
        <p:grpSpPr>
          <a:xfrm>
            <a:off x="4760046" y="3013860"/>
            <a:ext cx="1729457" cy="1116626"/>
            <a:chOff x="4769878" y="3023692"/>
            <a:chExt cx="1729456" cy="1116626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4A565A2-B648-A34D-5B20-33D82E624F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69878" y="3023692"/>
              <a:ext cx="860185" cy="111662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10531C7-6265-A91E-18E9-BC5C72D313EC}"/>
                </a:ext>
              </a:extLst>
            </p:cNvPr>
            <p:cNvCxnSpPr>
              <a:cxnSpLocks/>
            </p:cNvCxnSpPr>
            <p:nvPr/>
          </p:nvCxnSpPr>
          <p:spPr>
            <a:xfrm>
              <a:off x="5630062" y="3023692"/>
              <a:ext cx="869272" cy="111662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ABD0768-25D1-0737-8F32-CBA527224C16}"/>
              </a:ext>
            </a:extLst>
          </p:cNvPr>
          <p:cNvCxnSpPr>
            <a:cxnSpLocks/>
            <a:stCxn id="39" idx="5"/>
            <a:endCxn id="53" idx="1"/>
          </p:cNvCxnSpPr>
          <p:nvPr/>
        </p:nvCxnSpPr>
        <p:spPr>
          <a:xfrm>
            <a:off x="3144653" y="4308873"/>
            <a:ext cx="1515412" cy="0"/>
          </a:xfrm>
          <a:prstGeom prst="line">
            <a:avLst/>
          </a:prstGeom>
          <a:ln>
            <a:prstDash val="sysDot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Arc 25">
            <a:extLst>
              <a:ext uri="{FF2B5EF4-FFF2-40B4-BE49-F238E27FC236}">
                <a16:creationId xmlns:a16="http://schemas.microsoft.com/office/drawing/2014/main" id="{CAEC1F38-9153-56CE-B9F8-22A5127B3165}"/>
              </a:ext>
            </a:extLst>
          </p:cNvPr>
          <p:cNvSpPr/>
          <p:nvPr/>
        </p:nvSpPr>
        <p:spPr>
          <a:xfrm rot="10800000">
            <a:off x="4306062" y="2231084"/>
            <a:ext cx="4427697" cy="3405771"/>
          </a:xfrm>
          <a:prstGeom prst="arc">
            <a:avLst>
              <a:gd name="adj1" fmla="val 13779333"/>
              <a:gd name="adj2" fmla="val 18682082"/>
            </a:avLst>
          </a:prstGeom>
          <a:ln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FB6C799-087E-3015-6A8B-52EA18B23BB9}"/>
              </a:ext>
            </a:extLst>
          </p:cNvPr>
          <p:cNvCxnSpPr>
            <a:cxnSpLocks/>
            <a:stCxn id="30" idx="1"/>
            <a:endCxn id="35" idx="5"/>
          </p:cNvCxnSpPr>
          <p:nvPr/>
        </p:nvCxnSpPr>
        <p:spPr>
          <a:xfrm>
            <a:off x="2698389" y="5300842"/>
            <a:ext cx="652437" cy="0"/>
          </a:xfrm>
          <a:prstGeom prst="line">
            <a:avLst/>
          </a:prstGeom>
          <a:ln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9D6940C0-E31B-B863-B2EE-E70B9914EACD}"/>
              </a:ext>
            </a:extLst>
          </p:cNvPr>
          <p:cNvSpPr/>
          <p:nvPr/>
        </p:nvSpPr>
        <p:spPr>
          <a:xfrm>
            <a:off x="2166965" y="6062840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0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3C3DFC6-F652-EE89-07F4-BBBB2354C926}"/>
              </a:ext>
            </a:extLst>
          </p:cNvPr>
          <p:cNvSpPr/>
          <p:nvPr/>
        </p:nvSpPr>
        <p:spPr>
          <a:xfrm>
            <a:off x="2596269" y="6062841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0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D91DC9C7-E275-B5D2-F5A4-6B11179CAE47}"/>
              </a:ext>
            </a:extLst>
          </p:cNvPr>
          <p:cNvSpPr/>
          <p:nvPr/>
        </p:nvSpPr>
        <p:spPr>
          <a:xfrm rot="10800000">
            <a:off x="2373136" y="5113915"/>
            <a:ext cx="433671" cy="373855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tIns="0" bIns="91440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r>
              <a:rPr lang="en-US" b="1" dirty="0"/>
              <a:t>C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9D4ED27-3ADC-DB7A-97B1-2C5230F56EA8}"/>
              </a:ext>
            </a:extLst>
          </p:cNvPr>
          <p:cNvCxnSpPr>
            <a:cxnSpLocks/>
            <a:stCxn id="30" idx="0"/>
            <a:endCxn id="29" idx="0"/>
          </p:cNvCxnSpPr>
          <p:nvPr/>
        </p:nvCxnSpPr>
        <p:spPr>
          <a:xfrm>
            <a:off x="2589971" y="5487770"/>
            <a:ext cx="215056" cy="575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159EEE0-9EE9-6831-37FD-EE4F26694480}"/>
              </a:ext>
            </a:extLst>
          </p:cNvPr>
          <p:cNvSpPr txBox="1"/>
          <p:nvPr/>
        </p:nvSpPr>
        <p:spPr>
          <a:xfrm>
            <a:off x="2207153" y="5621592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       G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020B82A-AA4A-749D-AE17-002F7423229D}"/>
              </a:ext>
            </a:extLst>
          </p:cNvPr>
          <p:cNvSpPr/>
          <p:nvPr/>
        </p:nvSpPr>
        <p:spPr>
          <a:xfrm>
            <a:off x="3036237" y="6062840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1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637E8A-526E-A327-0EA5-5AA2A1D89C15}"/>
              </a:ext>
            </a:extLst>
          </p:cNvPr>
          <p:cNvSpPr/>
          <p:nvPr/>
        </p:nvSpPr>
        <p:spPr>
          <a:xfrm>
            <a:off x="3465541" y="6062841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ea typeface="Verdana" panose="020B0604030504040204" pitchFamily="34" charset="0"/>
              </a:rPr>
              <a:t>-5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  <a:ea typeface="Verdana" panose="020B0604030504040204" pitchFamily="34" charset="0"/>
              </a:rPr>
              <a:t>-5</a:t>
            </a: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3AE9BBB1-944E-4681-C410-D3884CD5168D}"/>
              </a:ext>
            </a:extLst>
          </p:cNvPr>
          <p:cNvSpPr/>
          <p:nvPr/>
        </p:nvSpPr>
        <p:spPr>
          <a:xfrm rot="10800000">
            <a:off x="3242408" y="5113915"/>
            <a:ext cx="433671" cy="373855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tIns="0" bIns="91440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r>
              <a:rPr lang="en-US" b="1" dirty="0"/>
              <a:t>C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702ADEE-5FCF-358A-1AE4-FEA6C60972CC}"/>
              </a:ext>
            </a:extLst>
          </p:cNvPr>
          <p:cNvCxnSpPr>
            <a:cxnSpLocks/>
            <a:stCxn id="35" idx="0"/>
            <a:endCxn id="34" idx="0"/>
          </p:cNvCxnSpPr>
          <p:nvPr/>
        </p:nvCxnSpPr>
        <p:spPr>
          <a:xfrm>
            <a:off x="3459243" y="5487770"/>
            <a:ext cx="215056" cy="575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B3A2097-197E-3ADA-A439-289B8A655DAD}"/>
              </a:ext>
            </a:extLst>
          </p:cNvPr>
          <p:cNvSpPr txBox="1"/>
          <p:nvPr/>
        </p:nvSpPr>
        <p:spPr>
          <a:xfrm>
            <a:off x="3076425" y="5621592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       G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5D60BC6-6B0F-2420-C1BD-D73F074A6C6F}"/>
              </a:ext>
            </a:extLst>
          </p:cNvPr>
          <p:cNvCxnSpPr>
            <a:cxnSpLocks/>
            <a:stCxn id="39" idx="3"/>
            <a:endCxn id="35" idx="3"/>
          </p:cNvCxnSpPr>
          <p:nvPr/>
        </p:nvCxnSpPr>
        <p:spPr>
          <a:xfrm>
            <a:off x="3036236" y="4495800"/>
            <a:ext cx="423007" cy="618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8B486D9E-D539-080B-D39B-5A0EF9215CC9}"/>
              </a:ext>
            </a:extLst>
          </p:cNvPr>
          <p:cNvSpPr/>
          <p:nvPr/>
        </p:nvSpPr>
        <p:spPr>
          <a:xfrm>
            <a:off x="2819400" y="4121945"/>
            <a:ext cx="433671" cy="37385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r>
              <a:rPr lang="en-US" b="1" dirty="0"/>
              <a:t>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CAEB3AD-48B0-A42B-99C0-E5B46BEA945A}"/>
              </a:ext>
            </a:extLst>
          </p:cNvPr>
          <p:cNvSpPr txBox="1"/>
          <p:nvPr/>
        </p:nvSpPr>
        <p:spPr>
          <a:xfrm>
            <a:off x="2553570" y="4572000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          G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F4AF604-993B-E924-E0E7-EDEBB5BF1E31}"/>
              </a:ext>
            </a:extLst>
          </p:cNvPr>
          <p:cNvCxnSpPr>
            <a:cxnSpLocks/>
            <a:stCxn id="44" idx="1"/>
            <a:endCxn id="49" idx="5"/>
          </p:cNvCxnSpPr>
          <p:nvPr/>
        </p:nvCxnSpPr>
        <p:spPr>
          <a:xfrm>
            <a:off x="4430636" y="5300842"/>
            <a:ext cx="652437" cy="0"/>
          </a:xfrm>
          <a:prstGeom prst="line">
            <a:avLst/>
          </a:prstGeom>
          <a:ln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503B982-BBB2-AEF9-3FE1-AEAE079BE47B}"/>
              </a:ext>
            </a:extLst>
          </p:cNvPr>
          <p:cNvSpPr/>
          <p:nvPr/>
        </p:nvSpPr>
        <p:spPr>
          <a:xfrm>
            <a:off x="3899212" y="6062840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0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EA29666-B803-9423-7CE3-E994139117BF}"/>
              </a:ext>
            </a:extLst>
          </p:cNvPr>
          <p:cNvSpPr/>
          <p:nvPr/>
        </p:nvSpPr>
        <p:spPr>
          <a:xfrm>
            <a:off x="4328516" y="6062841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0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78D1577A-6295-70CC-8DC9-B3AF6200EFFF}"/>
              </a:ext>
            </a:extLst>
          </p:cNvPr>
          <p:cNvSpPr/>
          <p:nvPr/>
        </p:nvSpPr>
        <p:spPr>
          <a:xfrm rot="10800000">
            <a:off x="4105383" y="5113915"/>
            <a:ext cx="433671" cy="373855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tIns="0" bIns="91440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r>
              <a:rPr lang="en-US" b="1" dirty="0"/>
              <a:t>C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4FC82D9B-9B28-F651-1D1F-7D2384DBBC60}"/>
              </a:ext>
            </a:extLst>
          </p:cNvPr>
          <p:cNvCxnSpPr>
            <a:cxnSpLocks/>
            <a:stCxn id="44" idx="0"/>
            <a:endCxn id="42" idx="0"/>
          </p:cNvCxnSpPr>
          <p:nvPr/>
        </p:nvCxnSpPr>
        <p:spPr>
          <a:xfrm flipH="1">
            <a:off x="4107970" y="5487770"/>
            <a:ext cx="214248" cy="575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BDCC30F7-1DBC-4F40-4313-6796DC66FA72}"/>
              </a:ext>
            </a:extLst>
          </p:cNvPr>
          <p:cNvSpPr txBox="1"/>
          <p:nvPr/>
        </p:nvSpPr>
        <p:spPr>
          <a:xfrm>
            <a:off x="3939400" y="5621592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       G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81BB9A5-C3E8-8117-17FC-4E21D0647C08}"/>
              </a:ext>
            </a:extLst>
          </p:cNvPr>
          <p:cNvSpPr/>
          <p:nvPr/>
        </p:nvSpPr>
        <p:spPr>
          <a:xfrm>
            <a:off x="4768484" y="6062840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1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BF9DEBD-8E38-1255-8A8B-DEA7644756C1}"/>
              </a:ext>
            </a:extLst>
          </p:cNvPr>
          <p:cNvSpPr/>
          <p:nvPr/>
        </p:nvSpPr>
        <p:spPr>
          <a:xfrm>
            <a:off x="5197788" y="6062841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ea typeface="Verdana" panose="020B0604030504040204" pitchFamily="34" charset="0"/>
              </a:rPr>
              <a:t>-5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  <a:ea typeface="Verdana" panose="020B0604030504040204" pitchFamily="34" charset="0"/>
              </a:rPr>
              <a:t>-5</a:t>
            </a: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6DD43EF7-9081-F48A-A584-F7226BCEF5AD}"/>
              </a:ext>
            </a:extLst>
          </p:cNvPr>
          <p:cNvSpPr/>
          <p:nvPr/>
        </p:nvSpPr>
        <p:spPr>
          <a:xfrm rot="10800000">
            <a:off x="4974655" y="5113915"/>
            <a:ext cx="433671" cy="373855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tIns="0" bIns="91440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r>
              <a:rPr lang="en-US" b="1" dirty="0"/>
              <a:t>C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399D084-79BD-0E0A-DE61-18F00FB7386F}"/>
              </a:ext>
            </a:extLst>
          </p:cNvPr>
          <p:cNvCxnSpPr>
            <a:cxnSpLocks/>
            <a:stCxn id="49" idx="0"/>
            <a:endCxn id="47" idx="0"/>
          </p:cNvCxnSpPr>
          <p:nvPr/>
        </p:nvCxnSpPr>
        <p:spPr>
          <a:xfrm flipH="1">
            <a:off x="4977242" y="5487770"/>
            <a:ext cx="214248" cy="575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25858C63-A2DA-5791-2562-02C275E259B6}"/>
              </a:ext>
            </a:extLst>
          </p:cNvPr>
          <p:cNvSpPr txBox="1"/>
          <p:nvPr/>
        </p:nvSpPr>
        <p:spPr>
          <a:xfrm>
            <a:off x="4808672" y="5621592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       G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AC398F1-3ABD-29D3-47CC-D9348A2F4EDA}"/>
              </a:ext>
            </a:extLst>
          </p:cNvPr>
          <p:cNvCxnSpPr>
            <a:cxnSpLocks/>
            <a:stCxn id="53" idx="3"/>
            <a:endCxn id="49" idx="3"/>
          </p:cNvCxnSpPr>
          <p:nvPr/>
        </p:nvCxnSpPr>
        <p:spPr>
          <a:xfrm>
            <a:off x="4768483" y="4495800"/>
            <a:ext cx="423007" cy="618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3" name="Isosceles Triangle 52">
            <a:extLst>
              <a:ext uri="{FF2B5EF4-FFF2-40B4-BE49-F238E27FC236}">
                <a16:creationId xmlns:a16="http://schemas.microsoft.com/office/drawing/2014/main" id="{97BAA8C7-3DD5-C5C0-FD1B-07819BACF4B5}"/>
              </a:ext>
            </a:extLst>
          </p:cNvPr>
          <p:cNvSpPr/>
          <p:nvPr/>
        </p:nvSpPr>
        <p:spPr>
          <a:xfrm>
            <a:off x="4551647" y="4121945"/>
            <a:ext cx="433671" cy="37385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r>
              <a:rPr lang="en-US" b="1" dirty="0"/>
              <a:t>R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C093ACB-1C13-7E6E-1E29-4513242295EE}"/>
              </a:ext>
            </a:extLst>
          </p:cNvPr>
          <p:cNvSpPr txBox="1"/>
          <p:nvPr/>
        </p:nvSpPr>
        <p:spPr>
          <a:xfrm>
            <a:off x="4285817" y="4572000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          G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891365F-D5E8-789A-CBC3-F37B25840123}"/>
              </a:ext>
            </a:extLst>
          </p:cNvPr>
          <p:cNvCxnSpPr>
            <a:cxnSpLocks/>
            <a:stCxn id="58" idx="1"/>
            <a:endCxn id="63" idx="5"/>
          </p:cNvCxnSpPr>
          <p:nvPr/>
        </p:nvCxnSpPr>
        <p:spPr>
          <a:xfrm>
            <a:off x="6160093" y="5300842"/>
            <a:ext cx="652437" cy="0"/>
          </a:xfrm>
          <a:prstGeom prst="line">
            <a:avLst/>
          </a:prstGeom>
          <a:ln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5961823-6CB9-34DC-C97A-49C81BB4E70D}"/>
              </a:ext>
            </a:extLst>
          </p:cNvPr>
          <p:cNvSpPr/>
          <p:nvPr/>
        </p:nvSpPr>
        <p:spPr>
          <a:xfrm>
            <a:off x="5628669" y="6062840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0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EC9CF96-AFE1-F79E-759A-FBD892397B1A}"/>
              </a:ext>
            </a:extLst>
          </p:cNvPr>
          <p:cNvSpPr/>
          <p:nvPr/>
        </p:nvSpPr>
        <p:spPr>
          <a:xfrm>
            <a:off x="6057973" y="6062841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0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58" name="Isosceles Triangle 57">
            <a:extLst>
              <a:ext uri="{FF2B5EF4-FFF2-40B4-BE49-F238E27FC236}">
                <a16:creationId xmlns:a16="http://schemas.microsoft.com/office/drawing/2014/main" id="{53D2A527-CB5F-50E3-10AA-FEB2D0C0D5EE}"/>
              </a:ext>
            </a:extLst>
          </p:cNvPr>
          <p:cNvSpPr/>
          <p:nvPr/>
        </p:nvSpPr>
        <p:spPr>
          <a:xfrm rot="10800000">
            <a:off x="5834840" y="5113915"/>
            <a:ext cx="433671" cy="373855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tIns="0" bIns="91440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r>
              <a:rPr lang="en-US" b="1" dirty="0"/>
              <a:t>C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8235B91-69B7-3A1D-58BA-9CCB395C4DB0}"/>
              </a:ext>
            </a:extLst>
          </p:cNvPr>
          <p:cNvCxnSpPr>
            <a:cxnSpLocks/>
            <a:stCxn id="58" idx="0"/>
            <a:endCxn id="57" idx="0"/>
          </p:cNvCxnSpPr>
          <p:nvPr/>
        </p:nvCxnSpPr>
        <p:spPr>
          <a:xfrm>
            <a:off x="6051675" y="5487770"/>
            <a:ext cx="215056" cy="575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97D06546-06A3-9820-8D8F-81B5036E933A}"/>
              </a:ext>
            </a:extLst>
          </p:cNvPr>
          <p:cNvSpPr txBox="1"/>
          <p:nvPr/>
        </p:nvSpPr>
        <p:spPr>
          <a:xfrm>
            <a:off x="5668857" y="5621592"/>
            <a:ext cx="806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       G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2056166-70E5-25A5-04FD-E914C7EC2753}"/>
              </a:ext>
            </a:extLst>
          </p:cNvPr>
          <p:cNvSpPr/>
          <p:nvPr/>
        </p:nvSpPr>
        <p:spPr>
          <a:xfrm>
            <a:off x="6497941" y="6062840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1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5448F7F-B030-CA68-47FF-F18A233E3A4B}"/>
              </a:ext>
            </a:extLst>
          </p:cNvPr>
          <p:cNvSpPr/>
          <p:nvPr/>
        </p:nvSpPr>
        <p:spPr>
          <a:xfrm>
            <a:off x="6927245" y="6062841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ea typeface="Verdana" panose="020B0604030504040204" pitchFamily="34" charset="0"/>
              </a:rPr>
              <a:t>-5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  <a:ea typeface="Verdana" panose="020B0604030504040204" pitchFamily="34" charset="0"/>
              </a:rPr>
              <a:t>-5</a:t>
            </a:r>
          </a:p>
        </p:txBody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F5A81B99-4DE9-2F48-B7FF-090A4EA74F3C}"/>
              </a:ext>
            </a:extLst>
          </p:cNvPr>
          <p:cNvSpPr/>
          <p:nvPr/>
        </p:nvSpPr>
        <p:spPr>
          <a:xfrm rot="10800000">
            <a:off x="6704112" y="5113915"/>
            <a:ext cx="433671" cy="373855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tIns="0" bIns="91440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r>
              <a:rPr lang="en-US" b="1" dirty="0"/>
              <a:t>C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AC10666-53D3-FEB0-6FC3-D5D3D51654A0}"/>
              </a:ext>
            </a:extLst>
          </p:cNvPr>
          <p:cNvCxnSpPr>
            <a:cxnSpLocks/>
            <a:stCxn id="63" idx="0"/>
            <a:endCxn id="62" idx="0"/>
          </p:cNvCxnSpPr>
          <p:nvPr/>
        </p:nvCxnSpPr>
        <p:spPr>
          <a:xfrm>
            <a:off x="6920947" y="5487770"/>
            <a:ext cx="215056" cy="5750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2F22F722-8120-EE24-58FC-3308673D20FF}"/>
              </a:ext>
            </a:extLst>
          </p:cNvPr>
          <p:cNvSpPr txBox="1"/>
          <p:nvPr/>
        </p:nvSpPr>
        <p:spPr>
          <a:xfrm>
            <a:off x="6538129" y="5621592"/>
            <a:ext cx="806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       G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EC80C6D4-4A34-C0F9-29ED-0A0385634E7A}"/>
              </a:ext>
            </a:extLst>
          </p:cNvPr>
          <p:cNvCxnSpPr>
            <a:cxnSpLocks/>
            <a:stCxn id="67" idx="3"/>
            <a:endCxn id="58" idx="3"/>
          </p:cNvCxnSpPr>
          <p:nvPr/>
        </p:nvCxnSpPr>
        <p:spPr>
          <a:xfrm flipH="1">
            <a:off x="6051675" y="4495800"/>
            <a:ext cx="446265" cy="618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Isosceles Triangle 66">
            <a:extLst>
              <a:ext uri="{FF2B5EF4-FFF2-40B4-BE49-F238E27FC236}">
                <a16:creationId xmlns:a16="http://schemas.microsoft.com/office/drawing/2014/main" id="{2B1852A9-4039-D9E1-C141-C37D796BC168}"/>
              </a:ext>
            </a:extLst>
          </p:cNvPr>
          <p:cNvSpPr/>
          <p:nvPr/>
        </p:nvSpPr>
        <p:spPr>
          <a:xfrm>
            <a:off x="6281104" y="4121945"/>
            <a:ext cx="433671" cy="37385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r>
              <a:rPr lang="en-US" b="1" dirty="0"/>
              <a:t>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427D687-D4C2-1A81-0AA9-280CA98C40FD}"/>
              </a:ext>
            </a:extLst>
          </p:cNvPr>
          <p:cNvSpPr txBox="1"/>
          <p:nvPr/>
        </p:nvSpPr>
        <p:spPr>
          <a:xfrm>
            <a:off x="6015274" y="4572000"/>
            <a:ext cx="965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          G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B5E54CBA-3F73-AEB1-7C8C-708B30C25D0C}"/>
              </a:ext>
            </a:extLst>
          </p:cNvPr>
          <p:cNvCxnSpPr>
            <a:cxnSpLocks/>
            <a:stCxn id="72" idx="1"/>
            <a:endCxn id="77" idx="5"/>
          </p:cNvCxnSpPr>
          <p:nvPr/>
        </p:nvCxnSpPr>
        <p:spPr>
          <a:xfrm>
            <a:off x="7892340" y="5300842"/>
            <a:ext cx="652437" cy="0"/>
          </a:xfrm>
          <a:prstGeom prst="line">
            <a:avLst/>
          </a:prstGeom>
          <a:ln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5ECDCBCE-2FCD-F45C-C8F2-46B2A5B99066}"/>
              </a:ext>
            </a:extLst>
          </p:cNvPr>
          <p:cNvSpPr/>
          <p:nvPr/>
        </p:nvSpPr>
        <p:spPr>
          <a:xfrm>
            <a:off x="7360916" y="6062840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0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01BC630-8364-5C2B-FD9A-2145330FF00D}"/>
              </a:ext>
            </a:extLst>
          </p:cNvPr>
          <p:cNvSpPr/>
          <p:nvPr/>
        </p:nvSpPr>
        <p:spPr>
          <a:xfrm>
            <a:off x="7790220" y="6062841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0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</a:rPr>
              <a:t>1</a:t>
            </a:r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D7F81716-BC2A-7DF4-C3B3-CADE73FAAF8B}"/>
              </a:ext>
            </a:extLst>
          </p:cNvPr>
          <p:cNvSpPr/>
          <p:nvPr/>
        </p:nvSpPr>
        <p:spPr>
          <a:xfrm rot="10800000">
            <a:off x="7567087" y="5113915"/>
            <a:ext cx="433671" cy="373855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tIns="0" bIns="91440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r>
              <a:rPr lang="en-US" b="1" dirty="0"/>
              <a:t>C</a:t>
            </a:r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F5933AB-3E7A-CA53-1D10-4F707335964A}"/>
              </a:ext>
            </a:extLst>
          </p:cNvPr>
          <p:cNvCxnSpPr>
            <a:cxnSpLocks/>
            <a:stCxn id="72" idx="0"/>
            <a:endCxn id="70" idx="0"/>
          </p:cNvCxnSpPr>
          <p:nvPr/>
        </p:nvCxnSpPr>
        <p:spPr>
          <a:xfrm flipH="1">
            <a:off x="7569674" y="5487770"/>
            <a:ext cx="214248" cy="575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9C0AC9F8-2534-FA38-C9EA-8AE64950CAE5}"/>
              </a:ext>
            </a:extLst>
          </p:cNvPr>
          <p:cNvSpPr txBox="1"/>
          <p:nvPr/>
        </p:nvSpPr>
        <p:spPr>
          <a:xfrm>
            <a:off x="7401104" y="5621592"/>
            <a:ext cx="806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       G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69EEBEC-885A-63C5-A8E4-F817F269B757}"/>
              </a:ext>
            </a:extLst>
          </p:cNvPr>
          <p:cNvSpPr/>
          <p:nvPr/>
        </p:nvSpPr>
        <p:spPr>
          <a:xfrm>
            <a:off x="8230188" y="6062840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1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</a:rPr>
              <a:t>0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B4ADC10-855B-DF66-01F3-834C74E508BB}"/>
              </a:ext>
            </a:extLst>
          </p:cNvPr>
          <p:cNvSpPr/>
          <p:nvPr/>
        </p:nvSpPr>
        <p:spPr>
          <a:xfrm>
            <a:off x="8659492" y="6062841"/>
            <a:ext cx="417516" cy="659787"/>
          </a:xfrm>
          <a:prstGeom prst="rect">
            <a:avLst/>
          </a:prstGeom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tIns="0" bIns="0" rtlCol="0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ea typeface="Verdana" panose="020B0604030504040204" pitchFamily="34" charset="0"/>
              </a:rPr>
              <a:t>-5</a:t>
            </a:r>
          </a:p>
          <a:p>
            <a:pPr algn="ctr"/>
            <a:r>
              <a:rPr lang="en-US" b="1" dirty="0">
                <a:solidFill>
                  <a:schemeClr val="accent6"/>
                </a:solidFill>
                <a:ea typeface="Verdana" panose="020B0604030504040204" pitchFamily="34" charset="0"/>
              </a:rPr>
              <a:t>-5</a:t>
            </a:r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8479421C-D411-BEEE-3F81-6F54722FB3F2}"/>
              </a:ext>
            </a:extLst>
          </p:cNvPr>
          <p:cNvSpPr/>
          <p:nvPr/>
        </p:nvSpPr>
        <p:spPr>
          <a:xfrm rot="10800000">
            <a:off x="8436359" y="5113915"/>
            <a:ext cx="433671" cy="373855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tIns="0" bIns="91440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r>
              <a:rPr lang="en-US" b="1" dirty="0"/>
              <a:t>C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A7605A28-2972-2E4B-D356-7A84433C56BE}"/>
              </a:ext>
            </a:extLst>
          </p:cNvPr>
          <p:cNvCxnSpPr>
            <a:cxnSpLocks/>
            <a:stCxn id="77" idx="0"/>
            <a:endCxn id="75" idx="0"/>
          </p:cNvCxnSpPr>
          <p:nvPr/>
        </p:nvCxnSpPr>
        <p:spPr>
          <a:xfrm flipH="1">
            <a:off x="8438946" y="5487770"/>
            <a:ext cx="214248" cy="575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28B2D39D-5F87-5237-1592-6C7C2671B8A0}"/>
              </a:ext>
            </a:extLst>
          </p:cNvPr>
          <p:cNvSpPr txBox="1"/>
          <p:nvPr/>
        </p:nvSpPr>
        <p:spPr>
          <a:xfrm>
            <a:off x="8270376" y="5621592"/>
            <a:ext cx="806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       G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6930FE4C-8248-671C-2669-954BC4FD019A}"/>
              </a:ext>
            </a:extLst>
          </p:cNvPr>
          <p:cNvCxnSpPr>
            <a:cxnSpLocks/>
            <a:stCxn id="94" idx="3"/>
            <a:endCxn id="72" idx="3"/>
          </p:cNvCxnSpPr>
          <p:nvPr/>
        </p:nvCxnSpPr>
        <p:spPr>
          <a:xfrm flipH="1">
            <a:off x="7783922" y="4495800"/>
            <a:ext cx="446265" cy="618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C170932-8269-B77B-8222-3ED58E28B318}"/>
              </a:ext>
            </a:extLst>
          </p:cNvPr>
          <p:cNvGrpSpPr/>
          <p:nvPr/>
        </p:nvGrpSpPr>
        <p:grpSpPr>
          <a:xfrm>
            <a:off x="2375723" y="4495800"/>
            <a:ext cx="6492527" cy="1567041"/>
            <a:chOff x="2375723" y="4495800"/>
            <a:chExt cx="6492527" cy="1567041"/>
          </a:xfrm>
        </p:grpSpPr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B8443378-EE79-9E76-E42C-2E1AEB2223A2}"/>
                </a:ext>
              </a:extLst>
            </p:cNvPr>
            <p:cNvCxnSpPr>
              <a:cxnSpLocks/>
              <a:stCxn id="30" idx="0"/>
              <a:endCxn id="28" idx="0"/>
            </p:cNvCxnSpPr>
            <p:nvPr/>
          </p:nvCxnSpPr>
          <p:spPr>
            <a:xfrm flipH="1">
              <a:off x="2375723" y="5487770"/>
              <a:ext cx="214248" cy="5750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B445C0DC-88EB-3126-590C-432020449988}"/>
                </a:ext>
              </a:extLst>
            </p:cNvPr>
            <p:cNvCxnSpPr>
              <a:cxnSpLocks/>
              <a:stCxn id="35" idx="0"/>
              <a:endCxn id="33" idx="0"/>
            </p:cNvCxnSpPr>
            <p:nvPr/>
          </p:nvCxnSpPr>
          <p:spPr>
            <a:xfrm flipH="1">
              <a:off x="3244995" y="5487770"/>
              <a:ext cx="214248" cy="5750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DCAB3945-9BC2-BC8D-A347-17FF9FEADE8D}"/>
                </a:ext>
              </a:extLst>
            </p:cNvPr>
            <p:cNvCxnSpPr>
              <a:cxnSpLocks/>
              <a:stCxn id="39" idx="3"/>
              <a:endCxn id="30" idx="3"/>
            </p:cNvCxnSpPr>
            <p:nvPr/>
          </p:nvCxnSpPr>
          <p:spPr>
            <a:xfrm flipH="1">
              <a:off x="2589971" y="4495800"/>
              <a:ext cx="446265" cy="6181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56CED88B-8759-C4C5-C13A-1AF55DDBE4AC}"/>
                </a:ext>
              </a:extLst>
            </p:cNvPr>
            <p:cNvCxnSpPr>
              <a:cxnSpLocks/>
              <a:stCxn id="44" idx="0"/>
              <a:endCxn id="43" idx="0"/>
            </p:cNvCxnSpPr>
            <p:nvPr/>
          </p:nvCxnSpPr>
          <p:spPr>
            <a:xfrm>
              <a:off x="4322218" y="5487770"/>
              <a:ext cx="215056" cy="5750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78F80791-87C9-56D9-75F6-824EA55F9C4C}"/>
                </a:ext>
              </a:extLst>
            </p:cNvPr>
            <p:cNvCxnSpPr>
              <a:cxnSpLocks/>
              <a:stCxn id="49" idx="0"/>
              <a:endCxn id="48" idx="0"/>
            </p:cNvCxnSpPr>
            <p:nvPr/>
          </p:nvCxnSpPr>
          <p:spPr>
            <a:xfrm>
              <a:off x="5191490" y="5487770"/>
              <a:ext cx="215056" cy="5750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4ACEDBE0-E553-F168-5008-C70F6DA2BD15}"/>
                </a:ext>
              </a:extLst>
            </p:cNvPr>
            <p:cNvCxnSpPr>
              <a:cxnSpLocks/>
              <a:stCxn id="53" idx="3"/>
              <a:endCxn id="44" idx="3"/>
            </p:cNvCxnSpPr>
            <p:nvPr/>
          </p:nvCxnSpPr>
          <p:spPr>
            <a:xfrm flipH="1">
              <a:off x="4322218" y="4495800"/>
              <a:ext cx="446265" cy="6181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429F4DC4-203A-4204-13C9-248F1A14D3FE}"/>
                </a:ext>
              </a:extLst>
            </p:cNvPr>
            <p:cNvCxnSpPr>
              <a:cxnSpLocks/>
              <a:stCxn id="58" idx="0"/>
              <a:endCxn id="56" idx="0"/>
            </p:cNvCxnSpPr>
            <p:nvPr/>
          </p:nvCxnSpPr>
          <p:spPr>
            <a:xfrm flipH="1">
              <a:off x="5837427" y="5487770"/>
              <a:ext cx="214248" cy="5750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242799B7-B18A-27D9-336E-4C0564B1BF58}"/>
                </a:ext>
              </a:extLst>
            </p:cNvPr>
            <p:cNvCxnSpPr>
              <a:cxnSpLocks/>
              <a:stCxn id="63" idx="0"/>
              <a:endCxn id="61" idx="0"/>
            </p:cNvCxnSpPr>
            <p:nvPr/>
          </p:nvCxnSpPr>
          <p:spPr>
            <a:xfrm flipH="1">
              <a:off x="6706699" y="5487770"/>
              <a:ext cx="214248" cy="57507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AD266D5B-B7ED-2404-CC05-3CF2914C96A1}"/>
                </a:ext>
              </a:extLst>
            </p:cNvPr>
            <p:cNvCxnSpPr>
              <a:cxnSpLocks/>
              <a:stCxn id="67" idx="3"/>
              <a:endCxn id="63" idx="3"/>
            </p:cNvCxnSpPr>
            <p:nvPr/>
          </p:nvCxnSpPr>
          <p:spPr>
            <a:xfrm>
              <a:off x="6497940" y="4495800"/>
              <a:ext cx="423007" cy="6181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509FC821-3E68-FEA0-323F-E1AB9E193242}"/>
                </a:ext>
              </a:extLst>
            </p:cNvPr>
            <p:cNvCxnSpPr>
              <a:cxnSpLocks/>
              <a:stCxn id="72" idx="0"/>
              <a:endCxn id="71" idx="0"/>
            </p:cNvCxnSpPr>
            <p:nvPr/>
          </p:nvCxnSpPr>
          <p:spPr>
            <a:xfrm>
              <a:off x="7783922" y="5487770"/>
              <a:ext cx="215056" cy="5750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31F186C5-6753-1437-884C-662FACB928EA}"/>
                </a:ext>
              </a:extLst>
            </p:cNvPr>
            <p:cNvCxnSpPr>
              <a:cxnSpLocks/>
              <a:stCxn id="77" idx="0"/>
              <a:endCxn id="76" idx="0"/>
            </p:cNvCxnSpPr>
            <p:nvPr/>
          </p:nvCxnSpPr>
          <p:spPr>
            <a:xfrm>
              <a:off x="8653194" y="5487770"/>
              <a:ext cx="215056" cy="57507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2CB469D8-5EE4-DE37-1CDD-F7BE5AFFE1E4}"/>
                </a:ext>
              </a:extLst>
            </p:cNvPr>
            <p:cNvCxnSpPr>
              <a:cxnSpLocks/>
              <a:stCxn id="94" idx="3"/>
              <a:endCxn id="77" idx="3"/>
            </p:cNvCxnSpPr>
            <p:nvPr/>
          </p:nvCxnSpPr>
          <p:spPr>
            <a:xfrm>
              <a:off x="8230187" y="4495800"/>
              <a:ext cx="423007" cy="6181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4" name="Isosceles Triangle 93">
            <a:extLst>
              <a:ext uri="{FF2B5EF4-FFF2-40B4-BE49-F238E27FC236}">
                <a16:creationId xmlns:a16="http://schemas.microsoft.com/office/drawing/2014/main" id="{7EA5C893-F946-8D87-7BA3-737CD164E9CE}"/>
              </a:ext>
            </a:extLst>
          </p:cNvPr>
          <p:cNvSpPr/>
          <p:nvPr/>
        </p:nvSpPr>
        <p:spPr>
          <a:xfrm>
            <a:off x="8013351" y="4121945"/>
            <a:ext cx="433671" cy="37385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r>
              <a:rPr lang="en-US" b="1" dirty="0"/>
              <a:t>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516751C-C2B7-1681-36FB-9A5C6E54ADF4}"/>
              </a:ext>
            </a:extLst>
          </p:cNvPr>
          <p:cNvSpPr txBox="1"/>
          <p:nvPr/>
        </p:nvSpPr>
        <p:spPr>
          <a:xfrm>
            <a:off x="7747521" y="4572000"/>
            <a:ext cx="965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          G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CDB7EAA4-7BEC-DBD4-8753-7293055A5305}"/>
              </a:ext>
            </a:extLst>
          </p:cNvPr>
          <p:cNvSpPr/>
          <p:nvPr/>
        </p:nvSpPr>
        <p:spPr>
          <a:xfrm>
            <a:off x="5411832" y="2571647"/>
            <a:ext cx="433672" cy="433672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5D6C6611-C30C-49B9-866B-753E71B7B555}"/>
              </a:ext>
            </a:extLst>
          </p:cNvPr>
          <p:cNvCxnSpPr>
            <a:cxnSpLocks/>
            <a:stCxn id="96" idx="4"/>
            <a:endCxn id="39" idx="0"/>
          </p:cNvCxnSpPr>
          <p:nvPr/>
        </p:nvCxnSpPr>
        <p:spPr>
          <a:xfrm flipH="1">
            <a:off x="3036236" y="3005319"/>
            <a:ext cx="2592432" cy="1116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7757962D-A37E-FE3F-B18E-F5E8489A0C79}"/>
              </a:ext>
            </a:extLst>
          </p:cNvPr>
          <p:cNvCxnSpPr>
            <a:cxnSpLocks/>
            <a:stCxn id="96" idx="4"/>
            <a:endCxn id="94" idx="0"/>
          </p:cNvCxnSpPr>
          <p:nvPr/>
        </p:nvCxnSpPr>
        <p:spPr>
          <a:xfrm>
            <a:off x="5628668" y="3005319"/>
            <a:ext cx="2601519" cy="1116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ABB1B109-FF8E-EDEC-025B-42D70D6D32E9}"/>
              </a:ext>
            </a:extLst>
          </p:cNvPr>
          <p:cNvCxnSpPr>
            <a:cxnSpLocks/>
            <a:stCxn id="67" idx="5"/>
            <a:endCxn id="94" idx="1"/>
          </p:cNvCxnSpPr>
          <p:nvPr/>
        </p:nvCxnSpPr>
        <p:spPr>
          <a:xfrm>
            <a:off x="6606357" y="4308873"/>
            <a:ext cx="1515412" cy="0"/>
          </a:xfrm>
          <a:prstGeom prst="line">
            <a:avLst/>
          </a:prstGeom>
          <a:ln>
            <a:prstDash val="sysDot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C2320AC9-9EDE-17D0-F144-065BA7D9D930}"/>
              </a:ext>
            </a:extLst>
          </p:cNvPr>
          <p:cNvSpPr txBox="1"/>
          <p:nvPr/>
        </p:nvSpPr>
        <p:spPr>
          <a:xfrm>
            <a:off x="3837080" y="3351111"/>
            <a:ext cx="3749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S</a:t>
            </a:r>
            <a:r>
              <a:rPr lang="en-US" dirty="0"/>
              <a:t>,</a:t>
            </a:r>
            <a:r>
              <a:rPr lang="en-US" dirty="0">
                <a:solidFill>
                  <a:schemeClr val="accent6"/>
                </a:solidFill>
              </a:rPr>
              <a:t>S</a:t>
            </a:r>
            <a:r>
              <a:rPr lang="en-US" dirty="0"/>
              <a:t>            </a:t>
            </a:r>
            <a:r>
              <a:rPr lang="en-US" dirty="0">
                <a:solidFill>
                  <a:schemeClr val="accent1"/>
                </a:solidFill>
              </a:rPr>
              <a:t>S</a:t>
            </a:r>
            <a:r>
              <a:rPr lang="en-US" dirty="0"/>
              <a:t>,</a:t>
            </a:r>
            <a:r>
              <a:rPr lang="en-US" dirty="0">
                <a:solidFill>
                  <a:schemeClr val="accent6"/>
                </a:solidFill>
              </a:rPr>
              <a:t>G                   </a:t>
            </a:r>
            <a:r>
              <a:rPr lang="en-US" dirty="0">
                <a:solidFill>
                  <a:schemeClr val="accent1"/>
                </a:solidFill>
              </a:rPr>
              <a:t>G</a:t>
            </a:r>
            <a:r>
              <a:rPr lang="en-US" dirty="0"/>
              <a:t>,</a:t>
            </a:r>
            <a:r>
              <a:rPr lang="en-US" dirty="0">
                <a:solidFill>
                  <a:schemeClr val="accent6"/>
                </a:solidFill>
              </a:rPr>
              <a:t>S            </a:t>
            </a:r>
            <a:r>
              <a:rPr lang="en-US" dirty="0">
                <a:solidFill>
                  <a:schemeClr val="accent1"/>
                </a:solidFill>
              </a:rPr>
              <a:t>G</a:t>
            </a:r>
            <a:r>
              <a:rPr lang="en-US" dirty="0"/>
              <a:t>,</a:t>
            </a:r>
            <a:r>
              <a:rPr lang="en-US" dirty="0">
                <a:solidFill>
                  <a:schemeClr val="accent6"/>
                </a:solidFill>
              </a:rPr>
              <a:t>G</a:t>
            </a:r>
            <a:endParaRPr lang="en-US" dirty="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BB2693B-706D-6A6D-4D1B-7C1603BB863C}"/>
              </a:ext>
            </a:extLst>
          </p:cNvPr>
          <p:cNvGrpSpPr/>
          <p:nvPr/>
        </p:nvGrpSpPr>
        <p:grpSpPr>
          <a:xfrm>
            <a:off x="4687261" y="3554834"/>
            <a:ext cx="2027514" cy="401457"/>
            <a:chOff x="4687261" y="3554834"/>
            <a:chExt cx="2027514" cy="401457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957B9758-C525-EE6D-02BF-407058D9EA6A}"/>
                </a:ext>
              </a:extLst>
            </p:cNvPr>
            <p:cNvSpPr txBox="1"/>
            <p:nvPr/>
          </p:nvSpPr>
          <p:spPr>
            <a:xfrm>
              <a:off x="4687261" y="3554834"/>
              <a:ext cx="3064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p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3403ECC-9C94-06A8-4CB2-C547A1EF9DA6}"/>
                </a:ext>
              </a:extLst>
            </p:cNvPr>
            <p:cNvSpPr txBox="1"/>
            <p:nvPr/>
          </p:nvSpPr>
          <p:spPr>
            <a:xfrm>
              <a:off x="6219126" y="3586959"/>
              <a:ext cx="4956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1-p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D6257BFA-0782-EA9E-1C93-66F4A8816DFF}"/>
              </a:ext>
            </a:extLst>
          </p:cNvPr>
          <p:cNvGrpSpPr/>
          <p:nvPr/>
        </p:nvGrpSpPr>
        <p:grpSpPr>
          <a:xfrm>
            <a:off x="2390097" y="4508651"/>
            <a:ext cx="6492527" cy="1567041"/>
            <a:chOff x="2383800" y="4495800"/>
            <a:chExt cx="6492527" cy="1567041"/>
          </a:xfrm>
        </p:grpSpPr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42086E7B-0435-09A5-7782-A759CB5CA05C}"/>
                </a:ext>
              </a:extLst>
            </p:cNvPr>
            <p:cNvCxnSpPr/>
            <p:nvPr/>
          </p:nvCxnSpPr>
          <p:spPr>
            <a:xfrm flipH="1">
              <a:off x="2383800" y="5487770"/>
              <a:ext cx="206171" cy="57507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D0BE5A89-DE43-168C-6826-CAE4413C7C58}"/>
                </a:ext>
              </a:extLst>
            </p:cNvPr>
            <p:cNvCxnSpPr/>
            <p:nvPr/>
          </p:nvCxnSpPr>
          <p:spPr>
            <a:xfrm flipH="1">
              <a:off x="3253072" y="5487770"/>
              <a:ext cx="206171" cy="57507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A8CE90C5-F416-12AA-D738-2F0F1CF431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589971" y="4495800"/>
              <a:ext cx="446265" cy="618115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8" name="Straight Arrow Connector 107">
              <a:extLst>
                <a:ext uri="{FF2B5EF4-FFF2-40B4-BE49-F238E27FC236}">
                  <a16:creationId xmlns:a16="http://schemas.microsoft.com/office/drawing/2014/main" id="{7D9F4822-33DC-7E36-A818-BCFCCE22CF77}"/>
                </a:ext>
              </a:extLst>
            </p:cNvPr>
            <p:cNvCxnSpPr/>
            <p:nvPr/>
          </p:nvCxnSpPr>
          <p:spPr>
            <a:xfrm>
              <a:off x="4322218" y="5487770"/>
              <a:ext cx="223133" cy="575071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A40FBFC5-7E1C-2960-7A9E-53CC059E43BD}"/>
                </a:ext>
              </a:extLst>
            </p:cNvPr>
            <p:cNvCxnSpPr/>
            <p:nvPr/>
          </p:nvCxnSpPr>
          <p:spPr>
            <a:xfrm>
              <a:off x="5191490" y="5487770"/>
              <a:ext cx="223133" cy="575071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0" name="Straight Arrow Connector 109">
              <a:extLst>
                <a:ext uri="{FF2B5EF4-FFF2-40B4-BE49-F238E27FC236}">
                  <a16:creationId xmlns:a16="http://schemas.microsoft.com/office/drawing/2014/main" id="{E3CD6F24-1652-0D29-B873-601FBDF6812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310788" y="4495800"/>
              <a:ext cx="446265" cy="618115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C57BA284-B469-9861-1EC4-8A49D64AAB97}"/>
                </a:ext>
              </a:extLst>
            </p:cNvPr>
            <p:cNvCxnSpPr/>
            <p:nvPr/>
          </p:nvCxnSpPr>
          <p:spPr>
            <a:xfrm flipH="1">
              <a:off x="5845504" y="5487770"/>
              <a:ext cx="206171" cy="57507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D5E1E11B-22FB-C10E-245F-0C89801A8437}"/>
                </a:ext>
              </a:extLst>
            </p:cNvPr>
            <p:cNvCxnSpPr/>
            <p:nvPr/>
          </p:nvCxnSpPr>
          <p:spPr>
            <a:xfrm flipH="1">
              <a:off x="6714776" y="5487770"/>
              <a:ext cx="206171" cy="57507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3" name="Straight Arrow Connector 112">
              <a:extLst>
                <a:ext uri="{FF2B5EF4-FFF2-40B4-BE49-F238E27FC236}">
                  <a16:creationId xmlns:a16="http://schemas.microsoft.com/office/drawing/2014/main" id="{C72AA244-FA19-05AB-4CBC-BEE71680F68F}"/>
                </a:ext>
              </a:extLst>
            </p:cNvPr>
            <p:cNvCxnSpPr>
              <a:cxnSpLocks/>
            </p:cNvCxnSpPr>
            <p:nvPr/>
          </p:nvCxnSpPr>
          <p:spPr>
            <a:xfrm>
              <a:off x="6497940" y="4495800"/>
              <a:ext cx="423007" cy="618115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DB333121-AD87-0E88-325F-6A126F23DD5A}"/>
                </a:ext>
              </a:extLst>
            </p:cNvPr>
            <p:cNvCxnSpPr/>
            <p:nvPr/>
          </p:nvCxnSpPr>
          <p:spPr>
            <a:xfrm>
              <a:off x="7783922" y="5487770"/>
              <a:ext cx="223133" cy="575071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7C531F95-9E62-9031-60D1-A8E0A908216A}"/>
                </a:ext>
              </a:extLst>
            </p:cNvPr>
            <p:cNvCxnSpPr/>
            <p:nvPr/>
          </p:nvCxnSpPr>
          <p:spPr>
            <a:xfrm>
              <a:off x="8653194" y="5487770"/>
              <a:ext cx="223133" cy="575071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BEDE480-701C-D30F-F8E5-5AF338D47908}"/>
                </a:ext>
              </a:extLst>
            </p:cNvPr>
            <p:cNvCxnSpPr>
              <a:cxnSpLocks/>
            </p:cNvCxnSpPr>
            <p:nvPr/>
          </p:nvCxnSpPr>
          <p:spPr>
            <a:xfrm>
              <a:off x="8230187" y="4495800"/>
              <a:ext cx="423007" cy="618115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7A5F994C-654C-077D-0C2A-B64E3CB3C952}"/>
              </a:ext>
            </a:extLst>
          </p:cNvPr>
          <p:cNvSpPr txBox="1"/>
          <p:nvPr/>
        </p:nvSpPr>
        <p:spPr>
          <a:xfrm>
            <a:off x="3404552" y="1530393"/>
            <a:ext cx="524290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Correlated equilibrium = </a:t>
            </a:r>
            <a:r>
              <a:rPr lang="en-US" b="1" dirty="0"/>
              <a:t>strategy for the </a:t>
            </a:r>
            <a:r>
              <a:rPr lang="en-US" b="1" dirty="0">
                <a:solidFill>
                  <a:schemeClr val="accent2"/>
                </a:solidFill>
              </a:rPr>
              <a:t>mediator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s.t.</a:t>
            </a:r>
            <a:r>
              <a:rPr lang="en-US" dirty="0"/>
              <a:t> holding mediator’s strategy fixed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>
                <a:solidFill>
                  <a:schemeClr val="accent3"/>
                </a:solidFill>
              </a:rPr>
              <a:t> 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direct profile </a:t>
            </a:r>
            <a:r>
              <a:rPr lang="en-US" b="1" dirty="0"/>
              <a:t>is Nash equilibrium </a:t>
            </a:r>
            <a:r>
              <a:rPr lang="en-US" dirty="0"/>
              <a:t>for other players</a:t>
            </a:r>
          </a:p>
        </p:txBody>
      </p:sp>
    </p:spTree>
    <p:extLst>
      <p:ext uri="{BB962C8B-B14F-4D97-AF65-F5344CB8AC3E}">
        <p14:creationId xmlns:p14="http://schemas.microsoft.com/office/powerpoint/2010/main" val="218071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F87B2-95FA-9488-CC5D-5856D7347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3: Mechanism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02DDF-42DB-A277-74BE-91514D7DD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5437407-BB23-BEA9-C5F5-45C0949252D5}"/>
              </a:ext>
            </a:extLst>
          </p:cNvPr>
          <p:cNvGrpSpPr/>
          <p:nvPr/>
        </p:nvGrpSpPr>
        <p:grpSpPr>
          <a:xfrm>
            <a:off x="251143" y="2575041"/>
            <a:ext cx="1295400" cy="1671687"/>
            <a:chOff x="4876800" y="1822495"/>
            <a:chExt cx="1295400" cy="167168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7530449-E981-C165-1605-3AB3C7567475}"/>
                </a:ext>
              </a:extLst>
            </p:cNvPr>
            <p:cNvSpPr txBox="1"/>
            <p:nvPr/>
          </p:nvSpPr>
          <p:spPr>
            <a:xfrm>
              <a:off x="4925830" y="1822495"/>
              <a:ext cx="12394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Auctioneer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51D2D42-35D8-4E0B-1CC0-EDD068F94879}"/>
                </a:ext>
              </a:extLst>
            </p:cNvPr>
            <p:cNvSpPr/>
            <p:nvPr/>
          </p:nvSpPr>
          <p:spPr>
            <a:xfrm>
              <a:off x="4876800" y="2198782"/>
              <a:ext cx="1295400" cy="12954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935E876A-020E-084F-48B9-626E2D0A1261}"/>
                </a:ext>
              </a:extLst>
            </p:cNvPr>
            <p:cNvGrpSpPr/>
            <p:nvPr/>
          </p:nvGrpSpPr>
          <p:grpSpPr>
            <a:xfrm>
              <a:off x="5067299" y="2198782"/>
              <a:ext cx="914400" cy="914400"/>
              <a:chOff x="3721563" y="3657600"/>
              <a:chExt cx="914400" cy="9144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7C4B28D4-CEC8-2124-A37C-992AD29E5640}"/>
                  </a:ext>
                </a:extLst>
              </p:cNvPr>
              <p:cNvGrpSpPr/>
              <p:nvPr/>
            </p:nvGrpSpPr>
            <p:grpSpPr>
              <a:xfrm>
                <a:off x="3962400" y="4114800"/>
                <a:ext cx="457200" cy="152400"/>
                <a:chOff x="3965183" y="3962400"/>
                <a:chExt cx="457200" cy="152400"/>
              </a:xfrm>
              <a:solidFill>
                <a:schemeClr val="tx1"/>
              </a:solidFill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C1819300-23EF-B22C-6FA6-3345E1374926}"/>
                    </a:ext>
                  </a:extLst>
                </p:cNvPr>
                <p:cNvSpPr/>
                <p:nvPr/>
              </p:nvSpPr>
              <p:spPr>
                <a:xfrm>
                  <a:off x="39651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EF0E235F-3A07-90C2-93A9-5AD07F1B667E}"/>
                    </a:ext>
                  </a:extLst>
                </p:cNvPr>
                <p:cNvSpPr/>
                <p:nvPr/>
              </p:nvSpPr>
              <p:spPr>
                <a:xfrm>
                  <a:off x="42699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" name="Arc 9">
                <a:extLst>
                  <a:ext uri="{FF2B5EF4-FFF2-40B4-BE49-F238E27FC236}">
                    <a16:creationId xmlns:a16="http://schemas.microsoft.com/office/drawing/2014/main" id="{88C8B585-4073-6788-B39B-5753D87DE25E}"/>
                  </a:ext>
                </a:extLst>
              </p:cNvPr>
              <p:cNvSpPr/>
              <p:nvPr/>
            </p:nvSpPr>
            <p:spPr>
              <a:xfrm rot="8100000">
                <a:off x="3721563" y="3657600"/>
                <a:ext cx="914400" cy="914400"/>
              </a:xfrm>
              <a:prstGeom prst="arc">
                <a:avLst/>
              </a:prstGeom>
              <a:noFill/>
              <a:ln w="762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14" name="Graphic 13" descr="Car">
            <a:extLst>
              <a:ext uri="{FF2B5EF4-FFF2-40B4-BE49-F238E27FC236}">
                <a16:creationId xmlns:a16="http://schemas.microsoft.com/office/drawing/2014/main" id="{311F6AFF-3845-B3A7-DED0-256AFF5A86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722" y="3931307"/>
            <a:ext cx="2284141" cy="2284141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63AAE25-3617-AB09-26ED-5292640804E4}"/>
              </a:ext>
            </a:extLst>
          </p:cNvPr>
          <p:cNvGrpSpPr/>
          <p:nvPr/>
        </p:nvGrpSpPr>
        <p:grpSpPr>
          <a:xfrm>
            <a:off x="7621501" y="2390984"/>
            <a:ext cx="1325878" cy="1143000"/>
            <a:chOff x="4814522" y="4275326"/>
            <a:chExt cx="1325878" cy="1143000"/>
          </a:xfrm>
        </p:grpSpPr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9267E8CC-D988-BEB8-F558-8EA9A2AC2304}"/>
                </a:ext>
              </a:extLst>
            </p:cNvPr>
            <p:cNvSpPr/>
            <p:nvPr/>
          </p:nvSpPr>
          <p:spPr>
            <a:xfrm>
              <a:off x="4814522" y="4275326"/>
              <a:ext cx="1325878" cy="11430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800" b="1" dirty="0">
                <a:ea typeface="CMU Serif" panose="02000603000000000000" pitchFamily="2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108BF9C4-0066-AADE-366E-E8F77001D1F2}"/>
                </a:ext>
              </a:extLst>
            </p:cNvPr>
            <p:cNvGrpSpPr/>
            <p:nvPr/>
          </p:nvGrpSpPr>
          <p:grpSpPr>
            <a:xfrm>
              <a:off x="4995925" y="4371154"/>
              <a:ext cx="914400" cy="914400"/>
              <a:chOff x="3721563" y="3657600"/>
              <a:chExt cx="914400" cy="91440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9D3555D9-5457-78AA-4B45-79535EA3F0E9}"/>
                  </a:ext>
                </a:extLst>
              </p:cNvPr>
              <p:cNvGrpSpPr/>
              <p:nvPr/>
            </p:nvGrpSpPr>
            <p:grpSpPr>
              <a:xfrm>
                <a:off x="3962400" y="4114800"/>
                <a:ext cx="457200" cy="152400"/>
                <a:chOff x="3965183" y="3962400"/>
                <a:chExt cx="457200" cy="152400"/>
              </a:xfrm>
              <a:solidFill>
                <a:schemeClr val="tx1"/>
              </a:solidFill>
            </p:grpSpPr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74C5ACEC-91B9-E046-3FF9-C1B1AE709368}"/>
                    </a:ext>
                  </a:extLst>
                </p:cNvPr>
                <p:cNvSpPr/>
                <p:nvPr/>
              </p:nvSpPr>
              <p:spPr>
                <a:xfrm>
                  <a:off x="39651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7F39C78B-2080-EE89-E3B9-BA3881FE283C}"/>
                    </a:ext>
                  </a:extLst>
                </p:cNvPr>
                <p:cNvSpPr/>
                <p:nvPr/>
              </p:nvSpPr>
              <p:spPr>
                <a:xfrm>
                  <a:off x="42699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9B5E6AF6-D59C-6564-6DA9-E5651F8C6116}"/>
                  </a:ext>
                </a:extLst>
              </p:cNvPr>
              <p:cNvSpPr/>
              <p:nvPr/>
            </p:nvSpPr>
            <p:spPr>
              <a:xfrm rot="8100000">
                <a:off x="3721563" y="3657600"/>
                <a:ext cx="914400" cy="914400"/>
              </a:xfrm>
              <a:prstGeom prst="arc">
                <a:avLst/>
              </a:prstGeom>
              <a:noFill/>
              <a:ln w="762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4B91E31-1E86-F7E6-14EE-E1CD0DADC55B}"/>
              </a:ext>
            </a:extLst>
          </p:cNvPr>
          <p:cNvGrpSpPr/>
          <p:nvPr/>
        </p:nvGrpSpPr>
        <p:grpSpPr>
          <a:xfrm>
            <a:off x="7615218" y="5021743"/>
            <a:ext cx="1325878" cy="1485544"/>
            <a:chOff x="4771713" y="3886200"/>
            <a:chExt cx="1325878" cy="1485544"/>
          </a:xfrm>
        </p:grpSpPr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F0D5E782-1894-384B-339B-D984C2619524}"/>
                </a:ext>
              </a:extLst>
            </p:cNvPr>
            <p:cNvSpPr/>
            <p:nvPr/>
          </p:nvSpPr>
          <p:spPr>
            <a:xfrm rot="10800000">
              <a:off x="4771713" y="4228744"/>
              <a:ext cx="1325878" cy="1143000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800" b="1" dirty="0">
                <a:ea typeface="CMU Serif" panose="02000603000000000000" pitchFamily="2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1B34BA5-BC64-5708-D4DF-602ED481849C}"/>
                </a:ext>
              </a:extLst>
            </p:cNvPr>
            <p:cNvGrpSpPr/>
            <p:nvPr/>
          </p:nvGrpSpPr>
          <p:grpSpPr>
            <a:xfrm>
              <a:off x="4995925" y="3886200"/>
              <a:ext cx="914400" cy="914400"/>
              <a:chOff x="3721563" y="3657600"/>
              <a:chExt cx="914400" cy="914400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3BBC47DB-D6CD-036F-C1B3-E46B59ED6D47}"/>
                  </a:ext>
                </a:extLst>
              </p:cNvPr>
              <p:cNvGrpSpPr/>
              <p:nvPr/>
            </p:nvGrpSpPr>
            <p:grpSpPr>
              <a:xfrm>
                <a:off x="3962400" y="4114800"/>
                <a:ext cx="457200" cy="152400"/>
                <a:chOff x="3965183" y="3962400"/>
                <a:chExt cx="457200" cy="152400"/>
              </a:xfrm>
              <a:solidFill>
                <a:schemeClr val="tx1"/>
              </a:solidFill>
            </p:grpSpPr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23A569F4-5D5A-B7D3-CA19-2113D3D2FE38}"/>
                    </a:ext>
                  </a:extLst>
                </p:cNvPr>
                <p:cNvSpPr/>
                <p:nvPr/>
              </p:nvSpPr>
              <p:spPr>
                <a:xfrm>
                  <a:off x="39651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8C618A83-FB3A-F7B4-2F4B-C7988A8EFC62}"/>
                    </a:ext>
                  </a:extLst>
                </p:cNvPr>
                <p:cNvSpPr/>
                <p:nvPr/>
              </p:nvSpPr>
              <p:spPr>
                <a:xfrm>
                  <a:off x="42699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7" name="Arc 26">
                <a:extLst>
                  <a:ext uri="{FF2B5EF4-FFF2-40B4-BE49-F238E27FC236}">
                    <a16:creationId xmlns:a16="http://schemas.microsoft.com/office/drawing/2014/main" id="{9A34D24D-BA0B-32E6-6076-0C9C8C378C81}"/>
                  </a:ext>
                </a:extLst>
              </p:cNvPr>
              <p:cNvSpPr/>
              <p:nvPr/>
            </p:nvSpPr>
            <p:spPr>
              <a:xfrm rot="8100000">
                <a:off x="3721563" y="3657600"/>
                <a:ext cx="914400" cy="914400"/>
              </a:xfrm>
              <a:prstGeom prst="arc">
                <a:avLst/>
              </a:prstGeom>
              <a:noFill/>
              <a:ln w="762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1" name="Thought Bubble: Cloud 30">
            <a:extLst>
              <a:ext uri="{FF2B5EF4-FFF2-40B4-BE49-F238E27FC236}">
                <a16:creationId xmlns:a16="http://schemas.microsoft.com/office/drawing/2014/main" id="{E4732DBE-D17D-8E2F-535A-EB2DBDA5DFEB}"/>
              </a:ext>
            </a:extLst>
          </p:cNvPr>
          <p:cNvSpPr/>
          <p:nvPr/>
        </p:nvSpPr>
        <p:spPr>
          <a:xfrm>
            <a:off x="1594453" y="2384940"/>
            <a:ext cx="3497224" cy="1002155"/>
          </a:xfrm>
          <a:prstGeom prst="cloudCallout">
            <a:avLst>
              <a:gd name="adj1" fmla="val -47646"/>
              <a:gd name="adj2" fmla="val 56095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don't know how much buyers value car</a:t>
            </a:r>
          </a:p>
        </p:txBody>
      </p:sp>
      <p:sp>
        <p:nvSpPr>
          <p:cNvPr id="32" name="Thought Bubble: Cloud 31">
            <a:extLst>
              <a:ext uri="{FF2B5EF4-FFF2-40B4-BE49-F238E27FC236}">
                <a16:creationId xmlns:a16="http://schemas.microsoft.com/office/drawing/2014/main" id="{2A50D0CE-3960-4F3D-906B-652679A15F6F}"/>
              </a:ext>
            </a:extLst>
          </p:cNvPr>
          <p:cNvSpPr/>
          <p:nvPr/>
        </p:nvSpPr>
        <p:spPr>
          <a:xfrm>
            <a:off x="1975637" y="3658919"/>
            <a:ext cx="4501363" cy="1143000"/>
          </a:xfrm>
          <a:prstGeom prst="cloudCallout">
            <a:avLst>
              <a:gd name="adj1" fmla="val -55796"/>
              <a:gd name="adj2" fmla="val -28953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 could ask them directly, but: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if they lie?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is that best?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34B7217-3430-9136-8575-852288660F97}"/>
              </a:ext>
            </a:extLst>
          </p:cNvPr>
          <p:cNvSpPr txBox="1"/>
          <p:nvPr/>
        </p:nvSpPr>
        <p:spPr>
          <a:xfrm>
            <a:off x="7807637" y="1965045"/>
            <a:ext cx="911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Buyer 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603BD40-4E0F-D604-7FBE-89F487517EB0}"/>
              </a:ext>
            </a:extLst>
          </p:cNvPr>
          <p:cNvSpPr txBox="1"/>
          <p:nvPr/>
        </p:nvSpPr>
        <p:spPr>
          <a:xfrm>
            <a:off x="7840896" y="5018687"/>
            <a:ext cx="911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Buyer 2</a:t>
            </a:r>
          </a:p>
        </p:txBody>
      </p:sp>
      <p:sp>
        <p:nvSpPr>
          <p:cNvPr id="36" name="Thought Bubble: Cloud 35">
            <a:extLst>
              <a:ext uri="{FF2B5EF4-FFF2-40B4-BE49-F238E27FC236}">
                <a16:creationId xmlns:a16="http://schemas.microsoft.com/office/drawing/2014/main" id="{28586004-2083-256C-AD4B-8B9A6902D6E1}"/>
              </a:ext>
            </a:extLst>
          </p:cNvPr>
          <p:cNvSpPr/>
          <p:nvPr/>
        </p:nvSpPr>
        <p:spPr>
          <a:xfrm>
            <a:off x="7100083" y="1248974"/>
            <a:ext cx="1481625" cy="588177"/>
          </a:xfrm>
          <a:prstGeom prst="cloudCallout">
            <a:avLst>
              <a:gd name="adj1" fmla="val 27567"/>
              <a:gd name="adj2" fmla="val 80555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$6k</a:t>
            </a:r>
          </a:p>
        </p:txBody>
      </p:sp>
      <p:sp>
        <p:nvSpPr>
          <p:cNvPr id="37" name="Thought Bubble: Cloud 36">
            <a:extLst>
              <a:ext uri="{FF2B5EF4-FFF2-40B4-BE49-F238E27FC236}">
                <a16:creationId xmlns:a16="http://schemas.microsoft.com/office/drawing/2014/main" id="{ABB75476-AFE9-DCCB-3EB9-B4B0A6F9269E}"/>
              </a:ext>
            </a:extLst>
          </p:cNvPr>
          <p:cNvSpPr/>
          <p:nvPr/>
        </p:nvSpPr>
        <p:spPr>
          <a:xfrm>
            <a:off x="7111570" y="4230419"/>
            <a:ext cx="1481625" cy="588177"/>
          </a:xfrm>
          <a:prstGeom prst="cloudCallout">
            <a:avLst>
              <a:gd name="adj1" fmla="val 20930"/>
              <a:gd name="adj2" fmla="val 85570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$4k</a:t>
            </a:r>
          </a:p>
        </p:txBody>
      </p:sp>
      <p:sp>
        <p:nvSpPr>
          <p:cNvPr id="39" name="Thought Bubble: Cloud 38">
            <a:extLst>
              <a:ext uri="{FF2B5EF4-FFF2-40B4-BE49-F238E27FC236}">
                <a16:creationId xmlns:a16="http://schemas.microsoft.com/office/drawing/2014/main" id="{EABD5400-B589-17EC-30D3-747246D432ED}"/>
              </a:ext>
            </a:extLst>
          </p:cNvPr>
          <p:cNvSpPr/>
          <p:nvPr/>
        </p:nvSpPr>
        <p:spPr>
          <a:xfrm>
            <a:off x="30722" y="1143000"/>
            <a:ext cx="3497224" cy="1002154"/>
          </a:xfrm>
          <a:prstGeom prst="cloudCallout">
            <a:avLst>
              <a:gd name="adj1" fmla="val -15567"/>
              <a:gd name="adj2" fmla="val 96510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How to maximize (expected) revenue?</a:t>
            </a:r>
          </a:p>
        </p:txBody>
      </p:sp>
    </p:spTree>
    <p:extLst>
      <p:ext uri="{BB962C8B-B14F-4D97-AF65-F5344CB8AC3E}">
        <p14:creationId xmlns:p14="http://schemas.microsoft.com/office/powerpoint/2010/main" val="3202660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6" grpId="0" animBg="1"/>
      <p:bldP spid="37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F87B2-95FA-9488-CC5D-5856D7347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Problem 3: Mechanism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02DDF-42DB-A277-74BE-91514D7DD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1" name="Speech Bubble: Rectangle with Corners Rounded 60">
            <a:extLst>
              <a:ext uri="{FF2B5EF4-FFF2-40B4-BE49-F238E27FC236}">
                <a16:creationId xmlns:a16="http://schemas.microsoft.com/office/drawing/2014/main" id="{45199C22-201D-F011-0F54-AF1458CF937F}"/>
              </a:ext>
            </a:extLst>
          </p:cNvPr>
          <p:cNvSpPr/>
          <p:nvPr/>
        </p:nvSpPr>
        <p:spPr>
          <a:xfrm>
            <a:off x="1910816" y="3512857"/>
            <a:ext cx="3711612" cy="396665"/>
          </a:xfrm>
          <a:prstGeom prst="wedgeRoundRectCallout">
            <a:avLst>
              <a:gd name="adj1" fmla="val -56229"/>
              <a:gd name="adj2" fmla="val 13556"/>
              <a:gd name="adj3" fmla="val 16667"/>
            </a:avLst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What are your valuations ("bids")?</a:t>
            </a:r>
          </a:p>
        </p:txBody>
      </p:sp>
      <p:sp>
        <p:nvSpPr>
          <p:cNvPr id="62" name="Speech Bubble: Rectangle with Corners Rounded 61">
            <a:extLst>
              <a:ext uri="{FF2B5EF4-FFF2-40B4-BE49-F238E27FC236}">
                <a16:creationId xmlns:a16="http://schemas.microsoft.com/office/drawing/2014/main" id="{63752FF6-3650-DD51-E70D-D363BBAB0CC8}"/>
              </a:ext>
            </a:extLst>
          </p:cNvPr>
          <p:cNvSpPr/>
          <p:nvPr/>
        </p:nvSpPr>
        <p:spPr>
          <a:xfrm>
            <a:off x="6178875" y="3532171"/>
            <a:ext cx="976985" cy="395007"/>
          </a:xfrm>
          <a:prstGeom prst="wedgeRoundRectCallout">
            <a:avLst>
              <a:gd name="adj1" fmla="val 92165"/>
              <a:gd name="adj2" fmla="val -56068"/>
              <a:gd name="adj3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$6k</a:t>
            </a:r>
          </a:p>
        </p:txBody>
      </p:sp>
      <p:sp>
        <p:nvSpPr>
          <p:cNvPr id="63" name="Speech Bubble: Rectangle with Corners Rounded 62">
            <a:extLst>
              <a:ext uri="{FF2B5EF4-FFF2-40B4-BE49-F238E27FC236}">
                <a16:creationId xmlns:a16="http://schemas.microsoft.com/office/drawing/2014/main" id="{5F3C331C-6C08-B2DA-CCBF-A4E226F50A32}"/>
              </a:ext>
            </a:extLst>
          </p:cNvPr>
          <p:cNvSpPr/>
          <p:nvPr/>
        </p:nvSpPr>
        <p:spPr>
          <a:xfrm>
            <a:off x="7176415" y="3719793"/>
            <a:ext cx="976985" cy="395007"/>
          </a:xfrm>
          <a:prstGeom prst="wedgeRoundRectCallout">
            <a:avLst>
              <a:gd name="adj1" fmla="val 53357"/>
              <a:gd name="adj2" fmla="val 288343"/>
              <a:gd name="adj3" fmla="val 16667"/>
            </a:avLst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$4k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2955B775-E1B0-6D35-90F8-1294D9E87029}"/>
              </a:ext>
            </a:extLst>
          </p:cNvPr>
          <p:cNvGrpSpPr/>
          <p:nvPr/>
        </p:nvGrpSpPr>
        <p:grpSpPr>
          <a:xfrm>
            <a:off x="3832392" y="4055107"/>
            <a:ext cx="2829614" cy="839399"/>
            <a:chOff x="3911087" y="4572222"/>
            <a:chExt cx="2829614" cy="113871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: Rounded Corners 63">
                  <a:extLst>
                    <a:ext uri="{FF2B5EF4-FFF2-40B4-BE49-F238E27FC236}">
                      <a16:creationId xmlns:a16="http://schemas.microsoft.com/office/drawing/2014/main" id="{59F73FEF-04A0-DFD7-74D9-0F0C3D21AA6D}"/>
                    </a:ext>
                  </a:extLst>
                </p:cNvPr>
                <p:cNvSpPr/>
                <p:nvPr/>
              </p:nvSpPr>
              <p:spPr>
                <a:xfrm>
                  <a:off x="4673555" y="4572222"/>
                  <a:ext cx="1379088" cy="535862"/>
                </a:xfrm>
                <a:prstGeom prst="roundRect">
                  <a:avLst/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>
                      <a:solidFill>
                        <a:schemeClr val="tx1"/>
                      </a:solidFill>
                    </a:rPr>
                    <a:t>$6k &gt; 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a14:m>
                  <a:r>
                    <a:rPr lang="en-US" dirty="0">
                      <a:solidFill>
                        <a:schemeClr val="tx1"/>
                      </a:solidFill>
                    </a:rPr>
                    <a:t>?</a:t>
                  </a:r>
                </a:p>
              </p:txBody>
            </p:sp>
          </mc:Choice>
          <mc:Fallback xmlns="">
            <p:sp>
              <p:nvSpPr>
                <p:cNvPr id="64" name="Rectangle: Rounded Corners 63">
                  <a:extLst>
                    <a:ext uri="{FF2B5EF4-FFF2-40B4-BE49-F238E27FC236}">
                      <a16:creationId xmlns:a16="http://schemas.microsoft.com/office/drawing/2014/main" id="{59F73FEF-04A0-DFD7-74D9-0F0C3D21AA6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73555" y="4572222"/>
                  <a:ext cx="1379088" cy="535862"/>
                </a:xfrm>
                <a:prstGeom prst="roundRect">
                  <a:avLst/>
                </a:prstGeom>
                <a:blipFill>
                  <a:blip r:embed="rId3"/>
                  <a:stretch>
                    <a:fillRect t="-4615" b="-21538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9207B9C5-A16E-3194-B7C2-084606165B3A}"/>
                </a:ext>
              </a:extLst>
            </p:cNvPr>
            <p:cNvCxnSpPr>
              <a:cxnSpLocks/>
              <a:endCxn id="75" idx="0"/>
            </p:cNvCxnSpPr>
            <p:nvPr/>
          </p:nvCxnSpPr>
          <p:spPr>
            <a:xfrm flipH="1">
              <a:off x="4083983" y="5108084"/>
              <a:ext cx="1279116" cy="6028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7B375874-6D5B-9ECF-E594-14DEE73A5719}"/>
                </a:ext>
              </a:extLst>
            </p:cNvPr>
            <p:cNvCxnSpPr>
              <a:cxnSpLocks/>
              <a:endCxn id="74" idx="0"/>
            </p:cNvCxnSpPr>
            <p:nvPr/>
          </p:nvCxnSpPr>
          <p:spPr>
            <a:xfrm>
              <a:off x="5363099" y="5108084"/>
              <a:ext cx="1377602" cy="6028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134CC65-5BB5-C21B-B2AC-C2AE294607CB}"/>
                </a:ext>
              </a:extLst>
            </p:cNvPr>
            <p:cNvSpPr txBox="1"/>
            <p:nvPr/>
          </p:nvSpPr>
          <p:spPr>
            <a:xfrm>
              <a:off x="6158549" y="5010271"/>
              <a:ext cx="455574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No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D427CA61-6D6C-29E8-700F-19D158D8E9E1}"/>
                </a:ext>
              </a:extLst>
            </p:cNvPr>
            <p:cNvSpPr txBox="1"/>
            <p:nvPr/>
          </p:nvSpPr>
          <p:spPr>
            <a:xfrm>
              <a:off x="3911087" y="5112269"/>
              <a:ext cx="4932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Yes</a:t>
              </a: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417E5EFB-A95E-A9B1-E411-93941B7B68AF}"/>
              </a:ext>
            </a:extLst>
          </p:cNvPr>
          <p:cNvSpPr txBox="1"/>
          <p:nvPr/>
        </p:nvSpPr>
        <p:spPr>
          <a:xfrm>
            <a:off x="5944502" y="4894505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Nobody wins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B9132C2-A1EC-DFEE-4AB6-D9DA71AE5A38}"/>
                  </a:ext>
                </a:extLst>
              </p:cNvPr>
              <p:cNvSpPr txBox="1"/>
              <p:nvPr/>
            </p:nvSpPr>
            <p:spPr>
              <a:xfrm>
                <a:off x="2388147" y="4894506"/>
                <a:ext cx="32342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1"/>
                    </a:solidFill>
                  </a:rPr>
                  <a:t>Highest bidder </a:t>
                </a:r>
                <a:r>
                  <a:rPr lang="en-US" dirty="0"/>
                  <a:t>wins</a:t>
                </a:r>
              </a:p>
              <a:p>
                <a:pPr algn="ctr"/>
                <a:r>
                  <a:rPr lang="en-US" dirty="0"/>
                  <a:t>Pays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max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⁡(</m:t>
                    </m:r>
                  </m:oMath>
                </a14:m>
                <a:r>
                  <a:rPr lang="en-US" dirty="0">
                    <a:solidFill>
                      <a:schemeClr val="accent6"/>
                    </a:solidFill>
                  </a:rPr>
                  <a:t>second-highest bid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1B9132C2-A1EC-DFEE-4AB6-D9DA71AE5A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8147" y="4894506"/>
                <a:ext cx="3234281" cy="646331"/>
              </a:xfrm>
              <a:prstGeom prst="rect">
                <a:avLst/>
              </a:prstGeom>
              <a:blipFill>
                <a:blip r:embed="rId4"/>
                <a:stretch>
                  <a:fillRect l="-1132" t="-5660" r="-189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4" name="Group 83">
            <a:extLst>
              <a:ext uri="{FF2B5EF4-FFF2-40B4-BE49-F238E27FC236}">
                <a16:creationId xmlns:a16="http://schemas.microsoft.com/office/drawing/2014/main" id="{1A02025F-743E-650E-2D3A-3DD75EABA9FA}"/>
              </a:ext>
            </a:extLst>
          </p:cNvPr>
          <p:cNvGrpSpPr/>
          <p:nvPr/>
        </p:nvGrpSpPr>
        <p:grpSpPr>
          <a:xfrm>
            <a:off x="251143" y="2575041"/>
            <a:ext cx="1295400" cy="1671687"/>
            <a:chOff x="4876800" y="1822495"/>
            <a:chExt cx="1295400" cy="1671687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63E59C5-656D-1D08-138D-91CF59CC003E}"/>
                </a:ext>
              </a:extLst>
            </p:cNvPr>
            <p:cNvSpPr txBox="1"/>
            <p:nvPr/>
          </p:nvSpPr>
          <p:spPr>
            <a:xfrm>
              <a:off x="4925830" y="1822495"/>
              <a:ext cx="12394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Auctioneer</a:t>
              </a: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54B600D-474F-1583-571C-079E25A4F33E}"/>
                </a:ext>
              </a:extLst>
            </p:cNvPr>
            <p:cNvSpPr/>
            <p:nvPr/>
          </p:nvSpPr>
          <p:spPr>
            <a:xfrm>
              <a:off x="4876800" y="2198782"/>
              <a:ext cx="1295400" cy="12954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E4A79608-BA05-EB35-8E40-71A670F059E0}"/>
                </a:ext>
              </a:extLst>
            </p:cNvPr>
            <p:cNvGrpSpPr/>
            <p:nvPr/>
          </p:nvGrpSpPr>
          <p:grpSpPr>
            <a:xfrm>
              <a:off x="5067299" y="2198782"/>
              <a:ext cx="914400" cy="914400"/>
              <a:chOff x="3721563" y="3657600"/>
              <a:chExt cx="914400" cy="914400"/>
            </a:xfrm>
          </p:grpSpPr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E3C08A55-8D52-D1D3-6DAA-F02EFBC1251F}"/>
                  </a:ext>
                </a:extLst>
              </p:cNvPr>
              <p:cNvGrpSpPr/>
              <p:nvPr/>
            </p:nvGrpSpPr>
            <p:grpSpPr>
              <a:xfrm>
                <a:off x="3962400" y="4114800"/>
                <a:ext cx="457200" cy="152400"/>
                <a:chOff x="3965183" y="3962400"/>
                <a:chExt cx="457200" cy="152400"/>
              </a:xfrm>
              <a:solidFill>
                <a:schemeClr val="tx1"/>
              </a:solidFill>
            </p:grpSpPr>
            <p:sp>
              <p:nvSpPr>
                <p:cNvPr id="90" name="Oval 89">
                  <a:extLst>
                    <a:ext uri="{FF2B5EF4-FFF2-40B4-BE49-F238E27FC236}">
                      <a16:creationId xmlns:a16="http://schemas.microsoft.com/office/drawing/2014/main" id="{AAF78452-59AB-A77F-E8D4-049BFD477037}"/>
                    </a:ext>
                  </a:extLst>
                </p:cNvPr>
                <p:cNvSpPr/>
                <p:nvPr/>
              </p:nvSpPr>
              <p:spPr>
                <a:xfrm>
                  <a:off x="39651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" name="Oval 90">
                  <a:extLst>
                    <a:ext uri="{FF2B5EF4-FFF2-40B4-BE49-F238E27FC236}">
                      <a16:creationId xmlns:a16="http://schemas.microsoft.com/office/drawing/2014/main" id="{78802509-2181-7BE7-F1AD-AF56380D3959}"/>
                    </a:ext>
                  </a:extLst>
                </p:cNvPr>
                <p:cNvSpPr/>
                <p:nvPr/>
              </p:nvSpPr>
              <p:spPr>
                <a:xfrm>
                  <a:off x="42699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9" name="Arc 88">
                <a:extLst>
                  <a:ext uri="{FF2B5EF4-FFF2-40B4-BE49-F238E27FC236}">
                    <a16:creationId xmlns:a16="http://schemas.microsoft.com/office/drawing/2014/main" id="{1A8768ED-115A-9E1F-DA82-D0217F2ADB37}"/>
                  </a:ext>
                </a:extLst>
              </p:cNvPr>
              <p:cNvSpPr/>
              <p:nvPr/>
            </p:nvSpPr>
            <p:spPr>
              <a:xfrm rot="8100000">
                <a:off x="3721563" y="3657600"/>
                <a:ext cx="914400" cy="914400"/>
              </a:xfrm>
              <a:prstGeom prst="arc">
                <a:avLst/>
              </a:prstGeom>
              <a:noFill/>
              <a:ln w="762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92" name="Graphic 91" descr="Car">
            <a:extLst>
              <a:ext uri="{FF2B5EF4-FFF2-40B4-BE49-F238E27FC236}">
                <a16:creationId xmlns:a16="http://schemas.microsoft.com/office/drawing/2014/main" id="{5022D221-4402-03C1-48AC-53A603A72C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722" y="3931307"/>
            <a:ext cx="2284141" cy="2284141"/>
          </a:xfrm>
          <a:prstGeom prst="rect">
            <a:avLst/>
          </a:prstGeom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566DA426-3602-06B8-0508-1F208430BCF9}"/>
              </a:ext>
            </a:extLst>
          </p:cNvPr>
          <p:cNvGrpSpPr/>
          <p:nvPr/>
        </p:nvGrpSpPr>
        <p:grpSpPr>
          <a:xfrm>
            <a:off x="7621501" y="2390984"/>
            <a:ext cx="1325878" cy="1143000"/>
            <a:chOff x="4814522" y="4275326"/>
            <a:chExt cx="1325878" cy="1143000"/>
          </a:xfrm>
        </p:grpSpPr>
        <p:sp>
          <p:nvSpPr>
            <p:cNvPr id="112" name="Isosceles Triangle 111">
              <a:extLst>
                <a:ext uri="{FF2B5EF4-FFF2-40B4-BE49-F238E27FC236}">
                  <a16:creationId xmlns:a16="http://schemas.microsoft.com/office/drawing/2014/main" id="{DC28022E-5E08-24CE-FA6C-2AFA9BA64E1E}"/>
                </a:ext>
              </a:extLst>
            </p:cNvPr>
            <p:cNvSpPr/>
            <p:nvPr/>
          </p:nvSpPr>
          <p:spPr>
            <a:xfrm>
              <a:off x="4814522" y="4275326"/>
              <a:ext cx="1325878" cy="11430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800" b="1" dirty="0">
                <a:ea typeface="CMU Serif" panose="02000603000000000000" pitchFamily="2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0F19A34-DE43-43D0-C440-36FED58328D6}"/>
                </a:ext>
              </a:extLst>
            </p:cNvPr>
            <p:cNvGrpSpPr/>
            <p:nvPr/>
          </p:nvGrpSpPr>
          <p:grpSpPr>
            <a:xfrm>
              <a:off x="4995925" y="4371154"/>
              <a:ext cx="914400" cy="914400"/>
              <a:chOff x="3721563" y="3657600"/>
              <a:chExt cx="914400" cy="914400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691DC70B-A9B8-350E-246F-9AABB03EEC71}"/>
                  </a:ext>
                </a:extLst>
              </p:cNvPr>
              <p:cNvGrpSpPr/>
              <p:nvPr/>
            </p:nvGrpSpPr>
            <p:grpSpPr>
              <a:xfrm>
                <a:off x="3962400" y="4114800"/>
                <a:ext cx="457200" cy="152400"/>
                <a:chOff x="3965183" y="3962400"/>
                <a:chExt cx="457200" cy="152400"/>
              </a:xfrm>
              <a:solidFill>
                <a:schemeClr val="tx1"/>
              </a:solidFill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A75D1065-C177-F216-FF5E-07413AE23C79}"/>
                    </a:ext>
                  </a:extLst>
                </p:cNvPr>
                <p:cNvSpPr/>
                <p:nvPr/>
              </p:nvSpPr>
              <p:spPr>
                <a:xfrm>
                  <a:off x="39651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Oval 116">
                  <a:extLst>
                    <a:ext uri="{FF2B5EF4-FFF2-40B4-BE49-F238E27FC236}">
                      <a16:creationId xmlns:a16="http://schemas.microsoft.com/office/drawing/2014/main" id="{29CAC0AA-6291-1297-DC62-83EC1078611F}"/>
                    </a:ext>
                  </a:extLst>
                </p:cNvPr>
                <p:cNvSpPr/>
                <p:nvPr/>
              </p:nvSpPr>
              <p:spPr>
                <a:xfrm>
                  <a:off x="42699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15" name="Arc 114">
                <a:extLst>
                  <a:ext uri="{FF2B5EF4-FFF2-40B4-BE49-F238E27FC236}">
                    <a16:creationId xmlns:a16="http://schemas.microsoft.com/office/drawing/2014/main" id="{EB0663FE-A458-5A74-2A4C-5E17F793327C}"/>
                  </a:ext>
                </a:extLst>
              </p:cNvPr>
              <p:cNvSpPr/>
              <p:nvPr/>
            </p:nvSpPr>
            <p:spPr>
              <a:xfrm rot="8100000">
                <a:off x="3721563" y="3657600"/>
                <a:ext cx="914400" cy="914400"/>
              </a:xfrm>
              <a:prstGeom prst="arc">
                <a:avLst/>
              </a:prstGeom>
              <a:noFill/>
              <a:ln w="762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E262EFB7-3B9D-CCB0-FDA1-D50B3E8A1AC2}"/>
              </a:ext>
            </a:extLst>
          </p:cNvPr>
          <p:cNvGrpSpPr/>
          <p:nvPr/>
        </p:nvGrpSpPr>
        <p:grpSpPr>
          <a:xfrm>
            <a:off x="7615218" y="5021743"/>
            <a:ext cx="1325878" cy="1485544"/>
            <a:chOff x="4771713" y="3886200"/>
            <a:chExt cx="1325878" cy="1485544"/>
          </a:xfrm>
        </p:grpSpPr>
        <p:sp>
          <p:nvSpPr>
            <p:cNvPr id="119" name="Isosceles Triangle 118">
              <a:extLst>
                <a:ext uri="{FF2B5EF4-FFF2-40B4-BE49-F238E27FC236}">
                  <a16:creationId xmlns:a16="http://schemas.microsoft.com/office/drawing/2014/main" id="{13648DF3-2EED-4C08-CCF6-E18C9427D684}"/>
                </a:ext>
              </a:extLst>
            </p:cNvPr>
            <p:cNvSpPr/>
            <p:nvPr/>
          </p:nvSpPr>
          <p:spPr>
            <a:xfrm rot="10800000">
              <a:off x="4771713" y="4228744"/>
              <a:ext cx="1325878" cy="1143000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800" b="1" dirty="0">
                <a:ea typeface="CMU Serif" panose="02000603000000000000" pitchFamily="2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DACE28A7-9253-C6C5-350D-74A6C95221A8}"/>
                </a:ext>
              </a:extLst>
            </p:cNvPr>
            <p:cNvGrpSpPr/>
            <p:nvPr/>
          </p:nvGrpSpPr>
          <p:grpSpPr>
            <a:xfrm>
              <a:off x="4995925" y="3886200"/>
              <a:ext cx="914400" cy="914400"/>
              <a:chOff x="3721563" y="3657600"/>
              <a:chExt cx="914400" cy="914400"/>
            </a:xfrm>
          </p:grpSpPr>
          <p:grpSp>
            <p:nvGrpSpPr>
              <p:cNvPr id="121" name="Group 120">
                <a:extLst>
                  <a:ext uri="{FF2B5EF4-FFF2-40B4-BE49-F238E27FC236}">
                    <a16:creationId xmlns:a16="http://schemas.microsoft.com/office/drawing/2014/main" id="{C70D384F-CD0D-2DB1-BCB4-0A92F1BA190F}"/>
                  </a:ext>
                </a:extLst>
              </p:cNvPr>
              <p:cNvGrpSpPr/>
              <p:nvPr/>
            </p:nvGrpSpPr>
            <p:grpSpPr>
              <a:xfrm>
                <a:off x="3962400" y="4114800"/>
                <a:ext cx="457200" cy="152400"/>
                <a:chOff x="3965183" y="3962400"/>
                <a:chExt cx="457200" cy="152400"/>
              </a:xfrm>
              <a:solidFill>
                <a:schemeClr val="tx1"/>
              </a:solidFill>
            </p:grpSpPr>
            <p:sp>
              <p:nvSpPr>
                <p:cNvPr id="123" name="Oval 122">
                  <a:extLst>
                    <a:ext uri="{FF2B5EF4-FFF2-40B4-BE49-F238E27FC236}">
                      <a16:creationId xmlns:a16="http://schemas.microsoft.com/office/drawing/2014/main" id="{A823DB18-1676-EBEE-DE97-3016199CB0B1}"/>
                    </a:ext>
                  </a:extLst>
                </p:cNvPr>
                <p:cNvSpPr/>
                <p:nvPr/>
              </p:nvSpPr>
              <p:spPr>
                <a:xfrm>
                  <a:off x="39651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Oval 123">
                  <a:extLst>
                    <a:ext uri="{FF2B5EF4-FFF2-40B4-BE49-F238E27FC236}">
                      <a16:creationId xmlns:a16="http://schemas.microsoft.com/office/drawing/2014/main" id="{2DF7F2E9-7C42-22CB-D9AD-8EBD60F2E7DF}"/>
                    </a:ext>
                  </a:extLst>
                </p:cNvPr>
                <p:cNvSpPr/>
                <p:nvPr/>
              </p:nvSpPr>
              <p:spPr>
                <a:xfrm>
                  <a:off x="42699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22" name="Arc 121">
                <a:extLst>
                  <a:ext uri="{FF2B5EF4-FFF2-40B4-BE49-F238E27FC236}">
                    <a16:creationId xmlns:a16="http://schemas.microsoft.com/office/drawing/2014/main" id="{19EEC5DC-4F89-43D3-C612-59DA9AB1E8F7}"/>
                  </a:ext>
                </a:extLst>
              </p:cNvPr>
              <p:cNvSpPr/>
              <p:nvPr/>
            </p:nvSpPr>
            <p:spPr>
              <a:xfrm rot="8100000">
                <a:off x="3721563" y="3657600"/>
                <a:ext cx="914400" cy="914400"/>
              </a:xfrm>
              <a:prstGeom prst="arc">
                <a:avLst/>
              </a:prstGeom>
              <a:noFill/>
              <a:ln w="762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A78E9FE5-E7C0-98C5-F6AA-7102A6DCBE9C}"/>
              </a:ext>
            </a:extLst>
          </p:cNvPr>
          <p:cNvSpPr txBox="1"/>
          <p:nvPr/>
        </p:nvSpPr>
        <p:spPr>
          <a:xfrm>
            <a:off x="7807637" y="1965045"/>
            <a:ext cx="911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Buyer 1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EACD347-27CD-04DC-4E81-06F7D4B08BCC}"/>
              </a:ext>
            </a:extLst>
          </p:cNvPr>
          <p:cNvSpPr txBox="1"/>
          <p:nvPr/>
        </p:nvSpPr>
        <p:spPr>
          <a:xfrm>
            <a:off x="7840896" y="5018687"/>
            <a:ext cx="911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Buyer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3E54EF8-B5F2-4635-70DF-D188EC6C88C5}"/>
                  </a:ext>
                </a:extLst>
              </p:cNvPr>
              <p:cNvSpPr txBox="1"/>
              <p:nvPr/>
            </p:nvSpPr>
            <p:spPr>
              <a:xfrm>
                <a:off x="2034319" y="1386743"/>
                <a:ext cx="5275028" cy="1800493"/>
              </a:xfrm>
              <a:prstGeom prst="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n-US" sz="2000" b="1" dirty="0"/>
                  <a:t>Theorem </a:t>
                </a:r>
                <a:r>
                  <a:rPr lang="en-US" sz="2000" dirty="0"/>
                  <a:t>(Myerson, </a:t>
                </a:r>
                <a:r>
                  <a:rPr lang="en-US" sz="2000" i="1" dirty="0"/>
                  <a:t>Math of OR</a:t>
                </a:r>
                <a:r>
                  <a:rPr lang="en-US" sz="2000" dirty="0"/>
                  <a:t>'81):</a:t>
                </a:r>
              </a:p>
              <a:p>
                <a:pPr algn="ctr"/>
                <a:endParaRPr lang="en-US" sz="1100" dirty="0"/>
              </a:p>
              <a:p>
                <a:pPr algn="ctr"/>
                <a:r>
                  <a:rPr lang="en-US" sz="2000" dirty="0"/>
                  <a:t>Assuming buyer valuations are drawn </a:t>
                </a:r>
                <a:r>
                  <a:rPr lang="en-US" sz="2000" dirty="0" err="1"/>
                  <a:t>i.i.d.</a:t>
                </a:r>
                <a:r>
                  <a:rPr lang="en-US" sz="2000" dirty="0"/>
                  <a:t> from some distribution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/>
                  <a:t>, there exists </a:t>
                </a:r>
                <a:r>
                  <a:rPr lang="en-US" sz="2000" b="1" dirty="0"/>
                  <a:t>reserve price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000" dirty="0"/>
                  <a:t> (dependent on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sz="2000" dirty="0"/>
                  <a:t>) for which the following mechanism is revenue-maximizing: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3E54EF8-B5F2-4635-70DF-D188EC6C88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4319" y="1386743"/>
                <a:ext cx="5275028" cy="1800493"/>
              </a:xfrm>
              <a:prstGeom prst="rect">
                <a:avLst/>
              </a:prstGeom>
              <a:blipFill>
                <a:blip r:embed="rId7"/>
                <a:stretch>
                  <a:fillRect t="-1000" r="-345" b="-4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EF1A1AC-E810-5D54-8C9E-398B6544096E}"/>
              </a:ext>
            </a:extLst>
          </p:cNvPr>
          <p:cNvSpPr txBox="1"/>
          <p:nvPr/>
        </p:nvSpPr>
        <p:spPr>
          <a:xfrm>
            <a:off x="2145133" y="5803438"/>
            <a:ext cx="5031321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/>
              <a:t>This mechanism is “direct”: </a:t>
            </a:r>
            <a:r>
              <a:rPr lang="en-US" sz="2000" dirty="0"/>
              <a:t>buyers bidding true values is Nash </a:t>
            </a:r>
            <a:r>
              <a:rPr lang="en-US" sz="2000" dirty="0" err="1"/>
              <a:t>eqm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82360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74" grpId="0"/>
      <p:bldP spid="75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8A01F-6D39-01E5-B541-6D094A9D1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3: Mechanism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F7105-57DC-65F4-ACC5-24567039E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99937DE-438E-37F0-CABE-F00374788034}"/>
              </a:ext>
            </a:extLst>
          </p:cNvPr>
          <p:cNvGrpSpPr/>
          <p:nvPr/>
        </p:nvGrpSpPr>
        <p:grpSpPr>
          <a:xfrm>
            <a:off x="1120319" y="2084866"/>
            <a:ext cx="1295400" cy="1671687"/>
            <a:chOff x="4876800" y="1822495"/>
            <a:chExt cx="1295400" cy="16716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B8F89C3-A438-5081-7648-5C430BD6AAFC}"/>
                </a:ext>
              </a:extLst>
            </p:cNvPr>
            <p:cNvSpPr txBox="1"/>
            <p:nvPr/>
          </p:nvSpPr>
          <p:spPr>
            <a:xfrm>
              <a:off x="4925830" y="1822495"/>
              <a:ext cx="12394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</a:rPr>
                <a:t>Auctioneer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B60204A0-67B9-B1F0-7249-180B8B2F8434}"/>
                </a:ext>
              </a:extLst>
            </p:cNvPr>
            <p:cNvSpPr/>
            <p:nvPr/>
          </p:nvSpPr>
          <p:spPr>
            <a:xfrm>
              <a:off x="4876800" y="2198782"/>
              <a:ext cx="1295400" cy="12954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B86B4DA-3972-359A-C461-C752F538E38D}"/>
                </a:ext>
              </a:extLst>
            </p:cNvPr>
            <p:cNvGrpSpPr/>
            <p:nvPr/>
          </p:nvGrpSpPr>
          <p:grpSpPr>
            <a:xfrm>
              <a:off x="5067299" y="2198782"/>
              <a:ext cx="914400" cy="914400"/>
              <a:chOff x="3721563" y="3657600"/>
              <a:chExt cx="914400" cy="914400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90911726-299F-3B75-7589-8D1CC2C9C62F}"/>
                  </a:ext>
                </a:extLst>
              </p:cNvPr>
              <p:cNvGrpSpPr/>
              <p:nvPr/>
            </p:nvGrpSpPr>
            <p:grpSpPr>
              <a:xfrm>
                <a:off x="3962400" y="4114800"/>
                <a:ext cx="457200" cy="152400"/>
                <a:chOff x="3965183" y="3962400"/>
                <a:chExt cx="457200" cy="152400"/>
              </a:xfrm>
              <a:solidFill>
                <a:schemeClr val="tx1"/>
              </a:solidFill>
            </p:grpSpPr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DEB951EA-4898-61B5-0EF3-C1704B97E7F4}"/>
                    </a:ext>
                  </a:extLst>
                </p:cNvPr>
                <p:cNvSpPr/>
                <p:nvPr/>
              </p:nvSpPr>
              <p:spPr>
                <a:xfrm>
                  <a:off x="39651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ED5DFF0D-A1BD-8034-9AC2-B3DD483A21B0}"/>
                    </a:ext>
                  </a:extLst>
                </p:cNvPr>
                <p:cNvSpPr/>
                <p:nvPr/>
              </p:nvSpPr>
              <p:spPr>
                <a:xfrm>
                  <a:off x="42699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1" name="Arc 50">
                <a:extLst>
                  <a:ext uri="{FF2B5EF4-FFF2-40B4-BE49-F238E27FC236}">
                    <a16:creationId xmlns:a16="http://schemas.microsoft.com/office/drawing/2014/main" id="{DDB60F45-211C-7D0F-EA19-B5547BF4A9FE}"/>
                  </a:ext>
                </a:extLst>
              </p:cNvPr>
              <p:cNvSpPr/>
              <p:nvPr/>
            </p:nvSpPr>
            <p:spPr>
              <a:xfrm rot="8100000">
                <a:off x="3721563" y="3657600"/>
                <a:ext cx="914400" cy="914400"/>
              </a:xfrm>
              <a:prstGeom prst="arc">
                <a:avLst/>
              </a:prstGeom>
              <a:noFill/>
              <a:ln w="762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295D3C8-F48B-306B-3D43-9BA667429888}"/>
              </a:ext>
            </a:extLst>
          </p:cNvPr>
          <p:cNvGrpSpPr/>
          <p:nvPr/>
        </p:nvGrpSpPr>
        <p:grpSpPr>
          <a:xfrm>
            <a:off x="5867400" y="1843577"/>
            <a:ext cx="1325878" cy="1143000"/>
            <a:chOff x="4814522" y="4275326"/>
            <a:chExt cx="1325878" cy="1143000"/>
          </a:xfrm>
        </p:grpSpPr>
        <p:sp>
          <p:nvSpPr>
            <p:cNvPr id="55" name="Isosceles Triangle 54">
              <a:extLst>
                <a:ext uri="{FF2B5EF4-FFF2-40B4-BE49-F238E27FC236}">
                  <a16:creationId xmlns:a16="http://schemas.microsoft.com/office/drawing/2014/main" id="{643CDDC7-C1F9-EE8A-8893-D72221CE08ED}"/>
                </a:ext>
              </a:extLst>
            </p:cNvPr>
            <p:cNvSpPr/>
            <p:nvPr/>
          </p:nvSpPr>
          <p:spPr>
            <a:xfrm>
              <a:off x="4814522" y="4275326"/>
              <a:ext cx="1325878" cy="11430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800" b="1" dirty="0">
                <a:ea typeface="CMU Serif" panose="02000603000000000000" pitchFamily="2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C2C38A1A-CFF0-D9FA-293D-90F5A83587C0}"/>
                </a:ext>
              </a:extLst>
            </p:cNvPr>
            <p:cNvGrpSpPr/>
            <p:nvPr/>
          </p:nvGrpSpPr>
          <p:grpSpPr>
            <a:xfrm>
              <a:off x="4995925" y="4371154"/>
              <a:ext cx="914400" cy="914400"/>
              <a:chOff x="3721563" y="3657600"/>
              <a:chExt cx="914400" cy="914400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1A5E1667-8198-F530-2490-DCBC3604DFDC}"/>
                  </a:ext>
                </a:extLst>
              </p:cNvPr>
              <p:cNvGrpSpPr/>
              <p:nvPr/>
            </p:nvGrpSpPr>
            <p:grpSpPr>
              <a:xfrm>
                <a:off x="3962400" y="4114800"/>
                <a:ext cx="457200" cy="152400"/>
                <a:chOff x="3965183" y="3962400"/>
                <a:chExt cx="457200" cy="152400"/>
              </a:xfrm>
              <a:solidFill>
                <a:schemeClr val="tx1"/>
              </a:solidFill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2E126D03-BE36-1FC1-6EE5-2281B89D5798}"/>
                    </a:ext>
                  </a:extLst>
                </p:cNvPr>
                <p:cNvSpPr/>
                <p:nvPr/>
              </p:nvSpPr>
              <p:spPr>
                <a:xfrm>
                  <a:off x="39651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35537AF4-E6F5-D45D-C822-05A32A189BB7}"/>
                    </a:ext>
                  </a:extLst>
                </p:cNvPr>
                <p:cNvSpPr/>
                <p:nvPr/>
              </p:nvSpPr>
              <p:spPr>
                <a:xfrm>
                  <a:off x="42699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8" name="Arc 57">
                <a:extLst>
                  <a:ext uri="{FF2B5EF4-FFF2-40B4-BE49-F238E27FC236}">
                    <a16:creationId xmlns:a16="http://schemas.microsoft.com/office/drawing/2014/main" id="{40D07101-5FDD-9101-F5BE-FC7F37560626}"/>
                  </a:ext>
                </a:extLst>
              </p:cNvPr>
              <p:cNvSpPr/>
              <p:nvPr/>
            </p:nvSpPr>
            <p:spPr>
              <a:xfrm rot="8100000">
                <a:off x="3721563" y="3657600"/>
                <a:ext cx="914400" cy="914400"/>
              </a:xfrm>
              <a:prstGeom prst="arc">
                <a:avLst/>
              </a:prstGeom>
              <a:noFill/>
              <a:ln w="762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1FDEC4A-0B3F-0038-3DD3-12CC4C38E9F9}"/>
              </a:ext>
            </a:extLst>
          </p:cNvPr>
          <p:cNvGrpSpPr/>
          <p:nvPr/>
        </p:nvGrpSpPr>
        <p:grpSpPr>
          <a:xfrm>
            <a:off x="5882640" y="3299353"/>
            <a:ext cx="1325878" cy="1485544"/>
            <a:chOff x="4771713" y="3886200"/>
            <a:chExt cx="1325878" cy="1485544"/>
          </a:xfrm>
        </p:grpSpPr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F53AFBC8-DCDB-1857-51B0-7D75D5C4B083}"/>
                </a:ext>
              </a:extLst>
            </p:cNvPr>
            <p:cNvSpPr/>
            <p:nvPr/>
          </p:nvSpPr>
          <p:spPr>
            <a:xfrm rot="10800000">
              <a:off x="4771713" y="4228744"/>
              <a:ext cx="1325878" cy="1143000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800" b="1" dirty="0">
                <a:ea typeface="CMU Serif" panose="02000603000000000000" pitchFamily="2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FB99028-DB30-A4F8-AC64-0A6CCB03CF03}"/>
                </a:ext>
              </a:extLst>
            </p:cNvPr>
            <p:cNvGrpSpPr/>
            <p:nvPr/>
          </p:nvGrpSpPr>
          <p:grpSpPr>
            <a:xfrm>
              <a:off x="4995925" y="3886200"/>
              <a:ext cx="914400" cy="914400"/>
              <a:chOff x="3721563" y="3657600"/>
              <a:chExt cx="914400" cy="914400"/>
            </a:xfrm>
          </p:grpSpPr>
          <p:grpSp>
            <p:nvGrpSpPr>
              <p:cNvPr id="64" name="Group 63">
                <a:extLst>
                  <a:ext uri="{FF2B5EF4-FFF2-40B4-BE49-F238E27FC236}">
                    <a16:creationId xmlns:a16="http://schemas.microsoft.com/office/drawing/2014/main" id="{224BB15A-5088-FFD6-DA1C-D83952B8D48C}"/>
                  </a:ext>
                </a:extLst>
              </p:cNvPr>
              <p:cNvGrpSpPr/>
              <p:nvPr/>
            </p:nvGrpSpPr>
            <p:grpSpPr>
              <a:xfrm>
                <a:off x="3962400" y="4114800"/>
                <a:ext cx="457200" cy="152400"/>
                <a:chOff x="3965183" y="3962400"/>
                <a:chExt cx="457200" cy="152400"/>
              </a:xfrm>
              <a:solidFill>
                <a:schemeClr val="tx1"/>
              </a:solidFill>
            </p:grpSpPr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51998126-1F92-E7BA-9E41-7AFED4447812}"/>
                    </a:ext>
                  </a:extLst>
                </p:cNvPr>
                <p:cNvSpPr/>
                <p:nvPr/>
              </p:nvSpPr>
              <p:spPr>
                <a:xfrm>
                  <a:off x="39651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3B264FE7-1C64-5291-C861-5517DBAFECE0}"/>
                    </a:ext>
                  </a:extLst>
                </p:cNvPr>
                <p:cNvSpPr/>
                <p:nvPr/>
              </p:nvSpPr>
              <p:spPr>
                <a:xfrm>
                  <a:off x="42699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" name="Arc 64">
                <a:extLst>
                  <a:ext uri="{FF2B5EF4-FFF2-40B4-BE49-F238E27FC236}">
                    <a16:creationId xmlns:a16="http://schemas.microsoft.com/office/drawing/2014/main" id="{C8633B31-D791-F6CA-5972-F888487EF12A}"/>
                  </a:ext>
                </a:extLst>
              </p:cNvPr>
              <p:cNvSpPr/>
              <p:nvPr/>
            </p:nvSpPr>
            <p:spPr>
              <a:xfrm rot="8100000">
                <a:off x="3721563" y="3657600"/>
                <a:ext cx="914400" cy="914400"/>
              </a:xfrm>
              <a:prstGeom prst="arc">
                <a:avLst/>
              </a:prstGeom>
              <a:noFill/>
              <a:ln w="762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DD2BC4EC-2FF9-999F-4497-1D05BCDF1BF1}"/>
              </a:ext>
            </a:extLst>
          </p:cNvPr>
          <p:cNvSpPr txBox="1"/>
          <p:nvPr/>
        </p:nvSpPr>
        <p:spPr>
          <a:xfrm>
            <a:off x="6053536" y="1417638"/>
            <a:ext cx="911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Buyer 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F7C7133-FFEE-DDBA-3876-AA3FFD952C01}"/>
              </a:ext>
            </a:extLst>
          </p:cNvPr>
          <p:cNvSpPr txBox="1"/>
          <p:nvPr/>
        </p:nvSpPr>
        <p:spPr>
          <a:xfrm>
            <a:off x="6108318" y="3296297"/>
            <a:ext cx="911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Buyer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hought Bubble: Cloud 69">
                <a:extLst>
                  <a:ext uri="{FF2B5EF4-FFF2-40B4-BE49-F238E27FC236}">
                    <a16:creationId xmlns:a16="http://schemas.microsoft.com/office/drawing/2014/main" id="{0A0316EE-FB95-1919-FAD3-BFDF37E49B43}"/>
                  </a:ext>
                </a:extLst>
              </p:cNvPr>
              <p:cNvSpPr/>
              <p:nvPr/>
            </p:nvSpPr>
            <p:spPr>
              <a:xfrm>
                <a:off x="6842432" y="1633655"/>
                <a:ext cx="2670684" cy="612648"/>
              </a:xfrm>
              <a:prstGeom prst="cloudCallout">
                <a:avLst>
                  <a:gd name="adj1" fmla="val -56334"/>
                  <a:gd name="adj2" fmla="val 11754"/>
                </a:avLst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0" name="Thought Bubble: Cloud 69">
                <a:extLst>
                  <a:ext uri="{FF2B5EF4-FFF2-40B4-BE49-F238E27FC236}">
                    <a16:creationId xmlns:a16="http://schemas.microsoft.com/office/drawing/2014/main" id="{0A0316EE-FB95-1919-FAD3-BFDF37E49B4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432" y="1633655"/>
                <a:ext cx="2670684" cy="612648"/>
              </a:xfrm>
              <a:prstGeom prst="cloudCallout">
                <a:avLst>
                  <a:gd name="adj1" fmla="val -56334"/>
                  <a:gd name="adj2" fmla="val 11754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0" name="Group 79">
            <a:extLst>
              <a:ext uri="{FF2B5EF4-FFF2-40B4-BE49-F238E27FC236}">
                <a16:creationId xmlns:a16="http://schemas.microsoft.com/office/drawing/2014/main" id="{C1578C0A-A7B1-3D66-2599-1E85C8ED9227}"/>
              </a:ext>
            </a:extLst>
          </p:cNvPr>
          <p:cNvGrpSpPr/>
          <p:nvPr/>
        </p:nvGrpSpPr>
        <p:grpSpPr>
          <a:xfrm>
            <a:off x="2743200" y="2557716"/>
            <a:ext cx="2867360" cy="1252284"/>
            <a:chOff x="3048000" y="2549005"/>
            <a:chExt cx="3581400" cy="1252284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3E4746AB-CFD1-BB37-C0B6-9090C00DBA6F}"/>
                </a:ext>
              </a:extLst>
            </p:cNvPr>
            <p:cNvCxnSpPr/>
            <p:nvPr/>
          </p:nvCxnSpPr>
          <p:spPr>
            <a:xfrm flipH="1">
              <a:off x="3048000" y="2918353"/>
              <a:ext cx="3581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87C8D9E-8C30-8125-5B1B-9850C4C269F2}"/>
                    </a:ext>
                  </a:extLst>
                </p:cNvPr>
                <p:cNvSpPr txBox="1"/>
                <p:nvPr/>
              </p:nvSpPr>
              <p:spPr>
                <a:xfrm>
                  <a:off x="4428845" y="2549005"/>
                  <a:ext cx="90640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oMath>
                    </m:oMathPara>
                  </a14:m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087C8D9E-8C30-8125-5B1B-9850C4C269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8845" y="2549005"/>
                  <a:ext cx="906402" cy="369332"/>
                </a:xfrm>
                <a:prstGeom prst="rect">
                  <a:avLst/>
                </a:prstGeom>
                <a:blipFill>
                  <a:blip r:embed="rId3"/>
                  <a:stretch>
                    <a:fillRect r="-15966" b="-1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2560E9B0-0A8C-6A04-814A-7931A5B33C2C}"/>
                </a:ext>
              </a:extLst>
            </p:cNvPr>
            <p:cNvCxnSpPr/>
            <p:nvPr/>
          </p:nvCxnSpPr>
          <p:spPr>
            <a:xfrm flipH="1">
              <a:off x="3048000" y="3783001"/>
              <a:ext cx="3581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8E5D8465-DD83-A1A9-F7CE-C36FDA12CC0A}"/>
                    </a:ext>
                  </a:extLst>
                </p:cNvPr>
                <p:cNvSpPr txBox="1"/>
                <p:nvPr/>
              </p:nvSpPr>
              <p:spPr>
                <a:xfrm>
                  <a:off x="4428845" y="3431957"/>
                  <a:ext cx="91172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Sup>
                          <m:sSubSupPr>
                            <m:ctrlP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</m:oMath>
                    </m:oMathPara>
                  </a14:m>
                  <a:endParaRPr lang="en-US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8E5D8465-DD83-A1A9-F7CE-C36FDA12CC0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28845" y="3431957"/>
                  <a:ext cx="911724" cy="369332"/>
                </a:xfrm>
                <a:prstGeom prst="rect">
                  <a:avLst/>
                </a:prstGeom>
                <a:blipFill>
                  <a:blip r:embed="rId4"/>
                  <a:stretch>
                    <a:fillRect r="-158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2FAACF11-8C0C-39FB-5845-3044764F375E}"/>
              </a:ext>
            </a:extLst>
          </p:cNvPr>
          <p:cNvCxnSpPr>
            <a:cxnSpLocks/>
          </p:cNvCxnSpPr>
          <p:nvPr/>
        </p:nvCxnSpPr>
        <p:spPr>
          <a:xfrm>
            <a:off x="1810958" y="3908953"/>
            <a:ext cx="0" cy="5696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8423411-2E06-5AA0-EBD1-1F7E09A38FD1}"/>
                  </a:ext>
                </a:extLst>
              </p:cNvPr>
              <p:cNvSpPr txBox="1"/>
              <p:nvPr/>
            </p:nvSpPr>
            <p:spPr>
              <a:xfrm>
                <a:off x="325986" y="4545479"/>
                <a:ext cx="3365738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winner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∈{⊥, 1, 2}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price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 ⊥</m:t>
                    </m:r>
                  </m:oMath>
                </a14:m>
                <a:r>
                  <a:rPr lang="en-US" dirty="0"/>
                  <a:t>: everyone gets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else: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everyone else gets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8423411-2E06-5AA0-EBD1-1F7E09A38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986" y="4545479"/>
                <a:ext cx="3365738" cy="2031325"/>
              </a:xfrm>
              <a:prstGeom prst="rect">
                <a:avLst/>
              </a:prstGeom>
              <a:blipFill>
                <a:blip r:embed="rId5"/>
                <a:stretch>
                  <a:fillRect l="-1447" t="-1802" b="-3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hought Bubble: Cloud 81">
                <a:extLst>
                  <a:ext uri="{FF2B5EF4-FFF2-40B4-BE49-F238E27FC236}">
                    <a16:creationId xmlns:a16="http://schemas.microsoft.com/office/drawing/2014/main" id="{0205D60C-0922-B3E8-C42E-D6C2FB4BAD8E}"/>
                  </a:ext>
                </a:extLst>
              </p:cNvPr>
              <p:cNvSpPr/>
              <p:nvPr/>
            </p:nvSpPr>
            <p:spPr>
              <a:xfrm>
                <a:off x="6842432" y="4185558"/>
                <a:ext cx="2670684" cy="612648"/>
              </a:xfrm>
              <a:prstGeom prst="cloudCallout">
                <a:avLst>
                  <a:gd name="adj1" fmla="val -41269"/>
                  <a:gd name="adj2" fmla="val -64366"/>
                </a:avLst>
              </a:prstGeom>
              <a:solidFill>
                <a:schemeClr val="accent6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ℝ</m:t>
                          </m:r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2" name="Thought Bubble: Cloud 81">
                <a:extLst>
                  <a:ext uri="{FF2B5EF4-FFF2-40B4-BE49-F238E27FC236}">
                    <a16:creationId xmlns:a16="http://schemas.microsoft.com/office/drawing/2014/main" id="{0205D60C-0922-B3E8-C42E-D6C2FB4BAD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2432" y="4185558"/>
                <a:ext cx="2670684" cy="612648"/>
              </a:xfrm>
              <a:prstGeom prst="cloudCallout">
                <a:avLst>
                  <a:gd name="adj1" fmla="val -41269"/>
                  <a:gd name="adj2" fmla="val -64366"/>
                </a:avLst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5590946-B34D-7286-2B0E-0B6C13AD1DA5}"/>
                  </a:ext>
                </a:extLst>
              </p:cNvPr>
              <p:cNvSpPr txBox="1"/>
              <p:nvPr/>
            </p:nvSpPr>
            <p:spPr>
              <a:xfrm>
                <a:off x="4170784" y="5191553"/>
                <a:ext cx="4119397" cy="3695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00B050"/>
                    </a:solidFill>
                  </a:rPr>
                  <a:t>Direct strategy</a:t>
                </a:r>
                <a:r>
                  <a:rPr lang="en-US" dirty="0">
                    <a:solidFill>
                      <a:srgbClr val="00B050"/>
                    </a:solidFill>
                  </a:rPr>
                  <a:t> </a:t>
                </a:r>
                <a:r>
                  <a:rPr lang="en-US" dirty="0"/>
                  <a:t>of buyer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: report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85590946-B34D-7286-2B0E-0B6C13AD1D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0784" y="5191553"/>
                <a:ext cx="4119397" cy="369588"/>
              </a:xfrm>
              <a:prstGeom prst="rect">
                <a:avLst/>
              </a:prstGeom>
              <a:blipFill>
                <a:blip r:embed="rId7"/>
                <a:stretch>
                  <a:fillRect l="-118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TextBox 84">
            <a:extLst>
              <a:ext uri="{FF2B5EF4-FFF2-40B4-BE49-F238E27FC236}">
                <a16:creationId xmlns:a16="http://schemas.microsoft.com/office/drawing/2014/main" id="{BCA2F4E2-8BC7-A726-3462-0BB0BEC360BE}"/>
              </a:ext>
            </a:extLst>
          </p:cNvPr>
          <p:cNvSpPr txBox="1"/>
          <p:nvPr/>
        </p:nvSpPr>
        <p:spPr>
          <a:xfrm>
            <a:off x="3432083" y="5581193"/>
            <a:ext cx="524290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Optimal mechanism = </a:t>
            </a:r>
            <a:r>
              <a:rPr lang="en-US" b="1" dirty="0"/>
              <a:t>strategy for the </a:t>
            </a:r>
            <a:r>
              <a:rPr lang="en-US" b="1" dirty="0">
                <a:solidFill>
                  <a:schemeClr val="accent2"/>
                </a:solidFill>
              </a:rPr>
              <a:t>auctioneer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s.t.</a:t>
            </a:r>
            <a:r>
              <a:rPr lang="en-US" dirty="0"/>
              <a:t> holding auctioneer’s strategy fixed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>
                <a:solidFill>
                  <a:schemeClr val="accent3"/>
                </a:solidFill>
              </a:rPr>
              <a:t> 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direct profile </a:t>
            </a:r>
            <a:r>
              <a:rPr lang="en-US" b="1" dirty="0"/>
              <a:t>is Nash equilibrium </a:t>
            </a:r>
            <a:r>
              <a:rPr lang="en-US" dirty="0"/>
              <a:t>for other players</a:t>
            </a:r>
          </a:p>
        </p:txBody>
      </p:sp>
    </p:spTree>
    <p:extLst>
      <p:ext uri="{BB962C8B-B14F-4D97-AF65-F5344CB8AC3E}">
        <p14:creationId xmlns:p14="http://schemas.microsoft.com/office/powerpoint/2010/main" val="2644842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5C7B-9EF0-9169-4132-7CD476E48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4: Information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9F682F-0825-3958-352C-2CC4F5409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E9D5EF-8573-18A3-DCB4-46664C37CE12}"/>
              </a:ext>
            </a:extLst>
          </p:cNvPr>
          <p:cNvSpPr txBox="1"/>
          <p:nvPr/>
        </p:nvSpPr>
        <p:spPr>
          <a:xfrm>
            <a:off x="2249692" y="1054208"/>
            <a:ext cx="497520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a.k.a. (Bayesian) persuasion</a:t>
            </a:r>
          </a:p>
          <a:p>
            <a:pPr algn="ctr"/>
            <a:r>
              <a:rPr lang="en-US" dirty="0"/>
              <a:t>("Mechanism design, but backwards")</a:t>
            </a:r>
          </a:p>
          <a:p>
            <a:pPr algn="ctr"/>
            <a:r>
              <a:rPr lang="en-US" sz="1600" dirty="0" err="1"/>
              <a:t>Kamenica</a:t>
            </a:r>
            <a:r>
              <a:rPr lang="en-US" sz="1600" dirty="0"/>
              <a:t> &amp; Gentzkow (</a:t>
            </a:r>
            <a:r>
              <a:rPr lang="en-US" sz="1600" i="1" dirty="0"/>
              <a:t>American Econometric Review</a:t>
            </a:r>
            <a:r>
              <a:rPr lang="en-US" sz="1600" dirty="0"/>
              <a:t>'11)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193A37F-4938-5DC6-3320-76BBA60D991B}"/>
              </a:ext>
            </a:extLst>
          </p:cNvPr>
          <p:cNvCxnSpPr>
            <a:cxnSpLocks/>
            <a:stCxn id="38" idx="2"/>
            <a:endCxn id="64" idx="0"/>
          </p:cNvCxnSpPr>
          <p:nvPr/>
        </p:nvCxnSpPr>
        <p:spPr>
          <a:xfrm flipH="1">
            <a:off x="1588436" y="2316020"/>
            <a:ext cx="1326898" cy="11284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E538D795-D927-DB86-B1B9-EB9CBAC43C45}"/>
              </a:ext>
            </a:extLst>
          </p:cNvPr>
          <p:cNvCxnSpPr>
            <a:cxnSpLocks/>
            <a:stCxn id="38" idx="2"/>
            <a:endCxn id="66" idx="0"/>
          </p:cNvCxnSpPr>
          <p:nvPr/>
        </p:nvCxnSpPr>
        <p:spPr>
          <a:xfrm>
            <a:off x="2915334" y="2316020"/>
            <a:ext cx="1128561" cy="11275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D666BF7A-2815-16D6-8DB6-97657637B634}"/>
              </a:ext>
            </a:extLst>
          </p:cNvPr>
          <p:cNvSpPr/>
          <p:nvPr/>
        </p:nvSpPr>
        <p:spPr>
          <a:xfrm>
            <a:off x="2801034" y="2087420"/>
            <a:ext cx="228600" cy="228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18" name="Graphic 17" descr="Car">
            <a:extLst>
              <a:ext uri="{FF2B5EF4-FFF2-40B4-BE49-F238E27FC236}">
                <a16:creationId xmlns:a16="http://schemas.microsoft.com/office/drawing/2014/main" id="{BEC1A194-1C2F-D7D3-3D60-CAE3D347B4CA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56566" y="2484197"/>
            <a:ext cx="808556" cy="808553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61A2690D-313B-E6A1-F714-8C6FE9986F93}"/>
              </a:ext>
            </a:extLst>
          </p:cNvPr>
          <p:cNvGrpSpPr/>
          <p:nvPr/>
        </p:nvGrpSpPr>
        <p:grpSpPr>
          <a:xfrm>
            <a:off x="3875009" y="2418189"/>
            <a:ext cx="992945" cy="862282"/>
            <a:chOff x="2824363" y="4953000"/>
            <a:chExt cx="646729" cy="561627"/>
          </a:xfrm>
          <a:solidFill>
            <a:schemeClr val="accent6"/>
          </a:solidFill>
        </p:grpSpPr>
        <p:pic>
          <p:nvPicPr>
            <p:cNvPr id="46" name="Graphic 45" descr="Car">
              <a:extLst>
                <a:ext uri="{FF2B5EF4-FFF2-40B4-BE49-F238E27FC236}">
                  <a16:creationId xmlns:a16="http://schemas.microsoft.com/office/drawing/2014/main" id="{482F5A4E-40C7-1F9F-0516-967922A8F7B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24363" y="4953000"/>
              <a:ext cx="561627" cy="561627"/>
            </a:xfrm>
            <a:prstGeom prst="rect">
              <a:avLst/>
            </a:prstGeom>
          </p:spPr>
        </p:pic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8ECBE1CE-DB4D-41F6-752E-50680FCEE6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6209" y="5105400"/>
              <a:ext cx="85631" cy="128413"/>
            </a:xfrm>
            <a:prstGeom prst="line">
              <a:avLst/>
            </a:prstGeom>
            <a:grpFill/>
            <a:ln w="38100">
              <a:solidFill>
                <a:schemeClr val="accent6"/>
              </a:solidFill>
              <a:tailEnd type="non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62" name="Graphic 61" descr="Coffee">
              <a:extLst>
                <a:ext uri="{FF2B5EF4-FFF2-40B4-BE49-F238E27FC236}">
                  <a16:creationId xmlns:a16="http://schemas.microsoft.com/office/drawing/2014/main" id="{346EB2DB-AB1C-A5FA-7246-2D18FBE8D4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b="63772"/>
            <a:stretch/>
          </p:blipFill>
          <p:spPr>
            <a:xfrm rot="900000">
              <a:off x="3228320" y="5115942"/>
              <a:ext cx="242772" cy="87952"/>
            </a:xfrm>
            <a:prstGeom prst="rect">
              <a:avLst/>
            </a:prstGeom>
          </p:spPr>
        </p:pic>
      </p:grp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A07CB467-F11F-0EFE-76FD-B6766DD009C4}"/>
              </a:ext>
            </a:extLst>
          </p:cNvPr>
          <p:cNvSpPr/>
          <p:nvPr/>
        </p:nvSpPr>
        <p:spPr>
          <a:xfrm>
            <a:off x="1371600" y="3444439"/>
            <a:ext cx="433671" cy="37385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endParaRPr lang="en-US" b="1" dirty="0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9F07E151-E6E2-C210-852A-FCD656A74D60}"/>
              </a:ext>
            </a:extLst>
          </p:cNvPr>
          <p:cNvGrpSpPr/>
          <p:nvPr/>
        </p:nvGrpSpPr>
        <p:grpSpPr>
          <a:xfrm>
            <a:off x="1696853" y="2625638"/>
            <a:ext cx="7001747" cy="1200329"/>
            <a:chOff x="1702720" y="2577789"/>
            <a:chExt cx="7001747" cy="1200329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E3FF0DCE-A581-316E-DA3C-D06E087DC1E1}"/>
                </a:ext>
              </a:extLst>
            </p:cNvPr>
            <p:cNvCxnSpPr>
              <a:cxnSpLocks/>
              <a:stCxn id="64" idx="5"/>
              <a:endCxn id="66" idx="1"/>
            </p:cNvCxnSpPr>
            <p:nvPr/>
          </p:nvCxnSpPr>
          <p:spPr>
            <a:xfrm flipV="1">
              <a:off x="1702720" y="3582648"/>
              <a:ext cx="2238624" cy="870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71B4E9E-CF00-9292-0180-E37CF05E463E}"/>
                </a:ext>
              </a:extLst>
            </p:cNvPr>
            <p:cNvSpPr txBox="1"/>
            <p:nvPr/>
          </p:nvSpPr>
          <p:spPr>
            <a:xfrm>
              <a:off x="5845880" y="2577789"/>
              <a:ext cx="285858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…but only the </a:t>
              </a:r>
              <a:r>
                <a:rPr lang="en-US" dirty="0">
                  <a:solidFill>
                    <a:schemeClr val="accent2"/>
                  </a:solidFill>
                </a:rPr>
                <a:t>seller</a:t>
              </a:r>
              <a:r>
                <a:rPr lang="en-US" b="1" dirty="0">
                  <a:solidFill>
                    <a:schemeClr val="accent2"/>
                  </a:solidFill>
                </a:rPr>
                <a:t> </a:t>
              </a:r>
              <a:r>
                <a:rPr lang="en-US" dirty="0"/>
                <a:t>knows the car's true quality</a:t>
              </a:r>
            </a:p>
            <a:p>
              <a:endParaRPr lang="en-US" b="1" dirty="0"/>
            </a:p>
            <a:p>
              <a:endParaRPr lang="en-US" dirty="0"/>
            </a:p>
          </p:txBody>
        </p:sp>
      </p:grpSp>
      <p:sp>
        <p:nvSpPr>
          <p:cNvPr id="111" name="TextBox 110">
            <a:extLst>
              <a:ext uri="{FF2B5EF4-FFF2-40B4-BE49-F238E27FC236}">
                <a16:creationId xmlns:a16="http://schemas.microsoft.com/office/drawing/2014/main" id="{5DA27CCD-6348-176F-35E8-F7BA0C5101EB}"/>
              </a:ext>
            </a:extLst>
          </p:cNvPr>
          <p:cNvSpPr txBox="1"/>
          <p:nvPr/>
        </p:nvSpPr>
        <p:spPr>
          <a:xfrm>
            <a:off x="5852954" y="3267459"/>
            <a:ext cx="3200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As before: </a:t>
            </a:r>
            <a:r>
              <a:rPr lang="en-US" dirty="0"/>
              <a:t>The </a:t>
            </a:r>
            <a:r>
              <a:rPr lang="en-US" dirty="0">
                <a:solidFill>
                  <a:schemeClr val="accent2"/>
                </a:solidFill>
              </a:rPr>
              <a:t>seller</a:t>
            </a:r>
            <a:r>
              <a:rPr lang="en-US" dirty="0"/>
              <a:t> can commit, and send messages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D6DD74-7D87-B594-556A-956DBCCB791C}"/>
              </a:ext>
            </a:extLst>
          </p:cNvPr>
          <p:cNvGrpSpPr/>
          <p:nvPr/>
        </p:nvGrpSpPr>
        <p:grpSpPr>
          <a:xfrm>
            <a:off x="818005" y="2217970"/>
            <a:ext cx="1703946" cy="1074780"/>
            <a:chOff x="2347633" y="2240510"/>
            <a:chExt cx="1250092" cy="788508"/>
          </a:xfrm>
        </p:grpSpPr>
        <p:pic>
          <p:nvPicPr>
            <p:cNvPr id="14" name="Graphic 13" descr="Car">
              <a:extLst>
                <a:ext uri="{FF2B5EF4-FFF2-40B4-BE49-F238E27FC236}">
                  <a16:creationId xmlns:a16="http://schemas.microsoft.com/office/drawing/2014/main" id="{29874412-D717-C5DC-5748-7DDBA425002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69381" y="2435826"/>
              <a:ext cx="593193" cy="593192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70DB6DB-8581-ACFA-CB3F-112A477D30E0}"/>
                </a:ext>
              </a:extLst>
            </p:cNvPr>
            <p:cNvSpPr txBox="1"/>
            <p:nvPr/>
          </p:nvSpPr>
          <p:spPr>
            <a:xfrm>
              <a:off x="2347633" y="2240510"/>
              <a:ext cx="1250092" cy="338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/>
                <a:t>p = 1/3</a:t>
              </a:r>
            </a:p>
            <a:p>
              <a:pPr algn="ctr"/>
              <a:r>
                <a:rPr lang="en-US" sz="1200" b="1" dirty="0">
                  <a:solidFill>
                    <a:srgbClr val="00B050"/>
                  </a:solidFill>
                </a:rPr>
                <a:t>Value to buyer = $6k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4BDD251-C5B2-DD3E-4E98-6B7D7D44BA2F}"/>
              </a:ext>
            </a:extLst>
          </p:cNvPr>
          <p:cNvSpPr txBox="1"/>
          <p:nvPr/>
        </p:nvSpPr>
        <p:spPr>
          <a:xfrm>
            <a:off x="3484633" y="2179835"/>
            <a:ext cx="1786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 = 2/3</a:t>
            </a:r>
          </a:p>
          <a:p>
            <a:pPr algn="ctr"/>
            <a:r>
              <a:rPr lang="en-US" sz="1200" b="1" dirty="0">
                <a:solidFill>
                  <a:schemeClr val="accent6"/>
                </a:solidFill>
              </a:rPr>
              <a:t>Value to buyer = $4k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F48D0F-AF7C-7CB0-8730-B7B760A0D0CF}"/>
              </a:ext>
            </a:extLst>
          </p:cNvPr>
          <p:cNvSpPr txBox="1"/>
          <p:nvPr/>
        </p:nvSpPr>
        <p:spPr>
          <a:xfrm>
            <a:off x="5840013" y="2312558"/>
            <a:ext cx="2760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car is on sale for $5,000…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EA5E97A-BC47-F5F6-0132-7FC82494BB50}"/>
              </a:ext>
            </a:extLst>
          </p:cNvPr>
          <p:cNvCxnSpPr>
            <a:cxnSpLocks/>
            <a:endCxn id="23" idx="0"/>
          </p:cNvCxnSpPr>
          <p:nvPr/>
        </p:nvCxnSpPr>
        <p:spPr>
          <a:xfrm flipH="1">
            <a:off x="936275" y="3818294"/>
            <a:ext cx="652161" cy="10947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66A16E6-1B06-15EE-D1D3-B1FB30BB4549}"/>
              </a:ext>
            </a:extLst>
          </p:cNvPr>
          <p:cNvCxnSpPr>
            <a:cxnSpLocks/>
            <a:endCxn id="24" idx="0"/>
          </p:cNvCxnSpPr>
          <p:nvPr/>
        </p:nvCxnSpPr>
        <p:spPr>
          <a:xfrm>
            <a:off x="1588436" y="3818294"/>
            <a:ext cx="584553" cy="10947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0A66EAE-2F2A-479D-16BC-B925F036A658}"/>
              </a:ext>
            </a:extLst>
          </p:cNvPr>
          <p:cNvCxnSpPr>
            <a:cxnSpLocks/>
            <a:endCxn id="26" idx="0"/>
          </p:cNvCxnSpPr>
          <p:nvPr/>
        </p:nvCxnSpPr>
        <p:spPr>
          <a:xfrm flipH="1">
            <a:off x="3358698" y="3780838"/>
            <a:ext cx="691667" cy="11153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0FD5BB7-C8D1-8174-6C89-379D83AC4624}"/>
              </a:ext>
            </a:extLst>
          </p:cNvPr>
          <p:cNvCxnSpPr>
            <a:cxnSpLocks/>
            <a:endCxn id="25" idx="0"/>
          </p:cNvCxnSpPr>
          <p:nvPr/>
        </p:nvCxnSpPr>
        <p:spPr>
          <a:xfrm>
            <a:off x="4050365" y="3780838"/>
            <a:ext cx="584706" cy="1095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DBFD16A-17B8-C550-4F67-E831E1024AF7}"/>
              </a:ext>
            </a:extLst>
          </p:cNvPr>
          <p:cNvSpPr txBox="1"/>
          <p:nvPr/>
        </p:nvSpPr>
        <p:spPr>
          <a:xfrm>
            <a:off x="379135" y="4913006"/>
            <a:ext cx="1114279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u(Seller) = $5k</a:t>
            </a:r>
          </a:p>
          <a:p>
            <a:r>
              <a:rPr lang="en-US" sz="1200" b="1" dirty="0">
                <a:solidFill>
                  <a:schemeClr val="accent1"/>
                </a:solidFill>
              </a:rPr>
              <a:t>u(Buyer) = $1k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A5EBE83-4F4E-232F-6B3F-9DDBD7F25636}"/>
              </a:ext>
            </a:extLst>
          </p:cNvPr>
          <p:cNvSpPr txBox="1"/>
          <p:nvPr/>
        </p:nvSpPr>
        <p:spPr>
          <a:xfrm>
            <a:off x="1652718" y="4913006"/>
            <a:ext cx="104054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u(Seller) = $0</a:t>
            </a:r>
          </a:p>
          <a:p>
            <a:r>
              <a:rPr lang="en-US" sz="1200" b="1" dirty="0">
                <a:solidFill>
                  <a:schemeClr val="accent1"/>
                </a:solidFill>
              </a:rPr>
              <a:t>u(Buyer) = $0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DD6EFD-2687-963A-78C6-6C5005529B81}"/>
              </a:ext>
            </a:extLst>
          </p:cNvPr>
          <p:cNvSpPr txBox="1"/>
          <p:nvPr/>
        </p:nvSpPr>
        <p:spPr>
          <a:xfrm>
            <a:off x="4114800" y="4876800"/>
            <a:ext cx="1040541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u(Seller) = $0</a:t>
            </a:r>
          </a:p>
          <a:p>
            <a:r>
              <a:rPr lang="en-US" sz="1200" b="1" dirty="0">
                <a:solidFill>
                  <a:schemeClr val="accent1"/>
                </a:solidFill>
              </a:rPr>
              <a:t>u(Buyer) = $0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2D0955-3AB3-01C2-2E5C-8CB295FA05A8}"/>
              </a:ext>
            </a:extLst>
          </p:cNvPr>
          <p:cNvSpPr txBox="1"/>
          <p:nvPr/>
        </p:nvSpPr>
        <p:spPr>
          <a:xfrm>
            <a:off x="2778314" y="4896144"/>
            <a:ext cx="1160767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u(Seller) = $5k</a:t>
            </a:r>
          </a:p>
          <a:p>
            <a:r>
              <a:rPr lang="en-US" sz="1200" b="1" dirty="0">
                <a:solidFill>
                  <a:schemeClr val="accent1"/>
                </a:solidFill>
              </a:rPr>
              <a:t>u(Buyer) = -$1k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558AC0-E967-2957-63B0-8F08100C8C4A}"/>
              </a:ext>
            </a:extLst>
          </p:cNvPr>
          <p:cNvSpPr txBox="1"/>
          <p:nvPr/>
        </p:nvSpPr>
        <p:spPr>
          <a:xfrm>
            <a:off x="914400" y="4277520"/>
            <a:ext cx="45878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Buy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7FCE844-BA93-B0EF-AE5F-45D6A372293D}"/>
              </a:ext>
            </a:extLst>
          </p:cNvPr>
          <p:cNvSpPr txBox="1"/>
          <p:nvPr/>
        </p:nvSpPr>
        <p:spPr>
          <a:xfrm>
            <a:off x="1600200" y="4269321"/>
            <a:ext cx="50141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Pass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B40B38-247A-2D59-7D6D-5E7EE68A9C5A}"/>
              </a:ext>
            </a:extLst>
          </p:cNvPr>
          <p:cNvSpPr txBox="1"/>
          <p:nvPr/>
        </p:nvSpPr>
        <p:spPr>
          <a:xfrm>
            <a:off x="3505200" y="4265942"/>
            <a:ext cx="45878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Buy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6467C2A-2F35-C5AB-8FE5-E7DC11D36ADE}"/>
              </a:ext>
            </a:extLst>
          </p:cNvPr>
          <p:cNvSpPr txBox="1"/>
          <p:nvPr/>
        </p:nvSpPr>
        <p:spPr>
          <a:xfrm>
            <a:off x="4222981" y="4265941"/>
            <a:ext cx="501419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dirty="0"/>
              <a:t>Pass</a:t>
            </a:r>
          </a:p>
        </p:txBody>
      </p:sp>
      <p:sp>
        <p:nvSpPr>
          <p:cNvPr id="66" name="Isosceles Triangle 65">
            <a:extLst>
              <a:ext uri="{FF2B5EF4-FFF2-40B4-BE49-F238E27FC236}">
                <a16:creationId xmlns:a16="http://schemas.microsoft.com/office/drawing/2014/main" id="{A6B32E62-7906-E4A9-2BA5-F485893614DB}"/>
              </a:ext>
            </a:extLst>
          </p:cNvPr>
          <p:cNvSpPr/>
          <p:nvPr/>
        </p:nvSpPr>
        <p:spPr>
          <a:xfrm>
            <a:off x="3827059" y="3443569"/>
            <a:ext cx="433671" cy="37385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7018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5C7B-9EF0-9169-4132-7CD476E48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4: Information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9F682F-0825-3958-352C-2CC4F5409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E9D5EF-8573-18A3-DCB4-46664C37CE12}"/>
              </a:ext>
            </a:extLst>
          </p:cNvPr>
          <p:cNvSpPr txBox="1"/>
          <p:nvPr/>
        </p:nvSpPr>
        <p:spPr>
          <a:xfrm>
            <a:off x="2249692" y="1054208"/>
            <a:ext cx="497520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a.k.a. (Bayesian) persuasion</a:t>
            </a:r>
          </a:p>
          <a:p>
            <a:pPr algn="ctr"/>
            <a:r>
              <a:rPr lang="en-US" dirty="0"/>
              <a:t>("Mechanism design, but backwards")</a:t>
            </a:r>
          </a:p>
          <a:p>
            <a:pPr algn="ctr"/>
            <a:r>
              <a:rPr lang="en-US" sz="1600" dirty="0" err="1"/>
              <a:t>Kamenica</a:t>
            </a:r>
            <a:r>
              <a:rPr lang="en-US" sz="1600" dirty="0"/>
              <a:t> &amp; Gentzkow (</a:t>
            </a:r>
            <a:r>
              <a:rPr lang="en-US" sz="1600" i="1" dirty="0"/>
              <a:t>American Econometric Review</a:t>
            </a:r>
            <a:r>
              <a:rPr lang="en-US" sz="1600" dirty="0"/>
              <a:t>'11)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71B4E9E-CF00-9292-0180-E37CF05E463E}"/>
              </a:ext>
            </a:extLst>
          </p:cNvPr>
          <p:cNvSpPr txBox="1"/>
          <p:nvPr/>
        </p:nvSpPr>
        <p:spPr>
          <a:xfrm>
            <a:off x="5840013" y="2625638"/>
            <a:ext cx="28585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…but only the </a:t>
            </a:r>
            <a:r>
              <a:rPr lang="en-US" dirty="0">
                <a:solidFill>
                  <a:schemeClr val="accent2"/>
                </a:solidFill>
              </a:rPr>
              <a:t>seller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dirty="0"/>
              <a:t>knows the car's true quality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DA27CCD-6348-176F-35E8-F7BA0C5101EB}"/>
              </a:ext>
            </a:extLst>
          </p:cNvPr>
          <p:cNvSpPr txBox="1"/>
          <p:nvPr/>
        </p:nvSpPr>
        <p:spPr>
          <a:xfrm>
            <a:off x="5852954" y="3267459"/>
            <a:ext cx="3200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As before: </a:t>
            </a:r>
            <a:r>
              <a:rPr lang="en-US" dirty="0"/>
              <a:t>The </a:t>
            </a:r>
            <a:r>
              <a:rPr lang="en-US" dirty="0">
                <a:solidFill>
                  <a:schemeClr val="accent2"/>
                </a:solidFill>
              </a:rPr>
              <a:t>seller</a:t>
            </a:r>
            <a:r>
              <a:rPr lang="en-US" dirty="0"/>
              <a:t> can commit, and send messages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657AAAAA-38F7-DEA1-D59E-6BB2327D5AEA}"/>
                  </a:ext>
                </a:extLst>
              </p:cNvPr>
              <p:cNvSpPr txBox="1"/>
              <p:nvPr/>
            </p:nvSpPr>
            <p:spPr>
              <a:xfrm>
                <a:off x="248583" y="5677403"/>
                <a:ext cx="4889352" cy="1000274"/>
              </a:xfrm>
              <a:prstGeom prst="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b="1" dirty="0">
                    <a:solidFill>
                      <a:schemeClr val="bg1"/>
                    </a:solidFill>
                  </a:rPr>
                  <a:t>Buyer:     </a:t>
                </a:r>
                <a:r>
                  <a:rPr lang="en-US" dirty="0" err="1">
                    <a:solidFill>
                      <a:schemeClr val="bg1"/>
                    </a:solidFill>
                  </a:rPr>
                  <a:t>Pr</a:t>
                </a:r>
                <a:r>
                  <a:rPr lang="en-US" dirty="0">
                    <a:solidFill>
                      <a:schemeClr val="bg1"/>
                    </a:solidFill>
                  </a:rPr>
                  <a:t>[car is good | seller says "buy"] = 1/2</a:t>
                </a:r>
              </a:p>
              <a:p>
                <a:pPr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b="0" dirty="0">
                    <a:solidFill>
                      <a:schemeClr val="bg1"/>
                    </a:solidFill>
                  </a:rPr>
                  <a:t> </a:t>
                </a:r>
                <a:r>
                  <a:rPr lang="en-US" dirty="0">
                    <a:solidFill>
                      <a:schemeClr val="bg1"/>
                    </a:solidFill>
                  </a:rPr>
                  <a:t>Buyer's best response is to do what seller says (Strategy is </a:t>
                </a:r>
                <a:r>
                  <a:rPr lang="en-US" b="1" dirty="0">
                    <a:solidFill>
                      <a:schemeClr val="bg1"/>
                    </a:solidFill>
                  </a:rPr>
                  <a:t>direct</a:t>
                </a:r>
                <a:r>
                  <a:rPr lang="en-US" dirty="0">
                    <a:solidFill>
                      <a:schemeClr val="bg1"/>
                    </a:solidFill>
                  </a:rPr>
                  <a:t>)</a:t>
                </a:r>
                <a:endParaRPr lang="en-US" b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657AAAAA-38F7-DEA1-D59E-6BB2327D5A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583" y="5677403"/>
                <a:ext cx="4889352" cy="1000274"/>
              </a:xfrm>
              <a:prstGeom prst="rect">
                <a:avLst/>
              </a:prstGeom>
              <a:blipFill>
                <a:blip r:embed="rId9"/>
                <a:stretch>
                  <a:fillRect l="-868" t="-1786" b="-7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718AC955-1B2E-88BC-A14E-793681B9AEED}"/>
              </a:ext>
            </a:extLst>
          </p:cNvPr>
          <p:cNvGrpSpPr/>
          <p:nvPr/>
        </p:nvGrpSpPr>
        <p:grpSpPr>
          <a:xfrm>
            <a:off x="5483642" y="4444882"/>
            <a:ext cx="3556394" cy="1272182"/>
            <a:chOff x="5405380" y="4702413"/>
            <a:chExt cx="3556394" cy="1272182"/>
          </a:xfrm>
        </p:grpSpPr>
        <p:pic>
          <p:nvPicPr>
            <p:cNvPr id="1026" name="Picture 2" descr="Jedi Mind Trick | StarWars.com">
              <a:extLst>
                <a:ext uri="{FF2B5EF4-FFF2-40B4-BE49-F238E27FC236}">
                  <a16:creationId xmlns:a16="http://schemas.microsoft.com/office/drawing/2014/main" id="{A70FEFEC-512A-0833-C0C4-B712F95B43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5380" y="4735257"/>
              <a:ext cx="1563186" cy="782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Speech Bubble: Rectangle with Corners Rounded 4">
              <a:extLst>
                <a:ext uri="{FF2B5EF4-FFF2-40B4-BE49-F238E27FC236}">
                  <a16:creationId xmlns:a16="http://schemas.microsoft.com/office/drawing/2014/main" id="{72E89428-B71C-09A0-4231-EBAE01DEB388}"/>
                </a:ext>
              </a:extLst>
            </p:cNvPr>
            <p:cNvSpPr/>
            <p:nvPr/>
          </p:nvSpPr>
          <p:spPr>
            <a:xfrm>
              <a:off x="7223028" y="4702413"/>
              <a:ext cx="1436160" cy="612648"/>
            </a:xfrm>
            <a:prstGeom prst="wedgeRoundRectCallout">
              <a:avLst>
                <a:gd name="adj1" fmla="val -67174"/>
                <a:gd name="adj2" fmla="val -12127"/>
                <a:gd name="adj3" fmla="val 16667"/>
              </a:avLst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You should buy the car</a:t>
              </a:r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A44FD1F8-C7A2-514D-6AFD-6E84DC9F8C2B}"/>
                </a:ext>
              </a:extLst>
            </p:cNvPr>
            <p:cNvSpPr/>
            <p:nvPr/>
          </p:nvSpPr>
          <p:spPr>
            <a:xfrm>
              <a:off x="8528103" y="5516129"/>
              <a:ext cx="433671" cy="37385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8" name="Speech Bubble: Rectangle with Corners Rounded 7">
              <a:extLst>
                <a:ext uri="{FF2B5EF4-FFF2-40B4-BE49-F238E27FC236}">
                  <a16:creationId xmlns:a16="http://schemas.microsoft.com/office/drawing/2014/main" id="{E6E8172F-9463-1E71-82B6-789AFCBBB41E}"/>
                </a:ext>
              </a:extLst>
            </p:cNvPr>
            <p:cNvSpPr/>
            <p:nvPr/>
          </p:nvSpPr>
          <p:spPr>
            <a:xfrm>
              <a:off x="7029990" y="5361947"/>
              <a:ext cx="1436160" cy="612648"/>
            </a:xfrm>
            <a:prstGeom prst="wedgeRoundRectCallout">
              <a:avLst>
                <a:gd name="adj1" fmla="val 60942"/>
                <a:gd name="adj2" fmla="val -4847"/>
                <a:gd name="adj3" fmla="val 16667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 should buy the car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6ED558B4-7994-A986-6272-FC07A9C8156D}"/>
              </a:ext>
            </a:extLst>
          </p:cNvPr>
          <p:cNvSpPr txBox="1"/>
          <p:nvPr/>
        </p:nvSpPr>
        <p:spPr>
          <a:xfrm>
            <a:off x="5292897" y="5768591"/>
            <a:ext cx="3669672" cy="92333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Even though the car is good only 1/3 of the time, the seller sells the car 2/3 of the time!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F48D0F-AF7C-7CB0-8730-B7B760A0D0CF}"/>
              </a:ext>
            </a:extLst>
          </p:cNvPr>
          <p:cNvSpPr txBox="1"/>
          <p:nvPr/>
        </p:nvSpPr>
        <p:spPr>
          <a:xfrm>
            <a:off x="5840013" y="2312558"/>
            <a:ext cx="2760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car is on sale for $5,000…</a:t>
            </a:r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697CB68D-8016-87EA-9B40-4C88BC3F7FCA}"/>
              </a:ext>
            </a:extLst>
          </p:cNvPr>
          <p:cNvSpPr/>
          <p:nvPr/>
        </p:nvSpPr>
        <p:spPr>
          <a:xfrm>
            <a:off x="748657" y="4038600"/>
            <a:ext cx="408231" cy="351923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endParaRPr lang="en-US" sz="16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EC0227B-EFD3-9D87-CD0A-D951A92661E2}"/>
              </a:ext>
            </a:extLst>
          </p:cNvPr>
          <p:cNvSpPr/>
          <p:nvPr/>
        </p:nvSpPr>
        <p:spPr>
          <a:xfrm>
            <a:off x="406550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5k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1k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86B7DA8-EAC5-B72C-0EB5-96BC5D18601B}"/>
              </a:ext>
            </a:extLst>
          </p:cNvPr>
          <p:cNvSpPr/>
          <p:nvPr/>
        </p:nvSpPr>
        <p:spPr>
          <a:xfrm>
            <a:off x="1008839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0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1F792F3-E468-7C41-D3E4-47315794EBBE}"/>
              </a:ext>
            </a:extLst>
          </p:cNvPr>
          <p:cNvCxnSpPr>
            <a:stCxn id="40" idx="3"/>
            <a:endCxn id="41" idx="0"/>
          </p:cNvCxnSpPr>
          <p:nvPr/>
        </p:nvCxnSpPr>
        <p:spPr>
          <a:xfrm flipH="1">
            <a:off x="654609" y="4390523"/>
            <a:ext cx="298164" cy="46619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D3BA32C-DAEB-ED1D-0C71-A9274D28E0A6}"/>
              </a:ext>
            </a:extLst>
          </p:cNvPr>
          <p:cNvCxnSpPr>
            <a:cxnSpLocks/>
            <a:stCxn id="40" idx="3"/>
            <a:endCxn id="42" idx="0"/>
          </p:cNvCxnSpPr>
          <p:nvPr/>
        </p:nvCxnSpPr>
        <p:spPr>
          <a:xfrm>
            <a:off x="952773" y="4390523"/>
            <a:ext cx="304125" cy="466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E18BA58B-4CF0-6F69-88E0-169FAD8C80FA}"/>
              </a:ext>
            </a:extLst>
          </p:cNvPr>
          <p:cNvSpPr/>
          <p:nvPr/>
        </p:nvSpPr>
        <p:spPr>
          <a:xfrm>
            <a:off x="1962055" y="4038600"/>
            <a:ext cx="408231" cy="351923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endParaRPr lang="en-US" sz="16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58C6000-90C2-FDCF-3BE5-30EDF2CD62A3}"/>
              </a:ext>
            </a:extLst>
          </p:cNvPr>
          <p:cNvSpPr/>
          <p:nvPr/>
        </p:nvSpPr>
        <p:spPr>
          <a:xfrm>
            <a:off x="1607885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5k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-1k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91BC8AF-B60A-8FB6-5639-112D59B615D6}"/>
              </a:ext>
            </a:extLst>
          </p:cNvPr>
          <p:cNvSpPr/>
          <p:nvPr/>
        </p:nvSpPr>
        <p:spPr>
          <a:xfrm>
            <a:off x="2210174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0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C6B6531-C55A-DA64-13D4-96C75C412B7A}"/>
              </a:ext>
            </a:extLst>
          </p:cNvPr>
          <p:cNvCxnSpPr>
            <a:stCxn id="45" idx="3"/>
            <a:endCxn id="47" idx="0"/>
          </p:cNvCxnSpPr>
          <p:nvPr/>
        </p:nvCxnSpPr>
        <p:spPr>
          <a:xfrm flipH="1">
            <a:off x="1855944" y="4390523"/>
            <a:ext cx="310227" cy="46619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7BED382-7E5E-F7E1-B444-0524F15EB6A5}"/>
              </a:ext>
            </a:extLst>
          </p:cNvPr>
          <p:cNvCxnSpPr>
            <a:cxnSpLocks/>
            <a:stCxn id="45" idx="3"/>
            <a:endCxn id="48" idx="0"/>
          </p:cNvCxnSpPr>
          <p:nvPr/>
        </p:nvCxnSpPr>
        <p:spPr>
          <a:xfrm>
            <a:off x="2166171" y="4390523"/>
            <a:ext cx="292062" cy="466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2E7EB33-B3F2-FBB9-8A6B-6FAD433C9CFB}"/>
              </a:ext>
            </a:extLst>
          </p:cNvPr>
          <p:cNvCxnSpPr>
            <a:cxnSpLocks/>
            <a:stCxn id="40" idx="5"/>
            <a:endCxn id="45" idx="1"/>
          </p:cNvCxnSpPr>
          <p:nvPr/>
        </p:nvCxnSpPr>
        <p:spPr>
          <a:xfrm>
            <a:off x="1054830" y="4214562"/>
            <a:ext cx="1009283" cy="0"/>
          </a:xfrm>
          <a:prstGeom prst="line">
            <a:avLst/>
          </a:prstGeom>
          <a:ln>
            <a:solidFill>
              <a:schemeClr val="accent1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DA5D676A-1627-AD86-8AEE-EECEA0383A9E}"/>
              </a:ext>
            </a:extLst>
          </p:cNvPr>
          <p:cNvSpPr/>
          <p:nvPr/>
        </p:nvSpPr>
        <p:spPr>
          <a:xfrm>
            <a:off x="3185373" y="4038600"/>
            <a:ext cx="408231" cy="351923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endParaRPr lang="en-US" sz="16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1FDA05E-3970-0881-5330-23E837F1CDBA}"/>
              </a:ext>
            </a:extLst>
          </p:cNvPr>
          <p:cNvSpPr/>
          <p:nvPr/>
        </p:nvSpPr>
        <p:spPr>
          <a:xfrm>
            <a:off x="2831208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5k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1k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2A9CCEC-F8B8-0DDE-79F1-B5719A44775B}"/>
              </a:ext>
            </a:extLst>
          </p:cNvPr>
          <p:cNvSpPr/>
          <p:nvPr/>
        </p:nvSpPr>
        <p:spPr>
          <a:xfrm>
            <a:off x="3433497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0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B54522F-1F3A-FB67-858F-20F57E828CA2}"/>
              </a:ext>
            </a:extLst>
          </p:cNvPr>
          <p:cNvCxnSpPr>
            <a:stCxn id="54" idx="3"/>
            <a:endCxn id="55" idx="0"/>
          </p:cNvCxnSpPr>
          <p:nvPr/>
        </p:nvCxnSpPr>
        <p:spPr>
          <a:xfrm flipH="1">
            <a:off x="3079267" y="4390523"/>
            <a:ext cx="310222" cy="466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D41F053-5D2C-E76C-401A-A1AC454FC243}"/>
              </a:ext>
            </a:extLst>
          </p:cNvPr>
          <p:cNvCxnSpPr>
            <a:cxnSpLocks/>
            <a:stCxn id="54" idx="3"/>
            <a:endCxn id="56" idx="0"/>
          </p:cNvCxnSpPr>
          <p:nvPr/>
        </p:nvCxnSpPr>
        <p:spPr>
          <a:xfrm>
            <a:off x="3389489" y="4390523"/>
            <a:ext cx="292067" cy="46619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D61E535C-1C2A-3EB4-3C29-EF9109F99A3B}"/>
              </a:ext>
            </a:extLst>
          </p:cNvPr>
          <p:cNvSpPr/>
          <p:nvPr/>
        </p:nvSpPr>
        <p:spPr>
          <a:xfrm>
            <a:off x="4386712" y="4038600"/>
            <a:ext cx="408231" cy="351923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endParaRPr lang="en-US" sz="16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48BEC7E-9FF2-30AB-0D35-5E48157A98E6}"/>
              </a:ext>
            </a:extLst>
          </p:cNvPr>
          <p:cNvSpPr/>
          <p:nvPr/>
        </p:nvSpPr>
        <p:spPr>
          <a:xfrm>
            <a:off x="4032542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5k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-1k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26651AE-1049-AF53-E53B-339AB6CA5026}"/>
              </a:ext>
            </a:extLst>
          </p:cNvPr>
          <p:cNvSpPr/>
          <p:nvPr/>
        </p:nvSpPr>
        <p:spPr>
          <a:xfrm>
            <a:off x="4634832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0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C3946A2-D32B-3F22-6829-A06ED0009FB4}"/>
              </a:ext>
            </a:extLst>
          </p:cNvPr>
          <p:cNvCxnSpPr>
            <a:stCxn id="59" idx="3"/>
            <a:endCxn id="60" idx="0"/>
          </p:cNvCxnSpPr>
          <p:nvPr/>
        </p:nvCxnSpPr>
        <p:spPr>
          <a:xfrm flipH="1">
            <a:off x="4280601" y="4390523"/>
            <a:ext cx="310227" cy="466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AE81AEB0-9B06-A458-46B6-36EB88D51AD1}"/>
              </a:ext>
            </a:extLst>
          </p:cNvPr>
          <p:cNvCxnSpPr>
            <a:cxnSpLocks/>
            <a:stCxn id="59" idx="3"/>
            <a:endCxn id="61" idx="0"/>
          </p:cNvCxnSpPr>
          <p:nvPr/>
        </p:nvCxnSpPr>
        <p:spPr>
          <a:xfrm>
            <a:off x="4590828" y="4390523"/>
            <a:ext cx="292063" cy="46619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2567689-A563-C7BF-E9FE-6F5A861BCED8}"/>
              </a:ext>
            </a:extLst>
          </p:cNvPr>
          <p:cNvCxnSpPr>
            <a:cxnSpLocks/>
            <a:stCxn id="54" idx="5"/>
            <a:endCxn id="59" idx="1"/>
          </p:cNvCxnSpPr>
          <p:nvPr/>
        </p:nvCxnSpPr>
        <p:spPr>
          <a:xfrm>
            <a:off x="3491546" y="4214562"/>
            <a:ext cx="997224" cy="0"/>
          </a:xfrm>
          <a:prstGeom prst="line">
            <a:avLst/>
          </a:prstGeom>
          <a:ln>
            <a:solidFill>
              <a:schemeClr val="accent1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E8655B17-66B0-DF77-5E35-7761B2ECCAF3}"/>
              </a:ext>
            </a:extLst>
          </p:cNvPr>
          <p:cNvSpPr/>
          <p:nvPr/>
        </p:nvSpPr>
        <p:spPr>
          <a:xfrm>
            <a:off x="2685288" y="2216916"/>
            <a:ext cx="228600" cy="228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38305AE-CBA7-8BE1-ED4E-28AD2EFC4D6E}"/>
              </a:ext>
            </a:extLst>
          </p:cNvPr>
          <p:cNvSpPr/>
          <p:nvPr/>
        </p:nvSpPr>
        <p:spPr>
          <a:xfrm>
            <a:off x="1389345" y="3046785"/>
            <a:ext cx="382215" cy="382215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ABC8D8B-BB36-E09D-6612-0024F6E935F1}"/>
              </a:ext>
            </a:extLst>
          </p:cNvPr>
          <p:cNvSpPr/>
          <p:nvPr/>
        </p:nvSpPr>
        <p:spPr>
          <a:xfrm>
            <a:off x="3841434" y="3046784"/>
            <a:ext cx="382215" cy="382215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33EB88C-7A48-D408-FBC7-CF0A73D3D79B}"/>
              </a:ext>
            </a:extLst>
          </p:cNvPr>
          <p:cNvCxnSpPr>
            <a:stCxn id="78" idx="2"/>
            <a:endCxn id="79" idx="0"/>
          </p:cNvCxnSpPr>
          <p:nvPr/>
        </p:nvCxnSpPr>
        <p:spPr>
          <a:xfrm flipH="1">
            <a:off x="1580453" y="2445516"/>
            <a:ext cx="1219135" cy="6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C32536D-9C9C-60CC-1C35-7656CF34139F}"/>
              </a:ext>
            </a:extLst>
          </p:cNvPr>
          <p:cNvCxnSpPr>
            <a:cxnSpLocks/>
            <a:stCxn id="78" idx="2"/>
            <a:endCxn id="80" idx="0"/>
          </p:cNvCxnSpPr>
          <p:nvPr/>
        </p:nvCxnSpPr>
        <p:spPr>
          <a:xfrm>
            <a:off x="2799588" y="2445516"/>
            <a:ext cx="1232954" cy="601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86E47A99-C223-823A-0A7D-4AA3710E1A30}"/>
              </a:ext>
            </a:extLst>
          </p:cNvPr>
          <p:cNvSpPr txBox="1"/>
          <p:nvPr/>
        </p:nvSpPr>
        <p:spPr>
          <a:xfrm>
            <a:off x="654838" y="2335321"/>
            <a:ext cx="1703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 = 1/3</a:t>
            </a:r>
          </a:p>
          <a:p>
            <a:pPr algn="ctr"/>
            <a:r>
              <a:rPr lang="en-US" sz="1200" b="1" dirty="0">
                <a:solidFill>
                  <a:srgbClr val="00B050"/>
                </a:solidFill>
              </a:rPr>
              <a:t>Value to buyer = $6k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A9E7C1A-6B8B-47A3-0F9E-15166F8B26F4}"/>
              </a:ext>
            </a:extLst>
          </p:cNvPr>
          <p:cNvSpPr txBox="1"/>
          <p:nvPr/>
        </p:nvSpPr>
        <p:spPr>
          <a:xfrm>
            <a:off x="3150194" y="2324871"/>
            <a:ext cx="1786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 = 2/3</a:t>
            </a:r>
          </a:p>
          <a:p>
            <a:pPr algn="ctr"/>
            <a:r>
              <a:rPr lang="en-US" sz="1200" b="1" dirty="0">
                <a:solidFill>
                  <a:schemeClr val="accent6"/>
                </a:solidFill>
              </a:rPr>
              <a:t>Value to buyer = $4k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83F5F8B6-83AB-A8E8-66A5-3B66A2375BE9}"/>
              </a:ext>
            </a:extLst>
          </p:cNvPr>
          <p:cNvCxnSpPr>
            <a:stCxn id="80" idx="4"/>
            <a:endCxn id="45" idx="0"/>
          </p:cNvCxnSpPr>
          <p:nvPr/>
        </p:nvCxnSpPr>
        <p:spPr>
          <a:xfrm flipH="1">
            <a:off x="2166171" y="3428999"/>
            <a:ext cx="1866371" cy="609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12BA92E4-0B2C-E6C5-7D00-7939F5A79F66}"/>
              </a:ext>
            </a:extLst>
          </p:cNvPr>
          <p:cNvCxnSpPr>
            <a:cxnSpLocks/>
            <a:stCxn id="80" idx="4"/>
            <a:endCxn id="59" idx="0"/>
          </p:cNvCxnSpPr>
          <p:nvPr/>
        </p:nvCxnSpPr>
        <p:spPr>
          <a:xfrm>
            <a:off x="4032542" y="3428999"/>
            <a:ext cx="558286" cy="609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5AEBA10-2753-FDFE-C3CC-4536766E4567}"/>
              </a:ext>
            </a:extLst>
          </p:cNvPr>
          <p:cNvCxnSpPr>
            <a:cxnSpLocks/>
            <a:stCxn id="79" idx="4"/>
            <a:endCxn id="54" idx="0"/>
          </p:cNvCxnSpPr>
          <p:nvPr/>
        </p:nvCxnSpPr>
        <p:spPr>
          <a:xfrm>
            <a:off x="1580453" y="3429000"/>
            <a:ext cx="1809036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CAB99AFC-6F69-2080-A2D7-6B9678F5C8AA}"/>
              </a:ext>
            </a:extLst>
          </p:cNvPr>
          <p:cNvCxnSpPr>
            <a:cxnSpLocks/>
            <a:stCxn id="79" idx="4"/>
            <a:endCxn id="40" idx="0"/>
          </p:cNvCxnSpPr>
          <p:nvPr/>
        </p:nvCxnSpPr>
        <p:spPr>
          <a:xfrm flipH="1">
            <a:off x="952773" y="3429000"/>
            <a:ext cx="627680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A4CCAF38-C7D8-9133-D09C-F480D2CA550A}"/>
              </a:ext>
            </a:extLst>
          </p:cNvPr>
          <p:cNvSpPr txBox="1"/>
          <p:nvPr/>
        </p:nvSpPr>
        <p:spPr>
          <a:xfrm>
            <a:off x="533400" y="4434669"/>
            <a:ext cx="45143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           P               B           P                B          P               B           P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CE1656F-2BDE-10FE-2908-BE7013E1B16C}"/>
              </a:ext>
            </a:extLst>
          </p:cNvPr>
          <p:cNvSpPr txBox="1"/>
          <p:nvPr/>
        </p:nvSpPr>
        <p:spPr>
          <a:xfrm>
            <a:off x="990600" y="3524909"/>
            <a:ext cx="36519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                 P                                           B                P</a:t>
            </a:r>
          </a:p>
        </p:txBody>
      </p:sp>
      <p:grpSp>
        <p:nvGrpSpPr>
          <p:cNvPr id="1025" name="Group 1024">
            <a:extLst>
              <a:ext uri="{FF2B5EF4-FFF2-40B4-BE49-F238E27FC236}">
                <a16:creationId xmlns:a16="http://schemas.microsoft.com/office/drawing/2014/main" id="{1AF1C6BA-23FB-9E7A-9BCE-6DFC5B959BC5}"/>
              </a:ext>
            </a:extLst>
          </p:cNvPr>
          <p:cNvGrpSpPr/>
          <p:nvPr/>
        </p:nvGrpSpPr>
        <p:grpSpPr>
          <a:xfrm>
            <a:off x="952773" y="3428999"/>
            <a:ext cx="3638055" cy="609601"/>
            <a:chOff x="952773" y="3428999"/>
            <a:chExt cx="3638055" cy="609601"/>
          </a:xfrm>
        </p:grpSpPr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81AEE17-34AC-E87B-1A59-695FBE60F392}"/>
                </a:ext>
              </a:extLst>
            </p:cNvPr>
            <p:cNvCxnSpPr>
              <a:cxnSpLocks/>
              <a:stCxn id="79" idx="4"/>
              <a:endCxn id="40" idx="0"/>
            </p:cNvCxnSpPr>
            <p:nvPr/>
          </p:nvCxnSpPr>
          <p:spPr>
            <a:xfrm flipH="1">
              <a:off x="952773" y="3429000"/>
              <a:ext cx="627680" cy="6096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21FC3530-786E-0429-0D01-08BF8D87D5DE}"/>
                </a:ext>
              </a:extLst>
            </p:cNvPr>
            <p:cNvCxnSpPr>
              <a:cxnSpLocks/>
              <a:stCxn id="80" idx="4"/>
              <a:endCxn id="45" idx="0"/>
            </p:cNvCxnSpPr>
            <p:nvPr/>
          </p:nvCxnSpPr>
          <p:spPr>
            <a:xfrm flipH="1">
              <a:off x="2166171" y="3428999"/>
              <a:ext cx="1866371" cy="60960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9EF4338D-F828-6476-B5D3-0D2A9877F4A5}"/>
                </a:ext>
              </a:extLst>
            </p:cNvPr>
            <p:cNvCxnSpPr>
              <a:cxnSpLocks/>
              <a:stCxn id="80" idx="4"/>
              <a:endCxn id="59" idx="0"/>
            </p:cNvCxnSpPr>
            <p:nvPr/>
          </p:nvCxnSpPr>
          <p:spPr>
            <a:xfrm>
              <a:off x="4032542" y="3428999"/>
              <a:ext cx="558286" cy="60960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8F945124-74CB-0994-B860-73658DF35B3D}"/>
              </a:ext>
            </a:extLst>
          </p:cNvPr>
          <p:cNvGrpSpPr/>
          <p:nvPr/>
        </p:nvGrpSpPr>
        <p:grpSpPr>
          <a:xfrm>
            <a:off x="3510479" y="3662475"/>
            <a:ext cx="1257578" cy="315364"/>
            <a:chOff x="3510479" y="3662475"/>
            <a:chExt cx="1257578" cy="315364"/>
          </a:xfrm>
        </p:grpSpPr>
        <p:sp>
          <p:nvSpPr>
            <p:cNvPr id="1027" name="TextBox 1026">
              <a:extLst>
                <a:ext uri="{FF2B5EF4-FFF2-40B4-BE49-F238E27FC236}">
                  <a16:creationId xmlns:a16="http://schemas.microsoft.com/office/drawing/2014/main" id="{1C68468D-A226-54BF-11FD-56789EAD7C70}"/>
                </a:ext>
              </a:extLst>
            </p:cNvPr>
            <p:cNvSpPr txBox="1"/>
            <p:nvPr/>
          </p:nvSpPr>
          <p:spPr>
            <a:xfrm>
              <a:off x="3510479" y="3700840"/>
              <a:ext cx="4010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</a:rPr>
                <a:t>1/2</a:t>
              </a:r>
            </a:p>
          </p:txBody>
        </p:sp>
        <p:sp>
          <p:nvSpPr>
            <p:cNvPr id="1028" name="TextBox 1027">
              <a:extLst>
                <a:ext uri="{FF2B5EF4-FFF2-40B4-BE49-F238E27FC236}">
                  <a16:creationId xmlns:a16="http://schemas.microsoft.com/office/drawing/2014/main" id="{BAC4F465-3A04-C4AB-55D2-8E5A4DF5250C}"/>
                </a:ext>
              </a:extLst>
            </p:cNvPr>
            <p:cNvSpPr txBox="1"/>
            <p:nvPr/>
          </p:nvSpPr>
          <p:spPr>
            <a:xfrm>
              <a:off x="4366985" y="3662475"/>
              <a:ext cx="4010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</a:rPr>
                <a:t>1/2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771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F5C7B-9EF0-9169-4132-7CD476E48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4: Information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9F682F-0825-3958-352C-2CC4F5409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E9D5EF-8573-18A3-DCB4-46664C37CE12}"/>
              </a:ext>
            </a:extLst>
          </p:cNvPr>
          <p:cNvSpPr txBox="1"/>
          <p:nvPr/>
        </p:nvSpPr>
        <p:spPr>
          <a:xfrm>
            <a:off x="2249692" y="1054208"/>
            <a:ext cx="497520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a.k.a. (Bayesian) persuasion</a:t>
            </a:r>
          </a:p>
          <a:p>
            <a:pPr algn="ctr"/>
            <a:r>
              <a:rPr lang="en-US" dirty="0"/>
              <a:t>("Mechanism design, but backwards")</a:t>
            </a:r>
          </a:p>
          <a:p>
            <a:pPr algn="ctr"/>
            <a:r>
              <a:rPr lang="en-US" sz="1600" dirty="0" err="1"/>
              <a:t>Kamenica</a:t>
            </a:r>
            <a:r>
              <a:rPr lang="en-US" sz="1600" dirty="0"/>
              <a:t> &amp; Gentzkow (</a:t>
            </a:r>
            <a:r>
              <a:rPr lang="en-US" sz="1600" i="1" dirty="0"/>
              <a:t>American Econometric Review</a:t>
            </a:r>
            <a:r>
              <a:rPr lang="en-US" sz="1600" dirty="0"/>
              <a:t>'11)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A71B4E9E-CF00-9292-0180-E37CF05E463E}"/>
              </a:ext>
            </a:extLst>
          </p:cNvPr>
          <p:cNvSpPr txBox="1"/>
          <p:nvPr/>
        </p:nvSpPr>
        <p:spPr>
          <a:xfrm>
            <a:off x="5840013" y="2625638"/>
            <a:ext cx="28585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…but only the </a:t>
            </a:r>
            <a:r>
              <a:rPr lang="en-US" dirty="0">
                <a:solidFill>
                  <a:schemeClr val="accent2"/>
                </a:solidFill>
              </a:rPr>
              <a:t>seller</a:t>
            </a:r>
            <a:r>
              <a:rPr lang="en-US" b="1" dirty="0">
                <a:solidFill>
                  <a:schemeClr val="accent2"/>
                </a:solidFill>
              </a:rPr>
              <a:t> </a:t>
            </a:r>
            <a:r>
              <a:rPr lang="en-US" dirty="0"/>
              <a:t>knows the car's true quality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5DA27CCD-6348-176F-35E8-F7BA0C5101EB}"/>
              </a:ext>
            </a:extLst>
          </p:cNvPr>
          <p:cNvSpPr txBox="1"/>
          <p:nvPr/>
        </p:nvSpPr>
        <p:spPr>
          <a:xfrm>
            <a:off x="5852954" y="3267459"/>
            <a:ext cx="3200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As before: </a:t>
            </a:r>
            <a:r>
              <a:rPr lang="en-US" dirty="0"/>
              <a:t>The </a:t>
            </a:r>
            <a:r>
              <a:rPr lang="en-US" dirty="0">
                <a:solidFill>
                  <a:schemeClr val="accent2"/>
                </a:solidFill>
              </a:rPr>
              <a:t>seller</a:t>
            </a:r>
            <a:r>
              <a:rPr lang="en-US" dirty="0"/>
              <a:t> can commit, and send messages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8AC955-1B2E-88BC-A14E-793681B9AEED}"/>
              </a:ext>
            </a:extLst>
          </p:cNvPr>
          <p:cNvGrpSpPr/>
          <p:nvPr/>
        </p:nvGrpSpPr>
        <p:grpSpPr>
          <a:xfrm>
            <a:off x="5483642" y="4444882"/>
            <a:ext cx="3556394" cy="1272182"/>
            <a:chOff x="5405380" y="4702413"/>
            <a:chExt cx="3556394" cy="1272182"/>
          </a:xfrm>
        </p:grpSpPr>
        <p:pic>
          <p:nvPicPr>
            <p:cNvPr id="1026" name="Picture 2" descr="Jedi Mind Trick | StarWars.com">
              <a:extLst>
                <a:ext uri="{FF2B5EF4-FFF2-40B4-BE49-F238E27FC236}">
                  <a16:creationId xmlns:a16="http://schemas.microsoft.com/office/drawing/2014/main" id="{A70FEFEC-512A-0833-C0C4-B712F95B43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5380" y="4735257"/>
              <a:ext cx="1563186" cy="7826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Speech Bubble: Rectangle with Corners Rounded 4">
              <a:extLst>
                <a:ext uri="{FF2B5EF4-FFF2-40B4-BE49-F238E27FC236}">
                  <a16:creationId xmlns:a16="http://schemas.microsoft.com/office/drawing/2014/main" id="{72E89428-B71C-09A0-4231-EBAE01DEB388}"/>
                </a:ext>
              </a:extLst>
            </p:cNvPr>
            <p:cNvSpPr/>
            <p:nvPr/>
          </p:nvSpPr>
          <p:spPr>
            <a:xfrm>
              <a:off x="7223028" y="4702413"/>
              <a:ext cx="1436160" cy="612648"/>
            </a:xfrm>
            <a:prstGeom prst="wedgeRoundRectCallout">
              <a:avLst>
                <a:gd name="adj1" fmla="val -67174"/>
                <a:gd name="adj2" fmla="val -12127"/>
                <a:gd name="adj3" fmla="val 16667"/>
              </a:avLst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You should buy the car</a:t>
              </a:r>
            </a:p>
          </p:txBody>
        </p:sp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A44FD1F8-C7A2-514D-6AFD-6E84DC9F8C2B}"/>
                </a:ext>
              </a:extLst>
            </p:cNvPr>
            <p:cNvSpPr/>
            <p:nvPr/>
          </p:nvSpPr>
          <p:spPr>
            <a:xfrm>
              <a:off x="8528103" y="5516129"/>
              <a:ext cx="433671" cy="37385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8" name="Speech Bubble: Rectangle with Corners Rounded 7">
              <a:extLst>
                <a:ext uri="{FF2B5EF4-FFF2-40B4-BE49-F238E27FC236}">
                  <a16:creationId xmlns:a16="http://schemas.microsoft.com/office/drawing/2014/main" id="{E6E8172F-9463-1E71-82B6-789AFCBBB41E}"/>
                </a:ext>
              </a:extLst>
            </p:cNvPr>
            <p:cNvSpPr/>
            <p:nvPr/>
          </p:nvSpPr>
          <p:spPr>
            <a:xfrm>
              <a:off x="7029990" y="5361947"/>
              <a:ext cx="1436160" cy="612648"/>
            </a:xfrm>
            <a:prstGeom prst="wedgeRoundRectCallout">
              <a:avLst>
                <a:gd name="adj1" fmla="val 60942"/>
                <a:gd name="adj2" fmla="val -4847"/>
                <a:gd name="adj3" fmla="val 16667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 should buy the car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BF48D0F-AF7C-7CB0-8730-B7B760A0D0CF}"/>
              </a:ext>
            </a:extLst>
          </p:cNvPr>
          <p:cNvSpPr txBox="1"/>
          <p:nvPr/>
        </p:nvSpPr>
        <p:spPr>
          <a:xfrm>
            <a:off x="5840013" y="2312558"/>
            <a:ext cx="2760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car is on sale for $5,000…</a:t>
            </a:r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697CB68D-8016-87EA-9B40-4C88BC3F7FCA}"/>
              </a:ext>
            </a:extLst>
          </p:cNvPr>
          <p:cNvSpPr/>
          <p:nvPr/>
        </p:nvSpPr>
        <p:spPr>
          <a:xfrm>
            <a:off x="748657" y="4038600"/>
            <a:ext cx="408231" cy="351923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endParaRPr lang="en-US" sz="16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EC0227B-EFD3-9D87-CD0A-D951A92661E2}"/>
              </a:ext>
            </a:extLst>
          </p:cNvPr>
          <p:cNvSpPr/>
          <p:nvPr/>
        </p:nvSpPr>
        <p:spPr>
          <a:xfrm>
            <a:off x="406550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5k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1k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86B7DA8-EAC5-B72C-0EB5-96BC5D18601B}"/>
              </a:ext>
            </a:extLst>
          </p:cNvPr>
          <p:cNvSpPr/>
          <p:nvPr/>
        </p:nvSpPr>
        <p:spPr>
          <a:xfrm>
            <a:off x="1008839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0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1F792F3-E468-7C41-D3E4-47315794EBBE}"/>
              </a:ext>
            </a:extLst>
          </p:cNvPr>
          <p:cNvCxnSpPr>
            <a:stCxn id="40" idx="3"/>
            <a:endCxn id="41" idx="0"/>
          </p:cNvCxnSpPr>
          <p:nvPr/>
        </p:nvCxnSpPr>
        <p:spPr>
          <a:xfrm flipH="1">
            <a:off x="654609" y="4390523"/>
            <a:ext cx="298164" cy="46619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D3BA32C-DAEB-ED1D-0C71-A9274D28E0A6}"/>
              </a:ext>
            </a:extLst>
          </p:cNvPr>
          <p:cNvCxnSpPr>
            <a:cxnSpLocks/>
            <a:stCxn id="40" idx="3"/>
            <a:endCxn id="42" idx="0"/>
          </p:cNvCxnSpPr>
          <p:nvPr/>
        </p:nvCxnSpPr>
        <p:spPr>
          <a:xfrm>
            <a:off x="952773" y="4390523"/>
            <a:ext cx="304125" cy="466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E18BA58B-4CF0-6F69-88E0-169FAD8C80FA}"/>
              </a:ext>
            </a:extLst>
          </p:cNvPr>
          <p:cNvSpPr/>
          <p:nvPr/>
        </p:nvSpPr>
        <p:spPr>
          <a:xfrm>
            <a:off x="1962055" y="4038600"/>
            <a:ext cx="408231" cy="351923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endParaRPr lang="en-US" sz="16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58C6000-90C2-FDCF-3BE5-30EDF2CD62A3}"/>
              </a:ext>
            </a:extLst>
          </p:cNvPr>
          <p:cNvSpPr/>
          <p:nvPr/>
        </p:nvSpPr>
        <p:spPr>
          <a:xfrm>
            <a:off x="1607885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5k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-1k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91BC8AF-B60A-8FB6-5639-112D59B615D6}"/>
              </a:ext>
            </a:extLst>
          </p:cNvPr>
          <p:cNvSpPr/>
          <p:nvPr/>
        </p:nvSpPr>
        <p:spPr>
          <a:xfrm>
            <a:off x="2210174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0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C6B6531-C55A-DA64-13D4-96C75C412B7A}"/>
              </a:ext>
            </a:extLst>
          </p:cNvPr>
          <p:cNvCxnSpPr>
            <a:stCxn id="45" idx="3"/>
            <a:endCxn id="47" idx="0"/>
          </p:cNvCxnSpPr>
          <p:nvPr/>
        </p:nvCxnSpPr>
        <p:spPr>
          <a:xfrm flipH="1">
            <a:off x="1855944" y="4390523"/>
            <a:ext cx="310227" cy="46619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B7BED382-7E5E-F7E1-B444-0524F15EB6A5}"/>
              </a:ext>
            </a:extLst>
          </p:cNvPr>
          <p:cNvCxnSpPr>
            <a:cxnSpLocks/>
            <a:stCxn id="45" idx="3"/>
            <a:endCxn id="48" idx="0"/>
          </p:cNvCxnSpPr>
          <p:nvPr/>
        </p:nvCxnSpPr>
        <p:spPr>
          <a:xfrm>
            <a:off x="2166171" y="4390523"/>
            <a:ext cx="292062" cy="466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2E7EB33-B3F2-FBB9-8A6B-6FAD433C9CFB}"/>
              </a:ext>
            </a:extLst>
          </p:cNvPr>
          <p:cNvCxnSpPr>
            <a:cxnSpLocks/>
            <a:stCxn id="40" idx="5"/>
            <a:endCxn id="45" idx="1"/>
          </p:cNvCxnSpPr>
          <p:nvPr/>
        </p:nvCxnSpPr>
        <p:spPr>
          <a:xfrm>
            <a:off x="1054830" y="4214562"/>
            <a:ext cx="1009283" cy="0"/>
          </a:xfrm>
          <a:prstGeom prst="line">
            <a:avLst/>
          </a:prstGeom>
          <a:ln>
            <a:solidFill>
              <a:schemeClr val="accent1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DA5D676A-1627-AD86-8AEE-EECEA0383A9E}"/>
              </a:ext>
            </a:extLst>
          </p:cNvPr>
          <p:cNvSpPr/>
          <p:nvPr/>
        </p:nvSpPr>
        <p:spPr>
          <a:xfrm>
            <a:off x="3185373" y="4038600"/>
            <a:ext cx="408231" cy="351923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endParaRPr lang="en-US" sz="16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1FDA05E-3970-0881-5330-23E837F1CDBA}"/>
              </a:ext>
            </a:extLst>
          </p:cNvPr>
          <p:cNvSpPr/>
          <p:nvPr/>
        </p:nvSpPr>
        <p:spPr>
          <a:xfrm>
            <a:off x="2831208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5k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1k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2A9CCEC-F8B8-0DDE-79F1-B5719A44775B}"/>
              </a:ext>
            </a:extLst>
          </p:cNvPr>
          <p:cNvSpPr/>
          <p:nvPr/>
        </p:nvSpPr>
        <p:spPr>
          <a:xfrm>
            <a:off x="3433497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0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B54522F-1F3A-FB67-858F-20F57E828CA2}"/>
              </a:ext>
            </a:extLst>
          </p:cNvPr>
          <p:cNvCxnSpPr>
            <a:stCxn id="54" idx="3"/>
            <a:endCxn id="55" idx="0"/>
          </p:cNvCxnSpPr>
          <p:nvPr/>
        </p:nvCxnSpPr>
        <p:spPr>
          <a:xfrm flipH="1">
            <a:off x="3079267" y="4390523"/>
            <a:ext cx="310222" cy="466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D41F053-5D2C-E76C-401A-A1AC454FC243}"/>
              </a:ext>
            </a:extLst>
          </p:cNvPr>
          <p:cNvCxnSpPr>
            <a:cxnSpLocks/>
            <a:stCxn id="54" idx="3"/>
            <a:endCxn id="56" idx="0"/>
          </p:cNvCxnSpPr>
          <p:nvPr/>
        </p:nvCxnSpPr>
        <p:spPr>
          <a:xfrm>
            <a:off x="3389489" y="4390523"/>
            <a:ext cx="292067" cy="46619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D61E535C-1C2A-3EB4-3C29-EF9109F99A3B}"/>
              </a:ext>
            </a:extLst>
          </p:cNvPr>
          <p:cNvSpPr/>
          <p:nvPr/>
        </p:nvSpPr>
        <p:spPr>
          <a:xfrm>
            <a:off x="4386712" y="4038600"/>
            <a:ext cx="408231" cy="351923"/>
          </a:xfrm>
          <a:prstGeom prst="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18872" rtlCol="0" anchor="ctr"/>
          <a:lstStyle/>
          <a:p>
            <a:pPr algn="ctr"/>
            <a:endParaRPr lang="en-US" sz="1600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48BEC7E-9FF2-30AB-0D35-5E48157A98E6}"/>
              </a:ext>
            </a:extLst>
          </p:cNvPr>
          <p:cNvSpPr/>
          <p:nvPr/>
        </p:nvSpPr>
        <p:spPr>
          <a:xfrm>
            <a:off x="4032542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5k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-1k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26651AE-1049-AF53-E53B-339AB6CA5026}"/>
              </a:ext>
            </a:extLst>
          </p:cNvPr>
          <p:cNvSpPr/>
          <p:nvPr/>
        </p:nvSpPr>
        <p:spPr>
          <a:xfrm>
            <a:off x="4634832" y="4856721"/>
            <a:ext cx="496118" cy="637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2"/>
                </a:solidFill>
              </a:rPr>
              <a:t>0</a:t>
            </a:r>
          </a:p>
          <a:p>
            <a:pPr algn="ctr"/>
            <a:r>
              <a:rPr lang="en-US" sz="1600" b="1" dirty="0">
                <a:solidFill>
                  <a:schemeClr val="accent1"/>
                </a:solidFill>
              </a:rPr>
              <a:t>0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C3946A2-D32B-3F22-6829-A06ED0009FB4}"/>
              </a:ext>
            </a:extLst>
          </p:cNvPr>
          <p:cNvCxnSpPr>
            <a:stCxn id="59" idx="3"/>
            <a:endCxn id="60" idx="0"/>
          </p:cNvCxnSpPr>
          <p:nvPr/>
        </p:nvCxnSpPr>
        <p:spPr>
          <a:xfrm flipH="1">
            <a:off x="4280601" y="4390523"/>
            <a:ext cx="310227" cy="4661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AE81AEB0-9B06-A458-46B6-36EB88D51AD1}"/>
              </a:ext>
            </a:extLst>
          </p:cNvPr>
          <p:cNvCxnSpPr>
            <a:cxnSpLocks/>
            <a:stCxn id="59" idx="3"/>
            <a:endCxn id="61" idx="0"/>
          </p:cNvCxnSpPr>
          <p:nvPr/>
        </p:nvCxnSpPr>
        <p:spPr>
          <a:xfrm>
            <a:off x="4590828" y="4390523"/>
            <a:ext cx="292063" cy="46619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B2567689-A563-C7BF-E9FE-6F5A861BCED8}"/>
              </a:ext>
            </a:extLst>
          </p:cNvPr>
          <p:cNvCxnSpPr>
            <a:cxnSpLocks/>
            <a:stCxn id="54" idx="5"/>
            <a:endCxn id="59" idx="1"/>
          </p:cNvCxnSpPr>
          <p:nvPr/>
        </p:nvCxnSpPr>
        <p:spPr>
          <a:xfrm>
            <a:off x="3491546" y="4214562"/>
            <a:ext cx="997224" cy="0"/>
          </a:xfrm>
          <a:prstGeom prst="line">
            <a:avLst/>
          </a:prstGeom>
          <a:ln>
            <a:solidFill>
              <a:schemeClr val="accent1"/>
            </a:solidFill>
            <a:prstDash val="sysDot"/>
            <a:tailEnd type="non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E8655B17-66B0-DF77-5E35-7761B2ECCAF3}"/>
              </a:ext>
            </a:extLst>
          </p:cNvPr>
          <p:cNvSpPr/>
          <p:nvPr/>
        </p:nvSpPr>
        <p:spPr>
          <a:xfrm>
            <a:off x="2685288" y="2216916"/>
            <a:ext cx="228600" cy="228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38305AE-CBA7-8BE1-ED4E-28AD2EFC4D6E}"/>
              </a:ext>
            </a:extLst>
          </p:cNvPr>
          <p:cNvSpPr/>
          <p:nvPr/>
        </p:nvSpPr>
        <p:spPr>
          <a:xfrm>
            <a:off x="1389345" y="3046785"/>
            <a:ext cx="382215" cy="382215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FABC8D8B-BB36-E09D-6612-0024F6E935F1}"/>
              </a:ext>
            </a:extLst>
          </p:cNvPr>
          <p:cNvSpPr/>
          <p:nvPr/>
        </p:nvSpPr>
        <p:spPr>
          <a:xfrm>
            <a:off x="3841434" y="3046784"/>
            <a:ext cx="382215" cy="382215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533EB88C-7A48-D408-FBC7-CF0A73D3D79B}"/>
              </a:ext>
            </a:extLst>
          </p:cNvPr>
          <p:cNvCxnSpPr>
            <a:stCxn id="78" idx="2"/>
            <a:endCxn id="79" idx="0"/>
          </p:cNvCxnSpPr>
          <p:nvPr/>
        </p:nvCxnSpPr>
        <p:spPr>
          <a:xfrm flipH="1">
            <a:off x="1580453" y="2445516"/>
            <a:ext cx="1219135" cy="601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4C32536D-9C9C-60CC-1C35-7656CF34139F}"/>
              </a:ext>
            </a:extLst>
          </p:cNvPr>
          <p:cNvCxnSpPr>
            <a:cxnSpLocks/>
            <a:stCxn id="78" idx="2"/>
            <a:endCxn id="80" idx="0"/>
          </p:cNvCxnSpPr>
          <p:nvPr/>
        </p:nvCxnSpPr>
        <p:spPr>
          <a:xfrm>
            <a:off x="2799588" y="2445516"/>
            <a:ext cx="1232954" cy="601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86E47A99-C223-823A-0A7D-4AA3710E1A30}"/>
              </a:ext>
            </a:extLst>
          </p:cNvPr>
          <p:cNvSpPr txBox="1"/>
          <p:nvPr/>
        </p:nvSpPr>
        <p:spPr>
          <a:xfrm>
            <a:off x="654838" y="2335321"/>
            <a:ext cx="1703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 = 1/3</a:t>
            </a:r>
          </a:p>
          <a:p>
            <a:pPr algn="ctr"/>
            <a:r>
              <a:rPr lang="en-US" sz="1200" b="1" dirty="0">
                <a:solidFill>
                  <a:srgbClr val="00B050"/>
                </a:solidFill>
              </a:rPr>
              <a:t>Value to buyer = $6k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A9E7C1A-6B8B-47A3-0F9E-15166F8B26F4}"/>
              </a:ext>
            </a:extLst>
          </p:cNvPr>
          <p:cNvSpPr txBox="1"/>
          <p:nvPr/>
        </p:nvSpPr>
        <p:spPr>
          <a:xfrm>
            <a:off x="3150194" y="2324871"/>
            <a:ext cx="1786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p = 2/3</a:t>
            </a:r>
          </a:p>
          <a:p>
            <a:pPr algn="ctr"/>
            <a:r>
              <a:rPr lang="en-US" sz="1200" b="1" dirty="0">
                <a:solidFill>
                  <a:schemeClr val="accent6"/>
                </a:solidFill>
              </a:rPr>
              <a:t>Value to buyer = $4k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83F5F8B6-83AB-A8E8-66A5-3B66A2375BE9}"/>
              </a:ext>
            </a:extLst>
          </p:cNvPr>
          <p:cNvCxnSpPr>
            <a:stCxn id="80" idx="4"/>
            <a:endCxn id="45" idx="0"/>
          </p:cNvCxnSpPr>
          <p:nvPr/>
        </p:nvCxnSpPr>
        <p:spPr>
          <a:xfrm flipH="1">
            <a:off x="2166171" y="3428999"/>
            <a:ext cx="1866371" cy="609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12BA92E4-0B2C-E6C5-7D00-7939F5A79F66}"/>
              </a:ext>
            </a:extLst>
          </p:cNvPr>
          <p:cNvCxnSpPr>
            <a:cxnSpLocks/>
            <a:stCxn id="80" idx="4"/>
            <a:endCxn id="59" idx="0"/>
          </p:cNvCxnSpPr>
          <p:nvPr/>
        </p:nvCxnSpPr>
        <p:spPr>
          <a:xfrm>
            <a:off x="4032542" y="3428999"/>
            <a:ext cx="558286" cy="6096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F5AEBA10-2753-FDFE-C3CC-4536766E4567}"/>
              </a:ext>
            </a:extLst>
          </p:cNvPr>
          <p:cNvCxnSpPr>
            <a:cxnSpLocks/>
            <a:stCxn id="79" idx="4"/>
            <a:endCxn id="54" idx="0"/>
          </p:cNvCxnSpPr>
          <p:nvPr/>
        </p:nvCxnSpPr>
        <p:spPr>
          <a:xfrm>
            <a:off x="1580453" y="3429000"/>
            <a:ext cx="1809036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CAB99AFC-6F69-2080-A2D7-6B9678F5C8AA}"/>
              </a:ext>
            </a:extLst>
          </p:cNvPr>
          <p:cNvCxnSpPr>
            <a:cxnSpLocks/>
            <a:stCxn id="79" idx="4"/>
            <a:endCxn id="40" idx="0"/>
          </p:cNvCxnSpPr>
          <p:nvPr/>
        </p:nvCxnSpPr>
        <p:spPr>
          <a:xfrm flipH="1">
            <a:off x="952773" y="3429000"/>
            <a:ext cx="627680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A4CCAF38-C7D8-9133-D09C-F480D2CA550A}"/>
              </a:ext>
            </a:extLst>
          </p:cNvPr>
          <p:cNvSpPr txBox="1"/>
          <p:nvPr/>
        </p:nvSpPr>
        <p:spPr>
          <a:xfrm>
            <a:off x="533400" y="4434669"/>
            <a:ext cx="45143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           P               B           P                B          P               B           P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FCE1656F-2BDE-10FE-2908-BE7013E1B16C}"/>
              </a:ext>
            </a:extLst>
          </p:cNvPr>
          <p:cNvSpPr txBox="1"/>
          <p:nvPr/>
        </p:nvSpPr>
        <p:spPr>
          <a:xfrm>
            <a:off x="990600" y="3524909"/>
            <a:ext cx="36519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                 P                                           B                P</a:t>
            </a:r>
          </a:p>
        </p:txBody>
      </p:sp>
      <p:grpSp>
        <p:nvGrpSpPr>
          <p:cNvPr id="1025" name="Group 1024">
            <a:extLst>
              <a:ext uri="{FF2B5EF4-FFF2-40B4-BE49-F238E27FC236}">
                <a16:creationId xmlns:a16="http://schemas.microsoft.com/office/drawing/2014/main" id="{1AF1C6BA-23FB-9E7A-9BCE-6DFC5B959BC5}"/>
              </a:ext>
            </a:extLst>
          </p:cNvPr>
          <p:cNvGrpSpPr/>
          <p:nvPr/>
        </p:nvGrpSpPr>
        <p:grpSpPr>
          <a:xfrm>
            <a:off x="952773" y="3428999"/>
            <a:ext cx="3638055" cy="609601"/>
            <a:chOff x="952773" y="3428999"/>
            <a:chExt cx="3638055" cy="609601"/>
          </a:xfrm>
        </p:grpSpPr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B81AEE17-34AC-E87B-1A59-695FBE60F392}"/>
                </a:ext>
              </a:extLst>
            </p:cNvPr>
            <p:cNvCxnSpPr>
              <a:cxnSpLocks/>
              <a:stCxn id="79" idx="4"/>
              <a:endCxn id="40" idx="0"/>
            </p:cNvCxnSpPr>
            <p:nvPr/>
          </p:nvCxnSpPr>
          <p:spPr>
            <a:xfrm flipH="1">
              <a:off x="952773" y="3429000"/>
              <a:ext cx="627680" cy="60960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21FC3530-786E-0429-0D01-08BF8D87D5DE}"/>
                </a:ext>
              </a:extLst>
            </p:cNvPr>
            <p:cNvCxnSpPr>
              <a:cxnSpLocks/>
              <a:stCxn id="80" idx="4"/>
              <a:endCxn id="45" idx="0"/>
            </p:cNvCxnSpPr>
            <p:nvPr/>
          </p:nvCxnSpPr>
          <p:spPr>
            <a:xfrm flipH="1">
              <a:off x="2166171" y="3428999"/>
              <a:ext cx="1866371" cy="60960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9EF4338D-F828-6476-B5D3-0D2A9877F4A5}"/>
                </a:ext>
              </a:extLst>
            </p:cNvPr>
            <p:cNvCxnSpPr>
              <a:cxnSpLocks/>
              <a:stCxn id="80" idx="4"/>
              <a:endCxn id="59" idx="0"/>
            </p:cNvCxnSpPr>
            <p:nvPr/>
          </p:nvCxnSpPr>
          <p:spPr>
            <a:xfrm>
              <a:off x="4032542" y="3428999"/>
              <a:ext cx="558286" cy="609601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1029" name="Group 1028">
            <a:extLst>
              <a:ext uri="{FF2B5EF4-FFF2-40B4-BE49-F238E27FC236}">
                <a16:creationId xmlns:a16="http://schemas.microsoft.com/office/drawing/2014/main" id="{8F945124-74CB-0994-B860-73658DF35B3D}"/>
              </a:ext>
            </a:extLst>
          </p:cNvPr>
          <p:cNvGrpSpPr/>
          <p:nvPr/>
        </p:nvGrpSpPr>
        <p:grpSpPr>
          <a:xfrm>
            <a:off x="3510479" y="3662475"/>
            <a:ext cx="1257578" cy="315364"/>
            <a:chOff x="3510479" y="3662475"/>
            <a:chExt cx="1257578" cy="315364"/>
          </a:xfrm>
        </p:grpSpPr>
        <p:sp>
          <p:nvSpPr>
            <p:cNvPr id="1027" name="TextBox 1026">
              <a:extLst>
                <a:ext uri="{FF2B5EF4-FFF2-40B4-BE49-F238E27FC236}">
                  <a16:creationId xmlns:a16="http://schemas.microsoft.com/office/drawing/2014/main" id="{1C68468D-A226-54BF-11FD-56789EAD7C70}"/>
                </a:ext>
              </a:extLst>
            </p:cNvPr>
            <p:cNvSpPr txBox="1"/>
            <p:nvPr/>
          </p:nvSpPr>
          <p:spPr>
            <a:xfrm>
              <a:off x="3510479" y="3700840"/>
              <a:ext cx="4010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</a:rPr>
                <a:t>1/2</a:t>
              </a:r>
            </a:p>
          </p:txBody>
        </p:sp>
        <p:sp>
          <p:nvSpPr>
            <p:cNvPr id="1028" name="TextBox 1027">
              <a:extLst>
                <a:ext uri="{FF2B5EF4-FFF2-40B4-BE49-F238E27FC236}">
                  <a16:creationId xmlns:a16="http://schemas.microsoft.com/office/drawing/2014/main" id="{BAC4F465-3A04-C4AB-55D2-8E5A4DF5250C}"/>
                </a:ext>
              </a:extLst>
            </p:cNvPr>
            <p:cNvSpPr txBox="1"/>
            <p:nvPr/>
          </p:nvSpPr>
          <p:spPr>
            <a:xfrm>
              <a:off x="4366985" y="3662475"/>
              <a:ext cx="4010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chemeClr val="accent2"/>
                  </a:solidFill>
                </a:rPr>
                <a:t>1/2</a:t>
              </a:r>
            </a:p>
          </p:txBody>
        </p:sp>
      </p:grpSp>
      <p:sp>
        <p:nvSpPr>
          <p:cNvPr id="1030" name="TextBox 1029">
            <a:extLst>
              <a:ext uri="{FF2B5EF4-FFF2-40B4-BE49-F238E27FC236}">
                <a16:creationId xmlns:a16="http://schemas.microsoft.com/office/drawing/2014/main" id="{A9640174-9C8E-D8A6-122E-7F600CDDE009}"/>
              </a:ext>
            </a:extLst>
          </p:cNvPr>
          <p:cNvSpPr txBox="1"/>
          <p:nvPr/>
        </p:nvSpPr>
        <p:spPr>
          <a:xfrm>
            <a:off x="1690232" y="5744630"/>
            <a:ext cx="524290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Optimal solution = </a:t>
            </a:r>
            <a:r>
              <a:rPr lang="en-US" b="1" dirty="0"/>
              <a:t>strategy for the </a:t>
            </a:r>
            <a:r>
              <a:rPr lang="en-US" b="1" dirty="0">
                <a:solidFill>
                  <a:schemeClr val="accent2"/>
                </a:solidFill>
              </a:rPr>
              <a:t>seller</a:t>
            </a:r>
            <a:r>
              <a:rPr lang="en-US" dirty="0"/>
              <a:t> </a:t>
            </a:r>
          </a:p>
          <a:p>
            <a:pPr algn="ctr"/>
            <a:r>
              <a:rPr lang="en-US" dirty="0" err="1"/>
              <a:t>s.t.</a:t>
            </a:r>
            <a:r>
              <a:rPr lang="en-US" dirty="0"/>
              <a:t> holding seller’s strategy fixed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>
                <a:solidFill>
                  <a:schemeClr val="accent3"/>
                </a:solidFill>
              </a:rPr>
              <a:t> 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direct strategy </a:t>
            </a:r>
            <a:r>
              <a:rPr lang="en-US" b="1" dirty="0"/>
              <a:t>is best response </a:t>
            </a:r>
            <a:r>
              <a:rPr lang="en-US" dirty="0"/>
              <a:t>for the buyer</a:t>
            </a:r>
          </a:p>
        </p:txBody>
      </p:sp>
    </p:spTree>
    <p:extLst>
      <p:ext uri="{BB962C8B-B14F-4D97-AF65-F5344CB8AC3E}">
        <p14:creationId xmlns:p14="http://schemas.microsoft.com/office/powerpoint/2010/main" val="3333660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71A2B-0EE4-D0E8-782F-62C91530C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What’s common to all these problems?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19834A-72E4-6A67-D19D-065186FD752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</p:spPr>
            <p:txBody>
              <a:bodyPr/>
              <a:lstStyle/>
              <a:p>
                <a:pPr>
                  <a:spcBef>
                    <a:spcPts val="1200"/>
                  </a:spcBef>
                </a:pPr>
                <a:r>
                  <a:rPr lang="en-US" sz="2000" b="1" dirty="0"/>
                  <a:t>Optimization: </a:t>
                </a:r>
                <a:r>
                  <a:rPr lang="en-US" sz="2000" dirty="0"/>
                  <a:t>The 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mediator</a:t>
                </a:r>
                <a:r>
                  <a:rPr lang="en-US" sz="2000" dirty="0"/>
                  <a:t> 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(leader/seller/correlation device) </a:t>
                </a:r>
                <a:r>
                  <a:rPr lang="en-US" sz="2000" dirty="0"/>
                  <a:t>has some objective that it wants to optimize</a:t>
                </a:r>
                <a:endParaRPr lang="en-US" sz="2000" b="1" dirty="0"/>
              </a:p>
              <a:p>
                <a:pPr>
                  <a:spcBef>
                    <a:spcPts val="1200"/>
                  </a:spcBef>
                </a:pPr>
                <a:r>
                  <a:rPr lang="en-US" sz="2000" b="1" dirty="0"/>
                  <a:t>Commitment: </a:t>
                </a:r>
                <a:r>
                  <a:rPr lang="en-US" sz="2000" dirty="0"/>
                  <a:t>The 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mediator </a:t>
                </a:r>
                <a:r>
                  <a:rPr lang="en-US" sz="2000" dirty="0"/>
                  <a:t>commits to a strategy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lang="en-US" sz="2000" dirty="0"/>
              </a:p>
              <a:p>
                <a:pPr>
                  <a:spcBef>
                    <a:spcPts val="1200"/>
                  </a:spcBef>
                </a:pPr>
                <a:r>
                  <a:rPr lang="en-US" sz="2000" b="1" dirty="0"/>
                  <a:t>Communication: </a:t>
                </a:r>
                <a:r>
                  <a:rPr lang="en-US" sz="2000" dirty="0"/>
                  <a:t>The 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mediator </a:t>
                </a:r>
                <a:r>
                  <a:rPr lang="en-US" sz="2000" dirty="0"/>
                  <a:t>communicates with the </a:t>
                </a:r>
                <a:r>
                  <a:rPr lang="en-US" sz="2000" dirty="0">
                    <a:solidFill>
                      <a:schemeClr val="accent1"/>
                    </a:solidFill>
                  </a:rPr>
                  <a:t>players</a:t>
                </a:r>
                <a:r>
                  <a:rPr lang="en-US" sz="2000" dirty="0"/>
                  <a:t> (gives them information/recommendations, or gets information from them). 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sz="1800" dirty="0"/>
                  <a:t>Communication has no direct effect on the game; only purpose is to exchange information</a:t>
                </a:r>
              </a:p>
              <a:p>
                <a:pPr lvl="1">
                  <a:spcBef>
                    <a:spcPts val="1200"/>
                  </a:spcBef>
                </a:pPr>
                <a:r>
                  <a:rPr lang="en-US" sz="1800" dirty="0"/>
                  <a:t>Communication is </a:t>
                </a:r>
                <a:r>
                  <a:rPr lang="en-US" sz="1800" b="1" dirty="0"/>
                  <a:t>structured: </a:t>
                </a:r>
                <a:r>
                  <a:rPr lang="en-US" sz="1800" dirty="0"/>
                  <a:t>in all examples so far, it has been </a:t>
                </a:r>
                <a:r>
                  <a:rPr lang="en-US" sz="1800" b="1" dirty="0"/>
                  <a:t>information reports or action recommendations</a:t>
                </a:r>
                <a:endParaRPr lang="en-US" sz="1800" dirty="0"/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en-US" sz="2200" b="1" dirty="0"/>
                  <a:t>Rest of this lecture: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200" dirty="0"/>
                  <a:t>How general is this?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200" dirty="0"/>
                  <a:t>Can we compute these optimal mediator strategies efficiently?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19834A-72E4-6A67-D19D-065186FD75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4876800"/>
              </a:xfrm>
              <a:blipFill>
                <a:blip r:embed="rId2"/>
                <a:stretch>
                  <a:fillRect l="-963" t="-750" r="-296" b="-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43E0F5-432E-FA25-C703-AC34014D3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03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09563-A1FE-D138-248F-164687015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Extensive-Form Games and Communication Equilibria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8DEC4-BF46-7F9E-2CAA-3C6FC8BA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42D51D43-AE75-E09A-576B-122BCD4DF924}"/>
                  </a:ext>
                </a:extLst>
              </p:cNvPr>
              <p:cNvSpPr txBox="1"/>
              <p:nvPr/>
            </p:nvSpPr>
            <p:spPr>
              <a:xfrm>
                <a:off x="3659529" y="1528564"/>
                <a:ext cx="5358193" cy="260391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Definition: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Communication equilibrium</a:t>
                </a:r>
                <a:r>
                  <a:rPr lang="en-US" sz="2000" dirty="0">
                    <a:solidFill>
                      <a:schemeClr val="tx1"/>
                    </a:solidFill>
                  </a:rPr>
                  <a:t>: </a:t>
                </a:r>
                <a:r>
                  <a:rPr lang="en-US" sz="2000" i="1" dirty="0">
                    <a:solidFill>
                      <a:schemeClr val="tx1"/>
                    </a:solidFill>
                  </a:rPr>
                  <a:t>tuple of (possibly randomized) strategies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s.t.</a:t>
                </a:r>
                <a:r>
                  <a:rPr lang="en-US" sz="2000" dirty="0">
                    <a:solidFill>
                      <a:schemeClr val="tx1"/>
                    </a:solidFill>
                  </a:rPr>
                  <a:t> all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players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(not incl. mediator) </a:t>
                </a:r>
                <a:r>
                  <a:rPr lang="en-US" sz="2000" dirty="0">
                    <a:solidFill>
                      <a:schemeClr val="tx1"/>
                    </a:solidFill>
                  </a:rPr>
                  <a:t>are best-responding: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Sup>
                                <m:sSubSupPr>
                                  <m:ctrlP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000" b="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b="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e>
                            <m:lim>
                              <m:sSubSup>
                                <m:sSubSupPr>
                                  <m:ctrlPr>
                                    <a:rPr lang="en-US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69" name="TextBox 268">
                <a:extLst>
                  <a:ext uri="{FF2B5EF4-FFF2-40B4-BE49-F238E27FC236}">
                    <a16:creationId xmlns:a16="http://schemas.microsoft.com/office/drawing/2014/main" id="{42D51D43-AE75-E09A-576B-122BCD4DF9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9529" y="1528564"/>
                <a:ext cx="5358193" cy="2603918"/>
              </a:xfrm>
              <a:prstGeom prst="rect">
                <a:avLst/>
              </a:prstGeom>
              <a:blipFill>
                <a:blip r:embed="rId3"/>
                <a:stretch>
                  <a:fillRect l="-906" t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1" name="TextBox 270">
            <a:extLst>
              <a:ext uri="{FF2B5EF4-FFF2-40B4-BE49-F238E27FC236}">
                <a16:creationId xmlns:a16="http://schemas.microsoft.com/office/drawing/2014/main" id="{A8D3FA7A-8BBC-613F-2F5D-35A1D0ED7F25}"/>
              </a:ext>
            </a:extLst>
          </p:cNvPr>
          <p:cNvSpPr txBox="1"/>
          <p:nvPr/>
        </p:nvSpPr>
        <p:spPr>
          <a:xfrm>
            <a:off x="312081" y="4645659"/>
            <a:ext cx="3242683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Communication is implicit. At every timestep in the game…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5ACED2-2C18-16D9-09F3-D94CB1C1D3F1}"/>
              </a:ext>
            </a:extLst>
          </p:cNvPr>
          <p:cNvGrpSpPr/>
          <p:nvPr/>
        </p:nvGrpSpPr>
        <p:grpSpPr>
          <a:xfrm>
            <a:off x="291948" y="5204182"/>
            <a:ext cx="3335955" cy="1290308"/>
            <a:chOff x="291948" y="5204182"/>
            <a:chExt cx="3335955" cy="1290308"/>
          </a:xfrm>
        </p:grpSpPr>
        <p:sp>
          <p:nvSpPr>
            <p:cNvPr id="272" name="Isosceles Triangle 271">
              <a:extLst>
                <a:ext uri="{FF2B5EF4-FFF2-40B4-BE49-F238E27FC236}">
                  <a16:creationId xmlns:a16="http://schemas.microsoft.com/office/drawing/2014/main" id="{871EF223-E304-884B-187E-681729185118}"/>
                </a:ext>
              </a:extLst>
            </p:cNvPr>
            <p:cNvSpPr/>
            <p:nvPr/>
          </p:nvSpPr>
          <p:spPr>
            <a:xfrm>
              <a:off x="3079380" y="5600290"/>
              <a:ext cx="395188" cy="34068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73" name="Isosceles Triangle 272">
              <a:extLst>
                <a:ext uri="{FF2B5EF4-FFF2-40B4-BE49-F238E27FC236}">
                  <a16:creationId xmlns:a16="http://schemas.microsoft.com/office/drawing/2014/main" id="{0A61982A-66CD-D430-BAB6-EAA8CD9629FB}"/>
                </a:ext>
              </a:extLst>
            </p:cNvPr>
            <p:cNvSpPr/>
            <p:nvPr/>
          </p:nvSpPr>
          <p:spPr>
            <a:xfrm rot="10800000">
              <a:off x="3090083" y="6153810"/>
              <a:ext cx="395188" cy="340680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tIns="0" bIns="91440" rtlCol="0" anchor="ctr">
              <a:scene3d>
                <a:camera prst="orthographicFront">
                  <a:rot lat="0" lon="0" rev="10800000"/>
                </a:camera>
                <a:lightRig rig="threePt" dir="t"/>
              </a:scene3d>
            </a:bodyPr>
            <a:lstStyle/>
            <a:p>
              <a:pPr algn="ctr"/>
              <a:endParaRPr lang="en-US" b="1" dirty="0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442B6A57-A133-FB65-2FD2-F47D1B4FE94F}"/>
                </a:ext>
              </a:extLst>
            </p:cNvPr>
            <p:cNvSpPr txBox="1"/>
            <p:nvPr/>
          </p:nvSpPr>
          <p:spPr>
            <a:xfrm>
              <a:off x="2926044" y="5204182"/>
              <a:ext cx="701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Players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22B6D358-0FE3-C285-BA88-6C42BB1CEB9A}"/>
                </a:ext>
              </a:extLst>
            </p:cNvPr>
            <p:cNvSpPr txBox="1"/>
            <p:nvPr/>
          </p:nvSpPr>
          <p:spPr>
            <a:xfrm>
              <a:off x="291948" y="5520538"/>
              <a:ext cx="865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2"/>
                  </a:solidFill>
                </a:rPr>
                <a:t>Mediator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11B295E-B990-9B39-B7C6-AA01AC1B7501}"/>
                </a:ext>
              </a:extLst>
            </p:cNvPr>
            <p:cNvSpPr/>
            <p:nvPr/>
          </p:nvSpPr>
          <p:spPr>
            <a:xfrm>
              <a:off x="427469" y="5886679"/>
              <a:ext cx="534263" cy="534263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F4FDEA3-66C1-543A-6603-F09870328BF6}"/>
              </a:ext>
            </a:extLst>
          </p:cNvPr>
          <p:cNvGrpSpPr/>
          <p:nvPr/>
        </p:nvGrpSpPr>
        <p:grpSpPr>
          <a:xfrm>
            <a:off x="1071412" y="5719802"/>
            <a:ext cx="1898288" cy="673646"/>
            <a:chOff x="5087329" y="2967874"/>
            <a:chExt cx="1725716" cy="79315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1F3FD5B-C6D5-CF22-C9DE-B585E7FCB6AD}"/>
                </a:ext>
              </a:extLst>
            </p:cNvPr>
            <p:cNvCxnSpPr/>
            <p:nvPr/>
          </p:nvCxnSpPr>
          <p:spPr>
            <a:xfrm flipH="1">
              <a:off x="5087329" y="2967874"/>
              <a:ext cx="1725716" cy="38465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656086B-6BA5-25A7-4372-164ACC69C4E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87329" y="3568705"/>
              <a:ext cx="1725716" cy="1923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E15E788-A38F-87D6-7776-9D34654AE780}"/>
              </a:ext>
            </a:extLst>
          </p:cNvPr>
          <p:cNvGrpSpPr/>
          <p:nvPr/>
        </p:nvGrpSpPr>
        <p:grpSpPr>
          <a:xfrm>
            <a:off x="1092561" y="5792889"/>
            <a:ext cx="1898288" cy="684467"/>
            <a:chOff x="5087329" y="2967874"/>
            <a:chExt cx="1725716" cy="793158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41D0C8E-74FD-AF4E-9F39-256EA492F262}"/>
                </a:ext>
              </a:extLst>
            </p:cNvPr>
            <p:cNvCxnSpPr/>
            <p:nvPr/>
          </p:nvCxnSpPr>
          <p:spPr>
            <a:xfrm flipH="1">
              <a:off x="5087329" y="2967874"/>
              <a:ext cx="1725716" cy="384655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40231CB-F425-AEA4-8F6A-67AA1A61B3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87329" y="3568705"/>
              <a:ext cx="1725716" cy="19232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F30048-4FA2-4601-34DE-F6F373B76BC9}"/>
                  </a:ext>
                </a:extLst>
              </p:cNvPr>
              <p:cNvSpPr txBox="1"/>
              <p:nvPr/>
            </p:nvSpPr>
            <p:spPr>
              <a:xfrm>
                <a:off x="4477688" y="4650184"/>
                <a:ext cx="3605929" cy="70788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Equivalently: </a:t>
                </a:r>
                <a14:m>
                  <m:oMath xmlns:m="http://schemas.openxmlformats.org/officeDocument/2006/math">
                    <m:r>
                      <a:rPr lang="en-US" sz="20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1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accent2"/>
                    </a:solidFill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</a:rPr>
                  <a:t>is a Nash equilibrium with </a:t>
                </a:r>
                <a14:m>
                  <m:oMath xmlns:m="http://schemas.openxmlformats.org/officeDocument/2006/math">
                    <m:r>
                      <a:rPr lang="en-US" sz="2000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held fixed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F30048-4FA2-4601-34DE-F6F373B76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688" y="4650184"/>
                <a:ext cx="3605929" cy="707886"/>
              </a:xfrm>
              <a:prstGeom prst="rect">
                <a:avLst/>
              </a:prstGeom>
              <a:blipFill>
                <a:blip r:embed="rId4"/>
                <a:stretch>
                  <a:fillRect t="-3333" r="-33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AEA50125-7E0C-EF6B-20B0-761946B04617}"/>
              </a:ext>
            </a:extLst>
          </p:cNvPr>
          <p:cNvGrpSpPr/>
          <p:nvPr/>
        </p:nvGrpSpPr>
        <p:grpSpPr>
          <a:xfrm>
            <a:off x="126278" y="1552181"/>
            <a:ext cx="3097372" cy="3015143"/>
            <a:chOff x="126278" y="1552181"/>
            <a:chExt cx="3097372" cy="3015143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8B80036-0795-0B40-5DCD-D6361110F08A}"/>
                </a:ext>
              </a:extLst>
            </p:cNvPr>
            <p:cNvCxnSpPr>
              <a:cxnSpLocks/>
            </p:cNvCxnSpPr>
            <p:nvPr/>
          </p:nvCxnSpPr>
          <p:spPr>
            <a:xfrm>
              <a:off x="1692387" y="3641801"/>
              <a:ext cx="874513" cy="387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BDB07F2-4930-38DD-5509-368C567694A2}"/>
                </a:ext>
              </a:extLst>
            </p:cNvPr>
            <p:cNvCxnSpPr>
              <a:cxnSpLocks/>
              <a:stCxn id="44" idx="5"/>
            </p:cNvCxnSpPr>
            <p:nvPr/>
          </p:nvCxnSpPr>
          <p:spPr>
            <a:xfrm>
              <a:off x="1450092" y="3013014"/>
              <a:ext cx="1009370" cy="0"/>
            </a:xfrm>
            <a:prstGeom prst="line">
              <a:avLst/>
            </a:prstGeom>
            <a:ln w="38100">
              <a:solidFill>
                <a:schemeClr val="accent6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2B303A0-70A1-2270-6543-825EDD6A3E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0874" y="2323269"/>
              <a:ext cx="1473466" cy="2993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1C917C2-8AC6-CADC-C747-DF9F7615A8C3}"/>
                </a:ext>
              </a:extLst>
            </p:cNvPr>
            <p:cNvCxnSpPr>
              <a:cxnSpLocks/>
            </p:cNvCxnSpPr>
            <p:nvPr/>
          </p:nvCxnSpPr>
          <p:spPr>
            <a:xfrm>
              <a:off x="1933423" y="2399787"/>
              <a:ext cx="906781" cy="0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05596364-9334-A462-89BB-5FBFD1AE0423}"/>
                </a:ext>
              </a:extLst>
            </p:cNvPr>
            <p:cNvSpPr/>
            <p:nvPr/>
          </p:nvSpPr>
          <p:spPr>
            <a:xfrm>
              <a:off x="1041897" y="2148082"/>
              <a:ext cx="1834795" cy="717277"/>
            </a:xfrm>
            <a:prstGeom prst="arc">
              <a:avLst>
                <a:gd name="adj1" fmla="val 11589685"/>
                <a:gd name="adj2" fmla="val 21071457"/>
              </a:avLst>
            </a:prstGeom>
            <a:ln w="38100">
              <a:solidFill>
                <a:schemeClr val="accent6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78C4884-6DC0-9627-83C3-2286F657FA13}"/>
                </a:ext>
              </a:extLst>
            </p:cNvPr>
            <p:cNvCxnSpPr>
              <a:cxnSpLocks/>
              <a:stCxn id="32" idx="2"/>
              <a:endCxn id="34" idx="0"/>
            </p:cNvCxnSpPr>
            <p:nvPr/>
          </p:nvCxnSpPr>
          <p:spPr>
            <a:xfrm flipH="1">
              <a:off x="1075020" y="1703204"/>
              <a:ext cx="858403" cy="54838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F7BBFB2-054A-B1D7-C18B-C668C0C02E6F}"/>
                </a:ext>
              </a:extLst>
            </p:cNvPr>
            <p:cNvSpPr/>
            <p:nvPr/>
          </p:nvSpPr>
          <p:spPr>
            <a:xfrm>
              <a:off x="1857912" y="1552181"/>
              <a:ext cx="151024" cy="15102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D791B67-CE9D-8186-3C12-0B2F0C443A3A}"/>
                </a:ext>
              </a:extLst>
            </p:cNvPr>
            <p:cNvCxnSpPr>
              <a:cxnSpLocks/>
              <a:stCxn id="32" idx="2"/>
              <a:endCxn id="35" idx="0"/>
            </p:cNvCxnSpPr>
            <p:nvPr/>
          </p:nvCxnSpPr>
          <p:spPr>
            <a:xfrm>
              <a:off x="1933423" y="1703204"/>
              <a:ext cx="866768" cy="5453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D0A450E-2A67-C2C3-B0DB-3A65C1295512}"/>
                </a:ext>
              </a:extLst>
            </p:cNvPr>
            <p:cNvSpPr/>
            <p:nvPr/>
          </p:nvSpPr>
          <p:spPr>
            <a:xfrm>
              <a:off x="949168" y="2251588"/>
              <a:ext cx="251706" cy="251706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8277CEB-C8CF-BB58-31C2-EDC035F4D729}"/>
                </a:ext>
              </a:extLst>
            </p:cNvPr>
            <p:cNvSpPr/>
            <p:nvPr/>
          </p:nvSpPr>
          <p:spPr>
            <a:xfrm>
              <a:off x="2674338" y="2248595"/>
              <a:ext cx="251706" cy="251706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DD1E8D0-1379-DC9B-706B-7620C36F158D}"/>
                </a:ext>
              </a:extLst>
            </p:cNvPr>
            <p:cNvCxnSpPr>
              <a:cxnSpLocks/>
              <a:stCxn id="32" idx="2"/>
              <a:endCxn id="37" idx="0"/>
            </p:cNvCxnSpPr>
            <p:nvPr/>
          </p:nvCxnSpPr>
          <p:spPr>
            <a:xfrm>
              <a:off x="1933423" y="1703204"/>
              <a:ext cx="33123" cy="54526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13D6B43-ADF3-F4C4-4FDC-8D6161C67AA8}"/>
                </a:ext>
              </a:extLst>
            </p:cNvPr>
            <p:cNvSpPr/>
            <p:nvPr/>
          </p:nvSpPr>
          <p:spPr>
            <a:xfrm>
              <a:off x="1840694" y="2248471"/>
              <a:ext cx="251706" cy="251706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45917D4-BF66-C889-C904-235783106F58}"/>
                </a:ext>
              </a:extLst>
            </p:cNvPr>
            <p:cNvCxnSpPr>
              <a:cxnSpLocks/>
              <a:stCxn id="37" idx="4"/>
            </p:cNvCxnSpPr>
            <p:nvPr/>
          </p:nvCxnSpPr>
          <p:spPr>
            <a:xfrm>
              <a:off x="1966547" y="2500176"/>
              <a:ext cx="217078" cy="31303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3A21B92-1FA0-3258-9EBF-FC5D1110F4EA}"/>
                </a:ext>
              </a:extLst>
            </p:cNvPr>
            <p:cNvCxnSpPr>
              <a:cxnSpLocks/>
              <a:stCxn id="37" idx="4"/>
            </p:cNvCxnSpPr>
            <p:nvPr/>
          </p:nvCxnSpPr>
          <p:spPr>
            <a:xfrm flipH="1">
              <a:off x="1791342" y="2500176"/>
              <a:ext cx="175205" cy="32819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F76836C3-A4E8-9394-A045-57F75AEA6A25}"/>
                </a:ext>
              </a:extLst>
            </p:cNvPr>
            <p:cNvCxnSpPr>
              <a:cxnSpLocks/>
              <a:stCxn id="34" idx="4"/>
              <a:endCxn id="43" idx="0"/>
            </p:cNvCxnSpPr>
            <p:nvPr/>
          </p:nvCxnSpPr>
          <p:spPr>
            <a:xfrm flipH="1">
              <a:off x="708421" y="2503294"/>
              <a:ext cx="366600" cy="38622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1771AF54-59FC-50E3-01FA-C8086DD44953}"/>
                </a:ext>
              </a:extLst>
            </p:cNvPr>
            <p:cNvCxnSpPr>
              <a:cxnSpLocks/>
              <a:stCxn id="34" idx="4"/>
              <a:endCxn id="44" idx="0"/>
            </p:cNvCxnSpPr>
            <p:nvPr/>
          </p:nvCxnSpPr>
          <p:spPr>
            <a:xfrm>
              <a:off x="1075020" y="2503294"/>
              <a:ext cx="303447" cy="38622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9F964BC-9863-F12C-8187-6345A0D7104E}"/>
                </a:ext>
              </a:extLst>
            </p:cNvPr>
            <p:cNvCxnSpPr>
              <a:cxnSpLocks/>
              <a:stCxn id="35" idx="4"/>
              <a:endCxn id="56" idx="0"/>
            </p:cNvCxnSpPr>
            <p:nvPr/>
          </p:nvCxnSpPr>
          <p:spPr>
            <a:xfrm>
              <a:off x="2800192" y="2500300"/>
              <a:ext cx="282306" cy="23819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5B1BEB8F-5357-5AE4-6C2F-01709234C86F}"/>
                </a:ext>
              </a:extLst>
            </p:cNvPr>
            <p:cNvSpPr/>
            <p:nvPr/>
          </p:nvSpPr>
          <p:spPr>
            <a:xfrm>
              <a:off x="565170" y="2889522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442BDEFC-BA1C-A0A0-F48A-E5003CF8F564}"/>
                </a:ext>
              </a:extLst>
            </p:cNvPr>
            <p:cNvSpPr/>
            <p:nvPr/>
          </p:nvSpPr>
          <p:spPr>
            <a:xfrm>
              <a:off x="1235216" y="2889522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B1CFD16-7C95-4BD9-338C-0341685112FC}"/>
                </a:ext>
              </a:extLst>
            </p:cNvPr>
            <p:cNvCxnSpPr>
              <a:cxnSpLocks/>
            </p:cNvCxnSpPr>
            <p:nvPr/>
          </p:nvCxnSpPr>
          <p:spPr>
            <a:xfrm>
              <a:off x="780046" y="3090468"/>
              <a:ext cx="1689823" cy="0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B7A0E40E-6DE2-7009-0244-18456DC30883}"/>
                </a:ext>
              </a:extLst>
            </p:cNvPr>
            <p:cNvCxnSpPr>
              <a:cxnSpLocks/>
              <a:stCxn id="43" idx="3"/>
              <a:endCxn id="68" idx="0"/>
            </p:cNvCxnSpPr>
            <p:nvPr/>
          </p:nvCxnSpPr>
          <p:spPr>
            <a:xfrm flipH="1">
              <a:off x="446378" y="3136507"/>
              <a:ext cx="262043" cy="29060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0DA4615D-8F82-C306-9FB5-86F32B45876B}"/>
                </a:ext>
              </a:extLst>
            </p:cNvPr>
            <p:cNvCxnSpPr>
              <a:cxnSpLocks/>
              <a:stCxn id="43" idx="3"/>
            </p:cNvCxnSpPr>
            <p:nvPr/>
          </p:nvCxnSpPr>
          <p:spPr>
            <a:xfrm>
              <a:off x="708421" y="3136507"/>
              <a:ext cx="183300" cy="2830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D51C0B3-4880-3A07-2D18-87B12D1CE86D}"/>
                </a:ext>
              </a:extLst>
            </p:cNvPr>
            <p:cNvCxnSpPr>
              <a:cxnSpLocks/>
              <a:stCxn id="44" idx="3"/>
            </p:cNvCxnSpPr>
            <p:nvPr/>
          </p:nvCxnSpPr>
          <p:spPr>
            <a:xfrm flipH="1">
              <a:off x="1182902" y="3136507"/>
              <a:ext cx="195566" cy="2830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1714487-632A-5DBD-6DB9-AE8B9201B14E}"/>
                </a:ext>
              </a:extLst>
            </p:cNvPr>
            <p:cNvCxnSpPr>
              <a:cxnSpLocks/>
              <a:stCxn id="44" idx="3"/>
              <a:endCxn id="53" idx="3"/>
            </p:cNvCxnSpPr>
            <p:nvPr/>
          </p:nvCxnSpPr>
          <p:spPr>
            <a:xfrm>
              <a:off x="1378467" y="3136507"/>
              <a:ext cx="285115" cy="3144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0AFF00A-9357-D545-71DC-C1942208DA66}"/>
                </a:ext>
              </a:extLst>
            </p:cNvPr>
            <p:cNvCxnSpPr>
              <a:cxnSpLocks/>
              <a:stCxn id="35" idx="4"/>
            </p:cNvCxnSpPr>
            <p:nvPr/>
          </p:nvCxnSpPr>
          <p:spPr>
            <a:xfrm flipH="1">
              <a:off x="2531088" y="2500300"/>
              <a:ext cx="269104" cy="3892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6F94B59-19AD-E75A-6F3E-BC7027DBB581}"/>
                </a:ext>
              </a:extLst>
            </p:cNvPr>
            <p:cNvCxnSpPr>
              <a:cxnSpLocks/>
              <a:endCxn id="54" idx="3"/>
            </p:cNvCxnSpPr>
            <p:nvPr/>
          </p:nvCxnSpPr>
          <p:spPr>
            <a:xfrm>
              <a:off x="2531088" y="3136507"/>
              <a:ext cx="71625" cy="3144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E0BC695-59B9-ACE4-DF5B-7980A7307C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1618" y="3136507"/>
              <a:ext cx="199470" cy="21446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F7798714-B0ED-0EA8-314E-3CBCF7B9F23C}"/>
                </a:ext>
              </a:extLst>
            </p:cNvPr>
            <p:cNvSpPr/>
            <p:nvPr/>
          </p:nvSpPr>
          <p:spPr>
            <a:xfrm rot="10800000">
              <a:off x="1520331" y="3450909"/>
              <a:ext cx="286502" cy="246985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tIns="0" bIns="91440" rtlCol="0" anchor="ctr">
              <a:scene3d>
                <a:camera prst="orthographicFront">
                  <a:rot lat="0" lon="0" rev="10800000"/>
                </a:camera>
                <a:lightRig rig="threePt" dir="t"/>
              </a:scene3d>
            </a:bodyPr>
            <a:lstStyle/>
            <a:p>
              <a:pPr algn="ctr"/>
              <a:endParaRPr lang="en-US" b="1" dirty="0"/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C424C5A2-5339-68F9-7AF7-E39C369F2B6A}"/>
                </a:ext>
              </a:extLst>
            </p:cNvPr>
            <p:cNvSpPr/>
            <p:nvPr/>
          </p:nvSpPr>
          <p:spPr>
            <a:xfrm rot="10800000">
              <a:off x="2459462" y="3450909"/>
              <a:ext cx="286502" cy="246985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tIns="0" bIns="91440" rtlCol="0" anchor="ctr">
              <a:scene3d>
                <a:camera prst="orthographicFront">
                  <a:rot lat="0" lon="0" rev="10800000"/>
                </a:camera>
                <a:lightRig rig="threePt" dir="t"/>
              </a:scene3d>
            </a:bodyPr>
            <a:lstStyle/>
            <a:p>
              <a:pPr algn="ctr"/>
              <a:endParaRPr lang="en-US" b="1" dirty="0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6BCD708-F75D-9241-0EF6-CD309637111A}"/>
                </a:ext>
              </a:extLst>
            </p:cNvPr>
            <p:cNvCxnSpPr>
              <a:cxnSpLocks/>
              <a:stCxn id="53" idx="1"/>
              <a:endCxn id="54" idx="5"/>
            </p:cNvCxnSpPr>
            <p:nvPr/>
          </p:nvCxnSpPr>
          <p:spPr>
            <a:xfrm>
              <a:off x="1735208" y="3574402"/>
              <a:ext cx="795880" cy="0"/>
            </a:xfrm>
            <a:prstGeom prst="line">
              <a:avLst/>
            </a:prstGeom>
            <a:ln w="38100">
              <a:solidFill>
                <a:schemeClr val="accent6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F545513-44BD-F03E-81E2-16950BE7920F}"/>
                </a:ext>
              </a:extLst>
            </p:cNvPr>
            <p:cNvSpPr/>
            <p:nvPr/>
          </p:nvSpPr>
          <p:spPr>
            <a:xfrm>
              <a:off x="3006985" y="2738498"/>
              <a:ext cx="151024" cy="15102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DCBE4BBC-496A-1120-DD4A-618FE8EB94DE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 flipH="1">
              <a:off x="2941344" y="2889522"/>
              <a:ext cx="141153" cy="2755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311D553-3A0D-F6F8-816E-E4DFCBDBA829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>
              <a:off x="3082498" y="2889522"/>
              <a:ext cx="141152" cy="2755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AFF958DB-4EAB-E12C-A820-BF03B7644693}"/>
                </a:ext>
              </a:extLst>
            </p:cNvPr>
            <p:cNvCxnSpPr>
              <a:cxnSpLocks/>
              <a:stCxn id="54" idx="0"/>
            </p:cNvCxnSpPr>
            <p:nvPr/>
          </p:nvCxnSpPr>
          <p:spPr>
            <a:xfrm>
              <a:off x="2602713" y="3697895"/>
              <a:ext cx="197478" cy="2362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C0566464-2281-C880-87E6-E99DBD86EDBE}"/>
                </a:ext>
              </a:extLst>
            </p:cNvPr>
            <p:cNvCxnSpPr>
              <a:cxnSpLocks/>
              <a:stCxn id="54" idx="0"/>
              <a:endCxn id="63" idx="0"/>
            </p:cNvCxnSpPr>
            <p:nvPr/>
          </p:nvCxnSpPr>
          <p:spPr>
            <a:xfrm flipH="1">
              <a:off x="2452581" y="3697895"/>
              <a:ext cx="150131" cy="33735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B85A3B87-4071-12B9-9FC9-A28A03841CF0}"/>
                </a:ext>
              </a:extLst>
            </p:cNvPr>
            <p:cNvCxnSpPr>
              <a:cxnSpLocks/>
              <a:stCxn id="53" idx="0"/>
              <a:endCxn id="62" idx="0"/>
            </p:cNvCxnSpPr>
            <p:nvPr/>
          </p:nvCxnSpPr>
          <p:spPr>
            <a:xfrm flipH="1">
              <a:off x="1434818" y="3697895"/>
              <a:ext cx="228764" cy="3369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CC9534D4-CDA9-FAC5-69BF-214DA451D03F}"/>
                </a:ext>
              </a:extLst>
            </p:cNvPr>
            <p:cNvSpPr/>
            <p:nvPr/>
          </p:nvSpPr>
          <p:spPr>
            <a:xfrm>
              <a:off x="1291566" y="4034866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6C47F990-0267-68AE-79D1-FDDDCB34E45F}"/>
                </a:ext>
              </a:extLst>
            </p:cNvPr>
            <p:cNvSpPr/>
            <p:nvPr/>
          </p:nvSpPr>
          <p:spPr>
            <a:xfrm>
              <a:off x="2309330" y="4035253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6AEF2A1-818E-E9AD-E617-30E8998901CD}"/>
                </a:ext>
              </a:extLst>
            </p:cNvPr>
            <p:cNvCxnSpPr>
              <a:cxnSpLocks/>
              <a:stCxn id="62" idx="5"/>
              <a:endCxn id="63" idx="1"/>
            </p:cNvCxnSpPr>
            <p:nvPr/>
          </p:nvCxnSpPr>
          <p:spPr>
            <a:xfrm>
              <a:off x="1506443" y="4158359"/>
              <a:ext cx="874513" cy="387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5E69D32-4787-141E-25E2-80C711AB107B}"/>
                </a:ext>
              </a:extLst>
            </p:cNvPr>
            <p:cNvCxnSpPr>
              <a:cxnSpLocks/>
              <a:stCxn id="62" idx="3"/>
            </p:cNvCxnSpPr>
            <p:nvPr/>
          </p:nvCxnSpPr>
          <p:spPr>
            <a:xfrm flipH="1">
              <a:off x="1235216" y="4281851"/>
              <a:ext cx="199601" cy="27830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1016BAFA-F4AC-D585-11A9-3D07B9744503}"/>
                </a:ext>
              </a:extLst>
            </p:cNvPr>
            <p:cNvCxnSpPr>
              <a:cxnSpLocks/>
            </p:cNvCxnSpPr>
            <p:nvPr/>
          </p:nvCxnSpPr>
          <p:spPr>
            <a:xfrm>
              <a:off x="1434818" y="4294969"/>
              <a:ext cx="234318" cy="26518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2CC3E2A-BE1D-78AC-020E-62CA0E6E6516}"/>
                </a:ext>
              </a:extLst>
            </p:cNvPr>
            <p:cNvSpPr/>
            <p:nvPr/>
          </p:nvSpPr>
          <p:spPr>
            <a:xfrm>
              <a:off x="126278" y="3427116"/>
              <a:ext cx="640200" cy="59381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b="1" dirty="0" err="1">
                  <a:solidFill>
                    <a:schemeClr val="accent2"/>
                  </a:solidFill>
                </a:rPr>
                <a:t>u</a:t>
              </a:r>
              <a:r>
                <a:rPr lang="en-US" sz="1200" b="1" baseline="-25000" dirty="0" err="1">
                  <a:solidFill>
                    <a:schemeClr val="accent2"/>
                  </a:solidFill>
                </a:rPr>
                <a:t>M</a:t>
              </a:r>
              <a:r>
                <a:rPr lang="en-US" sz="1200" b="1" dirty="0">
                  <a:solidFill>
                    <a:schemeClr val="accent2"/>
                  </a:solidFill>
                </a:rPr>
                <a:t> = 5</a:t>
              </a:r>
            </a:p>
            <a:p>
              <a:r>
                <a:rPr lang="en-US" sz="1200" b="1" dirty="0">
                  <a:solidFill>
                    <a:schemeClr val="accent1"/>
                  </a:solidFill>
                </a:rPr>
                <a:t>u</a:t>
              </a:r>
              <a:r>
                <a:rPr lang="en-US" sz="1200" b="1" baseline="-25000" dirty="0">
                  <a:solidFill>
                    <a:schemeClr val="accent1"/>
                  </a:solidFill>
                </a:rPr>
                <a:t>1</a:t>
              </a:r>
              <a:r>
                <a:rPr lang="en-US" sz="1200" b="1" dirty="0">
                  <a:solidFill>
                    <a:schemeClr val="accent1"/>
                  </a:solidFill>
                </a:rPr>
                <a:t> = 0</a:t>
              </a:r>
            </a:p>
            <a:p>
              <a:r>
                <a:rPr lang="en-US" sz="1200" b="1" dirty="0">
                  <a:solidFill>
                    <a:schemeClr val="accent6"/>
                  </a:solidFill>
                </a:rPr>
                <a:t>u</a:t>
              </a:r>
              <a:r>
                <a:rPr lang="en-US" sz="1200" b="1" baseline="-25000" dirty="0">
                  <a:solidFill>
                    <a:schemeClr val="accent6"/>
                  </a:solidFill>
                </a:rPr>
                <a:t>2</a:t>
              </a:r>
              <a:r>
                <a:rPr lang="en-US" sz="1200" b="1" dirty="0">
                  <a:solidFill>
                    <a:schemeClr val="accent6"/>
                  </a:solidFill>
                </a:rPr>
                <a:t> = -1</a:t>
              </a:r>
              <a:endParaRPr lang="en-US" sz="1200" b="1" dirty="0">
                <a:solidFill>
                  <a:schemeClr val="accent2"/>
                </a:solidFill>
              </a:endParaRPr>
            </a:p>
          </p:txBody>
        </p:sp>
        <p:sp>
          <p:nvSpPr>
            <p:cNvPr id="69" name="Isosceles Triangle 68">
              <a:extLst>
                <a:ext uri="{FF2B5EF4-FFF2-40B4-BE49-F238E27FC236}">
                  <a16:creationId xmlns:a16="http://schemas.microsoft.com/office/drawing/2014/main" id="{175B1CE2-589A-5D5F-A1A7-FEA61417380B}"/>
                </a:ext>
              </a:extLst>
            </p:cNvPr>
            <p:cNvSpPr/>
            <p:nvPr/>
          </p:nvSpPr>
          <p:spPr>
            <a:xfrm>
              <a:off x="2387836" y="2889522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9BED4FE3-950D-593A-67BD-DDED6BD200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50139" y="4289023"/>
              <a:ext cx="199601" cy="27830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04338D99-2918-4DD4-6FC9-4BAB57C80FAB}"/>
                </a:ext>
              </a:extLst>
            </p:cNvPr>
            <p:cNvCxnSpPr>
              <a:cxnSpLocks/>
            </p:cNvCxnSpPr>
            <p:nvPr/>
          </p:nvCxnSpPr>
          <p:spPr>
            <a:xfrm>
              <a:off x="2449741" y="4302141"/>
              <a:ext cx="234318" cy="26518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0DCA0DE-1CA0-F06D-B0E4-9F670D6FA562}"/>
              </a:ext>
            </a:extLst>
          </p:cNvPr>
          <p:cNvCxnSpPr>
            <a:cxnSpLocks/>
          </p:cNvCxnSpPr>
          <p:nvPr/>
        </p:nvCxnSpPr>
        <p:spPr>
          <a:xfrm>
            <a:off x="1663582" y="3697894"/>
            <a:ext cx="143251" cy="2362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538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9" grpId="0" animBg="1"/>
      <p:bldP spid="271" grpId="0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09563-A1FE-D138-248F-164687015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Extensive-Form Games and Communication Equilibria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8DEC4-BF46-7F9E-2CAA-3C6FC8BA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A8D3FA7A-8BBC-613F-2F5D-35A1D0ED7F25}"/>
              </a:ext>
            </a:extLst>
          </p:cNvPr>
          <p:cNvSpPr txBox="1"/>
          <p:nvPr/>
        </p:nvSpPr>
        <p:spPr>
          <a:xfrm>
            <a:off x="312081" y="4645659"/>
            <a:ext cx="3242683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Communication is implicit. At every timestep in the game…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5ACED2-2C18-16D9-09F3-D94CB1C1D3F1}"/>
              </a:ext>
            </a:extLst>
          </p:cNvPr>
          <p:cNvGrpSpPr/>
          <p:nvPr/>
        </p:nvGrpSpPr>
        <p:grpSpPr>
          <a:xfrm>
            <a:off x="291948" y="5204182"/>
            <a:ext cx="3335955" cy="1290308"/>
            <a:chOff x="291948" y="5204182"/>
            <a:chExt cx="3335955" cy="1290308"/>
          </a:xfrm>
        </p:grpSpPr>
        <p:sp>
          <p:nvSpPr>
            <p:cNvPr id="272" name="Isosceles Triangle 271">
              <a:extLst>
                <a:ext uri="{FF2B5EF4-FFF2-40B4-BE49-F238E27FC236}">
                  <a16:creationId xmlns:a16="http://schemas.microsoft.com/office/drawing/2014/main" id="{871EF223-E304-884B-187E-681729185118}"/>
                </a:ext>
              </a:extLst>
            </p:cNvPr>
            <p:cNvSpPr/>
            <p:nvPr/>
          </p:nvSpPr>
          <p:spPr>
            <a:xfrm>
              <a:off x="3079380" y="5600290"/>
              <a:ext cx="395188" cy="34068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73" name="Isosceles Triangle 272">
              <a:extLst>
                <a:ext uri="{FF2B5EF4-FFF2-40B4-BE49-F238E27FC236}">
                  <a16:creationId xmlns:a16="http://schemas.microsoft.com/office/drawing/2014/main" id="{0A61982A-66CD-D430-BAB6-EAA8CD9629FB}"/>
                </a:ext>
              </a:extLst>
            </p:cNvPr>
            <p:cNvSpPr/>
            <p:nvPr/>
          </p:nvSpPr>
          <p:spPr>
            <a:xfrm rot="10800000">
              <a:off x="3090083" y="6153810"/>
              <a:ext cx="395188" cy="340680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tIns="0" bIns="91440" rtlCol="0" anchor="ctr">
              <a:scene3d>
                <a:camera prst="orthographicFront">
                  <a:rot lat="0" lon="0" rev="10800000"/>
                </a:camera>
                <a:lightRig rig="threePt" dir="t"/>
              </a:scene3d>
            </a:bodyPr>
            <a:lstStyle/>
            <a:p>
              <a:pPr algn="ctr"/>
              <a:endParaRPr lang="en-US" b="1" dirty="0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442B6A57-A133-FB65-2FD2-F47D1B4FE94F}"/>
                </a:ext>
              </a:extLst>
            </p:cNvPr>
            <p:cNvSpPr txBox="1"/>
            <p:nvPr/>
          </p:nvSpPr>
          <p:spPr>
            <a:xfrm>
              <a:off x="2926044" y="5204182"/>
              <a:ext cx="701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Players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22B6D358-0FE3-C285-BA88-6C42BB1CEB9A}"/>
                </a:ext>
              </a:extLst>
            </p:cNvPr>
            <p:cNvSpPr txBox="1"/>
            <p:nvPr/>
          </p:nvSpPr>
          <p:spPr>
            <a:xfrm>
              <a:off x="291948" y="5520538"/>
              <a:ext cx="865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2"/>
                  </a:solidFill>
                </a:rPr>
                <a:t>Mediator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11B295E-B990-9B39-B7C6-AA01AC1B7501}"/>
                </a:ext>
              </a:extLst>
            </p:cNvPr>
            <p:cNvSpPr/>
            <p:nvPr/>
          </p:nvSpPr>
          <p:spPr>
            <a:xfrm>
              <a:off x="427469" y="5886679"/>
              <a:ext cx="534263" cy="534263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F4FDEA3-66C1-543A-6603-F09870328BF6}"/>
              </a:ext>
            </a:extLst>
          </p:cNvPr>
          <p:cNvGrpSpPr/>
          <p:nvPr/>
        </p:nvGrpSpPr>
        <p:grpSpPr>
          <a:xfrm>
            <a:off x="1071412" y="5719802"/>
            <a:ext cx="1898288" cy="673646"/>
            <a:chOff x="5087329" y="2967874"/>
            <a:chExt cx="1725716" cy="79315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1F3FD5B-C6D5-CF22-C9DE-B585E7FCB6AD}"/>
                </a:ext>
              </a:extLst>
            </p:cNvPr>
            <p:cNvCxnSpPr/>
            <p:nvPr/>
          </p:nvCxnSpPr>
          <p:spPr>
            <a:xfrm flipH="1">
              <a:off x="5087329" y="2967874"/>
              <a:ext cx="1725716" cy="38465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656086B-6BA5-25A7-4372-164ACC69C4E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87329" y="3568705"/>
              <a:ext cx="1725716" cy="1923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E15E788-A38F-87D6-7776-9D34654AE780}"/>
              </a:ext>
            </a:extLst>
          </p:cNvPr>
          <p:cNvGrpSpPr/>
          <p:nvPr/>
        </p:nvGrpSpPr>
        <p:grpSpPr>
          <a:xfrm>
            <a:off x="1092561" y="5792889"/>
            <a:ext cx="1898288" cy="684467"/>
            <a:chOff x="5087329" y="2967874"/>
            <a:chExt cx="1725716" cy="793158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41D0C8E-74FD-AF4E-9F39-256EA492F262}"/>
                </a:ext>
              </a:extLst>
            </p:cNvPr>
            <p:cNvCxnSpPr/>
            <p:nvPr/>
          </p:nvCxnSpPr>
          <p:spPr>
            <a:xfrm flipH="1">
              <a:off x="5087329" y="2967874"/>
              <a:ext cx="1725716" cy="384655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40231CB-F425-AEA4-8F6A-67AA1A61B38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87329" y="3568705"/>
              <a:ext cx="1725716" cy="19232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F30048-4FA2-4601-34DE-F6F373B76BC9}"/>
                  </a:ext>
                </a:extLst>
              </p:cNvPr>
              <p:cNvSpPr txBox="1"/>
              <p:nvPr/>
            </p:nvSpPr>
            <p:spPr>
              <a:xfrm>
                <a:off x="3775382" y="4669266"/>
                <a:ext cx="5164547" cy="186204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Main theorem </a:t>
                </a:r>
                <a:r>
                  <a:rPr lang="en-US" sz="2000" dirty="0">
                    <a:solidFill>
                      <a:schemeClr val="tx1"/>
                    </a:solidFill>
                  </a:rPr>
                  <a:t>(</a:t>
                </a:r>
                <a:r>
                  <a:rPr lang="en-US" dirty="0">
                    <a:solidFill>
                      <a:schemeClr val="tx1"/>
                    </a:solidFill>
                  </a:rPr>
                  <a:t>Zhang</a:t>
                </a:r>
                <a:r>
                  <a:rPr lang="en-US" b="1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&amp; </a:t>
                </a:r>
                <a:r>
                  <a:rPr lang="en-US" dirty="0" err="1">
                    <a:solidFill>
                      <a:schemeClr val="tx1"/>
                    </a:solidFill>
                  </a:rPr>
                  <a:t>Sandholm</a:t>
                </a:r>
                <a:r>
                  <a:rPr lang="en-US" dirty="0">
                    <a:solidFill>
                      <a:schemeClr val="tx1"/>
                    </a:solidFill>
                  </a:rPr>
                  <a:t>, NeurIPS’22)</a:t>
                </a:r>
                <a:r>
                  <a:rPr lang="en-US" b="1" dirty="0">
                    <a:solidFill>
                      <a:schemeClr val="tx1"/>
                    </a:solidFill>
                  </a:rPr>
                  <a:t>:</a:t>
                </a:r>
                <a:endParaRPr lang="en-US" sz="2000" b="1" dirty="0">
                  <a:solidFill>
                    <a:schemeClr val="tx1"/>
                  </a:solidFill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sz="2000" dirty="0">
                    <a:solidFill>
                      <a:schemeClr val="tx1"/>
                    </a:solidFill>
                  </a:rPr>
                  <a:t>There exists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poly(size of game tree)</a:t>
                </a:r>
                <a:r>
                  <a:rPr lang="en-US" sz="2000" dirty="0">
                    <a:solidFill>
                      <a:schemeClr val="tx1"/>
                    </a:solidFill>
                  </a:rPr>
                  <a:t> algorithm that computes a communication equilibrium </a:t>
                </a:r>
                <a14:m>
                  <m:oMath xmlns:m="http://schemas.openxmlformats.org/officeDocument/2006/math">
                    <m:r>
                      <a:rPr lang="en-US" sz="2000" b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maximizing mediator's objective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en-US" sz="2000" b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b="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9F30048-4FA2-4601-34DE-F6F373B76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5382" y="4669266"/>
                <a:ext cx="5164547" cy="1862048"/>
              </a:xfrm>
              <a:prstGeom prst="rect">
                <a:avLst/>
              </a:prstGeom>
              <a:blipFill>
                <a:blip r:embed="rId3"/>
                <a:stretch>
                  <a:fillRect l="-939" t="-1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AEA50125-7E0C-EF6B-20B0-761946B04617}"/>
              </a:ext>
            </a:extLst>
          </p:cNvPr>
          <p:cNvGrpSpPr/>
          <p:nvPr/>
        </p:nvGrpSpPr>
        <p:grpSpPr>
          <a:xfrm>
            <a:off x="126278" y="1552181"/>
            <a:ext cx="3097372" cy="3015143"/>
            <a:chOff x="126278" y="1552181"/>
            <a:chExt cx="3097372" cy="3015143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8B80036-0795-0B40-5DCD-D6361110F08A}"/>
                </a:ext>
              </a:extLst>
            </p:cNvPr>
            <p:cNvCxnSpPr>
              <a:cxnSpLocks/>
            </p:cNvCxnSpPr>
            <p:nvPr/>
          </p:nvCxnSpPr>
          <p:spPr>
            <a:xfrm>
              <a:off x="1692387" y="3641801"/>
              <a:ext cx="874513" cy="387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BDB07F2-4930-38DD-5509-368C567694A2}"/>
                </a:ext>
              </a:extLst>
            </p:cNvPr>
            <p:cNvCxnSpPr>
              <a:cxnSpLocks/>
              <a:stCxn id="44" idx="5"/>
            </p:cNvCxnSpPr>
            <p:nvPr/>
          </p:nvCxnSpPr>
          <p:spPr>
            <a:xfrm>
              <a:off x="1450092" y="3013014"/>
              <a:ext cx="1009370" cy="0"/>
            </a:xfrm>
            <a:prstGeom prst="line">
              <a:avLst/>
            </a:prstGeom>
            <a:ln w="38100">
              <a:solidFill>
                <a:schemeClr val="accent6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2B303A0-70A1-2270-6543-825EDD6A3EF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0874" y="2323269"/>
              <a:ext cx="1473466" cy="2993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1C917C2-8AC6-CADC-C747-DF9F7615A8C3}"/>
                </a:ext>
              </a:extLst>
            </p:cNvPr>
            <p:cNvCxnSpPr>
              <a:cxnSpLocks/>
            </p:cNvCxnSpPr>
            <p:nvPr/>
          </p:nvCxnSpPr>
          <p:spPr>
            <a:xfrm>
              <a:off x="1933423" y="2399787"/>
              <a:ext cx="906781" cy="0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05596364-9334-A462-89BB-5FBFD1AE0423}"/>
                </a:ext>
              </a:extLst>
            </p:cNvPr>
            <p:cNvSpPr/>
            <p:nvPr/>
          </p:nvSpPr>
          <p:spPr>
            <a:xfrm>
              <a:off x="1041897" y="2148082"/>
              <a:ext cx="1834795" cy="717277"/>
            </a:xfrm>
            <a:prstGeom prst="arc">
              <a:avLst>
                <a:gd name="adj1" fmla="val 11589685"/>
                <a:gd name="adj2" fmla="val 21071457"/>
              </a:avLst>
            </a:prstGeom>
            <a:ln w="38100">
              <a:solidFill>
                <a:schemeClr val="accent6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78C4884-6DC0-9627-83C3-2286F657FA13}"/>
                </a:ext>
              </a:extLst>
            </p:cNvPr>
            <p:cNvCxnSpPr>
              <a:cxnSpLocks/>
              <a:stCxn id="32" idx="2"/>
              <a:endCxn id="34" idx="0"/>
            </p:cNvCxnSpPr>
            <p:nvPr/>
          </p:nvCxnSpPr>
          <p:spPr>
            <a:xfrm flipH="1">
              <a:off x="1075020" y="1703204"/>
              <a:ext cx="858403" cy="54838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F7BBFB2-054A-B1D7-C18B-C668C0C02E6F}"/>
                </a:ext>
              </a:extLst>
            </p:cNvPr>
            <p:cNvSpPr/>
            <p:nvPr/>
          </p:nvSpPr>
          <p:spPr>
            <a:xfrm>
              <a:off x="1857912" y="1552181"/>
              <a:ext cx="151024" cy="15102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D791B67-CE9D-8186-3C12-0B2F0C443A3A}"/>
                </a:ext>
              </a:extLst>
            </p:cNvPr>
            <p:cNvCxnSpPr>
              <a:cxnSpLocks/>
              <a:stCxn id="32" idx="2"/>
              <a:endCxn id="35" idx="0"/>
            </p:cNvCxnSpPr>
            <p:nvPr/>
          </p:nvCxnSpPr>
          <p:spPr>
            <a:xfrm>
              <a:off x="1933423" y="1703204"/>
              <a:ext cx="866768" cy="5453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D0A450E-2A67-C2C3-B0DB-3A65C1295512}"/>
                </a:ext>
              </a:extLst>
            </p:cNvPr>
            <p:cNvSpPr/>
            <p:nvPr/>
          </p:nvSpPr>
          <p:spPr>
            <a:xfrm>
              <a:off x="949168" y="2251588"/>
              <a:ext cx="251706" cy="251706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8277CEB-C8CF-BB58-31C2-EDC035F4D729}"/>
                </a:ext>
              </a:extLst>
            </p:cNvPr>
            <p:cNvSpPr/>
            <p:nvPr/>
          </p:nvSpPr>
          <p:spPr>
            <a:xfrm>
              <a:off x="2674338" y="2248595"/>
              <a:ext cx="251706" cy="251706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DD1E8D0-1379-DC9B-706B-7620C36F158D}"/>
                </a:ext>
              </a:extLst>
            </p:cNvPr>
            <p:cNvCxnSpPr>
              <a:cxnSpLocks/>
              <a:stCxn id="32" idx="2"/>
              <a:endCxn id="37" idx="0"/>
            </p:cNvCxnSpPr>
            <p:nvPr/>
          </p:nvCxnSpPr>
          <p:spPr>
            <a:xfrm>
              <a:off x="1933423" y="1703204"/>
              <a:ext cx="33123" cy="54526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B13D6B43-ADF3-F4C4-4FDC-8D6161C67AA8}"/>
                </a:ext>
              </a:extLst>
            </p:cNvPr>
            <p:cNvSpPr/>
            <p:nvPr/>
          </p:nvSpPr>
          <p:spPr>
            <a:xfrm>
              <a:off x="1840694" y="2248471"/>
              <a:ext cx="251706" cy="251706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45917D4-BF66-C889-C904-235783106F58}"/>
                </a:ext>
              </a:extLst>
            </p:cNvPr>
            <p:cNvCxnSpPr>
              <a:cxnSpLocks/>
              <a:stCxn id="37" idx="4"/>
            </p:cNvCxnSpPr>
            <p:nvPr/>
          </p:nvCxnSpPr>
          <p:spPr>
            <a:xfrm>
              <a:off x="1966547" y="2500176"/>
              <a:ext cx="217078" cy="31303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3A21B92-1FA0-3258-9EBF-FC5D1110F4EA}"/>
                </a:ext>
              </a:extLst>
            </p:cNvPr>
            <p:cNvCxnSpPr>
              <a:cxnSpLocks/>
              <a:stCxn id="37" idx="4"/>
            </p:cNvCxnSpPr>
            <p:nvPr/>
          </p:nvCxnSpPr>
          <p:spPr>
            <a:xfrm flipH="1">
              <a:off x="1791342" y="2500176"/>
              <a:ext cx="175205" cy="32819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F76836C3-A4E8-9394-A045-57F75AEA6A25}"/>
                </a:ext>
              </a:extLst>
            </p:cNvPr>
            <p:cNvCxnSpPr>
              <a:cxnSpLocks/>
              <a:stCxn id="34" idx="4"/>
              <a:endCxn id="43" idx="0"/>
            </p:cNvCxnSpPr>
            <p:nvPr/>
          </p:nvCxnSpPr>
          <p:spPr>
            <a:xfrm flipH="1">
              <a:off x="708421" y="2503294"/>
              <a:ext cx="366600" cy="38622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1771AF54-59FC-50E3-01FA-C8086DD44953}"/>
                </a:ext>
              </a:extLst>
            </p:cNvPr>
            <p:cNvCxnSpPr>
              <a:cxnSpLocks/>
              <a:stCxn id="34" idx="4"/>
              <a:endCxn id="44" idx="0"/>
            </p:cNvCxnSpPr>
            <p:nvPr/>
          </p:nvCxnSpPr>
          <p:spPr>
            <a:xfrm>
              <a:off x="1075020" y="2503294"/>
              <a:ext cx="303447" cy="38622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9F964BC-9863-F12C-8187-6345A0D7104E}"/>
                </a:ext>
              </a:extLst>
            </p:cNvPr>
            <p:cNvCxnSpPr>
              <a:cxnSpLocks/>
              <a:stCxn id="35" idx="4"/>
              <a:endCxn id="56" idx="0"/>
            </p:cNvCxnSpPr>
            <p:nvPr/>
          </p:nvCxnSpPr>
          <p:spPr>
            <a:xfrm>
              <a:off x="2800192" y="2500300"/>
              <a:ext cx="282306" cy="23819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5B1BEB8F-5357-5AE4-6C2F-01709234C86F}"/>
                </a:ext>
              </a:extLst>
            </p:cNvPr>
            <p:cNvSpPr/>
            <p:nvPr/>
          </p:nvSpPr>
          <p:spPr>
            <a:xfrm>
              <a:off x="565170" y="2889522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442BDEFC-BA1C-A0A0-F48A-E5003CF8F564}"/>
                </a:ext>
              </a:extLst>
            </p:cNvPr>
            <p:cNvSpPr/>
            <p:nvPr/>
          </p:nvSpPr>
          <p:spPr>
            <a:xfrm>
              <a:off x="1235216" y="2889522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B1CFD16-7C95-4BD9-338C-0341685112FC}"/>
                </a:ext>
              </a:extLst>
            </p:cNvPr>
            <p:cNvCxnSpPr>
              <a:cxnSpLocks/>
            </p:cNvCxnSpPr>
            <p:nvPr/>
          </p:nvCxnSpPr>
          <p:spPr>
            <a:xfrm>
              <a:off x="780046" y="3090468"/>
              <a:ext cx="1689823" cy="0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B7A0E40E-6DE2-7009-0244-18456DC30883}"/>
                </a:ext>
              </a:extLst>
            </p:cNvPr>
            <p:cNvCxnSpPr>
              <a:cxnSpLocks/>
              <a:stCxn id="43" idx="3"/>
              <a:endCxn id="68" idx="0"/>
            </p:cNvCxnSpPr>
            <p:nvPr/>
          </p:nvCxnSpPr>
          <p:spPr>
            <a:xfrm flipH="1">
              <a:off x="446378" y="3136507"/>
              <a:ext cx="262043" cy="29060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0DA4615D-8F82-C306-9FB5-86F32B45876B}"/>
                </a:ext>
              </a:extLst>
            </p:cNvPr>
            <p:cNvCxnSpPr>
              <a:cxnSpLocks/>
              <a:stCxn id="43" idx="3"/>
            </p:cNvCxnSpPr>
            <p:nvPr/>
          </p:nvCxnSpPr>
          <p:spPr>
            <a:xfrm>
              <a:off x="708421" y="3136507"/>
              <a:ext cx="183300" cy="2830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CD51C0B3-4880-3A07-2D18-87B12D1CE86D}"/>
                </a:ext>
              </a:extLst>
            </p:cNvPr>
            <p:cNvCxnSpPr>
              <a:cxnSpLocks/>
              <a:stCxn id="44" idx="3"/>
            </p:cNvCxnSpPr>
            <p:nvPr/>
          </p:nvCxnSpPr>
          <p:spPr>
            <a:xfrm flipH="1">
              <a:off x="1182902" y="3136507"/>
              <a:ext cx="195566" cy="2830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01714487-632A-5DBD-6DB9-AE8B9201B14E}"/>
                </a:ext>
              </a:extLst>
            </p:cNvPr>
            <p:cNvCxnSpPr>
              <a:cxnSpLocks/>
              <a:stCxn id="44" idx="3"/>
              <a:endCxn id="53" idx="3"/>
            </p:cNvCxnSpPr>
            <p:nvPr/>
          </p:nvCxnSpPr>
          <p:spPr>
            <a:xfrm>
              <a:off x="1378467" y="3136507"/>
              <a:ext cx="285115" cy="3144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0AFF00A-9357-D545-71DC-C1942208DA66}"/>
                </a:ext>
              </a:extLst>
            </p:cNvPr>
            <p:cNvCxnSpPr>
              <a:cxnSpLocks/>
              <a:stCxn id="35" idx="4"/>
            </p:cNvCxnSpPr>
            <p:nvPr/>
          </p:nvCxnSpPr>
          <p:spPr>
            <a:xfrm flipH="1">
              <a:off x="2531088" y="2500300"/>
              <a:ext cx="269104" cy="3892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66F94B59-19AD-E75A-6F3E-BC7027DBB581}"/>
                </a:ext>
              </a:extLst>
            </p:cNvPr>
            <p:cNvCxnSpPr>
              <a:cxnSpLocks/>
              <a:endCxn id="54" idx="3"/>
            </p:cNvCxnSpPr>
            <p:nvPr/>
          </p:nvCxnSpPr>
          <p:spPr>
            <a:xfrm>
              <a:off x="2531088" y="3136507"/>
              <a:ext cx="71625" cy="3144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7E0BC695-59B9-ACE4-DF5B-7980A7307C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1618" y="3136507"/>
              <a:ext cx="199470" cy="21446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F7798714-B0ED-0EA8-314E-3CBCF7B9F23C}"/>
                </a:ext>
              </a:extLst>
            </p:cNvPr>
            <p:cNvSpPr/>
            <p:nvPr/>
          </p:nvSpPr>
          <p:spPr>
            <a:xfrm rot="10800000">
              <a:off x="1520331" y="3450909"/>
              <a:ext cx="286502" cy="246985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tIns="0" bIns="91440" rtlCol="0" anchor="ctr">
              <a:scene3d>
                <a:camera prst="orthographicFront">
                  <a:rot lat="0" lon="0" rev="10800000"/>
                </a:camera>
                <a:lightRig rig="threePt" dir="t"/>
              </a:scene3d>
            </a:bodyPr>
            <a:lstStyle/>
            <a:p>
              <a:pPr algn="ctr"/>
              <a:endParaRPr lang="en-US" b="1" dirty="0"/>
            </a:p>
          </p:txBody>
        </p:sp>
        <p:sp>
          <p:nvSpPr>
            <p:cNvPr id="54" name="Isosceles Triangle 53">
              <a:extLst>
                <a:ext uri="{FF2B5EF4-FFF2-40B4-BE49-F238E27FC236}">
                  <a16:creationId xmlns:a16="http://schemas.microsoft.com/office/drawing/2014/main" id="{C424C5A2-5339-68F9-7AF7-E39C369F2B6A}"/>
                </a:ext>
              </a:extLst>
            </p:cNvPr>
            <p:cNvSpPr/>
            <p:nvPr/>
          </p:nvSpPr>
          <p:spPr>
            <a:xfrm rot="10800000">
              <a:off x="2459462" y="3450909"/>
              <a:ext cx="286502" cy="246985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tIns="0" bIns="91440" rtlCol="0" anchor="ctr">
              <a:scene3d>
                <a:camera prst="orthographicFront">
                  <a:rot lat="0" lon="0" rev="10800000"/>
                </a:camera>
                <a:lightRig rig="threePt" dir="t"/>
              </a:scene3d>
            </a:bodyPr>
            <a:lstStyle/>
            <a:p>
              <a:pPr algn="ctr"/>
              <a:endParaRPr lang="en-US" b="1" dirty="0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C6BCD708-F75D-9241-0EF6-CD309637111A}"/>
                </a:ext>
              </a:extLst>
            </p:cNvPr>
            <p:cNvCxnSpPr>
              <a:cxnSpLocks/>
              <a:stCxn id="53" idx="1"/>
              <a:endCxn id="54" idx="5"/>
            </p:cNvCxnSpPr>
            <p:nvPr/>
          </p:nvCxnSpPr>
          <p:spPr>
            <a:xfrm>
              <a:off x="1735208" y="3574402"/>
              <a:ext cx="795880" cy="0"/>
            </a:xfrm>
            <a:prstGeom prst="line">
              <a:avLst/>
            </a:prstGeom>
            <a:ln w="38100">
              <a:solidFill>
                <a:schemeClr val="accent6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DF545513-44BD-F03E-81E2-16950BE7920F}"/>
                </a:ext>
              </a:extLst>
            </p:cNvPr>
            <p:cNvSpPr/>
            <p:nvPr/>
          </p:nvSpPr>
          <p:spPr>
            <a:xfrm>
              <a:off x="3006985" y="2738498"/>
              <a:ext cx="151024" cy="15102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DCBE4BBC-496A-1120-DD4A-618FE8EB94DE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 flipH="1">
              <a:off x="2941344" y="2889522"/>
              <a:ext cx="141153" cy="2755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C311D553-3A0D-F6F8-816E-E4DFCBDBA829}"/>
                </a:ext>
              </a:extLst>
            </p:cNvPr>
            <p:cNvCxnSpPr>
              <a:cxnSpLocks/>
              <a:stCxn id="56" idx="2"/>
            </p:cNvCxnSpPr>
            <p:nvPr/>
          </p:nvCxnSpPr>
          <p:spPr>
            <a:xfrm>
              <a:off x="3082498" y="2889522"/>
              <a:ext cx="141152" cy="2755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AFF958DB-4EAB-E12C-A820-BF03B7644693}"/>
                </a:ext>
              </a:extLst>
            </p:cNvPr>
            <p:cNvCxnSpPr>
              <a:cxnSpLocks/>
              <a:stCxn id="54" idx="0"/>
            </p:cNvCxnSpPr>
            <p:nvPr/>
          </p:nvCxnSpPr>
          <p:spPr>
            <a:xfrm>
              <a:off x="2602713" y="3697895"/>
              <a:ext cx="197478" cy="2362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C0566464-2281-C880-87E6-E99DBD86EDBE}"/>
                </a:ext>
              </a:extLst>
            </p:cNvPr>
            <p:cNvCxnSpPr>
              <a:cxnSpLocks/>
              <a:stCxn id="54" idx="0"/>
              <a:endCxn id="63" idx="0"/>
            </p:cNvCxnSpPr>
            <p:nvPr/>
          </p:nvCxnSpPr>
          <p:spPr>
            <a:xfrm flipH="1">
              <a:off x="2452581" y="3697895"/>
              <a:ext cx="150131" cy="33735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B85A3B87-4071-12B9-9FC9-A28A03841CF0}"/>
                </a:ext>
              </a:extLst>
            </p:cNvPr>
            <p:cNvCxnSpPr>
              <a:cxnSpLocks/>
              <a:stCxn id="53" idx="0"/>
              <a:endCxn id="62" idx="0"/>
            </p:cNvCxnSpPr>
            <p:nvPr/>
          </p:nvCxnSpPr>
          <p:spPr>
            <a:xfrm flipH="1">
              <a:off x="1434818" y="3697895"/>
              <a:ext cx="228764" cy="3369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62" name="Isosceles Triangle 61">
              <a:extLst>
                <a:ext uri="{FF2B5EF4-FFF2-40B4-BE49-F238E27FC236}">
                  <a16:creationId xmlns:a16="http://schemas.microsoft.com/office/drawing/2014/main" id="{CC9534D4-CDA9-FAC5-69BF-214DA451D03F}"/>
                </a:ext>
              </a:extLst>
            </p:cNvPr>
            <p:cNvSpPr/>
            <p:nvPr/>
          </p:nvSpPr>
          <p:spPr>
            <a:xfrm>
              <a:off x="1291566" y="4034866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63" name="Isosceles Triangle 62">
              <a:extLst>
                <a:ext uri="{FF2B5EF4-FFF2-40B4-BE49-F238E27FC236}">
                  <a16:creationId xmlns:a16="http://schemas.microsoft.com/office/drawing/2014/main" id="{6C47F990-0267-68AE-79D1-FDDDCB34E45F}"/>
                </a:ext>
              </a:extLst>
            </p:cNvPr>
            <p:cNvSpPr/>
            <p:nvPr/>
          </p:nvSpPr>
          <p:spPr>
            <a:xfrm>
              <a:off x="2309330" y="4035253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66AEF2A1-818E-E9AD-E617-30E8998901CD}"/>
                </a:ext>
              </a:extLst>
            </p:cNvPr>
            <p:cNvCxnSpPr>
              <a:cxnSpLocks/>
              <a:stCxn id="62" idx="5"/>
              <a:endCxn id="63" idx="1"/>
            </p:cNvCxnSpPr>
            <p:nvPr/>
          </p:nvCxnSpPr>
          <p:spPr>
            <a:xfrm>
              <a:off x="1506443" y="4158359"/>
              <a:ext cx="874513" cy="387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5E69D32-4787-141E-25E2-80C711AB107B}"/>
                </a:ext>
              </a:extLst>
            </p:cNvPr>
            <p:cNvCxnSpPr>
              <a:cxnSpLocks/>
              <a:stCxn id="62" idx="3"/>
            </p:cNvCxnSpPr>
            <p:nvPr/>
          </p:nvCxnSpPr>
          <p:spPr>
            <a:xfrm flipH="1">
              <a:off x="1235216" y="4281851"/>
              <a:ext cx="199601" cy="27830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1016BAFA-F4AC-D585-11A9-3D07B9744503}"/>
                </a:ext>
              </a:extLst>
            </p:cNvPr>
            <p:cNvCxnSpPr>
              <a:cxnSpLocks/>
            </p:cNvCxnSpPr>
            <p:nvPr/>
          </p:nvCxnSpPr>
          <p:spPr>
            <a:xfrm>
              <a:off x="1434818" y="4294969"/>
              <a:ext cx="234318" cy="26518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2CC3E2A-BE1D-78AC-020E-62CA0E6E6516}"/>
                </a:ext>
              </a:extLst>
            </p:cNvPr>
            <p:cNvSpPr/>
            <p:nvPr/>
          </p:nvSpPr>
          <p:spPr>
            <a:xfrm>
              <a:off x="126278" y="3427116"/>
              <a:ext cx="640200" cy="59381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b="1" dirty="0" err="1">
                  <a:solidFill>
                    <a:schemeClr val="accent2"/>
                  </a:solidFill>
                </a:rPr>
                <a:t>u</a:t>
              </a:r>
              <a:r>
                <a:rPr lang="en-US" sz="1200" b="1" baseline="-25000" dirty="0" err="1">
                  <a:solidFill>
                    <a:schemeClr val="accent2"/>
                  </a:solidFill>
                </a:rPr>
                <a:t>M</a:t>
              </a:r>
              <a:r>
                <a:rPr lang="en-US" sz="1200" b="1" dirty="0">
                  <a:solidFill>
                    <a:schemeClr val="accent2"/>
                  </a:solidFill>
                </a:rPr>
                <a:t> = 5</a:t>
              </a:r>
            </a:p>
            <a:p>
              <a:r>
                <a:rPr lang="en-US" sz="1200" b="1" dirty="0">
                  <a:solidFill>
                    <a:schemeClr val="accent1"/>
                  </a:solidFill>
                </a:rPr>
                <a:t>u</a:t>
              </a:r>
              <a:r>
                <a:rPr lang="en-US" sz="1200" b="1" baseline="-25000" dirty="0">
                  <a:solidFill>
                    <a:schemeClr val="accent1"/>
                  </a:solidFill>
                </a:rPr>
                <a:t>1</a:t>
              </a:r>
              <a:r>
                <a:rPr lang="en-US" sz="1200" b="1" dirty="0">
                  <a:solidFill>
                    <a:schemeClr val="accent1"/>
                  </a:solidFill>
                </a:rPr>
                <a:t> = 0</a:t>
              </a:r>
            </a:p>
            <a:p>
              <a:r>
                <a:rPr lang="en-US" sz="1200" b="1" dirty="0">
                  <a:solidFill>
                    <a:schemeClr val="accent6"/>
                  </a:solidFill>
                </a:rPr>
                <a:t>u</a:t>
              </a:r>
              <a:r>
                <a:rPr lang="en-US" sz="1200" b="1" baseline="-25000" dirty="0">
                  <a:solidFill>
                    <a:schemeClr val="accent6"/>
                  </a:solidFill>
                </a:rPr>
                <a:t>2</a:t>
              </a:r>
              <a:r>
                <a:rPr lang="en-US" sz="1200" b="1" dirty="0">
                  <a:solidFill>
                    <a:schemeClr val="accent6"/>
                  </a:solidFill>
                </a:rPr>
                <a:t> = -1</a:t>
              </a:r>
              <a:endParaRPr lang="en-US" sz="1200" b="1" dirty="0">
                <a:solidFill>
                  <a:schemeClr val="accent2"/>
                </a:solidFill>
              </a:endParaRPr>
            </a:p>
          </p:txBody>
        </p:sp>
        <p:sp>
          <p:nvSpPr>
            <p:cNvPr id="69" name="Isosceles Triangle 68">
              <a:extLst>
                <a:ext uri="{FF2B5EF4-FFF2-40B4-BE49-F238E27FC236}">
                  <a16:creationId xmlns:a16="http://schemas.microsoft.com/office/drawing/2014/main" id="{175B1CE2-589A-5D5F-A1A7-FEA61417380B}"/>
                </a:ext>
              </a:extLst>
            </p:cNvPr>
            <p:cNvSpPr/>
            <p:nvPr/>
          </p:nvSpPr>
          <p:spPr>
            <a:xfrm>
              <a:off x="2387836" y="2889522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9BED4FE3-950D-593A-67BD-DDED6BD200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50139" y="4289023"/>
              <a:ext cx="199601" cy="27830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04338D99-2918-4DD4-6FC9-4BAB57C80FAB}"/>
                </a:ext>
              </a:extLst>
            </p:cNvPr>
            <p:cNvCxnSpPr>
              <a:cxnSpLocks/>
            </p:cNvCxnSpPr>
            <p:nvPr/>
          </p:nvCxnSpPr>
          <p:spPr>
            <a:xfrm>
              <a:off x="2449741" y="4302141"/>
              <a:ext cx="234318" cy="26518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73361C-19EF-0A09-84F1-BDC525C77142}"/>
                  </a:ext>
                </a:extLst>
              </p:cNvPr>
              <p:cNvSpPr txBox="1"/>
              <p:nvPr/>
            </p:nvSpPr>
            <p:spPr>
              <a:xfrm>
                <a:off x="3659529" y="1528564"/>
                <a:ext cx="5358193" cy="260391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Definition: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Communication equilibrium</a:t>
                </a:r>
                <a:r>
                  <a:rPr lang="en-US" sz="2000" dirty="0">
                    <a:solidFill>
                      <a:schemeClr val="tx1"/>
                    </a:solidFill>
                  </a:rPr>
                  <a:t>: </a:t>
                </a:r>
                <a:r>
                  <a:rPr lang="en-US" sz="2000" i="1" dirty="0">
                    <a:solidFill>
                      <a:schemeClr val="tx1"/>
                    </a:solidFill>
                  </a:rPr>
                  <a:t>tuple of (possibly randomized) strategies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s.t.</a:t>
                </a:r>
                <a:r>
                  <a:rPr lang="en-US" sz="2000" dirty="0">
                    <a:solidFill>
                      <a:schemeClr val="tx1"/>
                    </a:solidFill>
                  </a:rPr>
                  <a:t> all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players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(not incl. mediator) </a:t>
                </a:r>
                <a:r>
                  <a:rPr lang="en-US" sz="2000" dirty="0">
                    <a:solidFill>
                      <a:schemeClr val="tx1"/>
                    </a:solidFill>
                  </a:rPr>
                  <a:t>are best-responding: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Sup>
                                <m:sSubSupPr>
                                  <m:ctrlP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000" b="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b="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e>
                            <m:lim>
                              <m:sSubSup>
                                <m:sSubSupPr>
                                  <m:ctrlPr>
                                    <a:rPr lang="en-US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173361C-19EF-0A09-84F1-BDC525C771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9529" y="1528564"/>
                <a:ext cx="5358193" cy="2603918"/>
              </a:xfrm>
              <a:prstGeom prst="rect">
                <a:avLst/>
              </a:prstGeom>
              <a:blipFill>
                <a:blip r:embed="rId4"/>
                <a:stretch>
                  <a:fillRect l="-906" t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DF77009-1EFB-5E17-4FA6-B71BB9CB0453}"/>
              </a:ext>
            </a:extLst>
          </p:cNvPr>
          <p:cNvCxnSpPr>
            <a:cxnSpLocks/>
            <a:stCxn id="53" idx="0"/>
          </p:cNvCxnSpPr>
          <p:nvPr/>
        </p:nvCxnSpPr>
        <p:spPr>
          <a:xfrm>
            <a:off x="1663582" y="3697894"/>
            <a:ext cx="143251" cy="2362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22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A9DB77-DB66-848A-E560-491B2B77A7D5}"/>
                  </a:ext>
                </a:extLst>
              </p:cNvPr>
              <p:cNvSpPr txBox="1"/>
              <p:nvPr/>
            </p:nvSpPr>
            <p:spPr>
              <a:xfrm>
                <a:off x="3659529" y="1528564"/>
                <a:ext cx="5358193" cy="2603918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Definition: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Communication equilibrium</a:t>
                </a:r>
                <a:r>
                  <a:rPr lang="en-US" sz="2000" dirty="0">
                    <a:solidFill>
                      <a:schemeClr val="tx1"/>
                    </a:solidFill>
                  </a:rPr>
                  <a:t>: </a:t>
                </a:r>
                <a:r>
                  <a:rPr lang="en-US" sz="2000" i="1" dirty="0">
                    <a:solidFill>
                      <a:schemeClr val="tx1"/>
                    </a:solidFill>
                  </a:rPr>
                  <a:t>tuple of (possibly randomized) strategies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</a:rPr>
                  <a:t>s.t.</a:t>
                </a:r>
                <a:r>
                  <a:rPr lang="en-US" sz="2000" dirty="0">
                    <a:solidFill>
                      <a:schemeClr val="tx1"/>
                    </a:solidFill>
                  </a:rPr>
                  <a:t> all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players</a:t>
                </a:r>
                <a:r>
                  <a:rPr lang="en-US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sz="2000" dirty="0">
                    <a:solidFill>
                      <a:schemeClr val="accent2"/>
                    </a:solidFill>
                  </a:rPr>
                  <a:t>(not incl. mediator) </a:t>
                </a:r>
                <a:r>
                  <a:rPr lang="en-US" sz="2000" dirty="0">
                    <a:solidFill>
                      <a:schemeClr val="tx1"/>
                    </a:solidFill>
                  </a:rPr>
                  <a:t>are best-responding: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Sup>
                                <m:sSubSupPr>
                                  <m:ctrlP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000" b="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000" b="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0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e>
                            <m:lim>
                              <m:sSubSup>
                                <m:sSubSupPr>
                                  <m:ctrlPr>
                                    <a:rPr lang="en-US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0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6A9DB77-DB66-848A-E560-491B2B77A7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9529" y="1528564"/>
                <a:ext cx="5358193" cy="2603918"/>
              </a:xfrm>
              <a:prstGeom prst="rect">
                <a:avLst/>
              </a:prstGeom>
              <a:blipFill>
                <a:blip r:embed="rId2"/>
                <a:stretch>
                  <a:fillRect l="-906" t="-9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F4009563-A1FE-D138-248F-164687015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Extensive-Form Games and Communication Equilibria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8DEC4-BF46-7F9E-2CAA-3C6FC8BA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A8D3FA7A-8BBC-613F-2F5D-35A1D0ED7F25}"/>
              </a:ext>
            </a:extLst>
          </p:cNvPr>
          <p:cNvSpPr txBox="1"/>
          <p:nvPr/>
        </p:nvSpPr>
        <p:spPr>
          <a:xfrm>
            <a:off x="312081" y="4645659"/>
            <a:ext cx="3242683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tx1"/>
                </a:solidFill>
              </a:rPr>
              <a:t>Communication is implicit. At every timestep in the game…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5ACED2-2C18-16D9-09F3-D94CB1C1D3F1}"/>
              </a:ext>
            </a:extLst>
          </p:cNvPr>
          <p:cNvGrpSpPr/>
          <p:nvPr/>
        </p:nvGrpSpPr>
        <p:grpSpPr>
          <a:xfrm>
            <a:off x="291948" y="5204182"/>
            <a:ext cx="3335955" cy="1290308"/>
            <a:chOff x="291948" y="5204182"/>
            <a:chExt cx="3335955" cy="1290308"/>
          </a:xfrm>
        </p:grpSpPr>
        <p:sp>
          <p:nvSpPr>
            <p:cNvPr id="272" name="Isosceles Triangle 271">
              <a:extLst>
                <a:ext uri="{FF2B5EF4-FFF2-40B4-BE49-F238E27FC236}">
                  <a16:creationId xmlns:a16="http://schemas.microsoft.com/office/drawing/2014/main" id="{871EF223-E304-884B-187E-681729185118}"/>
                </a:ext>
              </a:extLst>
            </p:cNvPr>
            <p:cNvSpPr/>
            <p:nvPr/>
          </p:nvSpPr>
          <p:spPr>
            <a:xfrm>
              <a:off x="3079380" y="5600290"/>
              <a:ext cx="395188" cy="34068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73" name="Isosceles Triangle 272">
              <a:extLst>
                <a:ext uri="{FF2B5EF4-FFF2-40B4-BE49-F238E27FC236}">
                  <a16:creationId xmlns:a16="http://schemas.microsoft.com/office/drawing/2014/main" id="{0A61982A-66CD-D430-BAB6-EAA8CD9629FB}"/>
                </a:ext>
              </a:extLst>
            </p:cNvPr>
            <p:cNvSpPr/>
            <p:nvPr/>
          </p:nvSpPr>
          <p:spPr>
            <a:xfrm rot="10800000">
              <a:off x="3090083" y="6153810"/>
              <a:ext cx="395188" cy="340680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tIns="0" bIns="91440" rtlCol="0" anchor="ctr">
              <a:scene3d>
                <a:camera prst="orthographicFront">
                  <a:rot lat="0" lon="0" rev="10800000"/>
                </a:camera>
                <a:lightRig rig="threePt" dir="t"/>
              </a:scene3d>
            </a:bodyPr>
            <a:lstStyle/>
            <a:p>
              <a:pPr algn="ctr"/>
              <a:endParaRPr lang="en-US" b="1" dirty="0"/>
            </a:p>
          </p:txBody>
        </p:sp>
        <p:sp>
          <p:nvSpPr>
            <p:cNvPr id="274" name="TextBox 273">
              <a:extLst>
                <a:ext uri="{FF2B5EF4-FFF2-40B4-BE49-F238E27FC236}">
                  <a16:creationId xmlns:a16="http://schemas.microsoft.com/office/drawing/2014/main" id="{442B6A57-A133-FB65-2FD2-F47D1B4FE94F}"/>
                </a:ext>
              </a:extLst>
            </p:cNvPr>
            <p:cNvSpPr txBox="1"/>
            <p:nvPr/>
          </p:nvSpPr>
          <p:spPr>
            <a:xfrm>
              <a:off x="2926044" y="5204182"/>
              <a:ext cx="7018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Players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22B6D358-0FE3-C285-BA88-6C42BB1CEB9A}"/>
                </a:ext>
              </a:extLst>
            </p:cNvPr>
            <p:cNvSpPr txBox="1"/>
            <p:nvPr/>
          </p:nvSpPr>
          <p:spPr>
            <a:xfrm>
              <a:off x="291948" y="5520538"/>
              <a:ext cx="865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chemeClr val="accent2"/>
                  </a:solidFill>
                </a:rPr>
                <a:t>Mediator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11B295E-B990-9B39-B7C6-AA01AC1B7501}"/>
                </a:ext>
              </a:extLst>
            </p:cNvPr>
            <p:cNvSpPr/>
            <p:nvPr/>
          </p:nvSpPr>
          <p:spPr>
            <a:xfrm>
              <a:off x="427469" y="5886679"/>
              <a:ext cx="534263" cy="534263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30710F8-8A30-4CAA-8243-F35E07408A3C}"/>
              </a:ext>
            </a:extLst>
          </p:cNvPr>
          <p:cNvGrpSpPr/>
          <p:nvPr/>
        </p:nvGrpSpPr>
        <p:grpSpPr>
          <a:xfrm>
            <a:off x="126278" y="1552181"/>
            <a:ext cx="3097372" cy="3015143"/>
            <a:chOff x="126278" y="1552181"/>
            <a:chExt cx="3097372" cy="301514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359EC86-58CE-9664-6115-3371DD81B38C}"/>
                </a:ext>
              </a:extLst>
            </p:cNvPr>
            <p:cNvCxnSpPr>
              <a:cxnSpLocks/>
            </p:cNvCxnSpPr>
            <p:nvPr/>
          </p:nvCxnSpPr>
          <p:spPr>
            <a:xfrm>
              <a:off x="1692387" y="3641801"/>
              <a:ext cx="874513" cy="387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14778524-0A9E-127B-2F4A-904220BCF3A9}"/>
                </a:ext>
              </a:extLst>
            </p:cNvPr>
            <p:cNvCxnSpPr>
              <a:cxnSpLocks/>
              <a:stCxn id="130" idx="5"/>
            </p:cNvCxnSpPr>
            <p:nvPr/>
          </p:nvCxnSpPr>
          <p:spPr>
            <a:xfrm>
              <a:off x="1450092" y="3013014"/>
              <a:ext cx="1009370" cy="0"/>
            </a:xfrm>
            <a:prstGeom prst="line">
              <a:avLst/>
            </a:prstGeom>
            <a:ln w="38100">
              <a:solidFill>
                <a:schemeClr val="accent6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102CC1C-2D34-7B9A-EE70-9D8E92260E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00874" y="2323269"/>
              <a:ext cx="1473466" cy="2993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DAFB6DD4-9C8A-6ACC-DF0E-5DF08ACA3A8B}"/>
                </a:ext>
              </a:extLst>
            </p:cNvPr>
            <p:cNvCxnSpPr>
              <a:cxnSpLocks/>
            </p:cNvCxnSpPr>
            <p:nvPr/>
          </p:nvCxnSpPr>
          <p:spPr>
            <a:xfrm>
              <a:off x="1933423" y="2399787"/>
              <a:ext cx="906781" cy="0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7" name="Arc 86">
              <a:extLst>
                <a:ext uri="{FF2B5EF4-FFF2-40B4-BE49-F238E27FC236}">
                  <a16:creationId xmlns:a16="http://schemas.microsoft.com/office/drawing/2014/main" id="{737A5DF1-412C-CC45-2712-806E7CCA9557}"/>
                </a:ext>
              </a:extLst>
            </p:cNvPr>
            <p:cNvSpPr/>
            <p:nvPr/>
          </p:nvSpPr>
          <p:spPr>
            <a:xfrm>
              <a:off x="1041897" y="2148082"/>
              <a:ext cx="1834795" cy="717277"/>
            </a:xfrm>
            <a:prstGeom prst="arc">
              <a:avLst>
                <a:gd name="adj1" fmla="val 11589685"/>
                <a:gd name="adj2" fmla="val 21071457"/>
              </a:avLst>
            </a:prstGeom>
            <a:ln w="38100">
              <a:solidFill>
                <a:schemeClr val="accent6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8B2C64C-89CD-49E7-8A33-B5D22627DF3E}"/>
                </a:ext>
              </a:extLst>
            </p:cNvPr>
            <p:cNvCxnSpPr>
              <a:cxnSpLocks/>
              <a:stCxn id="15" idx="2"/>
              <a:endCxn id="20" idx="0"/>
            </p:cNvCxnSpPr>
            <p:nvPr/>
          </p:nvCxnSpPr>
          <p:spPr>
            <a:xfrm flipH="1">
              <a:off x="1075020" y="1703204"/>
              <a:ext cx="858403" cy="54838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6C4DB86-9639-AC66-4D5D-B0512AB529B5}"/>
                </a:ext>
              </a:extLst>
            </p:cNvPr>
            <p:cNvSpPr/>
            <p:nvPr/>
          </p:nvSpPr>
          <p:spPr>
            <a:xfrm>
              <a:off x="1857912" y="1552181"/>
              <a:ext cx="151024" cy="15102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0DF4393-07B4-0B4F-E909-64B291F53A6B}"/>
                </a:ext>
              </a:extLst>
            </p:cNvPr>
            <p:cNvCxnSpPr>
              <a:cxnSpLocks/>
              <a:stCxn id="15" idx="2"/>
              <a:endCxn id="21" idx="0"/>
            </p:cNvCxnSpPr>
            <p:nvPr/>
          </p:nvCxnSpPr>
          <p:spPr>
            <a:xfrm>
              <a:off x="1933423" y="1703204"/>
              <a:ext cx="866768" cy="5453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3163A72-4064-B07D-915D-C1A1C64C4568}"/>
                </a:ext>
              </a:extLst>
            </p:cNvPr>
            <p:cNvSpPr/>
            <p:nvPr/>
          </p:nvSpPr>
          <p:spPr>
            <a:xfrm>
              <a:off x="949168" y="2251588"/>
              <a:ext cx="251706" cy="251706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29B475E-E88F-8183-1E0B-373C2DDCFEED}"/>
                </a:ext>
              </a:extLst>
            </p:cNvPr>
            <p:cNvSpPr/>
            <p:nvPr/>
          </p:nvSpPr>
          <p:spPr>
            <a:xfrm>
              <a:off x="2674338" y="2248595"/>
              <a:ext cx="251706" cy="251706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240AD9B6-14CC-EDAB-8D97-BD2F7C7DF8D3}"/>
                </a:ext>
              </a:extLst>
            </p:cNvPr>
            <p:cNvCxnSpPr>
              <a:cxnSpLocks/>
              <a:stCxn id="15" idx="2"/>
              <a:endCxn id="75" idx="0"/>
            </p:cNvCxnSpPr>
            <p:nvPr/>
          </p:nvCxnSpPr>
          <p:spPr>
            <a:xfrm>
              <a:off x="1933423" y="1703204"/>
              <a:ext cx="33123" cy="54526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FE478CB-AFA7-36CD-72BD-737D77796336}"/>
                </a:ext>
              </a:extLst>
            </p:cNvPr>
            <p:cNvSpPr/>
            <p:nvPr/>
          </p:nvSpPr>
          <p:spPr>
            <a:xfrm>
              <a:off x="1840694" y="2248471"/>
              <a:ext cx="251706" cy="251706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B762522A-4576-F9C5-F0E6-AFD9C3294A6F}"/>
                </a:ext>
              </a:extLst>
            </p:cNvPr>
            <p:cNvCxnSpPr>
              <a:cxnSpLocks/>
              <a:stCxn id="75" idx="4"/>
            </p:cNvCxnSpPr>
            <p:nvPr/>
          </p:nvCxnSpPr>
          <p:spPr>
            <a:xfrm>
              <a:off x="1966547" y="2500176"/>
              <a:ext cx="217078" cy="31303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63A4E0EE-F9CA-2FED-8CE5-423E145497EC}"/>
                </a:ext>
              </a:extLst>
            </p:cNvPr>
            <p:cNvCxnSpPr>
              <a:cxnSpLocks/>
              <a:stCxn id="75" idx="4"/>
            </p:cNvCxnSpPr>
            <p:nvPr/>
          </p:nvCxnSpPr>
          <p:spPr>
            <a:xfrm flipH="1">
              <a:off x="1791342" y="2500176"/>
              <a:ext cx="175205" cy="32819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74988596-D441-ACA1-0EC6-745D5DF70F20}"/>
                </a:ext>
              </a:extLst>
            </p:cNvPr>
            <p:cNvCxnSpPr>
              <a:cxnSpLocks/>
              <a:stCxn id="20" idx="4"/>
              <a:endCxn id="126" idx="0"/>
            </p:cNvCxnSpPr>
            <p:nvPr/>
          </p:nvCxnSpPr>
          <p:spPr>
            <a:xfrm flipH="1">
              <a:off x="708421" y="2503294"/>
              <a:ext cx="366600" cy="38622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A6B789D0-E4AF-6E60-1302-07B8DDCFD9BE}"/>
                </a:ext>
              </a:extLst>
            </p:cNvPr>
            <p:cNvCxnSpPr>
              <a:cxnSpLocks/>
              <a:stCxn id="20" idx="4"/>
              <a:endCxn id="130" idx="0"/>
            </p:cNvCxnSpPr>
            <p:nvPr/>
          </p:nvCxnSpPr>
          <p:spPr>
            <a:xfrm>
              <a:off x="1075020" y="2503294"/>
              <a:ext cx="303447" cy="38622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E5931328-1DC9-1203-10AE-FC03BA7B7C6A}"/>
                </a:ext>
              </a:extLst>
            </p:cNvPr>
            <p:cNvCxnSpPr>
              <a:cxnSpLocks/>
              <a:stCxn id="21" idx="4"/>
              <a:endCxn id="214" idx="0"/>
            </p:cNvCxnSpPr>
            <p:nvPr/>
          </p:nvCxnSpPr>
          <p:spPr>
            <a:xfrm>
              <a:off x="2800192" y="2500300"/>
              <a:ext cx="282306" cy="23819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26" name="Isosceles Triangle 125">
              <a:extLst>
                <a:ext uri="{FF2B5EF4-FFF2-40B4-BE49-F238E27FC236}">
                  <a16:creationId xmlns:a16="http://schemas.microsoft.com/office/drawing/2014/main" id="{D71B0EFD-E7AF-BF95-0259-947CBD06364D}"/>
                </a:ext>
              </a:extLst>
            </p:cNvPr>
            <p:cNvSpPr/>
            <p:nvPr/>
          </p:nvSpPr>
          <p:spPr>
            <a:xfrm>
              <a:off x="565170" y="2889522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30" name="Isosceles Triangle 129">
              <a:extLst>
                <a:ext uri="{FF2B5EF4-FFF2-40B4-BE49-F238E27FC236}">
                  <a16:creationId xmlns:a16="http://schemas.microsoft.com/office/drawing/2014/main" id="{315DE3EE-9D7C-BF79-7300-128972A9D5FB}"/>
                </a:ext>
              </a:extLst>
            </p:cNvPr>
            <p:cNvSpPr/>
            <p:nvPr/>
          </p:nvSpPr>
          <p:spPr>
            <a:xfrm>
              <a:off x="1235216" y="2889522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80908611-5EC2-ACE2-818F-8A6C2E465FD3}"/>
                </a:ext>
              </a:extLst>
            </p:cNvPr>
            <p:cNvCxnSpPr>
              <a:cxnSpLocks/>
            </p:cNvCxnSpPr>
            <p:nvPr/>
          </p:nvCxnSpPr>
          <p:spPr>
            <a:xfrm>
              <a:off x="780046" y="3090468"/>
              <a:ext cx="1689823" cy="0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C8FD0D35-65D1-EBF2-4EE1-0D2C8B226A12}"/>
                </a:ext>
              </a:extLst>
            </p:cNvPr>
            <p:cNvCxnSpPr>
              <a:cxnSpLocks/>
              <a:stCxn id="126" idx="3"/>
              <a:endCxn id="252" idx="0"/>
            </p:cNvCxnSpPr>
            <p:nvPr/>
          </p:nvCxnSpPr>
          <p:spPr>
            <a:xfrm flipH="1">
              <a:off x="446378" y="3136507"/>
              <a:ext cx="262043" cy="29060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92E00B72-5213-F69A-216E-A4E85227338D}"/>
                </a:ext>
              </a:extLst>
            </p:cNvPr>
            <p:cNvCxnSpPr>
              <a:cxnSpLocks/>
              <a:stCxn id="126" idx="3"/>
            </p:cNvCxnSpPr>
            <p:nvPr/>
          </p:nvCxnSpPr>
          <p:spPr>
            <a:xfrm>
              <a:off x="708421" y="3136507"/>
              <a:ext cx="183300" cy="2830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F1395A4B-029E-CFDB-9B46-433189820D46}"/>
                </a:ext>
              </a:extLst>
            </p:cNvPr>
            <p:cNvCxnSpPr>
              <a:cxnSpLocks/>
              <a:stCxn id="130" idx="3"/>
            </p:cNvCxnSpPr>
            <p:nvPr/>
          </p:nvCxnSpPr>
          <p:spPr>
            <a:xfrm flipH="1">
              <a:off x="1182902" y="3136507"/>
              <a:ext cx="195566" cy="28308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A2C240E7-07CE-ABB3-E1BE-04C6923A8C93}"/>
                </a:ext>
              </a:extLst>
            </p:cNvPr>
            <p:cNvCxnSpPr>
              <a:cxnSpLocks/>
              <a:stCxn id="130" idx="3"/>
              <a:endCxn id="174" idx="3"/>
            </p:cNvCxnSpPr>
            <p:nvPr/>
          </p:nvCxnSpPr>
          <p:spPr>
            <a:xfrm>
              <a:off x="1378467" y="3136507"/>
              <a:ext cx="285115" cy="3144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Arrow Connector 164">
              <a:extLst>
                <a:ext uri="{FF2B5EF4-FFF2-40B4-BE49-F238E27FC236}">
                  <a16:creationId xmlns:a16="http://schemas.microsoft.com/office/drawing/2014/main" id="{8D96043E-315E-B81C-544D-2649D2FC954A}"/>
                </a:ext>
              </a:extLst>
            </p:cNvPr>
            <p:cNvCxnSpPr>
              <a:cxnSpLocks/>
              <a:stCxn id="21" idx="4"/>
            </p:cNvCxnSpPr>
            <p:nvPr/>
          </p:nvCxnSpPr>
          <p:spPr>
            <a:xfrm flipH="1">
              <a:off x="2531088" y="2500300"/>
              <a:ext cx="269104" cy="3892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38D16453-D62E-215C-6152-9569040BB8D0}"/>
                </a:ext>
              </a:extLst>
            </p:cNvPr>
            <p:cNvCxnSpPr>
              <a:cxnSpLocks/>
              <a:endCxn id="180" idx="3"/>
            </p:cNvCxnSpPr>
            <p:nvPr/>
          </p:nvCxnSpPr>
          <p:spPr>
            <a:xfrm>
              <a:off x="2531088" y="3136507"/>
              <a:ext cx="71625" cy="31440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Arrow Connector 170">
              <a:extLst>
                <a:ext uri="{FF2B5EF4-FFF2-40B4-BE49-F238E27FC236}">
                  <a16:creationId xmlns:a16="http://schemas.microsoft.com/office/drawing/2014/main" id="{FF723CBE-2C6D-1714-1F9C-E3CC0DF7DD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1618" y="3136507"/>
              <a:ext cx="199470" cy="21446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Isosceles Triangle 173">
              <a:extLst>
                <a:ext uri="{FF2B5EF4-FFF2-40B4-BE49-F238E27FC236}">
                  <a16:creationId xmlns:a16="http://schemas.microsoft.com/office/drawing/2014/main" id="{3412E2D1-16D2-442A-8648-24245C7B1462}"/>
                </a:ext>
              </a:extLst>
            </p:cNvPr>
            <p:cNvSpPr/>
            <p:nvPr/>
          </p:nvSpPr>
          <p:spPr>
            <a:xfrm rot="10800000">
              <a:off x="1520331" y="3450909"/>
              <a:ext cx="286502" cy="246985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tIns="0" bIns="91440" rtlCol="0" anchor="ctr">
              <a:scene3d>
                <a:camera prst="orthographicFront">
                  <a:rot lat="0" lon="0" rev="10800000"/>
                </a:camera>
                <a:lightRig rig="threePt" dir="t"/>
              </a:scene3d>
            </a:bodyPr>
            <a:lstStyle/>
            <a:p>
              <a:pPr algn="ctr"/>
              <a:endParaRPr lang="en-US" b="1" dirty="0"/>
            </a:p>
          </p:txBody>
        </p:sp>
        <p:sp>
          <p:nvSpPr>
            <p:cNvPr id="180" name="Isosceles Triangle 179">
              <a:extLst>
                <a:ext uri="{FF2B5EF4-FFF2-40B4-BE49-F238E27FC236}">
                  <a16:creationId xmlns:a16="http://schemas.microsoft.com/office/drawing/2014/main" id="{ABFE3E2E-FDDF-D709-74B3-68450E997A46}"/>
                </a:ext>
              </a:extLst>
            </p:cNvPr>
            <p:cNvSpPr/>
            <p:nvPr/>
          </p:nvSpPr>
          <p:spPr>
            <a:xfrm rot="10800000">
              <a:off x="2459462" y="3450909"/>
              <a:ext cx="286502" cy="246985"/>
            </a:xfrm>
            <a:prstGeom prst="triangl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none" tIns="0" bIns="91440" rtlCol="0" anchor="ctr">
              <a:scene3d>
                <a:camera prst="orthographicFront">
                  <a:rot lat="0" lon="0" rev="10800000"/>
                </a:camera>
                <a:lightRig rig="threePt" dir="t"/>
              </a:scene3d>
            </a:bodyPr>
            <a:lstStyle/>
            <a:p>
              <a:pPr algn="ctr"/>
              <a:endParaRPr lang="en-US" b="1" dirty="0"/>
            </a:p>
          </p:txBody>
        </p: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878B065C-27AB-E2A6-74C1-1704BC5C5EB5}"/>
                </a:ext>
              </a:extLst>
            </p:cNvPr>
            <p:cNvCxnSpPr>
              <a:cxnSpLocks/>
              <a:stCxn id="174" idx="1"/>
              <a:endCxn id="180" idx="5"/>
            </p:cNvCxnSpPr>
            <p:nvPr/>
          </p:nvCxnSpPr>
          <p:spPr>
            <a:xfrm>
              <a:off x="1735208" y="3574402"/>
              <a:ext cx="795880" cy="0"/>
            </a:xfrm>
            <a:prstGeom prst="line">
              <a:avLst/>
            </a:prstGeom>
            <a:ln w="38100">
              <a:solidFill>
                <a:schemeClr val="accent6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4" name="Rectangle 213">
              <a:extLst>
                <a:ext uri="{FF2B5EF4-FFF2-40B4-BE49-F238E27FC236}">
                  <a16:creationId xmlns:a16="http://schemas.microsoft.com/office/drawing/2014/main" id="{A973DF03-3890-B144-391D-5B6DB045E261}"/>
                </a:ext>
              </a:extLst>
            </p:cNvPr>
            <p:cNvSpPr/>
            <p:nvPr/>
          </p:nvSpPr>
          <p:spPr>
            <a:xfrm>
              <a:off x="3006985" y="2738498"/>
              <a:ext cx="151024" cy="15102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217" name="Straight Arrow Connector 216">
              <a:extLst>
                <a:ext uri="{FF2B5EF4-FFF2-40B4-BE49-F238E27FC236}">
                  <a16:creationId xmlns:a16="http://schemas.microsoft.com/office/drawing/2014/main" id="{7367415B-F785-6899-A883-24FB207A0F2A}"/>
                </a:ext>
              </a:extLst>
            </p:cNvPr>
            <p:cNvCxnSpPr>
              <a:cxnSpLocks/>
              <a:stCxn id="214" idx="2"/>
            </p:cNvCxnSpPr>
            <p:nvPr/>
          </p:nvCxnSpPr>
          <p:spPr>
            <a:xfrm flipH="1">
              <a:off x="2941344" y="2889522"/>
              <a:ext cx="141153" cy="2755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0" name="Straight Arrow Connector 219">
              <a:extLst>
                <a:ext uri="{FF2B5EF4-FFF2-40B4-BE49-F238E27FC236}">
                  <a16:creationId xmlns:a16="http://schemas.microsoft.com/office/drawing/2014/main" id="{FABE1CC1-14F0-B3E2-DED8-C155B106951D}"/>
                </a:ext>
              </a:extLst>
            </p:cNvPr>
            <p:cNvCxnSpPr>
              <a:cxnSpLocks/>
              <a:stCxn id="214" idx="2"/>
            </p:cNvCxnSpPr>
            <p:nvPr/>
          </p:nvCxnSpPr>
          <p:spPr>
            <a:xfrm>
              <a:off x="3082498" y="2889522"/>
              <a:ext cx="141152" cy="27552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8" name="Straight Arrow Connector 227">
              <a:extLst>
                <a:ext uri="{FF2B5EF4-FFF2-40B4-BE49-F238E27FC236}">
                  <a16:creationId xmlns:a16="http://schemas.microsoft.com/office/drawing/2014/main" id="{B3A457C2-AC31-DA70-D9E2-7D93E0146754}"/>
                </a:ext>
              </a:extLst>
            </p:cNvPr>
            <p:cNvCxnSpPr>
              <a:cxnSpLocks/>
              <a:stCxn id="180" idx="0"/>
            </p:cNvCxnSpPr>
            <p:nvPr/>
          </p:nvCxnSpPr>
          <p:spPr>
            <a:xfrm>
              <a:off x="2602713" y="3697895"/>
              <a:ext cx="197478" cy="2362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32" name="Straight Arrow Connector 231">
              <a:extLst>
                <a:ext uri="{FF2B5EF4-FFF2-40B4-BE49-F238E27FC236}">
                  <a16:creationId xmlns:a16="http://schemas.microsoft.com/office/drawing/2014/main" id="{C05CE03C-5447-6B00-8E0C-3C105399ACED}"/>
                </a:ext>
              </a:extLst>
            </p:cNvPr>
            <p:cNvCxnSpPr>
              <a:cxnSpLocks/>
              <a:stCxn id="180" idx="0"/>
              <a:endCxn id="242" idx="0"/>
            </p:cNvCxnSpPr>
            <p:nvPr/>
          </p:nvCxnSpPr>
          <p:spPr>
            <a:xfrm flipH="1">
              <a:off x="2452581" y="3697895"/>
              <a:ext cx="150131" cy="33735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37" name="Straight Arrow Connector 236">
              <a:extLst>
                <a:ext uri="{FF2B5EF4-FFF2-40B4-BE49-F238E27FC236}">
                  <a16:creationId xmlns:a16="http://schemas.microsoft.com/office/drawing/2014/main" id="{74FC8FDA-2273-3025-BC54-2FD1BA7A80F6}"/>
                </a:ext>
              </a:extLst>
            </p:cNvPr>
            <p:cNvCxnSpPr>
              <a:cxnSpLocks/>
              <a:stCxn id="174" idx="0"/>
              <a:endCxn id="240" idx="0"/>
            </p:cNvCxnSpPr>
            <p:nvPr/>
          </p:nvCxnSpPr>
          <p:spPr>
            <a:xfrm flipH="1">
              <a:off x="1434818" y="3697895"/>
              <a:ext cx="228764" cy="33697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40" name="Isosceles Triangle 239">
              <a:extLst>
                <a:ext uri="{FF2B5EF4-FFF2-40B4-BE49-F238E27FC236}">
                  <a16:creationId xmlns:a16="http://schemas.microsoft.com/office/drawing/2014/main" id="{DC91C295-FBBC-8192-4825-91A24D1467B9}"/>
                </a:ext>
              </a:extLst>
            </p:cNvPr>
            <p:cNvSpPr/>
            <p:nvPr/>
          </p:nvSpPr>
          <p:spPr>
            <a:xfrm>
              <a:off x="1291566" y="4034866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42" name="Isosceles Triangle 241">
              <a:extLst>
                <a:ext uri="{FF2B5EF4-FFF2-40B4-BE49-F238E27FC236}">
                  <a16:creationId xmlns:a16="http://schemas.microsoft.com/office/drawing/2014/main" id="{5223383A-196C-45F0-6C24-664CD8FE8174}"/>
                </a:ext>
              </a:extLst>
            </p:cNvPr>
            <p:cNvSpPr/>
            <p:nvPr/>
          </p:nvSpPr>
          <p:spPr>
            <a:xfrm>
              <a:off x="2309330" y="4035253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6051F1B9-C80D-7E18-000F-7EFBBCAFBCCD}"/>
                </a:ext>
              </a:extLst>
            </p:cNvPr>
            <p:cNvCxnSpPr>
              <a:cxnSpLocks/>
              <a:stCxn id="240" idx="5"/>
              <a:endCxn id="242" idx="1"/>
            </p:cNvCxnSpPr>
            <p:nvPr/>
          </p:nvCxnSpPr>
          <p:spPr>
            <a:xfrm>
              <a:off x="1506443" y="4158359"/>
              <a:ext cx="874513" cy="387"/>
            </a:xfrm>
            <a:prstGeom prst="line">
              <a:avLst/>
            </a:prstGeom>
            <a:ln w="38100">
              <a:solidFill>
                <a:schemeClr val="accent1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0" name="Straight Arrow Connector 249">
              <a:extLst>
                <a:ext uri="{FF2B5EF4-FFF2-40B4-BE49-F238E27FC236}">
                  <a16:creationId xmlns:a16="http://schemas.microsoft.com/office/drawing/2014/main" id="{6FDAA8E8-5357-51E4-EF59-1382B2BE5412}"/>
                </a:ext>
              </a:extLst>
            </p:cNvPr>
            <p:cNvCxnSpPr>
              <a:cxnSpLocks/>
              <a:stCxn id="240" idx="3"/>
            </p:cNvCxnSpPr>
            <p:nvPr/>
          </p:nvCxnSpPr>
          <p:spPr>
            <a:xfrm flipH="1">
              <a:off x="1235216" y="4281851"/>
              <a:ext cx="199601" cy="27830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Arrow Connector 250">
              <a:extLst>
                <a:ext uri="{FF2B5EF4-FFF2-40B4-BE49-F238E27FC236}">
                  <a16:creationId xmlns:a16="http://schemas.microsoft.com/office/drawing/2014/main" id="{C7FA1F97-D9F2-0A87-2EF3-78C7C67C9146}"/>
                </a:ext>
              </a:extLst>
            </p:cNvPr>
            <p:cNvCxnSpPr>
              <a:cxnSpLocks/>
            </p:cNvCxnSpPr>
            <p:nvPr/>
          </p:nvCxnSpPr>
          <p:spPr>
            <a:xfrm>
              <a:off x="1434818" y="4294969"/>
              <a:ext cx="234318" cy="26518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A7E43394-DA2E-96FC-3DD9-7E2EC9AFD402}"/>
                </a:ext>
              </a:extLst>
            </p:cNvPr>
            <p:cNvSpPr/>
            <p:nvPr/>
          </p:nvSpPr>
          <p:spPr>
            <a:xfrm>
              <a:off x="126278" y="3427116"/>
              <a:ext cx="640200" cy="59381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sz="1200" b="1" dirty="0" err="1">
                  <a:solidFill>
                    <a:schemeClr val="accent2"/>
                  </a:solidFill>
                </a:rPr>
                <a:t>u</a:t>
              </a:r>
              <a:r>
                <a:rPr lang="en-US" sz="1200" b="1" baseline="-25000" dirty="0" err="1">
                  <a:solidFill>
                    <a:schemeClr val="accent2"/>
                  </a:solidFill>
                </a:rPr>
                <a:t>M</a:t>
              </a:r>
              <a:r>
                <a:rPr lang="en-US" sz="1200" b="1" dirty="0">
                  <a:solidFill>
                    <a:schemeClr val="accent2"/>
                  </a:solidFill>
                </a:rPr>
                <a:t> = 5</a:t>
              </a:r>
            </a:p>
            <a:p>
              <a:r>
                <a:rPr lang="en-US" sz="1200" b="1" dirty="0">
                  <a:solidFill>
                    <a:schemeClr val="accent1"/>
                  </a:solidFill>
                </a:rPr>
                <a:t>u</a:t>
              </a:r>
              <a:r>
                <a:rPr lang="en-US" sz="1200" b="1" baseline="-25000" dirty="0">
                  <a:solidFill>
                    <a:schemeClr val="accent1"/>
                  </a:solidFill>
                </a:rPr>
                <a:t>1</a:t>
              </a:r>
              <a:r>
                <a:rPr lang="en-US" sz="1200" b="1" dirty="0">
                  <a:solidFill>
                    <a:schemeClr val="accent1"/>
                  </a:solidFill>
                </a:rPr>
                <a:t> = 0</a:t>
              </a:r>
            </a:p>
            <a:p>
              <a:r>
                <a:rPr lang="en-US" sz="1200" b="1" dirty="0">
                  <a:solidFill>
                    <a:schemeClr val="accent6"/>
                  </a:solidFill>
                </a:rPr>
                <a:t>u</a:t>
              </a:r>
              <a:r>
                <a:rPr lang="en-US" sz="1200" b="1" baseline="-25000" dirty="0">
                  <a:solidFill>
                    <a:schemeClr val="accent6"/>
                  </a:solidFill>
                </a:rPr>
                <a:t>2</a:t>
              </a:r>
              <a:r>
                <a:rPr lang="en-US" sz="1200" b="1" dirty="0">
                  <a:solidFill>
                    <a:schemeClr val="accent6"/>
                  </a:solidFill>
                </a:rPr>
                <a:t> = -1</a:t>
              </a:r>
              <a:endParaRPr lang="en-US" sz="1200" b="1" dirty="0">
                <a:solidFill>
                  <a:schemeClr val="accent2"/>
                </a:solidFill>
              </a:endParaRPr>
            </a:p>
          </p:txBody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9CAEEE13-AE8C-A104-CD0A-51A7783422C2}"/>
                </a:ext>
              </a:extLst>
            </p:cNvPr>
            <p:cNvSpPr/>
            <p:nvPr/>
          </p:nvSpPr>
          <p:spPr>
            <a:xfrm>
              <a:off x="2387836" y="2889522"/>
              <a:ext cx="286502" cy="246985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7F3A1DE-11E2-CAE6-E24F-02B80A9ADD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50139" y="4289023"/>
              <a:ext cx="199601" cy="27830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81E2DF9-7D79-8752-B1E0-425A7C861CA8}"/>
                </a:ext>
              </a:extLst>
            </p:cNvPr>
            <p:cNvCxnSpPr>
              <a:cxnSpLocks/>
            </p:cNvCxnSpPr>
            <p:nvPr/>
          </p:nvCxnSpPr>
          <p:spPr>
            <a:xfrm>
              <a:off x="2449741" y="4302141"/>
              <a:ext cx="234318" cy="265183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7AEAB90-6F87-06CE-2BFD-EF46EE590B4C}"/>
              </a:ext>
            </a:extLst>
          </p:cNvPr>
          <p:cNvCxnSpPr>
            <a:cxnSpLocks/>
            <a:endCxn id="32" idx="0"/>
          </p:cNvCxnSpPr>
          <p:nvPr/>
        </p:nvCxnSpPr>
        <p:spPr>
          <a:xfrm>
            <a:off x="5715000" y="2500176"/>
            <a:ext cx="108448" cy="21242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D112A532-DBBC-C9FF-20A6-6E644E38DE6A}"/>
              </a:ext>
            </a:extLst>
          </p:cNvPr>
          <p:cNvSpPr txBox="1"/>
          <p:nvPr/>
        </p:nvSpPr>
        <p:spPr>
          <a:xfrm>
            <a:off x="4764215" y="4624410"/>
            <a:ext cx="2118465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What are strategies?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AA224DF-29C3-4270-B94A-8ECB5E8E18E4}"/>
                  </a:ext>
                </a:extLst>
              </p:cNvPr>
              <p:cNvSpPr txBox="1"/>
              <p:nvPr/>
            </p:nvSpPr>
            <p:spPr>
              <a:xfrm>
                <a:off x="3997022" y="5031966"/>
                <a:ext cx="4489687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"If I observe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, then I should send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sz="900" dirty="0"/>
              </a:p>
              <a:p>
                <a:r>
                  <a:rPr lang="en-US" dirty="0"/>
                  <a:t>Then if I receive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I should play action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, but if I receive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dirty="0"/>
                  <a:t>, I should play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endParaRPr lang="en-US" sz="900" dirty="0"/>
              </a:p>
              <a:p>
                <a:r>
                  <a:rPr lang="en-US" dirty="0"/>
                  <a:t>Then, if…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AA224DF-29C3-4270-B94A-8ECB5E8E18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022" y="5031966"/>
                <a:ext cx="4489687" cy="1477328"/>
              </a:xfrm>
              <a:prstGeom prst="rect">
                <a:avLst/>
              </a:prstGeom>
              <a:blipFill>
                <a:blip r:embed="rId3"/>
                <a:stretch>
                  <a:fillRect l="-1223"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2A246AF9-4458-43DB-DC8D-A24C4B01996C}"/>
              </a:ext>
            </a:extLst>
          </p:cNvPr>
          <p:cNvSpPr txBox="1"/>
          <p:nvPr/>
        </p:nvSpPr>
        <p:spPr>
          <a:xfrm>
            <a:off x="5526998" y="6410052"/>
            <a:ext cx="3433376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Problem: </a:t>
            </a:r>
            <a:r>
              <a:rPr lang="en-US" dirty="0"/>
              <a:t>Message space is infinite</a:t>
            </a:r>
            <a:endParaRPr lang="en-US" b="1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5FD4F8E-3253-AB0A-C49B-F08C441E6364}"/>
              </a:ext>
            </a:extLst>
          </p:cNvPr>
          <p:cNvGrpSpPr/>
          <p:nvPr/>
        </p:nvGrpSpPr>
        <p:grpSpPr>
          <a:xfrm>
            <a:off x="1071412" y="5719802"/>
            <a:ext cx="1898288" cy="673646"/>
            <a:chOff x="5087329" y="2967874"/>
            <a:chExt cx="1725716" cy="793158"/>
          </a:xfrm>
        </p:grpSpPr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7511169D-3103-54F3-A8B1-FB0D164C7940}"/>
                </a:ext>
              </a:extLst>
            </p:cNvPr>
            <p:cNvCxnSpPr/>
            <p:nvPr/>
          </p:nvCxnSpPr>
          <p:spPr>
            <a:xfrm flipH="1">
              <a:off x="5087329" y="2967874"/>
              <a:ext cx="1725716" cy="38465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4FCA46A0-0B37-0879-963E-676125B052A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87329" y="3568705"/>
              <a:ext cx="1725716" cy="19232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91AA4CB-A297-ABFD-3A9B-B492A66D627B}"/>
              </a:ext>
            </a:extLst>
          </p:cNvPr>
          <p:cNvGrpSpPr/>
          <p:nvPr/>
        </p:nvGrpSpPr>
        <p:grpSpPr>
          <a:xfrm>
            <a:off x="1092561" y="5792889"/>
            <a:ext cx="1898288" cy="684467"/>
            <a:chOff x="5087329" y="2967874"/>
            <a:chExt cx="1725716" cy="793158"/>
          </a:xfrm>
        </p:grpSpPr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8DBFEBDB-AD06-7142-7EAE-EECE59A6542D}"/>
                </a:ext>
              </a:extLst>
            </p:cNvPr>
            <p:cNvCxnSpPr/>
            <p:nvPr/>
          </p:nvCxnSpPr>
          <p:spPr>
            <a:xfrm flipH="1">
              <a:off x="5087329" y="2967874"/>
              <a:ext cx="1725716" cy="384655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92B3E5FA-E5E3-4442-CE50-C4ECC87C26E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87329" y="3568705"/>
              <a:ext cx="1725716" cy="192327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69ADDC0-4928-4D22-ABF6-0DAF669E5BED}"/>
              </a:ext>
            </a:extLst>
          </p:cNvPr>
          <p:cNvCxnSpPr>
            <a:cxnSpLocks/>
          </p:cNvCxnSpPr>
          <p:nvPr/>
        </p:nvCxnSpPr>
        <p:spPr>
          <a:xfrm>
            <a:off x="1663582" y="3697894"/>
            <a:ext cx="143251" cy="2362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4344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1E53C-49E7-23A0-9B07-FF951567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in Three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75D51-0620-501C-DDCE-F08C5B92F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Step 1: Reduce game from infinite to finite.</a:t>
            </a:r>
          </a:p>
          <a:p>
            <a:pPr marL="457200" lvl="1" indent="0">
              <a:buNone/>
            </a:pPr>
            <a:r>
              <a:rPr lang="en-US" dirty="0"/>
              <a:t>("Revelation principle" introduces </a:t>
            </a:r>
            <a:r>
              <a:rPr lang="en-US" b="1" dirty="0"/>
              <a:t>structure</a:t>
            </a:r>
            <a:r>
              <a:rPr lang="en-US" dirty="0"/>
              <a:t> to the messages)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Step 2: Reduce game from finite to polynomial.</a:t>
            </a:r>
          </a:p>
          <a:p>
            <a:pPr marL="457200" lvl="1" indent="0">
              <a:buNone/>
            </a:pPr>
            <a:r>
              <a:rPr lang="en-US" dirty="0"/>
              <a:t>(Using more "without loss of generality" reductions)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Step 3: Solve game.</a:t>
            </a:r>
          </a:p>
          <a:p>
            <a:pPr marL="457200" lvl="1" indent="0">
              <a:buNone/>
            </a:pPr>
            <a:r>
              <a:rPr lang="en-US" dirty="0"/>
              <a:t>(LP duality)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87D43-C41F-00A8-AA99-8E5747CF4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07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09563-A1FE-D138-248F-164687015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1: Revelation Principle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38DEC4-BF46-7F9E-2CAA-3C6FC8BA4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372CE9-F0FF-5674-7C6B-788E2506E41E}"/>
              </a:ext>
            </a:extLst>
          </p:cNvPr>
          <p:cNvSpPr txBox="1"/>
          <p:nvPr/>
        </p:nvSpPr>
        <p:spPr>
          <a:xfrm>
            <a:off x="324275" y="1328275"/>
            <a:ext cx="6305390" cy="4801314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Theorem</a:t>
            </a:r>
            <a:r>
              <a:rPr lang="en-US" sz="2400" dirty="0"/>
              <a:t> (Revelation Principle, </a:t>
            </a:r>
            <a:r>
              <a:rPr lang="en-US" sz="2400" i="1" dirty="0"/>
              <a:t>informal</a:t>
            </a:r>
            <a:r>
              <a:rPr lang="en-US" sz="2400" dirty="0"/>
              <a:t>) 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(Forges, </a:t>
            </a:r>
            <a:r>
              <a:rPr lang="en-US" sz="2000" i="1" dirty="0"/>
              <a:t>Econometrica</a:t>
            </a:r>
            <a:r>
              <a:rPr lang="en-US" sz="2000" dirty="0"/>
              <a:t>'85, generalized in our full paper)</a:t>
            </a:r>
          </a:p>
          <a:p>
            <a:pPr>
              <a:spcAft>
                <a:spcPts val="600"/>
              </a:spcAft>
            </a:pPr>
            <a:endParaRPr lang="en-US" sz="1100" dirty="0"/>
          </a:p>
          <a:p>
            <a:pPr>
              <a:spcAft>
                <a:spcPts val="600"/>
              </a:spcAft>
            </a:pPr>
            <a:r>
              <a:rPr lang="en-US" sz="2400" dirty="0"/>
              <a:t>For every comm </a:t>
            </a:r>
            <a:r>
              <a:rPr lang="en-US" sz="2400" dirty="0" err="1"/>
              <a:t>eqm</a:t>
            </a:r>
            <a:r>
              <a:rPr lang="en-US" sz="2400" dirty="0"/>
              <a:t>, exists equivalent </a:t>
            </a:r>
            <a:r>
              <a:rPr lang="en-US" sz="2400" b="1" dirty="0"/>
              <a:t>direct</a:t>
            </a:r>
            <a:r>
              <a:rPr lang="en-US" sz="2400" dirty="0"/>
              <a:t> comm </a:t>
            </a:r>
            <a:r>
              <a:rPr lang="en-US" sz="2400" dirty="0" err="1"/>
              <a:t>eqm</a:t>
            </a:r>
            <a:r>
              <a:rPr lang="en-US" sz="2400" dirty="0"/>
              <a:t>. "Direct" means both:</a:t>
            </a:r>
          </a:p>
          <a:p>
            <a:pPr>
              <a:spcAft>
                <a:spcPts val="600"/>
              </a:spcAft>
            </a:pPr>
            <a:endParaRPr lang="en-US" sz="1200" dirty="0"/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Players' messages to mediator are </a:t>
            </a:r>
            <a:r>
              <a:rPr lang="en-US" sz="2400" b="1" dirty="0"/>
              <a:t>reports of private information</a:t>
            </a:r>
            <a:r>
              <a:rPr lang="en-US" sz="2400" dirty="0"/>
              <a:t>. In equilibrium, players always send their true private information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endParaRPr lang="en-US" sz="1200" dirty="0"/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en-US" sz="2400" dirty="0"/>
              <a:t>Mediator's messages to players are </a:t>
            </a:r>
            <a:r>
              <a:rPr lang="en-US" sz="2400" b="1" dirty="0"/>
              <a:t>action recommendations. </a:t>
            </a:r>
            <a:r>
              <a:rPr lang="en-US" sz="2400" dirty="0"/>
              <a:t>In equilibrium, players play actions that they are recommended</a:t>
            </a:r>
            <a:endParaRPr lang="en-US" sz="2400" i="1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8EA2515-585B-0FC5-04EC-EDF0DB59308E}"/>
              </a:ext>
            </a:extLst>
          </p:cNvPr>
          <p:cNvGrpSpPr/>
          <p:nvPr/>
        </p:nvGrpSpPr>
        <p:grpSpPr>
          <a:xfrm>
            <a:off x="6742472" y="2192724"/>
            <a:ext cx="2266656" cy="1857657"/>
            <a:chOff x="6557676" y="1268299"/>
            <a:chExt cx="2266656" cy="2084500"/>
          </a:xfrm>
        </p:grpSpPr>
        <p:sp>
          <p:nvSpPr>
            <p:cNvPr id="26" name="Thought Bubble: Cloud 25">
              <a:extLst>
                <a:ext uri="{FF2B5EF4-FFF2-40B4-BE49-F238E27FC236}">
                  <a16:creationId xmlns:a16="http://schemas.microsoft.com/office/drawing/2014/main" id="{396EEDCE-06ED-BEA0-68D4-BE87E88E58DE}"/>
                </a:ext>
              </a:extLst>
            </p:cNvPr>
            <p:cNvSpPr/>
            <p:nvPr/>
          </p:nvSpPr>
          <p:spPr>
            <a:xfrm>
              <a:off x="6557676" y="1268299"/>
              <a:ext cx="2266656" cy="2084500"/>
            </a:xfrm>
            <a:prstGeom prst="cloudCallout">
              <a:avLst>
                <a:gd name="adj1" fmla="val -64622"/>
                <a:gd name="adj2" fmla="val 48524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Speech Bubble: Rectangle with Corners Rounded 26">
              <a:extLst>
                <a:ext uri="{FF2B5EF4-FFF2-40B4-BE49-F238E27FC236}">
                  <a16:creationId xmlns:a16="http://schemas.microsoft.com/office/drawing/2014/main" id="{7C8325C9-4595-4230-3E83-94C7BC28669D}"/>
                </a:ext>
              </a:extLst>
            </p:cNvPr>
            <p:cNvSpPr/>
            <p:nvPr/>
          </p:nvSpPr>
          <p:spPr>
            <a:xfrm>
              <a:off x="6858000" y="2579347"/>
              <a:ext cx="1066800" cy="347376"/>
            </a:xfrm>
            <a:prstGeom prst="wedgeRoundRectCallout">
              <a:avLst>
                <a:gd name="adj1" fmla="val 63368"/>
                <a:gd name="adj2" fmla="val -45921"/>
                <a:gd name="adj3" fmla="val 16667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My bid is $6k</a:t>
              </a:r>
            </a:p>
          </p:txBody>
        </p:sp>
        <p:sp>
          <p:nvSpPr>
            <p:cNvPr id="38" name="Isosceles Triangle 37">
              <a:extLst>
                <a:ext uri="{FF2B5EF4-FFF2-40B4-BE49-F238E27FC236}">
                  <a16:creationId xmlns:a16="http://schemas.microsoft.com/office/drawing/2014/main" id="{E58E3CFF-D30D-56C1-85FF-CF78BB99048E}"/>
                </a:ext>
              </a:extLst>
            </p:cNvPr>
            <p:cNvSpPr/>
            <p:nvPr/>
          </p:nvSpPr>
          <p:spPr>
            <a:xfrm>
              <a:off x="8066062" y="2442741"/>
              <a:ext cx="334597" cy="288446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1100" b="1" dirty="0"/>
            </a:p>
          </p:txBody>
        </p:sp>
        <p:sp>
          <p:nvSpPr>
            <p:cNvPr id="39" name="Thought Bubble: Cloud 38">
              <a:extLst>
                <a:ext uri="{FF2B5EF4-FFF2-40B4-BE49-F238E27FC236}">
                  <a16:creationId xmlns:a16="http://schemas.microsoft.com/office/drawing/2014/main" id="{DC0F062D-C242-7416-C3A7-00C6926364B9}"/>
                </a:ext>
              </a:extLst>
            </p:cNvPr>
            <p:cNvSpPr/>
            <p:nvPr/>
          </p:nvSpPr>
          <p:spPr>
            <a:xfrm>
              <a:off x="6934200" y="1885527"/>
              <a:ext cx="1175639" cy="539999"/>
            </a:xfrm>
            <a:prstGeom prst="cloudCallout">
              <a:avLst>
                <a:gd name="adj1" fmla="val 23666"/>
                <a:gd name="adj2" fmla="val 62178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 dirty="0">
                  <a:solidFill>
                    <a:schemeClr val="tx1"/>
                  </a:solidFill>
                </a:rPr>
                <a:t>       = $6k</a:t>
              </a:r>
            </a:p>
          </p:txBody>
        </p:sp>
        <p:pic>
          <p:nvPicPr>
            <p:cNvPr id="41" name="Graphic 40" descr="Car">
              <a:extLst>
                <a:ext uri="{FF2B5EF4-FFF2-40B4-BE49-F238E27FC236}">
                  <a16:creationId xmlns:a16="http://schemas.microsoft.com/office/drawing/2014/main" id="{0FBA99EF-B732-D272-863D-44C39FEC294B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089614" y="1991454"/>
              <a:ext cx="301786" cy="301787"/>
            </a:xfrm>
            <a:prstGeom prst="rect">
              <a:avLst/>
            </a:prstGeom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ACD4194-DDBC-6BF8-F4D2-E86BECCEBE7B}"/>
                </a:ext>
              </a:extLst>
            </p:cNvPr>
            <p:cNvSpPr txBox="1"/>
            <p:nvPr/>
          </p:nvSpPr>
          <p:spPr>
            <a:xfrm>
              <a:off x="6945087" y="1528084"/>
              <a:ext cx="1592103" cy="3453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Mechanism Design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9BE5C02-264D-9E36-4CB0-9450FE8ECFBC}"/>
              </a:ext>
            </a:extLst>
          </p:cNvPr>
          <p:cNvGrpSpPr/>
          <p:nvPr/>
        </p:nvGrpSpPr>
        <p:grpSpPr>
          <a:xfrm>
            <a:off x="6792606" y="4557725"/>
            <a:ext cx="2266656" cy="2117014"/>
            <a:chOff x="6742472" y="3509694"/>
            <a:chExt cx="2266656" cy="2117014"/>
          </a:xfrm>
        </p:grpSpPr>
        <p:sp>
          <p:nvSpPr>
            <p:cNvPr id="44" name="Thought Bubble: Cloud 43">
              <a:extLst>
                <a:ext uri="{FF2B5EF4-FFF2-40B4-BE49-F238E27FC236}">
                  <a16:creationId xmlns:a16="http://schemas.microsoft.com/office/drawing/2014/main" id="{A330559B-A56C-5D49-CA96-009677DF520F}"/>
                </a:ext>
              </a:extLst>
            </p:cNvPr>
            <p:cNvSpPr/>
            <p:nvPr/>
          </p:nvSpPr>
          <p:spPr>
            <a:xfrm>
              <a:off x="6742472" y="3509694"/>
              <a:ext cx="2266656" cy="2117014"/>
            </a:xfrm>
            <a:prstGeom prst="cloudCallout">
              <a:avLst>
                <a:gd name="adj1" fmla="val -71623"/>
                <a:gd name="adj2" fmla="val -14899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Speech Bubble: Rectangle with Corners Rounded 44">
              <a:extLst>
                <a:ext uri="{FF2B5EF4-FFF2-40B4-BE49-F238E27FC236}">
                  <a16:creationId xmlns:a16="http://schemas.microsoft.com/office/drawing/2014/main" id="{D32BF573-29B5-FDF6-0C63-6412858BBCF7}"/>
                </a:ext>
              </a:extLst>
            </p:cNvPr>
            <p:cNvSpPr/>
            <p:nvPr/>
          </p:nvSpPr>
          <p:spPr>
            <a:xfrm>
              <a:off x="7184804" y="4855974"/>
              <a:ext cx="925035" cy="397608"/>
            </a:xfrm>
            <a:prstGeom prst="wedgeRoundRectCallout">
              <a:avLst>
                <a:gd name="adj1" fmla="val 63551"/>
                <a:gd name="adj2" fmla="val -24442"/>
                <a:gd name="adj3" fmla="val 16667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I should buy the car</a:t>
              </a:r>
            </a:p>
          </p:txBody>
        </p:sp>
        <p:sp>
          <p:nvSpPr>
            <p:cNvPr id="46" name="Isosceles Triangle 45">
              <a:extLst>
                <a:ext uri="{FF2B5EF4-FFF2-40B4-BE49-F238E27FC236}">
                  <a16:creationId xmlns:a16="http://schemas.microsoft.com/office/drawing/2014/main" id="{A9FDF9CC-9B33-DFC6-4A5E-3F335B50FC01}"/>
                </a:ext>
              </a:extLst>
            </p:cNvPr>
            <p:cNvSpPr/>
            <p:nvPr/>
          </p:nvSpPr>
          <p:spPr>
            <a:xfrm>
              <a:off x="8206296" y="4824154"/>
              <a:ext cx="334597" cy="267236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1100" b="1" dirty="0"/>
            </a:p>
          </p:txBody>
        </p:sp>
        <p:sp>
          <p:nvSpPr>
            <p:cNvPr id="52" name="Speech Bubble: Rectangle with Corners Rounded 51">
              <a:extLst>
                <a:ext uri="{FF2B5EF4-FFF2-40B4-BE49-F238E27FC236}">
                  <a16:creationId xmlns:a16="http://schemas.microsoft.com/office/drawing/2014/main" id="{BCBFF83A-8CC5-D2BA-DC9C-3A89FEFE20A0}"/>
                </a:ext>
              </a:extLst>
            </p:cNvPr>
            <p:cNvSpPr/>
            <p:nvPr/>
          </p:nvSpPr>
          <p:spPr>
            <a:xfrm>
              <a:off x="7860932" y="4243229"/>
              <a:ext cx="925035" cy="397608"/>
            </a:xfrm>
            <a:prstGeom prst="wedgeRoundRectCallout">
              <a:avLst>
                <a:gd name="adj1" fmla="val -66642"/>
                <a:gd name="adj2" fmla="val -44074"/>
                <a:gd name="adj3" fmla="val 16667"/>
              </a:avLst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</a:rPr>
                <a:t>You should buy the car</a:t>
              </a:r>
            </a:p>
          </p:txBody>
        </p:sp>
        <p:pic>
          <p:nvPicPr>
            <p:cNvPr id="2052" name="Picture 4" descr="Jedi Mind Trick | StarWars.com">
              <a:extLst>
                <a:ext uri="{FF2B5EF4-FFF2-40B4-BE49-F238E27FC236}">
                  <a16:creationId xmlns:a16="http://schemas.microsoft.com/office/drawing/2014/main" id="{2488BC2D-DB9F-2ABF-D43F-4636D3C893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9228" y="4148660"/>
              <a:ext cx="608093" cy="6080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AA59D15-680D-C041-FE5A-3BE527E9E532}"/>
                </a:ext>
              </a:extLst>
            </p:cNvPr>
            <p:cNvSpPr txBox="1"/>
            <p:nvPr/>
          </p:nvSpPr>
          <p:spPr>
            <a:xfrm>
              <a:off x="7189297" y="3784293"/>
              <a:ext cx="161563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Information Design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0804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B0862-4FBE-A590-5F3B-C344D064E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1: Revelation Principle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E749552-0F9D-B5D4-833B-16A7C2A1FE93}"/>
              </a:ext>
            </a:extLst>
          </p:cNvPr>
          <p:cNvCxnSpPr>
            <a:cxnSpLocks/>
          </p:cNvCxnSpPr>
          <p:nvPr/>
        </p:nvCxnSpPr>
        <p:spPr>
          <a:xfrm>
            <a:off x="4572000" y="2438400"/>
            <a:ext cx="0" cy="434340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8A064117-E0C6-941C-91CB-63A45E62B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A34B58D-E2F0-D9C1-078B-3E685D84C574}"/>
              </a:ext>
            </a:extLst>
          </p:cNvPr>
          <p:cNvSpPr txBox="1"/>
          <p:nvPr/>
        </p:nvSpPr>
        <p:spPr>
          <a:xfrm>
            <a:off x="762001" y="2598511"/>
            <a:ext cx="32003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Original</a:t>
            </a:r>
            <a:r>
              <a:rPr lang="en-US" sz="3200" dirty="0"/>
              <a:t> </a:t>
            </a:r>
            <a:r>
              <a:rPr lang="en-US" sz="3200" b="1" dirty="0"/>
              <a:t>equilibrium (indirect)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8705356-159E-D928-0565-67626DA0A49D}"/>
              </a:ext>
            </a:extLst>
          </p:cNvPr>
          <p:cNvCxnSpPr/>
          <p:nvPr/>
        </p:nvCxnSpPr>
        <p:spPr>
          <a:xfrm>
            <a:off x="152400" y="4495800"/>
            <a:ext cx="8869351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3962400" y="2904678"/>
            <a:ext cx="4471220" cy="1077218"/>
            <a:chOff x="3962400" y="2904678"/>
            <a:chExt cx="4471220" cy="107721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DE738E-86D7-9786-D97B-EF9C7809133C}"/>
                </a:ext>
              </a:extLst>
            </p:cNvPr>
            <p:cNvSpPr txBox="1"/>
            <p:nvPr/>
          </p:nvSpPr>
          <p:spPr>
            <a:xfrm>
              <a:off x="6139069" y="2904678"/>
              <a:ext cx="2294551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/>
                <a:t>Direct equilibrium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525C821-EB17-CF00-0155-91650FDA82CE}"/>
                </a:ext>
              </a:extLst>
            </p:cNvPr>
            <p:cNvCxnSpPr/>
            <p:nvPr/>
          </p:nvCxnSpPr>
          <p:spPr>
            <a:xfrm>
              <a:off x="3962400" y="3562906"/>
              <a:ext cx="1600200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E3A3BEC-94F2-501F-A81D-9C20FD2964AF}"/>
              </a:ext>
            </a:extLst>
          </p:cNvPr>
          <p:cNvSpPr txBox="1"/>
          <p:nvPr/>
        </p:nvSpPr>
        <p:spPr>
          <a:xfrm>
            <a:off x="6094074" y="4899825"/>
            <a:ext cx="2294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Deviation against direct </a:t>
            </a:r>
            <a:r>
              <a:rPr lang="en-US" sz="3200" b="1" dirty="0" err="1"/>
              <a:t>eqm</a:t>
            </a:r>
            <a:endParaRPr lang="en-US" sz="3200" b="1" dirty="0"/>
          </a:p>
        </p:txBody>
      </p:sp>
      <p:grpSp>
        <p:nvGrpSpPr>
          <p:cNvPr id="10" name="Group 9"/>
          <p:cNvGrpSpPr/>
          <p:nvPr/>
        </p:nvGrpSpPr>
        <p:grpSpPr>
          <a:xfrm>
            <a:off x="152400" y="5100191"/>
            <a:ext cx="5287950" cy="1077218"/>
            <a:chOff x="122250" y="4901783"/>
            <a:chExt cx="5287950" cy="107721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528ADB5B-F4F3-61B6-0D68-0CBF95CAC7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14800" y="5608260"/>
              <a:ext cx="1295400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05C976D-4E40-D31D-6EDF-378ABDCF7FD8}"/>
                </a:ext>
              </a:extLst>
            </p:cNvPr>
            <p:cNvSpPr txBox="1"/>
            <p:nvPr/>
          </p:nvSpPr>
          <p:spPr>
            <a:xfrm>
              <a:off x="122250" y="4901783"/>
              <a:ext cx="392297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/>
                <a:t>Deviation against original</a:t>
              </a:r>
              <a:r>
                <a:rPr lang="en-US" sz="3200" dirty="0"/>
                <a:t> </a:t>
              </a:r>
              <a:r>
                <a:rPr lang="en-US" sz="3200" b="1" dirty="0" err="1"/>
                <a:t>eqm</a:t>
              </a:r>
              <a:endParaRPr lang="en-US"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15180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B0862-4FBE-A590-5F3B-C344D064E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1: Revelation Principle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BDCDC-BC19-E058-F764-E95C33FAC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486" y="1216324"/>
            <a:ext cx="8229600" cy="688389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55000" lnSpcReduction="20000"/>
          </a:bodyPr>
          <a:lstStyle/>
          <a:p>
            <a:pPr marL="0" indent="0">
              <a:lnSpc>
                <a:spcPct val="120000"/>
              </a:lnSpc>
              <a:spcAft>
                <a:spcPts val="100"/>
              </a:spcAft>
              <a:buNone/>
            </a:pPr>
            <a:r>
              <a:rPr lang="en-US" sz="3200" dirty="0">
                <a:solidFill>
                  <a:schemeClr val="bg1"/>
                </a:solidFill>
              </a:rPr>
              <a:t>1. The players' messages to the mediator are reports of private information. In equilibrium, players always send their true private information.</a:t>
            </a:r>
          </a:p>
          <a:p>
            <a:pPr marL="0" indent="0">
              <a:lnSpc>
                <a:spcPct val="120000"/>
              </a:lnSpc>
              <a:spcAft>
                <a:spcPts val="100"/>
              </a:spcAft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E749552-0F9D-B5D4-833B-16A7C2A1FE93}"/>
              </a:ext>
            </a:extLst>
          </p:cNvPr>
          <p:cNvCxnSpPr>
            <a:cxnSpLocks/>
          </p:cNvCxnSpPr>
          <p:nvPr/>
        </p:nvCxnSpPr>
        <p:spPr>
          <a:xfrm>
            <a:off x="4572000" y="2438400"/>
            <a:ext cx="0" cy="434340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8A064117-E0C6-941C-91CB-63A45E62B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D4A63A7-DC7A-8B7B-A514-C4A9556026B3}"/>
              </a:ext>
            </a:extLst>
          </p:cNvPr>
          <p:cNvGrpSpPr/>
          <p:nvPr/>
        </p:nvGrpSpPr>
        <p:grpSpPr>
          <a:xfrm>
            <a:off x="152400" y="3098797"/>
            <a:ext cx="1105131" cy="1128388"/>
            <a:chOff x="4647951" y="1654690"/>
            <a:chExt cx="1801579" cy="1839492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2508E98-2C98-F7D8-FDD1-5B5E7377ED68}"/>
                </a:ext>
              </a:extLst>
            </p:cNvPr>
            <p:cNvSpPr txBox="1"/>
            <p:nvPr/>
          </p:nvSpPr>
          <p:spPr>
            <a:xfrm>
              <a:off x="4647951" y="1654690"/>
              <a:ext cx="1801579" cy="602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Mediator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068F806-AAF5-FD38-4455-363ECC34FF26}"/>
                </a:ext>
              </a:extLst>
            </p:cNvPr>
            <p:cNvSpPr/>
            <p:nvPr/>
          </p:nvSpPr>
          <p:spPr>
            <a:xfrm>
              <a:off x="4876800" y="2198782"/>
              <a:ext cx="1295400" cy="12954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AF86B3A-E174-9031-05F5-2F1D67CB8ED1}"/>
                </a:ext>
              </a:extLst>
            </p:cNvPr>
            <p:cNvGrpSpPr/>
            <p:nvPr/>
          </p:nvGrpSpPr>
          <p:grpSpPr>
            <a:xfrm>
              <a:off x="5067299" y="2198782"/>
              <a:ext cx="914400" cy="914400"/>
              <a:chOff x="3721563" y="3657600"/>
              <a:chExt cx="914400" cy="914400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A01A8607-7267-21B6-5AD6-0C637174E615}"/>
                  </a:ext>
                </a:extLst>
              </p:cNvPr>
              <p:cNvGrpSpPr/>
              <p:nvPr/>
            </p:nvGrpSpPr>
            <p:grpSpPr>
              <a:xfrm>
                <a:off x="3962400" y="4114800"/>
                <a:ext cx="457200" cy="152400"/>
                <a:chOff x="3965183" y="3962400"/>
                <a:chExt cx="457200" cy="152400"/>
              </a:xfrm>
              <a:solidFill>
                <a:schemeClr val="tx1"/>
              </a:solidFill>
            </p:grpSpPr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D2006F3D-612A-05F3-8CAE-4DC80D7FB3A4}"/>
                    </a:ext>
                  </a:extLst>
                </p:cNvPr>
                <p:cNvSpPr/>
                <p:nvPr/>
              </p:nvSpPr>
              <p:spPr>
                <a:xfrm>
                  <a:off x="39651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FD3BD1BF-DFD0-F24B-BE93-1E2D0A536670}"/>
                    </a:ext>
                  </a:extLst>
                </p:cNvPr>
                <p:cNvSpPr/>
                <p:nvPr/>
              </p:nvSpPr>
              <p:spPr>
                <a:xfrm>
                  <a:off x="42699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8" name="Arc 27">
                <a:extLst>
                  <a:ext uri="{FF2B5EF4-FFF2-40B4-BE49-F238E27FC236}">
                    <a16:creationId xmlns:a16="http://schemas.microsoft.com/office/drawing/2014/main" id="{30E00567-F606-09C4-2CAE-C4610081A158}"/>
                  </a:ext>
                </a:extLst>
              </p:cNvPr>
              <p:cNvSpPr/>
              <p:nvPr/>
            </p:nvSpPr>
            <p:spPr>
              <a:xfrm rot="8100000">
                <a:off x="3721563" y="3657600"/>
                <a:ext cx="914400" cy="914400"/>
              </a:xfrm>
              <a:prstGeom prst="arc">
                <a:avLst/>
              </a:prstGeom>
              <a:noFill/>
              <a:ln w="762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AA34B58D-E2F0-D9C1-078B-3E685D84C574}"/>
              </a:ext>
            </a:extLst>
          </p:cNvPr>
          <p:cNvSpPr txBox="1"/>
          <p:nvPr/>
        </p:nvSpPr>
        <p:spPr>
          <a:xfrm>
            <a:off x="1134151" y="1981200"/>
            <a:ext cx="3019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Original</a:t>
            </a:r>
            <a:r>
              <a:rPr lang="en-US" dirty="0"/>
              <a:t> </a:t>
            </a:r>
            <a:r>
              <a:rPr lang="en-US" b="1" dirty="0"/>
              <a:t>equilibrium (indirect)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DE738E-86D7-9786-D97B-EF9C7809133C}"/>
              </a:ext>
            </a:extLst>
          </p:cNvPr>
          <p:cNvSpPr txBox="1"/>
          <p:nvPr/>
        </p:nvSpPr>
        <p:spPr>
          <a:xfrm>
            <a:off x="5754898" y="1981200"/>
            <a:ext cx="191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Direct equilibrium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00AF631-5AD9-D8AE-BB9B-39E1D3BF25ED}"/>
              </a:ext>
            </a:extLst>
          </p:cNvPr>
          <p:cNvGrpSpPr/>
          <p:nvPr/>
        </p:nvGrpSpPr>
        <p:grpSpPr>
          <a:xfrm>
            <a:off x="3733800" y="2702185"/>
            <a:ext cx="735421" cy="633985"/>
            <a:chOff x="4814522" y="4275329"/>
            <a:chExt cx="1325878" cy="1143001"/>
          </a:xfrm>
        </p:grpSpPr>
        <p:sp>
          <p:nvSpPr>
            <p:cNvPr id="35" name="Isosceles Triangle 34">
              <a:extLst>
                <a:ext uri="{FF2B5EF4-FFF2-40B4-BE49-F238E27FC236}">
                  <a16:creationId xmlns:a16="http://schemas.microsoft.com/office/drawing/2014/main" id="{8B67C6B3-1EB1-717E-D08B-ECE0FAD19B53}"/>
                </a:ext>
              </a:extLst>
            </p:cNvPr>
            <p:cNvSpPr/>
            <p:nvPr/>
          </p:nvSpPr>
          <p:spPr>
            <a:xfrm>
              <a:off x="4814522" y="4275329"/>
              <a:ext cx="1325878" cy="1143001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800" b="1" dirty="0">
                <a:ea typeface="CMU Serif" panose="02000603000000000000" pitchFamily="2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53CE507-4A2B-2FEE-8102-6FA277306FFF}"/>
                </a:ext>
              </a:extLst>
            </p:cNvPr>
            <p:cNvGrpSpPr/>
            <p:nvPr/>
          </p:nvGrpSpPr>
          <p:grpSpPr>
            <a:xfrm>
              <a:off x="4995925" y="4371154"/>
              <a:ext cx="914400" cy="914400"/>
              <a:chOff x="3721563" y="3657600"/>
              <a:chExt cx="914400" cy="914400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B34F68CA-8611-6A36-B188-72BE3A994FE3}"/>
                  </a:ext>
                </a:extLst>
              </p:cNvPr>
              <p:cNvGrpSpPr/>
              <p:nvPr/>
            </p:nvGrpSpPr>
            <p:grpSpPr>
              <a:xfrm>
                <a:off x="3962400" y="4114800"/>
                <a:ext cx="457200" cy="152400"/>
                <a:chOff x="3965183" y="3962400"/>
                <a:chExt cx="457200" cy="152400"/>
              </a:xfrm>
              <a:solidFill>
                <a:schemeClr val="tx1"/>
              </a:solidFill>
            </p:grpSpPr>
            <p:sp>
              <p:nvSpPr>
                <p:cNvPr id="39" name="Oval 38">
                  <a:extLst>
                    <a:ext uri="{FF2B5EF4-FFF2-40B4-BE49-F238E27FC236}">
                      <a16:creationId xmlns:a16="http://schemas.microsoft.com/office/drawing/2014/main" id="{B075BB5B-EF70-226E-284F-A47D350834FF}"/>
                    </a:ext>
                  </a:extLst>
                </p:cNvPr>
                <p:cNvSpPr/>
                <p:nvPr/>
              </p:nvSpPr>
              <p:spPr>
                <a:xfrm>
                  <a:off x="39651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1F6D6C98-49B5-567C-7D06-7C5F7668F603}"/>
                    </a:ext>
                  </a:extLst>
                </p:cNvPr>
                <p:cNvSpPr/>
                <p:nvPr/>
              </p:nvSpPr>
              <p:spPr>
                <a:xfrm>
                  <a:off x="42699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8" name="Arc 37">
                <a:extLst>
                  <a:ext uri="{FF2B5EF4-FFF2-40B4-BE49-F238E27FC236}">
                    <a16:creationId xmlns:a16="http://schemas.microsoft.com/office/drawing/2014/main" id="{7E58BA42-0B20-F0CD-2124-CF4EC20A82B5}"/>
                  </a:ext>
                </a:extLst>
              </p:cNvPr>
              <p:cNvSpPr/>
              <p:nvPr/>
            </p:nvSpPr>
            <p:spPr>
              <a:xfrm rot="8100000">
                <a:off x="3721563" y="3657600"/>
                <a:ext cx="914400" cy="914400"/>
              </a:xfrm>
              <a:prstGeom prst="arc">
                <a:avLst/>
              </a:prstGeom>
              <a:noFill/>
              <a:ln w="762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Speech Bubble: Rectangle with Corners Rounded 43">
                <a:extLst>
                  <a:ext uri="{FF2B5EF4-FFF2-40B4-BE49-F238E27FC236}">
                    <a16:creationId xmlns:a16="http://schemas.microsoft.com/office/drawing/2014/main" id="{7C3D0DFC-9A64-5E7D-A617-7B86CB4E3FB3}"/>
                  </a:ext>
                </a:extLst>
              </p:cNvPr>
              <p:cNvSpPr/>
              <p:nvPr/>
            </p:nvSpPr>
            <p:spPr>
              <a:xfrm>
                <a:off x="1927342" y="3282437"/>
                <a:ext cx="1506704" cy="416227"/>
              </a:xfrm>
              <a:prstGeom prst="wedgeRoundRectCallout">
                <a:avLst>
                  <a:gd name="adj1" fmla="val 72659"/>
                  <a:gd name="adj2" fmla="val -55252"/>
                  <a:gd name="adj3" fmla="val 16667"/>
                </a:avLst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ysClr val="windowText" lastClr="000000"/>
                    </a:solidFill>
                  </a:rPr>
                  <a:t>I bid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</m:oMath>
                </a14:m>
                <a:r>
                  <a:rPr lang="en-US" sz="1600" dirty="0">
                    <a:solidFill>
                      <a:sysClr val="windowText" lastClr="000000"/>
                    </a:solidFill>
                  </a:rPr>
                  <a:t>$6k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Speech Bubble: Rectangle with Corners Rounded 43">
                <a:extLst>
                  <a:ext uri="{FF2B5EF4-FFF2-40B4-BE49-F238E27FC236}">
                    <a16:creationId xmlns:a16="http://schemas.microsoft.com/office/drawing/2014/main" id="{7C3D0DFC-9A64-5E7D-A617-7B86CB4E3F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7342" y="3282437"/>
                <a:ext cx="1506704" cy="416227"/>
              </a:xfrm>
              <a:prstGeom prst="wedgeRoundRectCallout">
                <a:avLst>
                  <a:gd name="adj1" fmla="val 72659"/>
                  <a:gd name="adj2" fmla="val -55252"/>
                  <a:gd name="adj3" fmla="val 16667"/>
                </a:avLst>
              </a:prstGeom>
              <a:blipFill>
                <a:blip r:embed="rId3"/>
                <a:stretch>
                  <a:fillRect b="-821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3" name="Group 222">
            <a:extLst>
              <a:ext uri="{FF2B5EF4-FFF2-40B4-BE49-F238E27FC236}">
                <a16:creationId xmlns:a16="http://schemas.microsoft.com/office/drawing/2014/main" id="{09AC7BBB-E90B-A2D0-AEAC-F3BFB97294F7}"/>
              </a:ext>
            </a:extLst>
          </p:cNvPr>
          <p:cNvGrpSpPr/>
          <p:nvPr/>
        </p:nvGrpSpPr>
        <p:grpSpPr>
          <a:xfrm>
            <a:off x="1927342" y="2754060"/>
            <a:ext cx="1562252" cy="463470"/>
            <a:chOff x="1927342" y="2754060"/>
            <a:chExt cx="1562252" cy="463470"/>
          </a:xfrm>
        </p:grpSpPr>
        <p:sp>
          <p:nvSpPr>
            <p:cNvPr id="41" name="Thought Bubble: Cloud 40">
              <a:extLst>
                <a:ext uri="{FF2B5EF4-FFF2-40B4-BE49-F238E27FC236}">
                  <a16:creationId xmlns:a16="http://schemas.microsoft.com/office/drawing/2014/main" id="{B3ED364C-E97B-852C-379F-326F0D662341}"/>
                </a:ext>
              </a:extLst>
            </p:cNvPr>
            <p:cNvSpPr/>
            <p:nvPr/>
          </p:nvSpPr>
          <p:spPr>
            <a:xfrm>
              <a:off x="1927342" y="2754060"/>
              <a:ext cx="1562252" cy="463470"/>
            </a:xfrm>
            <a:prstGeom prst="cloudCallout">
              <a:avLst>
                <a:gd name="adj1" fmla="val 64083"/>
                <a:gd name="adj2" fmla="val 11200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</a:rPr>
                <a:t>        = $6k</a:t>
              </a:r>
            </a:p>
          </p:txBody>
        </p:sp>
        <p:pic>
          <p:nvPicPr>
            <p:cNvPr id="111" name="Graphic 110" descr="Car">
              <a:extLst>
                <a:ext uri="{FF2B5EF4-FFF2-40B4-BE49-F238E27FC236}">
                  <a16:creationId xmlns:a16="http://schemas.microsoft.com/office/drawing/2014/main" id="{94376D94-48DC-C5E4-1C82-9F92C3810706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3600" y="2754060"/>
              <a:ext cx="426478" cy="426478"/>
            </a:xfrm>
            <a:prstGeom prst="rect">
              <a:avLst/>
            </a:prstGeom>
          </p:spPr>
        </p:pic>
      </p:grpSp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A897DFC-9B00-5373-BD85-54CBB58DAEDE}"/>
              </a:ext>
            </a:extLst>
          </p:cNvPr>
          <p:cNvCxnSpPr/>
          <p:nvPr/>
        </p:nvCxnSpPr>
        <p:spPr>
          <a:xfrm>
            <a:off x="152400" y="4495800"/>
            <a:ext cx="8869351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458F22BA-17B7-1928-BB96-E3DFADD8036D}"/>
              </a:ext>
            </a:extLst>
          </p:cNvPr>
          <p:cNvGrpSpPr/>
          <p:nvPr/>
        </p:nvGrpSpPr>
        <p:grpSpPr>
          <a:xfrm>
            <a:off x="4612822" y="2326144"/>
            <a:ext cx="4396084" cy="2068393"/>
            <a:chOff x="4612822" y="2326144"/>
            <a:chExt cx="4396084" cy="2068393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A431FA22-02C0-FA27-3BF5-58B7888E5951}"/>
                </a:ext>
              </a:extLst>
            </p:cNvPr>
            <p:cNvGrpSpPr/>
            <p:nvPr/>
          </p:nvGrpSpPr>
          <p:grpSpPr>
            <a:xfrm>
              <a:off x="4612822" y="3149563"/>
              <a:ext cx="1105131" cy="1128388"/>
              <a:chOff x="4647951" y="1654690"/>
              <a:chExt cx="1801579" cy="1839492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71B819F-A740-9622-55CD-9BF826F3A934}"/>
                  </a:ext>
                </a:extLst>
              </p:cNvPr>
              <p:cNvSpPr txBox="1"/>
              <p:nvPr/>
            </p:nvSpPr>
            <p:spPr>
              <a:xfrm>
                <a:off x="4647951" y="1654690"/>
                <a:ext cx="1801579" cy="602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Mediator</a:t>
                </a: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1CBF35AC-410C-1341-47B6-D670850D2311}"/>
                  </a:ext>
                </a:extLst>
              </p:cNvPr>
              <p:cNvSpPr/>
              <p:nvPr/>
            </p:nvSpPr>
            <p:spPr>
              <a:xfrm>
                <a:off x="4876800" y="2198782"/>
                <a:ext cx="1295400" cy="1295400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dirty="0"/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C4D8BAEC-B244-CE9B-C793-36310921547C}"/>
                  </a:ext>
                </a:extLst>
              </p:cNvPr>
              <p:cNvGrpSpPr/>
              <p:nvPr/>
            </p:nvGrpSpPr>
            <p:grpSpPr>
              <a:xfrm>
                <a:off x="5067299" y="2198782"/>
                <a:ext cx="914400" cy="914400"/>
                <a:chOff x="3721563" y="3657600"/>
                <a:chExt cx="914400" cy="914400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E2122211-06C1-ABA8-5BCF-24BA48275879}"/>
                    </a:ext>
                  </a:extLst>
                </p:cNvPr>
                <p:cNvGrpSpPr/>
                <p:nvPr/>
              </p:nvGrpSpPr>
              <p:grpSpPr>
                <a:xfrm>
                  <a:off x="3962400" y="4114800"/>
                  <a:ext cx="457200" cy="152400"/>
                  <a:chOff x="3965183" y="3962400"/>
                  <a:chExt cx="457200" cy="152400"/>
                </a:xfrm>
                <a:solidFill>
                  <a:schemeClr val="tx1"/>
                </a:solidFill>
              </p:grpSpPr>
              <p:sp>
                <p:nvSpPr>
                  <p:cNvPr id="67" name="Oval 66">
                    <a:extLst>
                      <a:ext uri="{FF2B5EF4-FFF2-40B4-BE49-F238E27FC236}">
                        <a16:creationId xmlns:a16="http://schemas.microsoft.com/office/drawing/2014/main" id="{75C0333A-E3A3-2FE9-5C01-4CD993B40098}"/>
                      </a:ext>
                    </a:extLst>
                  </p:cNvPr>
                  <p:cNvSpPr/>
                  <p:nvPr/>
                </p:nvSpPr>
                <p:spPr>
                  <a:xfrm>
                    <a:off x="3965183" y="3962400"/>
                    <a:ext cx="152400" cy="1524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Oval 68">
                    <a:extLst>
                      <a:ext uri="{FF2B5EF4-FFF2-40B4-BE49-F238E27FC236}">
                        <a16:creationId xmlns:a16="http://schemas.microsoft.com/office/drawing/2014/main" id="{85AAC6A8-9713-D101-09DC-0F1E48382868}"/>
                      </a:ext>
                    </a:extLst>
                  </p:cNvPr>
                  <p:cNvSpPr/>
                  <p:nvPr/>
                </p:nvSpPr>
                <p:spPr>
                  <a:xfrm>
                    <a:off x="4269983" y="3962400"/>
                    <a:ext cx="152400" cy="1524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6" name="Arc 65">
                  <a:extLst>
                    <a:ext uri="{FF2B5EF4-FFF2-40B4-BE49-F238E27FC236}">
                      <a16:creationId xmlns:a16="http://schemas.microsoft.com/office/drawing/2014/main" id="{7E872D5A-E111-634B-70E3-6BAB3230919A}"/>
                    </a:ext>
                  </a:extLst>
                </p:cNvPr>
                <p:cNvSpPr/>
                <p:nvPr/>
              </p:nvSpPr>
              <p:spPr>
                <a:xfrm rot="8100000">
                  <a:off x="3721563" y="3657600"/>
                  <a:ext cx="914400" cy="914400"/>
                </a:xfrm>
                <a:prstGeom prst="arc">
                  <a:avLst/>
                </a:prstGeom>
                <a:noFill/>
                <a:ln w="762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Thought Bubble: Cloud 109">
                  <a:extLst>
                    <a:ext uri="{FF2B5EF4-FFF2-40B4-BE49-F238E27FC236}">
                      <a16:creationId xmlns:a16="http://schemas.microsoft.com/office/drawing/2014/main" id="{DDE90B47-95AB-9623-9575-C16420EA3442}"/>
                    </a:ext>
                  </a:extLst>
                </p:cNvPr>
                <p:cNvSpPr/>
                <p:nvPr/>
              </p:nvSpPr>
              <p:spPr>
                <a:xfrm>
                  <a:off x="5919203" y="3482799"/>
                  <a:ext cx="3048000" cy="911738"/>
                </a:xfrm>
                <a:prstGeom prst="cloudCallout">
                  <a:avLst>
                    <a:gd name="adj1" fmla="val -59825"/>
                    <a:gd name="adj2" fmla="val 16137"/>
                  </a:avLst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ysClr val="windowText" lastClr="000000"/>
                      </a:solidFill>
                    </a:rPr>
                    <a:t>You would have bid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</m:oMath>
                  </a14:m>
                  <a:r>
                    <a:rPr lang="en-US" sz="1600" dirty="0">
                      <a:solidFill>
                        <a:sysClr val="windowText" lastClr="000000"/>
                      </a:solidFill>
                    </a:rPr>
                    <a:t>($6k</a:t>
                  </a:r>
                  <a14:m>
                    <m:oMath xmlns:m="http://schemas.openxmlformats.org/officeDocument/2006/math">
                      <m:r>
                        <a:rPr lang="en-US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1600" dirty="0">
                      <a:solidFill>
                        <a:sysClr val="windowText" lastClr="000000"/>
                      </a:solidFill>
                    </a:rPr>
                    <a:t>. I'll pretend that you did</a:t>
                  </a:r>
                </a:p>
              </p:txBody>
            </p:sp>
          </mc:Choice>
          <mc:Fallback xmlns="">
            <p:sp>
              <p:nvSpPr>
                <p:cNvPr id="110" name="Thought Bubble: Cloud 109">
                  <a:extLst>
                    <a:ext uri="{FF2B5EF4-FFF2-40B4-BE49-F238E27FC236}">
                      <a16:creationId xmlns:a16="http://schemas.microsoft.com/office/drawing/2014/main" id="{DDE90B47-95AB-9623-9575-C16420EA34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19203" y="3482799"/>
                  <a:ext cx="3048000" cy="911738"/>
                </a:xfrm>
                <a:prstGeom prst="cloudCallout">
                  <a:avLst>
                    <a:gd name="adj1" fmla="val -59825"/>
                    <a:gd name="adj2" fmla="val 16137"/>
                  </a:avLst>
                </a:prstGeom>
                <a:blipFill>
                  <a:blip r:embed="rId6"/>
                  <a:stretch>
                    <a:fillRect b="-66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8F684C81-D07F-4EC4-6570-CF79B8406642}"/>
                </a:ext>
              </a:extLst>
            </p:cNvPr>
            <p:cNvGrpSpPr/>
            <p:nvPr/>
          </p:nvGrpSpPr>
          <p:grpSpPr>
            <a:xfrm>
              <a:off x="8273485" y="2686782"/>
              <a:ext cx="735421" cy="633985"/>
              <a:chOff x="4814522" y="4275329"/>
              <a:chExt cx="1325878" cy="1143001"/>
            </a:xfrm>
          </p:grpSpPr>
          <p:sp>
            <p:nvSpPr>
              <p:cNvPr id="150" name="Isosceles Triangle 149">
                <a:extLst>
                  <a:ext uri="{FF2B5EF4-FFF2-40B4-BE49-F238E27FC236}">
                    <a16:creationId xmlns:a16="http://schemas.microsoft.com/office/drawing/2014/main" id="{33823670-98A2-8BCE-608A-83B10B5507A3}"/>
                  </a:ext>
                </a:extLst>
              </p:cNvPr>
              <p:cNvSpPr/>
              <p:nvPr/>
            </p:nvSpPr>
            <p:spPr>
              <a:xfrm>
                <a:off x="4814522" y="4275329"/>
                <a:ext cx="1325878" cy="1143001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800" b="1" dirty="0">
                  <a:ea typeface="CMU Serif" panose="02000603000000000000" pitchFamily="2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D0A78BB1-6DF2-38B5-49E4-A4E6FBDD2275}"/>
                  </a:ext>
                </a:extLst>
              </p:cNvPr>
              <p:cNvGrpSpPr/>
              <p:nvPr/>
            </p:nvGrpSpPr>
            <p:grpSpPr>
              <a:xfrm>
                <a:off x="4995925" y="4371154"/>
                <a:ext cx="914400" cy="914400"/>
                <a:chOff x="3721563" y="3657600"/>
                <a:chExt cx="914400" cy="914400"/>
              </a:xfrm>
            </p:grpSpPr>
            <p:grpSp>
              <p:nvGrpSpPr>
                <p:cNvPr id="152" name="Group 151">
                  <a:extLst>
                    <a:ext uri="{FF2B5EF4-FFF2-40B4-BE49-F238E27FC236}">
                      <a16:creationId xmlns:a16="http://schemas.microsoft.com/office/drawing/2014/main" id="{FDB5697A-4E02-B6B9-631F-2E3087FD9978}"/>
                    </a:ext>
                  </a:extLst>
                </p:cNvPr>
                <p:cNvGrpSpPr/>
                <p:nvPr/>
              </p:nvGrpSpPr>
              <p:grpSpPr>
                <a:xfrm>
                  <a:off x="3962400" y="4114800"/>
                  <a:ext cx="457200" cy="152400"/>
                  <a:chOff x="3965183" y="3962400"/>
                  <a:chExt cx="457200" cy="152400"/>
                </a:xfrm>
                <a:solidFill>
                  <a:schemeClr val="tx1"/>
                </a:solidFill>
              </p:grpSpPr>
              <p:sp>
                <p:nvSpPr>
                  <p:cNvPr id="154" name="Oval 153">
                    <a:extLst>
                      <a:ext uri="{FF2B5EF4-FFF2-40B4-BE49-F238E27FC236}">
                        <a16:creationId xmlns:a16="http://schemas.microsoft.com/office/drawing/2014/main" id="{DF9BE5A7-DB54-B145-9227-3B872E8FBB38}"/>
                      </a:ext>
                    </a:extLst>
                  </p:cNvPr>
                  <p:cNvSpPr/>
                  <p:nvPr/>
                </p:nvSpPr>
                <p:spPr>
                  <a:xfrm>
                    <a:off x="3965183" y="3962400"/>
                    <a:ext cx="152400" cy="1524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5" name="Oval 154">
                    <a:extLst>
                      <a:ext uri="{FF2B5EF4-FFF2-40B4-BE49-F238E27FC236}">
                        <a16:creationId xmlns:a16="http://schemas.microsoft.com/office/drawing/2014/main" id="{D0692E40-7ACA-6745-6956-897AD42E300F}"/>
                      </a:ext>
                    </a:extLst>
                  </p:cNvPr>
                  <p:cNvSpPr/>
                  <p:nvPr/>
                </p:nvSpPr>
                <p:spPr>
                  <a:xfrm>
                    <a:off x="4269983" y="3962400"/>
                    <a:ext cx="152400" cy="1524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53" name="Arc 152">
                  <a:extLst>
                    <a:ext uri="{FF2B5EF4-FFF2-40B4-BE49-F238E27FC236}">
                      <a16:creationId xmlns:a16="http://schemas.microsoft.com/office/drawing/2014/main" id="{A3D10D12-5D89-60F7-AD88-B97FBBF37C6D}"/>
                    </a:ext>
                  </a:extLst>
                </p:cNvPr>
                <p:cNvSpPr/>
                <p:nvPr/>
              </p:nvSpPr>
              <p:spPr>
                <a:xfrm rot="8100000">
                  <a:off x="3721563" y="3657600"/>
                  <a:ext cx="914400" cy="914400"/>
                </a:xfrm>
                <a:prstGeom prst="arc">
                  <a:avLst/>
                </a:prstGeom>
                <a:noFill/>
                <a:ln w="762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56" name="Thought Bubble: Cloud 155">
              <a:extLst>
                <a:ext uri="{FF2B5EF4-FFF2-40B4-BE49-F238E27FC236}">
                  <a16:creationId xmlns:a16="http://schemas.microsoft.com/office/drawing/2014/main" id="{3DF7C051-945A-3C0C-2BC0-560AC484DB10}"/>
                </a:ext>
              </a:extLst>
            </p:cNvPr>
            <p:cNvSpPr/>
            <p:nvPr/>
          </p:nvSpPr>
          <p:spPr>
            <a:xfrm>
              <a:off x="6452001" y="2326144"/>
              <a:ext cx="1562252" cy="463470"/>
            </a:xfrm>
            <a:prstGeom prst="cloudCallout">
              <a:avLst>
                <a:gd name="adj1" fmla="val 67652"/>
                <a:gd name="adj2" fmla="val 56915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 dirty="0">
                  <a:solidFill>
                    <a:schemeClr val="tx1"/>
                  </a:solidFill>
                </a:rPr>
                <a:t>        = $6k</a:t>
              </a:r>
            </a:p>
          </p:txBody>
        </p:sp>
        <p:sp>
          <p:nvSpPr>
            <p:cNvPr id="157" name="Speech Bubble: Rectangle with Corners Rounded 156">
              <a:extLst>
                <a:ext uri="{FF2B5EF4-FFF2-40B4-BE49-F238E27FC236}">
                  <a16:creationId xmlns:a16="http://schemas.microsoft.com/office/drawing/2014/main" id="{7D568631-C759-C1DA-380B-7ECC409C061B}"/>
                </a:ext>
              </a:extLst>
            </p:cNvPr>
            <p:cNvSpPr/>
            <p:nvPr/>
          </p:nvSpPr>
          <p:spPr>
            <a:xfrm>
              <a:off x="6433301" y="2842760"/>
              <a:ext cx="1506704" cy="416227"/>
            </a:xfrm>
            <a:prstGeom prst="wedgeRoundRectCallout">
              <a:avLst>
                <a:gd name="adj1" fmla="val 74879"/>
                <a:gd name="adj2" fmla="val -20423"/>
                <a:gd name="adj3" fmla="val 16667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ysClr val="windowText" lastClr="000000"/>
                  </a:solidFill>
                </a:rPr>
                <a:t>I bid $6k</a:t>
              </a:r>
            </a:p>
          </p:txBody>
        </p:sp>
        <p:pic>
          <p:nvPicPr>
            <p:cNvPr id="158" name="Graphic 157" descr="Car">
              <a:extLst>
                <a:ext uri="{FF2B5EF4-FFF2-40B4-BE49-F238E27FC236}">
                  <a16:creationId xmlns:a16="http://schemas.microsoft.com/office/drawing/2014/main" id="{527621F2-D64F-805A-B177-E12431BFD765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90574" y="2326144"/>
              <a:ext cx="426478" cy="426478"/>
            </a:xfrm>
            <a:prstGeom prst="rect">
              <a:avLst/>
            </a:prstGeom>
          </p:spPr>
        </p:pic>
      </p:grpSp>
      <p:grpSp>
        <p:nvGrpSpPr>
          <p:cNvPr id="221" name="Group 220">
            <a:extLst>
              <a:ext uri="{FF2B5EF4-FFF2-40B4-BE49-F238E27FC236}">
                <a16:creationId xmlns:a16="http://schemas.microsoft.com/office/drawing/2014/main" id="{12330073-9D5E-DD3A-4D9D-4943DA51E04F}"/>
              </a:ext>
            </a:extLst>
          </p:cNvPr>
          <p:cNvGrpSpPr/>
          <p:nvPr/>
        </p:nvGrpSpPr>
        <p:grpSpPr>
          <a:xfrm>
            <a:off x="4609453" y="4910494"/>
            <a:ext cx="4419249" cy="1720866"/>
            <a:chOff x="4609453" y="4910494"/>
            <a:chExt cx="4419249" cy="1720866"/>
          </a:xfrm>
        </p:grpSpPr>
        <p:grpSp>
          <p:nvGrpSpPr>
            <p:cNvPr id="160" name="Group 159">
              <a:extLst>
                <a:ext uri="{FF2B5EF4-FFF2-40B4-BE49-F238E27FC236}">
                  <a16:creationId xmlns:a16="http://schemas.microsoft.com/office/drawing/2014/main" id="{0BE1B1F2-E736-B8FF-2302-6F488BC5CE93}"/>
                </a:ext>
              </a:extLst>
            </p:cNvPr>
            <p:cNvGrpSpPr/>
            <p:nvPr/>
          </p:nvGrpSpPr>
          <p:grpSpPr>
            <a:xfrm>
              <a:off x="4609453" y="5387181"/>
              <a:ext cx="1105131" cy="1128388"/>
              <a:chOff x="4647951" y="1654690"/>
              <a:chExt cx="1801579" cy="1839492"/>
            </a:xfrm>
          </p:grpSpPr>
          <p:sp>
            <p:nvSpPr>
              <p:cNvPr id="161" name="TextBox 160">
                <a:extLst>
                  <a:ext uri="{FF2B5EF4-FFF2-40B4-BE49-F238E27FC236}">
                    <a16:creationId xmlns:a16="http://schemas.microsoft.com/office/drawing/2014/main" id="{090D6329-0BE2-4BB2-CC39-9BA6BE2BB989}"/>
                  </a:ext>
                </a:extLst>
              </p:cNvPr>
              <p:cNvSpPr txBox="1"/>
              <p:nvPr/>
            </p:nvSpPr>
            <p:spPr>
              <a:xfrm>
                <a:off x="4647951" y="1654690"/>
                <a:ext cx="1801579" cy="602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Mediator</a:t>
                </a:r>
              </a:p>
            </p:txBody>
          </p:sp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07627972-03A9-178E-DF68-E4F176AC2F52}"/>
                  </a:ext>
                </a:extLst>
              </p:cNvPr>
              <p:cNvSpPr/>
              <p:nvPr/>
            </p:nvSpPr>
            <p:spPr>
              <a:xfrm>
                <a:off x="4876800" y="2198782"/>
                <a:ext cx="1295400" cy="1295400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dirty="0"/>
              </a:p>
            </p:txBody>
          </p:sp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FD28AA23-4B86-0F44-8099-72537FEC6617}"/>
                  </a:ext>
                </a:extLst>
              </p:cNvPr>
              <p:cNvGrpSpPr/>
              <p:nvPr/>
            </p:nvGrpSpPr>
            <p:grpSpPr>
              <a:xfrm>
                <a:off x="5067299" y="2198782"/>
                <a:ext cx="914400" cy="914400"/>
                <a:chOff x="3721563" y="3657600"/>
                <a:chExt cx="914400" cy="914400"/>
              </a:xfrm>
            </p:grpSpPr>
            <p:grpSp>
              <p:nvGrpSpPr>
                <p:cNvPr id="164" name="Group 163">
                  <a:extLst>
                    <a:ext uri="{FF2B5EF4-FFF2-40B4-BE49-F238E27FC236}">
                      <a16:creationId xmlns:a16="http://schemas.microsoft.com/office/drawing/2014/main" id="{5C89AFE2-2796-3F1C-9C27-888A81BCB0D2}"/>
                    </a:ext>
                  </a:extLst>
                </p:cNvPr>
                <p:cNvGrpSpPr/>
                <p:nvPr/>
              </p:nvGrpSpPr>
              <p:grpSpPr>
                <a:xfrm>
                  <a:off x="3962400" y="4114800"/>
                  <a:ext cx="457200" cy="152400"/>
                  <a:chOff x="3965183" y="3962400"/>
                  <a:chExt cx="457200" cy="152400"/>
                </a:xfrm>
                <a:solidFill>
                  <a:schemeClr val="tx1"/>
                </a:solidFill>
              </p:grpSpPr>
              <p:sp>
                <p:nvSpPr>
                  <p:cNvPr id="166" name="Oval 165">
                    <a:extLst>
                      <a:ext uri="{FF2B5EF4-FFF2-40B4-BE49-F238E27FC236}">
                        <a16:creationId xmlns:a16="http://schemas.microsoft.com/office/drawing/2014/main" id="{DE3C27D3-967A-FE11-64A4-5E2B55F091D0}"/>
                      </a:ext>
                    </a:extLst>
                  </p:cNvPr>
                  <p:cNvSpPr/>
                  <p:nvPr/>
                </p:nvSpPr>
                <p:spPr>
                  <a:xfrm>
                    <a:off x="3965183" y="3962400"/>
                    <a:ext cx="152400" cy="1524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67" name="Oval 166">
                    <a:extLst>
                      <a:ext uri="{FF2B5EF4-FFF2-40B4-BE49-F238E27FC236}">
                        <a16:creationId xmlns:a16="http://schemas.microsoft.com/office/drawing/2014/main" id="{BE973CF7-1F4D-40BC-1FA6-C0EB1621CFC3}"/>
                      </a:ext>
                    </a:extLst>
                  </p:cNvPr>
                  <p:cNvSpPr/>
                  <p:nvPr/>
                </p:nvSpPr>
                <p:spPr>
                  <a:xfrm>
                    <a:off x="4269983" y="3962400"/>
                    <a:ext cx="152400" cy="1524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65" name="Arc 164">
                  <a:extLst>
                    <a:ext uri="{FF2B5EF4-FFF2-40B4-BE49-F238E27FC236}">
                      <a16:creationId xmlns:a16="http://schemas.microsoft.com/office/drawing/2014/main" id="{2A173A0B-6C7F-8AA0-C0C3-F5BDD9161068}"/>
                    </a:ext>
                  </a:extLst>
                </p:cNvPr>
                <p:cNvSpPr/>
                <p:nvPr/>
              </p:nvSpPr>
              <p:spPr>
                <a:xfrm rot="8100000">
                  <a:off x="3721563" y="3657600"/>
                  <a:ext cx="914400" cy="914400"/>
                </a:xfrm>
                <a:prstGeom prst="arc">
                  <a:avLst/>
                </a:prstGeom>
                <a:noFill/>
                <a:ln w="762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8" name="Thought Bubble: Cloud 167">
                  <a:extLst>
                    <a:ext uri="{FF2B5EF4-FFF2-40B4-BE49-F238E27FC236}">
                      <a16:creationId xmlns:a16="http://schemas.microsoft.com/office/drawing/2014/main" id="{EDD4A3B0-22D0-07BA-4C2F-0077C841B348}"/>
                    </a:ext>
                  </a:extLst>
                </p:cNvPr>
                <p:cNvSpPr/>
                <p:nvPr/>
              </p:nvSpPr>
              <p:spPr>
                <a:xfrm>
                  <a:off x="6009784" y="5997375"/>
                  <a:ext cx="2259276" cy="633985"/>
                </a:xfrm>
                <a:prstGeom prst="cloudCallout">
                  <a:avLst>
                    <a:gd name="adj1" fmla="val -64761"/>
                    <a:gd name="adj2" fmla="val -20169"/>
                  </a:avLst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ysClr val="windowText" lastClr="000000"/>
                      </a:solidFill>
                    </a:rPr>
                    <a:t>I'll pretend you bid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</m:oMath>
                  </a14:m>
                  <a:r>
                    <a:rPr lang="en-US" sz="1600" dirty="0">
                      <a:solidFill>
                        <a:sysClr val="windowText" lastClr="000000"/>
                      </a:solidFill>
                    </a:rPr>
                    <a:t>$4k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16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168" name="Thought Bubble: Cloud 167">
                  <a:extLst>
                    <a:ext uri="{FF2B5EF4-FFF2-40B4-BE49-F238E27FC236}">
                      <a16:creationId xmlns:a16="http://schemas.microsoft.com/office/drawing/2014/main" id="{EDD4A3B0-22D0-07BA-4C2F-0077C841B3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9784" y="5997375"/>
                  <a:ext cx="2259276" cy="633985"/>
                </a:xfrm>
                <a:prstGeom prst="cloudCallout">
                  <a:avLst>
                    <a:gd name="adj1" fmla="val -64761"/>
                    <a:gd name="adj2" fmla="val -20169"/>
                  </a:avLst>
                </a:prstGeom>
                <a:blipFill>
                  <a:blip r:embed="rId7"/>
                  <a:stretch>
                    <a:fillRect t="-952" b="-4762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6" name="Thought Bubble: Cloud 175">
              <a:extLst>
                <a:ext uri="{FF2B5EF4-FFF2-40B4-BE49-F238E27FC236}">
                  <a16:creationId xmlns:a16="http://schemas.microsoft.com/office/drawing/2014/main" id="{AD8C3F08-D9BD-BB80-6B24-0E9B9AC2BA6A}"/>
                </a:ext>
              </a:extLst>
            </p:cNvPr>
            <p:cNvSpPr/>
            <p:nvPr/>
          </p:nvSpPr>
          <p:spPr>
            <a:xfrm>
              <a:off x="6463658" y="4976275"/>
              <a:ext cx="1562252" cy="463470"/>
            </a:xfrm>
            <a:prstGeom prst="cloudCallout">
              <a:avLst>
                <a:gd name="adj1" fmla="val 64083"/>
                <a:gd name="adj2" fmla="val 11200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 dirty="0">
                  <a:solidFill>
                    <a:schemeClr val="tx1"/>
                  </a:solidFill>
                </a:rPr>
                <a:t>    = $6k</a:t>
              </a:r>
            </a:p>
          </p:txBody>
        </p:sp>
        <p:sp>
          <p:nvSpPr>
            <p:cNvPr id="177" name="Speech Bubble: Rectangle with Corners Rounded 176">
              <a:extLst>
                <a:ext uri="{FF2B5EF4-FFF2-40B4-BE49-F238E27FC236}">
                  <a16:creationId xmlns:a16="http://schemas.microsoft.com/office/drawing/2014/main" id="{DB4AB3E6-10D4-E685-0998-22052DDD4D3B}"/>
                </a:ext>
              </a:extLst>
            </p:cNvPr>
            <p:cNvSpPr/>
            <p:nvPr/>
          </p:nvSpPr>
          <p:spPr>
            <a:xfrm>
              <a:off x="6463658" y="5504652"/>
              <a:ext cx="1506704" cy="416227"/>
            </a:xfrm>
            <a:prstGeom prst="wedgeRoundRectCallout">
              <a:avLst>
                <a:gd name="adj1" fmla="val 72659"/>
                <a:gd name="adj2" fmla="val -55252"/>
                <a:gd name="adj3" fmla="val 16667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ysClr val="windowText" lastClr="000000"/>
                  </a:solidFill>
                </a:rPr>
                <a:t>I bid $4k</a:t>
              </a:r>
            </a:p>
          </p:txBody>
        </p:sp>
        <p:pic>
          <p:nvPicPr>
            <p:cNvPr id="178" name="Graphic 177" descr="Car">
              <a:extLst>
                <a:ext uri="{FF2B5EF4-FFF2-40B4-BE49-F238E27FC236}">
                  <a16:creationId xmlns:a16="http://schemas.microsoft.com/office/drawing/2014/main" id="{FA25FD96-4DE3-405A-D19C-0121746BC940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05600" y="4976275"/>
              <a:ext cx="426478" cy="426478"/>
            </a:xfrm>
            <a:prstGeom prst="rect">
              <a:avLst/>
            </a:prstGeom>
          </p:spPr>
        </p:pic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CF2A24A6-51AE-4B9D-CEF5-0B9B5BA3EE50}"/>
                </a:ext>
              </a:extLst>
            </p:cNvPr>
            <p:cNvGrpSpPr/>
            <p:nvPr/>
          </p:nvGrpSpPr>
          <p:grpSpPr>
            <a:xfrm>
              <a:off x="8293281" y="4910494"/>
              <a:ext cx="735421" cy="633985"/>
              <a:chOff x="7668358" y="5515103"/>
              <a:chExt cx="735421" cy="633985"/>
            </a:xfrm>
          </p:grpSpPr>
          <p:sp>
            <p:nvSpPr>
              <p:cNvPr id="180" name="Moon 179">
                <a:extLst>
                  <a:ext uri="{FF2B5EF4-FFF2-40B4-BE49-F238E27FC236}">
                    <a16:creationId xmlns:a16="http://schemas.microsoft.com/office/drawing/2014/main" id="{8DB9CDFD-8E41-F24E-8DBB-EA9E6413750C}"/>
                  </a:ext>
                </a:extLst>
              </p:cNvPr>
              <p:cNvSpPr/>
              <p:nvPr/>
            </p:nvSpPr>
            <p:spPr>
              <a:xfrm rot="16200000">
                <a:off x="7907269" y="5430097"/>
                <a:ext cx="266234" cy="532468"/>
              </a:xfrm>
              <a:prstGeom prst="moo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1" name="Group 180">
                <a:extLst>
                  <a:ext uri="{FF2B5EF4-FFF2-40B4-BE49-F238E27FC236}">
                    <a16:creationId xmlns:a16="http://schemas.microsoft.com/office/drawing/2014/main" id="{2C3BA962-4AD5-1D2A-8EEA-0F104B46C7E4}"/>
                  </a:ext>
                </a:extLst>
              </p:cNvPr>
              <p:cNvGrpSpPr/>
              <p:nvPr/>
            </p:nvGrpSpPr>
            <p:grpSpPr>
              <a:xfrm>
                <a:off x="7668358" y="5515103"/>
                <a:ext cx="735421" cy="633985"/>
                <a:chOff x="4814522" y="4275326"/>
                <a:chExt cx="1325878" cy="1143000"/>
              </a:xfrm>
            </p:grpSpPr>
            <p:sp>
              <p:nvSpPr>
                <p:cNvPr id="182" name="Isosceles Triangle 181">
                  <a:extLst>
                    <a:ext uri="{FF2B5EF4-FFF2-40B4-BE49-F238E27FC236}">
                      <a16:creationId xmlns:a16="http://schemas.microsoft.com/office/drawing/2014/main" id="{A89132E0-1933-E697-1D6F-1F1AB95E2B39}"/>
                    </a:ext>
                  </a:extLst>
                </p:cNvPr>
                <p:cNvSpPr/>
                <p:nvPr/>
              </p:nvSpPr>
              <p:spPr>
                <a:xfrm>
                  <a:off x="4814522" y="4275326"/>
                  <a:ext cx="1325878" cy="1143000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0" bIns="91440" rtlCol="0" anchor="ctr"/>
                <a:lstStyle/>
                <a:p>
                  <a:pPr algn="ctr"/>
                  <a:endParaRPr lang="en-US" sz="8800" b="1" dirty="0">
                    <a:ea typeface="CMU Serif" panose="02000603000000000000" pitchFamily="2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83" name="Group 182">
                  <a:extLst>
                    <a:ext uri="{FF2B5EF4-FFF2-40B4-BE49-F238E27FC236}">
                      <a16:creationId xmlns:a16="http://schemas.microsoft.com/office/drawing/2014/main" id="{BDB37C99-8633-D229-4C6B-A05023D16169}"/>
                    </a:ext>
                  </a:extLst>
                </p:cNvPr>
                <p:cNvGrpSpPr/>
                <p:nvPr/>
              </p:nvGrpSpPr>
              <p:grpSpPr>
                <a:xfrm>
                  <a:off x="4995925" y="4371154"/>
                  <a:ext cx="914400" cy="914400"/>
                  <a:chOff x="3721563" y="3657600"/>
                  <a:chExt cx="914400" cy="914400"/>
                </a:xfrm>
              </p:grpSpPr>
              <p:grpSp>
                <p:nvGrpSpPr>
                  <p:cNvPr id="184" name="Group 183">
                    <a:extLst>
                      <a:ext uri="{FF2B5EF4-FFF2-40B4-BE49-F238E27FC236}">
                        <a16:creationId xmlns:a16="http://schemas.microsoft.com/office/drawing/2014/main" id="{DFC55EBF-A2E5-A59B-BB22-AA329CBB0825}"/>
                      </a:ext>
                    </a:extLst>
                  </p:cNvPr>
                  <p:cNvGrpSpPr/>
                  <p:nvPr/>
                </p:nvGrpSpPr>
                <p:grpSpPr>
                  <a:xfrm>
                    <a:off x="3962400" y="4114800"/>
                    <a:ext cx="457200" cy="152400"/>
                    <a:chOff x="3965183" y="3962400"/>
                    <a:chExt cx="457200" cy="152400"/>
                  </a:xfrm>
                  <a:solidFill>
                    <a:schemeClr val="tx1"/>
                  </a:solidFill>
                </p:grpSpPr>
                <p:sp>
                  <p:nvSpPr>
                    <p:cNvPr id="186" name="Oval 185">
                      <a:extLst>
                        <a:ext uri="{FF2B5EF4-FFF2-40B4-BE49-F238E27FC236}">
                          <a16:creationId xmlns:a16="http://schemas.microsoft.com/office/drawing/2014/main" id="{4C23E6E2-6891-BD16-EC13-69AAB1EE29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65183" y="3962400"/>
                      <a:ext cx="152400" cy="1524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87" name="Oval 186">
                      <a:extLst>
                        <a:ext uri="{FF2B5EF4-FFF2-40B4-BE49-F238E27FC236}">
                          <a16:creationId xmlns:a16="http://schemas.microsoft.com/office/drawing/2014/main" id="{4FAF079D-9237-34D1-E49F-D04DB2F5C3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69983" y="3962400"/>
                      <a:ext cx="152400" cy="1524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85" name="Arc 184">
                    <a:extLst>
                      <a:ext uri="{FF2B5EF4-FFF2-40B4-BE49-F238E27FC236}">
                        <a16:creationId xmlns:a16="http://schemas.microsoft.com/office/drawing/2014/main" id="{16D3A35E-E03B-6805-10CC-D389A17FB118}"/>
                      </a:ext>
                    </a:extLst>
                  </p:cNvPr>
                  <p:cNvSpPr/>
                  <p:nvPr/>
                </p:nvSpPr>
                <p:spPr>
                  <a:xfrm rot="8100000">
                    <a:off x="3721563" y="3657600"/>
                    <a:ext cx="914400" cy="914400"/>
                  </a:xfrm>
                  <a:prstGeom prst="arc">
                    <a:avLst/>
                  </a:prstGeom>
                  <a:noFill/>
                  <a:ln w="76200">
                    <a:solidFill>
                      <a:schemeClr val="tx1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0B290FD7-F6D3-3B83-B1B5-A9E4A4B9EEDD}"/>
              </a:ext>
            </a:extLst>
          </p:cNvPr>
          <p:cNvGrpSpPr/>
          <p:nvPr/>
        </p:nvGrpSpPr>
        <p:grpSpPr>
          <a:xfrm>
            <a:off x="41551" y="4896800"/>
            <a:ext cx="4419249" cy="1605075"/>
            <a:chOff x="41551" y="4896800"/>
            <a:chExt cx="4419249" cy="1605075"/>
          </a:xfrm>
        </p:grpSpPr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129698FD-A800-C814-6D6A-F66A7EE5BFB7}"/>
                </a:ext>
              </a:extLst>
            </p:cNvPr>
            <p:cNvGrpSpPr/>
            <p:nvPr/>
          </p:nvGrpSpPr>
          <p:grpSpPr>
            <a:xfrm>
              <a:off x="41551" y="5373487"/>
              <a:ext cx="1105131" cy="1128388"/>
              <a:chOff x="4647951" y="1654690"/>
              <a:chExt cx="1801579" cy="1839492"/>
            </a:xfrm>
          </p:grpSpPr>
          <p:sp>
            <p:nvSpPr>
              <p:cNvPr id="199" name="TextBox 198">
                <a:extLst>
                  <a:ext uri="{FF2B5EF4-FFF2-40B4-BE49-F238E27FC236}">
                    <a16:creationId xmlns:a16="http://schemas.microsoft.com/office/drawing/2014/main" id="{64594A9C-F701-A5DC-8A88-409D8A216E06}"/>
                  </a:ext>
                </a:extLst>
              </p:cNvPr>
              <p:cNvSpPr txBox="1"/>
              <p:nvPr/>
            </p:nvSpPr>
            <p:spPr>
              <a:xfrm>
                <a:off x="4647951" y="1654690"/>
                <a:ext cx="1801579" cy="6020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Mediator</a:t>
                </a:r>
              </a:p>
            </p:txBody>
          </p:sp>
          <p:sp>
            <p:nvSpPr>
              <p:cNvPr id="200" name="Oval 199">
                <a:extLst>
                  <a:ext uri="{FF2B5EF4-FFF2-40B4-BE49-F238E27FC236}">
                    <a16:creationId xmlns:a16="http://schemas.microsoft.com/office/drawing/2014/main" id="{1C076AB3-D4D7-8388-DF5B-E99D59ECBBEB}"/>
                  </a:ext>
                </a:extLst>
              </p:cNvPr>
              <p:cNvSpPr/>
              <p:nvPr/>
            </p:nvSpPr>
            <p:spPr>
              <a:xfrm>
                <a:off x="4876800" y="2198782"/>
                <a:ext cx="1295400" cy="1295400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dirty="0"/>
              </a:p>
            </p:txBody>
          </p:sp>
          <p:grpSp>
            <p:nvGrpSpPr>
              <p:cNvPr id="201" name="Group 200">
                <a:extLst>
                  <a:ext uri="{FF2B5EF4-FFF2-40B4-BE49-F238E27FC236}">
                    <a16:creationId xmlns:a16="http://schemas.microsoft.com/office/drawing/2014/main" id="{61FE93B3-DBB0-C35E-86FD-DE9BA2407505}"/>
                  </a:ext>
                </a:extLst>
              </p:cNvPr>
              <p:cNvGrpSpPr/>
              <p:nvPr/>
            </p:nvGrpSpPr>
            <p:grpSpPr>
              <a:xfrm>
                <a:off x="5067299" y="2198782"/>
                <a:ext cx="914400" cy="914400"/>
                <a:chOff x="3721563" y="3657600"/>
                <a:chExt cx="914400" cy="914400"/>
              </a:xfrm>
            </p:grpSpPr>
            <p:grpSp>
              <p:nvGrpSpPr>
                <p:cNvPr id="202" name="Group 201">
                  <a:extLst>
                    <a:ext uri="{FF2B5EF4-FFF2-40B4-BE49-F238E27FC236}">
                      <a16:creationId xmlns:a16="http://schemas.microsoft.com/office/drawing/2014/main" id="{D6EE60D9-6CC7-E4A5-9D12-1B7F5C633430}"/>
                    </a:ext>
                  </a:extLst>
                </p:cNvPr>
                <p:cNvGrpSpPr/>
                <p:nvPr/>
              </p:nvGrpSpPr>
              <p:grpSpPr>
                <a:xfrm>
                  <a:off x="3962400" y="4114800"/>
                  <a:ext cx="457200" cy="152400"/>
                  <a:chOff x="3965183" y="3962400"/>
                  <a:chExt cx="457200" cy="152400"/>
                </a:xfrm>
                <a:solidFill>
                  <a:schemeClr val="tx1"/>
                </a:solidFill>
              </p:grpSpPr>
              <p:sp>
                <p:nvSpPr>
                  <p:cNvPr id="204" name="Oval 203">
                    <a:extLst>
                      <a:ext uri="{FF2B5EF4-FFF2-40B4-BE49-F238E27FC236}">
                        <a16:creationId xmlns:a16="http://schemas.microsoft.com/office/drawing/2014/main" id="{1A92C3CE-C46D-2536-D73A-A83A8AAD14A6}"/>
                      </a:ext>
                    </a:extLst>
                  </p:cNvPr>
                  <p:cNvSpPr/>
                  <p:nvPr/>
                </p:nvSpPr>
                <p:spPr>
                  <a:xfrm>
                    <a:off x="3965183" y="3962400"/>
                    <a:ext cx="152400" cy="1524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05" name="Oval 204">
                    <a:extLst>
                      <a:ext uri="{FF2B5EF4-FFF2-40B4-BE49-F238E27FC236}">
                        <a16:creationId xmlns:a16="http://schemas.microsoft.com/office/drawing/2014/main" id="{6CEC3E77-C510-C7A4-C261-DB656D6B2E80}"/>
                      </a:ext>
                    </a:extLst>
                  </p:cNvPr>
                  <p:cNvSpPr/>
                  <p:nvPr/>
                </p:nvSpPr>
                <p:spPr>
                  <a:xfrm>
                    <a:off x="4269983" y="3962400"/>
                    <a:ext cx="152400" cy="152400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03" name="Arc 202">
                  <a:extLst>
                    <a:ext uri="{FF2B5EF4-FFF2-40B4-BE49-F238E27FC236}">
                      <a16:creationId xmlns:a16="http://schemas.microsoft.com/office/drawing/2014/main" id="{D0C54CA0-F7F0-4998-8180-26D502987FE3}"/>
                    </a:ext>
                  </a:extLst>
                </p:cNvPr>
                <p:cNvSpPr/>
                <p:nvPr/>
              </p:nvSpPr>
              <p:spPr>
                <a:xfrm rot="8100000">
                  <a:off x="3721563" y="3657600"/>
                  <a:ext cx="914400" cy="914400"/>
                </a:xfrm>
                <a:prstGeom prst="arc">
                  <a:avLst/>
                </a:prstGeom>
                <a:noFill/>
                <a:ln w="76200">
                  <a:solidFill>
                    <a:schemeClr val="tx1"/>
                  </a:solidFill>
                  <a:headEnd type="none" w="med" len="med"/>
                  <a:tailEnd type="none" w="med" len="med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07" name="Thought Bubble: Cloud 206">
              <a:extLst>
                <a:ext uri="{FF2B5EF4-FFF2-40B4-BE49-F238E27FC236}">
                  <a16:creationId xmlns:a16="http://schemas.microsoft.com/office/drawing/2014/main" id="{D4698E34-37EB-9151-8C76-B2B5990AE6EE}"/>
                </a:ext>
              </a:extLst>
            </p:cNvPr>
            <p:cNvSpPr/>
            <p:nvPr/>
          </p:nvSpPr>
          <p:spPr>
            <a:xfrm>
              <a:off x="1895756" y="4962581"/>
              <a:ext cx="1562252" cy="463470"/>
            </a:xfrm>
            <a:prstGeom prst="cloudCallout">
              <a:avLst>
                <a:gd name="adj1" fmla="val 64083"/>
                <a:gd name="adj2" fmla="val 11200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 dirty="0">
                  <a:solidFill>
                    <a:schemeClr val="tx1"/>
                  </a:solidFill>
                </a:rPr>
                <a:t>        = $6k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8" name="Speech Bubble: Rectangle with Corners Rounded 207">
                  <a:extLst>
                    <a:ext uri="{FF2B5EF4-FFF2-40B4-BE49-F238E27FC236}">
                      <a16:creationId xmlns:a16="http://schemas.microsoft.com/office/drawing/2014/main" id="{0BF30871-7CCC-69BF-3D21-45DDFDA26F2C}"/>
                    </a:ext>
                  </a:extLst>
                </p:cNvPr>
                <p:cNvSpPr/>
                <p:nvPr/>
              </p:nvSpPr>
              <p:spPr>
                <a:xfrm>
                  <a:off x="1895756" y="5490958"/>
                  <a:ext cx="1506704" cy="416227"/>
                </a:xfrm>
                <a:prstGeom prst="wedgeRoundRectCallout">
                  <a:avLst>
                    <a:gd name="adj1" fmla="val 72659"/>
                    <a:gd name="adj2" fmla="val -55252"/>
                    <a:gd name="adj3" fmla="val 16667"/>
                  </a:avLst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ysClr val="windowText" lastClr="000000"/>
                      </a:solidFill>
                    </a:rPr>
                    <a:t>I bid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</m:oMath>
                  </a14:m>
                  <a:r>
                    <a:rPr lang="en-US" sz="1600" dirty="0">
                      <a:solidFill>
                        <a:sysClr val="windowText" lastClr="000000"/>
                      </a:solidFill>
                    </a:rPr>
                    <a:t>$4k</a:t>
                  </a:r>
                  <a14:m>
                    <m:oMath xmlns:m="http://schemas.openxmlformats.org/officeDocument/2006/math">
                      <m:r>
                        <a:rPr lang="en-US" sz="1600" i="1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1600" dirty="0">
                    <a:solidFill>
                      <a:sysClr val="windowText" lastClr="000000"/>
                    </a:solidFill>
                  </a:endParaRPr>
                </a:p>
              </p:txBody>
            </p:sp>
          </mc:Choice>
          <mc:Fallback xmlns="">
            <p:sp>
              <p:nvSpPr>
                <p:cNvPr id="208" name="Speech Bubble: Rectangle with Corners Rounded 207">
                  <a:extLst>
                    <a:ext uri="{FF2B5EF4-FFF2-40B4-BE49-F238E27FC236}">
                      <a16:creationId xmlns:a16="http://schemas.microsoft.com/office/drawing/2014/main" id="{0BF30871-7CCC-69BF-3D21-45DDFDA26F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95756" y="5490958"/>
                  <a:ext cx="1506704" cy="416227"/>
                </a:xfrm>
                <a:prstGeom prst="wedgeRoundRectCallout">
                  <a:avLst>
                    <a:gd name="adj1" fmla="val 72659"/>
                    <a:gd name="adj2" fmla="val -55252"/>
                    <a:gd name="adj3" fmla="val 16667"/>
                  </a:avLst>
                </a:prstGeom>
                <a:blipFill>
                  <a:blip r:embed="rId8"/>
                  <a:stretch>
                    <a:fillRect b="-833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9" name="Graphic 208" descr="Car">
              <a:extLst>
                <a:ext uri="{FF2B5EF4-FFF2-40B4-BE49-F238E27FC236}">
                  <a16:creationId xmlns:a16="http://schemas.microsoft.com/office/drawing/2014/main" id="{670D877B-945F-1B2E-FA2D-CF142F45B535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33600" y="4962581"/>
              <a:ext cx="426478" cy="426478"/>
            </a:xfrm>
            <a:prstGeom prst="rect">
              <a:avLst/>
            </a:prstGeom>
          </p:spPr>
        </p:pic>
        <p:grpSp>
          <p:nvGrpSpPr>
            <p:cNvPr id="210" name="Group 209">
              <a:extLst>
                <a:ext uri="{FF2B5EF4-FFF2-40B4-BE49-F238E27FC236}">
                  <a16:creationId xmlns:a16="http://schemas.microsoft.com/office/drawing/2014/main" id="{D6490B20-34B9-D821-7E88-5B0564108127}"/>
                </a:ext>
              </a:extLst>
            </p:cNvPr>
            <p:cNvGrpSpPr/>
            <p:nvPr/>
          </p:nvGrpSpPr>
          <p:grpSpPr>
            <a:xfrm>
              <a:off x="3725379" y="4896800"/>
              <a:ext cx="735421" cy="633985"/>
              <a:chOff x="7668358" y="5515103"/>
              <a:chExt cx="735421" cy="633985"/>
            </a:xfrm>
          </p:grpSpPr>
          <p:sp>
            <p:nvSpPr>
              <p:cNvPr id="211" name="Moon 210">
                <a:extLst>
                  <a:ext uri="{FF2B5EF4-FFF2-40B4-BE49-F238E27FC236}">
                    <a16:creationId xmlns:a16="http://schemas.microsoft.com/office/drawing/2014/main" id="{A3869B90-3ADD-3678-FC88-C6AD695A1A82}"/>
                  </a:ext>
                </a:extLst>
              </p:cNvPr>
              <p:cNvSpPr/>
              <p:nvPr/>
            </p:nvSpPr>
            <p:spPr>
              <a:xfrm rot="16200000">
                <a:off x="7907269" y="5430097"/>
                <a:ext cx="266234" cy="532468"/>
              </a:xfrm>
              <a:prstGeom prst="moo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212" name="Group 211">
                <a:extLst>
                  <a:ext uri="{FF2B5EF4-FFF2-40B4-BE49-F238E27FC236}">
                    <a16:creationId xmlns:a16="http://schemas.microsoft.com/office/drawing/2014/main" id="{BE828D7D-FFC6-64D5-90A4-CD6EC085B83C}"/>
                  </a:ext>
                </a:extLst>
              </p:cNvPr>
              <p:cNvGrpSpPr/>
              <p:nvPr/>
            </p:nvGrpSpPr>
            <p:grpSpPr>
              <a:xfrm>
                <a:off x="7668358" y="5515103"/>
                <a:ext cx="735421" cy="633985"/>
                <a:chOff x="4814522" y="4275326"/>
                <a:chExt cx="1325878" cy="1143000"/>
              </a:xfrm>
            </p:grpSpPr>
            <p:sp>
              <p:nvSpPr>
                <p:cNvPr id="213" name="Isosceles Triangle 212">
                  <a:extLst>
                    <a:ext uri="{FF2B5EF4-FFF2-40B4-BE49-F238E27FC236}">
                      <a16:creationId xmlns:a16="http://schemas.microsoft.com/office/drawing/2014/main" id="{9829D76D-5A95-8239-D119-28D522763703}"/>
                    </a:ext>
                  </a:extLst>
                </p:cNvPr>
                <p:cNvSpPr/>
                <p:nvPr/>
              </p:nvSpPr>
              <p:spPr>
                <a:xfrm>
                  <a:off x="4814522" y="4275326"/>
                  <a:ext cx="1325878" cy="1143000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0" bIns="91440" rtlCol="0" anchor="ctr"/>
                <a:lstStyle/>
                <a:p>
                  <a:pPr algn="ctr"/>
                  <a:endParaRPr lang="en-US" sz="8800" b="1" dirty="0">
                    <a:ea typeface="CMU Serif" panose="02000603000000000000" pitchFamily="2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214" name="Group 213">
                  <a:extLst>
                    <a:ext uri="{FF2B5EF4-FFF2-40B4-BE49-F238E27FC236}">
                      <a16:creationId xmlns:a16="http://schemas.microsoft.com/office/drawing/2014/main" id="{2147C276-12A8-29AD-3F92-B9AF5CF02B49}"/>
                    </a:ext>
                  </a:extLst>
                </p:cNvPr>
                <p:cNvGrpSpPr/>
                <p:nvPr/>
              </p:nvGrpSpPr>
              <p:grpSpPr>
                <a:xfrm>
                  <a:off x="4995925" y="4371154"/>
                  <a:ext cx="914400" cy="914400"/>
                  <a:chOff x="3721563" y="3657600"/>
                  <a:chExt cx="914400" cy="914400"/>
                </a:xfrm>
              </p:grpSpPr>
              <p:grpSp>
                <p:nvGrpSpPr>
                  <p:cNvPr id="215" name="Group 214">
                    <a:extLst>
                      <a:ext uri="{FF2B5EF4-FFF2-40B4-BE49-F238E27FC236}">
                        <a16:creationId xmlns:a16="http://schemas.microsoft.com/office/drawing/2014/main" id="{1E25F70F-46D4-D055-78E8-82EEE40F3181}"/>
                      </a:ext>
                    </a:extLst>
                  </p:cNvPr>
                  <p:cNvGrpSpPr/>
                  <p:nvPr/>
                </p:nvGrpSpPr>
                <p:grpSpPr>
                  <a:xfrm>
                    <a:off x="3962400" y="4114800"/>
                    <a:ext cx="457200" cy="152400"/>
                    <a:chOff x="3965183" y="3962400"/>
                    <a:chExt cx="457200" cy="152400"/>
                  </a:xfrm>
                  <a:solidFill>
                    <a:schemeClr val="tx1"/>
                  </a:solidFill>
                </p:grpSpPr>
                <p:sp>
                  <p:nvSpPr>
                    <p:cNvPr id="217" name="Oval 216">
                      <a:extLst>
                        <a:ext uri="{FF2B5EF4-FFF2-40B4-BE49-F238E27FC236}">
                          <a16:creationId xmlns:a16="http://schemas.microsoft.com/office/drawing/2014/main" id="{C2469732-A5DD-D31F-81DD-F1E79AA2DE9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65183" y="3962400"/>
                      <a:ext cx="152400" cy="1524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8" name="Oval 217">
                      <a:extLst>
                        <a:ext uri="{FF2B5EF4-FFF2-40B4-BE49-F238E27FC236}">
                          <a16:creationId xmlns:a16="http://schemas.microsoft.com/office/drawing/2014/main" id="{627A308B-483A-811B-4D14-34A2EC9CB86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69983" y="3962400"/>
                      <a:ext cx="152400" cy="1524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216" name="Arc 215">
                    <a:extLst>
                      <a:ext uri="{FF2B5EF4-FFF2-40B4-BE49-F238E27FC236}">
                        <a16:creationId xmlns:a16="http://schemas.microsoft.com/office/drawing/2014/main" id="{665BDE36-6523-2042-0BD9-223252FE5EFC}"/>
                      </a:ext>
                    </a:extLst>
                  </p:cNvPr>
                  <p:cNvSpPr/>
                  <p:nvPr/>
                </p:nvSpPr>
                <p:spPr>
                  <a:xfrm rot="8100000">
                    <a:off x="3721563" y="3657600"/>
                    <a:ext cx="914400" cy="914400"/>
                  </a:xfrm>
                  <a:prstGeom prst="arc">
                    <a:avLst/>
                  </a:prstGeom>
                  <a:noFill/>
                  <a:ln w="76200">
                    <a:solidFill>
                      <a:schemeClr val="tx1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092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B0862-4FBE-A590-5F3B-C344D064E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1: Revelation Principle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E749552-0F9D-B5D4-833B-16A7C2A1FE93}"/>
              </a:ext>
            </a:extLst>
          </p:cNvPr>
          <p:cNvCxnSpPr>
            <a:cxnSpLocks/>
          </p:cNvCxnSpPr>
          <p:nvPr/>
        </p:nvCxnSpPr>
        <p:spPr>
          <a:xfrm>
            <a:off x="4343400" y="2438400"/>
            <a:ext cx="0" cy="434340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8A064117-E0C6-941C-91CB-63A45E62B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508E98-2C98-F7D8-FDD1-5B5E7377ED68}"/>
              </a:ext>
            </a:extLst>
          </p:cNvPr>
          <p:cNvSpPr txBox="1"/>
          <p:nvPr/>
        </p:nvSpPr>
        <p:spPr>
          <a:xfrm>
            <a:off x="100506" y="2286000"/>
            <a:ext cx="1105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Mediator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068F806-AAF5-FD38-4455-363ECC34FF26}"/>
              </a:ext>
            </a:extLst>
          </p:cNvPr>
          <p:cNvSpPr/>
          <p:nvPr/>
        </p:nvSpPr>
        <p:spPr>
          <a:xfrm>
            <a:off x="240887" y="2619759"/>
            <a:ext cx="794629" cy="794629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01A8607-7267-21B6-5AD6-0C637174E615}"/>
              </a:ext>
            </a:extLst>
          </p:cNvPr>
          <p:cNvGrpSpPr/>
          <p:nvPr/>
        </p:nvGrpSpPr>
        <p:grpSpPr>
          <a:xfrm>
            <a:off x="505479" y="2900217"/>
            <a:ext cx="280458" cy="93486"/>
            <a:chOff x="3965183" y="3962400"/>
            <a:chExt cx="457200" cy="152400"/>
          </a:xfrm>
          <a:solidFill>
            <a:schemeClr val="tx1"/>
          </a:solidFill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2006F3D-612A-05F3-8CAE-4DC80D7FB3A4}"/>
                </a:ext>
              </a:extLst>
            </p:cNvPr>
            <p:cNvSpPr/>
            <p:nvPr/>
          </p:nvSpPr>
          <p:spPr>
            <a:xfrm>
              <a:off x="3965183" y="3962400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D3BD1BF-DFD0-F24B-BE93-1E2D0A536670}"/>
                </a:ext>
              </a:extLst>
            </p:cNvPr>
            <p:cNvSpPr/>
            <p:nvPr/>
          </p:nvSpPr>
          <p:spPr>
            <a:xfrm>
              <a:off x="4269983" y="3962400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Arc 27">
            <a:extLst>
              <a:ext uri="{FF2B5EF4-FFF2-40B4-BE49-F238E27FC236}">
                <a16:creationId xmlns:a16="http://schemas.microsoft.com/office/drawing/2014/main" id="{30E00567-F606-09C4-2CAE-C4610081A158}"/>
              </a:ext>
            </a:extLst>
          </p:cNvPr>
          <p:cNvSpPr/>
          <p:nvPr/>
        </p:nvSpPr>
        <p:spPr>
          <a:xfrm rot="8100000">
            <a:off x="357744" y="2619759"/>
            <a:ext cx="560915" cy="560915"/>
          </a:xfrm>
          <a:prstGeom prst="arc">
            <a:avLst/>
          </a:prstGeom>
          <a:noFill/>
          <a:ln w="762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8B67C6B3-1EB1-717E-D08B-ECE0FAD19B53}"/>
              </a:ext>
            </a:extLst>
          </p:cNvPr>
          <p:cNvSpPr/>
          <p:nvPr/>
        </p:nvSpPr>
        <p:spPr>
          <a:xfrm>
            <a:off x="3509625" y="3694118"/>
            <a:ext cx="735421" cy="63398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endParaRPr lang="en-US" sz="8800" b="1" dirty="0">
              <a:ea typeface="CMU Serif" panose="02000603000000000000" pitchFamily="2" charset="0"/>
              <a:cs typeface="Times New Roman" panose="02020603050405020304" pitchFamily="18" charset="0"/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4F68CA-8611-6A36-B188-72BE3A994FE3}"/>
              </a:ext>
            </a:extLst>
          </p:cNvPr>
          <p:cNvGrpSpPr/>
          <p:nvPr/>
        </p:nvGrpSpPr>
        <p:grpSpPr>
          <a:xfrm>
            <a:off x="3743827" y="4000863"/>
            <a:ext cx="253594" cy="84531"/>
            <a:chOff x="3965183" y="3962400"/>
            <a:chExt cx="457200" cy="152400"/>
          </a:xfrm>
          <a:solidFill>
            <a:schemeClr val="tx1"/>
          </a:solidFill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B075BB5B-EF70-226E-284F-A47D350834FF}"/>
                </a:ext>
              </a:extLst>
            </p:cNvPr>
            <p:cNvSpPr/>
            <p:nvPr/>
          </p:nvSpPr>
          <p:spPr>
            <a:xfrm>
              <a:off x="3965183" y="3962400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1F6D6C98-49B5-567C-7D06-7C5F7668F603}"/>
                </a:ext>
              </a:extLst>
            </p:cNvPr>
            <p:cNvSpPr/>
            <p:nvPr/>
          </p:nvSpPr>
          <p:spPr>
            <a:xfrm>
              <a:off x="4269983" y="3962400"/>
              <a:ext cx="152400" cy="1524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Arc 37">
            <a:extLst>
              <a:ext uri="{FF2B5EF4-FFF2-40B4-BE49-F238E27FC236}">
                <a16:creationId xmlns:a16="http://schemas.microsoft.com/office/drawing/2014/main" id="{7E58BA42-0B20-F0CD-2124-CF4EC20A82B5}"/>
              </a:ext>
            </a:extLst>
          </p:cNvPr>
          <p:cNvSpPr/>
          <p:nvPr/>
        </p:nvSpPr>
        <p:spPr>
          <a:xfrm rot="8100000">
            <a:off x="3610243" y="3747269"/>
            <a:ext cx="507188" cy="507188"/>
          </a:xfrm>
          <a:prstGeom prst="arc">
            <a:avLst/>
          </a:prstGeom>
          <a:noFill/>
          <a:ln w="762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Speech Bubble: Rectangle with Corners Rounded 43">
                <a:extLst>
                  <a:ext uri="{FF2B5EF4-FFF2-40B4-BE49-F238E27FC236}">
                    <a16:creationId xmlns:a16="http://schemas.microsoft.com/office/drawing/2014/main" id="{7C3D0DFC-9A64-5E7D-A617-7B86CB4E3FB3}"/>
                  </a:ext>
                </a:extLst>
              </p:cNvPr>
              <p:cNvSpPr/>
              <p:nvPr/>
            </p:nvSpPr>
            <p:spPr>
              <a:xfrm>
                <a:off x="1269031" y="2756387"/>
                <a:ext cx="935338" cy="319832"/>
              </a:xfrm>
              <a:prstGeom prst="wedgeRoundRectCallout">
                <a:avLst>
                  <a:gd name="adj1" fmla="val -65741"/>
                  <a:gd name="adj2" fmla="val 30480"/>
                  <a:gd name="adj3" fmla="val 16667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4" name="Speech Bubble: Rectangle with Corners Rounded 43">
                <a:extLst>
                  <a:ext uri="{FF2B5EF4-FFF2-40B4-BE49-F238E27FC236}">
                    <a16:creationId xmlns:a16="http://schemas.microsoft.com/office/drawing/2014/main" id="{7C3D0DFC-9A64-5E7D-A617-7B86CB4E3F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9031" y="2756387"/>
                <a:ext cx="935338" cy="319832"/>
              </a:xfrm>
              <a:prstGeom prst="wedgeRoundRectCallout">
                <a:avLst>
                  <a:gd name="adj1" fmla="val -65741"/>
                  <a:gd name="adj2" fmla="val 30480"/>
                  <a:gd name="adj3" fmla="val 16667"/>
                </a:avLst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8" name="Straight Connector 147">
            <a:extLst>
              <a:ext uri="{FF2B5EF4-FFF2-40B4-BE49-F238E27FC236}">
                <a16:creationId xmlns:a16="http://schemas.microsoft.com/office/drawing/2014/main" id="{EA897DFC-9B00-5373-BD85-54CBB58DAEDE}"/>
              </a:ext>
            </a:extLst>
          </p:cNvPr>
          <p:cNvCxnSpPr/>
          <p:nvPr/>
        </p:nvCxnSpPr>
        <p:spPr>
          <a:xfrm>
            <a:off x="152400" y="4495800"/>
            <a:ext cx="8869351" cy="0"/>
          </a:xfrm>
          <a:prstGeom prst="line">
            <a:avLst/>
          </a:prstGeom>
          <a:ln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hought Bubble: Cloud 3">
                <a:extLst>
                  <a:ext uri="{FF2B5EF4-FFF2-40B4-BE49-F238E27FC236}">
                    <a16:creationId xmlns:a16="http://schemas.microsoft.com/office/drawing/2014/main" id="{1436DAE0-8E9F-0D29-1549-332DFF4701FF}"/>
                  </a:ext>
                </a:extLst>
              </p:cNvPr>
              <p:cNvSpPr/>
              <p:nvPr/>
            </p:nvSpPr>
            <p:spPr>
              <a:xfrm>
                <a:off x="1722600" y="3254378"/>
                <a:ext cx="2445374" cy="603108"/>
              </a:xfrm>
              <a:prstGeom prst="cloudCallout">
                <a:avLst>
                  <a:gd name="adj1" fmla="val 27435"/>
                  <a:gd name="adj2" fmla="val 62501"/>
                </a:avLst>
              </a:prstGeom>
              <a:solidFill>
                <a:schemeClr val="accent1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600" dirty="0">
                    <a:solidFill>
                      <a:sysClr val="windowText" lastClr="000000"/>
                    </a:solidFill>
                  </a:rPr>
                  <a:t>I'll play action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16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6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16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Thought Bubble: Cloud 3">
                <a:extLst>
                  <a:ext uri="{FF2B5EF4-FFF2-40B4-BE49-F238E27FC236}">
                    <a16:creationId xmlns:a16="http://schemas.microsoft.com/office/drawing/2014/main" id="{1436DAE0-8E9F-0D29-1549-332DFF4701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600" y="3254378"/>
                <a:ext cx="2445374" cy="603108"/>
              </a:xfrm>
              <a:prstGeom prst="cloudCallout">
                <a:avLst>
                  <a:gd name="adj1" fmla="val 27435"/>
                  <a:gd name="adj2" fmla="val 62501"/>
                </a:avLst>
              </a:prstGeom>
              <a:blipFill>
                <a:blip r:embed="rId3"/>
                <a:stretch>
                  <a:fillRect t="-260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5B1DA4CF-4C0D-A617-4F2E-912F7D960634}"/>
              </a:ext>
            </a:extLst>
          </p:cNvPr>
          <p:cNvSpPr txBox="1">
            <a:spLocks/>
          </p:cNvSpPr>
          <p:nvPr/>
        </p:nvSpPr>
        <p:spPr>
          <a:xfrm>
            <a:off x="468486" y="1216324"/>
            <a:ext cx="8229600" cy="68838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Aft>
                <a:spcPts val="100"/>
              </a:spcAft>
              <a:buFont typeface="Arial" pitchFamily="34" charset="0"/>
              <a:buNone/>
            </a:pPr>
            <a:r>
              <a:rPr lang="en-US" dirty="0">
                <a:solidFill>
                  <a:schemeClr val="bg1"/>
                </a:solidFill>
              </a:rPr>
              <a:t>2. The mediator's messages to the players are action recommendations. In equilibrium, players play the actions that they are recommended.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5CACFEC-C746-F217-2FE7-67BD2BC1CC79}"/>
              </a:ext>
            </a:extLst>
          </p:cNvPr>
          <p:cNvSpPr txBox="1"/>
          <p:nvPr/>
        </p:nvSpPr>
        <p:spPr>
          <a:xfrm>
            <a:off x="1134151" y="1981200"/>
            <a:ext cx="3019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Original</a:t>
            </a:r>
            <a:r>
              <a:rPr lang="en-US" dirty="0"/>
              <a:t> </a:t>
            </a:r>
            <a:r>
              <a:rPr lang="en-US" b="1" dirty="0"/>
              <a:t>equilibrium (indirect)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5FB736D-221F-7397-A2E0-6F3DCB51B7D6}"/>
              </a:ext>
            </a:extLst>
          </p:cNvPr>
          <p:cNvSpPr txBox="1"/>
          <p:nvPr/>
        </p:nvSpPr>
        <p:spPr>
          <a:xfrm>
            <a:off x="5754898" y="1981200"/>
            <a:ext cx="1913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Direct equilibrium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73CD749-D78D-E55C-5ACF-E2CB24B05553}"/>
              </a:ext>
            </a:extLst>
          </p:cNvPr>
          <p:cNvGrpSpPr/>
          <p:nvPr/>
        </p:nvGrpSpPr>
        <p:grpSpPr>
          <a:xfrm>
            <a:off x="4343400" y="2250300"/>
            <a:ext cx="4688848" cy="2188432"/>
            <a:chOff x="4343400" y="2250300"/>
            <a:chExt cx="4688848" cy="218843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99797EA-AD11-4202-322B-CE8067795540}"/>
                </a:ext>
              </a:extLst>
            </p:cNvPr>
            <p:cNvSpPr txBox="1"/>
            <p:nvPr/>
          </p:nvSpPr>
          <p:spPr>
            <a:xfrm>
              <a:off x="4343400" y="2362200"/>
              <a:ext cx="1105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Mediator</a:t>
              </a: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A87A691-A727-2DFA-EE45-121123602891}"/>
                </a:ext>
              </a:extLst>
            </p:cNvPr>
            <p:cNvGrpSpPr/>
            <p:nvPr/>
          </p:nvGrpSpPr>
          <p:grpSpPr>
            <a:xfrm>
              <a:off x="4483781" y="2695959"/>
              <a:ext cx="794629" cy="794629"/>
              <a:chOff x="4483781" y="2984518"/>
              <a:chExt cx="794629" cy="794629"/>
            </a:xfrm>
          </p:grpSpPr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F8AE701F-D0F3-9803-F51C-8F16328DB7E3}"/>
                  </a:ext>
                </a:extLst>
              </p:cNvPr>
              <p:cNvSpPr/>
              <p:nvPr/>
            </p:nvSpPr>
            <p:spPr>
              <a:xfrm>
                <a:off x="4483781" y="2984518"/>
                <a:ext cx="794629" cy="794629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dirty="0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A43014D-FD1C-AEB1-EC78-EF5E1EEC77A2}"/>
                  </a:ext>
                </a:extLst>
              </p:cNvPr>
              <p:cNvGrpSpPr/>
              <p:nvPr/>
            </p:nvGrpSpPr>
            <p:grpSpPr>
              <a:xfrm>
                <a:off x="4748373" y="3264976"/>
                <a:ext cx="280458" cy="93486"/>
                <a:chOff x="3965183" y="3962400"/>
                <a:chExt cx="457200" cy="152400"/>
              </a:xfrm>
              <a:solidFill>
                <a:schemeClr val="tx1"/>
              </a:solidFill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2E8346C3-9B31-A35D-2E05-CC559F2D8A8C}"/>
                    </a:ext>
                  </a:extLst>
                </p:cNvPr>
                <p:cNvSpPr/>
                <p:nvPr/>
              </p:nvSpPr>
              <p:spPr>
                <a:xfrm>
                  <a:off x="39651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4FC541A5-7193-BF58-99F4-49945A9D4F4B}"/>
                    </a:ext>
                  </a:extLst>
                </p:cNvPr>
                <p:cNvSpPr/>
                <p:nvPr/>
              </p:nvSpPr>
              <p:spPr>
                <a:xfrm>
                  <a:off x="4269983" y="396240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" name="Arc 13">
                <a:extLst>
                  <a:ext uri="{FF2B5EF4-FFF2-40B4-BE49-F238E27FC236}">
                    <a16:creationId xmlns:a16="http://schemas.microsoft.com/office/drawing/2014/main" id="{8D001470-AC88-E154-FA0E-10B969F6A2B5}"/>
                  </a:ext>
                </a:extLst>
              </p:cNvPr>
              <p:cNvSpPr/>
              <p:nvPr/>
            </p:nvSpPr>
            <p:spPr>
              <a:xfrm rot="8100000">
                <a:off x="4600638" y="2984518"/>
                <a:ext cx="560915" cy="560915"/>
              </a:xfrm>
              <a:prstGeom prst="arc">
                <a:avLst/>
              </a:prstGeom>
              <a:noFill/>
              <a:ln w="76200">
                <a:solidFill>
                  <a:schemeClr val="tx1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AA46798C-7610-212A-3666-2FCEF7963243}"/>
                </a:ext>
              </a:extLst>
            </p:cNvPr>
            <p:cNvSpPr/>
            <p:nvPr/>
          </p:nvSpPr>
          <p:spPr>
            <a:xfrm>
              <a:off x="8248745" y="3725363"/>
              <a:ext cx="735421" cy="63398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800" b="1" dirty="0">
                <a:ea typeface="CMU Serif" panose="02000603000000000000" pitchFamily="2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2E869D2-8B9F-240C-12F8-83A843A8C7EA}"/>
                </a:ext>
              </a:extLst>
            </p:cNvPr>
            <p:cNvGrpSpPr/>
            <p:nvPr/>
          </p:nvGrpSpPr>
          <p:grpSpPr>
            <a:xfrm>
              <a:off x="8482947" y="4032108"/>
              <a:ext cx="253594" cy="84531"/>
              <a:chOff x="3965183" y="3962400"/>
              <a:chExt cx="457200" cy="152400"/>
            </a:xfrm>
            <a:solidFill>
              <a:schemeClr val="tx1"/>
            </a:solidFill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CF3B4A40-C377-78BF-1692-4843BD12303A}"/>
                  </a:ext>
                </a:extLst>
              </p:cNvPr>
              <p:cNvSpPr/>
              <p:nvPr/>
            </p:nvSpPr>
            <p:spPr>
              <a:xfrm>
                <a:off x="3965183" y="3962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F53A2A3D-6FD3-CB32-D780-5AC588494163}"/>
                  </a:ext>
                </a:extLst>
              </p:cNvPr>
              <p:cNvSpPr/>
              <p:nvPr/>
            </p:nvSpPr>
            <p:spPr>
              <a:xfrm>
                <a:off x="4269983" y="3962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914575E9-66D3-D315-5344-89433047EF96}"/>
                </a:ext>
              </a:extLst>
            </p:cNvPr>
            <p:cNvSpPr/>
            <p:nvPr/>
          </p:nvSpPr>
          <p:spPr>
            <a:xfrm rot="8100000">
              <a:off x="8349363" y="3778514"/>
              <a:ext cx="507188" cy="507188"/>
            </a:xfrm>
            <a:prstGeom prst="arc">
              <a:avLst/>
            </a:prstGeom>
            <a:noFill/>
            <a:ln w="762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hought Bubble: Cloud 41">
                  <a:extLst>
                    <a:ext uri="{FF2B5EF4-FFF2-40B4-BE49-F238E27FC236}">
                      <a16:creationId xmlns:a16="http://schemas.microsoft.com/office/drawing/2014/main" id="{669A2844-C38C-769D-4855-BBD2C932A654}"/>
                    </a:ext>
                  </a:extLst>
                </p:cNvPr>
                <p:cNvSpPr/>
                <p:nvPr/>
              </p:nvSpPr>
              <p:spPr>
                <a:xfrm>
                  <a:off x="5391577" y="2250300"/>
                  <a:ext cx="3640671" cy="972529"/>
                </a:xfrm>
                <a:prstGeom prst="cloudCallout">
                  <a:avLst>
                    <a:gd name="adj1" fmla="val -51249"/>
                    <a:gd name="adj2" fmla="val 25641"/>
                  </a:avLst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chemeClr val="tx1"/>
                      </a:solidFill>
                    </a:rPr>
                    <a:t>I would send message </a:t>
                  </a:r>
                  <a14:m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a14:m>
                  <a:r>
                    <a:rPr lang="en-US" sz="1600" i="1" dirty="0">
                      <a:solidFill>
                        <a:schemeClr val="tx1"/>
                      </a:solidFill>
                    </a:rPr>
                    <a:t>, </a:t>
                  </a:r>
                  <a:r>
                    <a:rPr lang="en-US" sz="1600" dirty="0">
                      <a:solidFill>
                        <a:schemeClr val="tx1"/>
                      </a:solidFill>
                    </a:rPr>
                    <a:t>which would cause you to play the action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US" sz="1600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hought Bubble: Cloud 41">
                  <a:extLst>
                    <a:ext uri="{FF2B5EF4-FFF2-40B4-BE49-F238E27FC236}">
                      <a16:creationId xmlns:a16="http://schemas.microsoft.com/office/drawing/2014/main" id="{669A2844-C38C-769D-4855-BBD2C932A6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1577" y="2250300"/>
                  <a:ext cx="3640671" cy="972529"/>
                </a:xfrm>
                <a:prstGeom prst="cloudCallout">
                  <a:avLst>
                    <a:gd name="adj1" fmla="val -51249"/>
                    <a:gd name="adj2" fmla="val 25641"/>
                  </a:avLst>
                </a:prstGeom>
                <a:blipFill>
                  <a:blip r:embed="rId4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Speech Bubble: Rectangle with Corners Rounded 54">
                  <a:extLst>
                    <a:ext uri="{FF2B5EF4-FFF2-40B4-BE49-F238E27FC236}">
                      <a16:creationId xmlns:a16="http://schemas.microsoft.com/office/drawing/2014/main" id="{E323D957-3693-3E72-19E2-60B49461D34E}"/>
                    </a:ext>
                  </a:extLst>
                </p:cNvPr>
                <p:cNvSpPr/>
                <p:nvPr/>
              </p:nvSpPr>
              <p:spPr>
                <a:xfrm>
                  <a:off x="5532792" y="3276600"/>
                  <a:ext cx="2613173" cy="322094"/>
                </a:xfrm>
                <a:prstGeom prst="wedgeRoundRectCallout">
                  <a:avLst>
                    <a:gd name="adj1" fmla="val -55946"/>
                    <a:gd name="adj2" fmla="val 6199"/>
                    <a:gd name="adj3" fmla="val 16667"/>
                  </a:avLst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0" dirty="0">
                      <a:solidFill>
                        <a:schemeClr val="tx1"/>
                      </a:solidFill>
                    </a:rPr>
                    <a:t>You should play action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endParaRPr lang="en-US" sz="1600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Speech Bubble: Rectangle with Corners Rounded 54">
                  <a:extLst>
                    <a:ext uri="{FF2B5EF4-FFF2-40B4-BE49-F238E27FC236}">
                      <a16:creationId xmlns:a16="http://schemas.microsoft.com/office/drawing/2014/main" id="{E323D957-3693-3E72-19E2-60B49461D34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2792" y="3276600"/>
                  <a:ext cx="2613173" cy="322094"/>
                </a:xfrm>
                <a:prstGeom prst="wedgeRoundRectCallout">
                  <a:avLst>
                    <a:gd name="adj1" fmla="val -55946"/>
                    <a:gd name="adj2" fmla="val 6199"/>
                    <a:gd name="adj3" fmla="val 16667"/>
                  </a:avLst>
                </a:prstGeom>
                <a:blipFill>
                  <a:blip r:embed="rId5"/>
                  <a:stretch>
                    <a:fillRect t="-9615" b="-2692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6" name="Thought Bubble: Cloud 55">
              <a:extLst>
                <a:ext uri="{FF2B5EF4-FFF2-40B4-BE49-F238E27FC236}">
                  <a16:creationId xmlns:a16="http://schemas.microsoft.com/office/drawing/2014/main" id="{0E6E7E61-0414-E7DC-4CF5-E522C1AA0C7A}"/>
                </a:ext>
              </a:extLst>
            </p:cNvPr>
            <p:cNvSpPr/>
            <p:nvPr/>
          </p:nvSpPr>
          <p:spPr>
            <a:xfrm>
              <a:off x="6482432" y="3861143"/>
              <a:ext cx="1415905" cy="577589"/>
            </a:xfrm>
            <a:prstGeom prst="cloudCallout">
              <a:avLst>
                <a:gd name="adj1" fmla="val 66614"/>
                <a:gd name="adj2" fmla="val -7760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ysClr val="windowText" lastClr="000000"/>
                  </a:solidFill>
                </a:rPr>
                <a:t>Okay!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2870E05-E1B0-9DB3-1813-0866780F01CD}"/>
              </a:ext>
            </a:extLst>
          </p:cNvPr>
          <p:cNvGrpSpPr/>
          <p:nvPr/>
        </p:nvGrpSpPr>
        <p:grpSpPr>
          <a:xfrm>
            <a:off x="42292" y="4612959"/>
            <a:ext cx="4202754" cy="1946888"/>
            <a:chOff x="42292" y="4612959"/>
            <a:chExt cx="4202754" cy="1946888"/>
          </a:xfrm>
        </p:grpSpPr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43B0C004-2232-64EB-1172-7EF73E54F6B8}"/>
                </a:ext>
              </a:extLst>
            </p:cNvPr>
            <p:cNvSpPr/>
            <p:nvPr/>
          </p:nvSpPr>
          <p:spPr>
            <a:xfrm>
              <a:off x="158814" y="4991641"/>
              <a:ext cx="794629" cy="79462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D8DD0038-9C3A-5552-99DD-BC0F0799DAE5}"/>
                </a:ext>
              </a:extLst>
            </p:cNvPr>
            <p:cNvGrpSpPr/>
            <p:nvPr/>
          </p:nvGrpSpPr>
          <p:grpSpPr>
            <a:xfrm>
              <a:off x="423406" y="5272099"/>
              <a:ext cx="280458" cy="93486"/>
              <a:chOff x="3965183" y="3962400"/>
              <a:chExt cx="457200" cy="152400"/>
            </a:xfrm>
            <a:solidFill>
              <a:schemeClr val="tx1"/>
            </a:solidFill>
          </p:grpSpPr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C557719F-6D8B-3A66-6B6D-D4E0433F0F66}"/>
                  </a:ext>
                </a:extLst>
              </p:cNvPr>
              <p:cNvSpPr/>
              <p:nvPr/>
            </p:nvSpPr>
            <p:spPr>
              <a:xfrm>
                <a:off x="3965183" y="3962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37FE5AED-0D2C-CA31-0912-0A60C71CE672}"/>
                  </a:ext>
                </a:extLst>
              </p:cNvPr>
              <p:cNvSpPr/>
              <p:nvPr/>
            </p:nvSpPr>
            <p:spPr>
              <a:xfrm>
                <a:off x="4269983" y="3962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0" name="Arc 79">
              <a:extLst>
                <a:ext uri="{FF2B5EF4-FFF2-40B4-BE49-F238E27FC236}">
                  <a16:creationId xmlns:a16="http://schemas.microsoft.com/office/drawing/2014/main" id="{59B98FE1-7522-81FF-1F5A-1B39FFD0EB8D}"/>
                </a:ext>
              </a:extLst>
            </p:cNvPr>
            <p:cNvSpPr/>
            <p:nvPr/>
          </p:nvSpPr>
          <p:spPr>
            <a:xfrm rot="8100000">
              <a:off x="275671" y="4991641"/>
              <a:ext cx="560915" cy="560915"/>
            </a:xfrm>
            <a:prstGeom prst="arc">
              <a:avLst/>
            </a:prstGeom>
            <a:noFill/>
            <a:ln w="762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101D1A34-72E8-9D1E-F57A-ECC458BB0037}"/>
                </a:ext>
              </a:extLst>
            </p:cNvPr>
            <p:cNvSpPr txBox="1"/>
            <p:nvPr/>
          </p:nvSpPr>
          <p:spPr>
            <a:xfrm>
              <a:off x="42292" y="4612959"/>
              <a:ext cx="1105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Mediator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Speech Bubble: Rectangle with Corners Rounded 87">
                  <a:extLst>
                    <a:ext uri="{FF2B5EF4-FFF2-40B4-BE49-F238E27FC236}">
                      <a16:creationId xmlns:a16="http://schemas.microsoft.com/office/drawing/2014/main" id="{F9FB3CCA-C5DD-3CF5-7691-429C3ED332F8}"/>
                    </a:ext>
                  </a:extLst>
                </p:cNvPr>
                <p:cNvSpPr/>
                <p:nvPr/>
              </p:nvSpPr>
              <p:spPr>
                <a:xfrm>
                  <a:off x="1150283" y="5035413"/>
                  <a:ext cx="1105132" cy="318670"/>
                </a:xfrm>
                <a:prstGeom prst="wedgeRoundRectCallout">
                  <a:avLst>
                    <a:gd name="adj1" fmla="val -63938"/>
                    <a:gd name="adj2" fmla="val 23212"/>
                    <a:gd name="adj3" fmla="val 16667"/>
                  </a:avLst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en-US" sz="1600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88" name="Speech Bubble: Rectangle with Corners Rounded 87">
                  <a:extLst>
                    <a:ext uri="{FF2B5EF4-FFF2-40B4-BE49-F238E27FC236}">
                      <a16:creationId xmlns:a16="http://schemas.microsoft.com/office/drawing/2014/main" id="{F9FB3CCA-C5DD-3CF5-7691-429C3ED332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0283" y="5035413"/>
                  <a:ext cx="1105132" cy="318670"/>
                </a:xfrm>
                <a:prstGeom prst="wedgeRoundRectCallout">
                  <a:avLst>
                    <a:gd name="adj1" fmla="val -63938"/>
                    <a:gd name="adj2" fmla="val 23212"/>
                    <a:gd name="adj3" fmla="val 16667"/>
                  </a:avLst>
                </a:prstGeom>
                <a:blipFill>
                  <a:blip r:embed="rId6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Thought Bubble: Cloud 88">
                  <a:extLst>
                    <a:ext uri="{FF2B5EF4-FFF2-40B4-BE49-F238E27FC236}">
                      <a16:creationId xmlns:a16="http://schemas.microsoft.com/office/drawing/2014/main" id="{AC5EBBB6-262C-F344-83C2-8EC50006CC86}"/>
                    </a:ext>
                  </a:extLst>
                </p:cNvPr>
                <p:cNvSpPr/>
                <p:nvPr/>
              </p:nvSpPr>
              <p:spPr>
                <a:xfrm>
                  <a:off x="876058" y="5527059"/>
                  <a:ext cx="2613172" cy="886950"/>
                </a:xfrm>
                <a:prstGeom prst="cloudCallout">
                  <a:avLst>
                    <a:gd name="adj1" fmla="val 52195"/>
                    <a:gd name="adj2" fmla="val 35009"/>
                  </a:avLst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ysClr val="windowText" lastClr="000000"/>
                      </a:solidFill>
                    </a:rPr>
                    <a:t>No, I'll play action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</m:d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1600" dirty="0">
                      <a:solidFill>
                        <a:sysClr val="windowText" lastClr="000000"/>
                      </a:solidFill>
                    </a:rPr>
                    <a:t> instead</a:t>
                  </a:r>
                </a:p>
              </p:txBody>
            </p:sp>
          </mc:Choice>
          <mc:Fallback xmlns="">
            <p:sp>
              <p:nvSpPr>
                <p:cNvPr id="89" name="Thought Bubble: Cloud 88">
                  <a:extLst>
                    <a:ext uri="{FF2B5EF4-FFF2-40B4-BE49-F238E27FC236}">
                      <a16:creationId xmlns:a16="http://schemas.microsoft.com/office/drawing/2014/main" xmlns:a14="http://schemas.microsoft.com/office/drawing/2010/main" xmlns="" id="{AC5EBBB6-262C-F344-83C2-8EC50006CC8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6058" y="5527059"/>
                  <a:ext cx="2613172" cy="886950"/>
                </a:xfrm>
                <a:prstGeom prst="cloudCallout">
                  <a:avLst>
                    <a:gd name="adj1" fmla="val 52195"/>
                    <a:gd name="adj2" fmla="val 35009"/>
                  </a:avLst>
                </a:prstGeom>
                <a:blipFill rotWithShape="0">
                  <a:blip r:embed="rId7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9A6D9C23-795C-C18A-087E-BD2B5B9B7CF1}"/>
                </a:ext>
              </a:extLst>
            </p:cNvPr>
            <p:cNvGrpSpPr/>
            <p:nvPr/>
          </p:nvGrpSpPr>
          <p:grpSpPr>
            <a:xfrm>
              <a:off x="3509625" y="5925862"/>
              <a:ext cx="735421" cy="633985"/>
              <a:chOff x="7598061" y="5515103"/>
              <a:chExt cx="735421" cy="633985"/>
            </a:xfrm>
          </p:grpSpPr>
          <p:sp>
            <p:nvSpPr>
              <p:cNvPr id="95" name="Moon 94">
                <a:extLst>
                  <a:ext uri="{FF2B5EF4-FFF2-40B4-BE49-F238E27FC236}">
                    <a16:creationId xmlns:a16="http://schemas.microsoft.com/office/drawing/2014/main" id="{19F629E2-4E98-5C68-13D8-44749BEA7A6A}"/>
                  </a:ext>
                </a:extLst>
              </p:cNvPr>
              <p:cNvSpPr/>
              <p:nvPr/>
            </p:nvSpPr>
            <p:spPr>
              <a:xfrm rot="16200000">
                <a:off x="7836972" y="5430097"/>
                <a:ext cx="266234" cy="532468"/>
              </a:xfrm>
              <a:prstGeom prst="moo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7513B72C-94EA-A491-4B5D-F3B7C89DC3D7}"/>
                  </a:ext>
                </a:extLst>
              </p:cNvPr>
              <p:cNvGrpSpPr/>
              <p:nvPr/>
            </p:nvGrpSpPr>
            <p:grpSpPr>
              <a:xfrm>
                <a:off x="7598061" y="5515103"/>
                <a:ext cx="735421" cy="633985"/>
                <a:chOff x="4687785" y="4275326"/>
                <a:chExt cx="1325878" cy="1143000"/>
              </a:xfrm>
            </p:grpSpPr>
            <p:sp>
              <p:nvSpPr>
                <p:cNvPr id="97" name="Isosceles Triangle 96">
                  <a:extLst>
                    <a:ext uri="{FF2B5EF4-FFF2-40B4-BE49-F238E27FC236}">
                      <a16:creationId xmlns:a16="http://schemas.microsoft.com/office/drawing/2014/main" id="{D30EB740-B040-3986-3CE4-9D805A9BB2B5}"/>
                    </a:ext>
                  </a:extLst>
                </p:cNvPr>
                <p:cNvSpPr/>
                <p:nvPr/>
              </p:nvSpPr>
              <p:spPr>
                <a:xfrm>
                  <a:off x="4687785" y="4275326"/>
                  <a:ext cx="1325878" cy="1143000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0" bIns="91440" rtlCol="0" anchor="ctr"/>
                <a:lstStyle/>
                <a:p>
                  <a:pPr algn="ctr"/>
                  <a:endParaRPr lang="en-US" sz="8800" b="1" dirty="0">
                    <a:ea typeface="CMU Serif" panose="02000603000000000000" pitchFamily="2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98" name="Group 97">
                  <a:extLst>
                    <a:ext uri="{FF2B5EF4-FFF2-40B4-BE49-F238E27FC236}">
                      <a16:creationId xmlns:a16="http://schemas.microsoft.com/office/drawing/2014/main" id="{9AB662FE-E67F-8D97-2BC8-6F504052B66D}"/>
                    </a:ext>
                  </a:extLst>
                </p:cNvPr>
                <p:cNvGrpSpPr/>
                <p:nvPr/>
              </p:nvGrpSpPr>
              <p:grpSpPr>
                <a:xfrm>
                  <a:off x="4869188" y="4371154"/>
                  <a:ext cx="914400" cy="914400"/>
                  <a:chOff x="3594826" y="3657600"/>
                  <a:chExt cx="914400" cy="914400"/>
                </a:xfrm>
              </p:grpSpPr>
              <p:grpSp>
                <p:nvGrpSpPr>
                  <p:cNvPr id="99" name="Group 98">
                    <a:extLst>
                      <a:ext uri="{FF2B5EF4-FFF2-40B4-BE49-F238E27FC236}">
                        <a16:creationId xmlns:a16="http://schemas.microsoft.com/office/drawing/2014/main" id="{FD796038-763D-12AC-F3BB-24B52BB98401}"/>
                      </a:ext>
                    </a:extLst>
                  </p:cNvPr>
                  <p:cNvGrpSpPr/>
                  <p:nvPr/>
                </p:nvGrpSpPr>
                <p:grpSpPr>
                  <a:xfrm>
                    <a:off x="3835663" y="4114800"/>
                    <a:ext cx="457200" cy="152400"/>
                    <a:chOff x="3838446" y="3962400"/>
                    <a:chExt cx="457200" cy="152400"/>
                  </a:xfrm>
                  <a:solidFill>
                    <a:schemeClr val="tx1"/>
                  </a:solidFill>
                </p:grpSpPr>
                <p:sp>
                  <p:nvSpPr>
                    <p:cNvPr id="101" name="Oval 100">
                      <a:extLst>
                        <a:ext uri="{FF2B5EF4-FFF2-40B4-BE49-F238E27FC236}">
                          <a16:creationId xmlns:a16="http://schemas.microsoft.com/office/drawing/2014/main" id="{DF204A76-1888-51D1-0D43-71AE0C3029B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838446" y="3962400"/>
                      <a:ext cx="152399" cy="1524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2" name="Oval 101">
                      <a:extLst>
                        <a:ext uri="{FF2B5EF4-FFF2-40B4-BE49-F238E27FC236}">
                          <a16:creationId xmlns:a16="http://schemas.microsoft.com/office/drawing/2014/main" id="{6BDDBEBD-75B3-B217-53D2-8BB7A09336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143247" y="3962400"/>
                      <a:ext cx="152399" cy="1524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00" name="Arc 99">
                    <a:extLst>
                      <a:ext uri="{FF2B5EF4-FFF2-40B4-BE49-F238E27FC236}">
                        <a16:creationId xmlns:a16="http://schemas.microsoft.com/office/drawing/2014/main" id="{E200BE50-69C5-FECD-6A22-23FD3EEE6B7B}"/>
                      </a:ext>
                    </a:extLst>
                  </p:cNvPr>
                  <p:cNvSpPr/>
                  <p:nvPr/>
                </p:nvSpPr>
                <p:spPr>
                  <a:xfrm rot="8100000">
                    <a:off x="3594826" y="3657600"/>
                    <a:ext cx="914400" cy="914400"/>
                  </a:xfrm>
                  <a:prstGeom prst="arc">
                    <a:avLst/>
                  </a:prstGeom>
                  <a:noFill/>
                  <a:ln w="76200">
                    <a:solidFill>
                      <a:schemeClr val="tx1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2F16C14-8A96-F04B-6BE3-F1A794ECA3FD}"/>
              </a:ext>
            </a:extLst>
          </p:cNvPr>
          <p:cNvGrpSpPr/>
          <p:nvPr/>
        </p:nvGrpSpPr>
        <p:grpSpPr>
          <a:xfrm>
            <a:off x="4328529" y="4648200"/>
            <a:ext cx="4642138" cy="1868908"/>
            <a:chOff x="4328529" y="4648200"/>
            <a:chExt cx="4642138" cy="1868908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8A4BDE86-DC3F-A5F5-C061-76674CB5AAA6}"/>
                </a:ext>
              </a:extLst>
            </p:cNvPr>
            <p:cNvSpPr/>
            <p:nvPr/>
          </p:nvSpPr>
          <p:spPr>
            <a:xfrm>
              <a:off x="4445051" y="5026882"/>
              <a:ext cx="794629" cy="794629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600" dirty="0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B7D12C6-1579-F3EA-D81D-ACB674EF2B44}"/>
                </a:ext>
              </a:extLst>
            </p:cNvPr>
            <p:cNvGrpSpPr/>
            <p:nvPr/>
          </p:nvGrpSpPr>
          <p:grpSpPr>
            <a:xfrm>
              <a:off x="4709643" y="5307340"/>
              <a:ext cx="280458" cy="93486"/>
              <a:chOff x="3965183" y="3962400"/>
              <a:chExt cx="457200" cy="152400"/>
            </a:xfrm>
            <a:solidFill>
              <a:schemeClr val="tx1"/>
            </a:solidFill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F3F4F3B4-73D1-AA00-E153-2A8B027219DC}"/>
                  </a:ext>
                </a:extLst>
              </p:cNvPr>
              <p:cNvSpPr/>
              <p:nvPr/>
            </p:nvSpPr>
            <p:spPr>
              <a:xfrm>
                <a:off x="3965183" y="3962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AB52CB95-363B-FE4C-8A58-31BB72EC59D3}"/>
                  </a:ext>
                </a:extLst>
              </p:cNvPr>
              <p:cNvSpPr/>
              <p:nvPr/>
            </p:nvSpPr>
            <p:spPr>
              <a:xfrm>
                <a:off x="4269983" y="3962400"/>
                <a:ext cx="152400" cy="1524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1" name="Arc 60">
              <a:extLst>
                <a:ext uri="{FF2B5EF4-FFF2-40B4-BE49-F238E27FC236}">
                  <a16:creationId xmlns:a16="http://schemas.microsoft.com/office/drawing/2014/main" id="{5E0CFF6D-49C9-EDAB-5B52-2C934F807EAE}"/>
                </a:ext>
              </a:extLst>
            </p:cNvPr>
            <p:cNvSpPr/>
            <p:nvPr/>
          </p:nvSpPr>
          <p:spPr>
            <a:xfrm rot="8100000">
              <a:off x="4561908" y="5026882"/>
              <a:ext cx="560915" cy="560915"/>
            </a:xfrm>
            <a:prstGeom prst="arc">
              <a:avLst/>
            </a:prstGeom>
            <a:noFill/>
            <a:ln w="76200">
              <a:solidFill>
                <a:schemeClr val="tx1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hought Bubble: Cloud 71">
                  <a:extLst>
                    <a:ext uri="{FF2B5EF4-FFF2-40B4-BE49-F238E27FC236}">
                      <a16:creationId xmlns:a16="http://schemas.microsoft.com/office/drawing/2014/main" id="{CA28B87C-C472-D6A5-B79B-D1A3D49930E9}"/>
                    </a:ext>
                  </a:extLst>
                </p:cNvPr>
                <p:cNvSpPr/>
                <p:nvPr/>
              </p:nvSpPr>
              <p:spPr>
                <a:xfrm>
                  <a:off x="5532792" y="5404737"/>
                  <a:ext cx="2613172" cy="886950"/>
                </a:xfrm>
                <a:prstGeom prst="cloudCallout">
                  <a:avLst>
                    <a:gd name="adj1" fmla="val 56832"/>
                    <a:gd name="adj2" fmla="val 30040"/>
                  </a:avLst>
                </a:prstGeom>
                <a:solidFill>
                  <a:schemeClr val="accent1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dirty="0">
                      <a:solidFill>
                        <a:sysClr val="windowText" lastClr="000000"/>
                      </a:solidFill>
                    </a:rPr>
                    <a:t>No, I'll play action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16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en-US" sz="1600" dirty="0">
                      <a:solidFill>
                        <a:sysClr val="windowText" lastClr="000000"/>
                      </a:solidFill>
                    </a:rPr>
                    <a:t> instead</a:t>
                  </a:r>
                </a:p>
              </p:txBody>
            </p:sp>
          </mc:Choice>
          <mc:Fallback xmlns="">
            <p:sp>
              <p:nvSpPr>
                <p:cNvPr id="72" name="Thought Bubble: Cloud 71">
                  <a:extLst>
                    <a:ext uri="{FF2B5EF4-FFF2-40B4-BE49-F238E27FC236}">
                      <a16:creationId xmlns:a16="http://schemas.microsoft.com/office/drawing/2014/main" id="{CA28B87C-C472-D6A5-B79B-D1A3D49930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2792" y="5404737"/>
                  <a:ext cx="2613172" cy="886950"/>
                </a:xfrm>
                <a:prstGeom prst="cloudCallout">
                  <a:avLst>
                    <a:gd name="adj1" fmla="val 56832"/>
                    <a:gd name="adj2" fmla="val 30040"/>
                  </a:avLst>
                </a:prstGeom>
                <a:blipFill>
                  <a:blip r:embed="rId8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43AA0F1-7F5D-81FF-C955-C5A0EC18E737}"/>
                </a:ext>
              </a:extLst>
            </p:cNvPr>
            <p:cNvSpPr txBox="1"/>
            <p:nvPr/>
          </p:nvSpPr>
          <p:spPr>
            <a:xfrm>
              <a:off x="4328529" y="4648200"/>
              <a:ext cx="110513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Mediator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Speech Bubble: Rectangle with Corners Rounded 73">
                  <a:extLst>
                    <a:ext uri="{FF2B5EF4-FFF2-40B4-BE49-F238E27FC236}">
                      <a16:creationId xmlns:a16="http://schemas.microsoft.com/office/drawing/2014/main" id="{6FBD647F-FEC7-CFFA-BDC7-81F676F78348}"/>
                    </a:ext>
                  </a:extLst>
                </p:cNvPr>
                <p:cNvSpPr/>
                <p:nvPr/>
              </p:nvSpPr>
              <p:spPr>
                <a:xfrm>
                  <a:off x="5578332" y="4827866"/>
                  <a:ext cx="2613173" cy="322094"/>
                </a:xfrm>
                <a:prstGeom prst="wedgeRoundRectCallout">
                  <a:avLst>
                    <a:gd name="adj1" fmla="val -61920"/>
                    <a:gd name="adj2" fmla="val 51207"/>
                    <a:gd name="adj3" fmla="val 16667"/>
                  </a:avLst>
                </a:prstGeom>
                <a:solidFill>
                  <a:schemeClr val="accent2">
                    <a:alpha val="50000"/>
                  </a:schemeClr>
                </a:solidFill>
                <a:ln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0" dirty="0">
                      <a:solidFill>
                        <a:schemeClr val="tx1"/>
                      </a:solidFill>
                    </a:rPr>
                    <a:t>You should play action </a:t>
                  </a:r>
                  <a14:m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</m:oMath>
                  </a14:m>
                  <a:endParaRPr lang="en-US" sz="1600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74" name="Speech Bubble: Rectangle with Corners Rounded 73">
                  <a:extLst>
                    <a:ext uri="{FF2B5EF4-FFF2-40B4-BE49-F238E27FC236}">
                      <a16:creationId xmlns:a16="http://schemas.microsoft.com/office/drawing/2014/main" id="{6FBD647F-FEC7-CFFA-BDC7-81F676F7834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78332" y="4827866"/>
                  <a:ext cx="2613173" cy="322094"/>
                </a:xfrm>
                <a:prstGeom prst="wedgeRoundRectCallout">
                  <a:avLst>
                    <a:gd name="adj1" fmla="val -61920"/>
                    <a:gd name="adj2" fmla="val 51207"/>
                    <a:gd name="adj3" fmla="val 16667"/>
                  </a:avLst>
                </a:prstGeom>
                <a:blipFill>
                  <a:blip r:embed="rId9"/>
                  <a:stretch>
                    <a:fillRect t="-7407" b="-24074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8F9F2A99-1B7F-2CFA-E4E6-D3B534E02042}"/>
                </a:ext>
              </a:extLst>
            </p:cNvPr>
            <p:cNvGrpSpPr/>
            <p:nvPr/>
          </p:nvGrpSpPr>
          <p:grpSpPr>
            <a:xfrm>
              <a:off x="8235246" y="5883123"/>
              <a:ext cx="735421" cy="633985"/>
              <a:chOff x="7668358" y="5515103"/>
              <a:chExt cx="735421" cy="633985"/>
            </a:xfrm>
          </p:grpSpPr>
          <p:sp>
            <p:nvSpPr>
              <p:cNvPr id="104" name="Moon 103">
                <a:extLst>
                  <a:ext uri="{FF2B5EF4-FFF2-40B4-BE49-F238E27FC236}">
                    <a16:creationId xmlns:a16="http://schemas.microsoft.com/office/drawing/2014/main" id="{B9EFBEBC-306D-B2F7-1CD9-25893BF274E3}"/>
                  </a:ext>
                </a:extLst>
              </p:cNvPr>
              <p:cNvSpPr/>
              <p:nvPr/>
            </p:nvSpPr>
            <p:spPr>
              <a:xfrm rot="16200000">
                <a:off x="7907269" y="5430097"/>
                <a:ext cx="266234" cy="532468"/>
              </a:xfrm>
              <a:prstGeom prst="moon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4724EB7D-E915-921D-6BA4-5174D804BF38}"/>
                  </a:ext>
                </a:extLst>
              </p:cNvPr>
              <p:cNvGrpSpPr/>
              <p:nvPr/>
            </p:nvGrpSpPr>
            <p:grpSpPr>
              <a:xfrm>
                <a:off x="7668358" y="5515103"/>
                <a:ext cx="735421" cy="633985"/>
                <a:chOff x="4814522" y="4275326"/>
                <a:chExt cx="1325878" cy="1143000"/>
              </a:xfrm>
            </p:grpSpPr>
            <p:sp>
              <p:nvSpPr>
                <p:cNvPr id="106" name="Isosceles Triangle 105">
                  <a:extLst>
                    <a:ext uri="{FF2B5EF4-FFF2-40B4-BE49-F238E27FC236}">
                      <a16:creationId xmlns:a16="http://schemas.microsoft.com/office/drawing/2014/main" id="{B602EAA8-23AA-43A0-6063-14A470B1D400}"/>
                    </a:ext>
                  </a:extLst>
                </p:cNvPr>
                <p:cNvSpPr/>
                <p:nvPr/>
              </p:nvSpPr>
              <p:spPr>
                <a:xfrm>
                  <a:off x="4814522" y="4275326"/>
                  <a:ext cx="1325878" cy="1143000"/>
                </a:xfrm>
                <a:prstGeom prst="triangl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tIns="0" bIns="91440" rtlCol="0" anchor="ctr"/>
                <a:lstStyle/>
                <a:p>
                  <a:pPr algn="ctr"/>
                  <a:endParaRPr lang="en-US" sz="8800" b="1" dirty="0">
                    <a:ea typeface="CMU Serif" panose="02000603000000000000" pitchFamily="2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07" name="Group 106">
                  <a:extLst>
                    <a:ext uri="{FF2B5EF4-FFF2-40B4-BE49-F238E27FC236}">
                      <a16:creationId xmlns:a16="http://schemas.microsoft.com/office/drawing/2014/main" id="{3B1852EE-D628-6C26-491E-BD7915D24700}"/>
                    </a:ext>
                  </a:extLst>
                </p:cNvPr>
                <p:cNvGrpSpPr/>
                <p:nvPr/>
              </p:nvGrpSpPr>
              <p:grpSpPr>
                <a:xfrm>
                  <a:off x="4995925" y="4371154"/>
                  <a:ext cx="914400" cy="914400"/>
                  <a:chOff x="3721563" y="3657600"/>
                  <a:chExt cx="914400" cy="914400"/>
                </a:xfrm>
              </p:grpSpPr>
              <p:grpSp>
                <p:nvGrpSpPr>
                  <p:cNvPr id="108" name="Group 107">
                    <a:extLst>
                      <a:ext uri="{FF2B5EF4-FFF2-40B4-BE49-F238E27FC236}">
                        <a16:creationId xmlns:a16="http://schemas.microsoft.com/office/drawing/2014/main" id="{0ECC9D3A-4F9F-5890-5F1B-10245A230034}"/>
                      </a:ext>
                    </a:extLst>
                  </p:cNvPr>
                  <p:cNvGrpSpPr/>
                  <p:nvPr/>
                </p:nvGrpSpPr>
                <p:grpSpPr>
                  <a:xfrm>
                    <a:off x="3962400" y="4114800"/>
                    <a:ext cx="457200" cy="152400"/>
                    <a:chOff x="3965183" y="3962400"/>
                    <a:chExt cx="457200" cy="152400"/>
                  </a:xfrm>
                  <a:solidFill>
                    <a:schemeClr val="tx1"/>
                  </a:solidFill>
                </p:grpSpPr>
                <p:sp>
                  <p:nvSpPr>
                    <p:cNvPr id="112" name="Oval 111">
                      <a:extLst>
                        <a:ext uri="{FF2B5EF4-FFF2-40B4-BE49-F238E27FC236}">
                          <a16:creationId xmlns:a16="http://schemas.microsoft.com/office/drawing/2014/main" id="{C1B5EE3C-95E5-16EA-72CA-AD18582C73B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965183" y="3962400"/>
                      <a:ext cx="152400" cy="1524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3" name="Oval 112">
                      <a:extLst>
                        <a:ext uri="{FF2B5EF4-FFF2-40B4-BE49-F238E27FC236}">
                          <a16:creationId xmlns:a16="http://schemas.microsoft.com/office/drawing/2014/main" id="{2F1A5B59-DED3-CBA3-CF46-EA070923B1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269983" y="3962400"/>
                      <a:ext cx="152400" cy="152400"/>
                    </a:xfrm>
                    <a:prstGeom prst="ellipse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09" name="Arc 108">
                    <a:extLst>
                      <a:ext uri="{FF2B5EF4-FFF2-40B4-BE49-F238E27FC236}">
                        <a16:creationId xmlns:a16="http://schemas.microsoft.com/office/drawing/2014/main" id="{E3F7BD6F-EABC-FE26-E9D9-9DE24B51F6AA}"/>
                      </a:ext>
                    </a:extLst>
                  </p:cNvPr>
                  <p:cNvSpPr/>
                  <p:nvPr/>
                </p:nvSpPr>
                <p:spPr>
                  <a:xfrm rot="8100000">
                    <a:off x="3721563" y="3657600"/>
                    <a:ext cx="914400" cy="914400"/>
                  </a:xfrm>
                  <a:prstGeom prst="arc">
                    <a:avLst/>
                  </a:prstGeom>
                  <a:noFill/>
                  <a:ln w="76200">
                    <a:solidFill>
                      <a:schemeClr val="tx1"/>
                    </a:solidFill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06685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1E53C-49E7-23A0-9B07-FF951567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in Three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75D51-0620-501C-DDCE-F08C5B92F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Step 1: Reduce game from infinite to finite.</a:t>
            </a:r>
          </a:p>
          <a:p>
            <a:pPr marL="457200" lvl="1" indent="0">
              <a:buNone/>
            </a:pPr>
            <a:r>
              <a:rPr lang="en-US" dirty="0"/>
              <a:t>("Revelation principle" introduces </a:t>
            </a:r>
            <a:r>
              <a:rPr lang="en-US" b="1" dirty="0"/>
              <a:t>structure</a:t>
            </a:r>
            <a:r>
              <a:rPr lang="en-US" dirty="0"/>
              <a:t> to the messages)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Step 2: Reduce game from finite to polynomial.</a:t>
            </a:r>
          </a:p>
          <a:p>
            <a:pPr marL="457200" lvl="1" indent="0">
              <a:buNone/>
            </a:pPr>
            <a:r>
              <a:rPr lang="en-US" dirty="0"/>
              <a:t>(Using more "without loss of generality" reductions)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Step 3: Solve game.</a:t>
            </a:r>
          </a:p>
          <a:p>
            <a:pPr marL="457200" lvl="1" indent="0">
              <a:buNone/>
            </a:pPr>
            <a:r>
              <a:rPr lang="en-US" dirty="0"/>
              <a:t>(LP duality)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87D43-C41F-00A8-AA99-8E5747CF4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083617" y="1905000"/>
            <a:ext cx="81945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101270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CC02F-8520-CD69-57B9-B5E0F6A7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2: Communication Game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C309A-CCDF-0429-5392-657C87ED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5235054-33E7-1268-F17E-06CFEFB63588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519289" y="2286000"/>
            <a:ext cx="528389" cy="209907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4A1FADC-6138-95A8-039E-D90B448B0C99}"/>
              </a:ext>
            </a:extLst>
          </p:cNvPr>
          <p:cNvCxnSpPr>
            <a:cxnSpLocks/>
            <a:stCxn id="6" idx="2"/>
            <a:endCxn id="8" idx="0"/>
          </p:cNvCxnSpPr>
          <p:nvPr/>
        </p:nvCxnSpPr>
        <p:spPr>
          <a:xfrm>
            <a:off x="1047678" y="2286000"/>
            <a:ext cx="433672" cy="208363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02FB74D2-E028-2D98-E9FC-1CB135521EF4}"/>
              </a:ext>
            </a:extLst>
          </p:cNvPr>
          <p:cNvSpPr/>
          <p:nvPr/>
        </p:nvSpPr>
        <p:spPr>
          <a:xfrm>
            <a:off x="933378" y="2057400"/>
            <a:ext cx="228600" cy="228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ED96FD46-2930-EA30-80F0-7C293E775440}"/>
              </a:ext>
            </a:extLst>
          </p:cNvPr>
          <p:cNvSpPr/>
          <p:nvPr/>
        </p:nvSpPr>
        <p:spPr>
          <a:xfrm>
            <a:off x="302453" y="4385073"/>
            <a:ext cx="433671" cy="37385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endParaRPr lang="en-US" b="1" dirty="0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DED89503-9392-DE38-870E-661116C06AAE}"/>
              </a:ext>
            </a:extLst>
          </p:cNvPr>
          <p:cNvSpPr/>
          <p:nvPr/>
        </p:nvSpPr>
        <p:spPr>
          <a:xfrm>
            <a:off x="1264514" y="4369634"/>
            <a:ext cx="433671" cy="37385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endParaRPr lang="en-US" b="1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401205D-7D4A-E210-D415-BC3F5514148B}"/>
              </a:ext>
            </a:extLst>
          </p:cNvPr>
          <p:cNvCxnSpPr>
            <a:cxnSpLocks/>
            <a:stCxn id="7" idx="5"/>
            <a:endCxn id="8" idx="1"/>
          </p:cNvCxnSpPr>
          <p:nvPr/>
        </p:nvCxnSpPr>
        <p:spPr>
          <a:xfrm flipV="1">
            <a:off x="627706" y="4556562"/>
            <a:ext cx="745226" cy="15439"/>
          </a:xfrm>
          <a:prstGeom prst="line">
            <a:avLst/>
          </a:prstGeom>
          <a:ln w="38100">
            <a:prstDash val="sysDot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AB806DF-3C36-7AE6-6AAA-E5ACCD2A799F}"/>
              </a:ext>
            </a:extLst>
          </p:cNvPr>
          <p:cNvCxnSpPr>
            <a:stCxn id="7" idx="3"/>
          </p:cNvCxnSpPr>
          <p:nvPr/>
        </p:nvCxnSpPr>
        <p:spPr>
          <a:xfrm flipH="1">
            <a:off x="226253" y="4758928"/>
            <a:ext cx="293036" cy="4489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C4A3E27-78B3-A025-EEFD-F129E2676DE2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519289" y="4758928"/>
            <a:ext cx="264194" cy="4489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C1021B2-421B-7BEB-A04D-17BCC3D0E4D6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1481350" y="4743489"/>
            <a:ext cx="345103" cy="4643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345EA38-9538-F700-DD48-B604BD11C69C}"/>
              </a:ext>
            </a:extLst>
          </p:cNvPr>
          <p:cNvCxnSpPr>
            <a:cxnSpLocks/>
            <a:stCxn id="8" idx="3"/>
          </p:cNvCxnSpPr>
          <p:nvPr/>
        </p:nvCxnSpPr>
        <p:spPr>
          <a:xfrm flipH="1">
            <a:off x="1161978" y="4743489"/>
            <a:ext cx="319372" cy="4643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83AEBAE-176A-8D4D-95FC-429C169C5411}"/>
              </a:ext>
            </a:extLst>
          </p:cNvPr>
          <p:cNvCxnSpPr>
            <a:cxnSpLocks/>
          </p:cNvCxnSpPr>
          <p:nvPr/>
        </p:nvCxnSpPr>
        <p:spPr>
          <a:xfrm>
            <a:off x="1812363" y="2433467"/>
            <a:ext cx="1600200" cy="0"/>
          </a:xfrm>
          <a:prstGeom prst="straightConnector1">
            <a:avLst/>
          </a:prstGeom>
          <a:ln w="762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5656954-28D5-0507-2634-7CF6D824A573}"/>
              </a:ext>
            </a:extLst>
          </p:cNvPr>
          <p:cNvSpPr txBox="1"/>
          <p:nvPr/>
        </p:nvSpPr>
        <p:spPr>
          <a:xfrm>
            <a:off x="1619998" y="1965673"/>
            <a:ext cx="2042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Revelation principle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B22BF43-AA22-A3C1-4AC8-25F2BE1D7469}"/>
              </a:ext>
            </a:extLst>
          </p:cNvPr>
          <p:cNvSpPr txBox="1"/>
          <p:nvPr/>
        </p:nvSpPr>
        <p:spPr>
          <a:xfrm>
            <a:off x="515585" y="3157096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C5DBE05-C8A1-9259-6851-AECFD191A205}"/>
              </a:ext>
            </a:extLst>
          </p:cNvPr>
          <p:cNvSpPr txBox="1"/>
          <p:nvPr/>
        </p:nvSpPr>
        <p:spPr>
          <a:xfrm>
            <a:off x="1280621" y="315087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D2C24495-566F-3869-B581-70E69D932E2E}"/>
                  </a:ext>
                </a:extLst>
              </p:cNvPr>
              <p:cNvSpPr txBox="1"/>
              <p:nvPr/>
            </p:nvSpPr>
            <p:spPr>
              <a:xfrm>
                <a:off x="76200" y="4761189"/>
                <a:ext cx="3577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D2C24495-566F-3869-B581-70E69D932E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" y="4761189"/>
                <a:ext cx="35779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0B11C0C-B19E-5AC9-C007-122B59D3AD67}"/>
                  </a:ext>
                </a:extLst>
              </p:cNvPr>
              <p:cNvSpPr txBox="1"/>
              <p:nvPr/>
            </p:nvSpPr>
            <p:spPr>
              <a:xfrm>
                <a:off x="604588" y="4761189"/>
                <a:ext cx="3516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0B11C0C-B19E-5AC9-C007-122B59D3AD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88" y="4761189"/>
                <a:ext cx="35163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22CDBCA1-A20B-1083-49DE-F29B617CC086}"/>
                  </a:ext>
                </a:extLst>
              </p:cNvPr>
              <p:cNvSpPr txBox="1"/>
              <p:nvPr/>
            </p:nvSpPr>
            <p:spPr>
              <a:xfrm>
                <a:off x="1041522" y="4743489"/>
                <a:ext cx="35779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ℓ</m:t>
                      </m:r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22CDBCA1-A20B-1083-49DE-F29B617CC0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1522" y="4743489"/>
                <a:ext cx="35779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2C9E96B3-7B1B-A9EB-E802-B1771C50E286}"/>
                  </a:ext>
                </a:extLst>
              </p:cNvPr>
              <p:cNvSpPr txBox="1"/>
              <p:nvPr/>
            </p:nvSpPr>
            <p:spPr>
              <a:xfrm>
                <a:off x="1583886" y="4710036"/>
                <a:ext cx="3516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2C9E96B3-7B1B-A9EB-E802-B1771C50E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3886" y="4710036"/>
                <a:ext cx="35163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5" name="Isosceles Triangle 374">
            <a:extLst>
              <a:ext uri="{FF2B5EF4-FFF2-40B4-BE49-F238E27FC236}">
                <a16:creationId xmlns:a16="http://schemas.microsoft.com/office/drawing/2014/main" id="{BAB76B2B-1ADD-B786-B75F-AC06A912B508}"/>
              </a:ext>
            </a:extLst>
          </p:cNvPr>
          <p:cNvSpPr/>
          <p:nvPr/>
        </p:nvSpPr>
        <p:spPr>
          <a:xfrm>
            <a:off x="3762761" y="2820911"/>
            <a:ext cx="377985" cy="325850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endParaRPr lang="en-US" sz="1600" b="1" dirty="0"/>
          </a:p>
        </p:txBody>
      </p:sp>
      <p:sp>
        <p:nvSpPr>
          <p:cNvPr id="412" name="Isosceles Triangle 411">
            <a:extLst>
              <a:ext uri="{FF2B5EF4-FFF2-40B4-BE49-F238E27FC236}">
                <a16:creationId xmlns:a16="http://schemas.microsoft.com/office/drawing/2014/main" id="{54CFD5C3-2C4E-F82E-2204-81A8B12BC9E3}"/>
              </a:ext>
            </a:extLst>
          </p:cNvPr>
          <p:cNvSpPr/>
          <p:nvPr/>
        </p:nvSpPr>
        <p:spPr>
          <a:xfrm>
            <a:off x="6403165" y="2836552"/>
            <a:ext cx="377985" cy="325850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endParaRPr lang="en-US" sz="1600" b="1" dirty="0"/>
          </a:p>
        </p:txBody>
      </p:sp>
      <p:cxnSp>
        <p:nvCxnSpPr>
          <p:cNvPr id="423" name="Straight Connector 422">
            <a:extLst>
              <a:ext uri="{FF2B5EF4-FFF2-40B4-BE49-F238E27FC236}">
                <a16:creationId xmlns:a16="http://schemas.microsoft.com/office/drawing/2014/main" id="{881380B8-70E3-7CB6-A615-E361E0E41721}"/>
              </a:ext>
            </a:extLst>
          </p:cNvPr>
          <p:cNvCxnSpPr>
            <a:cxnSpLocks/>
            <a:stCxn id="375" idx="5"/>
            <a:endCxn id="412" idx="1"/>
          </p:cNvCxnSpPr>
          <p:nvPr/>
        </p:nvCxnSpPr>
        <p:spPr>
          <a:xfrm>
            <a:off x="4046250" y="2983836"/>
            <a:ext cx="2451412" cy="15641"/>
          </a:xfrm>
          <a:prstGeom prst="line">
            <a:avLst/>
          </a:prstGeom>
          <a:ln w="38100">
            <a:prstDash val="sysDot"/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26" name="Rectangle 425">
            <a:extLst>
              <a:ext uri="{FF2B5EF4-FFF2-40B4-BE49-F238E27FC236}">
                <a16:creationId xmlns:a16="http://schemas.microsoft.com/office/drawing/2014/main" id="{1C47990C-AB2D-3275-7D80-324E2C011D98}"/>
              </a:ext>
            </a:extLst>
          </p:cNvPr>
          <p:cNvSpPr/>
          <p:nvPr/>
        </p:nvSpPr>
        <p:spPr>
          <a:xfrm>
            <a:off x="5115679" y="1965673"/>
            <a:ext cx="199246" cy="19924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00" b="1" dirty="0"/>
          </a:p>
        </p:txBody>
      </p:sp>
      <p:cxnSp>
        <p:nvCxnSpPr>
          <p:cNvPr id="427" name="Straight Arrow Connector 426">
            <a:extLst>
              <a:ext uri="{FF2B5EF4-FFF2-40B4-BE49-F238E27FC236}">
                <a16:creationId xmlns:a16="http://schemas.microsoft.com/office/drawing/2014/main" id="{D2DF84D2-CB7D-9F26-26CA-76A79F498A94}"/>
              </a:ext>
            </a:extLst>
          </p:cNvPr>
          <p:cNvCxnSpPr>
            <a:cxnSpLocks/>
            <a:stCxn id="426" idx="2"/>
            <a:endCxn id="375" idx="0"/>
          </p:cNvCxnSpPr>
          <p:nvPr/>
        </p:nvCxnSpPr>
        <p:spPr>
          <a:xfrm flipH="1">
            <a:off x="3951754" y="2164919"/>
            <a:ext cx="1263548" cy="6559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0" name="Straight Arrow Connector 429">
            <a:extLst>
              <a:ext uri="{FF2B5EF4-FFF2-40B4-BE49-F238E27FC236}">
                <a16:creationId xmlns:a16="http://schemas.microsoft.com/office/drawing/2014/main" id="{0F8E06C3-7151-AC52-9409-7EF091CAB474}"/>
              </a:ext>
            </a:extLst>
          </p:cNvPr>
          <p:cNvCxnSpPr>
            <a:cxnSpLocks/>
            <a:stCxn id="426" idx="2"/>
            <a:endCxn id="412" idx="0"/>
          </p:cNvCxnSpPr>
          <p:nvPr/>
        </p:nvCxnSpPr>
        <p:spPr>
          <a:xfrm>
            <a:off x="5215302" y="2164919"/>
            <a:ext cx="1376856" cy="6716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3" name="TextBox 432">
            <a:extLst>
              <a:ext uri="{FF2B5EF4-FFF2-40B4-BE49-F238E27FC236}">
                <a16:creationId xmlns:a16="http://schemas.microsoft.com/office/drawing/2014/main" id="{AD1C84A7-500D-DBA8-A06D-83DA7D95D18B}"/>
              </a:ext>
            </a:extLst>
          </p:cNvPr>
          <p:cNvSpPr txBox="1"/>
          <p:nvPr/>
        </p:nvSpPr>
        <p:spPr>
          <a:xfrm>
            <a:off x="5798436" y="2239718"/>
            <a:ext cx="330426" cy="3768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</a:t>
            </a:r>
          </a:p>
        </p:txBody>
      </p:sp>
      <p:sp>
        <p:nvSpPr>
          <p:cNvPr id="434" name="TextBox 433">
            <a:extLst>
              <a:ext uri="{FF2B5EF4-FFF2-40B4-BE49-F238E27FC236}">
                <a16:creationId xmlns:a16="http://schemas.microsoft.com/office/drawing/2014/main" id="{233E9ED0-20ED-1E5D-84D0-4B2F94FF57B6}"/>
              </a:ext>
            </a:extLst>
          </p:cNvPr>
          <p:cNvSpPr txBox="1"/>
          <p:nvPr/>
        </p:nvSpPr>
        <p:spPr>
          <a:xfrm>
            <a:off x="4294202" y="2204205"/>
            <a:ext cx="301880" cy="3768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L</a:t>
            </a:r>
          </a:p>
        </p:txBody>
      </p:sp>
      <p:grpSp>
        <p:nvGrpSpPr>
          <p:cNvPr id="462" name="Group 461">
            <a:extLst>
              <a:ext uri="{FF2B5EF4-FFF2-40B4-BE49-F238E27FC236}">
                <a16:creationId xmlns:a16="http://schemas.microsoft.com/office/drawing/2014/main" id="{169DF7EB-4C8A-F11F-9B19-E2E9F50D8B8F}"/>
              </a:ext>
            </a:extLst>
          </p:cNvPr>
          <p:cNvGrpSpPr/>
          <p:nvPr/>
        </p:nvGrpSpPr>
        <p:grpSpPr>
          <a:xfrm>
            <a:off x="2750169" y="3741004"/>
            <a:ext cx="6613841" cy="1329009"/>
            <a:chOff x="2750169" y="3741004"/>
            <a:chExt cx="6613841" cy="1329009"/>
          </a:xfrm>
        </p:grpSpPr>
        <p:sp>
          <p:nvSpPr>
            <p:cNvPr id="142" name="Isosceles Triangle 141">
              <a:extLst>
                <a:ext uri="{FF2B5EF4-FFF2-40B4-BE49-F238E27FC236}">
                  <a16:creationId xmlns:a16="http://schemas.microsoft.com/office/drawing/2014/main" id="{50700570-F128-1DC6-1EBA-0CA5C108A7DD}"/>
                </a:ext>
              </a:extLst>
            </p:cNvPr>
            <p:cNvSpPr/>
            <p:nvPr/>
          </p:nvSpPr>
          <p:spPr>
            <a:xfrm>
              <a:off x="2750169" y="4717675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1600" b="1" dirty="0"/>
            </a:p>
          </p:txBody>
        </p:sp>
        <p:sp>
          <p:nvSpPr>
            <p:cNvPr id="143" name="Isosceles Triangle 142">
              <a:extLst>
                <a:ext uri="{FF2B5EF4-FFF2-40B4-BE49-F238E27FC236}">
                  <a16:creationId xmlns:a16="http://schemas.microsoft.com/office/drawing/2014/main" id="{63B56B9E-32AF-9B58-46D2-2DECB28332C5}"/>
                </a:ext>
              </a:extLst>
            </p:cNvPr>
            <p:cNvSpPr/>
            <p:nvPr/>
          </p:nvSpPr>
          <p:spPr>
            <a:xfrm>
              <a:off x="3383582" y="4716184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1600" b="1" dirty="0"/>
            </a:p>
          </p:txBody>
        </p:sp>
        <p:sp>
          <p:nvSpPr>
            <p:cNvPr id="315" name="Isosceles Triangle 314">
              <a:extLst>
                <a:ext uri="{FF2B5EF4-FFF2-40B4-BE49-F238E27FC236}">
                  <a16:creationId xmlns:a16="http://schemas.microsoft.com/office/drawing/2014/main" id="{FB6B96E0-0578-6052-3B9B-9381669918DF}"/>
                </a:ext>
              </a:extLst>
            </p:cNvPr>
            <p:cNvSpPr/>
            <p:nvPr/>
          </p:nvSpPr>
          <p:spPr>
            <a:xfrm>
              <a:off x="4039308" y="4728522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1600" b="1" dirty="0"/>
            </a:p>
          </p:txBody>
        </p:sp>
        <p:sp>
          <p:nvSpPr>
            <p:cNvPr id="316" name="Isosceles Triangle 315">
              <a:extLst>
                <a:ext uri="{FF2B5EF4-FFF2-40B4-BE49-F238E27FC236}">
                  <a16:creationId xmlns:a16="http://schemas.microsoft.com/office/drawing/2014/main" id="{6A33F211-7544-F7DD-DAA3-5BB654C19A41}"/>
                </a:ext>
              </a:extLst>
            </p:cNvPr>
            <p:cNvSpPr/>
            <p:nvPr/>
          </p:nvSpPr>
          <p:spPr>
            <a:xfrm>
              <a:off x="4672721" y="4727031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1600" b="1" dirty="0"/>
            </a:p>
          </p:txBody>
        </p:sp>
        <p:sp>
          <p:nvSpPr>
            <p:cNvPr id="382" name="Isosceles Triangle 381">
              <a:extLst>
                <a:ext uri="{FF2B5EF4-FFF2-40B4-BE49-F238E27FC236}">
                  <a16:creationId xmlns:a16="http://schemas.microsoft.com/office/drawing/2014/main" id="{E0E19401-7387-093D-1FCE-2ADF625AFFAB}"/>
                </a:ext>
              </a:extLst>
            </p:cNvPr>
            <p:cNvSpPr/>
            <p:nvPr/>
          </p:nvSpPr>
          <p:spPr>
            <a:xfrm>
              <a:off x="5390573" y="4733316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1600" b="1" dirty="0"/>
            </a:p>
          </p:txBody>
        </p:sp>
        <p:sp>
          <p:nvSpPr>
            <p:cNvPr id="383" name="Isosceles Triangle 382">
              <a:extLst>
                <a:ext uri="{FF2B5EF4-FFF2-40B4-BE49-F238E27FC236}">
                  <a16:creationId xmlns:a16="http://schemas.microsoft.com/office/drawing/2014/main" id="{F237F9F1-76C7-99F5-B421-F645333C7952}"/>
                </a:ext>
              </a:extLst>
            </p:cNvPr>
            <p:cNvSpPr/>
            <p:nvPr/>
          </p:nvSpPr>
          <p:spPr>
            <a:xfrm>
              <a:off x="6023987" y="4731824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1600" b="1" dirty="0"/>
            </a:p>
          </p:txBody>
        </p:sp>
        <p:sp>
          <p:nvSpPr>
            <p:cNvPr id="397" name="Isosceles Triangle 396">
              <a:extLst>
                <a:ext uri="{FF2B5EF4-FFF2-40B4-BE49-F238E27FC236}">
                  <a16:creationId xmlns:a16="http://schemas.microsoft.com/office/drawing/2014/main" id="{E9633B74-B8D2-EB75-DEC1-16BB8401C603}"/>
                </a:ext>
              </a:extLst>
            </p:cNvPr>
            <p:cNvSpPr/>
            <p:nvPr/>
          </p:nvSpPr>
          <p:spPr>
            <a:xfrm>
              <a:off x="6679712" y="4744163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1600" b="1" dirty="0"/>
            </a:p>
          </p:txBody>
        </p:sp>
        <p:sp>
          <p:nvSpPr>
            <p:cNvPr id="398" name="Isosceles Triangle 397">
              <a:extLst>
                <a:ext uri="{FF2B5EF4-FFF2-40B4-BE49-F238E27FC236}">
                  <a16:creationId xmlns:a16="http://schemas.microsoft.com/office/drawing/2014/main" id="{878A7C59-E2A2-CAE8-68D6-70FB493D3B60}"/>
                </a:ext>
              </a:extLst>
            </p:cNvPr>
            <p:cNvSpPr/>
            <p:nvPr/>
          </p:nvSpPr>
          <p:spPr>
            <a:xfrm>
              <a:off x="7313125" y="4742671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1600" b="1" dirty="0"/>
            </a:p>
          </p:txBody>
        </p:sp>
        <p:cxnSp>
          <p:nvCxnSpPr>
            <p:cNvPr id="230" name="Straight Arrow Connector 229">
              <a:extLst>
                <a:ext uri="{FF2B5EF4-FFF2-40B4-BE49-F238E27FC236}">
                  <a16:creationId xmlns:a16="http://schemas.microsoft.com/office/drawing/2014/main" id="{E94BAFA7-ABFC-4AB5-3183-CB51B7BC929C}"/>
                </a:ext>
              </a:extLst>
            </p:cNvPr>
            <p:cNvCxnSpPr>
              <a:cxnSpLocks/>
              <a:stCxn id="228" idx="4"/>
              <a:endCxn id="142" idx="0"/>
            </p:cNvCxnSpPr>
            <p:nvPr/>
          </p:nvCxnSpPr>
          <p:spPr>
            <a:xfrm flipH="1">
              <a:off x="2939162" y="4216445"/>
              <a:ext cx="343266" cy="50123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79" name="Straight Arrow Connector 278">
              <a:extLst>
                <a:ext uri="{FF2B5EF4-FFF2-40B4-BE49-F238E27FC236}">
                  <a16:creationId xmlns:a16="http://schemas.microsoft.com/office/drawing/2014/main" id="{F6037B06-7305-1BFE-2575-68C278544EBF}"/>
                </a:ext>
              </a:extLst>
            </p:cNvPr>
            <p:cNvCxnSpPr>
              <a:cxnSpLocks/>
              <a:stCxn id="228" idx="4"/>
              <a:endCxn id="143" idx="0"/>
            </p:cNvCxnSpPr>
            <p:nvPr/>
          </p:nvCxnSpPr>
          <p:spPr>
            <a:xfrm>
              <a:off x="3282428" y="4216445"/>
              <a:ext cx="290147" cy="49973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3" name="TextBox 312">
                  <a:extLst>
                    <a:ext uri="{FF2B5EF4-FFF2-40B4-BE49-F238E27FC236}">
                      <a16:creationId xmlns:a16="http://schemas.microsoft.com/office/drawing/2014/main" id="{B6674CD7-A1B3-1119-AFCD-95CF11879798}"/>
                    </a:ext>
                  </a:extLst>
                </p:cNvPr>
                <p:cNvSpPr txBox="1"/>
                <p:nvPr/>
              </p:nvSpPr>
              <p:spPr>
                <a:xfrm>
                  <a:off x="2876234" y="4227292"/>
                  <a:ext cx="375032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13" name="TextBox 312">
                  <a:extLst>
                    <a:ext uri="{FF2B5EF4-FFF2-40B4-BE49-F238E27FC236}">
                      <a16:creationId xmlns:a16="http://schemas.microsoft.com/office/drawing/2014/main" id="{B6674CD7-A1B3-1119-AFCD-95CF118797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6234" y="4227292"/>
                  <a:ext cx="375032" cy="37681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4" name="TextBox 313">
                  <a:extLst>
                    <a:ext uri="{FF2B5EF4-FFF2-40B4-BE49-F238E27FC236}">
                      <a16:creationId xmlns:a16="http://schemas.microsoft.com/office/drawing/2014/main" id="{161CE146-9B16-116C-38B2-50FCA4DE4DB6}"/>
                    </a:ext>
                  </a:extLst>
                </p:cNvPr>
                <p:cNvSpPr txBox="1"/>
                <p:nvPr/>
              </p:nvSpPr>
              <p:spPr>
                <a:xfrm>
                  <a:off x="3357711" y="4238211"/>
                  <a:ext cx="371106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14" name="TextBox 313">
                  <a:extLst>
                    <a:ext uri="{FF2B5EF4-FFF2-40B4-BE49-F238E27FC236}">
                      <a16:creationId xmlns:a16="http://schemas.microsoft.com/office/drawing/2014/main" id="{161CE146-9B16-116C-38B2-50FCA4DE4DB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57711" y="4238211"/>
                  <a:ext cx="371106" cy="37681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6" name="Straight Arrow Connector 325">
              <a:extLst>
                <a:ext uri="{FF2B5EF4-FFF2-40B4-BE49-F238E27FC236}">
                  <a16:creationId xmlns:a16="http://schemas.microsoft.com/office/drawing/2014/main" id="{CBCE324F-AE66-F80D-CF01-602370E6DA96}"/>
                </a:ext>
              </a:extLst>
            </p:cNvPr>
            <p:cNvCxnSpPr>
              <a:cxnSpLocks/>
              <a:stCxn id="325" idx="4"/>
              <a:endCxn id="315" idx="0"/>
            </p:cNvCxnSpPr>
            <p:nvPr/>
          </p:nvCxnSpPr>
          <p:spPr>
            <a:xfrm flipH="1">
              <a:off x="4228301" y="4227292"/>
              <a:ext cx="343266" cy="50123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7" name="Straight Arrow Connector 326">
              <a:extLst>
                <a:ext uri="{FF2B5EF4-FFF2-40B4-BE49-F238E27FC236}">
                  <a16:creationId xmlns:a16="http://schemas.microsoft.com/office/drawing/2014/main" id="{84A940D5-1428-3B68-6336-9BF53980E84B}"/>
                </a:ext>
              </a:extLst>
            </p:cNvPr>
            <p:cNvCxnSpPr>
              <a:cxnSpLocks/>
              <a:stCxn id="325" idx="4"/>
              <a:endCxn id="316" idx="0"/>
            </p:cNvCxnSpPr>
            <p:nvPr/>
          </p:nvCxnSpPr>
          <p:spPr>
            <a:xfrm>
              <a:off x="4571567" y="4227292"/>
              <a:ext cx="290147" cy="49973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8" name="TextBox 327">
                  <a:extLst>
                    <a:ext uri="{FF2B5EF4-FFF2-40B4-BE49-F238E27FC236}">
                      <a16:creationId xmlns:a16="http://schemas.microsoft.com/office/drawing/2014/main" id="{C0365907-724B-9011-EBCC-278590004C42}"/>
                    </a:ext>
                  </a:extLst>
                </p:cNvPr>
                <p:cNvSpPr txBox="1"/>
                <p:nvPr/>
              </p:nvSpPr>
              <p:spPr>
                <a:xfrm>
                  <a:off x="4165374" y="4238139"/>
                  <a:ext cx="375032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28" name="TextBox 327">
                  <a:extLst>
                    <a:ext uri="{FF2B5EF4-FFF2-40B4-BE49-F238E27FC236}">
                      <a16:creationId xmlns:a16="http://schemas.microsoft.com/office/drawing/2014/main" id="{C0365907-724B-9011-EBCC-278590004C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65374" y="4238139"/>
                  <a:ext cx="375032" cy="37681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9" name="TextBox 328">
                  <a:extLst>
                    <a:ext uri="{FF2B5EF4-FFF2-40B4-BE49-F238E27FC236}">
                      <a16:creationId xmlns:a16="http://schemas.microsoft.com/office/drawing/2014/main" id="{DE1B6CF3-74C6-8776-4752-72302E4CFCCB}"/>
                    </a:ext>
                  </a:extLst>
                </p:cNvPr>
                <p:cNvSpPr txBox="1"/>
                <p:nvPr/>
              </p:nvSpPr>
              <p:spPr>
                <a:xfrm>
                  <a:off x="4646850" y="4249058"/>
                  <a:ext cx="371106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29" name="TextBox 328">
                  <a:extLst>
                    <a:ext uri="{FF2B5EF4-FFF2-40B4-BE49-F238E27FC236}">
                      <a16:creationId xmlns:a16="http://schemas.microsoft.com/office/drawing/2014/main" id="{DE1B6CF3-74C6-8776-4752-72302E4CFCC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6850" y="4249058"/>
                  <a:ext cx="371106" cy="37681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3" name="Straight Arrow Connector 392">
              <a:extLst>
                <a:ext uri="{FF2B5EF4-FFF2-40B4-BE49-F238E27FC236}">
                  <a16:creationId xmlns:a16="http://schemas.microsoft.com/office/drawing/2014/main" id="{B03A9BDC-C894-DFEE-BF31-61261B1B19A0}"/>
                </a:ext>
              </a:extLst>
            </p:cNvPr>
            <p:cNvCxnSpPr>
              <a:cxnSpLocks/>
              <a:stCxn id="392" idx="4"/>
              <a:endCxn id="382" idx="0"/>
            </p:cNvCxnSpPr>
            <p:nvPr/>
          </p:nvCxnSpPr>
          <p:spPr>
            <a:xfrm flipH="1">
              <a:off x="5579566" y="4232086"/>
              <a:ext cx="343266" cy="50123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4" name="Straight Arrow Connector 393">
              <a:extLst>
                <a:ext uri="{FF2B5EF4-FFF2-40B4-BE49-F238E27FC236}">
                  <a16:creationId xmlns:a16="http://schemas.microsoft.com/office/drawing/2014/main" id="{F07A6894-652A-A006-DEEB-E55CE1EDCC4D}"/>
                </a:ext>
              </a:extLst>
            </p:cNvPr>
            <p:cNvCxnSpPr>
              <a:cxnSpLocks/>
              <a:stCxn id="392" idx="4"/>
              <a:endCxn id="383" idx="0"/>
            </p:cNvCxnSpPr>
            <p:nvPr/>
          </p:nvCxnSpPr>
          <p:spPr>
            <a:xfrm>
              <a:off x="5922832" y="4232086"/>
              <a:ext cx="290147" cy="49973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5" name="TextBox 394">
                  <a:extLst>
                    <a:ext uri="{FF2B5EF4-FFF2-40B4-BE49-F238E27FC236}">
                      <a16:creationId xmlns:a16="http://schemas.microsoft.com/office/drawing/2014/main" id="{3098253D-E421-3262-26CC-1D6739E27AF2}"/>
                    </a:ext>
                  </a:extLst>
                </p:cNvPr>
                <p:cNvSpPr txBox="1"/>
                <p:nvPr/>
              </p:nvSpPr>
              <p:spPr>
                <a:xfrm>
                  <a:off x="5516638" y="4242933"/>
                  <a:ext cx="375032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95" name="TextBox 394">
                  <a:extLst>
                    <a:ext uri="{FF2B5EF4-FFF2-40B4-BE49-F238E27FC236}">
                      <a16:creationId xmlns:a16="http://schemas.microsoft.com/office/drawing/2014/main" id="{3098253D-E421-3262-26CC-1D6739E27A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16638" y="4242933"/>
                  <a:ext cx="375032" cy="37681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6" name="TextBox 395">
                  <a:extLst>
                    <a:ext uri="{FF2B5EF4-FFF2-40B4-BE49-F238E27FC236}">
                      <a16:creationId xmlns:a16="http://schemas.microsoft.com/office/drawing/2014/main" id="{4D70A66D-B873-7CAD-C8C1-4C7AD9993316}"/>
                    </a:ext>
                  </a:extLst>
                </p:cNvPr>
                <p:cNvSpPr txBox="1"/>
                <p:nvPr/>
              </p:nvSpPr>
              <p:spPr>
                <a:xfrm>
                  <a:off x="5998114" y="4253852"/>
                  <a:ext cx="371106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396" name="TextBox 395">
                  <a:extLst>
                    <a:ext uri="{FF2B5EF4-FFF2-40B4-BE49-F238E27FC236}">
                      <a16:creationId xmlns:a16="http://schemas.microsoft.com/office/drawing/2014/main" id="{4D70A66D-B873-7CAD-C8C1-4C7AD999331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98114" y="4253852"/>
                  <a:ext cx="371106" cy="376814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08" name="Straight Arrow Connector 407">
              <a:extLst>
                <a:ext uri="{FF2B5EF4-FFF2-40B4-BE49-F238E27FC236}">
                  <a16:creationId xmlns:a16="http://schemas.microsoft.com/office/drawing/2014/main" id="{2764B4CD-5C8B-18CC-7E41-5E3E5362141B}"/>
                </a:ext>
              </a:extLst>
            </p:cNvPr>
            <p:cNvCxnSpPr>
              <a:cxnSpLocks/>
              <a:stCxn id="407" idx="4"/>
              <a:endCxn id="397" idx="0"/>
            </p:cNvCxnSpPr>
            <p:nvPr/>
          </p:nvCxnSpPr>
          <p:spPr>
            <a:xfrm flipH="1">
              <a:off x="6868705" y="4242933"/>
              <a:ext cx="343266" cy="50123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09" name="Straight Arrow Connector 408">
              <a:extLst>
                <a:ext uri="{FF2B5EF4-FFF2-40B4-BE49-F238E27FC236}">
                  <a16:creationId xmlns:a16="http://schemas.microsoft.com/office/drawing/2014/main" id="{1160EEC4-B036-AF6B-3AB7-AB69C4F350DE}"/>
                </a:ext>
              </a:extLst>
            </p:cNvPr>
            <p:cNvCxnSpPr>
              <a:cxnSpLocks/>
              <a:stCxn id="407" idx="4"/>
              <a:endCxn id="398" idx="0"/>
            </p:cNvCxnSpPr>
            <p:nvPr/>
          </p:nvCxnSpPr>
          <p:spPr>
            <a:xfrm>
              <a:off x="7211971" y="4242933"/>
              <a:ext cx="290147" cy="499739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0" name="TextBox 409">
                  <a:extLst>
                    <a:ext uri="{FF2B5EF4-FFF2-40B4-BE49-F238E27FC236}">
                      <a16:creationId xmlns:a16="http://schemas.microsoft.com/office/drawing/2014/main" id="{52EA3305-CF48-52A4-FD67-4DB2ADD8C6BE}"/>
                    </a:ext>
                  </a:extLst>
                </p:cNvPr>
                <p:cNvSpPr txBox="1"/>
                <p:nvPr/>
              </p:nvSpPr>
              <p:spPr>
                <a:xfrm>
                  <a:off x="6805777" y="4253780"/>
                  <a:ext cx="375032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10" name="TextBox 409">
                  <a:extLst>
                    <a:ext uri="{FF2B5EF4-FFF2-40B4-BE49-F238E27FC236}">
                      <a16:creationId xmlns:a16="http://schemas.microsoft.com/office/drawing/2014/main" id="{52EA3305-CF48-52A4-FD67-4DB2ADD8C6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05777" y="4253780"/>
                  <a:ext cx="375032" cy="376814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1" name="TextBox 410">
                  <a:extLst>
                    <a:ext uri="{FF2B5EF4-FFF2-40B4-BE49-F238E27FC236}">
                      <a16:creationId xmlns:a16="http://schemas.microsoft.com/office/drawing/2014/main" id="{E6E2FF42-45A8-3A0D-AEA1-EA3EB785B2D9}"/>
                    </a:ext>
                  </a:extLst>
                </p:cNvPr>
                <p:cNvSpPr txBox="1"/>
                <p:nvPr/>
              </p:nvSpPr>
              <p:spPr>
                <a:xfrm>
                  <a:off x="7287254" y="4264698"/>
                  <a:ext cx="371106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600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411" name="TextBox 410">
                  <a:extLst>
                    <a:ext uri="{FF2B5EF4-FFF2-40B4-BE49-F238E27FC236}">
                      <a16:creationId xmlns:a16="http://schemas.microsoft.com/office/drawing/2014/main" id="{E6E2FF42-45A8-3A0D-AEA1-EA3EB785B2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87254" y="4264698"/>
                  <a:ext cx="371106" cy="37681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3" name="TextBox 452">
              <a:extLst>
                <a:ext uri="{FF2B5EF4-FFF2-40B4-BE49-F238E27FC236}">
                  <a16:creationId xmlns:a16="http://schemas.microsoft.com/office/drawing/2014/main" id="{D34D9DC8-E0FA-ED44-BED0-7467630EAF03}"/>
                </a:ext>
              </a:extLst>
            </p:cNvPr>
            <p:cNvSpPr txBox="1"/>
            <p:nvPr/>
          </p:nvSpPr>
          <p:spPr>
            <a:xfrm>
              <a:off x="7502118" y="3741004"/>
              <a:ext cx="186189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2"/>
                  </a:solidFill>
                </a:rPr>
                <a:t>Mediator </a:t>
              </a:r>
              <a:r>
                <a:rPr lang="en-US" sz="1600" dirty="0"/>
                <a:t>recommends </a:t>
              </a:r>
            </a:p>
            <a:p>
              <a:pPr algn="ctr"/>
              <a:r>
                <a:rPr lang="en-US" sz="1600" dirty="0"/>
                <a:t>action </a:t>
              </a:r>
            </a:p>
          </p:txBody>
        </p: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AADA6EB4-D63B-86CE-E91B-FA727941BC70}"/>
              </a:ext>
            </a:extLst>
          </p:cNvPr>
          <p:cNvGrpSpPr/>
          <p:nvPr/>
        </p:nvGrpSpPr>
        <p:grpSpPr>
          <a:xfrm>
            <a:off x="2574898" y="4753076"/>
            <a:ext cx="6847059" cy="713437"/>
            <a:chOff x="2574898" y="4753076"/>
            <a:chExt cx="6847059" cy="713437"/>
          </a:xfrm>
        </p:grpSpPr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C916B43E-8194-C0EC-1110-3D521A52BD04}"/>
                </a:ext>
              </a:extLst>
            </p:cNvPr>
            <p:cNvCxnSpPr>
              <a:cxnSpLocks/>
              <a:stCxn id="142" idx="3"/>
            </p:cNvCxnSpPr>
            <p:nvPr/>
          </p:nvCxnSpPr>
          <p:spPr>
            <a:xfrm flipH="1">
              <a:off x="2821577" y="5043524"/>
              <a:ext cx="117585" cy="3912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>
              <a:extLst>
                <a:ext uri="{FF2B5EF4-FFF2-40B4-BE49-F238E27FC236}">
                  <a16:creationId xmlns:a16="http://schemas.microsoft.com/office/drawing/2014/main" id="{707DA41F-3657-38B4-5D40-07B081717AB8}"/>
                </a:ext>
              </a:extLst>
            </p:cNvPr>
            <p:cNvCxnSpPr>
              <a:cxnSpLocks/>
              <a:stCxn id="142" idx="3"/>
            </p:cNvCxnSpPr>
            <p:nvPr/>
          </p:nvCxnSpPr>
          <p:spPr>
            <a:xfrm>
              <a:off x="2939162" y="5043524"/>
              <a:ext cx="141992" cy="3912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EAFF8697-1233-02D3-F79C-489C85B83A7C}"/>
                </a:ext>
              </a:extLst>
            </p:cNvPr>
            <p:cNvCxnSpPr>
              <a:cxnSpLocks/>
              <a:stCxn id="143" idx="3"/>
            </p:cNvCxnSpPr>
            <p:nvPr/>
          </p:nvCxnSpPr>
          <p:spPr>
            <a:xfrm>
              <a:off x="3572575" y="5042033"/>
              <a:ext cx="122855" cy="3979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>
              <a:extLst>
                <a:ext uri="{FF2B5EF4-FFF2-40B4-BE49-F238E27FC236}">
                  <a16:creationId xmlns:a16="http://schemas.microsoft.com/office/drawing/2014/main" id="{C611B131-F7AC-1C7A-96B8-6AFE1338CD07}"/>
                </a:ext>
              </a:extLst>
            </p:cNvPr>
            <p:cNvCxnSpPr>
              <a:cxnSpLocks/>
              <a:stCxn id="143" idx="3"/>
            </p:cNvCxnSpPr>
            <p:nvPr/>
          </p:nvCxnSpPr>
          <p:spPr>
            <a:xfrm flipH="1">
              <a:off x="3441530" y="5042033"/>
              <a:ext cx="131045" cy="3979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A27DC2C8-1611-D89B-84D4-74D7FDCF9E10}"/>
                    </a:ext>
                  </a:extLst>
                </p:cNvPr>
                <p:cNvSpPr txBox="1"/>
                <p:nvPr/>
              </p:nvSpPr>
              <p:spPr>
                <a:xfrm>
                  <a:off x="2574898" y="5016611"/>
                  <a:ext cx="375032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49" name="TextBox 148">
                  <a:extLst>
                    <a:ext uri="{FF2B5EF4-FFF2-40B4-BE49-F238E27FC236}">
                      <a16:creationId xmlns:a16="http://schemas.microsoft.com/office/drawing/2014/main" id="{A27DC2C8-1611-D89B-84D4-74D7FDCF9E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4898" y="5016611"/>
                  <a:ext cx="375032" cy="37681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2C9DC525-B626-E206-84F1-6DB01B2A9158}"/>
                    </a:ext>
                  </a:extLst>
                </p:cNvPr>
                <p:cNvSpPr txBox="1"/>
                <p:nvPr/>
              </p:nvSpPr>
              <p:spPr>
                <a:xfrm>
                  <a:off x="2993286" y="4994540"/>
                  <a:ext cx="371106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2C9DC525-B626-E206-84F1-6DB01B2A91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3286" y="4994540"/>
                  <a:ext cx="371106" cy="376814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83F0165B-008C-22B7-8D90-EEF6E9F5B452}"/>
                    </a:ext>
                  </a:extLst>
                </p:cNvPr>
                <p:cNvSpPr txBox="1"/>
                <p:nvPr/>
              </p:nvSpPr>
              <p:spPr>
                <a:xfrm>
                  <a:off x="3199896" y="4988500"/>
                  <a:ext cx="375032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51" name="TextBox 150">
                  <a:extLst>
                    <a:ext uri="{FF2B5EF4-FFF2-40B4-BE49-F238E27FC236}">
                      <a16:creationId xmlns:a16="http://schemas.microsoft.com/office/drawing/2014/main" id="{83F0165B-008C-22B7-8D90-EEF6E9F5B45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99896" y="4988500"/>
                  <a:ext cx="375032" cy="376814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AAA8DA24-E5F8-D610-2ECD-3513205EFE08}"/>
                    </a:ext>
                  </a:extLst>
                </p:cNvPr>
                <p:cNvSpPr txBox="1"/>
                <p:nvPr/>
              </p:nvSpPr>
              <p:spPr>
                <a:xfrm>
                  <a:off x="3681373" y="4999419"/>
                  <a:ext cx="371106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152" name="TextBox 151">
                  <a:extLst>
                    <a:ext uri="{FF2B5EF4-FFF2-40B4-BE49-F238E27FC236}">
                      <a16:creationId xmlns:a16="http://schemas.microsoft.com/office/drawing/2014/main" id="{AAA8DA24-E5F8-D610-2ECD-3513205EFE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1373" y="4999419"/>
                  <a:ext cx="371106" cy="37681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7" name="Straight Arrow Connector 316">
              <a:extLst>
                <a:ext uri="{FF2B5EF4-FFF2-40B4-BE49-F238E27FC236}">
                  <a16:creationId xmlns:a16="http://schemas.microsoft.com/office/drawing/2014/main" id="{809DAC9C-079E-9CBD-50BC-AE8B5FEAF04C}"/>
                </a:ext>
              </a:extLst>
            </p:cNvPr>
            <p:cNvCxnSpPr>
              <a:cxnSpLocks/>
              <a:stCxn id="315" idx="3"/>
            </p:cNvCxnSpPr>
            <p:nvPr/>
          </p:nvCxnSpPr>
          <p:spPr>
            <a:xfrm flipH="1">
              <a:off x="4110716" y="5054371"/>
              <a:ext cx="117585" cy="3912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Arrow Connector 317">
              <a:extLst>
                <a:ext uri="{FF2B5EF4-FFF2-40B4-BE49-F238E27FC236}">
                  <a16:creationId xmlns:a16="http://schemas.microsoft.com/office/drawing/2014/main" id="{B7542F75-8E82-E505-9CEA-11D81DD2F476}"/>
                </a:ext>
              </a:extLst>
            </p:cNvPr>
            <p:cNvCxnSpPr>
              <a:cxnSpLocks/>
              <a:stCxn id="315" idx="3"/>
            </p:cNvCxnSpPr>
            <p:nvPr/>
          </p:nvCxnSpPr>
          <p:spPr>
            <a:xfrm>
              <a:off x="4228301" y="5054371"/>
              <a:ext cx="141992" cy="3912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Straight Arrow Connector 318">
              <a:extLst>
                <a:ext uri="{FF2B5EF4-FFF2-40B4-BE49-F238E27FC236}">
                  <a16:creationId xmlns:a16="http://schemas.microsoft.com/office/drawing/2014/main" id="{CE2B98E6-D4BC-D990-FD58-742E83D24213}"/>
                </a:ext>
              </a:extLst>
            </p:cNvPr>
            <p:cNvCxnSpPr>
              <a:cxnSpLocks/>
              <a:stCxn id="316" idx="3"/>
            </p:cNvCxnSpPr>
            <p:nvPr/>
          </p:nvCxnSpPr>
          <p:spPr>
            <a:xfrm>
              <a:off x="4861714" y="5052880"/>
              <a:ext cx="122855" cy="3979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Straight Arrow Connector 319">
              <a:extLst>
                <a:ext uri="{FF2B5EF4-FFF2-40B4-BE49-F238E27FC236}">
                  <a16:creationId xmlns:a16="http://schemas.microsoft.com/office/drawing/2014/main" id="{5E85FE2A-25C2-FFF6-891E-E1B78F2FEF9B}"/>
                </a:ext>
              </a:extLst>
            </p:cNvPr>
            <p:cNvCxnSpPr>
              <a:cxnSpLocks/>
              <a:stCxn id="316" idx="3"/>
            </p:cNvCxnSpPr>
            <p:nvPr/>
          </p:nvCxnSpPr>
          <p:spPr>
            <a:xfrm flipH="1">
              <a:off x="4730669" y="5052880"/>
              <a:ext cx="131045" cy="3979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1" name="TextBox 320">
                  <a:extLst>
                    <a:ext uri="{FF2B5EF4-FFF2-40B4-BE49-F238E27FC236}">
                      <a16:creationId xmlns:a16="http://schemas.microsoft.com/office/drawing/2014/main" id="{3FDE58F2-44BD-D9FF-C915-A968F797D227}"/>
                    </a:ext>
                  </a:extLst>
                </p:cNvPr>
                <p:cNvSpPr txBox="1"/>
                <p:nvPr/>
              </p:nvSpPr>
              <p:spPr>
                <a:xfrm>
                  <a:off x="3864037" y="5027459"/>
                  <a:ext cx="375032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21" name="TextBox 320">
                  <a:extLst>
                    <a:ext uri="{FF2B5EF4-FFF2-40B4-BE49-F238E27FC236}">
                      <a16:creationId xmlns:a16="http://schemas.microsoft.com/office/drawing/2014/main" id="{3FDE58F2-44BD-D9FF-C915-A968F797D2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4037" y="5027459"/>
                  <a:ext cx="375032" cy="376814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2" name="TextBox 321">
                  <a:extLst>
                    <a:ext uri="{FF2B5EF4-FFF2-40B4-BE49-F238E27FC236}">
                      <a16:creationId xmlns:a16="http://schemas.microsoft.com/office/drawing/2014/main" id="{57CB5642-FA14-CA73-52AA-45EC2217CEA8}"/>
                    </a:ext>
                  </a:extLst>
                </p:cNvPr>
                <p:cNvSpPr txBox="1"/>
                <p:nvPr/>
              </p:nvSpPr>
              <p:spPr>
                <a:xfrm>
                  <a:off x="4282425" y="5005388"/>
                  <a:ext cx="371106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22" name="TextBox 321">
                  <a:extLst>
                    <a:ext uri="{FF2B5EF4-FFF2-40B4-BE49-F238E27FC236}">
                      <a16:creationId xmlns:a16="http://schemas.microsoft.com/office/drawing/2014/main" id="{57CB5642-FA14-CA73-52AA-45EC2217CEA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2425" y="5005388"/>
                  <a:ext cx="371106" cy="376814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3" name="TextBox 322">
                  <a:extLst>
                    <a:ext uri="{FF2B5EF4-FFF2-40B4-BE49-F238E27FC236}">
                      <a16:creationId xmlns:a16="http://schemas.microsoft.com/office/drawing/2014/main" id="{51E49047-CC4B-F6BA-371F-4335B88B5A88}"/>
                    </a:ext>
                  </a:extLst>
                </p:cNvPr>
                <p:cNvSpPr txBox="1"/>
                <p:nvPr/>
              </p:nvSpPr>
              <p:spPr>
                <a:xfrm>
                  <a:off x="4489035" y="4999347"/>
                  <a:ext cx="375032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23" name="TextBox 322">
                  <a:extLst>
                    <a:ext uri="{FF2B5EF4-FFF2-40B4-BE49-F238E27FC236}">
                      <a16:creationId xmlns:a16="http://schemas.microsoft.com/office/drawing/2014/main" id="{51E49047-CC4B-F6BA-371F-4335B88B5A8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89035" y="4999347"/>
                  <a:ext cx="375032" cy="376814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4" name="TextBox 323">
                  <a:extLst>
                    <a:ext uri="{FF2B5EF4-FFF2-40B4-BE49-F238E27FC236}">
                      <a16:creationId xmlns:a16="http://schemas.microsoft.com/office/drawing/2014/main" id="{9C9C438D-0034-3DE5-6AAE-6BAA15BDB65C}"/>
                    </a:ext>
                  </a:extLst>
                </p:cNvPr>
                <p:cNvSpPr txBox="1"/>
                <p:nvPr/>
              </p:nvSpPr>
              <p:spPr>
                <a:xfrm>
                  <a:off x="4970512" y="5010266"/>
                  <a:ext cx="371106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24" name="TextBox 323">
                  <a:extLst>
                    <a:ext uri="{FF2B5EF4-FFF2-40B4-BE49-F238E27FC236}">
                      <a16:creationId xmlns:a16="http://schemas.microsoft.com/office/drawing/2014/main" id="{9C9C438D-0034-3DE5-6AAE-6BAA15BDB6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70512" y="5010266"/>
                  <a:ext cx="371106" cy="376814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84" name="Straight Arrow Connector 383">
              <a:extLst>
                <a:ext uri="{FF2B5EF4-FFF2-40B4-BE49-F238E27FC236}">
                  <a16:creationId xmlns:a16="http://schemas.microsoft.com/office/drawing/2014/main" id="{760AADD4-2669-C6E1-C14A-12D1493864C2}"/>
                </a:ext>
              </a:extLst>
            </p:cNvPr>
            <p:cNvCxnSpPr>
              <a:cxnSpLocks/>
              <a:stCxn id="382" idx="3"/>
            </p:cNvCxnSpPr>
            <p:nvPr/>
          </p:nvCxnSpPr>
          <p:spPr>
            <a:xfrm flipH="1">
              <a:off x="5461981" y="5059165"/>
              <a:ext cx="117585" cy="3912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Arrow Connector 384">
              <a:extLst>
                <a:ext uri="{FF2B5EF4-FFF2-40B4-BE49-F238E27FC236}">
                  <a16:creationId xmlns:a16="http://schemas.microsoft.com/office/drawing/2014/main" id="{EE5E0ED3-532A-BD29-00FB-F8AC1E216105}"/>
                </a:ext>
              </a:extLst>
            </p:cNvPr>
            <p:cNvCxnSpPr>
              <a:cxnSpLocks/>
              <a:stCxn id="382" idx="3"/>
            </p:cNvCxnSpPr>
            <p:nvPr/>
          </p:nvCxnSpPr>
          <p:spPr>
            <a:xfrm>
              <a:off x="5579566" y="5059165"/>
              <a:ext cx="141992" cy="3912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Straight Arrow Connector 385">
              <a:extLst>
                <a:ext uri="{FF2B5EF4-FFF2-40B4-BE49-F238E27FC236}">
                  <a16:creationId xmlns:a16="http://schemas.microsoft.com/office/drawing/2014/main" id="{DCF0A528-CA76-C798-76AB-7E6AE8C4CF17}"/>
                </a:ext>
              </a:extLst>
            </p:cNvPr>
            <p:cNvCxnSpPr>
              <a:cxnSpLocks/>
              <a:stCxn id="383" idx="3"/>
            </p:cNvCxnSpPr>
            <p:nvPr/>
          </p:nvCxnSpPr>
          <p:spPr>
            <a:xfrm>
              <a:off x="6212979" y="5057674"/>
              <a:ext cx="122855" cy="3979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Straight Arrow Connector 386">
              <a:extLst>
                <a:ext uri="{FF2B5EF4-FFF2-40B4-BE49-F238E27FC236}">
                  <a16:creationId xmlns:a16="http://schemas.microsoft.com/office/drawing/2014/main" id="{BD4FACED-2581-8FA5-E86A-FC385477BCBE}"/>
                </a:ext>
              </a:extLst>
            </p:cNvPr>
            <p:cNvCxnSpPr>
              <a:cxnSpLocks/>
              <a:stCxn id="383" idx="3"/>
            </p:cNvCxnSpPr>
            <p:nvPr/>
          </p:nvCxnSpPr>
          <p:spPr>
            <a:xfrm flipH="1">
              <a:off x="6081934" y="5057674"/>
              <a:ext cx="131045" cy="3979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8" name="TextBox 387">
                  <a:extLst>
                    <a:ext uri="{FF2B5EF4-FFF2-40B4-BE49-F238E27FC236}">
                      <a16:creationId xmlns:a16="http://schemas.microsoft.com/office/drawing/2014/main" id="{EB16E3B9-7947-0721-7368-0F2C279E5A33}"/>
                    </a:ext>
                  </a:extLst>
                </p:cNvPr>
                <p:cNvSpPr txBox="1"/>
                <p:nvPr/>
              </p:nvSpPr>
              <p:spPr>
                <a:xfrm>
                  <a:off x="5215302" y="5032253"/>
                  <a:ext cx="375032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88" name="TextBox 387">
                  <a:extLst>
                    <a:ext uri="{FF2B5EF4-FFF2-40B4-BE49-F238E27FC236}">
                      <a16:creationId xmlns:a16="http://schemas.microsoft.com/office/drawing/2014/main" id="{EB16E3B9-7947-0721-7368-0F2C279E5A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15302" y="5032253"/>
                  <a:ext cx="375032" cy="376814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9" name="TextBox 388">
                  <a:extLst>
                    <a:ext uri="{FF2B5EF4-FFF2-40B4-BE49-F238E27FC236}">
                      <a16:creationId xmlns:a16="http://schemas.microsoft.com/office/drawing/2014/main" id="{B4930CCB-8AC3-BE28-DA5D-F979B58A85E8}"/>
                    </a:ext>
                  </a:extLst>
                </p:cNvPr>
                <p:cNvSpPr txBox="1"/>
                <p:nvPr/>
              </p:nvSpPr>
              <p:spPr>
                <a:xfrm>
                  <a:off x="5633691" y="5010182"/>
                  <a:ext cx="371106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89" name="TextBox 388">
                  <a:extLst>
                    <a:ext uri="{FF2B5EF4-FFF2-40B4-BE49-F238E27FC236}">
                      <a16:creationId xmlns:a16="http://schemas.microsoft.com/office/drawing/2014/main" id="{B4930CCB-8AC3-BE28-DA5D-F979B58A85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3691" y="5010182"/>
                  <a:ext cx="371106" cy="376814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0" name="TextBox 389">
                  <a:extLst>
                    <a:ext uri="{FF2B5EF4-FFF2-40B4-BE49-F238E27FC236}">
                      <a16:creationId xmlns:a16="http://schemas.microsoft.com/office/drawing/2014/main" id="{D465CF94-2242-A7EF-1635-E8D229A6D2BE}"/>
                    </a:ext>
                  </a:extLst>
                </p:cNvPr>
                <p:cNvSpPr txBox="1"/>
                <p:nvPr/>
              </p:nvSpPr>
              <p:spPr>
                <a:xfrm>
                  <a:off x="5840300" y="5004140"/>
                  <a:ext cx="375032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90" name="TextBox 389">
                  <a:extLst>
                    <a:ext uri="{FF2B5EF4-FFF2-40B4-BE49-F238E27FC236}">
                      <a16:creationId xmlns:a16="http://schemas.microsoft.com/office/drawing/2014/main" id="{D465CF94-2242-A7EF-1635-E8D229A6D2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40300" y="5004140"/>
                  <a:ext cx="375032" cy="376814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1" name="TextBox 390">
                  <a:extLst>
                    <a:ext uri="{FF2B5EF4-FFF2-40B4-BE49-F238E27FC236}">
                      <a16:creationId xmlns:a16="http://schemas.microsoft.com/office/drawing/2014/main" id="{90EFC5D0-3C7C-C469-EA4D-6FC8ADD31228}"/>
                    </a:ext>
                  </a:extLst>
                </p:cNvPr>
                <p:cNvSpPr txBox="1"/>
                <p:nvPr/>
              </p:nvSpPr>
              <p:spPr>
                <a:xfrm>
                  <a:off x="6321777" y="5015060"/>
                  <a:ext cx="371106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391" name="TextBox 390">
                  <a:extLst>
                    <a:ext uri="{FF2B5EF4-FFF2-40B4-BE49-F238E27FC236}">
                      <a16:creationId xmlns:a16="http://schemas.microsoft.com/office/drawing/2014/main" id="{90EFC5D0-3C7C-C469-EA4D-6FC8ADD3122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21777" y="5015060"/>
                  <a:ext cx="371106" cy="376814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99" name="Straight Arrow Connector 398">
              <a:extLst>
                <a:ext uri="{FF2B5EF4-FFF2-40B4-BE49-F238E27FC236}">
                  <a16:creationId xmlns:a16="http://schemas.microsoft.com/office/drawing/2014/main" id="{51A8BB0B-377F-7810-974B-50569FA63A98}"/>
                </a:ext>
              </a:extLst>
            </p:cNvPr>
            <p:cNvCxnSpPr>
              <a:cxnSpLocks/>
              <a:stCxn id="397" idx="3"/>
            </p:cNvCxnSpPr>
            <p:nvPr/>
          </p:nvCxnSpPr>
          <p:spPr>
            <a:xfrm flipH="1">
              <a:off x="6751120" y="5070012"/>
              <a:ext cx="117585" cy="3912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Arrow Connector 399">
              <a:extLst>
                <a:ext uri="{FF2B5EF4-FFF2-40B4-BE49-F238E27FC236}">
                  <a16:creationId xmlns:a16="http://schemas.microsoft.com/office/drawing/2014/main" id="{5CF9EBE9-797C-EB5A-278F-F71A1E902EC1}"/>
                </a:ext>
              </a:extLst>
            </p:cNvPr>
            <p:cNvCxnSpPr>
              <a:cxnSpLocks/>
              <a:stCxn id="397" idx="3"/>
            </p:cNvCxnSpPr>
            <p:nvPr/>
          </p:nvCxnSpPr>
          <p:spPr>
            <a:xfrm>
              <a:off x="6868705" y="5070012"/>
              <a:ext cx="141992" cy="3912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Straight Arrow Connector 400">
              <a:extLst>
                <a:ext uri="{FF2B5EF4-FFF2-40B4-BE49-F238E27FC236}">
                  <a16:creationId xmlns:a16="http://schemas.microsoft.com/office/drawing/2014/main" id="{7CE6A724-7EF6-218A-B8D8-6FD09FBF6A15}"/>
                </a:ext>
              </a:extLst>
            </p:cNvPr>
            <p:cNvCxnSpPr>
              <a:cxnSpLocks/>
              <a:stCxn id="398" idx="3"/>
            </p:cNvCxnSpPr>
            <p:nvPr/>
          </p:nvCxnSpPr>
          <p:spPr>
            <a:xfrm>
              <a:off x="7502118" y="5068521"/>
              <a:ext cx="122855" cy="3979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Straight Arrow Connector 401">
              <a:extLst>
                <a:ext uri="{FF2B5EF4-FFF2-40B4-BE49-F238E27FC236}">
                  <a16:creationId xmlns:a16="http://schemas.microsoft.com/office/drawing/2014/main" id="{705290B2-A136-533C-522C-953AE8773280}"/>
                </a:ext>
              </a:extLst>
            </p:cNvPr>
            <p:cNvCxnSpPr>
              <a:cxnSpLocks/>
              <a:stCxn id="398" idx="3"/>
            </p:cNvCxnSpPr>
            <p:nvPr/>
          </p:nvCxnSpPr>
          <p:spPr>
            <a:xfrm flipH="1">
              <a:off x="7371073" y="5068521"/>
              <a:ext cx="131045" cy="3979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3" name="TextBox 402">
                  <a:extLst>
                    <a:ext uri="{FF2B5EF4-FFF2-40B4-BE49-F238E27FC236}">
                      <a16:creationId xmlns:a16="http://schemas.microsoft.com/office/drawing/2014/main" id="{00D47299-0A2C-A15C-FB43-BE808B642476}"/>
                    </a:ext>
                  </a:extLst>
                </p:cNvPr>
                <p:cNvSpPr txBox="1"/>
                <p:nvPr/>
              </p:nvSpPr>
              <p:spPr>
                <a:xfrm>
                  <a:off x="6504441" y="5043099"/>
                  <a:ext cx="375032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403" name="TextBox 402">
                  <a:extLst>
                    <a:ext uri="{FF2B5EF4-FFF2-40B4-BE49-F238E27FC236}">
                      <a16:creationId xmlns:a16="http://schemas.microsoft.com/office/drawing/2014/main" id="{00D47299-0A2C-A15C-FB43-BE808B6424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04441" y="5043099"/>
                  <a:ext cx="375032" cy="376814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4" name="TextBox 403">
                  <a:extLst>
                    <a:ext uri="{FF2B5EF4-FFF2-40B4-BE49-F238E27FC236}">
                      <a16:creationId xmlns:a16="http://schemas.microsoft.com/office/drawing/2014/main" id="{C9FEF1DA-F1C2-F590-A84E-E0F58F12DFFA}"/>
                    </a:ext>
                  </a:extLst>
                </p:cNvPr>
                <p:cNvSpPr txBox="1"/>
                <p:nvPr/>
              </p:nvSpPr>
              <p:spPr>
                <a:xfrm>
                  <a:off x="6922829" y="5021029"/>
                  <a:ext cx="371106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404" name="TextBox 403">
                  <a:extLst>
                    <a:ext uri="{FF2B5EF4-FFF2-40B4-BE49-F238E27FC236}">
                      <a16:creationId xmlns:a16="http://schemas.microsoft.com/office/drawing/2014/main" id="{C9FEF1DA-F1C2-F590-A84E-E0F58F12DF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22829" y="5021029"/>
                  <a:ext cx="371106" cy="376814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5" name="TextBox 404">
                  <a:extLst>
                    <a:ext uri="{FF2B5EF4-FFF2-40B4-BE49-F238E27FC236}">
                      <a16:creationId xmlns:a16="http://schemas.microsoft.com/office/drawing/2014/main" id="{B2C3261A-889C-7426-B259-8E88BACFDB56}"/>
                    </a:ext>
                  </a:extLst>
                </p:cNvPr>
                <p:cNvSpPr txBox="1"/>
                <p:nvPr/>
              </p:nvSpPr>
              <p:spPr>
                <a:xfrm>
                  <a:off x="7129440" y="5014988"/>
                  <a:ext cx="375032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m:rPr>
                            <m:sty m:val="p"/>
                          </m:rPr>
                          <a:rPr lang="en-US" sz="16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405" name="TextBox 404">
                  <a:extLst>
                    <a:ext uri="{FF2B5EF4-FFF2-40B4-BE49-F238E27FC236}">
                      <a16:creationId xmlns:a16="http://schemas.microsoft.com/office/drawing/2014/main" id="{B2C3261A-889C-7426-B259-8E88BACFDB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29440" y="5014988"/>
                  <a:ext cx="375032" cy="376814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6" name="TextBox 405">
                  <a:extLst>
                    <a:ext uri="{FF2B5EF4-FFF2-40B4-BE49-F238E27FC236}">
                      <a16:creationId xmlns:a16="http://schemas.microsoft.com/office/drawing/2014/main" id="{91FABE37-94B2-CA2F-6E27-3953D0B37832}"/>
                    </a:ext>
                  </a:extLst>
                </p:cNvPr>
                <p:cNvSpPr txBox="1"/>
                <p:nvPr/>
              </p:nvSpPr>
              <p:spPr>
                <a:xfrm>
                  <a:off x="7610916" y="5025907"/>
                  <a:ext cx="371106" cy="3768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sz="1600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US" sz="1600" dirty="0">
                    <a:solidFill>
                      <a:schemeClr val="accent1"/>
                    </a:solidFill>
                  </a:endParaRPr>
                </a:p>
              </p:txBody>
            </p:sp>
          </mc:Choice>
          <mc:Fallback xmlns="">
            <p:sp>
              <p:nvSpPr>
                <p:cNvPr id="406" name="TextBox 405">
                  <a:extLst>
                    <a:ext uri="{FF2B5EF4-FFF2-40B4-BE49-F238E27FC236}">
                      <a16:creationId xmlns:a16="http://schemas.microsoft.com/office/drawing/2014/main" id="{91FABE37-94B2-CA2F-6E27-3953D0B3783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10916" y="5025907"/>
                  <a:ext cx="371106" cy="376814"/>
                </a:xfrm>
                <a:prstGeom prst="rect">
                  <a:avLst/>
                </a:prstGeom>
                <a:blipFill>
                  <a:blip r:embed="rId3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7" name="TextBox 456">
              <a:extLst>
                <a:ext uri="{FF2B5EF4-FFF2-40B4-BE49-F238E27FC236}">
                  <a16:creationId xmlns:a16="http://schemas.microsoft.com/office/drawing/2014/main" id="{CB19BB9C-968E-3C89-1703-FB4B26BA724D}"/>
                </a:ext>
              </a:extLst>
            </p:cNvPr>
            <p:cNvSpPr txBox="1"/>
            <p:nvPr/>
          </p:nvSpPr>
          <p:spPr>
            <a:xfrm>
              <a:off x="7560065" y="4753076"/>
              <a:ext cx="1861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</a:rPr>
                <a:t>Player</a:t>
              </a:r>
              <a:r>
                <a:rPr lang="en-US" sz="1600" dirty="0">
                  <a:solidFill>
                    <a:schemeClr val="accent2"/>
                  </a:solidFill>
                </a:rPr>
                <a:t> </a:t>
              </a:r>
            </a:p>
            <a:p>
              <a:pPr algn="ctr"/>
              <a:r>
                <a:rPr lang="en-US" sz="1600" dirty="0"/>
                <a:t>plays action </a:t>
              </a:r>
            </a:p>
          </p:txBody>
        </p:sp>
      </p:grp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E2D1D4A8-7EFD-74C1-82AA-1EFD2D11E409}"/>
              </a:ext>
            </a:extLst>
          </p:cNvPr>
          <p:cNvGrpSpPr/>
          <p:nvPr/>
        </p:nvGrpSpPr>
        <p:grpSpPr>
          <a:xfrm>
            <a:off x="3116389" y="2820911"/>
            <a:ext cx="6200334" cy="1422021"/>
            <a:chOff x="3116389" y="2820911"/>
            <a:chExt cx="6200334" cy="1422021"/>
          </a:xfrm>
        </p:grpSpPr>
        <p:grpSp>
          <p:nvGrpSpPr>
            <p:cNvPr id="447" name="Group 446">
              <a:extLst>
                <a:ext uri="{FF2B5EF4-FFF2-40B4-BE49-F238E27FC236}">
                  <a16:creationId xmlns:a16="http://schemas.microsoft.com/office/drawing/2014/main" id="{ED38AA60-1F84-0D90-2CA3-8070F24AC443}"/>
                </a:ext>
              </a:extLst>
            </p:cNvPr>
            <p:cNvGrpSpPr/>
            <p:nvPr/>
          </p:nvGrpSpPr>
          <p:grpSpPr>
            <a:xfrm>
              <a:off x="3116389" y="3146760"/>
              <a:ext cx="4261620" cy="1096172"/>
              <a:chOff x="3613566" y="3150870"/>
              <a:chExt cx="4889459" cy="1257665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1FAC7439-3E9A-C665-2A88-810282AF36AE}"/>
                  </a:ext>
                </a:extLst>
              </p:cNvPr>
              <p:cNvSpPr/>
              <p:nvPr/>
            </p:nvSpPr>
            <p:spPr>
              <a:xfrm>
                <a:off x="3613566" y="3997145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68E7467A-D4DD-13F2-2E0B-E89F20D13547}"/>
                  </a:ext>
                </a:extLst>
              </p:cNvPr>
              <p:cNvSpPr/>
              <p:nvPr/>
            </p:nvSpPr>
            <p:spPr>
              <a:xfrm>
                <a:off x="5092626" y="4009590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cxnSp>
            <p:nvCxnSpPr>
              <p:cNvPr id="376" name="Straight Arrow Connector 375">
                <a:extLst>
                  <a:ext uri="{FF2B5EF4-FFF2-40B4-BE49-F238E27FC236}">
                    <a16:creationId xmlns:a16="http://schemas.microsoft.com/office/drawing/2014/main" id="{7DAC3F41-B8A8-14AC-54FC-5D471A3A6CE0}"/>
                  </a:ext>
                </a:extLst>
              </p:cNvPr>
              <p:cNvCxnSpPr>
                <a:cxnSpLocks/>
                <a:stCxn id="375" idx="3"/>
                <a:endCxn id="228" idx="0"/>
              </p:cNvCxnSpPr>
              <p:nvPr/>
            </p:nvCxnSpPr>
            <p:spPr>
              <a:xfrm flipH="1">
                <a:off x="3804066" y="3150870"/>
                <a:ext cx="767934" cy="84627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Arrow Connector 378">
                <a:extLst>
                  <a:ext uri="{FF2B5EF4-FFF2-40B4-BE49-F238E27FC236}">
                    <a16:creationId xmlns:a16="http://schemas.microsoft.com/office/drawing/2014/main" id="{19A3ED41-306E-AAE9-5EA8-D3DF8F0F5495}"/>
                  </a:ext>
                </a:extLst>
              </p:cNvPr>
              <p:cNvCxnSpPr>
                <a:cxnSpLocks/>
                <a:stCxn id="375" idx="3"/>
                <a:endCxn id="392" idx="0"/>
              </p:cNvCxnSpPr>
              <p:nvPr/>
            </p:nvCxnSpPr>
            <p:spPr>
              <a:xfrm>
                <a:off x="4572000" y="3150870"/>
                <a:ext cx="2261465" cy="86422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2" name="Oval 391">
                <a:extLst>
                  <a:ext uri="{FF2B5EF4-FFF2-40B4-BE49-F238E27FC236}">
                    <a16:creationId xmlns:a16="http://schemas.microsoft.com/office/drawing/2014/main" id="{7DBC0581-8941-DFB1-3195-3D736D3CC2D6}"/>
                  </a:ext>
                </a:extLst>
              </p:cNvPr>
              <p:cNvSpPr/>
              <p:nvPr/>
            </p:nvSpPr>
            <p:spPr>
              <a:xfrm>
                <a:off x="6642965" y="4015090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407" name="Oval 406">
                <a:extLst>
                  <a:ext uri="{FF2B5EF4-FFF2-40B4-BE49-F238E27FC236}">
                    <a16:creationId xmlns:a16="http://schemas.microsoft.com/office/drawing/2014/main" id="{B5E78BB2-37B9-6CCC-6DF3-E6CC88209F05}"/>
                  </a:ext>
                </a:extLst>
              </p:cNvPr>
              <p:cNvSpPr/>
              <p:nvPr/>
            </p:nvSpPr>
            <p:spPr>
              <a:xfrm>
                <a:off x="8122025" y="4027535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cxnSp>
            <p:nvCxnSpPr>
              <p:cNvPr id="413" name="Straight Arrow Connector 412">
                <a:extLst>
                  <a:ext uri="{FF2B5EF4-FFF2-40B4-BE49-F238E27FC236}">
                    <a16:creationId xmlns:a16="http://schemas.microsoft.com/office/drawing/2014/main" id="{1B6962EE-0720-0D02-E5FD-024EB89C382E}"/>
                  </a:ext>
                </a:extLst>
              </p:cNvPr>
              <p:cNvCxnSpPr>
                <a:cxnSpLocks/>
                <a:stCxn id="412" idx="3"/>
                <a:endCxn id="325" idx="0"/>
              </p:cNvCxnSpPr>
              <p:nvPr/>
            </p:nvCxnSpPr>
            <p:spPr>
              <a:xfrm flipH="1">
                <a:off x="5283127" y="3168816"/>
                <a:ext cx="2318273" cy="8407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Straight Arrow Connector 413">
                <a:extLst>
                  <a:ext uri="{FF2B5EF4-FFF2-40B4-BE49-F238E27FC236}">
                    <a16:creationId xmlns:a16="http://schemas.microsoft.com/office/drawing/2014/main" id="{CF0E5DE0-BA6D-9573-56F0-F908BCECCF45}"/>
                  </a:ext>
                </a:extLst>
              </p:cNvPr>
              <p:cNvCxnSpPr>
                <a:cxnSpLocks/>
                <a:stCxn id="412" idx="3"/>
                <a:endCxn id="407" idx="0"/>
              </p:cNvCxnSpPr>
              <p:nvPr/>
            </p:nvCxnSpPr>
            <p:spPr>
              <a:xfrm>
                <a:off x="7601399" y="3168815"/>
                <a:ext cx="711126" cy="85872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A1CA4521-1DBC-FD8F-7D6A-671C8458F371}"/>
                  </a:ext>
                </a:extLst>
              </p:cNvPr>
              <p:cNvCxnSpPr>
                <a:cxnSpLocks/>
                <a:stCxn id="228" idx="6"/>
                <a:endCxn id="325" idx="2"/>
              </p:cNvCxnSpPr>
              <p:nvPr/>
            </p:nvCxnSpPr>
            <p:spPr>
              <a:xfrm>
                <a:off x="3994566" y="4187645"/>
                <a:ext cx="1098060" cy="12445"/>
              </a:xfrm>
              <a:prstGeom prst="line">
                <a:avLst/>
              </a:prstGeom>
              <a:ln w="38100"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7B26138D-6950-1703-1572-C4AE58FDDC79}"/>
                  </a:ext>
                </a:extLst>
              </p:cNvPr>
              <p:cNvCxnSpPr>
                <a:cxnSpLocks/>
                <a:stCxn id="392" idx="6"/>
                <a:endCxn id="407" idx="2"/>
              </p:cNvCxnSpPr>
              <p:nvPr/>
            </p:nvCxnSpPr>
            <p:spPr>
              <a:xfrm>
                <a:off x="7023965" y="4205590"/>
                <a:ext cx="1098060" cy="12445"/>
              </a:xfrm>
              <a:prstGeom prst="line">
                <a:avLst/>
              </a:prstGeom>
              <a:ln w="38100"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35" name="TextBox 434">
                <a:extLst>
                  <a:ext uri="{FF2B5EF4-FFF2-40B4-BE49-F238E27FC236}">
                    <a16:creationId xmlns:a16="http://schemas.microsoft.com/office/drawing/2014/main" id="{E33544A7-77D9-DF16-754C-BB96B1D6111E}"/>
                  </a:ext>
                </a:extLst>
              </p:cNvPr>
              <p:cNvSpPr txBox="1"/>
              <p:nvPr/>
            </p:nvSpPr>
            <p:spPr>
              <a:xfrm>
                <a:off x="3913037" y="3327817"/>
                <a:ext cx="346354" cy="432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1"/>
                    </a:solidFill>
                  </a:rPr>
                  <a:t>L</a:t>
                </a:r>
              </a:p>
            </p:txBody>
          </p:sp>
          <p:sp>
            <p:nvSpPr>
              <p:cNvPr id="436" name="TextBox 435">
                <a:extLst>
                  <a:ext uri="{FF2B5EF4-FFF2-40B4-BE49-F238E27FC236}">
                    <a16:creationId xmlns:a16="http://schemas.microsoft.com/office/drawing/2014/main" id="{C2281A9B-E41B-C9B7-D45A-6FA40172C4E7}"/>
                  </a:ext>
                </a:extLst>
              </p:cNvPr>
              <p:cNvSpPr txBox="1"/>
              <p:nvPr/>
            </p:nvSpPr>
            <p:spPr>
              <a:xfrm>
                <a:off x="6483286" y="3150870"/>
                <a:ext cx="346354" cy="432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1"/>
                    </a:solidFill>
                  </a:rPr>
                  <a:t>L</a:t>
                </a:r>
              </a:p>
            </p:txBody>
          </p:sp>
          <p:sp>
            <p:nvSpPr>
              <p:cNvPr id="437" name="TextBox 436">
                <a:extLst>
                  <a:ext uri="{FF2B5EF4-FFF2-40B4-BE49-F238E27FC236}">
                    <a16:creationId xmlns:a16="http://schemas.microsoft.com/office/drawing/2014/main" id="{787AAB5A-1BFB-DEAA-A230-8FC7EAAFE2A3}"/>
                  </a:ext>
                </a:extLst>
              </p:cNvPr>
              <p:cNvSpPr txBox="1"/>
              <p:nvPr/>
            </p:nvSpPr>
            <p:spPr>
              <a:xfrm>
                <a:off x="5367329" y="3191796"/>
                <a:ext cx="379106" cy="432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1"/>
                    </a:solidFill>
                  </a:rPr>
                  <a:t>R</a:t>
                </a:r>
              </a:p>
            </p:txBody>
          </p:sp>
          <p:sp>
            <p:nvSpPr>
              <p:cNvPr id="438" name="TextBox 437">
                <a:extLst>
                  <a:ext uri="{FF2B5EF4-FFF2-40B4-BE49-F238E27FC236}">
                    <a16:creationId xmlns:a16="http://schemas.microsoft.com/office/drawing/2014/main" id="{CD92E413-F593-C8C5-E87C-7F8858922B23}"/>
                  </a:ext>
                </a:extLst>
              </p:cNvPr>
              <p:cNvSpPr txBox="1"/>
              <p:nvPr/>
            </p:nvSpPr>
            <p:spPr>
              <a:xfrm>
                <a:off x="7880038" y="3255352"/>
                <a:ext cx="379106" cy="432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chemeClr val="accent1"/>
                    </a:solidFill>
                  </a:rPr>
                  <a:t>R</a:t>
                </a:r>
              </a:p>
            </p:txBody>
          </p:sp>
        </p:grpSp>
        <p:sp>
          <p:nvSpPr>
            <p:cNvPr id="460" name="TextBox 459">
              <a:extLst>
                <a:ext uri="{FF2B5EF4-FFF2-40B4-BE49-F238E27FC236}">
                  <a16:creationId xmlns:a16="http://schemas.microsoft.com/office/drawing/2014/main" id="{C99C5AC4-2511-C82B-30BF-874ECEFF94CC}"/>
                </a:ext>
              </a:extLst>
            </p:cNvPr>
            <p:cNvSpPr txBox="1"/>
            <p:nvPr/>
          </p:nvSpPr>
          <p:spPr>
            <a:xfrm>
              <a:off x="7454831" y="2820911"/>
              <a:ext cx="18618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accent1"/>
                  </a:solidFill>
                </a:rPr>
                <a:t>Player</a:t>
              </a:r>
              <a:r>
                <a:rPr lang="en-US" sz="1600" dirty="0">
                  <a:solidFill>
                    <a:schemeClr val="accent2"/>
                  </a:solidFill>
                </a:rPr>
                <a:t> </a:t>
              </a:r>
            </a:p>
            <a:p>
              <a:pPr algn="ctr"/>
              <a:r>
                <a:rPr lang="en-US" sz="1600" dirty="0"/>
                <a:t>sends info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B2DA2EE-6420-9B9A-58DE-05C817156461}"/>
              </a:ext>
            </a:extLst>
          </p:cNvPr>
          <p:cNvSpPr txBox="1"/>
          <p:nvPr/>
        </p:nvSpPr>
        <p:spPr>
          <a:xfrm>
            <a:off x="3982795" y="5856782"/>
            <a:ext cx="3244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"Communication game"</a:t>
            </a:r>
          </a:p>
        </p:txBody>
      </p:sp>
    </p:spTree>
    <p:extLst>
      <p:ext uri="{BB962C8B-B14F-4D97-AF65-F5344CB8AC3E}">
        <p14:creationId xmlns:p14="http://schemas.microsoft.com/office/powerpoint/2010/main" val="12672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CC02F-8520-CD69-57B9-B5E0F6A7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2: Communication Game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C309A-CCDF-0429-5392-657C87ED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43CB3F-7BD5-7935-218E-115C66A8A1F7}"/>
              </a:ext>
            </a:extLst>
          </p:cNvPr>
          <p:cNvGrpSpPr/>
          <p:nvPr/>
        </p:nvGrpSpPr>
        <p:grpSpPr>
          <a:xfrm>
            <a:off x="695567" y="1519674"/>
            <a:ext cx="2962033" cy="1909326"/>
            <a:chOff x="2574898" y="1965673"/>
            <a:chExt cx="5431026" cy="3500840"/>
          </a:xfrm>
        </p:grpSpPr>
        <p:sp>
          <p:nvSpPr>
            <p:cNvPr id="375" name="Isosceles Triangle 374">
              <a:extLst>
                <a:ext uri="{FF2B5EF4-FFF2-40B4-BE49-F238E27FC236}">
                  <a16:creationId xmlns:a16="http://schemas.microsoft.com/office/drawing/2014/main" id="{BAB76B2B-1ADD-B786-B75F-AC06A912B508}"/>
                </a:ext>
              </a:extLst>
            </p:cNvPr>
            <p:cNvSpPr/>
            <p:nvPr/>
          </p:nvSpPr>
          <p:spPr>
            <a:xfrm>
              <a:off x="3762761" y="2820911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00" b="1" dirty="0"/>
            </a:p>
          </p:txBody>
        </p:sp>
        <p:sp>
          <p:nvSpPr>
            <p:cNvPr id="412" name="Isosceles Triangle 411">
              <a:extLst>
                <a:ext uri="{FF2B5EF4-FFF2-40B4-BE49-F238E27FC236}">
                  <a16:creationId xmlns:a16="http://schemas.microsoft.com/office/drawing/2014/main" id="{54CFD5C3-2C4E-F82E-2204-81A8B12BC9E3}"/>
                </a:ext>
              </a:extLst>
            </p:cNvPr>
            <p:cNvSpPr/>
            <p:nvPr/>
          </p:nvSpPr>
          <p:spPr>
            <a:xfrm>
              <a:off x="6403165" y="2836552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00" b="1" dirty="0"/>
            </a:p>
          </p:txBody>
        </p: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881380B8-70E3-7CB6-A615-E361E0E41721}"/>
                </a:ext>
              </a:extLst>
            </p:cNvPr>
            <p:cNvCxnSpPr>
              <a:cxnSpLocks/>
              <a:stCxn id="375" idx="5"/>
              <a:endCxn id="412" idx="1"/>
            </p:cNvCxnSpPr>
            <p:nvPr/>
          </p:nvCxnSpPr>
          <p:spPr>
            <a:xfrm>
              <a:off x="4046250" y="2983836"/>
              <a:ext cx="2451412" cy="15641"/>
            </a:xfrm>
            <a:prstGeom prst="line">
              <a:avLst/>
            </a:prstGeom>
            <a:ln w="38100"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1C47990C-AB2D-3275-7D80-324E2C011D98}"/>
                </a:ext>
              </a:extLst>
            </p:cNvPr>
            <p:cNvSpPr/>
            <p:nvPr/>
          </p:nvSpPr>
          <p:spPr>
            <a:xfrm>
              <a:off x="5115679" y="1965673"/>
              <a:ext cx="199246" cy="19924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b="1" dirty="0"/>
            </a:p>
          </p:txBody>
        </p:sp>
        <p:cxnSp>
          <p:nvCxnSpPr>
            <p:cNvPr id="427" name="Straight Arrow Connector 426">
              <a:extLst>
                <a:ext uri="{FF2B5EF4-FFF2-40B4-BE49-F238E27FC236}">
                  <a16:creationId xmlns:a16="http://schemas.microsoft.com/office/drawing/2014/main" id="{D2DF84D2-CB7D-9F26-26CA-76A79F498A94}"/>
                </a:ext>
              </a:extLst>
            </p:cNvPr>
            <p:cNvCxnSpPr>
              <a:cxnSpLocks/>
              <a:stCxn id="426" idx="2"/>
              <a:endCxn id="375" idx="0"/>
            </p:cNvCxnSpPr>
            <p:nvPr/>
          </p:nvCxnSpPr>
          <p:spPr>
            <a:xfrm flipH="1">
              <a:off x="3951754" y="2164919"/>
              <a:ext cx="1263548" cy="6559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0" name="Straight Arrow Connector 429">
              <a:extLst>
                <a:ext uri="{FF2B5EF4-FFF2-40B4-BE49-F238E27FC236}">
                  <a16:creationId xmlns:a16="http://schemas.microsoft.com/office/drawing/2014/main" id="{0F8E06C3-7151-AC52-9409-7EF091CAB474}"/>
                </a:ext>
              </a:extLst>
            </p:cNvPr>
            <p:cNvCxnSpPr>
              <a:cxnSpLocks/>
              <a:stCxn id="426" idx="2"/>
              <a:endCxn id="412" idx="0"/>
            </p:cNvCxnSpPr>
            <p:nvPr/>
          </p:nvCxnSpPr>
          <p:spPr>
            <a:xfrm>
              <a:off x="5215302" y="2164919"/>
              <a:ext cx="1376856" cy="67163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AD1C84A7-500D-DBA8-A06D-83DA7D95D18B}"/>
                </a:ext>
              </a:extLst>
            </p:cNvPr>
            <p:cNvSpPr txBox="1"/>
            <p:nvPr/>
          </p:nvSpPr>
          <p:spPr>
            <a:xfrm>
              <a:off x="5825545" y="2240006"/>
              <a:ext cx="369429" cy="330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R</a:t>
              </a:r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233E9ED0-20ED-1E5D-84D0-4B2F94FF57B6}"/>
                </a:ext>
              </a:extLst>
            </p:cNvPr>
            <p:cNvSpPr txBox="1"/>
            <p:nvPr/>
          </p:nvSpPr>
          <p:spPr>
            <a:xfrm>
              <a:off x="4294201" y="2204205"/>
              <a:ext cx="349753" cy="330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</a:t>
              </a:r>
            </a:p>
          </p:txBody>
        </p:sp>
        <p:grpSp>
          <p:nvGrpSpPr>
            <p:cNvPr id="462" name="Group 461">
              <a:extLst>
                <a:ext uri="{FF2B5EF4-FFF2-40B4-BE49-F238E27FC236}">
                  <a16:creationId xmlns:a16="http://schemas.microsoft.com/office/drawing/2014/main" id="{169DF7EB-4C8A-F11F-9B19-E2E9F50D8B8F}"/>
                </a:ext>
              </a:extLst>
            </p:cNvPr>
            <p:cNvGrpSpPr/>
            <p:nvPr/>
          </p:nvGrpSpPr>
          <p:grpSpPr>
            <a:xfrm>
              <a:off x="2750169" y="4216445"/>
              <a:ext cx="4940941" cy="853568"/>
              <a:chOff x="2750169" y="4216445"/>
              <a:chExt cx="4940941" cy="853568"/>
            </a:xfrm>
          </p:grpSpPr>
          <p:sp>
            <p:nvSpPr>
              <p:cNvPr id="142" name="Isosceles Triangle 141">
                <a:extLst>
                  <a:ext uri="{FF2B5EF4-FFF2-40B4-BE49-F238E27FC236}">
                    <a16:creationId xmlns:a16="http://schemas.microsoft.com/office/drawing/2014/main" id="{50700570-F128-1DC6-1EBA-0CA5C108A7DD}"/>
                  </a:ext>
                </a:extLst>
              </p:cNvPr>
              <p:cNvSpPr/>
              <p:nvPr/>
            </p:nvSpPr>
            <p:spPr>
              <a:xfrm>
                <a:off x="2750169" y="4717675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143" name="Isosceles Triangle 142">
                <a:extLst>
                  <a:ext uri="{FF2B5EF4-FFF2-40B4-BE49-F238E27FC236}">
                    <a16:creationId xmlns:a16="http://schemas.microsoft.com/office/drawing/2014/main" id="{63B56B9E-32AF-9B58-46D2-2DECB28332C5}"/>
                  </a:ext>
                </a:extLst>
              </p:cNvPr>
              <p:cNvSpPr/>
              <p:nvPr/>
            </p:nvSpPr>
            <p:spPr>
              <a:xfrm>
                <a:off x="3383582" y="4716184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15" name="Isosceles Triangle 314">
                <a:extLst>
                  <a:ext uri="{FF2B5EF4-FFF2-40B4-BE49-F238E27FC236}">
                    <a16:creationId xmlns:a16="http://schemas.microsoft.com/office/drawing/2014/main" id="{FB6B96E0-0578-6052-3B9B-9381669918DF}"/>
                  </a:ext>
                </a:extLst>
              </p:cNvPr>
              <p:cNvSpPr/>
              <p:nvPr/>
            </p:nvSpPr>
            <p:spPr>
              <a:xfrm>
                <a:off x="4039308" y="4728522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16" name="Isosceles Triangle 315">
                <a:extLst>
                  <a:ext uri="{FF2B5EF4-FFF2-40B4-BE49-F238E27FC236}">
                    <a16:creationId xmlns:a16="http://schemas.microsoft.com/office/drawing/2014/main" id="{6A33F211-7544-F7DD-DAA3-5BB654C19A41}"/>
                  </a:ext>
                </a:extLst>
              </p:cNvPr>
              <p:cNvSpPr/>
              <p:nvPr/>
            </p:nvSpPr>
            <p:spPr>
              <a:xfrm>
                <a:off x="4672721" y="4727031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82" name="Isosceles Triangle 381">
                <a:extLst>
                  <a:ext uri="{FF2B5EF4-FFF2-40B4-BE49-F238E27FC236}">
                    <a16:creationId xmlns:a16="http://schemas.microsoft.com/office/drawing/2014/main" id="{E0E19401-7387-093D-1FCE-2ADF625AFFAB}"/>
                  </a:ext>
                </a:extLst>
              </p:cNvPr>
              <p:cNvSpPr/>
              <p:nvPr/>
            </p:nvSpPr>
            <p:spPr>
              <a:xfrm>
                <a:off x="5390573" y="4733316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83" name="Isosceles Triangle 382">
                <a:extLst>
                  <a:ext uri="{FF2B5EF4-FFF2-40B4-BE49-F238E27FC236}">
                    <a16:creationId xmlns:a16="http://schemas.microsoft.com/office/drawing/2014/main" id="{F237F9F1-76C7-99F5-B421-F645333C7952}"/>
                  </a:ext>
                </a:extLst>
              </p:cNvPr>
              <p:cNvSpPr/>
              <p:nvPr/>
            </p:nvSpPr>
            <p:spPr>
              <a:xfrm>
                <a:off x="6023987" y="4731824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97" name="Isosceles Triangle 396">
                <a:extLst>
                  <a:ext uri="{FF2B5EF4-FFF2-40B4-BE49-F238E27FC236}">
                    <a16:creationId xmlns:a16="http://schemas.microsoft.com/office/drawing/2014/main" id="{E9633B74-B8D2-EB75-DEC1-16BB8401C603}"/>
                  </a:ext>
                </a:extLst>
              </p:cNvPr>
              <p:cNvSpPr/>
              <p:nvPr/>
            </p:nvSpPr>
            <p:spPr>
              <a:xfrm>
                <a:off x="6679712" y="4744163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98" name="Isosceles Triangle 397">
                <a:extLst>
                  <a:ext uri="{FF2B5EF4-FFF2-40B4-BE49-F238E27FC236}">
                    <a16:creationId xmlns:a16="http://schemas.microsoft.com/office/drawing/2014/main" id="{878A7C59-E2A2-CAE8-68D6-70FB493D3B60}"/>
                  </a:ext>
                </a:extLst>
              </p:cNvPr>
              <p:cNvSpPr/>
              <p:nvPr/>
            </p:nvSpPr>
            <p:spPr>
              <a:xfrm>
                <a:off x="7313125" y="4742671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cxnSp>
            <p:nvCxnSpPr>
              <p:cNvPr id="230" name="Straight Arrow Connector 229">
                <a:extLst>
                  <a:ext uri="{FF2B5EF4-FFF2-40B4-BE49-F238E27FC236}">
                    <a16:creationId xmlns:a16="http://schemas.microsoft.com/office/drawing/2014/main" id="{E94BAFA7-ABFC-4AB5-3183-CB51B7BC929C}"/>
                  </a:ext>
                </a:extLst>
              </p:cNvPr>
              <p:cNvCxnSpPr>
                <a:cxnSpLocks/>
                <a:stCxn id="228" idx="4"/>
                <a:endCxn id="142" idx="0"/>
              </p:cNvCxnSpPr>
              <p:nvPr/>
            </p:nvCxnSpPr>
            <p:spPr>
              <a:xfrm flipH="1">
                <a:off x="2939162" y="4216445"/>
                <a:ext cx="343266" cy="5012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9" name="Straight Arrow Connector 278">
                <a:extLst>
                  <a:ext uri="{FF2B5EF4-FFF2-40B4-BE49-F238E27FC236}">
                    <a16:creationId xmlns:a16="http://schemas.microsoft.com/office/drawing/2014/main" id="{F6037B06-7305-1BFE-2575-68C278544EBF}"/>
                  </a:ext>
                </a:extLst>
              </p:cNvPr>
              <p:cNvCxnSpPr>
                <a:cxnSpLocks/>
                <a:stCxn id="228" idx="4"/>
                <a:endCxn id="143" idx="0"/>
              </p:cNvCxnSpPr>
              <p:nvPr/>
            </p:nvCxnSpPr>
            <p:spPr>
              <a:xfrm>
                <a:off x="3282428" y="4216445"/>
                <a:ext cx="290147" cy="499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3" name="TextBox 312">
                    <a:extLst>
                      <a:ext uri="{FF2B5EF4-FFF2-40B4-BE49-F238E27FC236}">
                        <a16:creationId xmlns:a16="http://schemas.microsoft.com/office/drawing/2014/main" id="{B6674CD7-A1B3-1119-AFCD-95CF11879798}"/>
                      </a:ext>
                    </a:extLst>
                  </p:cNvPr>
                  <p:cNvSpPr txBox="1"/>
                  <p:nvPr/>
                </p:nvSpPr>
                <p:spPr>
                  <a:xfrm>
                    <a:off x="2876234" y="4227291"/>
                    <a:ext cx="398944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13" name="TextBox 312">
                    <a:extLst>
                      <a:ext uri="{FF2B5EF4-FFF2-40B4-BE49-F238E27FC236}">
                        <a16:creationId xmlns:a16="http://schemas.microsoft.com/office/drawing/2014/main" id="{B6674CD7-A1B3-1119-AFCD-95CF1187979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76234" y="4227291"/>
                    <a:ext cx="398944" cy="33056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4" name="TextBox 313">
                    <a:extLst>
                      <a:ext uri="{FF2B5EF4-FFF2-40B4-BE49-F238E27FC236}">
                        <a16:creationId xmlns:a16="http://schemas.microsoft.com/office/drawing/2014/main" id="{161CE146-9B16-116C-38B2-50FCA4DE4DB6}"/>
                      </a:ext>
                    </a:extLst>
                  </p:cNvPr>
                  <p:cNvSpPr txBox="1"/>
                  <p:nvPr/>
                </p:nvSpPr>
                <p:spPr>
                  <a:xfrm>
                    <a:off x="3357711" y="4238211"/>
                    <a:ext cx="395008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14" name="TextBox 313">
                    <a:extLst>
                      <a:ext uri="{FF2B5EF4-FFF2-40B4-BE49-F238E27FC236}">
                        <a16:creationId xmlns:a16="http://schemas.microsoft.com/office/drawing/2014/main" id="{161CE146-9B16-116C-38B2-50FCA4DE4DB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57711" y="4238211"/>
                    <a:ext cx="395008" cy="33056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26" name="Straight Arrow Connector 325">
                <a:extLst>
                  <a:ext uri="{FF2B5EF4-FFF2-40B4-BE49-F238E27FC236}">
                    <a16:creationId xmlns:a16="http://schemas.microsoft.com/office/drawing/2014/main" id="{CBCE324F-AE66-F80D-CF01-602370E6DA96}"/>
                  </a:ext>
                </a:extLst>
              </p:cNvPr>
              <p:cNvCxnSpPr>
                <a:cxnSpLocks/>
                <a:stCxn id="325" idx="4"/>
                <a:endCxn id="315" idx="0"/>
              </p:cNvCxnSpPr>
              <p:nvPr/>
            </p:nvCxnSpPr>
            <p:spPr>
              <a:xfrm flipH="1">
                <a:off x="4228301" y="4227292"/>
                <a:ext cx="343266" cy="5012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27" name="Straight Arrow Connector 326">
                <a:extLst>
                  <a:ext uri="{FF2B5EF4-FFF2-40B4-BE49-F238E27FC236}">
                    <a16:creationId xmlns:a16="http://schemas.microsoft.com/office/drawing/2014/main" id="{84A940D5-1428-3B68-6336-9BF53980E84B}"/>
                  </a:ext>
                </a:extLst>
              </p:cNvPr>
              <p:cNvCxnSpPr>
                <a:cxnSpLocks/>
                <a:stCxn id="325" idx="4"/>
                <a:endCxn id="316" idx="0"/>
              </p:cNvCxnSpPr>
              <p:nvPr/>
            </p:nvCxnSpPr>
            <p:spPr>
              <a:xfrm>
                <a:off x="4571567" y="4227292"/>
                <a:ext cx="290147" cy="499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8" name="TextBox 327">
                    <a:extLst>
                      <a:ext uri="{FF2B5EF4-FFF2-40B4-BE49-F238E27FC236}">
                        <a16:creationId xmlns:a16="http://schemas.microsoft.com/office/drawing/2014/main" id="{C0365907-724B-9011-EBCC-278590004C42}"/>
                      </a:ext>
                    </a:extLst>
                  </p:cNvPr>
                  <p:cNvSpPr txBox="1"/>
                  <p:nvPr/>
                </p:nvSpPr>
                <p:spPr>
                  <a:xfrm>
                    <a:off x="4165375" y="4238139"/>
                    <a:ext cx="398944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8" name="TextBox 327">
                    <a:extLst>
                      <a:ext uri="{FF2B5EF4-FFF2-40B4-BE49-F238E27FC236}">
                        <a16:creationId xmlns:a16="http://schemas.microsoft.com/office/drawing/2014/main" id="{C0365907-724B-9011-EBCC-278590004C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65375" y="4238139"/>
                    <a:ext cx="398944" cy="33056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9" name="TextBox 328">
                    <a:extLst>
                      <a:ext uri="{FF2B5EF4-FFF2-40B4-BE49-F238E27FC236}">
                        <a16:creationId xmlns:a16="http://schemas.microsoft.com/office/drawing/2014/main" id="{DE1B6CF3-74C6-8776-4752-72302E4CFCCB}"/>
                      </a:ext>
                    </a:extLst>
                  </p:cNvPr>
                  <p:cNvSpPr txBox="1"/>
                  <p:nvPr/>
                </p:nvSpPr>
                <p:spPr>
                  <a:xfrm>
                    <a:off x="4646848" y="4249058"/>
                    <a:ext cx="395008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9" name="TextBox 328">
                    <a:extLst>
                      <a:ext uri="{FF2B5EF4-FFF2-40B4-BE49-F238E27FC236}">
                        <a16:creationId xmlns:a16="http://schemas.microsoft.com/office/drawing/2014/main" id="{DE1B6CF3-74C6-8776-4752-72302E4CFCC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6848" y="4249058"/>
                    <a:ext cx="395008" cy="33056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93" name="Straight Arrow Connector 392">
                <a:extLst>
                  <a:ext uri="{FF2B5EF4-FFF2-40B4-BE49-F238E27FC236}">
                    <a16:creationId xmlns:a16="http://schemas.microsoft.com/office/drawing/2014/main" id="{B03A9BDC-C894-DFEE-BF31-61261B1B19A0}"/>
                  </a:ext>
                </a:extLst>
              </p:cNvPr>
              <p:cNvCxnSpPr>
                <a:cxnSpLocks/>
                <a:stCxn id="392" idx="4"/>
                <a:endCxn id="382" idx="0"/>
              </p:cNvCxnSpPr>
              <p:nvPr/>
            </p:nvCxnSpPr>
            <p:spPr>
              <a:xfrm flipH="1">
                <a:off x="5579566" y="4232086"/>
                <a:ext cx="343266" cy="5012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94" name="Straight Arrow Connector 393">
                <a:extLst>
                  <a:ext uri="{FF2B5EF4-FFF2-40B4-BE49-F238E27FC236}">
                    <a16:creationId xmlns:a16="http://schemas.microsoft.com/office/drawing/2014/main" id="{F07A6894-652A-A006-DEEB-E55CE1EDCC4D}"/>
                  </a:ext>
                </a:extLst>
              </p:cNvPr>
              <p:cNvCxnSpPr>
                <a:cxnSpLocks/>
                <a:stCxn id="392" idx="4"/>
                <a:endCxn id="383" idx="0"/>
              </p:cNvCxnSpPr>
              <p:nvPr/>
            </p:nvCxnSpPr>
            <p:spPr>
              <a:xfrm>
                <a:off x="5922832" y="4232086"/>
                <a:ext cx="290147" cy="499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5" name="TextBox 394">
                    <a:extLst>
                      <a:ext uri="{FF2B5EF4-FFF2-40B4-BE49-F238E27FC236}">
                        <a16:creationId xmlns:a16="http://schemas.microsoft.com/office/drawing/2014/main" id="{3098253D-E421-3262-26CC-1D6739E27AF2}"/>
                      </a:ext>
                    </a:extLst>
                  </p:cNvPr>
                  <p:cNvSpPr txBox="1"/>
                  <p:nvPr/>
                </p:nvSpPr>
                <p:spPr>
                  <a:xfrm>
                    <a:off x="5516637" y="4242933"/>
                    <a:ext cx="398944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5" name="TextBox 394">
                    <a:extLst>
                      <a:ext uri="{FF2B5EF4-FFF2-40B4-BE49-F238E27FC236}">
                        <a16:creationId xmlns:a16="http://schemas.microsoft.com/office/drawing/2014/main" id="{3098253D-E421-3262-26CC-1D6739E27AF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16637" y="4242933"/>
                    <a:ext cx="398944" cy="33056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6" name="TextBox 395">
                    <a:extLst>
                      <a:ext uri="{FF2B5EF4-FFF2-40B4-BE49-F238E27FC236}">
                        <a16:creationId xmlns:a16="http://schemas.microsoft.com/office/drawing/2014/main" id="{4D70A66D-B873-7CAD-C8C1-4C7AD9993316}"/>
                      </a:ext>
                    </a:extLst>
                  </p:cNvPr>
                  <p:cNvSpPr txBox="1"/>
                  <p:nvPr/>
                </p:nvSpPr>
                <p:spPr>
                  <a:xfrm>
                    <a:off x="5998113" y="4253853"/>
                    <a:ext cx="395008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6" name="TextBox 395">
                    <a:extLst>
                      <a:ext uri="{FF2B5EF4-FFF2-40B4-BE49-F238E27FC236}">
                        <a16:creationId xmlns:a16="http://schemas.microsoft.com/office/drawing/2014/main" id="{4D70A66D-B873-7CAD-C8C1-4C7AD999331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8113" y="4253853"/>
                    <a:ext cx="395008" cy="330567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08" name="Straight Arrow Connector 407">
                <a:extLst>
                  <a:ext uri="{FF2B5EF4-FFF2-40B4-BE49-F238E27FC236}">
                    <a16:creationId xmlns:a16="http://schemas.microsoft.com/office/drawing/2014/main" id="{2764B4CD-5C8B-18CC-7E41-5E3E5362141B}"/>
                  </a:ext>
                </a:extLst>
              </p:cNvPr>
              <p:cNvCxnSpPr>
                <a:cxnSpLocks/>
                <a:stCxn id="407" idx="4"/>
                <a:endCxn id="397" idx="0"/>
              </p:cNvCxnSpPr>
              <p:nvPr/>
            </p:nvCxnSpPr>
            <p:spPr>
              <a:xfrm flipH="1">
                <a:off x="6868705" y="4242933"/>
                <a:ext cx="343266" cy="5012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9" name="Straight Arrow Connector 408">
                <a:extLst>
                  <a:ext uri="{FF2B5EF4-FFF2-40B4-BE49-F238E27FC236}">
                    <a16:creationId xmlns:a16="http://schemas.microsoft.com/office/drawing/2014/main" id="{1160EEC4-B036-AF6B-3AB7-AB69C4F350DE}"/>
                  </a:ext>
                </a:extLst>
              </p:cNvPr>
              <p:cNvCxnSpPr>
                <a:cxnSpLocks/>
                <a:stCxn id="407" idx="4"/>
                <a:endCxn id="398" idx="0"/>
              </p:cNvCxnSpPr>
              <p:nvPr/>
            </p:nvCxnSpPr>
            <p:spPr>
              <a:xfrm>
                <a:off x="7211971" y="4242933"/>
                <a:ext cx="290147" cy="499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0" name="TextBox 409">
                    <a:extLst>
                      <a:ext uri="{FF2B5EF4-FFF2-40B4-BE49-F238E27FC236}">
                        <a16:creationId xmlns:a16="http://schemas.microsoft.com/office/drawing/2014/main" id="{52EA3305-CF48-52A4-FD67-4DB2ADD8C6BE}"/>
                      </a:ext>
                    </a:extLst>
                  </p:cNvPr>
                  <p:cNvSpPr txBox="1"/>
                  <p:nvPr/>
                </p:nvSpPr>
                <p:spPr>
                  <a:xfrm>
                    <a:off x="6805776" y="4253780"/>
                    <a:ext cx="398944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10" name="TextBox 409">
                    <a:extLst>
                      <a:ext uri="{FF2B5EF4-FFF2-40B4-BE49-F238E27FC236}">
                        <a16:creationId xmlns:a16="http://schemas.microsoft.com/office/drawing/2014/main" id="{52EA3305-CF48-52A4-FD67-4DB2ADD8C6B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05776" y="4253780"/>
                    <a:ext cx="398944" cy="33056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1" name="TextBox 410">
                    <a:extLst>
                      <a:ext uri="{FF2B5EF4-FFF2-40B4-BE49-F238E27FC236}">
                        <a16:creationId xmlns:a16="http://schemas.microsoft.com/office/drawing/2014/main" id="{E6E2FF42-45A8-3A0D-AEA1-EA3EB785B2D9}"/>
                      </a:ext>
                    </a:extLst>
                  </p:cNvPr>
                  <p:cNvSpPr txBox="1"/>
                  <p:nvPr/>
                </p:nvSpPr>
                <p:spPr>
                  <a:xfrm>
                    <a:off x="7287254" y="4264697"/>
                    <a:ext cx="395008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11" name="TextBox 410">
                    <a:extLst>
                      <a:ext uri="{FF2B5EF4-FFF2-40B4-BE49-F238E27FC236}">
                        <a16:creationId xmlns:a16="http://schemas.microsoft.com/office/drawing/2014/main" id="{E6E2FF42-45A8-3A0D-AEA1-EA3EB785B2D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87254" y="4264697"/>
                    <a:ext cx="395008" cy="33056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58" name="Group 457">
              <a:extLst>
                <a:ext uri="{FF2B5EF4-FFF2-40B4-BE49-F238E27FC236}">
                  <a16:creationId xmlns:a16="http://schemas.microsoft.com/office/drawing/2014/main" id="{AADA6EB4-D63B-86CE-E91B-FA727941BC70}"/>
                </a:ext>
              </a:extLst>
            </p:cNvPr>
            <p:cNvGrpSpPr/>
            <p:nvPr/>
          </p:nvGrpSpPr>
          <p:grpSpPr>
            <a:xfrm>
              <a:off x="2574898" y="4988500"/>
              <a:ext cx="5431026" cy="478013"/>
              <a:chOff x="2574898" y="4988500"/>
              <a:chExt cx="5431026" cy="478013"/>
            </a:xfrm>
          </p:grpSpPr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C916B43E-8194-C0EC-1110-3D521A52BD04}"/>
                  </a:ext>
                </a:extLst>
              </p:cNvPr>
              <p:cNvCxnSpPr>
                <a:cxnSpLocks/>
                <a:stCxn id="142" idx="3"/>
              </p:cNvCxnSpPr>
              <p:nvPr/>
            </p:nvCxnSpPr>
            <p:spPr>
              <a:xfrm flipH="1">
                <a:off x="2821577" y="5043524"/>
                <a:ext cx="117585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707DA41F-3657-38B4-5D40-07B081717AB8}"/>
                  </a:ext>
                </a:extLst>
              </p:cNvPr>
              <p:cNvCxnSpPr>
                <a:cxnSpLocks/>
                <a:stCxn id="142" idx="3"/>
              </p:cNvCxnSpPr>
              <p:nvPr/>
            </p:nvCxnSpPr>
            <p:spPr>
              <a:xfrm>
                <a:off x="2939162" y="5043524"/>
                <a:ext cx="141992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EAFF8697-1233-02D3-F79C-489C85B83A7C}"/>
                  </a:ext>
                </a:extLst>
              </p:cNvPr>
              <p:cNvCxnSpPr>
                <a:cxnSpLocks/>
                <a:stCxn id="143" idx="3"/>
              </p:cNvCxnSpPr>
              <p:nvPr/>
            </p:nvCxnSpPr>
            <p:spPr>
              <a:xfrm>
                <a:off x="3572575" y="5042033"/>
                <a:ext cx="12285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C611B131-F7AC-1C7A-96B8-6AFE1338CD07}"/>
                  </a:ext>
                </a:extLst>
              </p:cNvPr>
              <p:cNvCxnSpPr>
                <a:cxnSpLocks/>
                <a:stCxn id="143" idx="3"/>
              </p:cNvCxnSpPr>
              <p:nvPr/>
            </p:nvCxnSpPr>
            <p:spPr>
              <a:xfrm flipH="1">
                <a:off x="3441530" y="5042033"/>
                <a:ext cx="13104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A27DC2C8-1611-D89B-84D4-74D7FDCF9E10}"/>
                      </a:ext>
                    </a:extLst>
                  </p:cNvPr>
                  <p:cNvSpPr txBox="1"/>
                  <p:nvPr/>
                </p:nvSpPr>
                <p:spPr>
                  <a:xfrm>
                    <a:off x="2574898" y="5016611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A27DC2C8-1611-D89B-84D4-74D7FDCF9E1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74898" y="5016611"/>
                    <a:ext cx="398944" cy="330568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2C9DC525-B626-E206-84F1-6DB01B2A9158}"/>
                      </a:ext>
                    </a:extLst>
                  </p:cNvPr>
                  <p:cNvSpPr txBox="1"/>
                  <p:nvPr/>
                </p:nvSpPr>
                <p:spPr>
                  <a:xfrm>
                    <a:off x="2993287" y="4994541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2C9DC525-B626-E206-84F1-6DB01B2A91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93287" y="4994541"/>
                    <a:ext cx="395008" cy="330568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83F0165B-008C-22B7-8D90-EEF6E9F5B452}"/>
                      </a:ext>
                    </a:extLst>
                  </p:cNvPr>
                  <p:cNvSpPr txBox="1"/>
                  <p:nvPr/>
                </p:nvSpPr>
                <p:spPr>
                  <a:xfrm>
                    <a:off x="3199897" y="4988500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83F0165B-008C-22B7-8D90-EEF6E9F5B4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99897" y="4988500"/>
                    <a:ext cx="398944" cy="33056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id="{AAA8DA24-E5F8-D610-2ECD-3513205EFE08}"/>
                      </a:ext>
                    </a:extLst>
                  </p:cNvPr>
                  <p:cNvSpPr txBox="1"/>
                  <p:nvPr/>
                </p:nvSpPr>
                <p:spPr>
                  <a:xfrm>
                    <a:off x="3681373" y="4999418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id="{AAA8DA24-E5F8-D610-2ECD-3513205EFE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81373" y="4999418"/>
                    <a:ext cx="395008" cy="33056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17" name="Straight Arrow Connector 316">
                <a:extLst>
                  <a:ext uri="{FF2B5EF4-FFF2-40B4-BE49-F238E27FC236}">
                    <a16:creationId xmlns:a16="http://schemas.microsoft.com/office/drawing/2014/main" id="{809DAC9C-079E-9CBD-50BC-AE8B5FEAF04C}"/>
                  </a:ext>
                </a:extLst>
              </p:cNvPr>
              <p:cNvCxnSpPr>
                <a:cxnSpLocks/>
                <a:stCxn id="315" idx="3"/>
              </p:cNvCxnSpPr>
              <p:nvPr/>
            </p:nvCxnSpPr>
            <p:spPr>
              <a:xfrm flipH="1">
                <a:off x="4110716" y="5054371"/>
                <a:ext cx="117585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Straight Arrow Connector 317">
                <a:extLst>
                  <a:ext uri="{FF2B5EF4-FFF2-40B4-BE49-F238E27FC236}">
                    <a16:creationId xmlns:a16="http://schemas.microsoft.com/office/drawing/2014/main" id="{B7542F75-8E82-E505-9CEA-11D81DD2F476}"/>
                  </a:ext>
                </a:extLst>
              </p:cNvPr>
              <p:cNvCxnSpPr>
                <a:cxnSpLocks/>
                <a:stCxn id="315" idx="3"/>
              </p:cNvCxnSpPr>
              <p:nvPr/>
            </p:nvCxnSpPr>
            <p:spPr>
              <a:xfrm>
                <a:off x="4228301" y="5054371"/>
                <a:ext cx="141992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Arrow Connector 318">
                <a:extLst>
                  <a:ext uri="{FF2B5EF4-FFF2-40B4-BE49-F238E27FC236}">
                    <a16:creationId xmlns:a16="http://schemas.microsoft.com/office/drawing/2014/main" id="{CE2B98E6-D4BC-D990-FD58-742E83D24213}"/>
                  </a:ext>
                </a:extLst>
              </p:cNvPr>
              <p:cNvCxnSpPr>
                <a:cxnSpLocks/>
                <a:stCxn id="316" idx="3"/>
              </p:cNvCxnSpPr>
              <p:nvPr/>
            </p:nvCxnSpPr>
            <p:spPr>
              <a:xfrm>
                <a:off x="4861714" y="5052880"/>
                <a:ext cx="12285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Arrow Connector 319">
                <a:extLst>
                  <a:ext uri="{FF2B5EF4-FFF2-40B4-BE49-F238E27FC236}">
                    <a16:creationId xmlns:a16="http://schemas.microsoft.com/office/drawing/2014/main" id="{5E85FE2A-25C2-FFF6-891E-E1B78F2FEF9B}"/>
                  </a:ext>
                </a:extLst>
              </p:cNvPr>
              <p:cNvCxnSpPr>
                <a:cxnSpLocks/>
                <a:stCxn id="316" idx="3"/>
              </p:cNvCxnSpPr>
              <p:nvPr/>
            </p:nvCxnSpPr>
            <p:spPr>
              <a:xfrm flipH="1">
                <a:off x="4730669" y="5052880"/>
                <a:ext cx="13104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1" name="TextBox 320">
                    <a:extLst>
                      <a:ext uri="{FF2B5EF4-FFF2-40B4-BE49-F238E27FC236}">
                        <a16:creationId xmlns:a16="http://schemas.microsoft.com/office/drawing/2014/main" id="{3FDE58F2-44BD-D9FF-C915-A968F797D227}"/>
                      </a:ext>
                    </a:extLst>
                  </p:cNvPr>
                  <p:cNvSpPr txBox="1"/>
                  <p:nvPr/>
                </p:nvSpPr>
                <p:spPr>
                  <a:xfrm>
                    <a:off x="3864036" y="5027459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1" name="TextBox 320">
                    <a:extLst>
                      <a:ext uri="{FF2B5EF4-FFF2-40B4-BE49-F238E27FC236}">
                        <a16:creationId xmlns:a16="http://schemas.microsoft.com/office/drawing/2014/main" id="{3FDE58F2-44BD-D9FF-C915-A968F797D2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4036" y="5027459"/>
                    <a:ext cx="398944" cy="330568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2" name="TextBox 321">
                    <a:extLst>
                      <a:ext uri="{FF2B5EF4-FFF2-40B4-BE49-F238E27FC236}">
                        <a16:creationId xmlns:a16="http://schemas.microsoft.com/office/drawing/2014/main" id="{57CB5642-FA14-CA73-52AA-45EC2217CEA8}"/>
                      </a:ext>
                    </a:extLst>
                  </p:cNvPr>
                  <p:cNvSpPr txBox="1"/>
                  <p:nvPr/>
                </p:nvSpPr>
                <p:spPr>
                  <a:xfrm>
                    <a:off x="4282425" y="5005389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2" name="TextBox 321">
                    <a:extLst>
                      <a:ext uri="{FF2B5EF4-FFF2-40B4-BE49-F238E27FC236}">
                        <a16:creationId xmlns:a16="http://schemas.microsoft.com/office/drawing/2014/main" id="{57CB5642-FA14-CA73-52AA-45EC2217CEA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82425" y="5005389"/>
                    <a:ext cx="395008" cy="330568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3" name="TextBox 322">
                    <a:extLst>
                      <a:ext uri="{FF2B5EF4-FFF2-40B4-BE49-F238E27FC236}">
                        <a16:creationId xmlns:a16="http://schemas.microsoft.com/office/drawing/2014/main" id="{51E49047-CC4B-F6BA-371F-4335B88B5A88}"/>
                      </a:ext>
                    </a:extLst>
                  </p:cNvPr>
                  <p:cNvSpPr txBox="1"/>
                  <p:nvPr/>
                </p:nvSpPr>
                <p:spPr>
                  <a:xfrm>
                    <a:off x="4489035" y="4999346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3" name="TextBox 322">
                    <a:extLst>
                      <a:ext uri="{FF2B5EF4-FFF2-40B4-BE49-F238E27FC236}">
                        <a16:creationId xmlns:a16="http://schemas.microsoft.com/office/drawing/2014/main" id="{51E49047-CC4B-F6BA-371F-4335B88B5A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89035" y="4999346"/>
                    <a:ext cx="398944" cy="33056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4" name="TextBox 323">
                    <a:extLst>
                      <a:ext uri="{FF2B5EF4-FFF2-40B4-BE49-F238E27FC236}">
                        <a16:creationId xmlns:a16="http://schemas.microsoft.com/office/drawing/2014/main" id="{9C9C438D-0034-3DE5-6AAE-6BAA15BDB65C}"/>
                      </a:ext>
                    </a:extLst>
                  </p:cNvPr>
                  <p:cNvSpPr txBox="1"/>
                  <p:nvPr/>
                </p:nvSpPr>
                <p:spPr>
                  <a:xfrm>
                    <a:off x="4970512" y="5010266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4" name="TextBox 323">
                    <a:extLst>
                      <a:ext uri="{FF2B5EF4-FFF2-40B4-BE49-F238E27FC236}">
                        <a16:creationId xmlns:a16="http://schemas.microsoft.com/office/drawing/2014/main" id="{9C9C438D-0034-3DE5-6AAE-6BAA15BDB65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70512" y="5010266"/>
                    <a:ext cx="395008" cy="330568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84" name="Straight Arrow Connector 383">
                <a:extLst>
                  <a:ext uri="{FF2B5EF4-FFF2-40B4-BE49-F238E27FC236}">
                    <a16:creationId xmlns:a16="http://schemas.microsoft.com/office/drawing/2014/main" id="{760AADD4-2669-C6E1-C14A-12D1493864C2}"/>
                  </a:ext>
                </a:extLst>
              </p:cNvPr>
              <p:cNvCxnSpPr>
                <a:cxnSpLocks/>
                <a:stCxn id="382" idx="3"/>
              </p:cNvCxnSpPr>
              <p:nvPr/>
            </p:nvCxnSpPr>
            <p:spPr>
              <a:xfrm flipH="1">
                <a:off x="5461981" y="5059165"/>
                <a:ext cx="117585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Arrow Connector 384">
                <a:extLst>
                  <a:ext uri="{FF2B5EF4-FFF2-40B4-BE49-F238E27FC236}">
                    <a16:creationId xmlns:a16="http://schemas.microsoft.com/office/drawing/2014/main" id="{EE5E0ED3-532A-BD29-00FB-F8AC1E216105}"/>
                  </a:ext>
                </a:extLst>
              </p:cNvPr>
              <p:cNvCxnSpPr>
                <a:cxnSpLocks/>
                <a:stCxn id="382" idx="3"/>
              </p:cNvCxnSpPr>
              <p:nvPr/>
            </p:nvCxnSpPr>
            <p:spPr>
              <a:xfrm>
                <a:off x="5579566" y="5059165"/>
                <a:ext cx="141992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Straight Arrow Connector 385">
                <a:extLst>
                  <a:ext uri="{FF2B5EF4-FFF2-40B4-BE49-F238E27FC236}">
                    <a16:creationId xmlns:a16="http://schemas.microsoft.com/office/drawing/2014/main" id="{DCF0A528-CA76-C798-76AB-7E6AE8C4CF17}"/>
                  </a:ext>
                </a:extLst>
              </p:cNvPr>
              <p:cNvCxnSpPr>
                <a:cxnSpLocks/>
                <a:stCxn id="383" idx="3"/>
              </p:cNvCxnSpPr>
              <p:nvPr/>
            </p:nvCxnSpPr>
            <p:spPr>
              <a:xfrm>
                <a:off x="6212979" y="5057674"/>
                <a:ext cx="12285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Arrow Connector 386">
                <a:extLst>
                  <a:ext uri="{FF2B5EF4-FFF2-40B4-BE49-F238E27FC236}">
                    <a16:creationId xmlns:a16="http://schemas.microsoft.com/office/drawing/2014/main" id="{BD4FACED-2581-8FA5-E86A-FC385477BCBE}"/>
                  </a:ext>
                </a:extLst>
              </p:cNvPr>
              <p:cNvCxnSpPr>
                <a:cxnSpLocks/>
                <a:stCxn id="383" idx="3"/>
              </p:cNvCxnSpPr>
              <p:nvPr/>
            </p:nvCxnSpPr>
            <p:spPr>
              <a:xfrm flipH="1">
                <a:off x="6081934" y="5057674"/>
                <a:ext cx="13104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8" name="TextBox 387">
                    <a:extLst>
                      <a:ext uri="{FF2B5EF4-FFF2-40B4-BE49-F238E27FC236}">
                        <a16:creationId xmlns:a16="http://schemas.microsoft.com/office/drawing/2014/main" id="{EB16E3B9-7947-0721-7368-0F2C279E5A33}"/>
                      </a:ext>
                    </a:extLst>
                  </p:cNvPr>
                  <p:cNvSpPr txBox="1"/>
                  <p:nvPr/>
                </p:nvSpPr>
                <p:spPr>
                  <a:xfrm>
                    <a:off x="5215302" y="5032254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8" name="TextBox 387">
                    <a:extLst>
                      <a:ext uri="{FF2B5EF4-FFF2-40B4-BE49-F238E27FC236}">
                        <a16:creationId xmlns:a16="http://schemas.microsoft.com/office/drawing/2014/main" id="{EB16E3B9-7947-0721-7368-0F2C279E5A3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15302" y="5032254"/>
                    <a:ext cx="398944" cy="33056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9" name="TextBox 388">
                    <a:extLst>
                      <a:ext uri="{FF2B5EF4-FFF2-40B4-BE49-F238E27FC236}">
                        <a16:creationId xmlns:a16="http://schemas.microsoft.com/office/drawing/2014/main" id="{B4930CCB-8AC3-BE28-DA5D-F979B58A85E8}"/>
                      </a:ext>
                    </a:extLst>
                  </p:cNvPr>
                  <p:cNvSpPr txBox="1"/>
                  <p:nvPr/>
                </p:nvSpPr>
                <p:spPr>
                  <a:xfrm>
                    <a:off x="5633691" y="5010182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9" name="TextBox 388">
                    <a:extLst>
                      <a:ext uri="{FF2B5EF4-FFF2-40B4-BE49-F238E27FC236}">
                        <a16:creationId xmlns:a16="http://schemas.microsoft.com/office/drawing/2014/main" id="{B4930CCB-8AC3-BE28-DA5D-F979B58A85E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33691" y="5010182"/>
                    <a:ext cx="395008" cy="33056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0" name="TextBox 389">
                    <a:extLst>
                      <a:ext uri="{FF2B5EF4-FFF2-40B4-BE49-F238E27FC236}">
                        <a16:creationId xmlns:a16="http://schemas.microsoft.com/office/drawing/2014/main" id="{D465CF94-2242-A7EF-1635-E8D229A6D2BE}"/>
                      </a:ext>
                    </a:extLst>
                  </p:cNvPr>
                  <p:cNvSpPr txBox="1"/>
                  <p:nvPr/>
                </p:nvSpPr>
                <p:spPr>
                  <a:xfrm>
                    <a:off x="5840301" y="5004140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0" name="TextBox 389">
                    <a:extLst>
                      <a:ext uri="{FF2B5EF4-FFF2-40B4-BE49-F238E27FC236}">
                        <a16:creationId xmlns:a16="http://schemas.microsoft.com/office/drawing/2014/main" id="{D465CF94-2242-A7EF-1635-E8D229A6D2B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40301" y="5004140"/>
                    <a:ext cx="398944" cy="330568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1" name="TextBox 390">
                    <a:extLst>
                      <a:ext uri="{FF2B5EF4-FFF2-40B4-BE49-F238E27FC236}">
                        <a16:creationId xmlns:a16="http://schemas.microsoft.com/office/drawing/2014/main" id="{90EFC5D0-3C7C-C469-EA4D-6FC8ADD31228}"/>
                      </a:ext>
                    </a:extLst>
                  </p:cNvPr>
                  <p:cNvSpPr txBox="1"/>
                  <p:nvPr/>
                </p:nvSpPr>
                <p:spPr>
                  <a:xfrm>
                    <a:off x="6321776" y="5015060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1" name="TextBox 390">
                    <a:extLst>
                      <a:ext uri="{FF2B5EF4-FFF2-40B4-BE49-F238E27FC236}">
                        <a16:creationId xmlns:a16="http://schemas.microsoft.com/office/drawing/2014/main" id="{90EFC5D0-3C7C-C469-EA4D-6FC8ADD3122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21776" y="5015060"/>
                    <a:ext cx="395008" cy="330568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99" name="Straight Arrow Connector 398">
                <a:extLst>
                  <a:ext uri="{FF2B5EF4-FFF2-40B4-BE49-F238E27FC236}">
                    <a16:creationId xmlns:a16="http://schemas.microsoft.com/office/drawing/2014/main" id="{51A8BB0B-377F-7810-974B-50569FA63A98}"/>
                  </a:ext>
                </a:extLst>
              </p:cNvPr>
              <p:cNvCxnSpPr>
                <a:cxnSpLocks/>
                <a:stCxn id="397" idx="3"/>
              </p:cNvCxnSpPr>
              <p:nvPr/>
            </p:nvCxnSpPr>
            <p:spPr>
              <a:xfrm flipH="1">
                <a:off x="6751120" y="5070012"/>
                <a:ext cx="117585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Straight Arrow Connector 399">
                <a:extLst>
                  <a:ext uri="{FF2B5EF4-FFF2-40B4-BE49-F238E27FC236}">
                    <a16:creationId xmlns:a16="http://schemas.microsoft.com/office/drawing/2014/main" id="{5CF9EBE9-797C-EB5A-278F-F71A1E902EC1}"/>
                  </a:ext>
                </a:extLst>
              </p:cNvPr>
              <p:cNvCxnSpPr>
                <a:cxnSpLocks/>
                <a:stCxn id="397" idx="3"/>
              </p:cNvCxnSpPr>
              <p:nvPr/>
            </p:nvCxnSpPr>
            <p:spPr>
              <a:xfrm>
                <a:off x="6868705" y="5070012"/>
                <a:ext cx="141992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1" name="Straight Arrow Connector 400">
                <a:extLst>
                  <a:ext uri="{FF2B5EF4-FFF2-40B4-BE49-F238E27FC236}">
                    <a16:creationId xmlns:a16="http://schemas.microsoft.com/office/drawing/2014/main" id="{7CE6A724-7EF6-218A-B8D8-6FD09FBF6A15}"/>
                  </a:ext>
                </a:extLst>
              </p:cNvPr>
              <p:cNvCxnSpPr>
                <a:cxnSpLocks/>
                <a:stCxn id="398" idx="3"/>
              </p:cNvCxnSpPr>
              <p:nvPr/>
            </p:nvCxnSpPr>
            <p:spPr>
              <a:xfrm>
                <a:off x="7502118" y="5068521"/>
                <a:ext cx="12285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2" name="Straight Arrow Connector 401">
                <a:extLst>
                  <a:ext uri="{FF2B5EF4-FFF2-40B4-BE49-F238E27FC236}">
                    <a16:creationId xmlns:a16="http://schemas.microsoft.com/office/drawing/2014/main" id="{705290B2-A136-533C-522C-953AE8773280}"/>
                  </a:ext>
                </a:extLst>
              </p:cNvPr>
              <p:cNvCxnSpPr>
                <a:cxnSpLocks/>
                <a:stCxn id="398" idx="3"/>
              </p:cNvCxnSpPr>
              <p:nvPr/>
            </p:nvCxnSpPr>
            <p:spPr>
              <a:xfrm flipH="1">
                <a:off x="7371073" y="5068521"/>
                <a:ext cx="13104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3" name="TextBox 402">
                    <a:extLst>
                      <a:ext uri="{FF2B5EF4-FFF2-40B4-BE49-F238E27FC236}">
                        <a16:creationId xmlns:a16="http://schemas.microsoft.com/office/drawing/2014/main" id="{00D47299-0A2C-A15C-FB43-BE808B642476}"/>
                      </a:ext>
                    </a:extLst>
                  </p:cNvPr>
                  <p:cNvSpPr txBox="1"/>
                  <p:nvPr/>
                </p:nvSpPr>
                <p:spPr>
                  <a:xfrm>
                    <a:off x="6504441" y="5043098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3" name="TextBox 402">
                    <a:extLst>
                      <a:ext uri="{FF2B5EF4-FFF2-40B4-BE49-F238E27FC236}">
                        <a16:creationId xmlns:a16="http://schemas.microsoft.com/office/drawing/2014/main" id="{00D47299-0A2C-A15C-FB43-BE808B6424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04441" y="5043098"/>
                    <a:ext cx="398944" cy="330568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4" name="TextBox 403">
                    <a:extLst>
                      <a:ext uri="{FF2B5EF4-FFF2-40B4-BE49-F238E27FC236}">
                        <a16:creationId xmlns:a16="http://schemas.microsoft.com/office/drawing/2014/main" id="{C9FEF1DA-F1C2-F590-A84E-E0F58F12DFFA}"/>
                      </a:ext>
                    </a:extLst>
                  </p:cNvPr>
                  <p:cNvSpPr txBox="1"/>
                  <p:nvPr/>
                </p:nvSpPr>
                <p:spPr>
                  <a:xfrm>
                    <a:off x="6922828" y="5021028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4" name="TextBox 403">
                    <a:extLst>
                      <a:ext uri="{FF2B5EF4-FFF2-40B4-BE49-F238E27FC236}">
                        <a16:creationId xmlns:a16="http://schemas.microsoft.com/office/drawing/2014/main" id="{C9FEF1DA-F1C2-F590-A84E-E0F58F12DF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2828" y="5021028"/>
                    <a:ext cx="395008" cy="33056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5" name="TextBox 404">
                    <a:extLst>
                      <a:ext uri="{FF2B5EF4-FFF2-40B4-BE49-F238E27FC236}">
                        <a16:creationId xmlns:a16="http://schemas.microsoft.com/office/drawing/2014/main" id="{B2C3261A-889C-7426-B259-8E88BACFDB56}"/>
                      </a:ext>
                    </a:extLst>
                  </p:cNvPr>
                  <p:cNvSpPr txBox="1"/>
                  <p:nvPr/>
                </p:nvSpPr>
                <p:spPr>
                  <a:xfrm>
                    <a:off x="7129441" y="5014988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5" name="TextBox 404">
                    <a:extLst>
                      <a:ext uri="{FF2B5EF4-FFF2-40B4-BE49-F238E27FC236}">
                        <a16:creationId xmlns:a16="http://schemas.microsoft.com/office/drawing/2014/main" id="{B2C3261A-889C-7426-B259-8E88BACFDB5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29441" y="5014988"/>
                    <a:ext cx="398944" cy="330568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6" name="TextBox 405">
                    <a:extLst>
                      <a:ext uri="{FF2B5EF4-FFF2-40B4-BE49-F238E27FC236}">
                        <a16:creationId xmlns:a16="http://schemas.microsoft.com/office/drawing/2014/main" id="{91FABE37-94B2-CA2F-6E27-3953D0B37832}"/>
                      </a:ext>
                    </a:extLst>
                  </p:cNvPr>
                  <p:cNvSpPr txBox="1"/>
                  <p:nvPr/>
                </p:nvSpPr>
                <p:spPr>
                  <a:xfrm>
                    <a:off x="7610916" y="5025908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6" name="TextBox 405">
                    <a:extLst>
                      <a:ext uri="{FF2B5EF4-FFF2-40B4-BE49-F238E27FC236}">
                        <a16:creationId xmlns:a16="http://schemas.microsoft.com/office/drawing/2014/main" id="{91FABE37-94B2-CA2F-6E27-3953D0B3783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10916" y="5025908"/>
                    <a:ext cx="395008" cy="330568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47" name="Group 446">
              <a:extLst>
                <a:ext uri="{FF2B5EF4-FFF2-40B4-BE49-F238E27FC236}">
                  <a16:creationId xmlns:a16="http://schemas.microsoft.com/office/drawing/2014/main" id="{ED38AA60-1F84-0D90-2CA3-8070F24AC443}"/>
                </a:ext>
              </a:extLst>
            </p:cNvPr>
            <p:cNvGrpSpPr/>
            <p:nvPr/>
          </p:nvGrpSpPr>
          <p:grpSpPr>
            <a:xfrm>
              <a:off x="3116389" y="3146760"/>
              <a:ext cx="4261620" cy="1096172"/>
              <a:chOff x="3613566" y="3150870"/>
              <a:chExt cx="4889459" cy="1257665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1FAC7439-3E9A-C665-2A88-810282AF36AE}"/>
                  </a:ext>
                </a:extLst>
              </p:cNvPr>
              <p:cNvSpPr/>
              <p:nvPr/>
            </p:nvSpPr>
            <p:spPr>
              <a:xfrm>
                <a:off x="3613566" y="3997145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68E7467A-D4DD-13F2-2E0B-E89F20D13547}"/>
                  </a:ext>
                </a:extLst>
              </p:cNvPr>
              <p:cNvSpPr/>
              <p:nvPr/>
            </p:nvSpPr>
            <p:spPr>
              <a:xfrm>
                <a:off x="5092626" y="4009590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6" name="Straight Arrow Connector 375">
                <a:extLst>
                  <a:ext uri="{FF2B5EF4-FFF2-40B4-BE49-F238E27FC236}">
                    <a16:creationId xmlns:a16="http://schemas.microsoft.com/office/drawing/2014/main" id="{7DAC3F41-B8A8-14AC-54FC-5D471A3A6CE0}"/>
                  </a:ext>
                </a:extLst>
              </p:cNvPr>
              <p:cNvCxnSpPr>
                <a:cxnSpLocks/>
                <a:stCxn id="375" idx="3"/>
                <a:endCxn id="228" idx="0"/>
              </p:cNvCxnSpPr>
              <p:nvPr/>
            </p:nvCxnSpPr>
            <p:spPr>
              <a:xfrm flipH="1">
                <a:off x="3804066" y="3150870"/>
                <a:ext cx="767934" cy="84627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Arrow Connector 378">
                <a:extLst>
                  <a:ext uri="{FF2B5EF4-FFF2-40B4-BE49-F238E27FC236}">
                    <a16:creationId xmlns:a16="http://schemas.microsoft.com/office/drawing/2014/main" id="{19A3ED41-306E-AAE9-5EA8-D3DF8F0F5495}"/>
                  </a:ext>
                </a:extLst>
              </p:cNvPr>
              <p:cNvCxnSpPr>
                <a:cxnSpLocks/>
                <a:stCxn id="375" idx="3"/>
                <a:endCxn id="392" idx="0"/>
              </p:cNvCxnSpPr>
              <p:nvPr/>
            </p:nvCxnSpPr>
            <p:spPr>
              <a:xfrm>
                <a:off x="4572000" y="3150870"/>
                <a:ext cx="2261465" cy="86422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2" name="Oval 391">
                <a:extLst>
                  <a:ext uri="{FF2B5EF4-FFF2-40B4-BE49-F238E27FC236}">
                    <a16:creationId xmlns:a16="http://schemas.microsoft.com/office/drawing/2014/main" id="{7DBC0581-8941-DFB1-3195-3D736D3CC2D6}"/>
                  </a:ext>
                </a:extLst>
              </p:cNvPr>
              <p:cNvSpPr/>
              <p:nvPr/>
            </p:nvSpPr>
            <p:spPr>
              <a:xfrm>
                <a:off x="6642965" y="4015090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07" name="Oval 406">
                <a:extLst>
                  <a:ext uri="{FF2B5EF4-FFF2-40B4-BE49-F238E27FC236}">
                    <a16:creationId xmlns:a16="http://schemas.microsoft.com/office/drawing/2014/main" id="{B5E78BB2-37B9-6CCC-6DF3-E6CC88209F05}"/>
                  </a:ext>
                </a:extLst>
              </p:cNvPr>
              <p:cNvSpPr/>
              <p:nvPr/>
            </p:nvSpPr>
            <p:spPr>
              <a:xfrm>
                <a:off x="8122025" y="4027535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413" name="Straight Arrow Connector 412">
                <a:extLst>
                  <a:ext uri="{FF2B5EF4-FFF2-40B4-BE49-F238E27FC236}">
                    <a16:creationId xmlns:a16="http://schemas.microsoft.com/office/drawing/2014/main" id="{1B6962EE-0720-0D02-E5FD-024EB89C382E}"/>
                  </a:ext>
                </a:extLst>
              </p:cNvPr>
              <p:cNvCxnSpPr>
                <a:cxnSpLocks/>
                <a:stCxn id="412" idx="3"/>
                <a:endCxn id="325" idx="0"/>
              </p:cNvCxnSpPr>
              <p:nvPr/>
            </p:nvCxnSpPr>
            <p:spPr>
              <a:xfrm flipH="1">
                <a:off x="5283127" y="3168816"/>
                <a:ext cx="2318273" cy="8407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Straight Arrow Connector 413">
                <a:extLst>
                  <a:ext uri="{FF2B5EF4-FFF2-40B4-BE49-F238E27FC236}">
                    <a16:creationId xmlns:a16="http://schemas.microsoft.com/office/drawing/2014/main" id="{CF0E5DE0-BA6D-9573-56F0-F908BCECCF45}"/>
                  </a:ext>
                </a:extLst>
              </p:cNvPr>
              <p:cNvCxnSpPr>
                <a:cxnSpLocks/>
                <a:stCxn id="412" idx="3"/>
                <a:endCxn id="407" idx="0"/>
              </p:cNvCxnSpPr>
              <p:nvPr/>
            </p:nvCxnSpPr>
            <p:spPr>
              <a:xfrm>
                <a:off x="7601399" y="3168815"/>
                <a:ext cx="711126" cy="85872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A1CA4521-1DBC-FD8F-7D6A-671C8458F371}"/>
                  </a:ext>
                </a:extLst>
              </p:cNvPr>
              <p:cNvCxnSpPr>
                <a:cxnSpLocks/>
                <a:stCxn id="228" idx="6"/>
                <a:endCxn id="325" idx="2"/>
              </p:cNvCxnSpPr>
              <p:nvPr/>
            </p:nvCxnSpPr>
            <p:spPr>
              <a:xfrm>
                <a:off x="3994566" y="4187645"/>
                <a:ext cx="1098060" cy="12445"/>
              </a:xfrm>
              <a:prstGeom prst="line">
                <a:avLst/>
              </a:prstGeom>
              <a:ln w="38100"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7B26138D-6950-1703-1572-C4AE58FDDC79}"/>
                  </a:ext>
                </a:extLst>
              </p:cNvPr>
              <p:cNvCxnSpPr>
                <a:cxnSpLocks/>
                <a:stCxn id="392" idx="6"/>
                <a:endCxn id="407" idx="2"/>
              </p:cNvCxnSpPr>
              <p:nvPr/>
            </p:nvCxnSpPr>
            <p:spPr>
              <a:xfrm>
                <a:off x="7023965" y="4205590"/>
                <a:ext cx="1098060" cy="12445"/>
              </a:xfrm>
              <a:prstGeom prst="line">
                <a:avLst/>
              </a:prstGeom>
              <a:ln w="38100"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35" name="TextBox 434">
                <a:extLst>
                  <a:ext uri="{FF2B5EF4-FFF2-40B4-BE49-F238E27FC236}">
                    <a16:creationId xmlns:a16="http://schemas.microsoft.com/office/drawing/2014/main" id="{E33544A7-77D9-DF16-754C-BB96B1D6111E}"/>
                  </a:ext>
                </a:extLst>
              </p:cNvPr>
              <p:cNvSpPr txBox="1"/>
              <p:nvPr/>
            </p:nvSpPr>
            <p:spPr>
              <a:xfrm>
                <a:off x="3913036" y="3327817"/>
                <a:ext cx="401280" cy="379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accent1"/>
                    </a:solidFill>
                  </a:rPr>
                  <a:t>L</a:t>
                </a:r>
              </a:p>
            </p:txBody>
          </p:sp>
          <p:sp>
            <p:nvSpPr>
              <p:cNvPr id="436" name="TextBox 435">
                <a:extLst>
                  <a:ext uri="{FF2B5EF4-FFF2-40B4-BE49-F238E27FC236}">
                    <a16:creationId xmlns:a16="http://schemas.microsoft.com/office/drawing/2014/main" id="{C2281A9B-E41B-C9B7-D45A-6FA40172C4E7}"/>
                  </a:ext>
                </a:extLst>
              </p:cNvPr>
              <p:cNvSpPr txBox="1"/>
              <p:nvPr/>
            </p:nvSpPr>
            <p:spPr>
              <a:xfrm>
                <a:off x="6495321" y="3191796"/>
                <a:ext cx="401280" cy="379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accent1"/>
                    </a:solidFill>
                  </a:rPr>
                  <a:t>L</a:t>
                </a:r>
              </a:p>
            </p:txBody>
          </p:sp>
          <p:sp>
            <p:nvSpPr>
              <p:cNvPr id="437" name="TextBox 436">
                <a:extLst>
                  <a:ext uri="{FF2B5EF4-FFF2-40B4-BE49-F238E27FC236}">
                    <a16:creationId xmlns:a16="http://schemas.microsoft.com/office/drawing/2014/main" id="{787AAB5A-1BFB-DEAA-A230-8FC7EAAFE2A3}"/>
                  </a:ext>
                </a:extLst>
              </p:cNvPr>
              <p:cNvSpPr txBox="1"/>
              <p:nvPr/>
            </p:nvSpPr>
            <p:spPr>
              <a:xfrm>
                <a:off x="5367329" y="3191796"/>
                <a:ext cx="423855" cy="379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accent1"/>
                    </a:solidFill>
                  </a:rPr>
                  <a:t>R</a:t>
                </a:r>
              </a:p>
            </p:txBody>
          </p:sp>
          <p:sp>
            <p:nvSpPr>
              <p:cNvPr id="438" name="TextBox 437">
                <a:extLst>
                  <a:ext uri="{FF2B5EF4-FFF2-40B4-BE49-F238E27FC236}">
                    <a16:creationId xmlns:a16="http://schemas.microsoft.com/office/drawing/2014/main" id="{CD92E413-F593-C8C5-E87C-7F8858922B23}"/>
                  </a:ext>
                </a:extLst>
              </p:cNvPr>
              <p:cNvSpPr txBox="1"/>
              <p:nvPr/>
            </p:nvSpPr>
            <p:spPr>
              <a:xfrm>
                <a:off x="7880037" y="3255352"/>
                <a:ext cx="423855" cy="379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accent1"/>
                    </a:solidFill>
                  </a:rPr>
                  <a:t>R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E517261-0F31-630E-EC7F-E019300A3975}"/>
                  </a:ext>
                </a:extLst>
              </p:cNvPr>
              <p:cNvSpPr txBox="1"/>
              <p:nvPr/>
            </p:nvSpPr>
            <p:spPr>
              <a:xfrm>
                <a:off x="5000147" y="1686917"/>
                <a:ext cx="341003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State in communication game tree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↕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E517261-0F31-630E-EC7F-E019300A3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147" y="1686917"/>
                <a:ext cx="3410036" cy="923330"/>
              </a:xfrm>
              <a:prstGeom prst="rect">
                <a:avLst/>
              </a:prstGeom>
              <a:blipFill>
                <a:blip r:embed="rId18"/>
                <a:stretch>
                  <a:fillRect l="-1429" t="-3974" r="-714" b="-4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90A55F-EC22-8280-5849-2A71756C78DA}"/>
                  </a:ext>
                </a:extLst>
              </p:cNvPr>
              <p:cNvSpPr txBox="1"/>
              <p:nvPr/>
            </p:nvSpPr>
            <p:spPr>
              <a:xfrm>
                <a:off x="5142013" y="2617450"/>
                <a:ext cx="3386020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600" dirty="0"/>
                  <a:t>: state in original game tree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600" dirty="0"/>
                  <a:t>: transcript with player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1600" dirty="0"/>
              </a:p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# players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90A55F-EC22-8280-5849-2A71756C7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2013" y="2617450"/>
                <a:ext cx="3386020" cy="861774"/>
              </a:xfrm>
              <a:prstGeom prst="rect">
                <a:avLst/>
              </a:prstGeom>
              <a:blipFill>
                <a:blip r:embed="rId19"/>
                <a:stretch>
                  <a:fillRect t="-2113" b="-42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368F8CC-9AC8-9220-6346-11870D99E8D8}"/>
                  </a:ext>
                </a:extLst>
              </p:cNvPr>
              <p:cNvSpPr txBox="1"/>
              <p:nvPr/>
            </p:nvSpPr>
            <p:spPr>
              <a:xfrm>
                <a:off x="85854" y="3802416"/>
                <a:ext cx="5306453" cy="721672"/>
              </a:xfrm>
              <a:prstGeom prst="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#states in communication game tree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#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possible</m:t>
                            </m:r>
                            <m: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messages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game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tree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depth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)⋅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D368F8CC-9AC8-9220-6346-11870D99E8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4" y="3802416"/>
                <a:ext cx="5306453" cy="721672"/>
              </a:xfrm>
              <a:prstGeom prst="rect">
                <a:avLst/>
              </a:prstGeom>
              <a:blipFill>
                <a:blip r:embed="rId20"/>
                <a:stretch>
                  <a:fillRect t="-3279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6CEC40E1-5717-9128-F779-D5F9D951E9FA}"/>
              </a:ext>
            </a:extLst>
          </p:cNvPr>
          <p:cNvSpPr txBox="1"/>
          <p:nvPr/>
        </p:nvSpPr>
        <p:spPr>
          <a:xfrm>
            <a:off x="5257800" y="379461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The communication game is finite!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r>
              <a:rPr lang="en-US" b="1" dirty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en-US" b="1" dirty="0">
                <a:sym typeface="Wingdings" panose="05000000000000000000" pitchFamily="2" charset="2"/>
              </a:rPr>
              <a:t>…</a:t>
            </a:r>
            <a:r>
              <a:rPr lang="en-US" dirty="0">
                <a:sym typeface="Wingdings" panose="05000000000000000000" pitchFamily="2" charset="2"/>
              </a:rPr>
              <a:t>but it is still exponentially big  </a:t>
            </a:r>
            <a:endParaRPr lang="en-US" b="1" dirty="0"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DA976A3-FD33-BBFF-27DE-9F8BB5E4574C}"/>
                  </a:ext>
                </a:extLst>
              </p:cNvPr>
              <p:cNvSpPr txBox="1"/>
              <p:nvPr/>
            </p:nvSpPr>
            <p:spPr>
              <a:xfrm>
                <a:off x="881933" y="5348391"/>
                <a:ext cx="7561407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Proof sketch: </a:t>
                </a:r>
                <a:r>
                  <a:rPr lang="en-US" dirty="0">
                    <a:sym typeface="Wingdings" panose="05000000000000000000" pitchFamily="2" charset="2"/>
                  </a:rPr>
                  <a:t>Mediator wants to make Player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get low utility from deviating.</a:t>
                </a:r>
                <a:endParaRPr lang="en-US" i="1" dirty="0"/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b="1" dirty="0">
                    <a:sym typeface="Wingdings" panose="05000000000000000000" pitchFamily="2" charset="2"/>
                  </a:rPr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doesn't correspond to an actual state, </a:t>
                </a:r>
              </a:p>
              <a:p>
                <a:pPr lvl="1"/>
                <a:r>
                  <a:rPr lang="en-US" dirty="0">
                    <a:sym typeface="Wingdings" panose="05000000000000000000" pitchFamily="2" charset="2"/>
                  </a:rPr>
                  <a:t>Mediator knows that Player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r>
                  <a:rPr lang="en-US" b="1" dirty="0">
                    <a:sym typeface="Wingdings" panose="05000000000000000000" pitchFamily="2" charset="2"/>
                  </a:rPr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deviated.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⇒</m:t>
                    </m:r>
                  </m:oMath>
                </a14:m>
                <a:r>
                  <a:rPr lang="en-US" b="1" dirty="0">
                    <a:sym typeface="Wingdings" panose="05000000000000000000" pitchFamily="2" charset="2"/>
                  </a:rPr>
                  <a:t> </a:t>
                </a:r>
                <a:r>
                  <a:rPr lang="en-US" dirty="0">
                    <a:sym typeface="Wingdings" panose="05000000000000000000" pitchFamily="2" charset="2"/>
                  </a:rPr>
                  <a:t>Mediator shouldn't give Player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𝑖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 any useful info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⇒ 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Players can't benefit from such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𝑖</m:t>
                        </m:r>
                      </m:sub>
                    </m:sSub>
                  </m:oMath>
                </a14:m>
                <a:endParaRPr lang="en-US" b="1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DA976A3-FD33-BBFF-27DE-9F8BB5E457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933" y="5348391"/>
                <a:ext cx="7561407" cy="1477328"/>
              </a:xfrm>
              <a:prstGeom prst="rect">
                <a:avLst/>
              </a:prstGeom>
              <a:blipFill>
                <a:blip r:embed="rId21"/>
                <a:stretch>
                  <a:fillRect l="-726" t="-2058" b="-53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4BDC0AF-D0EC-172D-55A9-51E62F1EF893}"/>
                  </a:ext>
                </a:extLst>
              </p:cNvPr>
              <p:cNvSpPr txBox="1"/>
              <p:nvPr/>
            </p:nvSpPr>
            <p:spPr>
              <a:xfrm>
                <a:off x="1700393" y="4644942"/>
                <a:ext cx="5899191" cy="70788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Observation 1: </a:t>
                </a:r>
                <a:r>
                  <a:rPr lang="en-US" sz="2000" dirty="0">
                    <a:solidFill>
                      <a:schemeClr val="bg1"/>
                    </a:solidFill>
                  </a:rPr>
                  <a:t>Transcripts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0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 should always correspond to some actual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 of the game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4BDC0AF-D0EC-172D-55A9-51E62F1EF8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393" y="4644942"/>
                <a:ext cx="5899191" cy="707886"/>
              </a:xfrm>
              <a:prstGeom prst="rect">
                <a:avLst/>
              </a:prstGeom>
              <a:blipFill>
                <a:blip r:embed="rId22"/>
                <a:stretch>
                  <a:fillRect l="-823" t="-3333" r="-164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523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uild="p"/>
      <p:bldP spid="33" grpId="0" uiExpand="1" build="p"/>
      <p:bldP spid="3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7DE1A3-12AA-19BE-B617-1044653D1833}"/>
                  </a:ext>
                </a:extLst>
              </p:cNvPr>
              <p:cNvSpPr txBox="1"/>
              <p:nvPr/>
            </p:nvSpPr>
            <p:spPr>
              <a:xfrm>
                <a:off x="1700393" y="4644942"/>
                <a:ext cx="5899191" cy="70788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Observation 1: </a:t>
                </a:r>
                <a:r>
                  <a:rPr lang="en-US" sz="2000" dirty="0">
                    <a:solidFill>
                      <a:schemeClr val="bg1"/>
                    </a:solidFill>
                  </a:rPr>
                  <a:t>Transcripts</a:t>
                </a:r>
                <a:r>
                  <a:rPr lang="en-US" sz="2000" b="1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000" i="1" dirty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 should always correspond to some actual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 of the game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F7DE1A3-12AA-19BE-B617-1044653D18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0393" y="4644942"/>
                <a:ext cx="5899191" cy="707886"/>
              </a:xfrm>
              <a:prstGeom prst="rect">
                <a:avLst/>
              </a:prstGeom>
              <a:blipFill>
                <a:blip r:embed="rId3"/>
                <a:stretch>
                  <a:fillRect l="-823" t="-3333" r="-1646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2260713-0F90-81EF-71D5-709BA2C0A27D}"/>
                  </a:ext>
                </a:extLst>
              </p:cNvPr>
              <p:cNvSpPr txBox="1"/>
              <p:nvPr/>
            </p:nvSpPr>
            <p:spPr>
              <a:xfrm>
                <a:off x="1690925" y="4645238"/>
                <a:ext cx="5899191" cy="70788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Observation 2: </a:t>
                </a:r>
                <a:r>
                  <a:rPr lang="en-US" sz="2000" dirty="0">
                    <a:solidFill>
                      <a:schemeClr val="bg1"/>
                    </a:solidFill>
                  </a:rPr>
                  <a:t>Only care about one deviator at a time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 for all but possibly one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2260713-0F90-81EF-71D5-709BA2C0A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925" y="4645238"/>
                <a:ext cx="5899191" cy="707886"/>
              </a:xfrm>
              <a:prstGeom prst="rect">
                <a:avLst/>
              </a:prstGeom>
              <a:blipFill>
                <a:blip r:embed="rId4"/>
                <a:stretch>
                  <a:fillRect t="-2500" r="-617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DB6CC02F-8520-CD69-57B9-B5E0F6A7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2: Communication Game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C309A-CCDF-0429-5392-657C87ED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43CB3F-7BD5-7935-218E-115C66A8A1F7}"/>
              </a:ext>
            </a:extLst>
          </p:cNvPr>
          <p:cNvGrpSpPr/>
          <p:nvPr/>
        </p:nvGrpSpPr>
        <p:grpSpPr>
          <a:xfrm>
            <a:off x="695567" y="1519674"/>
            <a:ext cx="2962033" cy="1909326"/>
            <a:chOff x="2574898" y="1965673"/>
            <a:chExt cx="5431026" cy="3500840"/>
          </a:xfrm>
        </p:grpSpPr>
        <p:sp>
          <p:nvSpPr>
            <p:cNvPr id="375" name="Isosceles Triangle 374">
              <a:extLst>
                <a:ext uri="{FF2B5EF4-FFF2-40B4-BE49-F238E27FC236}">
                  <a16:creationId xmlns:a16="http://schemas.microsoft.com/office/drawing/2014/main" id="{BAB76B2B-1ADD-B786-B75F-AC06A912B508}"/>
                </a:ext>
              </a:extLst>
            </p:cNvPr>
            <p:cNvSpPr/>
            <p:nvPr/>
          </p:nvSpPr>
          <p:spPr>
            <a:xfrm>
              <a:off x="3762761" y="2820911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00" b="1" dirty="0"/>
            </a:p>
          </p:txBody>
        </p:sp>
        <p:sp>
          <p:nvSpPr>
            <p:cNvPr id="412" name="Isosceles Triangle 411">
              <a:extLst>
                <a:ext uri="{FF2B5EF4-FFF2-40B4-BE49-F238E27FC236}">
                  <a16:creationId xmlns:a16="http://schemas.microsoft.com/office/drawing/2014/main" id="{54CFD5C3-2C4E-F82E-2204-81A8B12BC9E3}"/>
                </a:ext>
              </a:extLst>
            </p:cNvPr>
            <p:cNvSpPr/>
            <p:nvPr/>
          </p:nvSpPr>
          <p:spPr>
            <a:xfrm>
              <a:off x="6403165" y="2836552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00" b="1" dirty="0"/>
            </a:p>
          </p:txBody>
        </p: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881380B8-70E3-7CB6-A615-E361E0E41721}"/>
                </a:ext>
              </a:extLst>
            </p:cNvPr>
            <p:cNvCxnSpPr>
              <a:cxnSpLocks/>
              <a:stCxn id="375" idx="5"/>
              <a:endCxn id="412" idx="1"/>
            </p:cNvCxnSpPr>
            <p:nvPr/>
          </p:nvCxnSpPr>
          <p:spPr>
            <a:xfrm>
              <a:off x="4046250" y="2983836"/>
              <a:ext cx="2451412" cy="15641"/>
            </a:xfrm>
            <a:prstGeom prst="line">
              <a:avLst/>
            </a:prstGeom>
            <a:ln w="38100"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1C47990C-AB2D-3275-7D80-324E2C011D98}"/>
                </a:ext>
              </a:extLst>
            </p:cNvPr>
            <p:cNvSpPr/>
            <p:nvPr/>
          </p:nvSpPr>
          <p:spPr>
            <a:xfrm>
              <a:off x="5115679" y="1965673"/>
              <a:ext cx="199246" cy="19924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b="1" dirty="0"/>
            </a:p>
          </p:txBody>
        </p:sp>
        <p:cxnSp>
          <p:nvCxnSpPr>
            <p:cNvPr id="427" name="Straight Arrow Connector 426">
              <a:extLst>
                <a:ext uri="{FF2B5EF4-FFF2-40B4-BE49-F238E27FC236}">
                  <a16:creationId xmlns:a16="http://schemas.microsoft.com/office/drawing/2014/main" id="{D2DF84D2-CB7D-9F26-26CA-76A79F498A94}"/>
                </a:ext>
              </a:extLst>
            </p:cNvPr>
            <p:cNvCxnSpPr>
              <a:cxnSpLocks/>
              <a:stCxn id="426" idx="2"/>
              <a:endCxn id="375" idx="0"/>
            </p:cNvCxnSpPr>
            <p:nvPr/>
          </p:nvCxnSpPr>
          <p:spPr>
            <a:xfrm flipH="1">
              <a:off x="3951754" y="2164919"/>
              <a:ext cx="1263548" cy="6559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0" name="Straight Arrow Connector 429">
              <a:extLst>
                <a:ext uri="{FF2B5EF4-FFF2-40B4-BE49-F238E27FC236}">
                  <a16:creationId xmlns:a16="http://schemas.microsoft.com/office/drawing/2014/main" id="{0F8E06C3-7151-AC52-9409-7EF091CAB474}"/>
                </a:ext>
              </a:extLst>
            </p:cNvPr>
            <p:cNvCxnSpPr>
              <a:cxnSpLocks/>
              <a:stCxn id="426" idx="2"/>
              <a:endCxn id="412" idx="0"/>
            </p:cNvCxnSpPr>
            <p:nvPr/>
          </p:nvCxnSpPr>
          <p:spPr>
            <a:xfrm>
              <a:off x="5215302" y="2164919"/>
              <a:ext cx="1376856" cy="67163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AD1C84A7-500D-DBA8-A06D-83DA7D95D18B}"/>
                </a:ext>
              </a:extLst>
            </p:cNvPr>
            <p:cNvSpPr txBox="1"/>
            <p:nvPr/>
          </p:nvSpPr>
          <p:spPr>
            <a:xfrm>
              <a:off x="5825545" y="2240006"/>
              <a:ext cx="369429" cy="330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R</a:t>
              </a:r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233E9ED0-20ED-1E5D-84D0-4B2F94FF57B6}"/>
                </a:ext>
              </a:extLst>
            </p:cNvPr>
            <p:cNvSpPr txBox="1"/>
            <p:nvPr/>
          </p:nvSpPr>
          <p:spPr>
            <a:xfrm>
              <a:off x="4294201" y="2204205"/>
              <a:ext cx="349753" cy="330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</a:t>
              </a:r>
            </a:p>
          </p:txBody>
        </p:sp>
        <p:grpSp>
          <p:nvGrpSpPr>
            <p:cNvPr id="462" name="Group 461">
              <a:extLst>
                <a:ext uri="{FF2B5EF4-FFF2-40B4-BE49-F238E27FC236}">
                  <a16:creationId xmlns:a16="http://schemas.microsoft.com/office/drawing/2014/main" id="{169DF7EB-4C8A-F11F-9B19-E2E9F50D8B8F}"/>
                </a:ext>
              </a:extLst>
            </p:cNvPr>
            <p:cNvGrpSpPr/>
            <p:nvPr/>
          </p:nvGrpSpPr>
          <p:grpSpPr>
            <a:xfrm>
              <a:off x="2750169" y="4216445"/>
              <a:ext cx="4940941" cy="853568"/>
              <a:chOff x="2750169" y="4216445"/>
              <a:chExt cx="4940941" cy="853568"/>
            </a:xfrm>
          </p:grpSpPr>
          <p:sp>
            <p:nvSpPr>
              <p:cNvPr id="142" name="Isosceles Triangle 141">
                <a:extLst>
                  <a:ext uri="{FF2B5EF4-FFF2-40B4-BE49-F238E27FC236}">
                    <a16:creationId xmlns:a16="http://schemas.microsoft.com/office/drawing/2014/main" id="{50700570-F128-1DC6-1EBA-0CA5C108A7DD}"/>
                  </a:ext>
                </a:extLst>
              </p:cNvPr>
              <p:cNvSpPr/>
              <p:nvPr/>
            </p:nvSpPr>
            <p:spPr>
              <a:xfrm>
                <a:off x="2750169" y="4717675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143" name="Isosceles Triangle 142">
                <a:extLst>
                  <a:ext uri="{FF2B5EF4-FFF2-40B4-BE49-F238E27FC236}">
                    <a16:creationId xmlns:a16="http://schemas.microsoft.com/office/drawing/2014/main" id="{63B56B9E-32AF-9B58-46D2-2DECB28332C5}"/>
                  </a:ext>
                </a:extLst>
              </p:cNvPr>
              <p:cNvSpPr/>
              <p:nvPr/>
            </p:nvSpPr>
            <p:spPr>
              <a:xfrm>
                <a:off x="3383582" y="4716184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15" name="Isosceles Triangle 314">
                <a:extLst>
                  <a:ext uri="{FF2B5EF4-FFF2-40B4-BE49-F238E27FC236}">
                    <a16:creationId xmlns:a16="http://schemas.microsoft.com/office/drawing/2014/main" id="{FB6B96E0-0578-6052-3B9B-9381669918DF}"/>
                  </a:ext>
                </a:extLst>
              </p:cNvPr>
              <p:cNvSpPr/>
              <p:nvPr/>
            </p:nvSpPr>
            <p:spPr>
              <a:xfrm>
                <a:off x="4039308" y="4728522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16" name="Isosceles Triangle 315">
                <a:extLst>
                  <a:ext uri="{FF2B5EF4-FFF2-40B4-BE49-F238E27FC236}">
                    <a16:creationId xmlns:a16="http://schemas.microsoft.com/office/drawing/2014/main" id="{6A33F211-7544-F7DD-DAA3-5BB654C19A41}"/>
                  </a:ext>
                </a:extLst>
              </p:cNvPr>
              <p:cNvSpPr/>
              <p:nvPr/>
            </p:nvSpPr>
            <p:spPr>
              <a:xfrm>
                <a:off x="4672721" y="4727031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82" name="Isosceles Triangle 381">
                <a:extLst>
                  <a:ext uri="{FF2B5EF4-FFF2-40B4-BE49-F238E27FC236}">
                    <a16:creationId xmlns:a16="http://schemas.microsoft.com/office/drawing/2014/main" id="{E0E19401-7387-093D-1FCE-2ADF625AFFAB}"/>
                  </a:ext>
                </a:extLst>
              </p:cNvPr>
              <p:cNvSpPr/>
              <p:nvPr/>
            </p:nvSpPr>
            <p:spPr>
              <a:xfrm>
                <a:off x="5390573" y="4733316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83" name="Isosceles Triangle 382">
                <a:extLst>
                  <a:ext uri="{FF2B5EF4-FFF2-40B4-BE49-F238E27FC236}">
                    <a16:creationId xmlns:a16="http://schemas.microsoft.com/office/drawing/2014/main" id="{F237F9F1-76C7-99F5-B421-F645333C7952}"/>
                  </a:ext>
                </a:extLst>
              </p:cNvPr>
              <p:cNvSpPr/>
              <p:nvPr/>
            </p:nvSpPr>
            <p:spPr>
              <a:xfrm>
                <a:off x="6023987" y="4731824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97" name="Isosceles Triangle 396">
                <a:extLst>
                  <a:ext uri="{FF2B5EF4-FFF2-40B4-BE49-F238E27FC236}">
                    <a16:creationId xmlns:a16="http://schemas.microsoft.com/office/drawing/2014/main" id="{E9633B74-B8D2-EB75-DEC1-16BB8401C603}"/>
                  </a:ext>
                </a:extLst>
              </p:cNvPr>
              <p:cNvSpPr/>
              <p:nvPr/>
            </p:nvSpPr>
            <p:spPr>
              <a:xfrm>
                <a:off x="6679712" y="4744163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98" name="Isosceles Triangle 397">
                <a:extLst>
                  <a:ext uri="{FF2B5EF4-FFF2-40B4-BE49-F238E27FC236}">
                    <a16:creationId xmlns:a16="http://schemas.microsoft.com/office/drawing/2014/main" id="{878A7C59-E2A2-CAE8-68D6-70FB493D3B60}"/>
                  </a:ext>
                </a:extLst>
              </p:cNvPr>
              <p:cNvSpPr/>
              <p:nvPr/>
            </p:nvSpPr>
            <p:spPr>
              <a:xfrm>
                <a:off x="7313125" y="4742671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cxnSp>
            <p:nvCxnSpPr>
              <p:cNvPr id="230" name="Straight Arrow Connector 229">
                <a:extLst>
                  <a:ext uri="{FF2B5EF4-FFF2-40B4-BE49-F238E27FC236}">
                    <a16:creationId xmlns:a16="http://schemas.microsoft.com/office/drawing/2014/main" id="{E94BAFA7-ABFC-4AB5-3183-CB51B7BC929C}"/>
                  </a:ext>
                </a:extLst>
              </p:cNvPr>
              <p:cNvCxnSpPr>
                <a:cxnSpLocks/>
                <a:stCxn id="228" idx="4"/>
                <a:endCxn id="142" idx="0"/>
              </p:cNvCxnSpPr>
              <p:nvPr/>
            </p:nvCxnSpPr>
            <p:spPr>
              <a:xfrm flipH="1">
                <a:off x="2939162" y="4216445"/>
                <a:ext cx="343266" cy="5012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9" name="Straight Arrow Connector 278">
                <a:extLst>
                  <a:ext uri="{FF2B5EF4-FFF2-40B4-BE49-F238E27FC236}">
                    <a16:creationId xmlns:a16="http://schemas.microsoft.com/office/drawing/2014/main" id="{F6037B06-7305-1BFE-2575-68C278544EBF}"/>
                  </a:ext>
                </a:extLst>
              </p:cNvPr>
              <p:cNvCxnSpPr>
                <a:cxnSpLocks/>
                <a:stCxn id="228" idx="4"/>
                <a:endCxn id="143" idx="0"/>
              </p:cNvCxnSpPr>
              <p:nvPr/>
            </p:nvCxnSpPr>
            <p:spPr>
              <a:xfrm>
                <a:off x="3282428" y="4216445"/>
                <a:ext cx="290147" cy="499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3" name="TextBox 312">
                    <a:extLst>
                      <a:ext uri="{FF2B5EF4-FFF2-40B4-BE49-F238E27FC236}">
                        <a16:creationId xmlns:a16="http://schemas.microsoft.com/office/drawing/2014/main" id="{B6674CD7-A1B3-1119-AFCD-95CF11879798}"/>
                      </a:ext>
                    </a:extLst>
                  </p:cNvPr>
                  <p:cNvSpPr txBox="1"/>
                  <p:nvPr/>
                </p:nvSpPr>
                <p:spPr>
                  <a:xfrm>
                    <a:off x="2876234" y="4227291"/>
                    <a:ext cx="398944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13" name="TextBox 312">
                    <a:extLst>
                      <a:ext uri="{FF2B5EF4-FFF2-40B4-BE49-F238E27FC236}">
                        <a16:creationId xmlns:a16="http://schemas.microsoft.com/office/drawing/2014/main" id="{B6674CD7-A1B3-1119-AFCD-95CF1187979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76234" y="4227291"/>
                    <a:ext cx="398944" cy="33056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4" name="TextBox 313">
                    <a:extLst>
                      <a:ext uri="{FF2B5EF4-FFF2-40B4-BE49-F238E27FC236}">
                        <a16:creationId xmlns:a16="http://schemas.microsoft.com/office/drawing/2014/main" id="{161CE146-9B16-116C-38B2-50FCA4DE4DB6}"/>
                      </a:ext>
                    </a:extLst>
                  </p:cNvPr>
                  <p:cNvSpPr txBox="1"/>
                  <p:nvPr/>
                </p:nvSpPr>
                <p:spPr>
                  <a:xfrm>
                    <a:off x="3357711" y="4238211"/>
                    <a:ext cx="395008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14" name="TextBox 313">
                    <a:extLst>
                      <a:ext uri="{FF2B5EF4-FFF2-40B4-BE49-F238E27FC236}">
                        <a16:creationId xmlns:a16="http://schemas.microsoft.com/office/drawing/2014/main" id="{161CE146-9B16-116C-38B2-50FCA4DE4DB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57711" y="4238211"/>
                    <a:ext cx="395008" cy="33056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26" name="Straight Arrow Connector 325">
                <a:extLst>
                  <a:ext uri="{FF2B5EF4-FFF2-40B4-BE49-F238E27FC236}">
                    <a16:creationId xmlns:a16="http://schemas.microsoft.com/office/drawing/2014/main" id="{CBCE324F-AE66-F80D-CF01-602370E6DA96}"/>
                  </a:ext>
                </a:extLst>
              </p:cNvPr>
              <p:cNvCxnSpPr>
                <a:cxnSpLocks/>
                <a:stCxn id="325" idx="4"/>
                <a:endCxn id="315" idx="0"/>
              </p:cNvCxnSpPr>
              <p:nvPr/>
            </p:nvCxnSpPr>
            <p:spPr>
              <a:xfrm flipH="1">
                <a:off x="4228301" y="4227292"/>
                <a:ext cx="343266" cy="5012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27" name="Straight Arrow Connector 326">
                <a:extLst>
                  <a:ext uri="{FF2B5EF4-FFF2-40B4-BE49-F238E27FC236}">
                    <a16:creationId xmlns:a16="http://schemas.microsoft.com/office/drawing/2014/main" id="{84A940D5-1428-3B68-6336-9BF53980E84B}"/>
                  </a:ext>
                </a:extLst>
              </p:cNvPr>
              <p:cNvCxnSpPr>
                <a:cxnSpLocks/>
                <a:stCxn id="325" idx="4"/>
                <a:endCxn id="316" idx="0"/>
              </p:cNvCxnSpPr>
              <p:nvPr/>
            </p:nvCxnSpPr>
            <p:spPr>
              <a:xfrm>
                <a:off x="4571567" y="4227292"/>
                <a:ext cx="290147" cy="499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8" name="TextBox 327">
                    <a:extLst>
                      <a:ext uri="{FF2B5EF4-FFF2-40B4-BE49-F238E27FC236}">
                        <a16:creationId xmlns:a16="http://schemas.microsoft.com/office/drawing/2014/main" id="{C0365907-724B-9011-EBCC-278590004C42}"/>
                      </a:ext>
                    </a:extLst>
                  </p:cNvPr>
                  <p:cNvSpPr txBox="1"/>
                  <p:nvPr/>
                </p:nvSpPr>
                <p:spPr>
                  <a:xfrm>
                    <a:off x="4165375" y="4238139"/>
                    <a:ext cx="398944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8" name="TextBox 327">
                    <a:extLst>
                      <a:ext uri="{FF2B5EF4-FFF2-40B4-BE49-F238E27FC236}">
                        <a16:creationId xmlns:a16="http://schemas.microsoft.com/office/drawing/2014/main" id="{C0365907-724B-9011-EBCC-278590004C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65375" y="4238139"/>
                    <a:ext cx="398944" cy="33056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9" name="TextBox 328">
                    <a:extLst>
                      <a:ext uri="{FF2B5EF4-FFF2-40B4-BE49-F238E27FC236}">
                        <a16:creationId xmlns:a16="http://schemas.microsoft.com/office/drawing/2014/main" id="{DE1B6CF3-74C6-8776-4752-72302E4CFCCB}"/>
                      </a:ext>
                    </a:extLst>
                  </p:cNvPr>
                  <p:cNvSpPr txBox="1"/>
                  <p:nvPr/>
                </p:nvSpPr>
                <p:spPr>
                  <a:xfrm>
                    <a:off x="4646848" y="4249058"/>
                    <a:ext cx="395008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9" name="TextBox 328">
                    <a:extLst>
                      <a:ext uri="{FF2B5EF4-FFF2-40B4-BE49-F238E27FC236}">
                        <a16:creationId xmlns:a16="http://schemas.microsoft.com/office/drawing/2014/main" id="{DE1B6CF3-74C6-8776-4752-72302E4CFCC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6848" y="4249058"/>
                    <a:ext cx="395008" cy="330567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93" name="Straight Arrow Connector 392">
                <a:extLst>
                  <a:ext uri="{FF2B5EF4-FFF2-40B4-BE49-F238E27FC236}">
                    <a16:creationId xmlns:a16="http://schemas.microsoft.com/office/drawing/2014/main" id="{B03A9BDC-C894-DFEE-BF31-61261B1B19A0}"/>
                  </a:ext>
                </a:extLst>
              </p:cNvPr>
              <p:cNvCxnSpPr>
                <a:cxnSpLocks/>
                <a:stCxn id="392" idx="4"/>
                <a:endCxn id="382" idx="0"/>
              </p:cNvCxnSpPr>
              <p:nvPr/>
            </p:nvCxnSpPr>
            <p:spPr>
              <a:xfrm flipH="1">
                <a:off x="5579566" y="4232086"/>
                <a:ext cx="343266" cy="5012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94" name="Straight Arrow Connector 393">
                <a:extLst>
                  <a:ext uri="{FF2B5EF4-FFF2-40B4-BE49-F238E27FC236}">
                    <a16:creationId xmlns:a16="http://schemas.microsoft.com/office/drawing/2014/main" id="{F07A6894-652A-A006-DEEB-E55CE1EDCC4D}"/>
                  </a:ext>
                </a:extLst>
              </p:cNvPr>
              <p:cNvCxnSpPr>
                <a:cxnSpLocks/>
                <a:stCxn id="392" idx="4"/>
                <a:endCxn id="383" idx="0"/>
              </p:cNvCxnSpPr>
              <p:nvPr/>
            </p:nvCxnSpPr>
            <p:spPr>
              <a:xfrm>
                <a:off x="5922832" y="4232086"/>
                <a:ext cx="290147" cy="499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5" name="TextBox 394">
                    <a:extLst>
                      <a:ext uri="{FF2B5EF4-FFF2-40B4-BE49-F238E27FC236}">
                        <a16:creationId xmlns:a16="http://schemas.microsoft.com/office/drawing/2014/main" id="{3098253D-E421-3262-26CC-1D6739E27AF2}"/>
                      </a:ext>
                    </a:extLst>
                  </p:cNvPr>
                  <p:cNvSpPr txBox="1"/>
                  <p:nvPr/>
                </p:nvSpPr>
                <p:spPr>
                  <a:xfrm>
                    <a:off x="5516637" y="4242933"/>
                    <a:ext cx="398944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5" name="TextBox 394">
                    <a:extLst>
                      <a:ext uri="{FF2B5EF4-FFF2-40B4-BE49-F238E27FC236}">
                        <a16:creationId xmlns:a16="http://schemas.microsoft.com/office/drawing/2014/main" id="{3098253D-E421-3262-26CC-1D6739E27AF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16637" y="4242933"/>
                    <a:ext cx="398944" cy="33056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6" name="TextBox 395">
                    <a:extLst>
                      <a:ext uri="{FF2B5EF4-FFF2-40B4-BE49-F238E27FC236}">
                        <a16:creationId xmlns:a16="http://schemas.microsoft.com/office/drawing/2014/main" id="{4D70A66D-B873-7CAD-C8C1-4C7AD9993316}"/>
                      </a:ext>
                    </a:extLst>
                  </p:cNvPr>
                  <p:cNvSpPr txBox="1"/>
                  <p:nvPr/>
                </p:nvSpPr>
                <p:spPr>
                  <a:xfrm>
                    <a:off x="5998113" y="4253853"/>
                    <a:ext cx="395008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6" name="TextBox 395">
                    <a:extLst>
                      <a:ext uri="{FF2B5EF4-FFF2-40B4-BE49-F238E27FC236}">
                        <a16:creationId xmlns:a16="http://schemas.microsoft.com/office/drawing/2014/main" id="{4D70A66D-B873-7CAD-C8C1-4C7AD999331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8113" y="4253853"/>
                    <a:ext cx="395008" cy="33056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08" name="Straight Arrow Connector 407">
                <a:extLst>
                  <a:ext uri="{FF2B5EF4-FFF2-40B4-BE49-F238E27FC236}">
                    <a16:creationId xmlns:a16="http://schemas.microsoft.com/office/drawing/2014/main" id="{2764B4CD-5C8B-18CC-7E41-5E3E5362141B}"/>
                  </a:ext>
                </a:extLst>
              </p:cNvPr>
              <p:cNvCxnSpPr>
                <a:cxnSpLocks/>
                <a:stCxn id="407" idx="4"/>
                <a:endCxn id="397" idx="0"/>
              </p:cNvCxnSpPr>
              <p:nvPr/>
            </p:nvCxnSpPr>
            <p:spPr>
              <a:xfrm flipH="1">
                <a:off x="6868705" y="4242933"/>
                <a:ext cx="343266" cy="5012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9" name="Straight Arrow Connector 408">
                <a:extLst>
                  <a:ext uri="{FF2B5EF4-FFF2-40B4-BE49-F238E27FC236}">
                    <a16:creationId xmlns:a16="http://schemas.microsoft.com/office/drawing/2014/main" id="{1160EEC4-B036-AF6B-3AB7-AB69C4F350DE}"/>
                  </a:ext>
                </a:extLst>
              </p:cNvPr>
              <p:cNvCxnSpPr>
                <a:cxnSpLocks/>
                <a:stCxn id="407" idx="4"/>
                <a:endCxn id="398" idx="0"/>
              </p:cNvCxnSpPr>
              <p:nvPr/>
            </p:nvCxnSpPr>
            <p:spPr>
              <a:xfrm>
                <a:off x="7211971" y="4242933"/>
                <a:ext cx="290147" cy="499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0" name="TextBox 409">
                    <a:extLst>
                      <a:ext uri="{FF2B5EF4-FFF2-40B4-BE49-F238E27FC236}">
                        <a16:creationId xmlns:a16="http://schemas.microsoft.com/office/drawing/2014/main" id="{52EA3305-CF48-52A4-FD67-4DB2ADD8C6BE}"/>
                      </a:ext>
                    </a:extLst>
                  </p:cNvPr>
                  <p:cNvSpPr txBox="1"/>
                  <p:nvPr/>
                </p:nvSpPr>
                <p:spPr>
                  <a:xfrm>
                    <a:off x="6805776" y="4253780"/>
                    <a:ext cx="398944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10" name="TextBox 409">
                    <a:extLst>
                      <a:ext uri="{FF2B5EF4-FFF2-40B4-BE49-F238E27FC236}">
                        <a16:creationId xmlns:a16="http://schemas.microsoft.com/office/drawing/2014/main" id="{52EA3305-CF48-52A4-FD67-4DB2ADD8C6B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05776" y="4253780"/>
                    <a:ext cx="398944" cy="330567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1" name="TextBox 410">
                    <a:extLst>
                      <a:ext uri="{FF2B5EF4-FFF2-40B4-BE49-F238E27FC236}">
                        <a16:creationId xmlns:a16="http://schemas.microsoft.com/office/drawing/2014/main" id="{E6E2FF42-45A8-3A0D-AEA1-EA3EB785B2D9}"/>
                      </a:ext>
                    </a:extLst>
                  </p:cNvPr>
                  <p:cNvSpPr txBox="1"/>
                  <p:nvPr/>
                </p:nvSpPr>
                <p:spPr>
                  <a:xfrm>
                    <a:off x="7287254" y="4264697"/>
                    <a:ext cx="395008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11" name="TextBox 410">
                    <a:extLst>
                      <a:ext uri="{FF2B5EF4-FFF2-40B4-BE49-F238E27FC236}">
                        <a16:creationId xmlns:a16="http://schemas.microsoft.com/office/drawing/2014/main" id="{E6E2FF42-45A8-3A0D-AEA1-EA3EB785B2D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87254" y="4264697"/>
                    <a:ext cx="395008" cy="330567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58" name="Group 457">
              <a:extLst>
                <a:ext uri="{FF2B5EF4-FFF2-40B4-BE49-F238E27FC236}">
                  <a16:creationId xmlns:a16="http://schemas.microsoft.com/office/drawing/2014/main" id="{AADA6EB4-D63B-86CE-E91B-FA727941BC70}"/>
                </a:ext>
              </a:extLst>
            </p:cNvPr>
            <p:cNvGrpSpPr/>
            <p:nvPr/>
          </p:nvGrpSpPr>
          <p:grpSpPr>
            <a:xfrm>
              <a:off x="2574898" y="4988500"/>
              <a:ext cx="5431026" cy="478013"/>
              <a:chOff x="2574898" y="4988500"/>
              <a:chExt cx="5431026" cy="478013"/>
            </a:xfrm>
          </p:grpSpPr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C916B43E-8194-C0EC-1110-3D521A52BD04}"/>
                  </a:ext>
                </a:extLst>
              </p:cNvPr>
              <p:cNvCxnSpPr>
                <a:cxnSpLocks/>
                <a:stCxn id="142" idx="3"/>
              </p:cNvCxnSpPr>
              <p:nvPr/>
            </p:nvCxnSpPr>
            <p:spPr>
              <a:xfrm flipH="1">
                <a:off x="2821577" y="5043524"/>
                <a:ext cx="117585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707DA41F-3657-38B4-5D40-07B081717AB8}"/>
                  </a:ext>
                </a:extLst>
              </p:cNvPr>
              <p:cNvCxnSpPr>
                <a:cxnSpLocks/>
                <a:stCxn id="142" idx="3"/>
              </p:cNvCxnSpPr>
              <p:nvPr/>
            </p:nvCxnSpPr>
            <p:spPr>
              <a:xfrm>
                <a:off x="2939162" y="5043524"/>
                <a:ext cx="141992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EAFF8697-1233-02D3-F79C-489C85B83A7C}"/>
                  </a:ext>
                </a:extLst>
              </p:cNvPr>
              <p:cNvCxnSpPr>
                <a:cxnSpLocks/>
                <a:stCxn id="143" idx="3"/>
              </p:cNvCxnSpPr>
              <p:nvPr/>
            </p:nvCxnSpPr>
            <p:spPr>
              <a:xfrm>
                <a:off x="3572575" y="5042033"/>
                <a:ext cx="12285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C611B131-F7AC-1C7A-96B8-6AFE1338CD07}"/>
                  </a:ext>
                </a:extLst>
              </p:cNvPr>
              <p:cNvCxnSpPr>
                <a:cxnSpLocks/>
                <a:stCxn id="143" idx="3"/>
              </p:cNvCxnSpPr>
              <p:nvPr/>
            </p:nvCxnSpPr>
            <p:spPr>
              <a:xfrm flipH="1">
                <a:off x="3441530" y="5042033"/>
                <a:ext cx="13104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A27DC2C8-1611-D89B-84D4-74D7FDCF9E10}"/>
                      </a:ext>
                    </a:extLst>
                  </p:cNvPr>
                  <p:cNvSpPr txBox="1"/>
                  <p:nvPr/>
                </p:nvSpPr>
                <p:spPr>
                  <a:xfrm>
                    <a:off x="2574898" y="5016611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A27DC2C8-1611-D89B-84D4-74D7FDCF9E1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74898" y="5016611"/>
                    <a:ext cx="398944" cy="33056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2C9DC525-B626-E206-84F1-6DB01B2A9158}"/>
                      </a:ext>
                    </a:extLst>
                  </p:cNvPr>
                  <p:cNvSpPr txBox="1"/>
                  <p:nvPr/>
                </p:nvSpPr>
                <p:spPr>
                  <a:xfrm>
                    <a:off x="2993287" y="4994541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2C9DC525-B626-E206-84F1-6DB01B2A91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93287" y="4994541"/>
                    <a:ext cx="395008" cy="33056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83F0165B-008C-22B7-8D90-EEF6E9F5B452}"/>
                      </a:ext>
                    </a:extLst>
                  </p:cNvPr>
                  <p:cNvSpPr txBox="1"/>
                  <p:nvPr/>
                </p:nvSpPr>
                <p:spPr>
                  <a:xfrm>
                    <a:off x="3199897" y="4988500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83F0165B-008C-22B7-8D90-EEF6E9F5B4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99897" y="4988500"/>
                    <a:ext cx="398944" cy="330568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id="{AAA8DA24-E5F8-D610-2ECD-3513205EFE08}"/>
                      </a:ext>
                    </a:extLst>
                  </p:cNvPr>
                  <p:cNvSpPr txBox="1"/>
                  <p:nvPr/>
                </p:nvSpPr>
                <p:spPr>
                  <a:xfrm>
                    <a:off x="3681373" y="4999418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id="{AAA8DA24-E5F8-D610-2ECD-3513205EFE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81373" y="4999418"/>
                    <a:ext cx="395008" cy="330568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17" name="Straight Arrow Connector 316">
                <a:extLst>
                  <a:ext uri="{FF2B5EF4-FFF2-40B4-BE49-F238E27FC236}">
                    <a16:creationId xmlns:a16="http://schemas.microsoft.com/office/drawing/2014/main" id="{809DAC9C-079E-9CBD-50BC-AE8B5FEAF04C}"/>
                  </a:ext>
                </a:extLst>
              </p:cNvPr>
              <p:cNvCxnSpPr>
                <a:cxnSpLocks/>
                <a:stCxn id="315" idx="3"/>
              </p:cNvCxnSpPr>
              <p:nvPr/>
            </p:nvCxnSpPr>
            <p:spPr>
              <a:xfrm flipH="1">
                <a:off x="4110716" y="5054371"/>
                <a:ext cx="117585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Straight Arrow Connector 317">
                <a:extLst>
                  <a:ext uri="{FF2B5EF4-FFF2-40B4-BE49-F238E27FC236}">
                    <a16:creationId xmlns:a16="http://schemas.microsoft.com/office/drawing/2014/main" id="{B7542F75-8E82-E505-9CEA-11D81DD2F476}"/>
                  </a:ext>
                </a:extLst>
              </p:cNvPr>
              <p:cNvCxnSpPr>
                <a:cxnSpLocks/>
                <a:stCxn id="315" idx="3"/>
              </p:cNvCxnSpPr>
              <p:nvPr/>
            </p:nvCxnSpPr>
            <p:spPr>
              <a:xfrm>
                <a:off x="4228301" y="5054371"/>
                <a:ext cx="141992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Arrow Connector 318">
                <a:extLst>
                  <a:ext uri="{FF2B5EF4-FFF2-40B4-BE49-F238E27FC236}">
                    <a16:creationId xmlns:a16="http://schemas.microsoft.com/office/drawing/2014/main" id="{CE2B98E6-D4BC-D990-FD58-742E83D24213}"/>
                  </a:ext>
                </a:extLst>
              </p:cNvPr>
              <p:cNvCxnSpPr>
                <a:cxnSpLocks/>
                <a:stCxn id="316" idx="3"/>
              </p:cNvCxnSpPr>
              <p:nvPr/>
            </p:nvCxnSpPr>
            <p:spPr>
              <a:xfrm>
                <a:off x="4861714" y="5052880"/>
                <a:ext cx="12285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Arrow Connector 319">
                <a:extLst>
                  <a:ext uri="{FF2B5EF4-FFF2-40B4-BE49-F238E27FC236}">
                    <a16:creationId xmlns:a16="http://schemas.microsoft.com/office/drawing/2014/main" id="{5E85FE2A-25C2-FFF6-891E-E1B78F2FEF9B}"/>
                  </a:ext>
                </a:extLst>
              </p:cNvPr>
              <p:cNvCxnSpPr>
                <a:cxnSpLocks/>
                <a:stCxn id="316" idx="3"/>
              </p:cNvCxnSpPr>
              <p:nvPr/>
            </p:nvCxnSpPr>
            <p:spPr>
              <a:xfrm flipH="1">
                <a:off x="4730669" y="5052880"/>
                <a:ext cx="13104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1" name="TextBox 320">
                    <a:extLst>
                      <a:ext uri="{FF2B5EF4-FFF2-40B4-BE49-F238E27FC236}">
                        <a16:creationId xmlns:a16="http://schemas.microsoft.com/office/drawing/2014/main" id="{3FDE58F2-44BD-D9FF-C915-A968F797D227}"/>
                      </a:ext>
                    </a:extLst>
                  </p:cNvPr>
                  <p:cNvSpPr txBox="1"/>
                  <p:nvPr/>
                </p:nvSpPr>
                <p:spPr>
                  <a:xfrm>
                    <a:off x="3864036" y="5027459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1" name="TextBox 320">
                    <a:extLst>
                      <a:ext uri="{FF2B5EF4-FFF2-40B4-BE49-F238E27FC236}">
                        <a16:creationId xmlns:a16="http://schemas.microsoft.com/office/drawing/2014/main" id="{3FDE58F2-44BD-D9FF-C915-A968F797D2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4036" y="5027459"/>
                    <a:ext cx="398944" cy="33056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2" name="TextBox 321">
                    <a:extLst>
                      <a:ext uri="{FF2B5EF4-FFF2-40B4-BE49-F238E27FC236}">
                        <a16:creationId xmlns:a16="http://schemas.microsoft.com/office/drawing/2014/main" id="{57CB5642-FA14-CA73-52AA-45EC2217CEA8}"/>
                      </a:ext>
                    </a:extLst>
                  </p:cNvPr>
                  <p:cNvSpPr txBox="1"/>
                  <p:nvPr/>
                </p:nvSpPr>
                <p:spPr>
                  <a:xfrm>
                    <a:off x="4282425" y="5005389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2" name="TextBox 321">
                    <a:extLst>
                      <a:ext uri="{FF2B5EF4-FFF2-40B4-BE49-F238E27FC236}">
                        <a16:creationId xmlns:a16="http://schemas.microsoft.com/office/drawing/2014/main" id="{57CB5642-FA14-CA73-52AA-45EC2217CEA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82425" y="5005389"/>
                    <a:ext cx="395008" cy="33056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3" name="TextBox 322">
                    <a:extLst>
                      <a:ext uri="{FF2B5EF4-FFF2-40B4-BE49-F238E27FC236}">
                        <a16:creationId xmlns:a16="http://schemas.microsoft.com/office/drawing/2014/main" id="{51E49047-CC4B-F6BA-371F-4335B88B5A88}"/>
                      </a:ext>
                    </a:extLst>
                  </p:cNvPr>
                  <p:cNvSpPr txBox="1"/>
                  <p:nvPr/>
                </p:nvSpPr>
                <p:spPr>
                  <a:xfrm>
                    <a:off x="4489035" y="4999346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3" name="TextBox 322">
                    <a:extLst>
                      <a:ext uri="{FF2B5EF4-FFF2-40B4-BE49-F238E27FC236}">
                        <a16:creationId xmlns:a16="http://schemas.microsoft.com/office/drawing/2014/main" id="{51E49047-CC4B-F6BA-371F-4335B88B5A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89035" y="4999346"/>
                    <a:ext cx="398944" cy="330568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4" name="TextBox 323">
                    <a:extLst>
                      <a:ext uri="{FF2B5EF4-FFF2-40B4-BE49-F238E27FC236}">
                        <a16:creationId xmlns:a16="http://schemas.microsoft.com/office/drawing/2014/main" id="{9C9C438D-0034-3DE5-6AAE-6BAA15BDB65C}"/>
                      </a:ext>
                    </a:extLst>
                  </p:cNvPr>
                  <p:cNvSpPr txBox="1"/>
                  <p:nvPr/>
                </p:nvSpPr>
                <p:spPr>
                  <a:xfrm>
                    <a:off x="4970512" y="5010266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4" name="TextBox 323">
                    <a:extLst>
                      <a:ext uri="{FF2B5EF4-FFF2-40B4-BE49-F238E27FC236}">
                        <a16:creationId xmlns:a16="http://schemas.microsoft.com/office/drawing/2014/main" id="{9C9C438D-0034-3DE5-6AAE-6BAA15BDB65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70512" y="5010266"/>
                    <a:ext cx="395008" cy="330568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84" name="Straight Arrow Connector 383">
                <a:extLst>
                  <a:ext uri="{FF2B5EF4-FFF2-40B4-BE49-F238E27FC236}">
                    <a16:creationId xmlns:a16="http://schemas.microsoft.com/office/drawing/2014/main" id="{760AADD4-2669-C6E1-C14A-12D1493864C2}"/>
                  </a:ext>
                </a:extLst>
              </p:cNvPr>
              <p:cNvCxnSpPr>
                <a:cxnSpLocks/>
                <a:stCxn id="382" idx="3"/>
              </p:cNvCxnSpPr>
              <p:nvPr/>
            </p:nvCxnSpPr>
            <p:spPr>
              <a:xfrm flipH="1">
                <a:off x="5461981" y="5059165"/>
                <a:ext cx="117585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Arrow Connector 384">
                <a:extLst>
                  <a:ext uri="{FF2B5EF4-FFF2-40B4-BE49-F238E27FC236}">
                    <a16:creationId xmlns:a16="http://schemas.microsoft.com/office/drawing/2014/main" id="{EE5E0ED3-532A-BD29-00FB-F8AC1E216105}"/>
                  </a:ext>
                </a:extLst>
              </p:cNvPr>
              <p:cNvCxnSpPr>
                <a:cxnSpLocks/>
                <a:stCxn id="382" idx="3"/>
              </p:cNvCxnSpPr>
              <p:nvPr/>
            </p:nvCxnSpPr>
            <p:spPr>
              <a:xfrm>
                <a:off x="5579566" y="5059165"/>
                <a:ext cx="141992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Straight Arrow Connector 385">
                <a:extLst>
                  <a:ext uri="{FF2B5EF4-FFF2-40B4-BE49-F238E27FC236}">
                    <a16:creationId xmlns:a16="http://schemas.microsoft.com/office/drawing/2014/main" id="{DCF0A528-CA76-C798-76AB-7E6AE8C4CF17}"/>
                  </a:ext>
                </a:extLst>
              </p:cNvPr>
              <p:cNvCxnSpPr>
                <a:cxnSpLocks/>
                <a:stCxn id="383" idx="3"/>
              </p:cNvCxnSpPr>
              <p:nvPr/>
            </p:nvCxnSpPr>
            <p:spPr>
              <a:xfrm>
                <a:off x="6212979" y="5057674"/>
                <a:ext cx="12285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Arrow Connector 386">
                <a:extLst>
                  <a:ext uri="{FF2B5EF4-FFF2-40B4-BE49-F238E27FC236}">
                    <a16:creationId xmlns:a16="http://schemas.microsoft.com/office/drawing/2014/main" id="{BD4FACED-2581-8FA5-E86A-FC385477BCBE}"/>
                  </a:ext>
                </a:extLst>
              </p:cNvPr>
              <p:cNvCxnSpPr>
                <a:cxnSpLocks/>
                <a:stCxn id="383" idx="3"/>
              </p:cNvCxnSpPr>
              <p:nvPr/>
            </p:nvCxnSpPr>
            <p:spPr>
              <a:xfrm flipH="1">
                <a:off x="6081934" y="5057674"/>
                <a:ext cx="13104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8" name="TextBox 387">
                    <a:extLst>
                      <a:ext uri="{FF2B5EF4-FFF2-40B4-BE49-F238E27FC236}">
                        <a16:creationId xmlns:a16="http://schemas.microsoft.com/office/drawing/2014/main" id="{EB16E3B9-7947-0721-7368-0F2C279E5A33}"/>
                      </a:ext>
                    </a:extLst>
                  </p:cNvPr>
                  <p:cNvSpPr txBox="1"/>
                  <p:nvPr/>
                </p:nvSpPr>
                <p:spPr>
                  <a:xfrm>
                    <a:off x="5215302" y="5032254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8" name="TextBox 387">
                    <a:extLst>
                      <a:ext uri="{FF2B5EF4-FFF2-40B4-BE49-F238E27FC236}">
                        <a16:creationId xmlns:a16="http://schemas.microsoft.com/office/drawing/2014/main" id="{EB16E3B9-7947-0721-7368-0F2C279E5A3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15302" y="5032254"/>
                    <a:ext cx="398944" cy="330568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9" name="TextBox 388">
                    <a:extLst>
                      <a:ext uri="{FF2B5EF4-FFF2-40B4-BE49-F238E27FC236}">
                        <a16:creationId xmlns:a16="http://schemas.microsoft.com/office/drawing/2014/main" id="{B4930CCB-8AC3-BE28-DA5D-F979B58A85E8}"/>
                      </a:ext>
                    </a:extLst>
                  </p:cNvPr>
                  <p:cNvSpPr txBox="1"/>
                  <p:nvPr/>
                </p:nvSpPr>
                <p:spPr>
                  <a:xfrm>
                    <a:off x="5633691" y="5010182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9" name="TextBox 388">
                    <a:extLst>
                      <a:ext uri="{FF2B5EF4-FFF2-40B4-BE49-F238E27FC236}">
                        <a16:creationId xmlns:a16="http://schemas.microsoft.com/office/drawing/2014/main" id="{B4930CCB-8AC3-BE28-DA5D-F979B58A85E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33691" y="5010182"/>
                    <a:ext cx="395008" cy="330568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0" name="TextBox 389">
                    <a:extLst>
                      <a:ext uri="{FF2B5EF4-FFF2-40B4-BE49-F238E27FC236}">
                        <a16:creationId xmlns:a16="http://schemas.microsoft.com/office/drawing/2014/main" id="{D465CF94-2242-A7EF-1635-E8D229A6D2BE}"/>
                      </a:ext>
                    </a:extLst>
                  </p:cNvPr>
                  <p:cNvSpPr txBox="1"/>
                  <p:nvPr/>
                </p:nvSpPr>
                <p:spPr>
                  <a:xfrm>
                    <a:off x="5840301" y="5004140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0" name="TextBox 389">
                    <a:extLst>
                      <a:ext uri="{FF2B5EF4-FFF2-40B4-BE49-F238E27FC236}">
                        <a16:creationId xmlns:a16="http://schemas.microsoft.com/office/drawing/2014/main" id="{D465CF94-2242-A7EF-1635-E8D229A6D2B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40301" y="5004140"/>
                    <a:ext cx="398944" cy="33056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1" name="TextBox 390">
                    <a:extLst>
                      <a:ext uri="{FF2B5EF4-FFF2-40B4-BE49-F238E27FC236}">
                        <a16:creationId xmlns:a16="http://schemas.microsoft.com/office/drawing/2014/main" id="{90EFC5D0-3C7C-C469-EA4D-6FC8ADD31228}"/>
                      </a:ext>
                    </a:extLst>
                  </p:cNvPr>
                  <p:cNvSpPr txBox="1"/>
                  <p:nvPr/>
                </p:nvSpPr>
                <p:spPr>
                  <a:xfrm>
                    <a:off x="6321776" y="5015060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1" name="TextBox 390">
                    <a:extLst>
                      <a:ext uri="{FF2B5EF4-FFF2-40B4-BE49-F238E27FC236}">
                        <a16:creationId xmlns:a16="http://schemas.microsoft.com/office/drawing/2014/main" id="{90EFC5D0-3C7C-C469-EA4D-6FC8ADD3122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21776" y="5015060"/>
                    <a:ext cx="395008" cy="330568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99" name="Straight Arrow Connector 398">
                <a:extLst>
                  <a:ext uri="{FF2B5EF4-FFF2-40B4-BE49-F238E27FC236}">
                    <a16:creationId xmlns:a16="http://schemas.microsoft.com/office/drawing/2014/main" id="{51A8BB0B-377F-7810-974B-50569FA63A98}"/>
                  </a:ext>
                </a:extLst>
              </p:cNvPr>
              <p:cNvCxnSpPr>
                <a:cxnSpLocks/>
                <a:stCxn id="397" idx="3"/>
              </p:cNvCxnSpPr>
              <p:nvPr/>
            </p:nvCxnSpPr>
            <p:spPr>
              <a:xfrm flipH="1">
                <a:off x="6751120" y="5070012"/>
                <a:ext cx="117585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Straight Arrow Connector 399">
                <a:extLst>
                  <a:ext uri="{FF2B5EF4-FFF2-40B4-BE49-F238E27FC236}">
                    <a16:creationId xmlns:a16="http://schemas.microsoft.com/office/drawing/2014/main" id="{5CF9EBE9-797C-EB5A-278F-F71A1E902EC1}"/>
                  </a:ext>
                </a:extLst>
              </p:cNvPr>
              <p:cNvCxnSpPr>
                <a:cxnSpLocks/>
                <a:stCxn id="397" idx="3"/>
              </p:cNvCxnSpPr>
              <p:nvPr/>
            </p:nvCxnSpPr>
            <p:spPr>
              <a:xfrm>
                <a:off x="6868705" y="5070012"/>
                <a:ext cx="141992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1" name="Straight Arrow Connector 400">
                <a:extLst>
                  <a:ext uri="{FF2B5EF4-FFF2-40B4-BE49-F238E27FC236}">
                    <a16:creationId xmlns:a16="http://schemas.microsoft.com/office/drawing/2014/main" id="{7CE6A724-7EF6-218A-B8D8-6FD09FBF6A15}"/>
                  </a:ext>
                </a:extLst>
              </p:cNvPr>
              <p:cNvCxnSpPr>
                <a:cxnSpLocks/>
                <a:stCxn id="398" idx="3"/>
              </p:cNvCxnSpPr>
              <p:nvPr/>
            </p:nvCxnSpPr>
            <p:spPr>
              <a:xfrm>
                <a:off x="7502118" y="5068521"/>
                <a:ext cx="12285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2" name="Straight Arrow Connector 401">
                <a:extLst>
                  <a:ext uri="{FF2B5EF4-FFF2-40B4-BE49-F238E27FC236}">
                    <a16:creationId xmlns:a16="http://schemas.microsoft.com/office/drawing/2014/main" id="{705290B2-A136-533C-522C-953AE8773280}"/>
                  </a:ext>
                </a:extLst>
              </p:cNvPr>
              <p:cNvCxnSpPr>
                <a:cxnSpLocks/>
                <a:stCxn id="398" idx="3"/>
              </p:cNvCxnSpPr>
              <p:nvPr/>
            </p:nvCxnSpPr>
            <p:spPr>
              <a:xfrm flipH="1">
                <a:off x="7371073" y="5068521"/>
                <a:ext cx="13104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3" name="TextBox 402">
                    <a:extLst>
                      <a:ext uri="{FF2B5EF4-FFF2-40B4-BE49-F238E27FC236}">
                        <a16:creationId xmlns:a16="http://schemas.microsoft.com/office/drawing/2014/main" id="{00D47299-0A2C-A15C-FB43-BE808B642476}"/>
                      </a:ext>
                    </a:extLst>
                  </p:cNvPr>
                  <p:cNvSpPr txBox="1"/>
                  <p:nvPr/>
                </p:nvSpPr>
                <p:spPr>
                  <a:xfrm>
                    <a:off x="6504441" y="5043098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3" name="TextBox 402">
                    <a:extLst>
                      <a:ext uri="{FF2B5EF4-FFF2-40B4-BE49-F238E27FC236}">
                        <a16:creationId xmlns:a16="http://schemas.microsoft.com/office/drawing/2014/main" id="{00D47299-0A2C-A15C-FB43-BE808B6424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04441" y="5043098"/>
                    <a:ext cx="398944" cy="330568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4" name="TextBox 403">
                    <a:extLst>
                      <a:ext uri="{FF2B5EF4-FFF2-40B4-BE49-F238E27FC236}">
                        <a16:creationId xmlns:a16="http://schemas.microsoft.com/office/drawing/2014/main" id="{C9FEF1DA-F1C2-F590-A84E-E0F58F12DFFA}"/>
                      </a:ext>
                    </a:extLst>
                  </p:cNvPr>
                  <p:cNvSpPr txBox="1"/>
                  <p:nvPr/>
                </p:nvSpPr>
                <p:spPr>
                  <a:xfrm>
                    <a:off x="6922828" y="5021028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4" name="TextBox 403">
                    <a:extLst>
                      <a:ext uri="{FF2B5EF4-FFF2-40B4-BE49-F238E27FC236}">
                        <a16:creationId xmlns:a16="http://schemas.microsoft.com/office/drawing/2014/main" id="{C9FEF1DA-F1C2-F590-A84E-E0F58F12DF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2828" y="5021028"/>
                    <a:ext cx="395008" cy="330568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5" name="TextBox 404">
                    <a:extLst>
                      <a:ext uri="{FF2B5EF4-FFF2-40B4-BE49-F238E27FC236}">
                        <a16:creationId xmlns:a16="http://schemas.microsoft.com/office/drawing/2014/main" id="{B2C3261A-889C-7426-B259-8E88BACFDB56}"/>
                      </a:ext>
                    </a:extLst>
                  </p:cNvPr>
                  <p:cNvSpPr txBox="1"/>
                  <p:nvPr/>
                </p:nvSpPr>
                <p:spPr>
                  <a:xfrm>
                    <a:off x="7129441" y="5014988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5" name="TextBox 404">
                    <a:extLst>
                      <a:ext uri="{FF2B5EF4-FFF2-40B4-BE49-F238E27FC236}">
                        <a16:creationId xmlns:a16="http://schemas.microsoft.com/office/drawing/2014/main" id="{B2C3261A-889C-7426-B259-8E88BACFDB5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29441" y="5014988"/>
                    <a:ext cx="398944" cy="330568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6" name="TextBox 405">
                    <a:extLst>
                      <a:ext uri="{FF2B5EF4-FFF2-40B4-BE49-F238E27FC236}">
                        <a16:creationId xmlns:a16="http://schemas.microsoft.com/office/drawing/2014/main" id="{91FABE37-94B2-CA2F-6E27-3953D0B37832}"/>
                      </a:ext>
                    </a:extLst>
                  </p:cNvPr>
                  <p:cNvSpPr txBox="1"/>
                  <p:nvPr/>
                </p:nvSpPr>
                <p:spPr>
                  <a:xfrm>
                    <a:off x="7610916" y="5025908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6" name="TextBox 405">
                    <a:extLst>
                      <a:ext uri="{FF2B5EF4-FFF2-40B4-BE49-F238E27FC236}">
                        <a16:creationId xmlns:a16="http://schemas.microsoft.com/office/drawing/2014/main" id="{91FABE37-94B2-CA2F-6E27-3953D0B3783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10916" y="5025908"/>
                    <a:ext cx="395008" cy="33056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47" name="Group 446">
              <a:extLst>
                <a:ext uri="{FF2B5EF4-FFF2-40B4-BE49-F238E27FC236}">
                  <a16:creationId xmlns:a16="http://schemas.microsoft.com/office/drawing/2014/main" id="{ED38AA60-1F84-0D90-2CA3-8070F24AC443}"/>
                </a:ext>
              </a:extLst>
            </p:cNvPr>
            <p:cNvGrpSpPr/>
            <p:nvPr/>
          </p:nvGrpSpPr>
          <p:grpSpPr>
            <a:xfrm>
              <a:off x="3116389" y="3146760"/>
              <a:ext cx="4261620" cy="1096172"/>
              <a:chOff x="3613566" y="3150870"/>
              <a:chExt cx="4889459" cy="1257665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1FAC7439-3E9A-C665-2A88-810282AF36AE}"/>
                  </a:ext>
                </a:extLst>
              </p:cNvPr>
              <p:cNvSpPr/>
              <p:nvPr/>
            </p:nvSpPr>
            <p:spPr>
              <a:xfrm>
                <a:off x="3613566" y="3997145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68E7467A-D4DD-13F2-2E0B-E89F20D13547}"/>
                  </a:ext>
                </a:extLst>
              </p:cNvPr>
              <p:cNvSpPr/>
              <p:nvPr/>
            </p:nvSpPr>
            <p:spPr>
              <a:xfrm>
                <a:off x="5092626" y="4009590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6" name="Straight Arrow Connector 375">
                <a:extLst>
                  <a:ext uri="{FF2B5EF4-FFF2-40B4-BE49-F238E27FC236}">
                    <a16:creationId xmlns:a16="http://schemas.microsoft.com/office/drawing/2014/main" id="{7DAC3F41-B8A8-14AC-54FC-5D471A3A6CE0}"/>
                  </a:ext>
                </a:extLst>
              </p:cNvPr>
              <p:cNvCxnSpPr>
                <a:cxnSpLocks/>
                <a:stCxn id="375" idx="3"/>
                <a:endCxn id="228" idx="0"/>
              </p:cNvCxnSpPr>
              <p:nvPr/>
            </p:nvCxnSpPr>
            <p:spPr>
              <a:xfrm flipH="1">
                <a:off x="3804066" y="3150870"/>
                <a:ext cx="767934" cy="84627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Arrow Connector 378">
                <a:extLst>
                  <a:ext uri="{FF2B5EF4-FFF2-40B4-BE49-F238E27FC236}">
                    <a16:creationId xmlns:a16="http://schemas.microsoft.com/office/drawing/2014/main" id="{19A3ED41-306E-AAE9-5EA8-D3DF8F0F5495}"/>
                  </a:ext>
                </a:extLst>
              </p:cNvPr>
              <p:cNvCxnSpPr>
                <a:cxnSpLocks/>
                <a:stCxn id="375" idx="3"/>
                <a:endCxn id="392" idx="0"/>
              </p:cNvCxnSpPr>
              <p:nvPr/>
            </p:nvCxnSpPr>
            <p:spPr>
              <a:xfrm>
                <a:off x="4572000" y="3150870"/>
                <a:ext cx="2261465" cy="86422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2" name="Oval 391">
                <a:extLst>
                  <a:ext uri="{FF2B5EF4-FFF2-40B4-BE49-F238E27FC236}">
                    <a16:creationId xmlns:a16="http://schemas.microsoft.com/office/drawing/2014/main" id="{7DBC0581-8941-DFB1-3195-3D736D3CC2D6}"/>
                  </a:ext>
                </a:extLst>
              </p:cNvPr>
              <p:cNvSpPr/>
              <p:nvPr/>
            </p:nvSpPr>
            <p:spPr>
              <a:xfrm>
                <a:off x="6642965" y="4015090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07" name="Oval 406">
                <a:extLst>
                  <a:ext uri="{FF2B5EF4-FFF2-40B4-BE49-F238E27FC236}">
                    <a16:creationId xmlns:a16="http://schemas.microsoft.com/office/drawing/2014/main" id="{B5E78BB2-37B9-6CCC-6DF3-E6CC88209F05}"/>
                  </a:ext>
                </a:extLst>
              </p:cNvPr>
              <p:cNvSpPr/>
              <p:nvPr/>
            </p:nvSpPr>
            <p:spPr>
              <a:xfrm>
                <a:off x="8122025" y="4027535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413" name="Straight Arrow Connector 412">
                <a:extLst>
                  <a:ext uri="{FF2B5EF4-FFF2-40B4-BE49-F238E27FC236}">
                    <a16:creationId xmlns:a16="http://schemas.microsoft.com/office/drawing/2014/main" id="{1B6962EE-0720-0D02-E5FD-024EB89C382E}"/>
                  </a:ext>
                </a:extLst>
              </p:cNvPr>
              <p:cNvCxnSpPr>
                <a:cxnSpLocks/>
                <a:stCxn id="412" idx="3"/>
                <a:endCxn id="325" idx="0"/>
              </p:cNvCxnSpPr>
              <p:nvPr/>
            </p:nvCxnSpPr>
            <p:spPr>
              <a:xfrm flipH="1">
                <a:off x="5283127" y="3168816"/>
                <a:ext cx="2318273" cy="8407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Straight Arrow Connector 413">
                <a:extLst>
                  <a:ext uri="{FF2B5EF4-FFF2-40B4-BE49-F238E27FC236}">
                    <a16:creationId xmlns:a16="http://schemas.microsoft.com/office/drawing/2014/main" id="{CF0E5DE0-BA6D-9573-56F0-F908BCECCF45}"/>
                  </a:ext>
                </a:extLst>
              </p:cNvPr>
              <p:cNvCxnSpPr>
                <a:cxnSpLocks/>
                <a:stCxn id="412" idx="3"/>
                <a:endCxn id="407" idx="0"/>
              </p:cNvCxnSpPr>
              <p:nvPr/>
            </p:nvCxnSpPr>
            <p:spPr>
              <a:xfrm>
                <a:off x="7601399" y="3168815"/>
                <a:ext cx="711126" cy="85872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A1CA4521-1DBC-FD8F-7D6A-671C8458F371}"/>
                  </a:ext>
                </a:extLst>
              </p:cNvPr>
              <p:cNvCxnSpPr>
                <a:cxnSpLocks/>
                <a:stCxn id="228" idx="6"/>
                <a:endCxn id="325" idx="2"/>
              </p:cNvCxnSpPr>
              <p:nvPr/>
            </p:nvCxnSpPr>
            <p:spPr>
              <a:xfrm>
                <a:off x="3994566" y="4187645"/>
                <a:ext cx="1098060" cy="12445"/>
              </a:xfrm>
              <a:prstGeom prst="line">
                <a:avLst/>
              </a:prstGeom>
              <a:ln w="38100"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7B26138D-6950-1703-1572-C4AE58FDDC79}"/>
                  </a:ext>
                </a:extLst>
              </p:cNvPr>
              <p:cNvCxnSpPr>
                <a:cxnSpLocks/>
                <a:stCxn id="392" idx="6"/>
                <a:endCxn id="407" idx="2"/>
              </p:cNvCxnSpPr>
              <p:nvPr/>
            </p:nvCxnSpPr>
            <p:spPr>
              <a:xfrm>
                <a:off x="7023965" y="4205590"/>
                <a:ext cx="1098060" cy="12445"/>
              </a:xfrm>
              <a:prstGeom prst="line">
                <a:avLst/>
              </a:prstGeom>
              <a:ln w="38100"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35" name="TextBox 434">
                <a:extLst>
                  <a:ext uri="{FF2B5EF4-FFF2-40B4-BE49-F238E27FC236}">
                    <a16:creationId xmlns:a16="http://schemas.microsoft.com/office/drawing/2014/main" id="{E33544A7-77D9-DF16-754C-BB96B1D6111E}"/>
                  </a:ext>
                </a:extLst>
              </p:cNvPr>
              <p:cNvSpPr txBox="1"/>
              <p:nvPr/>
            </p:nvSpPr>
            <p:spPr>
              <a:xfrm>
                <a:off x="3913036" y="3327817"/>
                <a:ext cx="401280" cy="379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accent1"/>
                    </a:solidFill>
                  </a:rPr>
                  <a:t>L</a:t>
                </a:r>
              </a:p>
            </p:txBody>
          </p:sp>
          <p:sp>
            <p:nvSpPr>
              <p:cNvPr id="436" name="TextBox 435">
                <a:extLst>
                  <a:ext uri="{FF2B5EF4-FFF2-40B4-BE49-F238E27FC236}">
                    <a16:creationId xmlns:a16="http://schemas.microsoft.com/office/drawing/2014/main" id="{C2281A9B-E41B-C9B7-D45A-6FA40172C4E7}"/>
                  </a:ext>
                </a:extLst>
              </p:cNvPr>
              <p:cNvSpPr txBox="1"/>
              <p:nvPr/>
            </p:nvSpPr>
            <p:spPr>
              <a:xfrm>
                <a:off x="6495321" y="3191796"/>
                <a:ext cx="401280" cy="379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accent1"/>
                    </a:solidFill>
                  </a:rPr>
                  <a:t>L</a:t>
                </a:r>
              </a:p>
            </p:txBody>
          </p:sp>
          <p:sp>
            <p:nvSpPr>
              <p:cNvPr id="437" name="TextBox 436">
                <a:extLst>
                  <a:ext uri="{FF2B5EF4-FFF2-40B4-BE49-F238E27FC236}">
                    <a16:creationId xmlns:a16="http://schemas.microsoft.com/office/drawing/2014/main" id="{787AAB5A-1BFB-DEAA-A230-8FC7EAAFE2A3}"/>
                  </a:ext>
                </a:extLst>
              </p:cNvPr>
              <p:cNvSpPr txBox="1"/>
              <p:nvPr/>
            </p:nvSpPr>
            <p:spPr>
              <a:xfrm>
                <a:off x="5367329" y="3191796"/>
                <a:ext cx="423855" cy="379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accent1"/>
                    </a:solidFill>
                  </a:rPr>
                  <a:t>R</a:t>
                </a:r>
              </a:p>
            </p:txBody>
          </p:sp>
          <p:sp>
            <p:nvSpPr>
              <p:cNvPr id="438" name="TextBox 437">
                <a:extLst>
                  <a:ext uri="{FF2B5EF4-FFF2-40B4-BE49-F238E27FC236}">
                    <a16:creationId xmlns:a16="http://schemas.microsoft.com/office/drawing/2014/main" id="{CD92E413-F593-C8C5-E87C-7F8858922B23}"/>
                  </a:ext>
                </a:extLst>
              </p:cNvPr>
              <p:cNvSpPr txBox="1"/>
              <p:nvPr/>
            </p:nvSpPr>
            <p:spPr>
              <a:xfrm>
                <a:off x="7880037" y="3255352"/>
                <a:ext cx="423855" cy="379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accent1"/>
                    </a:solidFill>
                  </a:rPr>
                  <a:t>R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E517261-0F31-630E-EC7F-E019300A3975}"/>
                  </a:ext>
                </a:extLst>
              </p:cNvPr>
              <p:cNvSpPr txBox="1"/>
              <p:nvPr/>
            </p:nvSpPr>
            <p:spPr>
              <a:xfrm>
                <a:off x="5000147" y="1686917"/>
                <a:ext cx="341003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State in communication game tree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↕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E517261-0F31-630E-EC7F-E019300A3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147" y="1686917"/>
                <a:ext cx="3410036" cy="923330"/>
              </a:xfrm>
              <a:prstGeom prst="rect">
                <a:avLst/>
              </a:prstGeom>
              <a:blipFill>
                <a:blip r:embed="rId20"/>
                <a:stretch>
                  <a:fillRect l="-1429" t="-3974" r="-714" b="-4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90A55F-EC22-8280-5849-2A71756C78DA}"/>
                  </a:ext>
                </a:extLst>
              </p:cNvPr>
              <p:cNvSpPr txBox="1"/>
              <p:nvPr/>
            </p:nvSpPr>
            <p:spPr>
              <a:xfrm>
                <a:off x="5142013" y="2617450"/>
                <a:ext cx="338602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600" dirty="0"/>
                  <a:t>: state in original game tree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600" dirty="0"/>
                  <a:t>: state corresponding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1600" dirty="0"/>
              </a:p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# players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90A55F-EC22-8280-5849-2A71756C7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2013" y="2617450"/>
                <a:ext cx="3386020" cy="830997"/>
              </a:xfrm>
              <a:prstGeom prst="rect">
                <a:avLst/>
              </a:prstGeom>
              <a:blipFill>
                <a:blip r:embed="rId21"/>
                <a:stretch>
                  <a:fillRect t="-2190" b="-8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CC0216-A6DA-246E-61FC-A66FEA6CDA93}"/>
                  </a:ext>
                </a:extLst>
              </p:cNvPr>
              <p:cNvSpPr txBox="1"/>
              <p:nvPr/>
            </p:nvSpPr>
            <p:spPr>
              <a:xfrm>
                <a:off x="85854" y="3802416"/>
                <a:ext cx="5306453" cy="721672"/>
              </a:xfrm>
              <a:prstGeom prst="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none" rtlCol="0">
                <a:spAutoFit/>
              </a:bodyPr>
              <a:lstStyle/>
              <a:p>
                <a:pPr algn="ctr"/>
                <a:r>
                  <a:rPr lang="en-US" sz="2000" dirty="0"/>
                  <a:t>#states in communication game tree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begChr m:val="|"/>
                        <m:endChr m:val="|"/>
                        <m:ctrlPr>
                          <a:rPr lang="en-US" sz="20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#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possible</m:t>
                            </m:r>
                            <m: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messages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game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tree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depth</m:t>
                        </m:r>
                        <m:r>
                          <a:rPr lang="en-US" sz="2000" b="0" i="0" smtClean="0">
                            <a:latin typeface="Cambria Math" panose="02040503050406030204" pitchFamily="18" charset="0"/>
                          </a:rPr>
                          <m:t>)⋅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2000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CC0216-A6DA-246E-61FC-A66FEA6CD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54" y="3802416"/>
                <a:ext cx="5306453" cy="721672"/>
              </a:xfrm>
              <a:prstGeom prst="rect">
                <a:avLst/>
              </a:prstGeom>
              <a:blipFill>
                <a:blip r:embed="rId22"/>
                <a:stretch>
                  <a:fillRect t="-3279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9AB0C2-C2A6-3D0B-DF2A-302F3DF2EABA}"/>
                  </a:ext>
                </a:extLst>
              </p:cNvPr>
              <p:cNvSpPr/>
              <p:nvPr/>
            </p:nvSpPr>
            <p:spPr>
              <a:xfrm>
                <a:off x="70008" y="3805711"/>
                <a:ext cx="5322300" cy="721103"/>
              </a:xfrm>
              <a:prstGeom prst="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#states in communication game tree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9AB0C2-C2A6-3D0B-DF2A-302F3DF2EA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8" y="3805711"/>
                <a:ext cx="5322300" cy="721103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430E0F66-19F1-2BC9-FB7A-83D518349C91}"/>
              </a:ext>
            </a:extLst>
          </p:cNvPr>
          <p:cNvSpPr txBox="1"/>
          <p:nvPr/>
        </p:nvSpPr>
        <p:spPr>
          <a:xfrm>
            <a:off x="5257800" y="379461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The communication game is finite!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r>
              <a:rPr lang="en-US" b="1" dirty="0">
                <a:sym typeface="Wingdings" panose="05000000000000000000" pitchFamily="2" charset="2"/>
              </a:rPr>
              <a:t> </a:t>
            </a:r>
          </a:p>
          <a:p>
            <a:pPr algn="ctr"/>
            <a:r>
              <a:rPr lang="en-US" b="1" dirty="0">
                <a:sym typeface="Wingdings" panose="05000000000000000000" pitchFamily="2" charset="2"/>
              </a:rPr>
              <a:t>…</a:t>
            </a:r>
            <a:r>
              <a:rPr lang="en-US" dirty="0">
                <a:sym typeface="Wingdings" panose="05000000000000000000" pitchFamily="2" charset="2"/>
              </a:rPr>
              <a:t>but it is still exponentially big  </a:t>
            </a:r>
            <a:endParaRPr lang="en-US" b="1" dirty="0"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CEC40E1-5717-9128-F779-D5F9D951E9FA}"/>
                  </a:ext>
                </a:extLst>
              </p:cNvPr>
              <p:cNvSpPr txBox="1"/>
              <p:nvPr/>
            </p:nvSpPr>
            <p:spPr>
              <a:xfrm>
                <a:off x="5430455" y="3830260"/>
                <a:ext cx="3719962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Much better! </a:t>
                </a:r>
                <a:r>
                  <a:rPr lang="en-US" b="1" dirty="0">
                    <a:sym typeface="Wingdings" panose="05000000000000000000" pitchFamily="2" charset="2"/>
                  </a:rPr>
                  <a:t></a:t>
                </a:r>
              </a:p>
              <a:p>
                <a:pPr algn="ctr"/>
                <a:r>
                  <a:rPr lang="en-US" b="1" dirty="0">
                    <a:sym typeface="Wingdings" panose="05000000000000000000" pitchFamily="2" charset="2"/>
                  </a:rPr>
                  <a:t>...</a:t>
                </a:r>
                <a:r>
                  <a:rPr lang="en-US" dirty="0">
                    <a:sym typeface="Wingdings" panose="05000000000000000000" pitchFamily="2" charset="2"/>
                  </a:rPr>
                  <a:t>but still exponential (in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𝑛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) 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CEC40E1-5717-9128-F779-D5F9D951E9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455" y="3830260"/>
                <a:ext cx="3719962" cy="646331"/>
              </a:xfrm>
              <a:prstGeom prst="rect">
                <a:avLst/>
              </a:prstGeom>
              <a:blipFill>
                <a:blip r:embed="rId24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9373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5" grpId="0" animBg="1"/>
      <p:bldP spid="3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CC02F-8520-CD69-57B9-B5E0F6A7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2: Communication Game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C309A-CCDF-0429-5392-657C87ED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43CB3F-7BD5-7935-218E-115C66A8A1F7}"/>
              </a:ext>
            </a:extLst>
          </p:cNvPr>
          <p:cNvGrpSpPr/>
          <p:nvPr/>
        </p:nvGrpSpPr>
        <p:grpSpPr>
          <a:xfrm>
            <a:off x="695567" y="1519674"/>
            <a:ext cx="2962033" cy="1909326"/>
            <a:chOff x="2574898" y="1965673"/>
            <a:chExt cx="5431026" cy="3500840"/>
          </a:xfrm>
        </p:grpSpPr>
        <p:sp>
          <p:nvSpPr>
            <p:cNvPr id="375" name="Isosceles Triangle 374">
              <a:extLst>
                <a:ext uri="{FF2B5EF4-FFF2-40B4-BE49-F238E27FC236}">
                  <a16:creationId xmlns:a16="http://schemas.microsoft.com/office/drawing/2014/main" id="{BAB76B2B-1ADD-B786-B75F-AC06A912B508}"/>
                </a:ext>
              </a:extLst>
            </p:cNvPr>
            <p:cNvSpPr/>
            <p:nvPr/>
          </p:nvSpPr>
          <p:spPr>
            <a:xfrm>
              <a:off x="3762761" y="2820911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00" b="1" dirty="0"/>
            </a:p>
          </p:txBody>
        </p:sp>
        <p:sp>
          <p:nvSpPr>
            <p:cNvPr id="412" name="Isosceles Triangle 411">
              <a:extLst>
                <a:ext uri="{FF2B5EF4-FFF2-40B4-BE49-F238E27FC236}">
                  <a16:creationId xmlns:a16="http://schemas.microsoft.com/office/drawing/2014/main" id="{54CFD5C3-2C4E-F82E-2204-81A8B12BC9E3}"/>
                </a:ext>
              </a:extLst>
            </p:cNvPr>
            <p:cNvSpPr/>
            <p:nvPr/>
          </p:nvSpPr>
          <p:spPr>
            <a:xfrm>
              <a:off x="6403165" y="2836552"/>
              <a:ext cx="377985" cy="325850"/>
            </a:xfrm>
            <a:prstGeom prst="triangle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0" bIns="91440" rtlCol="0" anchor="ctr"/>
            <a:lstStyle/>
            <a:p>
              <a:pPr algn="ctr"/>
              <a:endParaRPr lang="en-US" sz="800" b="1" dirty="0"/>
            </a:p>
          </p:txBody>
        </p:sp>
        <p:cxnSp>
          <p:nvCxnSpPr>
            <p:cNvPr id="423" name="Straight Connector 422">
              <a:extLst>
                <a:ext uri="{FF2B5EF4-FFF2-40B4-BE49-F238E27FC236}">
                  <a16:creationId xmlns:a16="http://schemas.microsoft.com/office/drawing/2014/main" id="{881380B8-70E3-7CB6-A615-E361E0E41721}"/>
                </a:ext>
              </a:extLst>
            </p:cNvPr>
            <p:cNvCxnSpPr>
              <a:cxnSpLocks/>
              <a:stCxn id="375" idx="5"/>
              <a:endCxn id="412" idx="1"/>
            </p:cNvCxnSpPr>
            <p:nvPr/>
          </p:nvCxnSpPr>
          <p:spPr>
            <a:xfrm>
              <a:off x="4046250" y="2983836"/>
              <a:ext cx="2451412" cy="15641"/>
            </a:xfrm>
            <a:prstGeom prst="line">
              <a:avLst/>
            </a:prstGeom>
            <a:ln w="38100">
              <a:prstDash val="sysDot"/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26" name="Rectangle 425">
              <a:extLst>
                <a:ext uri="{FF2B5EF4-FFF2-40B4-BE49-F238E27FC236}">
                  <a16:creationId xmlns:a16="http://schemas.microsoft.com/office/drawing/2014/main" id="{1C47990C-AB2D-3275-7D80-324E2C011D98}"/>
                </a:ext>
              </a:extLst>
            </p:cNvPr>
            <p:cNvSpPr/>
            <p:nvPr/>
          </p:nvSpPr>
          <p:spPr>
            <a:xfrm>
              <a:off x="5115679" y="1965673"/>
              <a:ext cx="199246" cy="19924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800" b="1" dirty="0"/>
            </a:p>
          </p:txBody>
        </p:sp>
        <p:cxnSp>
          <p:nvCxnSpPr>
            <p:cNvPr id="427" name="Straight Arrow Connector 426">
              <a:extLst>
                <a:ext uri="{FF2B5EF4-FFF2-40B4-BE49-F238E27FC236}">
                  <a16:creationId xmlns:a16="http://schemas.microsoft.com/office/drawing/2014/main" id="{D2DF84D2-CB7D-9F26-26CA-76A79F498A94}"/>
                </a:ext>
              </a:extLst>
            </p:cNvPr>
            <p:cNvCxnSpPr>
              <a:cxnSpLocks/>
              <a:stCxn id="426" idx="2"/>
              <a:endCxn id="375" idx="0"/>
            </p:cNvCxnSpPr>
            <p:nvPr/>
          </p:nvCxnSpPr>
          <p:spPr>
            <a:xfrm flipH="1">
              <a:off x="3951754" y="2164919"/>
              <a:ext cx="1263548" cy="65599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0" name="Straight Arrow Connector 429">
              <a:extLst>
                <a:ext uri="{FF2B5EF4-FFF2-40B4-BE49-F238E27FC236}">
                  <a16:creationId xmlns:a16="http://schemas.microsoft.com/office/drawing/2014/main" id="{0F8E06C3-7151-AC52-9409-7EF091CAB474}"/>
                </a:ext>
              </a:extLst>
            </p:cNvPr>
            <p:cNvCxnSpPr>
              <a:cxnSpLocks/>
              <a:stCxn id="426" idx="2"/>
              <a:endCxn id="412" idx="0"/>
            </p:cNvCxnSpPr>
            <p:nvPr/>
          </p:nvCxnSpPr>
          <p:spPr>
            <a:xfrm>
              <a:off x="5215302" y="2164919"/>
              <a:ext cx="1376856" cy="67163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33" name="TextBox 432">
              <a:extLst>
                <a:ext uri="{FF2B5EF4-FFF2-40B4-BE49-F238E27FC236}">
                  <a16:creationId xmlns:a16="http://schemas.microsoft.com/office/drawing/2014/main" id="{AD1C84A7-500D-DBA8-A06D-83DA7D95D18B}"/>
                </a:ext>
              </a:extLst>
            </p:cNvPr>
            <p:cNvSpPr txBox="1"/>
            <p:nvPr/>
          </p:nvSpPr>
          <p:spPr>
            <a:xfrm>
              <a:off x="5825545" y="2240006"/>
              <a:ext cx="369429" cy="330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R</a:t>
              </a:r>
            </a:p>
          </p:txBody>
        </p:sp>
        <p:sp>
          <p:nvSpPr>
            <p:cNvPr id="434" name="TextBox 433">
              <a:extLst>
                <a:ext uri="{FF2B5EF4-FFF2-40B4-BE49-F238E27FC236}">
                  <a16:creationId xmlns:a16="http://schemas.microsoft.com/office/drawing/2014/main" id="{233E9ED0-20ED-1E5D-84D0-4B2F94FF57B6}"/>
                </a:ext>
              </a:extLst>
            </p:cNvPr>
            <p:cNvSpPr txBox="1"/>
            <p:nvPr/>
          </p:nvSpPr>
          <p:spPr>
            <a:xfrm>
              <a:off x="4294201" y="2204205"/>
              <a:ext cx="349753" cy="3305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</a:t>
              </a:r>
            </a:p>
          </p:txBody>
        </p:sp>
        <p:grpSp>
          <p:nvGrpSpPr>
            <p:cNvPr id="462" name="Group 461">
              <a:extLst>
                <a:ext uri="{FF2B5EF4-FFF2-40B4-BE49-F238E27FC236}">
                  <a16:creationId xmlns:a16="http://schemas.microsoft.com/office/drawing/2014/main" id="{169DF7EB-4C8A-F11F-9B19-E2E9F50D8B8F}"/>
                </a:ext>
              </a:extLst>
            </p:cNvPr>
            <p:cNvGrpSpPr/>
            <p:nvPr/>
          </p:nvGrpSpPr>
          <p:grpSpPr>
            <a:xfrm>
              <a:off x="2750169" y="4216445"/>
              <a:ext cx="4940941" cy="853568"/>
              <a:chOff x="2750169" y="4216445"/>
              <a:chExt cx="4940941" cy="853568"/>
            </a:xfrm>
          </p:grpSpPr>
          <p:sp>
            <p:nvSpPr>
              <p:cNvPr id="142" name="Isosceles Triangle 141">
                <a:extLst>
                  <a:ext uri="{FF2B5EF4-FFF2-40B4-BE49-F238E27FC236}">
                    <a16:creationId xmlns:a16="http://schemas.microsoft.com/office/drawing/2014/main" id="{50700570-F128-1DC6-1EBA-0CA5C108A7DD}"/>
                  </a:ext>
                </a:extLst>
              </p:cNvPr>
              <p:cNvSpPr/>
              <p:nvPr/>
            </p:nvSpPr>
            <p:spPr>
              <a:xfrm>
                <a:off x="2750169" y="4717675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143" name="Isosceles Triangle 142">
                <a:extLst>
                  <a:ext uri="{FF2B5EF4-FFF2-40B4-BE49-F238E27FC236}">
                    <a16:creationId xmlns:a16="http://schemas.microsoft.com/office/drawing/2014/main" id="{63B56B9E-32AF-9B58-46D2-2DECB28332C5}"/>
                  </a:ext>
                </a:extLst>
              </p:cNvPr>
              <p:cNvSpPr/>
              <p:nvPr/>
            </p:nvSpPr>
            <p:spPr>
              <a:xfrm>
                <a:off x="3383582" y="4716184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15" name="Isosceles Triangle 314">
                <a:extLst>
                  <a:ext uri="{FF2B5EF4-FFF2-40B4-BE49-F238E27FC236}">
                    <a16:creationId xmlns:a16="http://schemas.microsoft.com/office/drawing/2014/main" id="{FB6B96E0-0578-6052-3B9B-9381669918DF}"/>
                  </a:ext>
                </a:extLst>
              </p:cNvPr>
              <p:cNvSpPr/>
              <p:nvPr/>
            </p:nvSpPr>
            <p:spPr>
              <a:xfrm>
                <a:off x="4039308" y="4728522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16" name="Isosceles Triangle 315">
                <a:extLst>
                  <a:ext uri="{FF2B5EF4-FFF2-40B4-BE49-F238E27FC236}">
                    <a16:creationId xmlns:a16="http://schemas.microsoft.com/office/drawing/2014/main" id="{6A33F211-7544-F7DD-DAA3-5BB654C19A41}"/>
                  </a:ext>
                </a:extLst>
              </p:cNvPr>
              <p:cNvSpPr/>
              <p:nvPr/>
            </p:nvSpPr>
            <p:spPr>
              <a:xfrm>
                <a:off x="4672721" y="4727031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82" name="Isosceles Triangle 381">
                <a:extLst>
                  <a:ext uri="{FF2B5EF4-FFF2-40B4-BE49-F238E27FC236}">
                    <a16:creationId xmlns:a16="http://schemas.microsoft.com/office/drawing/2014/main" id="{E0E19401-7387-093D-1FCE-2ADF625AFFAB}"/>
                  </a:ext>
                </a:extLst>
              </p:cNvPr>
              <p:cNvSpPr/>
              <p:nvPr/>
            </p:nvSpPr>
            <p:spPr>
              <a:xfrm>
                <a:off x="5390573" y="4733316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83" name="Isosceles Triangle 382">
                <a:extLst>
                  <a:ext uri="{FF2B5EF4-FFF2-40B4-BE49-F238E27FC236}">
                    <a16:creationId xmlns:a16="http://schemas.microsoft.com/office/drawing/2014/main" id="{F237F9F1-76C7-99F5-B421-F645333C7952}"/>
                  </a:ext>
                </a:extLst>
              </p:cNvPr>
              <p:cNvSpPr/>
              <p:nvPr/>
            </p:nvSpPr>
            <p:spPr>
              <a:xfrm>
                <a:off x="6023987" y="4731824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97" name="Isosceles Triangle 396">
                <a:extLst>
                  <a:ext uri="{FF2B5EF4-FFF2-40B4-BE49-F238E27FC236}">
                    <a16:creationId xmlns:a16="http://schemas.microsoft.com/office/drawing/2014/main" id="{E9633B74-B8D2-EB75-DEC1-16BB8401C603}"/>
                  </a:ext>
                </a:extLst>
              </p:cNvPr>
              <p:cNvSpPr/>
              <p:nvPr/>
            </p:nvSpPr>
            <p:spPr>
              <a:xfrm>
                <a:off x="6679712" y="4744163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sp>
            <p:nvSpPr>
              <p:cNvPr id="398" name="Isosceles Triangle 397">
                <a:extLst>
                  <a:ext uri="{FF2B5EF4-FFF2-40B4-BE49-F238E27FC236}">
                    <a16:creationId xmlns:a16="http://schemas.microsoft.com/office/drawing/2014/main" id="{878A7C59-E2A2-CAE8-68D6-70FB493D3B60}"/>
                  </a:ext>
                </a:extLst>
              </p:cNvPr>
              <p:cNvSpPr/>
              <p:nvPr/>
            </p:nvSpPr>
            <p:spPr>
              <a:xfrm>
                <a:off x="7313125" y="4742671"/>
                <a:ext cx="377985" cy="325850"/>
              </a:xfrm>
              <a:prstGeom prst="triangle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tIns="0" bIns="91440" rtlCol="0" anchor="ctr"/>
              <a:lstStyle/>
              <a:p>
                <a:pPr algn="ctr"/>
                <a:endParaRPr lang="en-US" sz="800" b="1" dirty="0"/>
              </a:p>
            </p:txBody>
          </p:sp>
          <p:cxnSp>
            <p:nvCxnSpPr>
              <p:cNvPr id="230" name="Straight Arrow Connector 229">
                <a:extLst>
                  <a:ext uri="{FF2B5EF4-FFF2-40B4-BE49-F238E27FC236}">
                    <a16:creationId xmlns:a16="http://schemas.microsoft.com/office/drawing/2014/main" id="{E94BAFA7-ABFC-4AB5-3183-CB51B7BC929C}"/>
                  </a:ext>
                </a:extLst>
              </p:cNvPr>
              <p:cNvCxnSpPr>
                <a:cxnSpLocks/>
                <a:stCxn id="228" idx="4"/>
                <a:endCxn id="142" idx="0"/>
              </p:cNvCxnSpPr>
              <p:nvPr/>
            </p:nvCxnSpPr>
            <p:spPr>
              <a:xfrm flipH="1">
                <a:off x="2939162" y="4216445"/>
                <a:ext cx="343266" cy="5012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79" name="Straight Arrow Connector 278">
                <a:extLst>
                  <a:ext uri="{FF2B5EF4-FFF2-40B4-BE49-F238E27FC236}">
                    <a16:creationId xmlns:a16="http://schemas.microsoft.com/office/drawing/2014/main" id="{F6037B06-7305-1BFE-2575-68C278544EBF}"/>
                  </a:ext>
                </a:extLst>
              </p:cNvPr>
              <p:cNvCxnSpPr>
                <a:cxnSpLocks/>
                <a:stCxn id="228" idx="4"/>
                <a:endCxn id="143" idx="0"/>
              </p:cNvCxnSpPr>
              <p:nvPr/>
            </p:nvCxnSpPr>
            <p:spPr>
              <a:xfrm>
                <a:off x="3282428" y="4216445"/>
                <a:ext cx="290147" cy="499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3" name="TextBox 312">
                    <a:extLst>
                      <a:ext uri="{FF2B5EF4-FFF2-40B4-BE49-F238E27FC236}">
                        <a16:creationId xmlns:a16="http://schemas.microsoft.com/office/drawing/2014/main" id="{B6674CD7-A1B3-1119-AFCD-95CF11879798}"/>
                      </a:ext>
                    </a:extLst>
                  </p:cNvPr>
                  <p:cNvSpPr txBox="1"/>
                  <p:nvPr/>
                </p:nvSpPr>
                <p:spPr>
                  <a:xfrm>
                    <a:off x="2876234" y="4227291"/>
                    <a:ext cx="398944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13" name="TextBox 312">
                    <a:extLst>
                      <a:ext uri="{FF2B5EF4-FFF2-40B4-BE49-F238E27FC236}">
                        <a16:creationId xmlns:a16="http://schemas.microsoft.com/office/drawing/2014/main" id="{B6674CD7-A1B3-1119-AFCD-95CF1187979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76234" y="4227291"/>
                    <a:ext cx="398944" cy="33056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4" name="TextBox 313">
                    <a:extLst>
                      <a:ext uri="{FF2B5EF4-FFF2-40B4-BE49-F238E27FC236}">
                        <a16:creationId xmlns:a16="http://schemas.microsoft.com/office/drawing/2014/main" id="{161CE146-9B16-116C-38B2-50FCA4DE4DB6}"/>
                      </a:ext>
                    </a:extLst>
                  </p:cNvPr>
                  <p:cNvSpPr txBox="1"/>
                  <p:nvPr/>
                </p:nvSpPr>
                <p:spPr>
                  <a:xfrm>
                    <a:off x="3357711" y="4238211"/>
                    <a:ext cx="395008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14" name="TextBox 313">
                    <a:extLst>
                      <a:ext uri="{FF2B5EF4-FFF2-40B4-BE49-F238E27FC236}">
                        <a16:creationId xmlns:a16="http://schemas.microsoft.com/office/drawing/2014/main" id="{161CE146-9B16-116C-38B2-50FCA4DE4DB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57711" y="4238211"/>
                    <a:ext cx="395008" cy="330567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26" name="Straight Arrow Connector 325">
                <a:extLst>
                  <a:ext uri="{FF2B5EF4-FFF2-40B4-BE49-F238E27FC236}">
                    <a16:creationId xmlns:a16="http://schemas.microsoft.com/office/drawing/2014/main" id="{CBCE324F-AE66-F80D-CF01-602370E6DA96}"/>
                  </a:ext>
                </a:extLst>
              </p:cNvPr>
              <p:cNvCxnSpPr>
                <a:cxnSpLocks/>
                <a:stCxn id="325" idx="4"/>
                <a:endCxn id="315" idx="0"/>
              </p:cNvCxnSpPr>
              <p:nvPr/>
            </p:nvCxnSpPr>
            <p:spPr>
              <a:xfrm flipH="1">
                <a:off x="4228301" y="4227292"/>
                <a:ext cx="343266" cy="5012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27" name="Straight Arrow Connector 326">
                <a:extLst>
                  <a:ext uri="{FF2B5EF4-FFF2-40B4-BE49-F238E27FC236}">
                    <a16:creationId xmlns:a16="http://schemas.microsoft.com/office/drawing/2014/main" id="{84A940D5-1428-3B68-6336-9BF53980E84B}"/>
                  </a:ext>
                </a:extLst>
              </p:cNvPr>
              <p:cNvCxnSpPr>
                <a:cxnSpLocks/>
                <a:stCxn id="325" idx="4"/>
                <a:endCxn id="316" idx="0"/>
              </p:cNvCxnSpPr>
              <p:nvPr/>
            </p:nvCxnSpPr>
            <p:spPr>
              <a:xfrm>
                <a:off x="4571567" y="4227292"/>
                <a:ext cx="290147" cy="499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8" name="TextBox 327">
                    <a:extLst>
                      <a:ext uri="{FF2B5EF4-FFF2-40B4-BE49-F238E27FC236}">
                        <a16:creationId xmlns:a16="http://schemas.microsoft.com/office/drawing/2014/main" id="{C0365907-724B-9011-EBCC-278590004C42}"/>
                      </a:ext>
                    </a:extLst>
                  </p:cNvPr>
                  <p:cNvSpPr txBox="1"/>
                  <p:nvPr/>
                </p:nvSpPr>
                <p:spPr>
                  <a:xfrm>
                    <a:off x="4165375" y="4238139"/>
                    <a:ext cx="398944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8" name="TextBox 327">
                    <a:extLst>
                      <a:ext uri="{FF2B5EF4-FFF2-40B4-BE49-F238E27FC236}">
                        <a16:creationId xmlns:a16="http://schemas.microsoft.com/office/drawing/2014/main" id="{C0365907-724B-9011-EBCC-278590004C4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65375" y="4238139"/>
                    <a:ext cx="398944" cy="330567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9" name="TextBox 328">
                    <a:extLst>
                      <a:ext uri="{FF2B5EF4-FFF2-40B4-BE49-F238E27FC236}">
                        <a16:creationId xmlns:a16="http://schemas.microsoft.com/office/drawing/2014/main" id="{DE1B6CF3-74C6-8776-4752-72302E4CFCCB}"/>
                      </a:ext>
                    </a:extLst>
                  </p:cNvPr>
                  <p:cNvSpPr txBox="1"/>
                  <p:nvPr/>
                </p:nvSpPr>
                <p:spPr>
                  <a:xfrm>
                    <a:off x="4646848" y="4249058"/>
                    <a:ext cx="395008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9" name="TextBox 328">
                    <a:extLst>
                      <a:ext uri="{FF2B5EF4-FFF2-40B4-BE49-F238E27FC236}">
                        <a16:creationId xmlns:a16="http://schemas.microsoft.com/office/drawing/2014/main" id="{DE1B6CF3-74C6-8776-4752-72302E4CFCC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46848" y="4249058"/>
                    <a:ext cx="395008" cy="330567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93" name="Straight Arrow Connector 392">
                <a:extLst>
                  <a:ext uri="{FF2B5EF4-FFF2-40B4-BE49-F238E27FC236}">
                    <a16:creationId xmlns:a16="http://schemas.microsoft.com/office/drawing/2014/main" id="{B03A9BDC-C894-DFEE-BF31-61261B1B19A0}"/>
                  </a:ext>
                </a:extLst>
              </p:cNvPr>
              <p:cNvCxnSpPr>
                <a:cxnSpLocks/>
                <a:stCxn id="392" idx="4"/>
                <a:endCxn id="382" idx="0"/>
              </p:cNvCxnSpPr>
              <p:nvPr/>
            </p:nvCxnSpPr>
            <p:spPr>
              <a:xfrm flipH="1">
                <a:off x="5579566" y="4232086"/>
                <a:ext cx="343266" cy="5012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94" name="Straight Arrow Connector 393">
                <a:extLst>
                  <a:ext uri="{FF2B5EF4-FFF2-40B4-BE49-F238E27FC236}">
                    <a16:creationId xmlns:a16="http://schemas.microsoft.com/office/drawing/2014/main" id="{F07A6894-652A-A006-DEEB-E55CE1EDCC4D}"/>
                  </a:ext>
                </a:extLst>
              </p:cNvPr>
              <p:cNvCxnSpPr>
                <a:cxnSpLocks/>
                <a:stCxn id="392" idx="4"/>
                <a:endCxn id="383" idx="0"/>
              </p:cNvCxnSpPr>
              <p:nvPr/>
            </p:nvCxnSpPr>
            <p:spPr>
              <a:xfrm>
                <a:off x="5922832" y="4232086"/>
                <a:ext cx="290147" cy="499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5" name="TextBox 394">
                    <a:extLst>
                      <a:ext uri="{FF2B5EF4-FFF2-40B4-BE49-F238E27FC236}">
                        <a16:creationId xmlns:a16="http://schemas.microsoft.com/office/drawing/2014/main" id="{3098253D-E421-3262-26CC-1D6739E27AF2}"/>
                      </a:ext>
                    </a:extLst>
                  </p:cNvPr>
                  <p:cNvSpPr txBox="1"/>
                  <p:nvPr/>
                </p:nvSpPr>
                <p:spPr>
                  <a:xfrm>
                    <a:off x="5516637" y="4242933"/>
                    <a:ext cx="398944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5" name="TextBox 394">
                    <a:extLst>
                      <a:ext uri="{FF2B5EF4-FFF2-40B4-BE49-F238E27FC236}">
                        <a16:creationId xmlns:a16="http://schemas.microsoft.com/office/drawing/2014/main" id="{3098253D-E421-3262-26CC-1D6739E27AF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516637" y="4242933"/>
                    <a:ext cx="398944" cy="330567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6" name="TextBox 395">
                    <a:extLst>
                      <a:ext uri="{FF2B5EF4-FFF2-40B4-BE49-F238E27FC236}">
                        <a16:creationId xmlns:a16="http://schemas.microsoft.com/office/drawing/2014/main" id="{4D70A66D-B873-7CAD-C8C1-4C7AD9993316}"/>
                      </a:ext>
                    </a:extLst>
                  </p:cNvPr>
                  <p:cNvSpPr txBox="1"/>
                  <p:nvPr/>
                </p:nvSpPr>
                <p:spPr>
                  <a:xfrm>
                    <a:off x="5998113" y="4253853"/>
                    <a:ext cx="395008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6" name="TextBox 395">
                    <a:extLst>
                      <a:ext uri="{FF2B5EF4-FFF2-40B4-BE49-F238E27FC236}">
                        <a16:creationId xmlns:a16="http://schemas.microsoft.com/office/drawing/2014/main" id="{4D70A66D-B873-7CAD-C8C1-4C7AD999331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98113" y="4253853"/>
                    <a:ext cx="395008" cy="330567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408" name="Straight Arrow Connector 407">
                <a:extLst>
                  <a:ext uri="{FF2B5EF4-FFF2-40B4-BE49-F238E27FC236}">
                    <a16:creationId xmlns:a16="http://schemas.microsoft.com/office/drawing/2014/main" id="{2764B4CD-5C8B-18CC-7E41-5E3E5362141B}"/>
                  </a:ext>
                </a:extLst>
              </p:cNvPr>
              <p:cNvCxnSpPr>
                <a:cxnSpLocks/>
                <a:stCxn id="407" idx="4"/>
                <a:endCxn id="397" idx="0"/>
              </p:cNvCxnSpPr>
              <p:nvPr/>
            </p:nvCxnSpPr>
            <p:spPr>
              <a:xfrm flipH="1">
                <a:off x="6868705" y="4242933"/>
                <a:ext cx="343266" cy="50123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09" name="Straight Arrow Connector 408">
                <a:extLst>
                  <a:ext uri="{FF2B5EF4-FFF2-40B4-BE49-F238E27FC236}">
                    <a16:creationId xmlns:a16="http://schemas.microsoft.com/office/drawing/2014/main" id="{1160EEC4-B036-AF6B-3AB7-AB69C4F350DE}"/>
                  </a:ext>
                </a:extLst>
              </p:cNvPr>
              <p:cNvCxnSpPr>
                <a:cxnSpLocks/>
                <a:stCxn id="407" idx="4"/>
                <a:endCxn id="398" idx="0"/>
              </p:cNvCxnSpPr>
              <p:nvPr/>
            </p:nvCxnSpPr>
            <p:spPr>
              <a:xfrm>
                <a:off x="7211971" y="4242933"/>
                <a:ext cx="290147" cy="49973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0" name="TextBox 409">
                    <a:extLst>
                      <a:ext uri="{FF2B5EF4-FFF2-40B4-BE49-F238E27FC236}">
                        <a16:creationId xmlns:a16="http://schemas.microsoft.com/office/drawing/2014/main" id="{52EA3305-CF48-52A4-FD67-4DB2ADD8C6BE}"/>
                      </a:ext>
                    </a:extLst>
                  </p:cNvPr>
                  <p:cNvSpPr txBox="1"/>
                  <p:nvPr/>
                </p:nvSpPr>
                <p:spPr>
                  <a:xfrm>
                    <a:off x="6805776" y="4253780"/>
                    <a:ext cx="398944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10" name="TextBox 409">
                    <a:extLst>
                      <a:ext uri="{FF2B5EF4-FFF2-40B4-BE49-F238E27FC236}">
                        <a16:creationId xmlns:a16="http://schemas.microsoft.com/office/drawing/2014/main" id="{52EA3305-CF48-52A4-FD67-4DB2ADD8C6B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05776" y="4253780"/>
                    <a:ext cx="398944" cy="330567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1" name="TextBox 410">
                    <a:extLst>
                      <a:ext uri="{FF2B5EF4-FFF2-40B4-BE49-F238E27FC236}">
                        <a16:creationId xmlns:a16="http://schemas.microsoft.com/office/drawing/2014/main" id="{E6E2FF42-45A8-3A0D-AEA1-EA3EB785B2D9}"/>
                      </a:ext>
                    </a:extLst>
                  </p:cNvPr>
                  <p:cNvSpPr txBox="1"/>
                  <p:nvPr/>
                </p:nvSpPr>
                <p:spPr>
                  <a:xfrm>
                    <a:off x="7287254" y="4264697"/>
                    <a:ext cx="395008" cy="33056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2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11" name="TextBox 410">
                    <a:extLst>
                      <a:ext uri="{FF2B5EF4-FFF2-40B4-BE49-F238E27FC236}">
                        <a16:creationId xmlns:a16="http://schemas.microsoft.com/office/drawing/2014/main" id="{E6E2FF42-45A8-3A0D-AEA1-EA3EB785B2D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87254" y="4264697"/>
                    <a:ext cx="395008" cy="330567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58" name="Group 457">
              <a:extLst>
                <a:ext uri="{FF2B5EF4-FFF2-40B4-BE49-F238E27FC236}">
                  <a16:creationId xmlns:a16="http://schemas.microsoft.com/office/drawing/2014/main" id="{AADA6EB4-D63B-86CE-E91B-FA727941BC70}"/>
                </a:ext>
              </a:extLst>
            </p:cNvPr>
            <p:cNvGrpSpPr/>
            <p:nvPr/>
          </p:nvGrpSpPr>
          <p:grpSpPr>
            <a:xfrm>
              <a:off x="2574898" y="4988500"/>
              <a:ext cx="5431026" cy="478013"/>
              <a:chOff x="2574898" y="4988500"/>
              <a:chExt cx="5431026" cy="478013"/>
            </a:xfrm>
          </p:grpSpPr>
          <p:cxnSp>
            <p:nvCxnSpPr>
              <p:cNvPr id="145" name="Straight Arrow Connector 144">
                <a:extLst>
                  <a:ext uri="{FF2B5EF4-FFF2-40B4-BE49-F238E27FC236}">
                    <a16:creationId xmlns:a16="http://schemas.microsoft.com/office/drawing/2014/main" id="{C916B43E-8194-C0EC-1110-3D521A52BD04}"/>
                  </a:ext>
                </a:extLst>
              </p:cNvPr>
              <p:cNvCxnSpPr>
                <a:cxnSpLocks/>
                <a:stCxn id="142" idx="3"/>
              </p:cNvCxnSpPr>
              <p:nvPr/>
            </p:nvCxnSpPr>
            <p:spPr>
              <a:xfrm flipH="1">
                <a:off x="2821577" y="5043524"/>
                <a:ext cx="117585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Arrow Connector 145">
                <a:extLst>
                  <a:ext uri="{FF2B5EF4-FFF2-40B4-BE49-F238E27FC236}">
                    <a16:creationId xmlns:a16="http://schemas.microsoft.com/office/drawing/2014/main" id="{707DA41F-3657-38B4-5D40-07B081717AB8}"/>
                  </a:ext>
                </a:extLst>
              </p:cNvPr>
              <p:cNvCxnSpPr>
                <a:cxnSpLocks/>
                <a:stCxn id="142" idx="3"/>
              </p:cNvCxnSpPr>
              <p:nvPr/>
            </p:nvCxnSpPr>
            <p:spPr>
              <a:xfrm>
                <a:off x="2939162" y="5043524"/>
                <a:ext cx="141992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Arrow Connector 146">
                <a:extLst>
                  <a:ext uri="{FF2B5EF4-FFF2-40B4-BE49-F238E27FC236}">
                    <a16:creationId xmlns:a16="http://schemas.microsoft.com/office/drawing/2014/main" id="{EAFF8697-1233-02D3-F79C-489C85B83A7C}"/>
                  </a:ext>
                </a:extLst>
              </p:cNvPr>
              <p:cNvCxnSpPr>
                <a:cxnSpLocks/>
                <a:stCxn id="143" idx="3"/>
              </p:cNvCxnSpPr>
              <p:nvPr/>
            </p:nvCxnSpPr>
            <p:spPr>
              <a:xfrm>
                <a:off x="3572575" y="5042033"/>
                <a:ext cx="12285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C611B131-F7AC-1C7A-96B8-6AFE1338CD07}"/>
                  </a:ext>
                </a:extLst>
              </p:cNvPr>
              <p:cNvCxnSpPr>
                <a:cxnSpLocks/>
                <a:stCxn id="143" idx="3"/>
              </p:cNvCxnSpPr>
              <p:nvPr/>
            </p:nvCxnSpPr>
            <p:spPr>
              <a:xfrm flipH="1">
                <a:off x="3441530" y="5042033"/>
                <a:ext cx="13104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A27DC2C8-1611-D89B-84D4-74D7FDCF9E10}"/>
                      </a:ext>
                    </a:extLst>
                  </p:cNvPr>
                  <p:cNvSpPr txBox="1"/>
                  <p:nvPr/>
                </p:nvSpPr>
                <p:spPr>
                  <a:xfrm>
                    <a:off x="2574898" y="5016611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49" name="TextBox 148">
                    <a:extLst>
                      <a:ext uri="{FF2B5EF4-FFF2-40B4-BE49-F238E27FC236}">
                        <a16:creationId xmlns:a16="http://schemas.microsoft.com/office/drawing/2014/main" id="{A27DC2C8-1611-D89B-84D4-74D7FDCF9E1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74898" y="5016611"/>
                    <a:ext cx="398944" cy="330568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2C9DC525-B626-E206-84F1-6DB01B2A9158}"/>
                      </a:ext>
                    </a:extLst>
                  </p:cNvPr>
                  <p:cNvSpPr txBox="1"/>
                  <p:nvPr/>
                </p:nvSpPr>
                <p:spPr>
                  <a:xfrm>
                    <a:off x="2993287" y="4994541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0" name="TextBox 149">
                    <a:extLst>
                      <a:ext uri="{FF2B5EF4-FFF2-40B4-BE49-F238E27FC236}">
                        <a16:creationId xmlns:a16="http://schemas.microsoft.com/office/drawing/2014/main" id="{2C9DC525-B626-E206-84F1-6DB01B2A915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993287" y="4994541"/>
                    <a:ext cx="395008" cy="330568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83F0165B-008C-22B7-8D90-EEF6E9F5B452}"/>
                      </a:ext>
                    </a:extLst>
                  </p:cNvPr>
                  <p:cNvSpPr txBox="1"/>
                  <p:nvPr/>
                </p:nvSpPr>
                <p:spPr>
                  <a:xfrm>
                    <a:off x="3199897" y="4988500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1" name="TextBox 150">
                    <a:extLst>
                      <a:ext uri="{FF2B5EF4-FFF2-40B4-BE49-F238E27FC236}">
                        <a16:creationId xmlns:a16="http://schemas.microsoft.com/office/drawing/2014/main" id="{83F0165B-008C-22B7-8D90-EEF6E9F5B45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199897" y="4988500"/>
                    <a:ext cx="398944" cy="33056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id="{AAA8DA24-E5F8-D610-2ECD-3513205EFE08}"/>
                      </a:ext>
                    </a:extLst>
                  </p:cNvPr>
                  <p:cNvSpPr txBox="1"/>
                  <p:nvPr/>
                </p:nvSpPr>
                <p:spPr>
                  <a:xfrm>
                    <a:off x="3681373" y="4999418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id="{AAA8DA24-E5F8-D610-2ECD-3513205EFE0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681373" y="4999418"/>
                    <a:ext cx="395008" cy="33056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17" name="Straight Arrow Connector 316">
                <a:extLst>
                  <a:ext uri="{FF2B5EF4-FFF2-40B4-BE49-F238E27FC236}">
                    <a16:creationId xmlns:a16="http://schemas.microsoft.com/office/drawing/2014/main" id="{809DAC9C-079E-9CBD-50BC-AE8B5FEAF04C}"/>
                  </a:ext>
                </a:extLst>
              </p:cNvPr>
              <p:cNvCxnSpPr>
                <a:cxnSpLocks/>
                <a:stCxn id="315" idx="3"/>
              </p:cNvCxnSpPr>
              <p:nvPr/>
            </p:nvCxnSpPr>
            <p:spPr>
              <a:xfrm flipH="1">
                <a:off x="4110716" y="5054371"/>
                <a:ext cx="117585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Straight Arrow Connector 317">
                <a:extLst>
                  <a:ext uri="{FF2B5EF4-FFF2-40B4-BE49-F238E27FC236}">
                    <a16:creationId xmlns:a16="http://schemas.microsoft.com/office/drawing/2014/main" id="{B7542F75-8E82-E505-9CEA-11D81DD2F476}"/>
                  </a:ext>
                </a:extLst>
              </p:cNvPr>
              <p:cNvCxnSpPr>
                <a:cxnSpLocks/>
                <a:stCxn id="315" idx="3"/>
              </p:cNvCxnSpPr>
              <p:nvPr/>
            </p:nvCxnSpPr>
            <p:spPr>
              <a:xfrm>
                <a:off x="4228301" y="5054371"/>
                <a:ext cx="141992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9" name="Straight Arrow Connector 318">
                <a:extLst>
                  <a:ext uri="{FF2B5EF4-FFF2-40B4-BE49-F238E27FC236}">
                    <a16:creationId xmlns:a16="http://schemas.microsoft.com/office/drawing/2014/main" id="{CE2B98E6-D4BC-D990-FD58-742E83D24213}"/>
                  </a:ext>
                </a:extLst>
              </p:cNvPr>
              <p:cNvCxnSpPr>
                <a:cxnSpLocks/>
                <a:stCxn id="316" idx="3"/>
              </p:cNvCxnSpPr>
              <p:nvPr/>
            </p:nvCxnSpPr>
            <p:spPr>
              <a:xfrm>
                <a:off x="4861714" y="5052880"/>
                <a:ext cx="12285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0" name="Straight Arrow Connector 319">
                <a:extLst>
                  <a:ext uri="{FF2B5EF4-FFF2-40B4-BE49-F238E27FC236}">
                    <a16:creationId xmlns:a16="http://schemas.microsoft.com/office/drawing/2014/main" id="{5E85FE2A-25C2-FFF6-891E-E1B78F2FEF9B}"/>
                  </a:ext>
                </a:extLst>
              </p:cNvPr>
              <p:cNvCxnSpPr>
                <a:cxnSpLocks/>
                <a:stCxn id="316" idx="3"/>
              </p:cNvCxnSpPr>
              <p:nvPr/>
            </p:nvCxnSpPr>
            <p:spPr>
              <a:xfrm flipH="1">
                <a:off x="4730669" y="5052880"/>
                <a:ext cx="13104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1" name="TextBox 320">
                    <a:extLst>
                      <a:ext uri="{FF2B5EF4-FFF2-40B4-BE49-F238E27FC236}">
                        <a16:creationId xmlns:a16="http://schemas.microsoft.com/office/drawing/2014/main" id="{3FDE58F2-44BD-D9FF-C915-A968F797D227}"/>
                      </a:ext>
                    </a:extLst>
                  </p:cNvPr>
                  <p:cNvSpPr txBox="1"/>
                  <p:nvPr/>
                </p:nvSpPr>
                <p:spPr>
                  <a:xfrm>
                    <a:off x="3864036" y="5027459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1" name="TextBox 320">
                    <a:extLst>
                      <a:ext uri="{FF2B5EF4-FFF2-40B4-BE49-F238E27FC236}">
                        <a16:creationId xmlns:a16="http://schemas.microsoft.com/office/drawing/2014/main" id="{3FDE58F2-44BD-D9FF-C915-A968F797D22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64036" y="5027459"/>
                    <a:ext cx="398944" cy="330568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2" name="TextBox 321">
                    <a:extLst>
                      <a:ext uri="{FF2B5EF4-FFF2-40B4-BE49-F238E27FC236}">
                        <a16:creationId xmlns:a16="http://schemas.microsoft.com/office/drawing/2014/main" id="{57CB5642-FA14-CA73-52AA-45EC2217CEA8}"/>
                      </a:ext>
                    </a:extLst>
                  </p:cNvPr>
                  <p:cNvSpPr txBox="1"/>
                  <p:nvPr/>
                </p:nvSpPr>
                <p:spPr>
                  <a:xfrm>
                    <a:off x="4282425" y="5005389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2" name="TextBox 321">
                    <a:extLst>
                      <a:ext uri="{FF2B5EF4-FFF2-40B4-BE49-F238E27FC236}">
                        <a16:creationId xmlns:a16="http://schemas.microsoft.com/office/drawing/2014/main" id="{57CB5642-FA14-CA73-52AA-45EC2217CEA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82425" y="5005389"/>
                    <a:ext cx="395008" cy="330568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3" name="TextBox 322">
                    <a:extLst>
                      <a:ext uri="{FF2B5EF4-FFF2-40B4-BE49-F238E27FC236}">
                        <a16:creationId xmlns:a16="http://schemas.microsoft.com/office/drawing/2014/main" id="{51E49047-CC4B-F6BA-371F-4335B88B5A88}"/>
                      </a:ext>
                    </a:extLst>
                  </p:cNvPr>
                  <p:cNvSpPr txBox="1"/>
                  <p:nvPr/>
                </p:nvSpPr>
                <p:spPr>
                  <a:xfrm>
                    <a:off x="4489035" y="4999346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3" name="TextBox 322">
                    <a:extLst>
                      <a:ext uri="{FF2B5EF4-FFF2-40B4-BE49-F238E27FC236}">
                        <a16:creationId xmlns:a16="http://schemas.microsoft.com/office/drawing/2014/main" id="{51E49047-CC4B-F6BA-371F-4335B88B5A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89035" y="4999346"/>
                    <a:ext cx="398944" cy="33056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4" name="TextBox 323">
                    <a:extLst>
                      <a:ext uri="{FF2B5EF4-FFF2-40B4-BE49-F238E27FC236}">
                        <a16:creationId xmlns:a16="http://schemas.microsoft.com/office/drawing/2014/main" id="{9C9C438D-0034-3DE5-6AAE-6BAA15BDB65C}"/>
                      </a:ext>
                    </a:extLst>
                  </p:cNvPr>
                  <p:cNvSpPr txBox="1"/>
                  <p:nvPr/>
                </p:nvSpPr>
                <p:spPr>
                  <a:xfrm>
                    <a:off x="4970512" y="5010266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24" name="TextBox 323">
                    <a:extLst>
                      <a:ext uri="{FF2B5EF4-FFF2-40B4-BE49-F238E27FC236}">
                        <a16:creationId xmlns:a16="http://schemas.microsoft.com/office/drawing/2014/main" id="{9C9C438D-0034-3DE5-6AAE-6BAA15BDB65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70512" y="5010266"/>
                    <a:ext cx="395008" cy="330568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84" name="Straight Arrow Connector 383">
                <a:extLst>
                  <a:ext uri="{FF2B5EF4-FFF2-40B4-BE49-F238E27FC236}">
                    <a16:creationId xmlns:a16="http://schemas.microsoft.com/office/drawing/2014/main" id="{760AADD4-2669-C6E1-C14A-12D1493864C2}"/>
                  </a:ext>
                </a:extLst>
              </p:cNvPr>
              <p:cNvCxnSpPr>
                <a:cxnSpLocks/>
                <a:stCxn id="382" idx="3"/>
              </p:cNvCxnSpPr>
              <p:nvPr/>
            </p:nvCxnSpPr>
            <p:spPr>
              <a:xfrm flipH="1">
                <a:off x="5461981" y="5059165"/>
                <a:ext cx="117585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5" name="Straight Arrow Connector 384">
                <a:extLst>
                  <a:ext uri="{FF2B5EF4-FFF2-40B4-BE49-F238E27FC236}">
                    <a16:creationId xmlns:a16="http://schemas.microsoft.com/office/drawing/2014/main" id="{EE5E0ED3-532A-BD29-00FB-F8AC1E216105}"/>
                  </a:ext>
                </a:extLst>
              </p:cNvPr>
              <p:cNvCxnSpPr>
                <a:cxnSpLocks/>
                <a:stCxn id="382" idx="3"/>
              </p:cNvCxnSpPr>
              <p:nvPr/>
            </p:nvCxnSpPr>
            <p:spPr>
              <a:xfrm>
                <a:off x="5579566" y="5059165"/>
                <a:ext cx="141992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6" name="Straight Arrow Connector 385">
                <a:extLst>
                  <a:ext uri="{FF2B5EF4-FFF2-40B4-BE49-F238E27FC236}">
                    <a16:creationId xmlns:a16="http://schemas.microsoft.com/office/drawing/2014/main" id="{DCF0A528-CA76-C798-76AB-7E6AE8C4CF17}"/>
                  </a:ext>
                </a:extLst>
              </p:cNvPr>
              <p:cNvCxnSpPr>
                <a:cxnSpLocks/>
                <a:stCxn id="383" idx="3"/>
              </p:cNvCxnSpPr>
              <p:nvPr/>
            </p:nvCxnSpPr>
            <p:spPr>
              <a:xfrm>
                <a:off x="6212979" y="5057674"/>
                <a:ext cx="12285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7" name="Straight Arrow Connector 386">
                <a:extLst>
                  <a:ext uri="{FF2B5EF4-FFF2-40B4-BE49-F238E27FC236}">
                    <a16:creationId xmlns:a16="http://schemas.microsoft.com/office/drawing/2014/main" id="{BD4FACED-2581-8FA5-E86A-FC385477BCBE}"/>
                  </a:ext>
                </a:extLst>
              </p:cNvPr>
              <p:cNvCxnSpPr>
                <a:cxnSpLocks/>
                <a:stCxn id="383" idx="3"/>
              </p:cNvCxnSpPr>
              <p:nvPr/>
            </p:nvCxnSpPr>
            <p:spPr>
              <a:xfrm flipH="1">
                <a:off x="6081934" y="5057674"/>
                <a:ext cx="13104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8" name="TextBox 387">
                    <a:extLst>
                      <a:ext uri="{FF2B5EF4-FFF2-40B4-BE49-F238E27FC236}">
                        <a16:creationId xmlns:a16="http://schemas.microsoft.com/office/drawing/2014/main" id="{EB16E3B9-7947-0721-7368-0F2C279E5A33}"/>
                      </a:ext>
                    </a:extLst>
                  </p:cNvPr>
                  <p:cNvSpPr txBox="1"/>
                  <p:nvPr/>
                </p:nvSpPr>
                <p:spPr>
                  <a:xfrm>
                    <a:off x="5215302" y="5032254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8" name="TextBox 387">
                    <a:extLst>
                      <a:ext uri="{FF2B5EF4-FFF2-40B4-BE49-F238E27FC236}">
                        <a16:creationId xmlns:a16="http://schemas.microsoft.com/office/drawing/2014/main" id="{EB16E3B9-7947-0721-7368-0F2C279E5A3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15302" y="5032254"/>
                    <a:ext cx="398944" cy="33056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9" name="TextBox 388">
                    <a:extLst>
                      <a:ext uri="{FF2B5EF4-FFF2-40B4-BE49-F238E27FC236}">
                        <a16:creationId xmlns:a16="http://schemas.microsoft.com/office/drawing/2014/main" id="{B4930CCB-8AC3-BE28-DA5D-F979B58A85E8}"/>
                      </a:ext>
                    </a:extLst>
                  </p:cNvPr>
                  <p:cNvSpPr txBox="1"/>
                  <p:nvPr/>
                </p:nvSpPr>
                <p:spPr>
                  <a:xfrm>
                    <a:off x="5633691" y="5010182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89" name="TextBox 388">
                    <a:extLst>
                      <a:ext uri="{FF2B5EF4-FFF2-40B4-BE49-F238E27FC236}">
                        <a16:creationId xmlns:a16="http://schemas.microsoft.com/office/drawing/2014/main" id="{B4930CCB-8AC3-BE28-DA5D-F979B58A85E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33691" y="5010182"/>
                    <a:ext cx="395008" cy="33056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0" name="TextBox 389">
                    <a:extLst>
                      <a:ext uri="{FF2B5EF4-FFF2-40B4-BE49-F238E27FC236}">
                        <a16:creationId xmlns:a16="http://schemas.microsoft.com/office/drawing/2014/main" id="{D465CF94-2242-A7EF-1635-E8D229A6D2BE}"/>
                      </a:ext>
                    </a:extLst>
                  </p:cNvPr>
                  <p:cNvSpPr txBox="1"/>
                  <p:nvPr/>
                </p:nvSpPr>
                <p:spPr>
                  <a:xfrm>
                    <a:off x="5840301" y="5004140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0" name="TextBox 389">
                    <a:extLst>
                      <a:ext uri="{FF2B5EF4-FFF2-40B4-BE49-F238E27FC236}">
                        <a16:creationId xmlns:a16="http://schemas.microsoft.com/office/drawing/2014/main" id="{D465CF94-2242-A7EF-1635-E8D229A6D2B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40301" y="5004140"/>
                    <a:ext cx="398944" cy="330568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1" name="TextBox 390">
                    <a:extLst>
                      <a:ext uri="{FF2B5EF4-FFF2-40B4-BE49-F238E27FC236}">
                        <a16:creationId xmlns:a16="http://schemas.microsoft.com/office/drawing/2014/main" id="{90EFC5D0-3C7C-C469-EA4D-6FC8ADD31228}"/>
                      </a:ext>
                    </a:extLst>
                  </p:cNvPr>
                  <p:cNvSpPr txBox="1"/>
                  <p:nvPr/>
                </p:nvSpPr>
                <p:spPr>
                  <a:xfrm>
                    <a:off x="6321776" y="5015060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1" name="TextBox 390">
                    <a:extLst>
                      <a:ext uri="{FF2B5EF4-FFF2-40B4-BE49-F238E27FC236}">
                        <a16:creationId xmlns:a16="http://schemas.microsoft.com/office/drawing/2014/main" id="{90EFC5D0-3C7C-C469-EA4D-6FC8ADD3122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21776" y="5015060"/>
                    <a:ext cx="395008" cy="330568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99" name="Straight Arrow Connector 398">
                <a:extLst>
                  <a:ext uri="{FF2B5EF4-FFF2-40B4-BE49-F238E27FC236}">
                    <a16:creationId xmlns:a16="http://schemas.microsoft.com/office/drawing/2014/main" id="{51A8BB0B-377F-7810-974B-50569FA63A98}"/>
                  </a:ext>
                </a:extLst>
              </p:cNvPr>
              <p:cNvCxnSpPr>
                <a:cxnSpLocks/>
                <a:stCxn id="397" idx="3"/>
              </p:cNvCxnSpPr>
              <p:nvPr/>
            </p:nvCxnSpPr>
            <p:spPr>
              <a:xfrm flipH="1">
                <a:off x="6751120" y="5070012"/>
                <a:ext cx="117585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0" name="Straight Arrow Connector 399">
                <a:extLst>
                  <a:ext uri="{FF2B5EF4-FFF2-40B4-BE49-F238E27FC236}">
                    <a16:creationId xmlns:a16="http://schemas.microsoft.com/office/drawing/2014/main" id="{5CF9EBE9-797C-EB5A-278F-F71A1E902EC1}"/>
                  </a:ext>
                </a:extLst>
              </p:cNvPr>
              <p:cNvCxnSpPr>
                <a:cxnSpLocks/>
                <a:stCxn id="397" idx="3"/>
              </p:cNvCxnSpPr>
              <p:nvPr/>
            </p:nvCxnSpPr>
            <p:spPr>
              <a:xfrm>
                <a:off x="6868705" y="5070012"/>
                <a:ext cx="141992" cy="39126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1" name="Straight Arrow Connector 400">
                <a:extLst>
                  <a:ext uri="{FF2B5EF4-FFF2-40B4-BE49-F238E27FC236}">
                    <a16:creationId xmlns:a16="http://schemas.microsoft.com/office/drawing/2014/main" id="{7CE6A724-7EF6-218A-B8D8-6FD09FBF6A15}"/>
                  </a:ext>
                </a:extLst>
              </p:cNvPr>
              <p:cNvCxnSpPr>
                <a:cxnSpLocks/>
                <a:stCxn id="398" idx="3"/>
              </p:cNvCxnSpPr>
              <p:nvPr/>
            </p:nvCxnSpPr>
            <p:spPr>
              <a:xfrm>
                <a:off x="7502118" y="5068521"/>
                <a:ext cx="12285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2" name="Straight Arrow Connector 401">
                <a:extLst>
                  <a:ext uri="{FF2B5EF4-FFF2-40B4-BE49-F238E27FC236}">
                    <a16:creationId xmlns:a16="http://schemas.microsoft.com/office/drawing/2014/main" id="{705290B2-A136-533C-522C-953AE8773280}"/>
                  </a:ext>
                </a:extLst>
              </p:cNvPr>
              <p:cNvCxnSpPr>
                <a:cxnSpLocks/>
                <a:stCxn id="398" idx="3"/>
              </p:cNvCxnSpPr>
              <p:nvPr/>
            </p:nvCxnSpPr>
            <p:spPr>
              <a:xfrm flipH="1">
                <a:off x="7371073" y="5068521"/>
                <a:ext cx="131045" cy="39799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3" name="TextBox 402">
                    <a:extLst>
                      <a:ext uri="{FF2B5EF4-FFF2-40B4-BE49-F238E27FC236}">
                        <a16:creationId xmlns:a16="http://schemas.microsoft.com/office/drawing/2014/main" id="{00D47299-0A2C-A15C-FB43-BE808B642476}"/>
                      </a:ext>
                    </a:extLst>
                  </p:cNvPr>
                  <p:cNvSpPr txBox="1"/>
                  <p:nvPr/>
                </p:nvSpPr>
                <p:spPr>
                  <a:xfrm>
                    <a:off x="6504441" y="5043098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3" name="TextBox 402">
                    <a:extLst>
                      <a:ext uri="{FF2B5EF4-FFF2-40B4-BE49-F238E27FC236}">
                        <a16:creationId xmlns:a16="http://schemas.microsoft.com/office/drawing/2014/main" id="{00D47299-0A2C-A15C-FB43-BE808B64247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504441" y="5043098"/>
                    <a:ext cx="398944" cy="330568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3448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4" name="TextBox 403">
                    <a:extLst>
                      <a:ext uri="{FF2B5EF4-FFF2-40B4-BE49-F238E27FC236}">
                        <a16:creationId xmlns:a16="http://schemas.microsoft.com/office/drawing/2014/main" id="{C9FEF1DA-F1C2-F590-A84E-E0F58F12DFFA}"/>
                      </a:ext>
                    </a:extLst>
                  </p:cNvPr>
                  <p:cNvSpPr txBox="1"/>
                  <p:nvPr/>
                </p:nvSpPr>
                <p:spPr>
                  <a:xfrm>
                    <a:off x="6922828" y="5021028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4" name="TextBox 403">
                    <a:extLst>
                      <a:ext uri="{FF2B5EF4-FFF2-40B4-BE49-F238E27FC236}">
                        <a16:creationId xmlns:a16="http://schemas.microsoft.com/office/drawing/2014/main" id="{C9FEF1DA-F1C2-F590-A84E-E0F58F12DFF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22828" y="5021028"/>
                    <a:ext cx="395008" cy="33056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5" name="TextBox 404">
                    <a:extLst>
                      <a:ext uri="{FF2B5EF4-FFF2-40B4-BE49-F238E27FC236}">
                        <a16:creationId xmlns:a16="http://schemas.microsoft.com/office/drawing/2014/main" id="{B2C3261A-889C-7426-B259-8E88BACFDB56}"/>
                      </a:ext>
                    </a:extLst>
                  </p:cNvPr>
                  <p:cNvSpPr txBox="1"/>
                  <p:nvPr/>
                </p:nvSpPr>
                <p:spPr>
                  <a:xfrm>
                    <a:off x="7129441" y="5014988"/>
                    <a:ext cx="398944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m:rPr>
                              <m:sty m:val="p"/>
                            </m:rPr>
                            <a:rPr lang="en-US" sz="8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5" name="TextBox 404">
                    <a:extLst>
                      <a:ext uri="{FF2B5EF4-FFF2-40B4-BE49-F238E27FC236}">
                        <a16:creationId xmlns:a16="http://schemas.microsoft.com/office/drawing/2014/main" id="{B2C3261A-889C-7426-B259-8E88BACFDB5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129441" y="5014988"/>
                    <a:ext cx="398944" cy="330568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6" name="TextBox 405">
                    <a:extLst>
                      <a:ext uri="{FF2B5EF4-FFF2-40B4-BE49-F238E27FC236}">
                        <a16:creationId xmlns:a16="http://schemas.microsoft.com/office/drawing/2014/main" id="{91FABE37-94B2-CA2F-6E27-3953D0B37832}"/>
                      </a:ext>
                    </a:extLst>
                  </p:cNvPr>
                  <p:cNvSpPr txBox="1"/>
                  <p:nvPr/>
                </p:nvSpPr>
                <p:spPr>
                  <a:xfrm>
                    <a:off x="7610916" y="5025908"/>
                    <a:ext cx="395008" cy="33056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US" sz="800" i="1" dirty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oMath>
                      </m:oMathPara>
                    </a14:m>
                    <a:endParaRPr lang="en-US" sz="800" dirty="0">
                      <a:solidFill>
                        <a:schemeClr val="accent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6" name="TextBox 405">
                    <a:extLst>
                      <a:ext uri="{FF2B5EF4-FFF2-40B4-BE49-F238E27FC236}">
                        <a16:creationId xmlns:a16="http://schemas.microsoft.com/office/drawing/2014/main" id="{91FABE37-94B2-CA2F-6E27-3953D0B3783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10916" y="5025908"/>
                    <a:ext cx="395008" cy="330568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447" name="Group 446">
              <a:extLst>
                <a:ext uri="{FF2B5EF4-FFF2-40B4-BE49-F238E27FC236}">
                  <a16:creationId xmlns:a16="http://schemas.microsoft.com/office/drawing/2014/main" id="{ED38AA60-1F84-0D90-2CA3-8070F24AC443}"/>
                </a:ext>
              </a:extLst>
            </p:cNvPr>
            <p:cNvGrpSpPr/>
            <p:nvPr/>
          </p:nvGrpSpPr>
          <p:grpSpPr>
            <a:xfrm>
              <a:off x="3116389" y="3146760"/>
              <a:ext cx="4261620" cy="1096172"/>
              <a:chOff x="3613566" y="3150870"/>
              <a:chExt cx="4889459" cy="1257665"/>
            </a:xfrm>
          </p:grpSpPr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id="{1FAC7439-3E9A-C665-2A88-810282AF36AE}"/>
                  </a:ext>
                </a:extLst>
              </p:cNvPr>
              <p:cNvSpPr/>
              <p:nvPr/>
            </p:nvSpPr>
            <p:spPr>
              <a:xfrm>
                <a:off x="3613566" y="3997145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68E7467A-D4DD-13F2-2E0B-E89F20D13547}"/>
                  </a:ext>
                </a:extLst>
              </p:cNvPr>
              <p:cNvSpPr/>
              <p:nvPr/>
            </p:nvSpPr>
            <p:spPr>
              <a:xfrm>
                <a:off x="5092626" y="4009590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376" name="Straight Arrow Connector 375">
                <a:extLst>
                  <a:ext uri="{FF2B5EF4-FFF2-40B4-BE49-F238E27FC236}">
                    <a16:creationId xmlns:a16="http://schemas.microsoft.com/office/drawing/2014/main" id="{7DAC3F41-B8A8-14AC-54FC-5D471A3A6CE0}"/>
                  </a:ext>
                </a:extLst>
              </p:cNvPr>
              <p:cNvCxnSpPr>
                <a:cxnSpLocks/>
                <a:stCxn id="375" idx="3"/>
                <a:endCxn id="228" idx="0"/>
              </p:cNvCxnSpPr>
              <p:nvPr/>
            </p:nvCxnSpPr>
            <p:spPr>
              <a:xfrm flipH="1">
                <a:off x="3804066" y="3150870"/>
                <a:ext cx="767934" cy="84627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9" name="Straight Arrow Connector 378">
                <a:extLst>
                  <a:ext uri="{FF2B5EF4-FFF2-40B4-BE49-F238E27FC236}">
                    <a16:creationId xmlns:a16="http://schemas.microsoft.com/office/drawing/2014/main" id="{19A3ED41-306E-AAE9-5EA8-D3DF8F0F5495}"/>
                  </a:ext>
                </a:extLst>
              </p:cNvPr>
              <p:cNvCxnSpPr>
                <a:cxnSpLocks/>
                <a:stCxn id="375" idx="3"/>
                <a:endCxn id="392" idx="0"/>
              </p:cNvCxnSpPr>
              <p:nvPr/>
            </p:nvCxnSpPr>
            <p:spPr>
              <a:xfrm>
                <a:off x="4572000" y="3150870"/>
                <a:ext cx="2261465" cy="86422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2" name="Oval 391">
                <a:extLst>
                  <a:ext uri="{FF2B5EF4-FFF2-40B4-BE49-F238E27FC236}">
                    <a16:creationId xmlns:a16="http://schemas.microsoft.com/office/drawing/2014/main" id="{7DBC0581-8941-DFB1-3195-3D736D3CC2D6}"/>
                  </a:ext>
                </a:extLst>
              </p:cNvPr>
              <p:cNvSpPr/>
              <p:nvPr/>
            </p:nvSpPr>
            <p:spPr>
              <a:xfrm>
                <a:off x="6642965" y="4015090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sp>
            <p:nvSpPr>
              <p:cNvPr id="407" name="Oval 406">
                <a:extLst>
                  <a:ext uri="{FF2B5EF4-FFF2-40B4-BE49-F238E27FC236}">
                    <a16:creationId xmlns:a16="http://schemas.microsoft.com/office/drawing/2014/main" id="{B5E78BB2-37B9-6CCC-6DF3-E6CC88209F05}"/>
                  </a:ext>
                </a:extLst>
              </p:cNvPr>
              <p:cNvSpPr/>
              <p:nvPr/>
            </p:nvSpPr>
            <p:spPr>
              <a:xfrm>
                <a:off x="8122025" y="4027535"/>
                <a:ext cx="381000" cy="381000"/>
              </a:xfrm>
              <a:prstGeom prst="ellipse">
                <a:avLst/>
              </a:prstGeom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800"/>
              </a:p>
            </p:txBody>
          </p:sp>
          <p:cxnSp>
            <p:nvCxnSpPr>
              <p:cNvPr id="413" name="Straight Arrow Connector 412">
                <a:extLst>
                  <a:ext uri="{FF2B5EF4-FFF2-40B4-BE49-F238E27FC236}">
                    <a16:creationId xmlns:a16="http://schemas.microsoft.com/office/drawing/2014/main" id="{1B6962EE-0720-0D02-E5FD-024EB89C382E}"/>
                  </a:ext>
                </a:extLst>
              </p:cNvPr>
              <p:cNvCxnSpPr>
                <a:cxnSpLocks/>
                <a:stCxn id="412" idx="3"/>
                <a:endCxn id="325" idx="0"/>
              </p:cNvCxnSpPr>
              <p:nvPr/>
            </p:nvCxnSpPr>
            <p:spPr>
              <a:xfrm flipH="1">
                <a:off x="5283127" y="3168816"/>
                <a:ext cx="2318273" cy="8407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4" name="Straight Arrow Connector 413">
                <a:extLst>
                  <a:ext uri="{FF2B5EF4-FFF2-40B4-BE49-F238E27FC236}">
                    <a16:creationId xmlns:a16="http://schemas.microsoft.com/office/drawing/2014/main" id="{CF0E5DE0-BA6D-9573-56F0-F908BCECCF45}"/>
                  </a:ext>
                </a:extLst>
              </p:cNvPr>
              <p:cNvCxnSpPr>
                <a:cxnSpLocks/>
                <a:stCxn id="412" idx="3"/>
                <a:endCxn id="407" idx="0"/>
              </p:cNvCxnSpPr>
              <p:nvPr/>
            </p:nvCxnSpPr>
            <p:spPr>
              <a:xfrm>
                <a:off x="7601399" y="3168815"/>
                <a:ext cx="711126" cy="85872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Connector 416">
                <a:extLst>
                  <a:ext uri="{FF2B5EF4-FFF2-40B4-BE49-F238E27FC236}">
                    <a16:creationId xmlns:a16="http://schemas.microsoft.com/office/drawing/2014/main" id="{A1CA4521-1DBC-FD8F-7D6A-671C8458F371}"/>
                  </a:ext>
                </a:extLst>
              </p:cNvPr>
              <p:cNvCxnSpPr>
                <a:cxnSpLocks/>
                <a:stCxn id="228" idx="6"/>
                <a:endCxn id="325" idx="2"/>
              </p:cNvCxnSpPr>
              <p:nvPr/>
            </p:nvCxnSpPr>
            <p:spPr>
              <a:xfrm>
                <a:off x="3994566" y="4187645"/>
                <a:ext cx="1098060" cy="12445"/>
              </a:xfrm>
              <a:prstGeom prst="line">
                <a:avLst/>
              </a:prstGeom>
              <a:ln w="38100"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20" name="Straight Connector 419">
                <a:extLst>
                  <a:ext uri="{FF2B5EF4-FFF2-40B4-BE49-F238E27FC236}">
                    <a16:creationId xmlns:a16="http://schemas.microsoft.com/office/drawing/2014/main" id="{7B26138D-6950-1703-1572-C4AE58FDDC79}"/>
                  </a:ext>
                </a:extLst>
              </p:cNvPr>
              <p:cNvCxnSpPr>
                <a:cxnSpLocks/>
                <a:stCxn id="392" idx="6"/>
                <a:endCxn id="407" idx="2"/>
              </p:cNvCxnSpPr>
              <p:nvPr/>
            </p:nvCxnSpPr>
            <p:spPr>
              <a:xfrm>
                <a:off x="7023965" y="4205590"/>
                <a:ext cx="1098060" cy="12445"/>
              </a:xfrm>
              <a:prstGeom prst="line">
                <a:avLst/>
              </a:prstGeom>
              <a:ln w="38100">
                <a:prstDash val="sysDot"/>
                <a:headEnd type="none" w="med" len="med"/>
                <a:tailEnd type="none" w="med" len="med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435" name="TextBox 434">
                <a:extLst>
                  <a:ext uri="{FF2B5EF4-FFF2-40B4-BE49-F238E27FC236}">
                    <a16:creationId xmlns:a16="http://schemas.microsoft.com/office/drawing/2014/main" id="{E33544A7-77D9-DF16-754C-BB96B1D6111E}"/>
                  </a:ext>
                </a:extLst>
              </p:cNvPr>
              <p:cNvSpPr txBox="1"/>
              <p:nvPr/>
            </p:nvSpPr>
            <p:spPr>
              <a:xfrm>
                <a:off x="3913036" y="3327817"/>
                <a:ext cx="401280" cy="379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accent1"/>
                    </a:solidFill>
                  </a:rPr>
                  <a:t>L</a:t>
                </a:r>
              </a:p>
            </p:txBody>
          </p:sp>
          <p:sp>
            <p:nvSpPr>
              <p:cNvPr id="436" name="TextBox 435">
                <a:extLst>
                  <a:ext uri="{FF2B5EF4-FFF2-40B4-BE49-F238E27FC236}">
                    <a16:creationId xmlns:a16="http://schemas.microsoft.com/office/drawing/2014/main" id="{C2281A9B-E41B-C9B7-D45A-6FA40172C4E7}"/>
                  </a:ext>
                </a:extLst>
              </p:cNvPr>
              <p:cNvSpPr txBox="1"/>
              <p:nvPr/>
            </p:nvSpPr>
            <p:spPr>
              <a:xfrm>
                <a:off x="6495321" y="3191796"/>
                <a:ext cx="401280" cy="379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accent1"/>
                    </a:solidFill>
                  </a:rPr>
                  <a:t>L</a:t>
                </a:r>
              </a:p>
            </p:txBody>
          </p:sp>
          <p:sp>
            <p:nvSpPr>
              <p:cNvPr id="437" name="TextBox 436">
                <a:extLst>
                  <a:ext uri="{FF2B5EF4-FFF2-40B4-BE49-F238E27FC236}">
                    <a16:creationId xmlns:a16="http://schemas.microsoft.com/office/drawing/2014/main" id="{787AAB5A-1BFB-DEAA-A230-8FC7EAAFE2A3}"/>
                  </a:ext>
                </a:extLst>
              </p:cNvPr>
              <p:cNvSpPr txBox="1"/>
              <p:nvPr/>
            </p:nvSpPr>
            <p:spPr>
              <a:xfrm>
                <a:off x="5367329" y="3191796"/>
                <a:ext cx="423855" cy="379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accent1"/>
                    </a:solidFill>
                  </a:rPr>
                  <a:t>R</a:t>
                </a:r>
              </a:p>
            </p:txBody>
          </p:sp>
          <p:sp>
            <p:nvSpPr>
              <p:cNvPr id="438" name="TextBox 437">
                <a:extLst>
                  <a:ext uri="{FF2B5EF4-FFF2-40B4-BE49-F238E27FC236}">
                    <a16:creationId xmlns:a16="http://schemas.microsoft.com/office/drawing/2014/main" id="{CD92E413-F593-C8C5-E87C-7F8858922B23}"/>
                  </a:ext>
                </a:extLst>
              </p:cNvPr>
              <p:cNvSpPr txBox="1"/>
              <p:nvPr/>
            </p:nvSpPr>
            <p:spPr>
              <a:xfrm>
                <a:off x="7880037" y="3255352"/>
                <a:ext cx="423855" cy="3792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accent1"/>
                    </a:solidFill>
                  </a:rPr>
                  <a:t>R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E517261-0F31-630E-EC7F-E019300A3975}"/>
                  </a:ext>
                </a:extLst>
              </p:cNvPr>
              <p:cNvSpPr txBox="1"/>
              <p:nvPr/>
            </p:nvSpPr>
            <p:spPr>
              <a:xfrm>
                <a:off x="5000147" y="1686917"/>
                <a:ext cx="3410036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State in communication game tree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↕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E517261-0F31-630E-EC7F-E019300A39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0147" y="1686917"/>
                <a:ext cx="3410036" cy="923330"/>
              </a:xfrm>
              <a:prstGeom prst="rect">
                <a:avLst/>
              </a:prstGeom>
              <a:blipFill>
                <a:blip r:embed="rId18"/>
                <a:stretch>
                  <a:fillRect l="-1429" t="-3974" r="-714" b="-4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90A55F-EC22-8280-5849-2A71756C78DA}"/>
                  </a:ext>
                </a:extLst>
              </p:cNvPr>
              <p:cNvSpPr txBox="1"/>
              <p:nvPr/>
            </p:nvSpPr>
            <p:spPr>
              <a:xfrm>
                <a:off x="5142012" y="2617450"/>
                <a:ext cx="384958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600" dirty="0"/>
                  <a:t>: state in original game tree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1600" dirty="0"/>
                  <a:t>: state corresponding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1600" b="0" dirty="0"/>
              </a:p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∪{⊥}</m:t>
                    </m:r>
                  </m:oMath>
                </a14:m>
                <a:r>
                  <a:rPr lang="en-US" sz="1600" dirty="0"/>
                  <a:t>: player (if any) who deviated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590A55F-EC22-8280-5849-2A71756C7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2012" y="2617450"/>
                <a:ext cx="3849587" cy="830997"/>
              </a:xfrm>
              <a:prstGeom prst="rect">
                <a:avLst/>
              </a:prstGeom>
              <a:blipFill>
                <a:blip r:embed="rId19"/>
                <a:stretch>
                  <a:fillRect t="-2190" b="-8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9AB0C2-C2A6-3D0B-DF2A-302F3DF2EABA}"/>
                  </a:ext>
                </a:extLst>
              </p:cNvPr>
              <p:cNvSpPr/>
              <p:nvPr/>
            </p:nvSpPr>
            <p:spPr>
              <a:xfrm>
                <a:off x="70008" y="3805711"/>
                <a:ext cx="5322300" cy="721103"/>
              </a:xfrm>
              <a:prstGeom prst="rect">
                <a:avLst/>
              </a:prstGeom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/>
                  <a:t>#states in communication game tree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latin typeface="Cambria Math" panose="02040503050406030204" pitchFamily="18" charset="0"/>
                              </a:rPr>
                              <m:t>S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9AB0C2-C2A6-3D0B-DF2A-302F3DF2EA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8" y="3805711"/>
                <a:ext cx="5322300" cy="72110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2260713-0F90-81EF-71D5-709BA2C0A27D}"/>
                  </a:ext>
                </a:extLst>
              </p:cNvPr>
              <p:cNvSpPr txBox="1"/>
              <p:nvPr/>
            </p:nvSpPr>
            <p:spPr>
              <a:xfrm>
                <a:off x="1690925" y="4645238"/>
                <a:ext cx="5899191" cy="707886"/>
              </a:xfrm>
              <a:prstGeom prst="rect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Observation 2: </a:t>
                </a:r>
                <a:r>
                  <a:rPr lang="en-US" sz="2000" dirty="0">
                    <a:solidFill>
                      <a:schemeClr val="bg1"/>
                    </a:solidFill>
                  </a:rPr>
                  <a:t>Only care about one deviator at a time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000" b="0" i="1" dirty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dirty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 for all but possibly one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2260713-0F90-81EF-71D5-709BA2C0A2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0925" y="4645238"/>
                <a:ext cx="5899191" cy="707886"/>
              </a:xfrm>
              <a:prstGeom prst="rect">
                <a:avLst/>
              </a:prstGeom>
              <a:blipFill>
                <a:blip r:embed="rId21"/>
                <a:stretch>
                  <a:fillRect t="-2500" r="-617"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5096588-8FF8-E16B-2DD2-31E8F37B94B6}"/>
                  </a:ext>
                </a:extLst>
              </p:cNvPr>
              <p:cNvSpPr/>
              <p:nvPr/>
            </p:nvSpPr>
            <p:spPr>
              <a:xfrm>
                <a:off x="4376853" y="3914094"/>
                <a:ext cx="978179" cy="472053"/>
              </a:xfrm>
              <a:prstGeom prst="rect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5096588-8FF8-E16B-2DD2-31E8F37B94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853" y="3914094"/>
                <a:ext cx="978179" cy="47205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>
                <a:solidFill>
                  <a:schemeClr val="accent5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20FEB03-7770-4995-1BB8-8FC8F72327A3}"/>
                  </a:ext>
                </a:extLst>
              </p:cNvPr>
              <p:cNvSpPr txBox="1"/>
              <p:nvPr/>
            </p:nvSpPr>
            <p:spPr>
              <a:xfrm>
                <a:off x="5430455" y="3830260"/>
                <a:ext cx="3719962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Much better! </a:t>
                </a:r>
                <a:r>
                  <a:rPr lang="en-US" b="1" dirty="0">
                    <a:sym typeface="Wingdings" panose="05000000000000000000" pitchFamily="2" charset="2"/>
                  </a:rPr>
                  <a:t></a:t>
                </a:r>
              </a:p>
              <a:p>
                <a:pPr algn="ctr"/>
                <a:r>
                  <a:rPr lang="en-US" b="1" dirty="0">
                    <a:sym typeface="Wingdings" panose="05000000000000000000" pitchFamily="2" charset="2"/>
                  </a:rPr>
                  <a:t>...</a:t>
                </a:r>
                <a:r>
                  <a:rPr lang="en-US" dirty="0">
                    <a:sym typeface="Wingdings" panose="05000000000000000000" pitchFamily="2" charset="2"/>
                  </a:rPr>
                  <a:t>but still exponential (in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𝑛</m:t>
                    </m:r>
                  </m:oMath>
                </a14:m>
                <a:r>
                  <a:rPr lang="en-US" dirty="0">
                    <a:sym typeface="Wingdings" panose="05000000000000000000" pitchFamily="2" charset="2"/>
                  </a:rPr>
                  <a:t>) 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20FEB03-7770-4995-1BB8-8FC8F72327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455" y="3830260"/>
                <a:ext cx="3719962" cy="646331"/>
              </a:xfrm>
              <a:prstGeom prst="rect">
                <a:avLst/>
              </a:prstGeom>
              <a:blipFill>
                <a:blip r:embed="rId23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9100760-FD56-7C51-8545-488937FB31F1}"/>
              </a:ext>
            </a:extLst>
          </p:cNvPr>
          <p:cNvSpPr/>
          <p:nvPr/>
        </p:nvSpPr>
        <p:spPr>
          <a:xfrm>
            <a:off x="5600653" y="3785267"/>
            <a:ext cx="3435192" cy="7078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Yes!</a:t>
            </a:r>
          </a:p>
        </p:txBody>
      </p:sp>
    </p:spTree>
    <p:extLst>
      <p:ext uri="{BB962C8B-B14F-4D97-AF65-F5344CB8AC3E}">
        <p14:creationId xmlns:p14="http://schemas.microsoft.com/office/powerpoint/2010/main" val="134459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1E53C-49E7-23A0-9B07-FF951567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Proof in Three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75D51-0620-501C-DDCE-F08C5B92F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Step 1: Reduce game from infinite to finite.</a:t>
            </a:r>
          </a:p>
          <a:p>
            <a:pPr marL="457200" lvl="1" indent="0">
              <a:buNone/>
            </a:pPr>
            <a:r>
              <a:rPr lang="en-US" dirty="0"/>
              <a:t>("Revelation principle" introduces </a:t>
            </a:r>
            <a:r>
              <a:rPr lang="en-US" b="1" dirty="0"/>
              <a:t>structure</a:t>
            </a:r>
            <a:r>
              <a:rPr lang="en-US" dirty="0"/>
              <a:t> to the messages)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Step 2: Reduce game from finite to polynomial.</a:t>
            </a:r>
          </a:p>
          <a:p>
            <a:pPr marL="457200" lvl="1" indent="0">
              <a:buNone/>
            </a:pPr>
            <a:r>
              <a:rPr lang="en-US" dirty="0"/>
              <a:t>(Using more "without loss of generality" reductions)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Step 3: Solve game.</a:t>
            </a:r>
          </a:p>
          <a:p>
            <a:pPr marL="457200" lvl="1" indent="0">
              <a:buNone/>
            </a:pPr>
            <a:r>
              <a:rPr lang="en-US" dirty="0"/>
              <a:t>(LP duality)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87D43-C41F-00A8-AA99-8E5747CF4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083617" y="1905000"/>
            <a:ext cx="81945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83617" y="3657600"/>
            <a:ext cx="81945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chemeClr val="accent3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11802112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CC02F-8520-CD69-57B9-B5E0F6A7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3: Solving the Game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C309A-CCDF-0429-5392-657C87ED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20A2EDA-E73D-12EC-7F48-15CA0E6265A0}"/>
                  </a:ext>
                </a:extLst>
              </p:cNvPr>
              <p:cNvSpPr txBox="1"/>
              <p:nvPr/>
            </p:nvSpPr>
            <p:spPr>
              <a:xfrm>
                <a:off x="1066801" y="1692276"/>
                <a:ext cx="7315196" cy="151669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b="1" dirty="0">
                    <a:solidFill>
                      <a:schemeClr val="tx1"/>
                    </a:solidFill>
                  </a:rPr>
                  <a:t>Definition: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>
                    <a:solidFill>
                      <a:schemeClr val="tx1"/>
                    </a:solidFill>
                  </a:rPr>
                  <a:t>A </a:t>
                </a:r>
                <a:r>
                  <a:rPr lang="en-US" b="1" dirty="0">
                    <a:solidFill>
                      <a:schemeClr val="tx1"/>
                    </a:solidFill>
                  </a:rPr>
                  <a:t>communication equilibrium </a:t>
                </a:r>
                <a:r>
                  <a:rPr lang="en-US" dirty="0">
                    <a:solidFill>
                      <a:schemeClr val="tx1"/>
                    </a:solidFill>
                  </a:rPr>
                  <a:t>is a </a:t>
                </a:r>
                <a:r>
                  <a:rPr lang="en-US" i="1" dirty="0">
                    <a:solidFill>
                      <a:schemeClr val="tx1"/>
                    </a:solidFill>
                  </a:rPr>
                  <a:t>tuple of (possibly randomized) strategies 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US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,…, </m:t>
                    </m:r>
                    <m:sSub>
                      <m:sSubPr>
                        <m:ctrlP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such that all </a:t>
                </a:r>
                <a:r>
                  <a:rPr lang="en-US" b="1" dirty="0">
                    <a:solidFill>
                      <a:schemeClr val="tx1"/>
                    </a:solidFill>
                  </a:rPr>
                  <a:t>players</a:t>
                </a:r>
                <a:r>
                  <a:rPr lang="en-US" dirty="0">
                    <a:solidFill>
                      <a:schemeClr val="tx1"/>
                    </a:solidFill>
                  </a:rPr>
                  <a:t> (not incl. mediator) are best-responding:</a:t>
                </a: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  <m:r>
                          <a:rPr lang="en-US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sSubSup>
                              <m:sSubSupPr>
                                <m:ctrlPr>
                                  <a:rPr lang="en-US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1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</m:sSub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, …,</m:t>
                            </m:r>
                            <m:sSubSup>
                              <m:sSubSupPr>
                                <m:ctrlPr>
                                  <a:rPr lang="en-US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>
                              <m:sSubPr>
                                <m:ctrlPr>
                                  <a:rPr lang="en-US" b="1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1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b>
                            </m:sSub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for all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20A2EDA-E73D-12EC-7F48-15CA0E6265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1" y="1692276"/>
                <a:ext cx="7315196" cy="1516697"/>
              </a:xfrm>
              <a:prstGeom prst="rect">
                <a:avLst/>
              </a:prstGeom>
              <a:blipFill>
                <a:blip r:embed="rId3"/>
                <a:stretch>
                  <a:fillRect l="-498" t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66386371-A782-A011-13C1-6BDBA5EBDA5E}"/>
              </a:ext>
            </a:extLst>
          </p:cNvPr>
          <p:cNvGrpSpPr/>
          <p:nvPr/>
        </p:nvGrpSpPr>
        <p:grpSpPr>
          <a:xfrm>
            <a:off x="990600" y="3248709"/>
            <a:ext cx="7467598" cy="3299720"/>
            <a:chOff x="990600" y="3248709"/>
            <a:chExt cx="7467598" cy="329972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22941E4-E787-5250-2AE6-EEF90282068A}"/>
                </a:ext>
              </a:extLst>
            </p:cNvPr>
            <p:cNvCxnSpPr>
              <a:cxnSpLocks/>
            </p:cNvCxnSpPr>
            <p:nvPr/>
          </p:nvCxnSpPr>
          <p:spPr>
            <a:xfrm>
              <a:off x="4822902" y="3248709"/>
              <a:ext cx="0" cy="637491"/>
            </a:xfrm>
            <a:prstGeom prst="straightConnector1">
              <a:avLst/>
            </a:prstGeom>
            <a:ln w="57150"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42311E0-19F6-7EB0-244E-FFCC61DD8B18}"/>
                </a:ext>
              </a:extLst>
            </p:cNvPr>
            <p:cNvSpPr txBox="1"/>
            <p:nvPr/>
          </p:nvSpPr>
          <p:spPr>
            <a:xfrm flipH="1">
              <a:off x="4822902" y="3370302"/>
              <a:ext cx="14100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Steps 1 &amp; 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36D1328-5451-6248-275D-A5564CD0A825}"/>
                    </a:ext>
                  </a:extLst>
                </p:cNvPr>
                <p:cNvSpPr txBox="1"/>
                <p:nvPr/>
              </p:nvSpPr>
              <p:spPr>
                <a:xfrm>
                  <a:off x="990600" y="3962400"/>
                  <a:ext cx="7467598" cy="2586029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b="1" dirty="0">
                      <a:solidFill>
                        <a:schemeClr val="tx1"/>
                      </a:solidFill>
                      <a:latin typeface="+mj-lt"/>
                    </a:rPr>
                    <a:t>Definition:</a:t>
                  </a:r>
                </a:p>
                <a:p>
                  <a:pPr>
                    <a:spcAft>
                      <a:spcPts val="600"/>
                    </a:spcAft>
                  </a:pPr>
                  <a:r>
                    <a:rPr lang="en-US" dirty="0">
                      <a:solidFill>
                        <a:schemeClr val="tx1"/>
                      </a:solidFill>
                      <a:latin typeface="+mj-lt"/>
                    </a:rPr>
                    <a:t>A </a:t>
                  </a:r>
                  <a:r>
                    <a:rPr lang="en-US" b="1" dirty="0">
                      <a:solidFill>
                        <a:schemeClr val="tx1"/>
                      </a:solidFill>
                      <a:latin typeface="+mj-lt"/>
                    </a:rPr>
                    <a:t>direct </a:t>
                  </a:r>
                  <a:r>
                    <a:rPr lang="en-US" b="1" dirty="0">
                      <a:solidFill>
                        <a:schemeClr val="tx1"/>
                      </a:solidFill>
                    </a:rPr>
                    <a:t>communication equilibrium </a:t>
                  </a:r>
                  <a:r>
                    <a:rPr lang="en-US" dirty="0">
                      <a:solidFill>
                        <a:schemeClr val="tx1"/>
                      </a:solidFill>
                      <a:latin typeface="+mj-lt"/>
                    </a:rPr>
                    <a:t>is a </a:t>
                  </a:r>
                  <a:r>
                    <a:rPr lang="en-US" i="1" dirty="0">
                      <a:solidFill>
                        <a:schemeClr val="tx1"/>
                      </a:solidFill>
                      <a:latin typeface="+mj-lt"/>
                    </a:rPr>
                    <a:t>(possibly randomized) mediator strategy </a:t>
                  </a:r>
                  <a14:m>
                    <m:oMath xmlns:m="http://schemas.openxmlformats.org/officeDocument/2006/math">
                      <m:r>
                        <a:rPr lang="en-US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</m:oMath>
                  </a14:m>
                  <a:r>
                    <a:rPr lang="en-US" i="1" dirty="0">
                      <a:solidFill>
                        <a:schemeClr val="tx1"/>
                      </a:solidFill>
                      <a:latin typeface="+mj-lt"/>
                    </a:rPr>
                    <a:t> in the communication game </a:t>
                  </a:r>
                  <a:r>
                    <a:rPr lang="en-US" dirty="0">
                      <a:solidFill>
                        <a:schemeClr val="tx1"/>
                      </a:solidFill>
                      <a:latin typeface="+mj-lt"/>
                    </a:rPr>
                    <a:t>such that</a:t>
                  </a:r>
                </a:p>
                <a:p>
                  <a:pPr algn="ctr">
                    <a:spcAft>
                      <a:spcPts val="600"/>
                    </a:spcAft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en-US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  <m:sup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sSubSup>
                            <m:sSubSupPr>
                              <m:ctrlP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  <m:sup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,…,</m:t>
                          </m:r>
                          <m:sSubSup>
                            <m:sSubSupPr>
                              <m:ctrlP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sub>
                            <m:sup>
                              <m:r>
                                <a:rPr lang="en-US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Sup>
                                <m:sSubSupPr>
                                  <m:ctrlPr>
                                    <a:rPr lang="en-US" b="1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  <m:sup>
                                  <m:r>
                                    <a:rPr lang="en-US" b="1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en-US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Sup>
                                <m:sSubSupPr>
                                  <m:ctrlPr>
                                    <a:rPr lang="en-US" b="1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  <m:sup>
                                  <m:r>
                                    <a:rPr lang="en-US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Sup>
                                <m:sSubSupPr>
                                  <m:ctrlP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  <m:sup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</m:oMath>
                  </a14:m>
                  <a:r>
                    <a:rPr lang="en-US" dirty="0">
                      <a:solidFill>
                        <a:schemeClr val="accent2"/>
                      </a:solidFill>
                    </a:rPr>
                    <a:t> </a:t>
                  </a:r>
                  <a:r>
                    <a:rPr lang="en-US" dirty="0">
                      <a:solidFill>
                        <a:schemeClr val="tx1"/>
                      </a:solidFill>
                    </a:rPr>
                    <a:t>for all </a:t>
                  </a:r>
                  <a14:m>
                    <m:oMath xmlns:m="http://schemas.openxmlformats.org/officeDocument/2006/math">
                      <m:r>
                        <a:rPr lang="en-US" b="1" i="1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a14:m>
                  <a:endParaRPr lang="en-US" b="1" i="1" dirty="0">
                    <a:solidFill>
                      <a:schemeClr val="tx1"/>
                    </a:solidFill>
                    <a:latin typeface="+mj-lt"/>
                  </a:endParaRPr>
                </a:p>
                <a:p>
                  <a:pPr>
                    <a:spcAft>
                      <a:spcPts val="600"/>
                    </a:spcAft>
                  </a:pPr>
                  <a:r>
                    <a:rPr lang="en-US" dirty="0">
                      <a:solidFill>
                        <a:schemeClr val="tx1"/>
                      </a:solidFill>
                      <a:latin typeface="+mj-lt"/>
                    </a:rPr>
                    <a:t>where</a:t>
                  </a:r>
                </a:p>
                <a:p>
                  <a:pPr algn="ctr">
                    <a:spcAft>
                      <a:spcPts val="600"/>
                    </a:spcAft>
                  </a:pP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US" b="1" dirty="0">
                      <a:solidFill>
                        <a:srgbClr val="00B050"/>
                      </a:solidFill>
                    </a:rPr>
                    <a:t> direct strategy of player 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a14:m>
                  <a:endParaRPr lang="en-US" dirty="0">
                    <a:solidFill>
                      <a:srgbClr val="00B050"/>
                    </a:solidFill>
                  </a:endParaRPr>
                </a:p>
                <a:p>
                  <a:pPr algn="ctr">
                    <a:spcAft>
                      <a:spcPts val="600"/>
                    </a:spcAft>
                  </a:pPr>
                  <a:r>
                    <a:rPr lang="en-US" sz="1600" dirty="0">
                      <a:solidFill>
                        <a:srgbClr val="00B050"/>
                      </a:solidFill>
                    </a:rPr>
                    <a:t>(Send honest info, obey recommendations)</a:t>
                  </a: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F36D1328-5451-6248-275D-A5564CD0A82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0600" y="3962400"/>
                  <a:ext cx="7467598" cy="2586029"/>
                </a:xfrm>
                <a:prstGeom prst="rect">
                  <a:avLst/>
                </a:prstGeom>
                <a:blipFill>
                  <a:blip r:embed="rId4"/>
                  <a:stretch>
                    <a:fillRect l="-570" t="-701" b="-2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61818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CC02F-8520-CD69-57B9-B5E0F6A7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3: Solving the Game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C309A-CCDF-0429-5392-657C87ED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D354AF2-EE4F-9F98-5955-40BA887C8AB8}"/>
                  </a:ext>
                </a:extLst>
              </p:cNvPr>
              <p:cNvSpPr txBox="1"/>
              <p:nvPr/>
            </p:nvSpPr>
            <p:spPr>
              <a:xfrm>
                <a:off x="685802" y="1543107"/>
                <a:ext cx="8077198" cy="227504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  <a:latin typeface="+mj-lt"/>
                  </a:rPr>
                  <a:t>Program: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en-US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Sup>
                                <m:sSubSupPr>
                                  <m:ctrlP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  <m:sup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en-US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Sup>
                                <m:sSubSupPr>
                                  <m:ctrlP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  <m:sup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</m:oMath>
                  </m:oMathPara>
                </a14:m>
                <a:endParaRPr lang="en-US" dirty="0">
                  <a:solidFill>
                    <a:schemeClr val="accent3"/>
                  </a:solidFill>
                </a:endParaRP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dirty="0" err="1">
                    <a:solidFill>
                      <a:schemeClr val="tx1"/>
                    </a:solidFill>
                  </a:rPr>
                  <a:t>s.t.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e>
                    </m:fun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D354AF2-EE4F-9F98-5955-40BA887C8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2" y="1543107"/>
                <a:ext cx="8077198" cy="2275046"/>
              </a:xfrm>
              <a:prstGeom prst="rect">
                <a:avLst/>
              </a:prstGeom>
              <a:blipFill>
                <a:blip r:embed="rId3"/>
                <a:stretch>
                  <a:fillRect l="-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2A34B20-F58E-133A-FD4A-05E5E8FB87AB}"/>
                  </a:ext>
                </a:extLst>
              </p:cNvPr>
              <p:cNvSpPr txBox="1"/>
              <p:nvPr/>
            </p:nvSpPr>
            <p:spPr>
              <a:xfrm>
                <a:off x="990600" y="4201438"/>
                <a:ext cx="7467598" cy="258602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Definition: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>
                    <a:solidFill>
                      <a:schemeClr val="tx1"/>
                    </a:solidFill>
                    <a:latin typeface="+mj-lt"/>
                  </a:rPr>
                  <a:t>A </a:t>
                </a:r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(direct)</a:t>
                </a:r>
                <a:r>
                  <a:rPr lang="en-US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comm eq </a:t>
                </a:r>
                <a:r>
                  <a:rPr lang="en-US" dirty="0">
                    <a:solidFill>
                      <a:schemeClr val="tx1"/>
                    </a:solidFill>
                    <a:latin typeface="+mj-lt"/>
                  </a:rPr>
                  <a:t>is a </a:t>
                </a:r>
                <a:r>
                  <a:rPr lang="en-US" i="1" dirty="0">
                    <a:solidFill>
                      <a:schemeClr val="tx1"/>
                    </a:solidFill>
                    <a:latin typeface="+mj-lt"/>
                  </a:rPr>
                  <a:t>(possibly randomized) mediator strategy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i="1" dirty="0">
                    <a:solidFill>
                      <a:schemeClr val="tx1"/>
                    </a:solidFill>
                    <a:latin typeface="+mj-lt"/>
                  </a:rPr>
                  <a:t> in the communication game </a:t>
                </a:r>
                <a:r>
                  <a:rPr lang="en-US" dirty="0">
                    <a:solidFill>
                      <a:schemeClr val="tx1"/>
                    </a:solidFill>
                    <a:latin typeface="+mj-lt"/>
                  </a:rPr>
                  <a:t>such that</a:t>
                </a: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e>
                    </m:func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for all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b="1" i="1" dirty="0">
                  <a:solidFill>
                    <a:schemeClr val="tx1"/>
                  </a:solidFill>
                  <a:latin typeface="+mj-lt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dirty="0">
                    <a:solidFill>
                      <a:schemeClr val="tx1"/>
                    </a:solidFill>
                    <a:latin typeface="+mj-lt"/>
                  </a:rPr>
                  <a:t>where</a:t>
                </a: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1" dirty="0">
                    <a:solidFill>
                      <a:srgbClr val="00B050"/>
                    </a:solidFill>
                  </a:rPr>
                  <a:t> direct strategy of player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sz="1600" dirty="0">
                    <a:solidFill>
                      <a:srgbClr val="00B050"/>
                    </a:solidFill>
                  </a:rPr>
                  <a:t>(Send honest info, obey recommendations)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2A34B20-F58E-133A-FD4A-05E5E8FB8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201438"/>
                <a:ext cx="7467598" cy="2586029"/>
              </a:xfrm>
              <a:prstGeom prst="rect">
                <a:avLst/>
              </a:prstGeom>
              <a:blipFill>
                <a:blip r:embed="rId4"/>
                <a:stretch>
                  <a:fillRect l="-570" t="-701" b="-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D39EFD6E-C16A-182A-5A7D-972C7439C5AC}"/>
              </a:ext>
            </a:extLst>
          </p:cNvPr>
          <p:cNvGrpSpPr/>
          <p:nvPr/>
        </p:nvGrpSpPr>
        <p:grpSpPr>
          <a:xfrm>
            <a:off x="4419601" y="2468562"/>
            <a:ext cx="1612898" cy="564251"/>
            <a:chOff x="4419600" y="2430998"/>
            <a:chExt cx="1996921" cy="564251"/>
          </a:xfrm>
        </p:grpSpPr>
        <p:sp>
          <p:nvSpPr>
            <p:cNvPr id="24" name="Right Brace 23">
              <a:extLst>
                <a:ext uri="{FF2B5EF4-FFF2-40B4-BE49-F238E27FC236}">
                  <a16:creationId xmlns:a16="http://schemas.microsoft.com/office/drawing/2014/main" id="{DF766828-7EDC-FB9E-4CD6-28B36362D428}"/>
                </a:ext>
              </a:extLst>
            </p:cNvPr>
            <p:cNvSpPr/>
            <p:nvPr/>
          </p:nvSpPr>
          <p:spPr>
            <a:xfrm rot="5400000">
              <a:off x="5283142" y="1567456"/>
              <a:ext cx="254116" cy="1981200"/>
            </a:xfrm>
            <a:prstGeom prst="rightBrace">
              <a:avLst>
                <a:gd name="adj1" fmla="val 8333"/>
                <a:gd name="adj2" fmla="val 35895"/>
              </a:avLst>
            </a:prstGeom>
            <a:ln>
              <a:solidFill>
                <a:srgbClr val="00B050"/>
              </a:solidFill>
              <a:tailEnd type="non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9D861B4-C4DC-E7A1-B21B-3E74959B990D}"/>
                </a:ext>
              </a:extLst>
            </p:cNvPr>
            <p:cNvSpPr txBox="1"/>
            <p:nvPr/>
          </p:nvSpPr>
          <p:spPr>
            <a:xfrm>
              <a:off x="5080759" y="2625917"/>
              <a:ext cx="13357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B050"/>
                  </a:solidFill>
                </a:rPr>
                <a:t>constants</a:t>
              </a:r>
              <a:endParaRPr lang="en-US" b="1" i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F6A0E41-1C9E-0C38-7A78-881285F1ED4A}"/>
              </a:ext>
            </a:extLst>
          </p:cNvPr>
          <p:cNvGrpSpPr/>
          <p:nvPr/>
        </p:nvGrpSpPr>
        <p:grpSpPr>
          <a:xfrm>
            <a:off x="3857635" y="1641725"/>
            <a:ext cx="2247900" cy="584427"/>
            <a:chOff x="3857635" y="1641725"/>
            <a:chExt cx="2247900" cy="5844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E6EF387-8A44-D424-AFE2-4D4621855C5E}"/>
                    </a:ext>
                  </a:extLst>
                </p:cNvPr>
                <p:cNvSpPr txBox="1"/>
                <p:nvPr/>
              </p:nvSpPr>
              <p:spPr>
                <a:xfrm>
                  <a:off x="4458977" y="1641725"/>
                  <a:ext cx="114165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>
                      <a:solidFill>
                        <a:schemeClr val="accent2"/>
                      </a:solidFill>
                    </a:rPr>
                    <a:t>linear in 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</m:oMath>
                  </a14:m>
                  <a:endParaRPr lang="en-US" b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E6EF387-8A44-D424-AFE2-4D4621855C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58977" y="1641725"/>
                  <a:ext cx="1141659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4255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Right Brace 50">
              <a:extLst>
                <a:ext uri="{FF2B5EF4-FFF2-40B4-BE49-F238E27FC236}">
                  <a16:creationId xmlns:a16="http://schemas.microsoft.com/office/drawing/2014/main" id="{3D09F7A2-C92D-6075-6842-F5F0287AF5D8}"/>
                </a:ext>
              </a:extLst>
            </p:cNvPr>
            <p:cNvSpPr/>
            <p:nvPr/>
          </p:nvSpPr>
          <p:spPr>
            <a:xfrm rot="16200000">
              <a:off x="4874038" y="994655"/>
              <a:ext cx="215094" cy="2247900"/>
            </a:xfrm>
            <a:prstGeom prst="rightBrace">
              <a:avLst/>
            </a:prstGeom>
            <a:ln>
              <a:tailEnd type="non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145498-8532-EDDB-63D7-8D0A204CA08D}"/>
              </a:ext>
            </a:extLst>
          </p:cNvPr>
          <p:cNvGrpSpPr/>
          <p:nvPr/>
        </p:nvGrpSpPr>
        <p:grpSpPr>
          <a:xfrm>
            <a:off x="1867650" y="2729939"/>
            <a:ext cx="2247900" cy="584427"/>
            <a:chOff x="3857635" y="1641725"/>
            <a:chExt cx="2247900" cy="5844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BB304E1-A793-72D8-9DE8-7444D5721F76}"/>
                    </a:ext>
                  </a:extLst>
                </p:cNvPr>
                <p:cNvSpPr txBox="1"/>
                <p:nvPr/>
              </p:nvSpPr>
              <p:spPr>
                <a:xfrm>
                  <a:off x="4458977" y="1641725"/>
                  <a:ext cx="114165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>
                      <a:solidFill>
                        <a:schemeClr val="accent2"/>
                      </a:solidFill>
                    </a:rPr>
                    <a:t>linear in 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</m:oMath>
                  </a14:m>
                  <a:endParaRPr lang="en-US" b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BB304E1-A793-72D8-9DE8-7444D5721F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58977" y="1641725"/>
                  <a:ext cx="1141659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4278" t="-10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Right Brace 54">
              <a:extLst>
                <a:ext uri="{FF2B5EF4-FFF2-40B4-BE49-F238E27FC236}">
                  <a16:creationId xmlns:a16="http://schemas.microsoft.com/office/drawing/2014/main" id="{F6BAA0E3-54D3-1141-5647-7AB7DB2840DD}"/>
                </a:ext>
              </a:extLst>
            </p:cNvPr>
            <p:cNvSpPr/>
            <p:nvPr/>
          </p:nvSpPr>
          <p:spPr>
            <a:xfrm rot="16200000">
              <a:off x="4874038" y="994655"/>
              <a:ext cx="215094" cy="2247900"/>
            </a:xfrm>
            <a:prstGeom prst="rightBrace">
              <a:avLst/>
            </a:prstGeom>
            <a:ln>
              <a:tailEnd type="non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879DC48-9A63-AAE4-CA11-D25164704FCB}"/>
              </a:ext>
            </a:extLst>
          </p:cNvPr>
          <p:cNvGrpSpPr/>
          <p:nvPr/>
        </p:nvGrpSpPr>
        <p:grpSpPr>
          <a:xfrm>
            <a:off x="4703882" y="2823479"/>
            <a:ext cx="2701561" cy="525230"/>
            <a:chOff x="3857635" y="1700922"/>
            <a:chExt cx="2701561" cy="5252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7584166-A1D1-A049-4061-91573A7B3987}"/>
                    </a:ext>
                  </a:extLst>
                </p:cNvPr>
                <p:cNvSpPr txBox="1"/>
                <p:nvPr/>
              </p:nvSpPr>
              <p:spPr>
                <a:xfrm>
                  <a:off x="4981585" y="1700922"/>
                  <a:ext cx="157761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>
                      <a:solidFill>
                        <a:schemeClr val="accent6"/>
                      </a:solidFill>
                    </a:rPr>
                    <a:t>bilinear in </a:t>
                  </a:r>
                  <a14:m>
                    <m:oMath xmlns:m="http://schemas.openxmlformats.org/officeDocument/2006/math">
                      <m:r>
                        <a:rPr lang="en-US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</m:oMath>
                  </a14:m>
                  <a:r>
                    <a:rPr lang="en-US" b="1" dirty="0">
                      <a:solidFill>
                        <a:schemeClr val="accent2"/>
                      </a:solidFill>
                    </a:rPr>
                    <a:t>,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b="1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1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b="1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a14:m>
                  <a:endParaRPr lang="en-US" b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7584166-A1D1-A049-4061-91573A7B39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1585" y="1700922"/>
                  <a:ext cx="1577611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3089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Right Brace 57">
              <a:extLst>
                <a:ext uri="{FF2B5EF4-FFF2-40B4-BE49-F238E27FC236}">
                  <a16:creationId xmlns:a16="http://schemas.microsoft.com/office/drawing/2014/main" id="{7CBA6174-4EAF-C7EA-68DF-53B1F5CCB8CB}"/>
                </a:ext>
              </a:extLst>
            </p:cNvPr>
            <p:cNvSpPr/>
            <p:nvPr/>
          </p:nvSpPr>
          <p:spPr>
            <a:xfrm rot="16200000">
              <a:off x="4823376" y="1045316"/>
              <a:ext cx="215095" cy="2146578"/>
            </a:xfrm>
            <a:prstGeom prst="rightBrace">
              <a:avLst>
                <a:gd name="adj1" fmla="val 8333"/>
                <a:gd name="adj2" fmla="val 79865"/>
              </a:avLst>
            </a:prstGeom>
            <a:ln>
              <a:solidFill>
                <a:schemeClr val="accent6"/>
              </a:solidFill>
              <a:tailEnd type="non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043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CC02F-8520-CD69-57B9-B5E0F6A7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3: Solving the Game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C309A-CCDF-0429-5392-657C87ED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D354AF2-EE4F-9F98-5955-40BA887C8AB8}"/>
                  </a:ext>
                </a:extLst>
              </p:cNvPr>
              <p:cNvSpPr txBox="1"/>
              <p:nvPr/>
            </p:nvSpPr>
            <p:spPr>
              <a:xfrm>
                <a:off x="685802" y="1543107"/>
                <a:ext cx="8077198" cy="227504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  <a:latin typeface="+mj-lt"/>
                  </a:rPr>
                  <a:t>Program:</a:t>
                </a:r>
                <a:endParaRPr lang="en-US" b="1" dirty="0">
                  <a:solidFill>
                    <a:schemeClr val="tx1"/>
                  </a:solidFill>
                  <a:latin typeface="+mj-lt"/>
                </a:endParaRPr>
              </a:p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Sup>
                                <m:sSubSupPr>
                                  <m:ctrlP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  <m:sup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en-US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Sup>
                                <m:sSubSupPr>
                                  <m:ctrlP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  <m:sup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  <m:r>
                                <a:rPr lang="en-US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,…,</m:t>
                              </m:r>
                              <m:sSubSup>
                                <m:sSubSupPr>
                                  <m:ctrlP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sub>
                                <m:sup>
                                  <m:r>
                                    <a:rPr lang="en-US" b="1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</m:sup>
                              </m:sSubSup>
                            </m:e>
                          </m:d>
                        </m:e>
                      </m:func>
                    </m:oMath>
                  </m:oMathPara>
                </a14:m>
                <a:endParaRPr lang="en-US" dirty="0">
                  <a:solidFill>
                    <a:schemeClr val="accent3"/>
                  </a:solidFill>
                </a:endParaRP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en-US" dirty="0" err="1">
                    <a:solidFill>
                      <a:schemeClr val="tx1"/>
                    </a:solidFill>
                  </a:rPr>
                  <a:t>s.t.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algn="ctr">
                  <a:lnSpc>
                    <a:spcPct val="150000"/>
                  </a:lnSpc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e>
                    </m:fun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b="1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D354AF2-EE4F-9F98-5955-40BA887C8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2" y="1543107"/>
                <a:ext cx="8077198" cy="2275046"/>
              </a:xfrm>
              <a:prstGeom prst="rect">
                <a:avLst/>
              </a:prstGeom>
              <a:blipFill>
                <a:blip r:embed="rId3"/>
                <a:stretch>
                  <a:fillRect l="-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2A34B20-F58E-133A-FD4A-05E5E8FB87AB}"/>
                  </a:ext>
                </a:extLst>
              </p:cNvPr>
              <p:cNvSpPr txBox="1"/>
              <p:nvPr/>
            </p:nvSpPr>
            <p:spPr>
              <a:xfrm>
                <a:off x="990600" y="4201438"/>
                <a:ext cx="7467598" cy="258602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Definition: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dirty="0">
                    <a:solidFill>
                      <a:schemeClr val="tx1"/>
                    </a:solidFill>
                    <a:latin typeface="+mj-lt"/>
                  </a:rPr>
                  <a:t>A </a:t>
                </a:r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(direct)</a:t>
                </a:r>
                <a:r>
                  <a:rPr lang="en-US" dirty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en-US" b="1" dirty="0">
                    <a:solidFill>
                      <a:schemeClr val="tx1"/>
                    </a:solidFill>
                    <a:latin typeface="+mj-lt"/>
                  </a:rPr>
                  <a:t>comm eq </a:t>
                </a:r>
                <a:r>
                  <a:rPr lang="en-US" dirty="0">
                    <a:solidFill>
                      <a:schemeClr val="tx1"/>
                    </a:solidFill>
                    <a:latin typeface="+mj-lt"/>
                  </a:rPr>
                  <a:t>is a </a:t>
                </a:r>
                <a:r>
                  <a:rPr lang="en-US" i="1" dirty="0">
                    <a:solidFill>
                      <a:schemeClr val="tx1"/>
                    </a:solidFill>
                    <a:latin typeface="+mj-lt"/>
                  </a:rPr>
                  <a:t>(possibly randomized) mediator strategy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i="1" dirty="0">
                    <a:solidFill>
                      <a:schemeClr val="tx1"/>
                    </a:solidFill>
                    <a:latin typeface="+mj-lt"/>
                  </a:rPr>
                  <a:t> in the communication game </a:t>
                </a:r>
                <a:r>
                  <a:rPr lang="en-US" dirty="0">
                    <a:solidFill>
                      <a:schemeClr val="tx1"/>
                    </a:solidFill>
                    <a:latin typeface="+mj-lt"/>
                  </a:rPr>
                  <a:t>such that</a:t>
                </a: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solidFill>
                              <a:schemeClr val="accent6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  <m:r>
                          <a:rPr lang="en-US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,…,</m:t>
                        </m:r>
                        <m:sSubSup>
                          <m:sSubSupPr>
                            <m:ctrlP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  <m:sup>
                            <m:r>
                              <a:rPr lang="en-US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sSubSup>
                              <m:sSubSupPr>
                                <m:ctrlP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sub>
                              <m:sup>
                                <m:r>
                                  <a:rPr lang="en-US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e>
                    </m:func>
                  </m:oMath>
                </a14:m>
                <a:r>
                  <a:rPr lang="en-US" dirty="0">
                    <a:solidFill>
                      <a:schemeClr val="accent2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for all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b="1" i="1" dirty="0">
                  <a:solidFill>
                    <a:schemeClr val="tx1"/>
                  </a:solidFill>
                  <a:latin typeface="+mj-lt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US" dirty="0">
                    <a:solidFill>
                      <a:schemeClr val="tx1"/>
                    </a:solidFill>
                    <a:latin typeface="+mj-lt"/>
                  </a:rPr>
                  <a:t>where</a:t>
                </a: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b="1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en-US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b="1" dirty="0">
                    <a:solidFill>
                      <a:srgbClr val="00B050"/>
                    </a:solidFill>
                  </a:rPr>
                  <a:t> direct strategy of player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dirty="0">
                  <a:solidFill>
                    <a:srgbClr val="00B050"/>
                  </a:solidFill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sz="1600" dirty="0">
                    <a:solidFill>
                      <a:srgbClr val="00B050"/>
                    </a:solidFill>
                  </a:rPr>
                  <a:t>(Send honest info, obey recommendations)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2A34B20-F58E-133A-FD4A-05E5E8FB87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4201438"/>
                <a:ext cx="7467598" cy="2586029"/>
              </a:xfrm>
              <a:prstGeom prst="rect">
                <a:avLst/>
              </a:prstGeom>
              <a:blipFill>
                <a:blip r:embed="rId4"/>
                <a:stretch>
                  <a:fillRect l="-570" t="-701" b="-2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ED746E9-61B4-973C-4818-91C4FD298E0B}"/>
                  </a:ext>
                </a:extLst>
              </p:cNvPr>
              <p:cNvSpPr/>
              <p:nvPr/>
            </p:nvSpPr>
            <p:spPr>
              <a:xfrm>
                <a:off x="3857636" y="2113684"/>
                <a:ext cx="2247900" cy="4947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ED746E9-61B4-973C-4818-91C4FD298E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7636" y="2113684"/>
                <a:ext cx="2247900" cy="4947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7F820A84-D5C2-F2E5-72C9-8DB15A467A98}"/>
                  </a:ext>
                </a:extLst>
              </p:cNvPr>
              <p:cNvSpPr/>
              <p:nvPr/>
            </p:nvSpPr>
            <p:spPr>
              <a:xfrm>
                <a:off x="1797161" y="3224740"/>
                <a:ext cx="2210550" cy="4947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bSup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7F820A84-D5C2-F2E5-72C9-8DB15A467A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161" y="3224740"/>
                <a:ext cx="2210550" cy="494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BCC7331-80BE-8FB0-B007-2F6829012DFE}"/>
                  </a:ext>
                </a:extLst>
              </p:cNvPr>
              <p:cNvSpPr/>
              <p:nvPr/>
            </p:nvSpPr>
            <p:spPr>
              <a:xfrm>
                <a:off x="4292420" y="3282285"/>
                <a:ext cx="2558040" cy="494699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unc>
                        <m:funcPr>
                          <m:ctrlP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Sup>
                                <m:sSubSupPr>
                                  <m:ctrlPr>
                                    <a:rPr lang="en-US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  <m:sup>
                                  <m:r>
                                    <a:rPr lang="en-US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lim>
                          </m:limLow>
                        </m:fName>
                        <m:e>
                          <m:r>
                            <a:rPr lang="en-US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               </m:t>
                          </m:r>
                          <m:sSup>
                            <m:sSupPr>
                              <m:ctrlPr>
                                <a:rPr lang="en-US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e>
                            <m:sup>
                              <m:r>
                                <a:rPr lang="en-US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b="1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  <m:sup>
                              <m:r>
                                <a:rPr lang="en-US" b="1" i="1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func>
                    </m:oMath>
                  </m:oMathPara>
                </a14:m>
                <a:endParaRPr lang="en-US" b="1" i="1" dirty="0"/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BCC7331-80BE-8FB0-B007-2F6829012D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2420" y="3282285"/>
                <a:ext cx="2558040" cy="494699"/>
              </a:xfrm>
              <a:prstGeom prst="rect">
                <a:avLst/>
              </a:prstGeom>
              <a:blipFill>
                <a:blip r:embed="rId8"/>
                <a:stretch>
                  <a:fillRect l="-2381" b="-365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>
            <a:extLst>
              <a:ext uri="{FF2B5EF4-FFF2-40B4-BE49-F238E27FC236}">
                <a16:creationId xmlns:a16="http://schemas.microsoft.com/office/drawing/2014/main" id="{2F6A0E41-1C9E-0C38-7A78-881285F1ED4A}"/>
              </a:ext>
            </a:extLst>
          </p:cNvPr>
          <p:cNvGrpSpPr/>
          <p:nvPr/>
        </p:nvGrpSpPr>
        <p:grpSpPr>
          <a:xfrm>
            <a:off x="3857635" y="1641725"/>
            <a:ext cx="2247900" cy="584427"/>
            <a:chOff x="3857635" y="1641725"/>
            <a:chExt cx="2247900" cy="5844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E6EF387-8A44-D424-AFE2-4D4621855C5E}"/>
                    </a:ext>
                  </a:extLst>
                </p:cNvPr>
                <p:cNvSpPr txBox="1"/>
                <p:nvPr/>
              </p:nvSpPr>
              <p:spPr>
                <a:xfrm>
                  <a:off x="4458977" y="1641725"/>
                  <a:ext cx="114165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>
                      <a:solidFill>
                        <a:schemeClr val="accent2"/>
                      </a:solidFill>
                    </a:rPr>
                    <a:t>linear in 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</m:oMath>
                  </a14:m>
                  <a:endParaRPr lang="en-US" b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E6EF387-8A44-D424-AFE2-4D4621855C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58977" y="1641725"/>
                  <a:ext cx="1141659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4255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Right Brace 50">
              <a:extLst>
                <a:ext uri="{FF2B5EF4-FFF2-40B4-BE49-F238E27FC236}">
                  <a16:creationId xmlns:a16="http://schemas.microsoft.com/office/drawing/2014/main" id="{3D09F7A2-C92D-6075-6842-F5F0287AF5D8}"/>
                </a:ext>
              </a:extLst>
            </p:cNvPr>
            <p:cNvSpPr/>
            <p:nvPr/>
          </p:nvSpPr>
          <p:spPr>
            <a:xfrm rot="16200000">
              <a:off x="4874038" y="994655"/>
              <a:ext cx="215094" cy="2247900"/>
            </a:xfrm>
            <a:prstGeom prst="rightBrace">
              <a:avLst/>
            </a:prstGeom>
            <a:ln>
              <a:tailEnd type="non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C145498-8532-EDDB-63D7-8D0A204CA08D}"/>
              </a:ext>
            </a:extLst>
          </p:cNvPr>
          <p:cNvGrpSpPr/>
          <p:nvPr/>
        </p:nvGrpSpPr>
        <p:grpSpPr>
          <a:xfrm>
            <a:off x="1867650" y="2729939"/>
            <a:ext cx="2247900" cy="584427"/>
            <a:chOff x="3857635" y="1641725"/>
            <a:chExt cx="2247900" cy="5844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BB304E1-A793-72D8-9DE8-7444D5721F76}"/>
                    </a:ext>
                  </a:extLst>
                </p:cNvPr>
                <p:cNvSpPr txBox="1"/>
                <p:nvPr/>
              </p:nvSpPr>
              <p:spPr>
                <a:xfrm>
                  <a:off x="4458977" y="1641725"/>
                  <a:ext cx="114165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>
                      <a:solidFill>
                        <a:schemeClr val="accent2"/>
                      </a:solidFill>
                    </a:rPr>
                    <a:t>linear in </a:t>
                  </a:r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</m:oMath>
                  </a14:m>
                  <a:endParaRPr lang="en-US" b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9BB304E1-A793-72D8-9DE8-7444D5721F7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58977" y="1641725"/>
                  <a:ext cx="1141659" cy="369332"/>
                </a:xfrm>
                <a:prstGeom prst="rect">
                  <a:avLst/>
                </a:prstGeom>
                <a:blipFill>
                  <a:blip r:embed="rId10"/>
                  <a:stretch>
                    <a:fillRect l="-4278" t="-10000" b="-2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Right Brace 54">
              <a:extLst>
                <a:ext uri="{FF2B5EF4-FFF2-40B4-BE49-F238E27FC236}">
                  <a16:creationId xmlns:a16="http://schemas.microsoft.com/office/drawing/2014/main" id="{F6BAA0E3-54D3-1141-5647-7AB7DB2840DD}"/>
                </a:ext>
              </a:extLst>
            </p:cNvPr>
            <p:cNvSpPr/>
            <p:nvPr/>
          </p:nvSpPr>
          <p:spPr>
            <a:xfrm rot="16200000">
              <a:off x="4874038" y="994655"/>
              <a:ext cx="215094" cy="2247900"/>
            </a:xfrm>
            <a:prstGeom prst="rightBrace">
              <a:avLst/>
            </a:prstGeom>
            <a:ln>
              <a:tailEnd type="non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879DC48-9A63-AAE4-CA11-D25164704FCB}"/>
              </a:ext>
            </a:extLst>
          </p:cNvPr>
          <p:cNvGrpSpPr/>
          <p:nvPr/>
        </p:nvGrpSpPr>
        <p:grpSpPr>
          <a:xfrm>
            <a:off x="4703882" y="2823479"/>
            <a:ext cx="2701561" cy="525230"/>
            <a:chOff x="3857635" y="1700922"/>
            <a:chExt cx="2701561" cy="52523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7584166-A1D1-A049-4061-91573A7B3987}"/>
                    </a:ext>
                  </a:extLst>
                </p:cNvPr>
                <p:cNvSpPr txBox="1"/>
                <p:nvPr/>
              </p:nvSpPr>
              <p:spPr>
                <a:xfrm>
                  <a:off x="4981585" y="1700922"/>
                  <a:ext cx="157761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i="1" dirty="0">
                      <a:solidFill>
                        <a:schemeClr val="accent6"/>
                      </a:solidFill>
                    </a:rPr>
                    <a:t>bilinear in </a:t>
                  </a:r>
                  <a14:m>
                    <m:oMath xmlns:m="http://schemas.openxmlformats.org/officeDocument/2006/math">
                      <m:r>
                        <a:rPr lang="en-US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</m:oMath>
                  </a14:m>
                  <a:r>
                    <a:rPr lang="en-US" b="1" dirty="0">
                      <a:solidFill>
                        <a:schemeClr val="accent2"/>
                      </a:solidFill>
                    </a:rPr>
                    <a:t>,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b="1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1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>
                          <m:r>
                            <a:rPr lang="en-US" b="1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a14:m>
                  <a:endParaRPr lang="en-US" b="1" dirty="0">
                    <a:solidFill>
                      <a:schemeClr val="accent2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B7584166-A1D1-A049-4061-91573A7B398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81585" y="1700922"/>
                  <a:ext cx="1577611" cy="369332"/>
                </a:xfrm>
                <a:prstGeom prst="rect">
                  <a:avLst/>
                </a:prstGeom>
                <a:blipFill>
                  <a:blip r:embed="rId11"/>
                  <a:stretch>
                    <a:fillRect l="-3089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Right Brace 57">
              <a:extLst>
                <a:ext uri="{FF2B5EF4-FFF2-40B4-BE49-F238E27FC236}">
                  <a16:creationId xmlns:a16="http://schemas.microsoft.com/office/drawing/2014/main" id="{7CBA6174-4EAF-C7EA-68DF-53B1F5CCB8CB}"/>
                </a:ext>
              </a:extLst>
            </p:cNvPr>
            <p:cNvSpPr/>
            <p:nvPr/>
          </p:nvSpPr>
          <p:spPr>
            <a:xfrm rot="16200000">
              <a:off x="4823376" y="1045316"/>
              <a:ext cx="215095" cy="2146578"/>
            </a:xfrm>
            <a:prstGeom prst="rightBrace">
              <a:avLst>
                <a:gd name="adj1" fmla="val 8333"/>
                <a:gd name="adj2" fmla="val 79865"/>
              </a:avLst>
            </a:prstGeom>
            <a:ln>
              <a:solidFill>
                <a:schemeClr val="accent6"/>
              </a:solidFill>
              <a:tailEnd type="non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25840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CC02F-8520-CD69-57B9-B5E0F6A7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 3: Solving the Game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C309A-CCDF-0429-5392-657C87ED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D354AF2-EE4F-9F98-5955-40BA887C8AB8}"/>
                  </a:ext>
                </a:extLst>
              </p:cNvPr>
              <p:cNvSpPr txBox="1"/>
              <p:nvPr/>
            </p:nvSpPr>
            <p:spPr>
              <a:xfrm>
                <a:off x="1600200" y="1713797"/>
                <a:ext cx="6291072" cy="181453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800" b="1" dirty="0">
                    <a:solidFill>
                      <a:schemeClr val="tx1"/>
                    </a:solidFill>
                    <a:latin typeface="+mj-lt"/>
                  </a:rPr>
                  <a:t>Program:</a:t>
                </a:r>
                <a:endParaRPr lang="en-US" sz="2400" b="1" dirty="0">
                  <a:solidFill>
                    <a:schemeClr val="tx1"/>
                  </a:solidFill>
                  <a:latin typeface="+mj-lt"/>
                </a:endParaRPr>
              </a:p>
              <a:p>
                <a:pPr algn="ctr">
                  <a:spcAft>
                    <a:spcPts val="600"/>
                  </a:spcAft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sz="2400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sz="2400" b="1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b>
                                <m:r>
                                  <a:rPr lang="en-US" sz="2400" b="1" i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𝐌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2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 panose="02040503050406030204" pitchFamily="18" charset="0"/>
                              </a:rPr>
                              <m:t>𝒄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r>
                          <a:rPr lang="en-US" sz="2400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  <m:r>
                          <m:rPr>
                            <m:nor/>
                          </m:rPr>
                          <a:rPr lang="en-US" sz="2400" b="1" i="0" dirty="0"/>
                          <m:t> </m:t>
                        </m:r>
                      </m:e>
                    </m:func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 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s.t.</a:t>
                </a:r>
                <a:r>
                  <a:rPr lang="en-US" sz="2400" dirty="0">
                    <a:solidFill>
                      <a:schemeClr val="tx1"/>
                    </a:solidFill>
                  </a:rPr>
                  <a:t>     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𝒃</m:t>
                        </m:r>
                      </m:e>
                      <m:sub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  <m:sup>
                        <m:r>
                          <a:rPr lang="en-US" sz="2400" b="1" i="1">
                            <a:latin typeface="Cambria Math" panose="02040503050406030204" pitchFamily="18" charset="0"/>
                          </a:rPr>
                          <m:t>⊤</m:t>
                        </m:r>
                      </m:sup>
                    </m:sSubSup>
                    <m:r>
                      <a:rPr lang="en-US" sz="2400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func>
                      <m:func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sSubSup>
                              <m:sSubSupPr>
                                <m:ctrlPr>
                                  <a:rPr lang="en-US" sz="2400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400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sz="2400" b="1" i="1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sz="2400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∈</m:t>
                            </m:r>
                            <m:sSub>
                              <m:sSubPr>
                                <m:ctrlPr>
                                  <a:rPr lang="en-US" sz="2400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𝑿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sz="2400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e>
                          <m:sup>
                            <m:r>
                              <a:rPr lang="en-US" sz="2400" b="1" i="1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⊤</m:t>
                            </m:r>
                          </m:sup>
                        </m:sSup>
                        <m:sSub>
                          <m:sSubPr>
                            <m:ctrlP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𝐀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sSubSup>
                          <m:sSubSupPr>
                            <m:ctrlPr>
                              <a:rPr lang="en-US" sz="24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sz="24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e>
                    </m:func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endParaRPr lang="en-US" sz="2400" b="1" i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D354AF2-EE4F-9F98-5955-40BA887C8A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1713797"/>
                <a:ext cx="6291072" cy="1814536"/>
              </a:xfrm>
              <a:prstGeom prst="rect">
                <a:avLst/>
              </a:prstGeom>
              <a:blipFill>
                <a:blip r:embed="rId3"/>
                <a:stretch>
                  <a:fillRect l="-1834" t="-23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753C52DE-26D9-4B71-444B-2FD8B22289B7}"/>
              </a:ext>
            </a:extLst>
          </p:cNvPr>
          <p:cNvGrpSpPr/>
          <p:nvPr/>
        </p:nvGrpSpPr>
        <p:grpSpPr>
          <a:xfrm>
            <a:off x="1426464" y="3815243"/>
            <a:ext cx="6726936" cy="2661435"/>
            <a:chOff x="1426464" y="3815243"/>
            <a:chExt cx="6726936" cy="2661435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42ACA507-6742-1200-7704-C50D36A30A82}"/>
                </a:ext>
              </a:extLst>
            </p:cNvPr>
            <p:cNvCxnSpPr>
              <a:cxnSpLocks/>
            </p:cNvCxnSpPr>
            <p:nvPr/>
          </p:nvCxnSpPr>
          <p:spPr>
            <a:xfrm>
              <a:off x="5715000" y="3815243"/>
              <a:ext cx="0" cy="908838"/>
            </a:xfrm>
            <a:prstGeom prst="straightConnector1">
              <a:avLst/>
            </a:prstGeom>
            <a:ln w="76200"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09A5F83-6181-1301-460B-B9F1BD8A4205}"/>
                    </a:ext>
                  </a:extLst>
                </p:cNvPr>
                <p:cNvSpPr txBox="1"/>
                <p:nvPr/>
              </p:nvSpPr>
              <p:spPr>
                <a:xfrm flipH="1">
                  <a:off x="2145791" y="3861068"/>
                  <a:ext cx="3401569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Take duals of inner maximizations</a:t>
                  </a:r>
                  <a:endParaRPr lang="en-US" sz="900" dirty="0"/>
                </a:p>
                <a:p>
                  <a:pPr algn="ctr"/>
                  <a:r>
                    <a:rPr lang="en-US" dirty="0"/>
                    <a:t>Let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  <m:sup>
                              <m:r>
                                <a:rPr lang="en-US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lang="en-US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b="1" i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A09A5F83-6181-1301-460B-B9F1BD8A42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flipH="1">
                  <a:off x="2145791" y="3861068"/>
                  <a:ext cx="3401569" cy="646331"/>
                </a:xfrm>
                <a:prstGeom prst="rect">
                  <a:avLst/>
                </a:prstGeom>
                <a:blipFill>
                  <a:blip r:embed="rId4"/>
                  <a:stretch>
                    <a:fillRect l="-1434" t="-4717" r="-717" b="-141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D4A291C-1BF2-AAA2-C7CA-6FCEF6CD75F9}"/>
                    </a:ext>
                  </a:extLst>
                </p:cNvPr>
                <p:cNvSpPr txBox="1"/>
                <p:nvPr/>
              </p:nvSpPr>
              <p:spPr>
                <a:xfrm>
                  <a:off x="1426464" y="4872841"/>
                  <a:ext cx="6726936" cy="1603837"/>
                </a:xfrm>
                <a:prstGeom prst="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US" sz="2800" b="1" dirty="0">
                      <a:solidFill>
                        <a:schemeClr val="tx1"/>
                      </a:solidFill>
                      <a:latin typeface="+mj-lt"/>
                    </a:rPr>
                    <a:t>Linear program:</a:t>
                  </a:r>
                  <a:endParaRPr lang="en-US" sz="2400" b="1" dirty="0">
                    <a:solidFill>
                      <a:schemeClr val="tx1"/>
                    </a:solidFill>
                    <a:latin typeface="+mj-lt"/>
                  </a:endParaRPr>
                </a:p>
                <a:p>
                  <a:pPr algn="ctr">
                    <a:spcAft>
                      <a:spcPts val="600"/>
                    </a:spcAft>
                  </a:pPr>
                  <a14:m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  <m:r>
                                <a:rPr lang="en-US" sz="2400" b="1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sz="24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𝑿</m:t>
                                  </m:r>
                                </m:e>
                                <m:sub>
                                  <m:r>
                                    <a:rPr lang="en-US" sz="2400" b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𝐌</m:t>
                                  </m:r>
                                </m:sub>
                              </m:sSub>
                              <m:r>
                                <a:rPr lang="en-US" sz="24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,   </m:t>
                              </m:r>
                              <m:sSub>
                                <m:sSubPr>
                                  <m:ctrlPr>
                                    <a:rPr lang="en-US" sz="24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en-US" sz="24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  <m:r>
                                <a:rPr lang="en-US" sz="24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∈[</m:t>
                              </m:r>
                              <m:r>
                                <a:rPr lang="en-US" sz="24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  <m:r>
                                <a:rPr lang="en-US" sz="2400" b="1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⊤</m:t>
                              </m:r>
                            </m:sup>
                          </m:sSup>
                          <m:r>
                            <a:rPr lang="en-US" sz="2400" b="1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m:rPr>
                              <m:nor/>
                            </m:rPr>
                            <a:rPr lang="en-US" sz="2400" b="1" i="0" dirty="0"/>
                            <m:t> </m:t>
                          </m:r>
                        </m:e>
                      </m:func>
                    </m:oMath>
                  </a14:m>
                  <a:r>
                    <a:rPr lang="en-US" sz="2400" dirty="0">
                      <a:solidFill>
                        <a:schemeClr val="tx1"/>
                      </a:solidFill>
                    </a:rPr>
                    <a:t>     s</a:t>
                  </a:r>
                  <a:r>
                    <a:rPr lang="en-US" sz="2400" dirty="0" err="1">
                      <a:solidFill>
                        <a:schemeClr val="tx1"/>
                      </a:solidFill>
                    </a:rPr>
                    <a:t>.t.</a:t>
                  </a:r>
                  <a:r>
                    <a:rPr lang="en-US" sz="2400" dirty="0">
                      <a:solidFill>
                        <a:schemeClr val="tx1"/>
                      </a:solidFill>
                    </a:rPr>
                    <a:t>     </a:t>
                  </a:r>
                </a:p>
                <a:p>
                  <a:pPr algn="ctr">
                    <a:spcAft>
                      <a:spcPts val="600"/>
                    </a:spcAft>
                  </a:pP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4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bSup>
                      <m:r>
                        <a:rPr lang="en-US" sz="2400" b="1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sSubSup>
                        <m:sSubSupPr>
                          <m:ctrlPr>
                            <a:rPr lang="en-US" sz="2400" b="1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bSup>
                      <m:sSub>
                        <m:sSubPr>
                          <m:ctrlPr>
                            <a:rPr lang="en-US" sz="2400" b="1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a14:m>
                  <a:r>
                    <a:rPr lang="en-US" sz="2400" b="1" i="1" dirty="0">
                      <a:solidFill>
                        <a:schemeClr val="tx1"/>
                      </a:solidFill>
                    </a:rPr>
                    <a:t>     </a:t>
                  </a:r>
                  <a14:m>
                    <m:oMath xmlns:m="http://schemas.openxmlformats.org/officeDocument/2006/math">
                      <m:sSubSup>
                        <m:sSubSupPr>
                          <m:ctrlPr>
                            <a:rPr lang="en-US" sz="2400" b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𝐅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1" i="1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bSup>
                      <m:sSub>
                        <m:sSubPr>
                          <m:ctrlPr>
                            <a:rPr lang="en-US" sz="2400" b="1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𝒗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≥</m:t>
                      </m:r>
                      <m:sSubSup>
                        <m:sSubSupPr>
                          <m:ctrlPr>
                            <a:rPr lang="en-US" sz="2400" b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1" i="1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bSup>
                      <m:r>
                        <a:rPr lang="en-US" sz="24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</m:oMath>
                  </a14:m>
                  <a:r>
                    <a:rPr lang="en-US" sz="2400" dirty="0"/>
                    <a:t>      for all </a:t>
                  </a:r>
                  <a14:m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𝒊</m:t>
                      </m:r>
                    </m:oMath>
                  </a14:m>
                  <a:endParaRPr lang="en-US" sz="2400" b="1" i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7D4A291C-1BF2-AAA2-C7CA-6FCEF6CD75F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6464" y="4872841"/>
                  <a:ext cx="6726936" cy="1603837"/>
                </a:xfrm>
                <a:prstGeom prst="rect">
                  <a:avLst/>
                </a:prstGeom>
                <a:blipFill>
                  <a:blip r:embed="rId5"/>
                  <a:stretch>
                    <a:fillRect l="-1625" t="-2622" b="-674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41F66B9-DC3E-34CA-A864-472F9134864D}"/>
              </a:ext>
            </a:extLst>
          </p:cNvPr>
          <p:cNvSpPr/>
          <p:nvPr/>
        </p:nvSpPr>
        <p:spPr>
          <a:xfrm>
            <a:off x="8653272" y="6342570"/>
            <a:ext cx="228600" cy="228600"/>
          </a:xfrm>
          <a:prstGeom prst="rec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023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1E53C-49E7-23A0-9B07-FF951567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887D43-C41F-00A8-AA99-8E5747CF4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30048-4FA2-4601-34DE-F6F373B76BC9}"/>
                  </a:ext>
                </a:extLst>
              </p:cNvPr>
              <p:cNvSpPr txBox="1"/>
              <p:nvPr/>
            </p:nvSpPr>
            <p:spPr>
              <a:xfrm>
                <a:off x="533400" y="1383669"/>
                <a:ext cx="8305800" cy="155427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Main theorem: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000" dirty="0">
                    <a:solidFill>
                      <a:schemeClr val="tx1"/>
                    </a:solidFill>
                  </a:rPr>
                  <a:t>There exists </a:t>
                </a:r>
                <a:r>
                  <a:rPr lang="en-US" sz="2000" b="1" dirty="0">
                    <a:solidFill>
                      <a:schemeClr val="tx1"/>
                    </a:solidFill>
                  </a:rPr>
                  <a:t>poly(size of game tree)</a:t>
                </a:r>
                <a:r>
                  <a:rPr lang="en-US" sz="2000" dirty="0">
                    <a:solidFill>
                      <a:schemeClr val="tx1"/>
                    </a:solidFill>
                  </a:rPr>
                  <a:t> algorithm that computes a communication equilibrium </a:t>
                </a:r>
                <a14:m>
                  <m:oMath xmlns:m="http://schemas.openxmlformats.org/officeDocument/2006/math"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US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000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…,</m:t>
                    </m:r>
                    <m:sSub>
                      <m:sSubPr>
                        <m:ctrlPr>
                          <a:rPr lang="en-US" sz="20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>
                    <a:solidFill>
                      <a:schemeClr val="tx1"/>
                    </a:solidFill>
                  </a:rPr>
                  <a:t> maximizing mediator's objective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r>
                        <a:rPr lang="en-US" sz="20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1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𝝁</m:t>
                      </m:r>
                      <m:r>
                        <a:rPr lang="en-US" sz="20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0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000" b="1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lang="en-US" sz="20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1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  <m:r>
                        <a:rPr lang="en-US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9F30048-4FA2-4601-34DE-F6F373B76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1383669"/>
                <a:ext cx="8305800" cy="1554272"/>
              </a:xfrm>
              <a:prstGeom prst="rect">
                <a:avLst/>
              </a:prstGeom>
              <a:blipFill>
                <a:blip r:embed="rId3"/>
                <a:stretch>
                  <a:fillRect l="-659" t="-1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DD9F8EF4-5C75-5766-520F-134EFDD1A480}"/>
              </a:ext>
            </a:extLst>
          </p:cNvPr>
          <p:cNvSpPr/>
          <p:nvPr/>
        </p:nvSpPr>
        <p:spPr>
          <a:xfrm>
            <a:off x="381002" y="3810000"/>
            <a:ext cx="8458196" cy="2514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/>
              <a:t>Polytime</a:t>
            </a:r>
            <a:r>
              <a:rPr lang="en-US" sz="2400" dirty="0"/>
              <a:t> algorithms for: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Optimal sequential mechanism design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Optimal sequential information design</a:t>
            </a:r>
          </a:p>
          <a:p>
            <a:r>
              <a:rPr lang="en-US" sz="2400" dirty="0"/>
              <a:t>…and more!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Optimal "certification equilibria" </a:t>
            </a:r>
            <a:r>
              <a:rPr lang="en-US" dirty="0"/>
              <a:t>[Forges &amp; </a:t>
            </a:r>
            <a:r>
              <a:rPr lang="en-US" dirty="0" err="1"/>
              <a:t>Koessler</a:t>
            </a:r>
            <a:r>
              <a:rPr lang="en-US" dirty="0"/>
              <a:t>, </a:t>
            </a:r>
            <a:r>
              <a:rPr lang="en-US" i="1" dirty="0"/>
              <a:t>J Math Econ</a:t>
            </a:r>
            <a:r>
              <a:rPr lang="en-US" dirty="0"/>
              <a:t>'05]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Optimal "mediated equilibria" </a:t>
            </a:r>
            <a:r>
              <a:rPr lang="en-US" dirty="0"/>
              <a:t>[</a:t>
            </a:r>
            <a:r>
              <a:rPr lang="en-US" dirty="0" err="1"/>
              <a:t>Monderer</a:t>
            </a:r>
            <a:r>
              <a:rPr lang="en-US" dirty="0"/>
              <a:t> &amp; </a:t>
            </a:r>
            <a:r>
              <a:rPr lang="en-US" dirty="0" err="1"/>
              <a:t>Tennenholtz</a:t>
            </a:r>
            <a:r>
              <a:rPr lang="en-US" dirty="0"/>
              <a:t>, </a:t>
            </a:r>
            <a:r>
              <a:rPr lang="en-US" i="1" dirty="0"/>
              <a:t>AI</a:t>
            </a:r>
            <a:r>
              <a:rPr lang="en-US" dirty="0"/>
              <a:t>'09]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22941E4-E787-5250-2AE6-EEF90282068A}"/>
              </a:ext>
            </a:extLst>
          </p:cNvPr>
          <p:cNvCxnSpPr>
            <a:cxnSpLocks/>
          </p:cNvCxnSpPr>
          <p:nvPr/>
        </p:nvCxnSpPr>
        <p:spPr>
          <a:xfrm>
            <a:off x="4800600" y="3048000"/>
            <a:ext cx="0" cy="609600"/>
          </a:xfrm>
          <a:prstGeom prst="straightConnector1">
            <a:avLst/>
          </a:prstGeom>
          <a:ln w="76200">
            <a:headEnd type="none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05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5A0E9-EB2F-B6D0-1102-93714C1FB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Experiments: Payoff Space Plots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19B72F-B5AF-8013-2477-8F5BF9A86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2DBFE4-9318-B649-A444-64C2026E2A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528"/>
          <a:stretch/>
        </p:blipFill>
        <p:spPr>
          <a:xfrm>
            <a:off x="1752600" y="1549711"/>
            <a:ext cx="4076700" cy="4044766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A4778A5-DF5E-539D-4A7D-7AE44C67D27B}"/>
              </a:ext>
            </a:extLst>
          </p:cNvPr>
          <p:cNvGrpSpPr/>
          <p:nvPr/>
        </p:nvGrpSpPr>
        <p:grpSpPr>
          <a:xfrm>
            <a:off x="3124200" y="2094766"/>
            <a:ext cx="5341643" cy="2198145"/>
            <a:chOff x="3124200" y="2373855"/>
            <a:chExt cx="5341643" cy="2198145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0D0A749-2FAE-76B1-AEF1-29C43AB81D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24200" y="2895600"/>
              <a:ext cx="2819400" cy="167640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1CD0E9D-8702-3C00-63D1-770DB74F8FB5}"/>
                    </a:ext>
                  </a:extLst>
                </p:cNvPr>
                <p:cNvSpPr txBox="1"/>
                <p:nvPr/>
              </p:nvSpPr>
              <p:spPr>
                <a:xfrm>
                  <a:off x="5977151" y="2373855"/>
                  <a:ext cx="2488692" cy="14773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rgbClr val="00B050"/>
                      </a:solidFill>
                    </a:rPr>
                    <a:t>Unique communication equilibrium payoff</a:t>
                  </a:r>
                </a:p>
                <a:p>
                  <a:endParaRPr lang="en-US" b="1" dirty="0">
                    <a:solidFill>
                      <a:srgbClr val="00B050"/>
                    </a:solidFill>
                  </a:endParaRPr>
                </a:p>
                <a:p>
                  <a14:m>
                    <m:oMath xmlns:m="http://schemas.openxmlformats.org/officeDocument/2006/math">
                      <m:r>
                        <a:rPr lang="en-US" b="1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⇒ </m:t>
                      </m:r>
                    </m:oMath>
                  </a14:m>
                  <a:r>
                    <a:rPr lang="en-US" b="1" dirty="0">
                      <a:solidFill>
                        <a:srgbClr val="00B050"/>
                      </a:solidFill>
                    </a:rPr>
                    <a:t>Unique Nash equilibrium payoff!</a:t>
                  </a:r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1CD0E9D-8702-3C00-63D1-770DB74F8F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77151" y="2373855"/>
                  <a:ext cx="2488692" cy="1477328"/>
                </a:xfrm>
                <a:prstGeom prst="rect">
                  <a:avLst/>
                </a:prstGeom>
                <a:blipFill>
                  <a:blip r:embed="rId4"/>
                  <a:stretch>
                    <a:fillRect l="-2206" t="-2479" r="-245" b="-57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884CAB8-A910-372E-5681-8B1095974CC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3500" b="-9054"/>
          <a:stretch/>
        </p:blipFill>
        <p:spPr>
          <a:xfrm>
            <a:off x="800100" y="5638799"/>
            <a:ext cx="495300" cy="5339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A07C00E-A54D-3CBD-0AB4-E166395C8ABD}"/>
                  </a:ext>
                </a:extLst>
              </p:cNvPr>
              <p:cNvSpPr txBox="1"/>
              <p:nvPr/>
            </p:nvSpPr>
            <p:spPr>
              <a:xfrm>
                <a:off x="2514600" y="1143000"/>
                <a:ext cx="3237632" cy="64633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Medium-sized bargaining game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dirty="0"/>
                  <a:t>1000 states)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A07C00E-A54D-3CBD-0AB4-E166395C8A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00" y="1143000"/>
                <a:ext cx="3237632" cy="646331"/>
              </a:xfrm>
              <a:prstGeom prst="rect">
                <a:avLst/>
              </a:prstGeom>
              <a:blipFill>
                <a:blip r:embed="rId6"/>
                <a:stretch>
                  <a:fillRect t="-5660" r="-753" b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479375EA-5CCD-FBA6-010B-6D12FADEC8D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000" t="1" r="68500" b="-6871"/>
          <a:stretch/>
        </p:blipFill>
        <p:spPr>
          <a:xfrm>
            <a:off x="1333500" y="5632917"/>
            <a:ext cx="495300" cy="52322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0F2D58-5D4B-9EFC-AC1C-F7264C28567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060" t="-3672" r="44440" b="-5382"/>
          <a:stretch/>
        </p:blipFill>
        <p:spPr>
          <a:xfrm>
            <a:off x="1804915" y="5612295"/>
            <a:ext cx="495300" cy="53390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B9E7A71-80EB-E1E7-0E2C-9EBBBF5F82AE}"/>
              </a:ext>
            </a:extLst>
          </p:cNvPr>
          <p:cNvSpPr txBox="1"/>
          <p:nvPr/>
        </p:nvSpPr>
        <p:spPr>
          <a:xfrm>
            <a:off x="2300215" y="5707168"/>
            <a:ext cx="3054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Other notions of equilibrium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DBFA14-4832-8BEA-204B-86DAD8364246}"/>
              </a:ext>
            </a:extLst>
          </p:cNvPr>
          <p:cNvSpPr txBox="1"/>
          <p:nvPr/>
        </p:nvSpPr>
        <p:spPr>
          <a:xfrm>
            <a:off x="5540947" y="5708919"/>
            <a:ext cx="3361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dirty="0">
                <a:solidFill>
                  <a:srgbClr val="15FF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★</a:t>
            </a:r>
            <a:r>
              <a:rPr lang="en-US" dirty="0">
                <a:solidFill>
                  <a:srgbClr val="15FF1B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b="0" i="0" dirty="0">
                <a:effectLst/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Communication equilibrium</a:t>
            </a:r>
            <a:endParaRPr lang="en-US" dirty="0"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411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F0811-4D8E-5B4F-3EAA-AA8063543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 err="1"/>
              <a:t>Lagrangian</a:t>
            </a:r>
            <a:r>
              <a:rPr lang="en-US" dirty="0"/>
              <a:t>-Based Method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291DC-F8A6-C250-C803-50FE8A75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5">
                <a:extLst>
                  <a:ext uri="{FF2B5EF4-FFF2-40B4-BE49-F238E27FC236}">
                    <a16:creationId xmlns:a16="http://schemas.microsoft.com/office/drawing/2014/main" id="{DE75A328-5B68-08F9-8463-C1F2DCEBC8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1828800"/>
                <a:ext cx="4499249" cy="184403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400" dirty="0"/>
                  <a:t>find optimal mediator strategy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endParaRPr lang="en-US" sz="2400" b="1" dirty="0">
                  <a:solidFill>
                    <a:schemeClr val="accent2"/>
                  </a:solidFill>
                </a:endParaRPr>
              </a:p>
              <a:p>
                <a:pPr marL="0" indent="0" algn="ctr">
                  <a:buFont typeface="Arial" pitchFamily="34" charset="0"/>
                  <a:buNone/>
                </a:pPr>
                <a:r>
                  <a:rPr lang="en-US" sz="2400" dirty="0" err="1"/>
                  <a:t>s.t.</a:t>
                </a:r>
                <a:r>
                  <a:rPr lang="en-US" sz="2400" dirty="0"/>
                  <a:t> for all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players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 dirty="0"/>
              </a:p>
              <a:p>
                <a:pPr marL="0" indent="0" algn="ctr">
                  <a:buFont typeface="Arial" pitchFamily="34" charset="0"/>
                  <a:buNone/>
                </a:pPr>
                <a:r>
                  <a:rPr lang="en-US" sz="2400" dirty="0">
                    <a:solidFill>
                      <a:srgbClr val="00B050"/>
                    </a:solidFill>
                  </a:rPr>
                  <a:t>direct strategy </a:t>
                </a:r>
                <a:r>
                  <a:rPr lang="en-US" sz="2400" dirty="0"/>
                  <a:t>is a best response to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2400" dirty="0"/>
                  <a:t> if all other players are direct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7" name="Content Placeholder 5">
                <a:extLst>
                  <a:ext uri="{FF2B5EF4-FFF2-40B4-BE49-F238E27FC236}">
                    <a16:creationId xmlns:a16="http://schemas.microsoft.com/office/drawing/2014/main" id="{DE75A328-5B68-08F9-8463-C1F2DCEBC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828800"/>
                <a:ext cx="4499249" cy="1844035"/>
              </a:xfrm>
              <a:prstGeom prst="rect">
                <a:avLst/>
              </a:prstGeom>
              <a:blipFill>
                <a:blip r:embed="rId2"/>
                <a:stretch>
                  <a:fillRect t="-2649" r="-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CC7A0786-118E-E712-63AE-CDDEF21D0756}"/>
              </a:ext>
            </a:extLst>
          </p:cNvPr>
          <p:cNvGrpSpPr/>
          <p:nvPr/>
        </p:nvGrpSpPr>
        <p:grpSpPr>
          <a:xfrm>
            <a:off x="4499249" y="1833858"/>
            <a:ext cx="4633356" cy="1776809"/>
            <a:chOff x="4499249" y="2885423"/>
            <a:chExt cx="4633356" cy="17768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073BAAC-A382-B095-2E12-13AABBECAB7F}"/>
                    </a:ext>
                  </a:extLst>
                </p:cNvPr>
                <p:cNvSpPr txBox="1"/>
                <p:nvPr/>
              </p:nvSpPr>
              <p:spPr>
                <a:xfrm>
                  <a:off x="4499249" y="4038600"/>
                  <a:ext cx="4633356" cy="6236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unc>
                          <m:func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sSub>
                                  <m:sSubPr>
                                    <m:ctrlPr>
                                      <a:rPr lang="en-US" sz="2400" b="1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24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400" b="1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4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4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240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A073BAAC-A382-B095-2E12-13AABBECAB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9249" y="4038600"/>
                  <a:ext cx="4633356" cy="623632"/>
                </a:xfrm>
                <a:prstGeom prst="rect">
                  <a:avLst/>
                </a:prstGeom>
                <a:blipFill>
                  <a:blip r:embed="rId3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CDEE5C-4E6B-AF4D-E8A6-041C6E0FEFB5}"/>
                    </a:ext>
                  </a:extLst>
                </p:cNvPr>
                <p:cNvSpPr txBox="1"/>
                <p:nvPr/>
              </p:nvSpPr>
              <p:spPr>
                <a:xfrm>
                  <a:off x="5520527" y="2885423"/>
                  <a:ext cx="2590800" cy="61734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unc>
                          <m:func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4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sub>
                            </m:sSub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15CDEE5C-4E6B-AF4D-E8A6-041C6E0FEFB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0527" y="2885423"/>
                  <a:ext cx="2590800" cy="617348"/>
                </a:xfrm>
                <a:prstGeom prst="rect">
                  <a:avLst/>
                </a:prstGeom>
                <a:blipFill>
                  <a:blip r:embed="rId4"/>
                  <a:stretch>
                    <a:fillRect b="-396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DAF0325-07A1-858D-1A92-848DC9904B6F}"/>
                    </a:ext>
                  </a:extLst>
                </p:cNvPr>
                <p:cNvSpPr txBox="1"/>
                <p:nvPr/>
              </p:nvSpPr>
              <p:spPr>
                <a:xfrm>
                  <a:off x="5520527" y="3502771"/>
                  <a:ext cx="247010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s.t. for all </a:t>
                  </a:r>
                  <a:r>
                    <a:rPr lang="en-US" sz="2400" dirty="0">
                      <a:solidFill>
                        <a:schemeClr val="accent1"/>
                      </a:solidFill>
                    </a:rPr>
                    <a:t>players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4DAF0325-07A1-858D-1A92-848DC9904B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0527" y="3502771"/>
                  <a:ext cx="2470100" cy="461665"/>
                </a:xfrm>
                <a:prstGeom prst="rect">
                  <a:avLst/>
                </a:prstGeom>
                <a:blipFill>
                  <a:blip r:embed="rId6"/>
                  <a:stretch>
                    <a:fillRect l="-3951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9301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85A9262-20C0-E1F5-2B38-C1AB43F2EA5A}"/>
              </a:ext>
            </a:extLst>
          </p:cNvPr>
          <p:cNvSpPr/>
          <p:nvPr/>
        </p:nvSpPr>
        <p:spPr>
          <a:xfrm>
            <a:off x="914400" y="5289998"/>
            <a:ext cx="7504457" cy="12800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2F0811-4D8E-5B4F-3EAA-AA8063543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 err="1"/>
              <a:t>Lagrangian</a:t>
            </a:r>
            <a:r>
              <a:rPr lang="en-US" dirty="0"/>
              <a:t>-Based Method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291DC-F8A6-C250-C803-50FE8A75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5">
                <a:extLst>
                  <a:ext uri="{FF2B5EF4-FFF2-40B4-BE49-F238E27FC236}">
                    <a16:creationId xmlns:a16="http://schemas.microsoft.com/office/drawing/2014/main" id="{DE75A328-5B68-08F9-8463-C1F2DCEBC8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0" y="1828800"/>
                <a:ext cx="4499249" cy="184403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Font typeface="Arial" pitchFamily="34" charset="0"/>
                  <a:buNone/>
                </a:pPr>
                <a:r>
                  <a:rPr lang="en-US" sz="2400" dirty="0"/>
                  <a:t>find optimal mediator strategy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endParaRPr lang="en-US" sz="2400" b="1" dirty="0">
                  <a:solidFill>
                    <a:schemeClr val="accent2"/>
                  </a:solidFill>
                </a:endParaRPr>
              </a:p>
              <a:p>
                <a:pPr marL="0" indent="0" algn="ctr">
                  <a:buFont typeface="Arial" pitchFamily="34" charset="0"/>
                  <a:buNone/>
                </a:pPr>
                <a:r>
                  <a:rPr lang="en-US" sz="2400" dirty="0" err="1"/>
                  <a:t>s.t.</a:t>
                </a:r>
                <a:r>
                  <a:rPr lang="en-US" sz="2400" dirty="0"/>
                  <a:t> for all </a:t>
                </a:r>
                <a:r>
                  <a:rPr lang="en-US" sz="2400" dirty="0">
                    <a:solidFill>
                      <a:schemeClr val="accent1"/>
                    </a:solidFill>
                  </a:rPr>
                  <a:t>players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 dirty="0"/>
              </a:p>
              <a:p>
                <a:pPr marL="0" indent="0" algn="ctr">
                  <a:buFont typeface="Arial" pitchFamily="34" charset="0"/>
                  <a:buNone/>
                </a:pPr>
                <a:r>
                  <a:rPr lang="en-US" sz="2400" dirty="0">
                    <a:solidFill>
                      <a:srgbClr val="00B050"/>
                    </a:solidFill>
                  </a:rPr>
                  <a:t>direct strategy </a:t>
                </a:r>
                <a:r>
                  <a:rPr lang="en-US" sz="2400" dirty="0"/>
                  <a:t>is a best response to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2400" dirty="0"/>
                  <a:t> if all other players are direct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7" name="Content Placeholder 5">
                <a:extLst>
                  <a:ext uri="{FF2B5EF4-FFF2-40B4-BE49-F238E27FC236}">
                    <a16:creationId xmlns:a16="http://schemas.microsoft.com/office/drawing/2014/main" id="{DE75A328-5B68-08F9-8463-C1F2DCEBC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828800"/>
                <a:ext cx="4499249" cy="1844035"/>
              </a:xfrm>
              <a:prstGeom prst="rect">
                <a:avLst/>
              </a:prstGeom>
              <a:blipFill>
                <a:blip r:embed="rId2"/>
                <a:stretch>
                  <a:fillRect t="-2649" r="-6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0FC690EC-88E0-9D77-ED12-4F2BE2567C23}"/>
              </a:ext>
            </a:extLst>
          </p:cNvPr>
          <p:cNvGrpSpPr/>
          <p:nvPr/>
        </p:nvGrpSpPr>
        <p:grpSpPr>
          <a:xfrm>
            <a:off x="4499249" y="1833858"/>
            <a:ext cx="4633356" cy="1776809"/>
            <a:chOff x="4499249" y="2885423"/>
            <a:chExt cx="4633356" cy="17768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133D841-7370-4D2E-CC8E-9F82691F5954}"/>
                    </a:ext>
                  </a:extLst>
                </p:cNvPr>
                <p:cNvSpPr txBox="1"/>
                <p:nvPr/>
              </p:nvSpPr>
              <p:spPr>
                <a:xfrm>
                  <a:off x="4499249" y="4038600"/>
                  <a:ext cx="4633356" cy="6236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unc>
                          <m:func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sSub>
                                  <m:sSubPr>
                                    <m:ctrlPr>
                                      <a:rPr lang="en-US" sz="2400" b="1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sz="240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a:rPr lang="en-US" sz="24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400" b="1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1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4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  <m:r>
                          <a:rPr lang="en-US" sz="2400" i="1" smtClean="0">
                            <a:latin typeface="Cambria Math" panose="02040503050406030204" pitchFamily="18" charset="0"/>
                          </a:rPr>
                          <m:t>≤</m:t>
                        </m:r>
                        <m:sSub>
                          <m:sSubPr>
                            <m:ctrlPr>
                              <a:rPr lang="en-US" sz="2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4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400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  <m:sup>
                                <m:r>
                                  <a:rPr lang="en-US" sz="240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  <m:r>
                              <a:rPr lang="en-US" sz="24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Sup>
                              <m:sSubSupPr>
                                <m:ctrlP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  <m:sup>
                                <m:r>
                                  <a:rPr lang="en-US" sz="2400" b="1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bSup>
                          </m:e>
                        </m:d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133D841-7370-4D2E-CC8E-9F82691F59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9249" y="4038600"/>
                  <a:ext cx="4633356" cy="623632"/>
                </a:xfrm>
                <a:prstGeom prst="rect">
                  <a:avLst/>
                </a:prstGeom>
                <a:blipFill>
                  <a:blip r:embed="rId3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5306B43E-B259-31F8-709D-DFA33726C215}"/>
                    </a:ext>
                  </a:extLst>
                </p:cNvPr>
                <p:cNvSpPr txBox="1"/>
                <p:nvPr/>
              </p:nvSpPr>
              <p:spPr>
                <a:xfrm>
                  <a:off x="5520527" y="2885423"/>
                  <a:ext cx="2590800" cy="61734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unc>
                          <m:func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 smtClean="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400" b="1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𝝁</m:t>
                                </m:r>
                              </m:lim>
                            </m:limLow>
                          </m:fName>
                          <m:e>
                            <m:sSub>
                              <m:sSubPr>
                                <m:ctrlPr>
                                  <a:rPr lang="en-US" sz="240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sub>
                            </m:sSub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US" sz="2400" b="1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en-US" sz="240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oMath>
                    </m:oMathPara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5306B43E-B259-31F8-709D-DFA33726C21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0527" y="2885423"/>
                  <a:ext cx="2590800" cy="617348"/>
                </a:xfrm>
                <a:prstGeom prst="rect">
                  <a:avLst/>
                </a:prstGeom>
                <a:blipFill>
                  <a:blip r:embed="rId4"/>
                  <a:stretch>
                    <a:fillRect b="-396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92BB830-F4B1-213C-591E-5D310E12D709}"/>
                    </a:ext>
                  </a:extLst>
                </p:cNvPr>
                <p:cNvSpPr txBox="1"/>
                <p:nvPr/>
              </p:nvSpPr>
              <p:spPr>
                <a:xfrm>
                  <a:off x="5520527" y="3502771"/>
                  <a:ext cx="247010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/>
                    <a:t>s.t. for all </a:t>
                  </a:r>
                  <a:r>
                    <a:rPr lang="en-US" sz="2400" dirty="0">
                      <a:solidFill>
                        <a:schemeClr val="accent1"/>
                      </a:solidFill>
                    </a:rPr>
                    <a:t>players </a:t>
                  </a:r>
                  <a14:m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</m:oMath>
                  </a14:m>
                  <a:endParaRPr lang="en-US" sz="2400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C92BB830-F4B1-213C-591E-5D310E12D7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20527" y="3502771"/>
                  <a:ext cx="2470100" cy="461665"/>
                </a:xfrm>
                <a:prstGeom prst="rect">
                  <a:avLst/>
                </a:prstGeom>
                <a:blipFill>
                  <a:blip r:embed="rId5"/>
                  <a:stretch>
                    <a:fillRect l="-3951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15DF930B-A644-668F-A0B2-E304F44AA719}"/>
              </a:ext>
            </a:extLst>
          </p:cNvPr>
          <p:cNvSpPr txBox="1"/>
          <p:nvPr/>
        </p:nvSpPr>
        <p:spPr>
          <a:xfrm>
            <a:off x="2920906" y="4491335"/>
            <a:ext cx="3302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This is a zero-sum game!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47B4DAB-64EC-088A-B0F1-BD99ABC81D55}"/>
                  </a:ext>
                </a:extLst>
              </p:cNvPr>
              <p:cNvSpPr txBox="1"/>
              <p:nvPr/>
            </p:nvSpPr>
            <p:spPr>
              <a:xfrm>
                <a:off x="168408" y="3820770"/>
                <a:ext cx="8807183" cy="6183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sz="24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24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sz="2400" b="1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400" b="1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40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  <m:sup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40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  <m:r>
                                        <a:rPr lang="en-US" sz="24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  <m:sup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47B4DAB-64EC-088A-B0F1-BD99ABC81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08" y="3820770"/>
                <a:ext cx="8807183" cy="618374"/>
              </a:xfrm>
              <a:prstGeom prst="rect">
                <a:avLst/>
              </a:prstGeom>
              <a:blipFill>
                <a:blip r:embed="rId6"/>
                <a:stretch>
                  <a:fillRect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DB15BA9-63CB-01FC-6CA1-C303AD0E1E1C}"/>
                  </a:ext>
                </a:extLst>
              </p:cNvPr>
              <p:cNvSpPr txBox="1"/>
              <p:nvPr/>
            </p:nvSpPr>
            <p:spPr>
              <a:xfrm>
                <a:off x="1113504" y="5332444"/>
                <a:ext cx="677142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b="1" dirty="0">
                    <a:solidFill>
                      <a:schemeClr val="bg1"/>
                    </a:solidFill>
                  </a:rPr>
                  <a:t>Proposition: </a:t>
                </a:r>
                <a:r>
                  <a:rPr lang="en-US" sz="2000" dirty="0">
                    <a:solidFill>
                      <a:schemeClr val="bg1"/>
                    </a:solidFill>
                  </a:rPr>
                  <a:t>There exists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sz="2000" b="1" dirty="0">
                    <a:solidFill>
                      <a:schemeClr val="bg1"/>
                    </a:solidFill>
                  </a:rPr>
                  <a:t> </a:t>
                </a:r>
                <a:r>
                  <a:rPr lang="en-US" sz="2000" dirty="0" err="1">
                    <a:solidFill>
                      <a:schemeClr val="bg1"/>
                    </a:solidFill>
                  </a:rPr>
                  <a:t>s.t.</a:t>
                </a:r>
                <a:r>
                  <a:rPr lang="en-US" sz="2000" dirty="0">
                    <a:solidFill>
                      <a:schemeClr val="bg1"/>
                    </a:solidFill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chemeClr val="bg1"/>
                    </a:solidFill>
                  </a:rPr>
                  <a:t>:</a:t>
                </a:r>
              </a:p>
              <a:p>
                <a:pPr algn="ctr"/>
                <a:endParaRPr lang="en-US" sz="2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DB15BA9-63CB-01FC-6CA1-C303AD0E1E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504" y="5332444"/>
                <a:ext cx="6771427" cy="707886"/>
              </a:xfrm>
              <a:prstGeom prst="rect">
                <a:avLst/>
              </a:prstGeom>
              <a:blipFill>
                <a:blip r:embed="rId7"/>
                <a:stretch>
                  <a:fillRect t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01D46FF7-0669-72CB-B6D8-D134B6518A98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14400" y="5715397"/>
              <a:ext cx="7381552" cy="7010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379809">
                      <a:extLst>
                        <a:ext uri="{9D8B030D-6E8A-4147-A177-3AD203B41FA5}">
                          <a16:colId xmlns:a16="http://schemas.microsoft.com/office/drawing/2014/main" val="170360395"/>
                        </a:ext>
                      </a:extLst>
                    </a:gridCol>
                    <a:gridCol w="575625">
                      <a:extLst>
                        <a:ext uri="{9D8B030D-6E8A-4147-A177-3AD203B41FA5}">
                          <a16:colId xmlns:a16="http://schemas.microsoft.com/office/drawing/2014/main" val="1306927236"/>
                        </a:ext>
                      </a:extLst>
                    </a:gridCol>
                    <a:gridCol w="3426118">
                      <a:extLst>
                        <a:ext uri="{9D8B030D-6E8A-4147-A177-3AD203B41FA5}">
                          <a16:colId xmlns:a16="http://schemas.microsoft.com/office/drawing/2014/main" val="164701601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bg1"/>
                              </a:solidFill>
                            </a:rPr>
                            <a:t>Equilibrium strategy for max-player of this zero-sum game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000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≡</m:t>
                                </m:r>
                              </m:oMath>
                            </m:oMathPara>
                          </a14:m>
                          <a:endParaRPr lang="en-US" sz="200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bg1"/>
                              </a:solidFill>
                            </a:rPr>
                            <a:t>Optimal correlated equilibrium of original game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8179448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01D46FF7-0669-72CB-B6D8-D134B6518A9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2343473"/>
                  </p:ext>
                </p:extLst>
              </p:nvPr>
            </p:nvGraphicFramePr>
            <p:xfrm>
              <a:off x="914400" y="5715397"/>
              <a:ext cx="7381552" cy="70104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3379809">
                      <a:extLst>
                        <a:ext uri="{9D8B030D-6E8A-4147-A177-3AD203B41FA5}">
                          <a16:colId xmlns:a16="http://schemas.microsoft.com/office/drawing/2014/main" val="170360395"/>
                        </a:ext>
                      </a:extLst>
                    </a:gridCol>
                    <a:gridCol w="575625">
                      <a:extLst>
                        <a:ext uri="{9D8B030D-6E8A-4147-A177-3AD203B41FA5}">
                          <a16:colId xmlns:a16="http://schemas.microsoft.com/office/drawing/2014/main" val="1306927236"/>
                        </a:ext>
                      </a:extLst>
                    </a:gridCol>
                    <a:gridCol w="3426118">
                      <a:extLst>
                        <a:ext uri="{9D8B030D-6E8A-4147-A177-3AD203B41FA5}">
                          <a16:colId xmlns:a16="http://schemas.microsoft.com/office/drawing/2014/main" val="1647016015"/>
                        </a:ext>
                      </a:extLst>
                    </a:gridCol>
                  </a:tblGrid>
                  <a:tr h="7010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bg1"/>
                              </a:solidFill>
                            </a:rPr>
                            <a:t>Equilibrium strategy for max-player of this zero-sum game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583158" t="-4310" r="-591579" b="-155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>
                              <a:solidFill>
                                <a:schemeClr val="bg1"/>
                              </a:solidFill>
                            </a:rPr>
                            <a:t>Optimal correlated equilibrium of original game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58179448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85447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9" grpId="0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864FE9CD-0272-636E-0CB1-A8E90DD974F0}"/>
              </a:ext>
            </a:extLst>
          </p:cNvPr>
          <p:cNvGrpSpPr/>
          <p:nvPr/>
        </p:nvGrpSpPr>
        <p:grpSpPr>
          <a:xfrm>
            <a:off x="5086820" y="3715774"/>
            <a:ext cx="353750" cy="768673"/>
            <a:chOff x="5086820" y="4020259"/>
            <a:chExt cx="353750" cy="768673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752A27EF-9639-0EB1-AEEF-A10F7BD81539}"/>
                </a:ext>
              </a:extLst>
            </p:cNvPr>
            <p:cNvCxnSpPr>
              <a:cxnSpLocks/>
              <a:stCxn id="49" idx="4"/>
              <a:endCxn id="81" idx="0"/>
            </p:cNvCxnSpPr>
            <p:nvPr/>
          </p:nvCxnSpPr>
          <p:spPr>
            <a:xfrm>
              <a:off x="5257981" y="4020259"/>
              <a:ext cx="5714" cy="399341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9B4F0E67-F417-8BAD-D1BA-AB77DB34694F}"/>
                    </a:ext>
                  </a:extLst>
                </p:cNvPr>
                <p:cNvSpPr txBox="1"/>
                <p:nvPr/>
              </p:nvSpPr>
              <p:spPr>
                <a:xfrm>
                  <a:off x="5086820" y="4419600"/>
                  <a:ext cx="3537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9B4F0E67-F417-8BAD-D1BA-AB77DB34694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6820" y="4419600"/>
                  <a:ext cx="353750" cy="369332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F1C0D2F-7CAE-A070-8B13-64CC659D829B}"/>
              </a:ext>
            </a:extLst>
          </p:cNvPr>
          <p:cNvGrpSpPr/>
          <p:nvPr/>
        </p:nvGrpSpPr>
        <p:grpSpPr>
          <a:xfrm>
            <a:off x="5807982" y="3715732"/>
            <a:ext cx="353750" cy="768715"/>
            <a:chOff x="5086820" y="4015264"/>
            <a:chExt cx="353750" cy="768715"/>
          </a:xfrm>
        </p:grpSpPr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5F667840-34AC-D089-D427-98E414633C06}"/>
                </a:ext>
              </a:extLst>
            </p:cNvPr>
            <p:cNvCxnSpPr>
              <a:cxnSpLocks/>
              <a:stCxn id="52" idx="4"/>
              <a:endCxn id="84" idx="0"/>
            </p:cNvCxnSpPr>
            <p:nvPr/>
          </p:nvCxnSpPr>
          <p:spPr>
            <a:xfrm flipH="1">
              <a:off x="5263695" y="4015264"/>
              <a:ext cx="1404" cy="399383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9844AA56-1283-ADDC-5957-77EAAAA9D86D}"/>
                    </a:ext>
                  </a:extLst>
                </p:cNvPr>
                <p:cNvSpPr txBox="1"/>
                <p:nvPr/>
              </p:nvSpPr>
              <p:spPr>
                <a:xfrm>
                  <a:off x="5086820" y="4414647"/>
                  <a:ext cx="3537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4" name="TextBox 83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9844AA56-1283-ADDC-5957-77EAAAA9D86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6820" y="4414647"/>
                  <a:ext cx="353750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17EDDD2-FEED-CB76-1941-93A22EE97E1A}"/>
              </a:ext>
            </a:extLst>
          </p:cNvPr>
          <p:cNvGrpSpPr/>
          <p:nvPr/>
        </p:nvGrpSpPr>
        <p:grpSpPr>
          <a:xfrm>
            <a:off x="3829459" y="3710779"/>
            <a:ext cx="353750" cy="753371"/>
            <a:chOff x="5075164" y="4018784"/>
            <a:chExt cx="353750" cy="753371"/>
          </a:xfrm>
        </p:grpSpPr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DFCA6C68-690C-312E-77ED-1AE410BE9800}"/>
                </a:ext>
              </a:extLst>
            </p:cNvPr>
            <p:cNvCxnSpPr>
              <a:cxnSpLocks/>
              <a:stCxn id="58" idx="4"/>
              <a:endCxn id="97" idx="0"/>
            </p:cNvCxnSpPr>
            <p:nvPr/>
          </p:nvCxnSpPr>
          <p:spPr>
            <a:xfrm>
              <a:off x="5252039" y="4018784"/>
              <a:ext cx="0" cy="384039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B89B10D8-94FB-95D5-E773-8BA77B6E0502}"/>
                    </a:ext>
                  </a:extLst>
                </p:cNvPr>
                <p:cNvSpPr txBox="1"/>
                <p:nvPr/>
              </p:nvSpPr>
              <p:spPr>
                <a:xfrm>
                  <a:off x="5075164" y="4402823"/>
                  <a:ext cx="3537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7" name="TextBox 96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B89B10D8-94FB-95D5-E773-8BA77B6E05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5164" y="4402823"/>
                  <a:ext cx="353750" cy="3693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5556FC2-20B1-DCFE-1CFD-1F784CE53859}"/>
              </a:ext>
            </a:extLst>
          </p:cNvPr>
          <p:cNvGrpSpPr/>
          <p:nvPr/>
        </p:nvGrpSpPr>
        <p:grpSpPr>
          <a:xfrm>
            <a:off x="3095958" y="3710779"/>
            <a:ext cx="353750" cy="773668"/>
            <a:chOff x="5086820" y="4014659"/>
            <a:chExt cx="353750" cy="773668"/>
          </a:xfrm>
        </p:grpSpPr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37E0FA4B-A882-2F17-5ABC-88DAFAE0F0BC}"/>
                </a:ext>
              </a:extLst>
            </p:cNvPr>
            <p:cNvCxnSpPr>
              <a:cxnSpLocks/>
              <a:stCxn id="57" idx="4"/>
              <a:endCxn id="100" idx="0"/>
            </p:cNvCxnSpPr>
            <p:nvPr/>
          </p:nvCxnSpPr>
          <p:spPr>
            <a:xfrm flipH="1">
              <a:off x="5263695" y="4014659"/>
              <a:ext cx="5221" cy="404336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2747F690-5250-160B-72BF-D391B059D6C6}"/>
                    </a:ext>
                  </a:extLst>
                </p:cNvPr>
                <p:cNvSpPr txBox="1"/>
                <p:nvPr/>
              </p:nvSpPr>
              <p:spPr>
                <a:xfrm>
                  <a:off x="5086820" y="4418995"/>
                  <a:ext cx="3537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0" name="TextBox 99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2747F690-5250-160B-72BF-D391B059D6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6820" y="4418995"/>
                  <a:ext cx="353750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2F0811-4D8E-5B4F-3EAA-AA8063543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 err="1"/>
              <a:t>Lagrangian</a:t>
            </a:r>
            <a:r>
              <a:rPr lang="en-US" dirty="0"/>
              <a:t> as </a:t>
            </a:r>
            <a:br>
              <a:rPr lang="en-US" dirty="0"/>
            </a:br>
            <a:r>
              <a:rPr lang="en-US" dirty="0"/>
              <a:t>an Extensive-Form Game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291DC-F8A6-C250-C803-50FE8A75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710DFBB-EC79-DD0C-BCC4-A9C4C6464F6B}"/>
              </a:ext>
            </a:extLst>
          </p:cNvPr>
          <p:cNvSpPr/>
          <p:nvPr/>
        </p:nvSpPr>
        <p:spPr>
          <a:xfrm>
            <a:off x="225942" y="1697578"/>
            <a:ext cx="369332" cy="36933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0895A8-2283-A724-B564-0175AA513FF3}"/>
              </a:ext>
            </a:extLst>
          </p:cNvPr>
          <p:cNvSpPr txBox="1"/>
          <p:nvPr/>
        </p:nvSpPr>
        <p:spPr>
          <a:xfrm>
            <a:off x="647070" y="1692276"/>
            <a:ext cx="1678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mediator (Max)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00DB47-BD7A-584D-DB14-F537E881FAF8}"/>
              </a:ext>
            </a:extLst>
          </p:cNvPr>
          <p:cNvSpPr txBox="1"/>
          <p:nvPr/>
        </p:nvSpPr>
        <p:spPr>
          <a:xfrm>
            <a:off x="644405" y="2266296"/>
            <a:ext cx="1560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deviator (Min)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93C0F1C-64A4-5284-1E1F-452C65DDC69B}"/>
              </a:ext>
            </a:extLst>
          </p:cNvPr>
          <p:cNvSpPr/>
          <p:nvPr/>
        </p:nvSpPr>
        <p:spPr>
          <a:xfrm>
            <a:off x="184417" y="2261773"/>
            <a:ext cx="433671" cy="37385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endParaRPr lang="en-US" b="1" dirty="0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7BA7EEF-CD52-43C9-318D-5C314B6AC430}"/>
              </a:ext>
            </a:extLst>
          </p:cNvPr>
          <p:cNvCxnSpPr>
            <a:cxnSpLocks/>
            <a:stCxn id="57" idx="6"/>
            <a:endCxn id="52" idx="2"/>
          </p:cNvCxnSpPr>
          <p:nvPr/>
        </p:nvCxnSpPr>
        <p:spPr>
          <a:xfrm>
            <a:off x="3462720" y="3526113"/>
            <a:ext cx="2338875" cy="4953"/>
          </a:xfrm>
          <a:prstGeom prst="line">
            <a:avLst/>
          </a:prstGeom>
          <a:ln>
            <a:prstDash val="sysDot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04B51F40-3B86-2941-54AC-3143AAC36098}"/>
              </a:ext>
            </a:extLst>
          </p:cNvPr>
          <p:cNvSpPr/>
          <p:nvPr/>
        </p:nvSpPr>
        <p:spPr>
          <a:xfrm>
            <a:off x="3886200" y="2503247"/>
            <a:ext cx="304800" cy="304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C823267-6A86-6C78-6F48-89D38270AB86}"/>
              </a:ext>
            </a:extLst>
          </p:cNvPr>
          <p:cNvCxnSpPr>
            <a:cxnSpLocks/>
            <a:stCxn id="45" idx="2"/>
            <a:endCxn id="57" idx="0"/>
          </p:cNvCxnSpPr>
          <p:nvPr/>
        </p:nvCxnSpPr>
        <p:spPr>
          <a:xfrm flipH="1">
            <a:off x="3278054" y="2808047"/>
            <a:ext cx="760546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F4EB6B9-B8E3-F84C-3909-6573F9BECFC6}"/>
              </a:ext>
            </a:extLst>
          </p:cNvPr>
          <p:cNvCxnSpPr>
            <a:cxnSpLocks/>
            <a:stCxn id="45" idx="2"/>
            <a:endCxn id="49" idx="0"/>
          </p:cNvCxnSpPr>
          <p:nvPr/>
        </p:nvCxnSpPr>
        <p:spPr>
          <a:xfrm>
            <a:off x="4038600" y="2808047"/>
            <a:ext cx="1219381" cy="5383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4B708BE4-D094-829F-F66B-7EAFF9A0DF81}"/>
              </a:ext>
            </a:extLst>
          </p:cNvPr>
          <p:cNvSpPr/>
          <p:nvPr/>
        </p:nvSpPr>
        <p:spPr>
          <a:xfrm>
            <a:off x="5073315" y="3346442"/>
            <a:ext cx="369332" cy="36933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60EC3F6-8876-79F5-A4E8-53370A8BB621}"/>
                  </a:ext>
                </a:extLst>
              </p:cNvPr>
              <p:cNvSpPr txBox="1"/>
              <p:nvPr/>
            </p:nvSpPr>
            <p:spPr>
              <a:xfrm>
                <a:off x="5874654" y="2497477"/>
                <a:ext cx="305965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Nature</a:t>
                </a:r>
                <a:r>
                  <a:rPr lang="en-US" dirty="0"/>
                  <a:t> selects </a:t>
                </a:r>
              </a:p>
              <a:p>
                <a:pPr algn="ctr"/>
                <a:r>
                  <a:rPr lang="en-US" dirty="0"/>
                  <a:t>whether </a:t>
                </a:r>
                <a:r>
                  <a:rPr lang="en-US" b="1" dirty="0">
                    <a:solidFill>
                      <a:schemeClr val="accent1"/>
                    </a:solidFill>
                  </a:rPr>
                  <a:t>player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dirty="0"/>
                  <a:t> can deviate</a:t>
                </a:r>
              </a:p>
              <a:p>
                <a:pPr algn="ctr"/>
                <a:r>
                  <a:rPr lang="en-US" dirty="0"/>
                  <a:t>(uniformly at random)</a:t>
                </a: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A60EC3F6-8876-79F5-A4E8-53370A8BB6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654" y="2497477"/>
                <a:ext cx="3059656" cy="923330"/>
              </a:xfrm>
              <a:prstGeom prst="rect">
                <a:avLst/>
              </a:prstGeom>
              <a:blipFill>
                <a:blip r:embed="rId7"/>
                <a:stretch>
                  <a:fillRect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Oval 51">
            <a:extLst>
              <a:ext uri="{FF2B5EF4-FFF2-40B4-BE49-F238E27FC236}">
                <a16:creationId xmlns:a16="http://schemas.microsoft.com/office/drawing/2014/main" id="{BB8BB67B-347D-A7DB-EB7C-F47A6407222B}"/>
              </a:ext>
            </a:extLst>
          </p:cNvPr>
          <p:cNvSpPr/>
          <p:nvPr/>
        </p:nvSpPr>
        <p:spPr>
          <a:xfrm>
            <a:off x="5801595" y="3346400"/>
            <a:ext cx="369332" cy="36933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A30C58E-B834-9CDD-4B0F-34A48F703B3E}"/>
              </a:ext>
            </a:extLst>
          </p:cNvPr>
          <p:cNvSpPr txBox="1"/>
          <p:nvPr/>
        </p:nvSpPr>
        <p:spPr>
          <a:xfrm>
            <a:off x="2016274" y="5064458"/>
            <a:ext cx="2229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Mediator</a:t>
            </a:r>
            <a:r>
              <a:rPr lang="en-US" dirty="0"/>
              <a:t> plays with</a:t>
            </a:r>
          </a:p>
          <a:p>
            <a:pPr algn="ctr"/>
            <a:r>
              <a:rPr lang="en-US" dirty="0"/>
              <a:t>all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direct players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F8371EE-F485-A192-4C1E-E4F73F42EF1C}"/>
                  </a:ext>
                </a:extLst>
              </p:cNvPr>
              <p:cNvSpPr txBox="1"/>
              <p:nvPr/>
            </p:nvSpPr>
            <p:spPr>
              <a:xfrm>
                <a:off x="4651444" y="5039333"/>
                <a:ext cx="451585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accent2"/>
                    </a:solidFill>
                  </a:rPr>
                  <a:t>Mediator</a:t>
                </a:r>
                <a:r>
                  <a:rPr lang="en-US" dirty="0"/>
                  <a:t> plays with all</a:t>
                </a:r>
                <a:r>
                  <a:rPr lang="en-US" dirty="0">
                    <a:solidFill>
                      <a:schemeClr val="accent2"/>
                    </a:solidFill>
                  </a:rPr>
                  <a:t> </a:t>
                </a:r>
                <a:r>
                  <a:rPr lang="en-US" b="1" dirty="0">
                    <a:solidFill>
                      <a:srgbClr val="00B050"/>
                    </a:solidFill>
                  </a:rPr>
                  <a:t>direct players</a:t>
                </a:r>
              </a:p>
              <a:p>
                <a:pPr algn="ctr"/>
                <a:r>
                  <a:rPr lang="en-US" dirty="0"/>
                  <a:t>except </a:t>
                </a:r>
                <a:r>
                  <a:rPr lang="en-US" b="1" dirty="0">
                    <a:solidFill>
                      <a:schemeClr val="accent1"/>
                    </a:solidFill>
                  </a:rPr>
                  <a:t>player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(controlled by </a:t>
                </a:r>
                <a:r>
                  <a:rPr lang="en-US" b="1" dirty="0">
                    <a:solidFill>
                      <a:schemeClr val="accent1"/>
                    </a:solidFill>
                  </a:rPr>
                  <a:t>Deviator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F8371EE-F485-A192-4C1E-E4F73F42E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444" y="5039333"/>
                <a:ext cx="4515856" cy="646331"/>
              </a:xfrm>
              <a:prstGeom prst="rect">
                <a:avLst/>
              </a:prstGeom>
              <a:blipFill>
                <a:blip r:embed="rId8"/>
                <a:stretch>
                  <a:fillRect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9ED3213-D0C3-876A-2FF6-127C4631235F}"/>
                  </a:ext>
                </a:extLst>
              </p:cNvPr>
              <p:cNvSpPr txBox="1"/>
              <p:nvPr/>
            </p:nvSpPr>
            <p:spPr>
              <a:xfrm>
                <a:off x="2273360" y="4645383"/>
                <a:ext cx="20642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89ED3213-D0C3-876A-2FF6-127C46312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360" y="4645383"/>
                <a:ext cx="2064219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Oval 56">
            <a:extLst>
              <a:ext uri="{FF2B5EF4-FFF2-40B4-BE49-F238E27FC236}">
                <a16:creationId xmlns:a16="http://schemas.microsoft.com/office/drawing/2014/main" id="{0065787F-9F6D-2295-16DC-671F5CF2A463}"/>
              </a:ext>
            </a:extLst>
          </p:cNvPr>
          <p:cNvSpPr/>
          <p:nvPr/>
        </p:nvSpPr>
        <p:spPr>
          <a:xfrm>
            <a:off x="3093388" y="3341447"/>
            <a:ext cx="369332" cy="36933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51CBB0F-4358-CE57-4C5B-DE3A394371D9}"/>
              </a:ext>
            </a:extLst>
          </p:cNvPr>
          <p:cNvSpPr/>
          <p:nvPr/>
        </p:nvSpPr>
        <p:spPr>
          <a:xfrm>
            <a:off x="3821668" y="3341447"/>
            <a:ext cx="369332" cy="36933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F1E58C49-FD53-DADF-3010-58421201CCD0}"/>
                  </a:ext>
                </a:extLst>
              </p:cNvPr>
              <p:cNvSpPr txBox="1"/>
              <p:nvPr/>
            </p:nvSpPr>
            <p:spPr>
              <a:xfrm>
                <a:off x="5105400" y="4639950"/>
                <a:ext cx="11785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F1E58C49-FD53-DADF-3010-58421201CC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4639950"/>
                <a:ext cx="1178592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E72DB1A1-EB55-BF33-BA29-51E10CE20285}"/>
              </a:ext>
            </a:extLst>
          </p:cNvPr>
          <p:cNvSpPr/>
          <p:nvPr/>
        </p:nvSpPr>
        <p:spPr>
          <a:xfrm>
            <a:off x="4443129" y="1676400"/>
            <a:ext cx="433671" cy="37385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endParaRPr lang="en-US" b="1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0A72E828-0CDF-3F57-A1A5-89EDE069616C}"/>
              </a:ext>
            </a:extLst>
          </p:cNvPr>
          <p:cNvSpPr/>
          <p:nvPr/>
        </p:nvSpPr>
        <p:spPr>
          <a:xfrm>
            <a:off x="5105400" y="2503247"/>
            <a:ext cx="304800" cy="304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DECCAE89-2548-D434-94EB-6569D03ED9EA}"/>
              </a:ext>
            </a:extLst>
          </p:cNvPr>
          <p:cNvCxnSpPr>
            <a:cxnSpLocks/>
            <a:stCxn id="62" idx="2"/>
            <a:endCxn id="58" idx="0"/>
          </p:cNvCxnSpPr>
          <p:nvPr/>
        </p:nvCxnSpPr>
        <p:spPr>
          <a:xfrm flipH="1">
            <a:off x="4006334" y="2808047"/>
            <a:ext cx="1251466" cy="533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70279DD-AE1F-3AD4-EB5F-C72556E05D7E}"/>
              </a:ext>
            </a:extLst>
          </p:cNvPr>
          <p:cNvCxnSpPr>
            <a:cxnSpLocks/>
            <a:stCxn id="62" idx="2"/>
            <a:endCxn id="52" idx="0"/>
          </p:cNvCxnSpPr>
          <p:nvPr/>
        </p:nvCxnSpPr>
        <p:spPr>
          <a:xfrm>
            <a:off x="5257800" y="2808047"/>
            <a:ext cx="728461" cy="538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0539970-5714-E822-9616-38360C1CA66A}"/>
              </a:ext>
            </a:extLst>
          </p:cNvPr>
          <p:cNvCxnSpPr>
            <a:cxnSpLocks/>
            <a:stCxn id="60" idx="3"/>
            <a:endCxn id="45" idx="0"/>
          </p:cNvCxnSpPr>
          <p:nvPr/>
        </p:nvCxnSpPr>
        <p:spPr>
          <a:xfrm flipH="1">
            <a:off x="4038600" y="2050255"/>
            <a:ext cx="621365" cy="452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76759D46-3BAC-4E84-C2B6-708738AC169C}"/>
              </a:ext>
            </a:extLst>
          </p:cNvPr>
          <p:cNvCxnSpPr>
            <a:cxnSpLocks/>
            <a:stCxn id="60" idx="3"/>
            <a:endCxn id="62" idx="0"/>
          </p:cNvCxnSpPr>
          <p:nvPr/>
        </p:nvCxnSpPr>
        <p:spPr>
          <a:xfrm>
            <a:off x="4659965" y="2050255"/>
            <a:ext cx="597835" cy="452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A13BB206-ACFA-172A-0906-BAF373A4F778}"/>
              </a:ext>
            </a:extLst>
          </p:cNvPr>
          <p:cNvSpPr txBox="1"/>
          <p:nvPr/>
        </p:nvSpPr>
        <p:spPr>
          <a:xfrm>
            <a:off x="5853135" y="1560235"/>
            <a:ext cx="3059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Deviator</a:t>
            </a:r>
            <a:r>
              <a:rPr lang="en-US" dirty="0"/>
              <a:t> selects </a:t>
            </a:r>
          </a:p>
          <a:p>
            <a:pPr algn="ctr"/>
            <a:r>
              <a:rPr lang="en-US" dirty="0"/>
              <a:t>a player to represent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A42DCBA-23B7-76A5-8DA9-4A54DA407B79}"/>
              </a:ext>
            </a:extLst>
          </p:cNvPr>
          <p:cNvSpPr txBox="1"/>
          <p:nvPr/>
        </p:nvSpPr>
        <p:spPr>
          <a:xfrm>
            <a:off x="3810000" y="2088376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P1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E9CF340-FF02-9DBB-8FFE-A3FB4C1788C3}"/>
              </a:ext>
            </a:extLst>
          </p:cNvPr>
          <p:cNvSpPr txBox="1"/>
          <p:nvPr/>
        </p:nvSpPr>
        <p:spPr>
          <a:xfrm>
            <a:off x="5061284" y="2092105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P2</a:t>
            </a:r>
          </a:p>
        </p:txBody>
      </p:sp>
      <p:sp>
        <p:nvSpPr>
          <p:cNvPr id="102" name="Right Brace 101">
            <a:extLst>
              <a:ext uri="{FF2B5EF4-FFF2-40B4-BE49-F238E27FC236}">
                <a16:creationId xmlns:a16="http://schemas.microsoft.com/office/drawing/2014/main" id="{DD3D53EE-47E2-55D3-646E-197C9A9241BD}"/>
              </a:ext>
            </a:extLst>
          </p:cNvPr>
          <p:cNvSpPr/>
          <p:nvPr/>
        </p:nvSpPr>
        <p:spPr>
          <a:xfrm rot="5400000">
            <a:off x="3579872" y="4086901"/>
            <a:ext cx="155448" cy="914400"/>
          </a:xfrm>
          <a:prstGeom prst="rightBrac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ight Brace 102">
            <a:extLst>
              <a:ext uri="{FF2B5EF4-FFF2-40B4-BE49-F238E27FC236}">
                <a16:creationId xmlns:a16="http://schemas.microsoft.com/office/drawing/2014/main" id="{B43142D9-9CD4-629A-69CC-ADFD01219AAE}"/>
              </a:ext>
            </a:extLst>
          </p:cNvPr>
          <p:cNvSpPr/>
          <p:nvPr/>
        </p:nvSpPr>
        <p:spPr>
          <a:xfrm rot="5400000">
            <a:off x="5544306" y="4104971"/>
            <a:ext cx="155448" cy="914400"/>
          </a:xfrm>
          <a:prstGeom prst="rightBrac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B420F31-3D0E-99BD-F032-0BEC4EDA1A55}"/>
              </a:ext>
            </a:extLst>
          </p:cNvPr>
          <p:cNvSpPr txBox="1"/>
          <p:nvPr/>
        </p:nvSpPr>
        <p:spPr>
          <a:xfrm>
            <a:off x="152438" y="4501450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zero-sum game</a:t>
            </a:r>
          </a:p>
          <a:p>
            <a:r>
              <a:rPr lang="en-US" dirty="0"/>
              <a:t>utility function: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31AC1358-6BBF-DC03-F31E-15EB9556D1BA}"/>
                  </a:ext>
                </a:extLst>
              </p:cNvPr>
              <p:cNvSpPr txBox="1"/>
              <p:nvPr/>
            </p:nvSpPr>
            <p:spPr>
              <a:xfrm>
                <a:off x="168408" y="6087226"/>
                <a:ext cx="8807183" cy="6183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sz="24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24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sz="2400" b="1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400" b="1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40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  <m:sup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40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  <m:r>
                                        <a:rPr lang="en-US" sz="24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  <m:sup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31AC1358-6BBF-DC03-F31E-15EB9556D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08" y="6087226"/>
                <a:ext cx="8807183" cy="618374"/>
              </a:xfrm>
              <a:prstGeom prst="rect">
                <a:avLst/>
              </a:prstGeom>
              <a:blipFill>
                <a:blip r:embed="rId11"/>
                <a:stretch>
                  <a:fillRect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47908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F0811-4D8E-5B4F-3EAA-AA8063543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</a:t>
            </a:r>
            <a:r>
              <a:rPr lang="en-US" dirty="0" err="1"/>
              <a:t>Lagrangian</a:t>
            </a:r>
            <a:r>
              <a:rPr lang="en-US" dirty="0"/>
              <a:t> as </a:t>
            </a:r>
            <a:br>
              <a:rPr lang="en-US" dirty="0"/>
            </a:br>
            <a:r>
              <a:rPr lang="en-US" dirty="0"/>
              <a:t>an Extensive-Form Game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D3DC471-58F3-8413-DC13-0D2BDC1A39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1" y="1600201"/>
                <a:ext cx="8594590" cy="2285999"/>
              </a:xfrm>
            </p:spPr>
            <p:txBody>
              <a:bodyPr>
                <a:noAutofit/>
              </a:bodyPr>
              <a:lstStyle/>
              <a:p>
                <a:pPr>
                  <a:buFont typeface="Wingdings" panose="05000000000000000000" pitchFamily="2" charset="2"/>
                  <a:buChar char="J"/>
                </a:pPr>
                <a:r>
                  <a:rPr lang="en-US" sz="2400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Solving a single zero-sum game allows us to compute an optimal correlated equilibrium of a multi-player game!</a:t>
                </a:r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en-US" sz="2400" dirty="0">
                    <a:solidFill>
                      <a:schemeClr val="accent2"/>
                    </a:solidFill>
                    <a:sym typeface="Wingdings" panose="05000000000000000000" pitchFamily="2" charset="2"/>
                  </a:rPr>
                  <a:t>…but only if we knew a high-enough Lagrange multiplier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𝜆</m:t>
                    </m:r>
                  </m:oMath>
                </a14:m>
                <a:endParaRPr lang="en-US" sz="2400" b="0" i="1" dirty="0">
                  <a:solidFill>
                    <a:schemeClr val="accent2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</a:rPr>
                  <a:t> depends on reward scales, so it can be quite large…</a:t>
                </a:r>
              </a:p>
              <a:p>
                <a:pPr marL="0" indent="0">
                  <a:buNone/>
                </a:pPr>
                <a:r>
                  <a:rPr lang="en-US" sz="2400" dirty="0"/>
                  <a:t>Solution #1: Set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≔1/</m:t>
                    </m:r>
                    <m:r>
                      <a:rPr lang="en-US" sz="2400" b="0" i="1" smtClean="0">
                        <a:solidFill>
                          <a:schemeClr val="accent4"/>
                        </a:solidFill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>
                  <a:solidFill>
                    <a:schemeClr val="accent2"/>
                  </a:solidFill>
                </a:endParaRPr>
              </a:p>
              <a:p>
                <a:pPr marL="0" indent="0">
                  <a:buNone/>
                </a:pPr>
                <a:endParaRPr lang="en-US" sz="2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FD3DC471-58F3-8413-DC13-0D2BDC1A39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1" y="1600201"/>
                <a:ext cx="8594590" cy="2285999"/>
              </a:xfrm>
              <a:blipFill>
                <a:blip r:embed="rId3"/>
                <a:stretch>
                  <a:fillRect l="-1136" t="-2133" r="-1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291DC-F8A6-C250-C803-50FE8A75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454A87AA-713F-1E27-DCDF-3585CB5AA7F0}"/>
                  </a:ext>
                </a:extLst>
              </p:cNvPr>
              <p:cNvSpPr/>
              <p:nvPr/>
            </p:nvSpPr>
            <p:spPr>
              <a:xfrm>
                <a:off x="168407" y="4038600"/>
                <a:ext cx="8807183" cy="16002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Theorem:</a:t>
                </a:r>
                <a:r>
                  <a:rPr lang="en-US" sz="2400" dirty="0"/>
                  <a:t> Hiding game-dependent factors…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CFR converges in averages after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1/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iterations</a:t>
                </a:r>
                <a:endParaRPr lang="en-US" sz="2400" b="1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OMWU converges in averages after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1/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iterations</a:t>
                </a:r>
                <a:endParaRPr lang="en-US" sz="2400" b="1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OMWU converges in iterates after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1/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iterations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54A87AA-713F-1E27-DCDF-3585CB5AA7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07" y="4038600"/>
                <a:ext cx="8807183" cy="1600200"/>
              </a:xfrm>
              <a:prstGeom prst="rect">
                <a:avLst/>
              </a:prstGeom>
              <a:blipFill rotWithShape="0">
                <a:blip r:embed="rId4"/>
                <a:stretch>
                  <a:fillRect l="-829" t="-1128" b="-6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713279D-444A-FBB3-2B97-94A8DC60FFF4}"/>
                  </a:ext>
                </a:extLst>
              </p:cNvPr>
              <p:cNvSpPr txBox="1"/>
              <p:nvPr/>
            </p:nvSpPr>
            <p:spPr>
              <a:xfrm>
                <a:off x="168408" y="6087226"/>
                <a:ext cx="8807183" cy="6183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sz="24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24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sz="2400" b="1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400" b="1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40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  <m:sup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40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  <m:r>
                                        <a:rPr lang="en-US" sz="24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  <m:sup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713279D-444A-FBB3-2B97-94A8DC60FF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08" y="6087226"/>
                <a:ext cx="8807183" cy="618374"/>
              </a:xfrm>
              <a:prstGeom prst="rect">
                <a:avLst/>
              </a:prstGeom>
              <a:blipFill>
                <a:blip r:embed="rId5"/>
                <a:stretch>
                  <a:fillRect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6913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F0811-4D8E-5B4F-3EAA-AA8063543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Solution #2: An Alternative </a:t>
            </a:r>
            <a:r>
              <a:rPr lang="en-US" dirty="0" err="1"/>
              <a:t>Lagrangian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291DC-F8A6-C250-C803-50FE8A75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50C80C2-9851-1403-D205-CD8B183A0F06}"/>
                  </a:ext>
                </a:extLst>
              </p:cNvPr>
              <p:cNvSpPr txBox="1"/>
              <p:nvPr/>
            </p:nvSpPr>
            <p:spPr>
              <a:xfrm>
                <a:off x="-80188" y="1380632"/>
                <a:ext cx="4267200" cy="18959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sz="2000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𝝁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000" b="0" i="0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</m:sub>
                        </m:s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0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0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p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000" dirty="0"/>
                  <a:t>   </a:t>
                </a:r>
                <a:r>
                  <a:rPr lang="en-US" sz="2000" dirty="0" err="1"/>
                  <a:t>s.t.</a:t>
                </a:r>
                <a:endParaRPr lang="en-US" sz="2000" dirty="0"/>
              </a:p>
              <a:p>
                <a:pPr algn="ctr"/>
                <a:r>
                  <a:rPr lang="en-US" sz="2000" dirty="0"/>
                  <a:t>for all players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000" dirty="0"/>
              </a:p>
              <a:p>
                <a:pPr algn="ctr"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sz="20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</m:e>
                                <m:sub>
                                  <m:r>
                                    <a:rPr lang="en-US" sz="200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200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00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0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0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  <m:sup>
                              <m:r>
                                <a:rPr lang="en-US" sz="20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000" i="1" smtClean="0"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00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en-US" sz="20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en-US" sz="2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sz="2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  <m:sup>
                              <m:r>
                                <a:rPr lang="en-US" sz="2000" b="1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000" dirty="0"/>
              </a:p>
              <a:p>
                <a:pPr algn="ctr"/>
                <a:endParaRPr lang="en-US" sz="2000" dirty="0"/>
              </a:p>
              <a:p>
                <a:pPr algn="ctr"/>
                <a:endParaRPr lang="en-US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50C80C2-9851-1403-D205-CD8B183A0F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0188" y="1380632"/>
                <a:ext cx="4267200" cy="1895968"/>
              </a:xfrm>
              <a:prstGeom prst="rect">
                <a:avLst/>
              </a:prstGeom>
              <a:blipFill>
                <a:blip r:embed="rId3"/>
                <a:stretch>
                  <a:fillRect t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6A9649B-732F-E4F4-30CB-D100D60FA5AD}"/>
              </a:ext>
            </a:extLst>
          </p:cNvPr>
          <p:cNvCxnSpPr>
            <a:cxnSpLocks/>
          </p:cNvCxnSpPr>
          <p:nvPr/>
        </p:nvCxnSpPr>
        <p:spPr>
          <a:xfrm>
            <a:off x="4114800" y="1830851"/>
            <a:ext cx="161402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D827E29-9AAF-26CD-D783-B179639C7016}"/>
                  </a:ext>
                </a:extLst>
              </p:cNvPr>
              <p:cNvSpPr txBox="1"/>
              <p:nvPr/>
            </p:nvSpPr>
            <p:spPr>
              <a:xfrm>
                <a:off x="5108640" y="1304432"/>
                <a:ext cx="4045587" cy="17660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000" dirty="0"/>
                  <a:t>find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2000" b="1" dirty="0"/>
                  <a:t> </a:t>
                </a:r>
                <a:r>
                  <a:rPr lang="en-US" sz="2000" dirty="0" err="1"/>
                  <a:t>s.t.</a:t>
                </a:r>
                <a:endParaRPr lang="en-US" sz="2000" dirty="0"/>
              </a:p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 b="0" i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d>
                        <m:dPr>
                          <m:ctrlP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1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𝝁</m:t>
                          </m:r>
                          <m:r>
                            <a:rPr lang="en-US" sz="20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0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p>
                              <m:r>
                                <a:rPr lang="en-US" sz="2000" b="1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sz="2000" dirty="0"/>
              </a:p>
              <a:p>
                <a:pPr algn="ctr"/>
                <a:r>
                  <a:rPr lang="en-US" sz="2000" dirty="0"/>
                  <a:t>and for all players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000" dirty="0"/>
              </a:p>
              <a:p>
                <a:pPr algn="ctr"/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smtClean="0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smtClean="0">
                                <a:latin typeface="Cambria Math" panose="02040503050406030204" pitchFamily="18" charset="0"/>
                              </a:rPr>
                              <m:t>max</m:t>
                            </m:r>
                          </m:e>
                          <m:lim>
                            <m:sSub>
                              <m:sSubPr>
                                <m:ctrlPr>
                                  <a:rPr lang="en-US" sz="2000" b="1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1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b>
                                <m:r>
                                  <a:rPr lang="en-US" sz="200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sz="20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000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0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sz="2000" b="1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  <m:r>
                      <a:rPr lang="en-US" sz="2000" i="1" smtClean="0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0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𝝁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0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00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en-US" sz="2000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Sup>
                          <m:sSubSupPr>
                            <m:ctrlPr>
                              <a:rPr lang="en-US" sz="20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0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sz="20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>
                            <m:r>
                              <a:rPr lang="en-US" sz="2000" b="1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endParaRPr lang="en-US" sz="2000" dirty="0"/>
              </a:p>
              <a:p>
                <a:pPr algn="ctr"/>
                <a:endParaRPr lang="en-US" sz="20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D827E29-9AAF-26CD-D783-B179639C70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8640" y="1304432"/>
                <a:ext cx="4045587" cy="1766061"/>
              </a:xfrm>
              <a:prstGeom prst="rect">
                <a:avLst/>
              </a:prstGeom>
              <a:blipFill>
                <a:blip r:embed="rId4"/>
                <a:stretch>
                  <a:fillRect t="-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3831D27-9FDA-79DF-D947-D82453688C37}"/>
                  </a:ext>
                </a:extLst>
              </p:cNvPr>
              <p:cNvSpPr/>
              <p:nvPr/>
            </p:nvSpPr>
            <p:spPr>
              <a:xfrm>
                <a:off x="168408" y="3009898"/>
                <a:ext cx="8807183" cy="2247902"/>
              </a:xfrm>
              <a:prstGeom prst="rect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Algorithm: binary search</a:t>
                </a:r>
              </a:p>
              <a:p>
                <a:r>
                  <a:rPr lang="en-US" sz="2400" dirty="0"/>
                  <a:t>Run binary search to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∈[0,1]</m:t>
                    </m:r>
                  </m:oMath>
                </a14:m>
                <a:r>
                  <a:rPr lang="en-US" sz="2400" dirty="0"/>
                  <a:t>. Repeat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rounds: </a:t>
                </a:r>
              </a:p>
              <a:p>
                <a:pPr lvl="1"/>
                <a:r>
                  <a:rPr lang="en-US" sz="2400" dirty="0"/>
                  <a:t>Run an algorithm to solve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until either: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it finds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2400" dirty="0"/>
                  <a:t> guaranteeing value &gt;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 (branch high), or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it proves value &lt; 0 (branch low)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3831D27-9FDA-79DF-D947-D82453688C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08" y="3009898"/>
                <a:ext cx="8807183" cy="2247902"/>
              </a:xfrm>
              <a:prstGeom prst="rect">
                <a:avLst/>
              </a:prstGeom>
              <a:blipFill>
                <a:blip r:embed="rId5"/>
                <a:stretch>
                  <a:fillRect l="-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B42FC79-47B7-79A9-5576-8ECA92F4B7E8}"/>
                  </a:ext>
                </a:extLst>
              </p:cNvPr>
              <p:cNvSpPr txBox="1"/>
              <p:nvPr/>
            </p:nvSpPr>
            <p:spPr>
              <a:xfrm>
                <a:off x="1443967" y="5329535"/>
                <a:ext cx="69556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Lagrangian value 0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exists equilibrium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2400" dirty="0"/>
                  <a:t> of value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B42FC79-47B7-79A9-5576-8ECA92F4B7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967" y="5329535"/>
                <a:ext cx="6955687" cy="461665"/>
              </a:xfrm>
              <a:prstGeom prst="rect">
                <a:avLst/>
              </a:prstGeom>
              <a:blipFill>
                <a:blip r:embed="rId6"/>
                <a:stretch>
                  <a:fillRect l="-140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1311C4-FEE1-4D8D-13DD-13EBA53080A7}"/>
                  </a:ext>
                </a:extLst>
              </p:cNvPr>
              <p:cNvSpPr txBox="1"/>
              <p:nvPr/>
            </p:nvSpPr>
            <p:spPr>
              <a:xfrm>
                <a:off x="168408" y="6087226"/>
                <a:ext cx="8807183" cy="6183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min</m:t>
                                  </m:r>
                                </m:e>
                                <m:lim>
                                  <m:r>
                                    <a:rPr lang="en-US" sz="24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  <m:r>
                                    <a:rPr lang="en-US" sz="2400" b="1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sSub>
                                    <m:sSubPr>
                                      <m:ctrlPr>
                                        <a:rPr lang="en-US" sz="2400" b="1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1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sz="2400" b="1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4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M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1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𝝁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p>
                                      <m:r>
                                        <a:rPr lang="en-US" sz="2400" b="1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2400" i="1" smtClean="0">
                                      <a:solidFill>
                                        <a:schemeClr val="accent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40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  <m:sup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en-US" sz="2400" i="1" smtClean="0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  <m:r>
                                        <a:rPr lang="en-US" sz="2400" i="1">
                                          <a:solidFill>
                                            <a:srgbClr val="00B05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  <m:sup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bSup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1311C4-FEE1-4D8D-13DD-13EBA53080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08" y="6087226"/>
                <a:ext cx="8807183" cy="618374"/>
              </a:xfrm>
              <a:prstGeom prst="rect">
                <a:avLst/>
              </a:prstGeom>
              <a:blipFill>
                <a:blip r:embed="rId7"/>
                <a:stretch>
                  <a:fillRect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435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F0811-4D8E-5B4F-3EAA-AA8063543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Solution #2: An Alternative </a:t>
            </a:r>
            <a:r>
              <a:rPr lang="en-US" dirty="0" err="1"/>
              <a:t>Lagrangian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291DC-F8A6-C250-C803-50FE8A75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7F5A2C8-C645-7C3E-C6AF-8341B4852518}"/>
                  </a:ext>
                </a:extLst>
              </p:cNvPr>
              <p:cNvSpPr/>
              <p:nvPr/>
            </p:nvSpPr>
            <p:spPr>
              <a:xfrm>
                <a:off x="168408" y="1207771"/>
                <a:ext cx="8807183" cy="1687829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Theorem:</a:t>
                </a:r>
                <a:r>
                  <a:rPr lang="en-US" sz="2400" dirty="0"/>
                  <a:t> </a:t>
                </a:r>
              </a:p>
              <a:p>
                <a:pPr algn="ctr"/>
                <a:r>
                  <a:rPr lang="en-US" sz="2400" dirty="0"/>
                  <a:t>The last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2400" dirty="0"/>
                  <a:t> found by the binary search algorithm is an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-equilibrium </a:t>
                </a:r>
              </a:p>
              <a:p>
                <a:pPr algn="ctr"/>
                <a:r>
                  <a:rPr lang="en-US" sz="2400" dirty="0"/>
                  <a:t>whose mediator objective is at least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𝜀</m:t>
                        </m:r>
                      </m:e>
                    </m:d>
                  </m:oMath>
                </a14:m>
                <a:r>
                  <a:rPr lang="en-US" sz="2400" dirty="0"/>
                  <a:t> </a:t>
                </a:r>
              </a:p>
              <a:p>
                <a:pPr algn="ctr"/>
                <a:r>
                  <a:rPr lang="en-US" sz="2400" dirty="0"/>
                  <a:t>(where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/>
                  <a:t> = optimal equilibrium mediator objective)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7F5A2C8-C645-7C3E-C6AF-8341B48525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08" y="1207771"/>
                <a:ext cx="8807183" cy="1687829"/>
              </a:xfrm>
              <a:prstGeom prst="rect">
                <a:avLst/>
              </a:prstGeom>
              <a:blipFill>
                <a:blip r:embed="rId3"/>
                <a:stretch>
                  <a:fillRect b="-35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E6755EE-9974-19B3-D6FC-5BDC7A186381}"/>
                  </a:ext>
                </a:extLst>
              </p:cNvPr>
              <p:cNvSpPr/>
              <p:nvPr/>
            </p:nvSpPr>
            <p:spPr>
              <a:xfrm>
                <a:off x="168408" y="3009898"/>
                <a:ext cx="8807183" cy="2247902"/>
              </a:xfrm>
              <a:prstGeom prst="rect">
                <a:avLst/>
              </a:prstGeom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Algorithm: binary search</a:t>
                </a:r>
              </a:p>
              <a:p>
                <a:r>
                  <a:rPr lang="en-US" sz="2400" dirty="0"/>
                  <a:t>Run binary search to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∈[0,1]</m:t>
                    </m:r>
                  </m:oMath>
                </a14:m>
                <a:r>
                  <a:rPr lang="en-US" sz="2400" dirty="0"/>
                  <a:t>. Repeat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1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rounds: </a:t>
                </a:r>
              </a:p>
              <a:p>
                <a:pPr lvl="1"/>
                <a:r>
                  <a:rPr lang="en-US" sz="2400" dirty="0"/>
                  <a:t>Run an algorithm to solve the </a:t>
                </a:r>
                <a:r>
                  <a:rPr lang="en-US" sz="2400" dirty="0" err="1"/>
                  <a:t>Lagrangian</a:t>
                </a:r>
                <a:r>
                  <a:rPr lang="en-US" sz="2400" dirty="0"/>
                  <a:t> until either: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it finds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2400" dirty="0"/>
                  <a:t> guaranteeing value &gt;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 (branch high), or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it proves value &lt; 0 (branch low)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E6755EE-9974-19B3-D6FC-5BDC7A1863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08" y="3009898"/>
                <a:ext cx="8807183" cy="2247902"/>
              </a:xfrm>
              <a:prstGeom prst="rect">
                <a:avLst/>
              </a:prstGeom>
              <a:blipFill>
                <a:blip r:embed="rId4"/>
                <a:stretch>
                  <a:fillRect l="-9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D69FE0-B32E-03C9-D564-9B0313C8970F}"/>
                  </a:ext>
                </a:extLst>
              </p:cNvPr>
              <p:cNvSpPr txBox="1"/>
              <p:nvPr/>
            </p:nvSpPr>
            <p:spPr>
              <a:xfrm>
                <a:off x="1443967" y="5329535"/>
                <a:ext cx="69556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Lagrangian value 0 </a:t>
                </a:r>
                <a:r>
                  <a:rPr lang="en-US" sz="2400" dirty="0" err="1"/>
                  <a:t>iff</a:t>
                </a:r>
                <a:r>
                  <a:rPr lang="en-US" sz="2400" dirty="0"/>
                  <a:t> exists equilibrium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2400" dirty="0"/>
                  <a:t> of value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D69FE0-B32E-03C9-D564-9B0313C897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967" y="5329535"/>
                <a:ext cx="6955687" cy="461665"/>
              </a:xfrm>
              <a:prstGeom prst="rect">
                <a:avLst/>
              </a:prstGeom>
              <a:blipFill>
                <a:blip r:embed="rId5"/>
                <a:stretch>
                  <a:fillRect l="-1402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7E32AC-7D2D-A760-8224-4B9F550820D3}"/>
                  </a:ext>
                </a:extLst>
              </p:cNvPr>
              <p:cNvSpPr txBox="1"/>
              <p:nvPr/>
            </p:nvSpPr>
            <p:spPr>
              <a:xfrm>
                <a:off x="152399" y="5865652"/>
                <a:ext cx="8839200" cy="7696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4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p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limLow>
                                    <m:limLow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limUpp>
                                        <m:limUppPr>
                                          <m:ctrlPr>
                                            <a:rPr lang="en-US" sz="2400" b="0" i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limUppPr>
                                        <m:e>
                                          <m:r>
                                            <a:rPr lang="en-US" sz="2400" b="0" i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b="0" i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max</m:t>
                                          </m:r>
                                        </m:e>
                                        <m:lim/>
                                      </m:limUpp>
                                    </m:e>
                                    <m:lim>
                                      <m:r>
                                        <a:rPr lang="en-US" sz="2400" b="1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  <m:r>
                                        <a:rPr lang="en-US" sz="2400" b="1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</m:sSub>
                                    </m:lim>
                                  </m:limLow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  <m:r>
                                            <a:rPr lang="en-US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b="1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1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𝒊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𝒊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B7E32AC-7D2D-A760-8224-4B9F550820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" y="5865652"/>
                <a:ext cx="8839200" cy="76963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425205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F0811-4D8E-5B4F-3EAA-AA8063543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Alternative </a:t>
            </a:r>
            <a:r>
              <a:rPr lang="en-US" dirty="0" err="1"/>
              <a:t>Lagrangian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as an Extensive-Form Game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291DC-F8A6-C250-C803-50FE8A75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0327CF7-8C8B-84E0-F8FE-0A3A8681D5D2}"/>
              </a:ext>
            </a:extLst>
          </p:cNvPr>
          <p:cNvCxnSpPr>
            <a:cxnSpLocks/>
            <a:stCxn id="69" idx="6"/>
            <a:endCxn id="22" idx="2"/>
          </p:cNvCxnSpPr>
          <p:nvPr/>
        </p:nvCxnSpPr>
        <p:spPr>
          <a:xfrm>
            <a:off x="2816304" y="3466219"/>
            <a:ext cx="2985291" cy="0"/>
          </a:xfrm>
          <a:prstGeom prst="line">
            <a:avLst/>
          </a:prstGeom>
          <a:ln>
            <a:prstDash val="sysDot"/>
            <a:tailEnd type="non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2F35673-85DE-38AA-A05F-D49F7EF67605}"/>
              </a:ext>
            </a:extLst>
          </p:cNvPr>
          <p:cNvSpPr/>
          <p:nvPr/>
        </p:nvSpPr>
        <p:spPr>
          <a:xfrm>
            <a:off x="3886200" y="2548471"/>
            <a:ext cx="304800" cy="304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D067A6E-B001-BB10-F7E5-7B78E2B8E47A}"/>
              </a:ext>
            </a:extLst>
          </p:cNvPr>
          <p:cNvCxnSpPr>
            <a:cxnSpLocks/>
            <a:stCxn id="8" idx="2"/>
            <a:endCxn id="30" idx="0"/>
          </p:cNvCxnSpPr>
          <p:nvPr/>
        </p:nvCxnSpPr>
        <p:spPr>
          <a:xfrm flipH="1">
            <a:off x="3373249" y="2853271"/>
            <a:ext cx="665351" cy="4233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E406189-ED28-D984-B478-4255089E8AFB}"/>
              </a:ext>
            </a:extLst>
          </p:cNvPr>
          <p:cNvCxnSpPr>
            <a:cxnSpLocks/>
            <a:stCxn id="8" idx="2"/>
            <a:endCxn id="19" idx="0"/>
          </p:cNvCxnSpPr>
          <p:nvPr/>
        </p:nvCxnSpPr>
        <p:spPr>
          <a:xfrm>
            <a:off x="4038600" y="2853271"/>
            <a:ext cx="1219381" cy="4283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F07D2242-40C9-5A42-F53F-3EB6702C694F}"/>
              </a:ext>
            </a:extLst>
          </p:cNvPr>
          <p:cNvSpPr/>
          <p:nvPr/>
        </p:nvSpPr>
        <p:spPr>
          <a:xfrm>
            <a:off x="5073315" y="3281595"/>
            <a:ext cx="369332" cy="36933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C315A64-360A-1435-616D-1A9FC46E51E1}"/>
                  </a:ext>
                </a:extLst>
              </p:cNvPr>
              <p:cNvSpPr txBox="1"/>
              <p:nvPr/>
            </p:nvSpPr>
            <p:spPr>
              <a:xfrm>
                <a:off x="5874654" y="2497477"/>
                <a:ext cx="305965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/>
                  <a:t>Nature</a:t>
                </a:r>
                <a:r>
                  <a:rPr lang="en-US" dirty="0"/>
                  <a:t> selects </a:t>
                </a:r>
              </a:p>
              <a:p>
                <a:pPr algn="ctr"/>
                <a:r>
                  <a:rPr lang="en-US" dirty="0"/>
                  <a:t>whether </a:t>
                </a:r>
                <a:r>
                  <a:rPr lang="en-US" b="1" dirty="0">
                    <a:solidFill>
                      <a:schemeClr val="accent1"/>
                    </a:solidFill>
                  </a:rPr>
                  <a:t>player </a:t>
                </a:r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dirty="0"/>
                  <a:t> can deviate</a:t>
                </a:r>
              </a:p>
              <a:p>
                <a:pPr algn="ctr"/>
                <a:r>
                  <a:rPr lang="en-US" dirty="0"/>
                  <a:t>(uniformly at random)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C315A64-360A-1435-616D-1A9FC46E51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4654" y="2497477"/>
                <a:ext cx="3059656" cy="923330"/>
              </a:xfrm>
              <a:prstGeom prst="rect">
                <a:avLst/>
              </a:prstGeom>
              <a:blipFill>
                <a:blip r:embed="rId4"/>
                <a:stretch>
                  <a:fillRect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Oval 21">
            <a:extLst>
              <a:ext uri="{FF2B5EF4-FFF2-40B4-BE49-F238E27FC236}">
                <a16:creationId xmlns:a16="http://schemas.microsoft.com/office/drawing/2014/main" id="{61DEA86B-F2E2-7B1E-5191-1830C820C84C}"/>
              </a:ext>
            </a:extLst>
          </p:cNvPr>
          <p:cNvSpPr/>
          <p:nvPr/>
        </p:nvSpPr>
        <p:spPr>
          <a:xfrm>
            <a:off x="5801595" y="3281553"/>
            <a:ext cx="369332" cy="36933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B3DF51-3453-D0FE-E4DE-890D8BBABD7A}"/>
              </a:ext>
            </a:extLst>
          </p:cNvPr>
          <p:cNvSpPr txBox="1"/>
          <p:nvPr/>
        </p:nvSpPr>
        <p:spPr>
          <a:xfrm>
            <a:off x="2014681" y="5080808"/>
            <a:ext cx="2229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2"/>
                </a:solidFill>
              </a:rPr>
              <a:t>Mediator</a:t>
            </a:r>
            <a:r>
              <a:rPr lang="en-US" dirty="0"/>
              <a:t> plays with</a:t>
            </a:r>
          </a:p>
          <a:p>
            <a:pPr algn="ctr"/>
            <a:r>
              <a:rPr lang="en-US" dirty="0"/>
              <a:t>all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b="1" dirty="0">
                <a:solidFill>
                  <a:srgbClr val="00B050"/>
                </a:solidFill>
              </a:rPr>
              <a:t>direct players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85F5205-2AA8-472B-39B4-F0AF4DB428E5}"/>
                  </a:ext>
                </a:extLst>
              </p:cNvPr>
              <p:cNvSpPr txBox="1"/>
              <p:nvPr/>
            </p:nvSpPr>
            <p:spPr>
              <a:xfrm>
                <a:off x="4679664" y="5048950"/>
                <a:ext cx="44945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accent2"/>
                    </a:solidFill>
                  </a:rPr>
                  <a:t>Mediator</a:t>
                </a:r>
                <a:r>
                  <a:rPr lang="en-US" dirty="0"/>
                  <a:t> plays with all</a:t>
                </a:r>
                <a:r>
                  <a:rPr lang="en-US" dirty="0">
                    <a:solidFill>
                      <a:schemeClr val="accent2"/>
                    </a:solidFill>
                  </a:rPr>
                  <a:t> </a:t>
                </a:r>
                <a:r>
                  <a:rPr lang="en-US" b="1" dirty="0">
                    <a:solidFill>
                      <a:srgbClr val="00B050"/>
                    </a:solidFill>
                  </a:rPr>
                  <a:t>direct players</a:t>
                </a:r>
              </a:p>
              <a:p>
                <a:pPr algn="ctr"/>
                <a:r>
                  <a:rPr lang="en-US" dirty="0"/>
                  <a:t>except </a:t>
                </a:r>
                <a:r>
                  <a:rPr lang="en-US" b="1" dirty="0">
                    <a:solidFill>
                      <a:schemeClr val="accent1"/>
                    </a:solidFill>
                  </a:rPr>
                  <a:t>player</a:t>
                </a:r>
                <a:r>
                  <a:rPr lang="en-US" b="1" dirty="0"/>
                  <a:t> </a:t>
                </a:r>
                <a14:m>
                  <m:oMath xmlns:m="http://schemas.openxmlformats.org/officeDocument/2006/math">
                    <m:r>
                      <a:rPr lang="en-US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(controlled by </a:t>
                </a:r>
                <a:r>
                  <a:rPr lang="en-US" b="1" dirty="0">
                    <a:solidFill>
                      <a:schemeClr val="accent1"/>
                    </a:solidFill>
                  </a:rPr>
                  <a:t>Deviator</a:t>
                </a:r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85F5205-2AA8-472B-39B4-F0AF4DB42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9664" y="5048950"/>
                <a:ext cx="4494591" cy="646331"/>
              </a:xfrm>
              <a:prstGeom prst="rect">
                <a:avLst/>
              </a:prstGeom>
              <a:blipFill>
                <a:blip r:embed="rId5"/>
                <a:stretch>
                  <a:fillRect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19AAF05-AFFD-A97B-54ED-3358AA9F62F5}"/>
                  </a:ext>
                </a:extLst>
              </p:cNvPr>
              <p:cNvSpPr txBox="1"/>
              <p:nvPr/>
            </p:nvSpPr>
            <p:spPr>
              <a:xfrm>
                <a:off x="3308897" y="4538095"/>
                <a:ext cx="88126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19AAF05-AFFD-A97B-54ED-3358AA9F6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8897" y="4538095"/>
                <a:ext cx="881267" cy="36933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>
            <a:extLst>
              <a:ext uri="{FF2B5EF4-FFF2-40B4-BE49-F238E27FC236}">
                <a16:creationId xmlns:a16="http://schemas.microsoft.com/office/drawing/2014/main" id="{2D6BE9E6-99CA-CA7E-C192-59CE58B0457E}"/>
              </a:ext>
            </a:extLst>
          </p:cNvPr>
          <p:cNvSpPr/>
          <p:nvPr/>
        </p:nvSpPr>
        <p:spPr>
          <a:xfrm>
            <a:off x="3188583" y="3276600"/>
            <a:ext cx="369332" cy="36933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975938A-F252-0B8C-6DB1-31444421A8BE}"/>
              </a:ext>
            </a:extLst>
          </p:cNvPr>
          <p:cNvSpPr/>
          <p:nvPr/>
        </p:nvSpPr>
        <p:spPr>
          <a:xfrm>
            <a:off x="3916863" y="3276600"/>
            <a:ext cx="369332" cy="36933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9266DD8-9433-8691-6936-598B2964C1A2}"/>
                  </a:ext>
                </a:extLst>
              </p:cNvPr>
              <p:cNvSpPr txBox="1"/>
              <p:nvPr/>
            </p:nvSpPr>
            <p:spPr>
              <a:xfrm>
                <a:off x="5041609" y="4524353"/>
                <a:ext cx="10543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b>
                        <m:sSubPr>
                          <m:ctrlP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9266DD8-9433-8691-6936-598B2964C1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609" y="4524353"/>
                <a:ext cx="1054391" cy="369332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39AB5B08-61C9-0225-3A59-6B6AE301130E}"/>
              </a:ext>
            </a:extLst>
          </p:cNvPr>
          <p:cNvSpPr/>
          <p:nvPr/>
        </p:nvSpPr>
        <p:spPr>
          <a:xfrm>
            <a:off x="3352800" y="1687753"/>
            <a:ext cx="433671" cy="373855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endParaRPr lang="en-US" b="1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4A6A43F-EB2D-EB2C-62DC-3575D95B58B9}"/>
              </a:ext>
            </a:extLst>
          </p:cNvPr>
          <p:cNvSpPr/>
          <p:nvPr/>
        </p:nvSpPr>
        <p:spPr>
          <a:xfrm>
            <a:off x="5105400" y="2548471"/>
            <a:ext cx="304800" cy="304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E052540-22FC-0373-F28F-D9FBD695BA70}"/>
              </a:ext>
            </a:extLst>
          </p:cNvPr>
          <p:cNvCxnSpPr>
            <a:cxnSpLocks/>
            <a:stCxn id="50" idx="2"/>
            <a:endCxn id="31" idx="0"/>
          </p:cNvCxnSpPr>
          <p:nvPr/>
        </p:nvCxnSpPr>
        <p:spPr>
          <a:xfrm flipH="1">
            <a:off x="4101529" y="2853271"/>
            <a:ext cx="1156271" cy="4233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430F0B3-3C5B-19E1-4850-F9105596C0EF}"/>
              </a:ext>
            </a:extLst>
          </p:cNvPr>
          <p:cNvCxnSpPr>
            <a:cxnSpLocks/>
            <a:stCxn id="50" idx="2"/>
            <a:endCxn id="22" idx="0"/>
          </p:cNvCxnSpPr>
          <p:nvPr/>
        </p:nvCxnSpPr>
        <p:spPr>
          <a:xfrm>
            <a:off x="5257800" y="2853271"/>
            <a:ext cx="728461" cy="428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B1BE9F6-B16F-363C-19FF-F9DF7B3E5398}"/>
              </a:ext>
            </a:extLst>
          </p:cNvPr>
          <p:cNvCxnSpPr>
            <a:cxnSpLocks/>
            <a:stCxn id="44" idx="3"/>
            <a:endCxn id="8" idx="0"/>
          </p:cNvCxnSpPr>
          <p:nvPr/>
        </p:nvCxnSpPr>
        <p:spPr>
          <a:xfrm>
            <a:off x="3569636" y="2061608"/>
            <a:ext cx="468964" cy="486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3A99DC8-CE32-319B-A88A-8CCAA0BA43E1}"/>
              </a:ext>
            </a:extLst>
          </p:cNvPr>
          <p:cNvCxnSpPr>
            <a:cxnSpLocks/>
            <a:stCxn id="44" idx="3"/>
            <a:endCxn id="50" idx="0"/>
          </p:cNvCxnSpPr>
          <p:nvPr/>
        </p:nvCxnSpPr>
        <p:spPr>
          <a:xfrm>
            <a:off x="3569636" y="2061608"/>
            <a:ext cx="1688164" cy="4868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7F8E9566-6DC2-A332-9046-265D7CE44414}"/>
              </a:ext>
            </a:extLst>
          </p:cNvPr>
          <p:cNvSpPr txBox="1"/>
          <p:nvPr/>
        </p:nvSpPr>
        <p:spPr>
          <a:xfrm>
            <a:off x="5853135" y="1560235"/>
            <a:ext cx="3059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Deviator</a:t>
            </a:r>
            <a:r>
              <a:rPr lang="en-US" dirty="0"/>
              <a:t> selects </a:t>
            </a:r>
          </a:p>
          <a:p>
            <a:pPr algn="ctr"/>
            <a:r>
              <a:rPr lang="en-US" dirty="0"/>
              <a:t>a player to represent (or none) </a:t>
            </a:r>
            <a:endParaRPr lang="en-US" dirty="0">
              <a:solidFill>
                <a:schemeClr val="accent1"/>
              </a:solidFill>
            </a:endParaRP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3493F54F-0590-BA29-6616-E4E4EE0A914A}"/>
              </a:ext>
            </a:extLst>
          </p:cNvPr>
          <p:cNvCxnSpPr>
            <a:cxnSpLocks/>
            <a:stCxn id="44" idx="3"/>
            <a:endCxn id="69" idx="0"/>
          </p:cNvCxnSpPr>
          <p:nvPr/>
        </p:nvCxnSpPr>
        <p:spPr>
          <a:xfrm flipH="1">
            <a:off x="2631638" y="2061608"/>
            <a:ext cx="937998" cy="1219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9" name="Oval 68">
            <a:extLst>
              <a:ext uri="{FF2B5EF4-FFF2-40B4-BE49-F238E27FC236}">
                <a16:creationId xmlns:a16="http://schemas.microsoft.com/office/drawing/2014/main" id="{2F47D340-A4E2-5C4C-09F1-F9D0ED9604E6}"/>
              </a:ext>
            </a:extLst>
          </p:cNvPr>
          <p:cNvSpPr/>
          <p:nvPr/>
        </p:nvSpPr>
        <p:spPr>
          <a:xfrm>
            <a:off x="2446972" y="3281553"/>
            <a:ext cx="369332" cy="369332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404E711-6B79-E3A7-7382-52E81F4AF459}"/>
              </a:ext>
            </a:extLst>
          </p:cNvPr>
          <p:cNvSpPr txBox="1"/>
          <p:nvPr/>
        </p:nvSpPr>
        <p:spPr>
          <a:xfrm>
            <a:off x="3437330" y="2143710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9B09396-E515-4E6E-C24F-D8E5751C63DB}"/>
              </a:ext>
            </a:extLst>
          </p:cNvPr>
          <p:cNvSpPr txBox="1"/>
          <p:nvPr/>
        </p:nvSpPr>
        <p:spPr>
          <a:xfrm>
            <a:off x="4381806" y="2014858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P2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BCB08E4-DD6E-194F-08F4-AA558BB27403}"/>
              </a:ext>
            </a:extLst>
          </p:cNvPr>
          <p:cNvSpPr txBox="1"/>
          <p:nvPr/>
        </p:nvSpPr>
        <p:spPr>
          <a:xfrm>
            <a:off x="2534727" y="2342632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none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8BF5D280-9DEE-E939-E611-E2E7F39F6A1B}"/>
              </a:ext>
            </a:extLst>
          </p:cNvPr>
          <p:cNvGrpSpPr/>
          <p:nvPr/>
        </p:nvGrpSpPr>
        <p:grpSpPr>
          <a:xfrm>
            <a:off x="5086698" y="3645932"/>
            <a:ext cx="353750" cy="723156"/>
            <a:chOff x="5086698" y="3996305"/>
            <a:chExt cx="353750" cy="723156"/>
          </a:xfrm>
        </p:grpSpPr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8F9B96E3-6D40-F090-93F0-DCA430E2E606}"/>
                </a:ext>
              </a:extLst>
            </p:cNvPr>
            <p:cNvCxnSpPr>
              <a:cxnSpLocks/>
              <a:endCxn id="86" idx="0"/>
            </p:cNvCxnSpPr>
            <p:nvPr/>
          </p:nvCxnSpPr>
          <p:spPr>
            <a:xfrm>
              <a:off x="5257800" y="3996305"/>
              <a:ext cx="5773" cy="353824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TextBox 85">
                  <a:extLst>
                    <a:ext uri="{FF2B5EF4-FFF2-40B4-BE49-F238E27FC236}">
                      <a16:creationId xmlns:a16="http://schemas.microsoft.com/office/drawing/2014/main" id="{6E05765C-DCF4-66FC-AFDC-214C2AD1265B}"/>
                    </a:ext>
                  </a:extLst>
                </p:cNvPr>
                <p:cNvSpPr txBox="1"/>
                <p:nvPr/>
              </p:nvSpPr>
              <p:spPr>
                <a:xfrm>
                  <a:off x="5086698" y="4350129"/>
                  <a:ext cx="3537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6" name="TextBox 85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6E05765C-DCF4-66FC-AFDC-214C2AD126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6698" y="4350129"/>
                  <a:ext cx="353750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765ACF3-F6FD-5F1E-F332-10825CA7BFF2}"/>
              </a:ext>
            </a:extLst>
          </p:cNvPr>
          <p:cNvGrpSpPr/>
          <p:nvPr/>
        </p:nvGrpSpPr>
        <p:grpSpPr>
          <a:xfrm>
            <a:off x="5809386" y="3650885"/>
            <a:ext cx="353750" cy="713837"/>
            <a:chOff x="5088224" y="3996305"/>
            <a:chExt cx="353750" cy="713837"/>
          </a:xfrm>
        </p:grpSpPr>
        <p:cxnSp>
          <p:nvCxnSpPr>
            <p:cNvPr id="92" name="Straight Arrow Connector 91">
              <a:extLst>
                <a:ext uri="{FF2B5EF4-FFF2-40B4-BE49-F238E27FC236}">
                  <a16:creationId xmlns:a16="http://schemas.microsoft.com/office/drawing/2014/main" id="{59B9A2FE-3702-036F-BF45-19BF2CDBCD60}"/>
                </a:ext>
              </a:extLst>
            </p:cNvPr>
            <p:cNvCxnSpPr>
              <a:cxnSpLocks/>
              <a:endCxn id="93" idx="0"/>
            </p:cNvCxnSpPr>
            <p:nvPr/>
          </p:nvCxnSpPr>
          <p:spPr>
            <a:xfrm>
              <a:off x="5257800" y="3996305"/>
              <a:ext cx="7299" cy="344505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E6BF3287-E0D1-81E5-FE87-BFE62AAC2D8F}"/>
                    </a:ext>
                  </a:extLst>
                </p:cNvPr>
                <p:cNvSpPr txBox="1"/>
                <p:nvPr/>
              </p:nvSpPr>
              <p:spPr>
                <a:xfrm>
                  <a:off x="5088224" y="4340810"/>
                  <a:ext cx="3537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3" name="TextBox 92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E6BF3287-E0D1-81E5-FE87-BFE62AAC2D8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8224" y="4340810"/>
                  <a:ext cx="353750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9C2F144-0F8C-84A3-585E-A44A646C6902}"/>
              </a:ext>
            </a:extLst>
          </p:cNvPr>
          <p:cNvGrpSpPr/>
          <p:nvPr/>
        </p:nvGrpSpPr>
        <p:grpSpPr>
          <a:xfrm>
            <a:off x="2445996" y="3628023"/>
            <a:ext cx="353750" cy="734336"/>
            <a:chOff x="5086820" y="3984637"/>
            <a:chExt cx="353750" cy="734336"/>
          </a:xfrm>
        </p:grpSpPr>
        <p:cxnSp>
          <p:nvCxnSpPr>
            <p:cNvPr id="95" name="Straight Arrow Connector 94">
              <a:extLst>
                <a:ext uri="{FF2B5EF4-FFF2-40B4-BE49-F238E27FC236}">
                  <a16:creationId xmlns:a16="http://schemas.microsoft.com/office/drawing/2014/main" id="{C0635559-9810-DD3A-093E-71C9416BFBDA}"/>
                </a:ext>
              </a:extLst>
            </p:cNvPr>
            <p:cNvCxnSpPr>
              <a:cxnSpLocks/>
              <a:endCxn id="96" idx="0"/>
            </p:cNvCxnSpPr>
            <p:nvPr/>
          </p:nvCxnSpPr>
          <p:spPr>
            <a:xfrm>
              <a:off x="5257800" y="3984637"/>
              <a:ext cx="5895" cy="365004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455E97A8-8BD7-8118-8E8D-E144FAA5BD1C}"/>
                    </a:ext>
                  </a:extLst>
                </p:cNvPr>
                <p:cNvSpPr txBox="1"/>
                <p:nvPr/>
              </p:nvSpPr>
              <p:spPr>
                <a:xfrm>
                  <a:off x="5086820" y="4349641"/>
                  <a:ext cx="3537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6" name="TextBox 95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455E97A8-8BD7-8118-8E8D-E144FAA5BD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6820" y="4349641"/>
                  <a:ext cx="353750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86F77E54-9BCA-8925-A013-3EBCCB4A14CA}"/>
              </a:ext>
            </a:extLst>
          </p:cNvPr>
          <p:cNvGrpSpPr/>
          <p:nvPr/>
        </p:nvGrpSpPr>
        <p:grpSpPr>
          <a:xfrm>
            <a:off x="3940335" y="3678894"/>
            <a:ext cx="353750" cy="685828"/>
            <a:chOff x="5090845" y="4032787"/>
            <a:chExt cx="353750" cy="685828"/>
          </a:xfrm>
        </p:grpSpPr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253EE88D-D8D2-620F-9C1A-701F5E58020E}"/>
                </a:ext>
              </a:extLst>
            </p:cNvPr>
            <p:cNvCxnSpPr>
              <a:cxnSpLocks/>
              <a:endCxn id="99" idx="0"/>
            </p:cNvCxnSpPr>
            <p:nvPr/>
          </p:nvCxnSpPr>
          <p:spPr>
            <a:xfrm>
              <a:off x="5261497" y="4032787"/>
              <a:ext cx="6223" cy="316496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9" name="TextBox 98">
                  <a:extLst>
                    <a:ext uri="{FF2B5EF4-FFF2-40B4-BE49-F238E27FC236}">
                      <a16:creationId xmlns:a16="http://schemas.microsoft.com/office/drawing/2014/main" id="{962E6205-AEF7-6FCF-535F-41C20D6DB854}"/>
                    </a:ext>
                  </a:extLst>
                </p:cNvPr>
                <p:cNvSpPr txBox="1"/>
                <p:nvPr/>
              </p:nvSpPr>
              <p:spPr>
                <a:xfrm>
                  <a:off x="5090845" y="4349283"/>
                  <a:ext cx="3537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99" name="TextBox 98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962E6205-AEF7-6FCF-535F-41C20D6DB85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90845" y="4349283"/>
                  <a:ext cx="353750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4AB8D768-414E-E977-A5B4-A9819558CFA0}"/>
              </a:ext>
            </a:extLst>
          </p:cNvPr>
          <p:cNvGrpSpPr/>
          <p:nvPr/>
        </p:nvGrpSpPr>
        <p:grpSpPr>
          <a:xfrm>
            <a:off x="3191153" y="3646537"/>
            <a:ext cx="353750" cy="715822"/>
            <a:chOff x="5086820" y="3996305"/>
            <a:chExt cx="353750" cy="715822"/>
          </a:xfrm>
        </p:grpSpPr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85DB850C-4FC6-0251-7208-C0CC517811EA}"/>
                </a:ext>
              </a:extLst>
            </p:cNvPr>
            <p:cNvCxnSpPr>
              <a:cxnSpLocks/>
              <a:endCxn id="102" idx="0"/>
            </p:cNvCxnSpPr>
            <p:nvPr/>
          </p:nvCxnSpPr>
          <p:spPr>
            <a:xfrm>
              <a:off x="5257800" y="3996305"/>
              <a:ext cx="5895" cy="346490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A6B229B8-CC06-F9DE-7F7F-93C64CE1B5C8}"/>
                    </a:ext>
                  </a:extLst>
                </p:cNvPr>
                <p:cNvSpPr txBox="1"/>
                <p:nvPr/>
              </p:nvSpPr>
              <p:spPr>
                <a:xfrm>
                  <a:off x="5086820" y="4342795"/>
                  <a:ext cx="35375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2" name="TextBox 101">
                  <a:extLst>
                    <a:ext uri="{FF2B5EF4-FFF2-40B4-BE49-F238E27FC236}">
                      <a16:creationId xmlns="" xmlns:a16="http://schemas.microsoft.com/office/drawing/2014/main" xmlns:a14="http://schemas.microsoft.com/office/drawing/2010/main" id="{A6B229B8-CC06-F9DE-7F7F-93C64CE1B5C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86820" y="4342795"/>
                  <a:ext cx="353750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3" name="Right Brace 102">
            <a:extLst>
              <a:ext uri="{FF2B5EF4-FFF2-40B4-BE49-F238E27FC236}">
                <a16:creationId xmlns:a16="http://schemas.microsoft.com/office/drawing/2014/main" id="{EA75DC53-1F34-D105-13ED-E911B5668D5F}"/>
              </a:ext>
            </a:extLst>
          </p:cNvPr>
          <p:cNvSpPr/>
          <p:nvPr/>
        </p:nvSpPr>
        <p:spPr>
          <a:xfrm rot="5400000">
            <a:off x="3656076" y="3977897"/>
            <a:ext cx="155448" cy="914400"/>
          </a:xfrm>
          <a:prstGeom prst="rightBrac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ight Brace 103">
            <a:extLst>
              <a:ext uri="{FF2B5EF4-FFF2-40B4-BE49-F238E27FC236}">
                <a16:creationId xmlns:a16="http://schemas.microsoft.com/office/drawing/2014/main" id="{3CA0984A-6369-C5AD-D974-2C27BDE796CF}"/>
              </a:ext>
            </a:extLst>
          </p:cNvPr>
          <p:cNvSpPr/>
          <p:nvPr/>
        </p:nvSpPr>
        <p:spPr>
          <a:xfrm rot="5400000">
            <a:off x="5544306" y="3960212"/>
            <a:ext cx="155448" cy="914400"/>
          </a:xfrm>
          <a:prstGeom prst="rightBrac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CD9739E-795A-2A5B-08A4-90E830B16858}"/>
                  </a:ext>
                </a:extLst>
              </p:cNvPr>
              <p:cNvSpPr txBox="1"/>
              <p:nvPr/>
            </p:nvSpPr>
            <p:spPr>
              <a:xfrm>
                <a:off x="1875558" y="4495136"/>
                <a:ext cx="122507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6" name="TextBox 10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CD9739E-795A-2A5B-08A4-90E830B168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5558" y="4495136"/>
                <a:ext cx="1225079" cy="369332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7E48840F-DF6D-E550-C0E7-55F99739431D}"/>
              </a:ext>
            </a:extLst>
          </p:cNvPr>
          <p:cNvCxnSpPr>
            <a:stCxn id="96" idx="2"/>
          </p:cNvCxnSpPr>
          <p:nvPr/>
        </p:nvCxnSpPr>
        <p:spPr>
          <a:xfrm flipH="1">
            <a:off x="2616976" y="4362359"/>
            <a:ext cx="5895" cy="1554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4056DE0D-9510-C919-0D90-858E9B4B0382}"/>
              </a:ext>
            </a:extLst>
          </p:cNvPr>
          <p:cNvSpPr txBox="1"/>
          <p:nvPr/>
        </p:nvSpPr>
        <p:spPr>
          <a:xfrm>
            <a:off x="80296" y="4282048"/>
            <a:ext cx="1624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zero-sum game</a:t>
            </a:r>
          </a:p>
          <a:p>
            <a:r>
              <a:rPr lang="en-US" dirty="0"/>
              <a:t>utility function: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80189D76-11BA-FD49-2DF0-2737C59C7E7E}"/>
              </a:ext>
            </a:extLst>
          </p:cNvPr>
          <p:cNvGrpSpPr/>
          <p:nvPr/>
        </p:nvGrpSpPr>
        <p:grpSpPr>
          <a:xfrm>
            <a:off x="57587" y="2513042"/>
            <a:ext cx="2812328" cy="1200329"/>
            <a:chOff x="57587" y="2513042"/>
            <a:chExt cx="2812328" cy="1200329"/>
          </a:xfrm>
        </p:grpSpPr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7E375331-5E85-EBD5-8A20-73EED87377E4}"/>
                </a:ext>
              </a:extLst>
            </p:cNvPr>
            <p:cNvCxnSpPr>
              <a:cxnSpLocks/>
              <a:endCxn id="77" idx="2"/>
            </p:cNvCxnSpPr>
            <p:nvPr/>
          </p:nvCxnSpPr>
          <p:spPr>
            <a:xfrm flipV="1">
              <a:off x="1963941" y="2711964"/>
              <a:ext cx="905974" cy="3848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C8EE5C42-6A47-B5F2-170E-B81511BC1FAC}"/>
                    </a:ext>
                  </a:extLst>
                </p:cNvPr>
                <p:cNvSpPr txBox="1"/>
                <p:nvPr/>
              </p:nvSpPr>
              <p:spPr>
                <a:xfrm>
                  <a:off x="57587" y="2513042"/>
                  <a:ext cx="1911275" cy="12003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>
                      <a:solidFill>
                        <a:schemeClr val="accent1"/>
                      </a:solidFill>
                    </a:rPr>
                    <a:t>Deviator's</a:t>
                  </a:r>
                  <a:r>
                    <a:rPr lang="en-US" dirty="0"/>
                    <a:t> </a:t>
                  </a:r>
                  <a:r>
                    <a:rPr lang="en-US" dirty="0">
                      <a:solidFill>
                        <a:schemeClr val="accent4"/>
                      </a:solidFill>
                    </a:rPr>
                    <a:t>mixed strategy probability for this edge is ~1/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3" name="TextBox 112">
                  <a:extLst>
                    <a:ext uri="{FF2B5EF4-FFF2-40B4-BE49-F238E27FC236}">
                      <a16:creationId xmlns:a16="http://schemas.microsoft.com/office/drawing/2014/main" id="{C8EE5C42-6A47-B5F2-170E-B81511BC1F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87" y="2513042"/>
                  <a:ext cx="1911275" cy="1200329"/>
                </a:xfrm>
                <a:prstGeom prst="rect">
                  <a:avLst/>
                </a:prstGeom>
                <a:blipFill>
                  <a:blip r:embed="rId14"/>
                  <a:stretch>
                    <a:fillRect l="-2548" t="-2538" r="-4459" b="-710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4" name="Straight Arrow Connector 13"/>
          <p:cNvCxnSpPr>
            <a:stCxn id="36" idx="2"/>
          </p:cNvCxnSpPr>
          <p:nvPr/>
        </p:nvCxnSpPr>
        <p:spPr>
          <a:xfrm flipH="1">
            <a:off x="5568804" y="4893685"/>
            <a:ext cx="1" cy="1871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Right Brace 60">
            <a:extLst>
              <a:ext uri="{FF2B5EF4-FFF2-40B4-BE49-F238E27FC236}">
                <a16:creationId xmlns:a16="http://schemas.microsoft.com/office/drawing/2014/main" id="{EA75DC53-1F34-D105-13ED-E911B5668D5F}"/>
              </a:ext>
            </a:extLst>
          </p:cNvPr>
          <p:cNvSpPr/>
          <p:nvPr/>
        </p:nvSpPr>
        <p:spPr>
          <a:xfrm rot="5400000">
            <a:off x="3028825" y="3832679"/>
            <a:ext cx="124573" cy="2306817"/>
          </a:xfrm>
          <a:prstGeom prst="rightBrace">
            <a:avLst/>
          </a:prstGeom>
          <a:ln>
            <a:tailEnd type="non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156678-A5C1-EBE3-830C-DF2ED0A31D89}"/>
                  </a:ext>
                </a:extLst>
              </p:cNvPr>
              <p:cNvSpPr txBox="1"/>
              <p:nvPr/>
            </p:nvSpPr>
            <p:spPr>
              <a:xfrm>
                <a:off x="152399" y="5865652"/>
                <a:ext cx="8839200" cy="76963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1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𝝁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sz="2400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m:rPr>
                                          <m:sty m:val="p"/>
                                        </m:rPr>
                                        <a:rPr lang="en-US" sz="240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M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1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𝝁</m:t>
                                      </m:r>
                                      <m:r>
                                        <a:rPr lang="en-US" sz="2400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p>
                                          <m:r>
                                            <a:rPr lang="en-US" sz="2400" b="1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∗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sz="24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  <m:r>
                                    <a:rPr lang="en-US" sz="24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limLow>
                                    <m:limLowPr>
                                      <m:ctrlPr>
                                        <a:rPr lang="en-US" sz="2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limLowPr>
                                    <m:e>
                                      <m:limUpp>
                                        <m:limUppPr>
                                          <m:ctrlPr>
                                            <a:rPr lang="en-US" sz="2400" b="0" i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limUppPr>
                                        <m:e>
                                          <m:r>
                                            <a:rPr lang="en-US" sz="2400" b="0" i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sz="2400" b="0" i="0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max</m:t>
                                          </m:r>
                                        </m:e>
                                        <m:lim/>
                                      </m:limUpp>
                                    </m:e>
                                    <m:lim>
                                      <m:r>
                                        <a:rPr lang="en-US" sz="2400" b="1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  <m:r>
                                        <a:rPr lang="en-US" sz="2400" b="1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𝒙</m:t>
                                          </m:r>
                                        </m:e>
                                        <m:sub>
                                          <m:r>
                                            <a:rPr lang="en-US" sz="2400" b="1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𝒊</m:t>
                                          </m:r>
                                        </m:sub>
                                      </m:sSub>
                                    </m:lim>
                                  </m:limLow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en-US" sz="2400" i="1">
                                          <a:solidFill>
                                            <a:schemeClr val="accent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  <m:r>
                                            <a:rPr lang="en-US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2400" b="1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400" b="1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chemeClr val="accent1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𝒊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𝑢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chemeClr val="accent1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400" b="1" i="1">
                                              <a:solidFill>
                                                <a:schemeClr val="accent2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𝝁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sz="2400" i="1">
                                              <a:solidFill>
                                                <a:srgbClr val="00B05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𝒊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sz="2400" b="1" i="1">
                                                  <a:solidFill>
                                                    <a:srgbClr val="00B05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∗</m:t>
                                              </m:r>
                                            </m:sup>
                                          </m:sSubSup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156678-A5C1-EBE3-830C-DF2ED0A31D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" y="5865652"/>
                <a:ext cx="8839200" cy="76963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8377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F0811-4D8E-5B4F-3EAA-AA8063543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Which is Better?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3BEC04-A1FF-61D1-ADA4-35201FDE2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143000"/>
            <a:ext cx="4040188" cy="639762"/>
          </a:xfrm>
        </p:spPr>
        <p:txBody>
          <a:bodyPr/>
          <a:lstStyle/>
          <a:p>
            <a:r>
              <a:rPr lang="en-US" dirty="0"/>
              <a:t>"Direct" </a:t>
            </a:r>
            <a:r>
              <a:rPr lang="en-US" dirty="0" err="1"/>
              <a:t>Lagrangian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6EB31E8A-B49C-FE58-56F6-AECBD6874BC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57200" y="1782762"/>
                <a:ext cx="4040188" cy="4343401"/>
              </a:xfrm>
            </p:spPr>
            <p:txBody>
              <a:bodyPr>
                <a:normAutofit fontScale="85000" lnSpcReduction="20000"/>
              </a:bodyPr>
              <a:lstStyle/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J"/>
                </a:pPr>
                <a:r>
                  <a:rPr lang="en-US" sz="2400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Can be formulated as an extensive-form zero-sum game</a:t>
                </a: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J"/>
                </a:pPr>
                <a:endParaRPr lang="en-US" dirty="0">
                  <a:solidFill>
                    <a:srgbClr val="00B050"/>
                  </a:solidFill>
                  <a:sym typeface="Wingdings" panose="05000000000000000000" pitchFamily="2" charset="2"/>
                </a:endParaRP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J"/>
                </a:pPr>
                <a:endParaRPr lang="en-US" sz="2400" dirty="0">
                  <a:solidFill>
                    <a:srgbClr val="00B050"/>
                  </a:solidFill>
                  <a:sym typeface="Wingdings" panose="05000000000000000000" pitchFamily="2" charset="2"/>
                </a:endParaRP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J"/>
                </a:pPr>
                <a:endParaRPr lang="en-US" sz="2400" dirty="0">
                  <a:solidFill>
                    <a:srgbClr val="00B050"/>
                  </a:solidFill>
                  <a:sym typeface="Wingdings" panose="05000000000000000000" pitchFamily="2" charset="2"/>
                </a:endParaRP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J"/>
                </a:pPr>
                <a:r>
                  <a:rPr lang="en-US" sz="2400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Need to solve one game </a:t>
                </a: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J"/>
                </a:pPr>
                <a:r>
                  <a:rPr lang="en-US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Last-iterate convergence is possible</a:t>
                </a:r>
                <a:endParaRPr lang="en-US" sz="2400" dirty="0">
                  <a:solidFill>
                    <a:srgbClr val="00B050"/>
                  </a:solidFill>
                  <a:sym typeface="Wingdings" panose="05000000000000000000" pitchFamily="2" charset="2"/>
                </a:endParaRP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𝑂</m:t>
                    </m:r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(1/</m:t>
                    </m:r>
                    <m:sSup>
                      <m:sSupPr>
                        <m:ctrlPr>
                          <a:rPr lang="el-GR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l-GR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𝜀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Wingdings" panose="05000000000000000000" pitchFamily="2" charset="2"/>
                  </a:rPr>
                  <a:t> convergence rate     (with OMWU)</a:t>
                </a: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L"/>
                </a:pPr>
                <a:r>
                  <a:rPr lang="en-US" dirty="0">
                    <a:solidFill>
                      <a:schemeClr val="accent2"/>
                    </a:solidFill>
                    <a:sym typeface="Wingdings" panose="05000000000000000000" pitchFamily="2" charset="2"/>
                  </a:rPr>
                  <a:t>Extensive-form </a:t>
                </a:r>
                <a:r>
                  <a:rPr lang="en-US" dirty="0" err="1">
                    <a:solidFill>
                      <a:schemeClr val="accent2"/>
                    </a:solidFill>
                    <a:sym typeface="Wingdings" panose="05000000000000000000" pitchFamily="2" charset="2"/>
                  </a:rPr>
                  <a:t>Lagrangian</a:t>
                </a:r>
                <a:r>
                  <a:rPr lang="en-US" dirty="0">
                    <a:solidFill>
                      <a:schemeClr val="accent2"/>
                    </a:solidFill>
                    <a:sym typeface="Wingdings" panose="05000000000000000000" pitchFamily="2" charset="2"/>
                  </a:rPr>
                  <a:t>    game has utilities whose         scale depends 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𝜆</m:t>
                    </m:r>
                  </m:oMath>
                </a14:m>
                <a:endParaRPr lang="en-US" sz="2400" dirty="0">
                  <a:solidFill>
                    <a:schemeClr val="accent2"/>
                  </a:solidFill>
                  <a:sym typeface="Wingdings" panose="05000000000000000000" pitchFamily="2" charset="2"/>
                </a:endParaRP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L"/>
                </a:pPr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6EB31E8A-B49C-FE58-56F6-AECBD6874B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57200" y="1782762"/>
                <a:ext cx="4040188" cy="4343401"/>
              </a:xfrm>
              <a:blipFill>
                <a:blip r:embed="rId3"/>
                <a:stretch>
                  <a:fillRect l="-1357" t="-1964" b="-22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4861B9-E8A5-B77C-2024-EF0781A3EE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143000"/>
            <a:ext cx="4041775" cy="639762"/>
          </a:xfrm>
        </p:spPr>
        <p:txBody>
          <a:bodyPr/>
          <a:lstStyle/>
          <a:p>
            <a:r>
              <a:rPr lang="en-US" dirty="0"/>
              <a:t>"Binary Search" </a:t>
            </a:r>
            <a:r>
              <a:rPr lang="en-US" dirty="0" err="1"/>
              <a:t>Lagrangian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8C2223C8-8AF5-3417-9B80-C3E42B96F3D1}"/>
                  </a:ext>
                </a:extLst>
              </p:cNvPr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645025" y="1782762"/>
                <a:ext cx="4041775" cy="4343401"/>
              </a:xfrm>
            </p:spPr>
            <p:txBody>
              <a:bodyPr>
                <a:normAutofit fontScale="85000" lnSpcReduction="20000"/>
              </a:bodyPr>
              <a:lstStyle/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J"/>
                </a:pPr>
                <a:r>
                  <a:rPr lang="en-US" dirty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Can be formulated as an extensive-form zero-sum game</a:t>
                </a: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L"/>
                </a:pPr>
                <a:endParaRPr lang="en-US" sz="2400" i="1" dirty="0">
                  <a:solidFill>
                    <a:schemeClr val="accent3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L"/>
                </a:pPr>
                <a:endParaRPr lang="en-US" sz="2400" i="1" dirty="0">
                  <a:solidFill>
                    <a:schemeClr val="accent2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L"/>
                </a:pPr>
                <a:endParaRPr lang="en-US" sz="2400" i="1" dirty="0">
                  <a:solidFill>
                    <a:schemeClr val="accent2"/>
                  </a:solidFill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L"/>
                </a:pPr>
                <a:r>
                  <a:rPr lang="en-US" sz="2400" dirty="0">
                    <a:solidFill>
                      <a:schemeClr val="accent2"/>
                    </a:solidFill>
                    <a:sym typeface="Wingdings" panose="05000000000000000000" pitchFamily="2" charset="2"/>
                  </a:rPr>
                  <a:t>Need to solve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log</m:t>
                    </m:r>
                    <m:r>
                      <a:rPr lang="en-US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⁡(1/</m:t>
                    </m:r>
                    <m:r>
                      <a:rPr lang="el-GR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𝜀</m:t>
                    </m:r>
                    <m:r>
                      <a:rPr lang="en-US" sz="240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accent2"/>
                    </a:solidFill>
                    <a:sym typeface="Wingdings" panose="05000000000000000000" pitchFamily="2" charset="2"/>
                  </a:rPr>
                  <a:t> games</a:t>
                </a: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L"/>
                </a:pPr>
                <a:r>
                  <a:rPr lang="en-US" dirty="0">
                    <a:solidFill>
                      <a:schemeClr val="accent2"/>
                    </a:solidFill>
                    <a:sym typeface="Wingdings" panose="05000000000000000000" pitchFamily="2" charset="2"/>
                  </a:rPr>
                  <a:t>Unclear what last-iterate convergence even means</a:t>
                </a:r>
                <a:endParaRPr lang="en-US" sz="2400" dirty="0">
                  <a:solidFill>
                    <a:schemeClr val="accent2"/>
                  </a:solidFill>
                  <a:sym typeface="Wingdings" panose="05000000000000000000" pitchFamily="2" charset="2"/>
                </a:endParaRP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J"/>
                </a:pP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𝑂</m:t>
                        </m:r>
                      </m:e>
                    </m:acc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(1/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𝜀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00B050"/>
                    </a:solidFill>
                  </a:rPr>
                  <a:t> convergence rate       (with OMWU)</a:t>
                </a:r>
              </a:p>
              <a:p>
                <a:pPr>
                  <a:spcBef>
                    <a:spcPts val="1200"/>
                  </a:spcBef>
                  <a:buFont typeface="Wingdings" panose="05000000000000000000" pitchFamily="2" charset="2"/>
                  <a:buChar char="J"/>
                </a:pPr>
                <a:r>
                  <a:rPr lang="en-US" sz="2400" dirty="0">
                    <a:solidFill>
                      <a:srgbClr val="00B050"/>
                    </a:solidFill>
                  </a:rPr>
                  <a:t>Extensive-form </a:t>
                </a:r>
                <a:r>
                  <a:rPr lang="en-US" sz="2400" dirty="0" err="1">
                    <a:solidFill>
                      <a:srgbClr val="00B050"/>
                    </a:solidFill>
                  </a:rPr>
                  <a:t>Lagrangian</a:t>
                </a:r>
                <a:r>
                  <a:rPr lang="en-US" sz="2400" dirty="0">
                    <a:solidFill>
                      <a:srgbClr val="00B050"/>
                    </a:solidFill>
                  </a:rPr>
                  <a:t>    game has utilit</a:t>
                </a:r>
                <a:r>
                  <a:rPr lang="en-US" dirty="0">
                    <a:solidFill>
                      <a:srgbClr val="00B050"/>
                    </a:solidFill>
                  </a:rPr>
                  <a:t>ies bounded          by absolute constant</a:t>
                </a:r>
                <a:endParaRPr lang="en-US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8C2223C8-8AF5-3417-9B80-C3E42B96F3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645025" y="1782762"/>
                <a:ext cx="4041775" cy="4343401"/>
              </a:xfrm>
              <a:blipFill>
                <a:blip r:embed="rId4"/>
                <a:stretch>
                  <a:fillRect l="-1357" t="-1964" b="-2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E6C6E36C-E511-2B75-A04F-A0B10AB18370}"/>
              </a:ext>
            </a:extLst>
          </p:cNvPr>
          <p:cNvSpPr/>
          <p:nvPr/>
        </p:nvSpPr>
        <p:spPr>
          <a:xfrm>
            <a:off x="457200" y="5257800"/>
            <a:ext cx="8229600" cy="86836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298F5A96-483B-D219-8C9E-37BC2B5F7066}"/>
              </a:ext>
            </a:extLst>
          </p:cNvPr>
          <p:cNvSpPr txBox="1">
            <a:spLocks/>
          </p:cNvSpPr>
          <p:nvPr/>
        </p:nvSpPr>
        <p:spPr>
          <a:xfrm>
            <a:off x="7016817" y="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8603CD-CA9B-E61F-1775-9006B2CB06E7}"/>
              </a:ext>
            </a:extLst>
          </p:cNvPr>
          <p:cNvSpPr txBox="1"/>
          <p:nvPr/>
        </p:nvSpPr>
        <p:spPr>
          <a:xfrm>
            <a:off x="1749432" y="6168121"/>
            <a:ext cx="5645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This really matters in practice: </a:t>
            </a:r>
          </a:p>
          <a:p>
            <a:pPr algn="ctr"/>
            <a:r>
              <a:rPr lang="en-US" b="1" dirty="0"/>
              <a:t>deep learning solvers aren't really good at high precision!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25815B-346E-F028-5D8E-410BDB99291B}"/>
              </a:ext>
            </a:extLst>
          </p:cNvPr>
          <p:cNvSpPr txBox="1"/>
          <p:nvPr/>
        </p:nvSpPr>
        <p:spPr>
          <a:xfrm>
            <a:off x="6673933" y="2651124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Amenable to deep RL!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95400" y="2413337"/>
            <a:ext cx="5378533" cy="1015663"/>
            <a:chOff x="1295400" y="2413337"/>
            <a:chExt cx="5378533" cy="101566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2597535-9678-B69D-CCA6-EF9B1FCC1B2D}"/>
                </a:ext>
              </a:extLst>
            </p:cNvPr>
            <p:cNvSpPr txBox="1"/>
            <p:nvPr/>
          </p:nvSpPr>
          <p:spPr>
            <a:xfrm>
              <a:off x="2254334" y="2413337"/>
              <a:ext cx="4419599" cy="1015663"/>
            </a:xfrm>
            <a:prstGeom prst="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If you can solve zero-sum games, you can compute optimal equilibria in various notions, optimal mechanisms, </a:t>
              </a:r>
              <a:r>
                <a:rPr lang="en-US" sz="2000" dirty="0" err="1"/>
                <a:t>etc</a:t>
              </a:r>
              <a:r>
                <a:rPr lang="en-US" sz="2000" dirty="0"/>
                <a:t>!</a:t>
              </a:r>
            </a:p>
          </p:txBody>
        </p:sp>
        <p:sp>
          <p:nvSpPr>
            <p:cNvPr id="15" name="5-Point Star 14"/>
            <p:cNvSpPr/>
            <p:nvPr/>
          </p:nvSpPr>
          <p:spPr>
            <a:xfrm>
              <a:off x="1295400" y="2564907"/>
              <a:ext cx="694100" cy="694100"/>
            </a:xfrm>
            <a:prstGeom prst="star5">
              <a:avLst/>
            </a:prstGeom>
            <a:ln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0234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1" grpId="0" uiExpand="1" build="p"/>
      <p:bldP spid="12" grpId="0" animBg="1"/>
      <p:bldP spid="14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B5B3B07-40A5-E083-7B00-94B3B4DBE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8686800" cy="715962"/>
          </a:xfrm>
        </p:spPr>
        <p:txBody>
          <a:bodyPr>
            <a:noAutofit/>
          </a:bodyPr>
          <a:lstStyle/>
          <a:p>
            <a:r>
              <a:rPr lang="en-US" sz="3200" dirty="0"/>
              <a:t>Experiments in the Tabular Setting (not deep RL):</a:t>
            </a:r>
            <a:br>
              <a:rPr lang="en-US" sz="3200" dirty="0"/>
            </a:br>
            <a:r>
              <a:rPr lang="en-US" sz="3200" dirty="0"/>
              <a:t>Learning scales better than LP!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1435C-782A-371E-84BE-8642C7E34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24447C9-F64A-3C2F-6C41-25748DD912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957" y="1417638"/>
            <a:ext cx="6781800" cy="48175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358C2C-B061-15EF-0202-7C0CF8091349}"/>
              </a:ext>
            </a:extLst>
          </p:cNvPr>
          <p:cNvSpPr txBox="1"/>
          <p:nvPr/>
        </p:nvSpPr>
        <p:spPr>
          <a:xfrm>
            <a:off x="3064401" y="6291590"/>
            <a:ext cx="30315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Here, we used our “direct </a:t>
            </a:r>
            <a:r>
              <a:rPr lang="en-US" sz="1100" dirty="0" err="1"/>
              <a:t>Lagrangian</a:t>
            </a:r>
            <a:r>
              <a:rPr lang="en-US" sz="1100" dirty="0"/>
              <a:t>” algorithm.</a:t>
            </a:r>
          </a:p>
        </p:txBody>
      </p:sp>
    </p:spTree>
    <p:extLst>
      <p:ext uri="{BB962C8B-B14F-4D97-AF65-F5344CB8AC3E}">
        <p14:creationId xmlns:p14="http://schemas.microsoft.com/office/powerpoint/2010/main" val="41050424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246A1-750B-6A33-5CCB-223AD5F87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dirty="0"/>
              <a:t>Experiments on back-to-back auctions among budget-constrained bidders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65E90-F770-4977-A037-069628381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EB0FE7-BA59-9E38-11F7-DD44BDAE03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775"/>
          <a:stretch/>
        </p:blipFill>
        <p:spPr>
          <a:xfrm>
            <a:off x="76200" y="2452797"/>
            <a:ext cx="8686800" cy="28139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DEE4871-115B-741B-63FA-10F9044669A7}"/>
              </a:ext>
            </a:extLst>
          </p:cNvPr>
          <p:cNvSpPr txBox="1"/>
          <p:nvPr/>
        </p:nvSpPr>
        <p:spPr>
          <a:xfrm>
            <a:off x="685800" y="1529467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 items. Valuations of 2</a:t>
            </a:r>
            <a:r>
              <a:rPr lang="en-US" b="1" baseline="30000" dirty="0"/>
              <a:t>nd</a:t>
            </a:r>
            <a:r>
              <a:rPr lang="en-US" b="1" dirty="0"/>
              <a:t> item drawn after 1</a:t>
            </a:r>
            <a:r>
              <a:rPr lang="en-US" b="1" baseline="30000" dirty="0"/>
              <a:t>st</a:t>
            </a:r>
            <a:r>
              <a:rPr lang="en-US" b="1" dirty="0"/>
              <a:t> auction.</a:t>
            </a:r>
          </a:p>
          <a:p>
            <a:pPr algn="ctr"/>
            <a:r>
              <a:rPr lang="en-US" b="1" dirty="0"/>
              <a:t>Used tabular CFR+ to solve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93C1D6-E8BB-8E38-7657-95618E40D4B3}"/>
              </a:ext>
            </a:extLst>
          </p:cNvPr>
          <p:cNvSpPr txBox="1"/>
          <p:nvPr/>
        </p:nvSpPr>
        <p:spPr>
          <a:xfrm>
            <a:off x="4267200" y="1529467"/>
            <a:ext cx="495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4 items. Valuations drawn after previous auction.</a:t>
            </a:r>
          </a:p>
          <a:p>
            <a:pPr algn="ctr"/>
            <a:r>
              <a:rPr lang="en-US" b="1" dirty="0"/>
              <a:t>Used deep learning to solve </a:t>
            </a:r>
          </a:p>
          <a:p>
            <a:pPr algn="ctr"/>
            <a:r>
              <a:rPr lang="en-US" b="1" dirty="0"/>
              <a:t>binary search </a:t>
            </a:r>
            <a:r>
              <a:rPr lang="en-US" b="1" dirty="0" err="1"/>
              <a:t>Lagrangians</a:t>
            </a:r>
            <a:r>
              <a:rPr lang="en-US" b="1" dirty="0"/>
              <a:t>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6A2555-42C7-1C3C-47CF-FDB9209B6491}"/>
                  </a:ext>
                </a:extLst>
              </p:cNvPr>
              <p:cNvSpPr txBox="1"/>
              <p:nvPr/>
            </p:nvSpPr>
            <p:spPr>
              <a:xfrm>
                <a:off x="55154" y="5635217"/>
                <a:ext cx="9033691" cy="9481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FP</m:t>
                    </m:r>
                  </m:oMath>
                </a14:m>
                <a:r>
                  <a:rPr lang="en-US" b="0" i="0" dirty="0"/>
                  <a:t> = first price (highly exploitable, as expected, but revenue-maximizing if bidders are truthful)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SP</m:t>
                    </m:r>
                  </m:oMath>
                </a14:m>
                <a:r>
                  <a:rPr lang="en-US" b="0" dirty="0"/>
                  <a:t> = second price with no reserve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R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US" dirty="0"/>
                  <a:t> = second price with reserve price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76A2555-42C7-1C3C-47CF-FDB9209B6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54" y="5635217"/>
                <a:ext cx="9033691" cy="948145"/>
              </a:xfrm>
              <a:prstGeom prst="rect">
                <a:avLst/>
              </a:prstGeom>
              <a:blipFill>
                <a:blip r:embed="rId3"/>
                <a:stretch>
                  <a:fillRect t="-3205" b="-70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06797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7A640-EEC9-B41A-9F53-F6A37D150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1143000"/>
          </a:xfrm>
        </p:spPr>
        <p:txBody>
          <a:bodyPr/>
          <a:lstStyle/>
          <a:p>
            <a:r>
              <a:rPr lang="en-US" dirty="0"/>
              <a:t>Bibliographic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DC597-8908-8491-865C-70868740A2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89038"/>
            <a:ext cx="8229600" cy="544036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Many special cases independently analyzed as separate problems. </a:t>
            </a:r>
          </a:p>
          <a:p>
            <a:pPr marL="0" indent="0">
              <a:buNone/>
            </a:pPr>
            <a:r>
              <a:rPr lang="en-US" dirty="0"/>
              <a:t>This talk can be viewed as a </a:t>
            </a:r>
            <a:r>
              <a:rPr lang="en-US" b="1" dirty="0"/>
              <a:t>unifying framework</a:t>
            </a:r>
            <a:r>
              <a:rPr lang="en-US" dirty="0"/>
              <a:t> for these results &amp; more!</a:t>
            </a:r>
          </a:p>
          <a:p>
            <a:pPr marL="0" indent="0">
              <a:buNone/>
            </a:pPr>
            <a:endParaRPr lang="en-US" sz="2500" b="1" dirty="0"/>
          </a:p>
          <a:p>
            <a:pPr marL="0" indent="0">
              <a:buNone/>
            </a:pPr>
            <a:r>
              <a:rPr lang="en-US" b="1" dirty="0"/>
              <a:t>LP-based algorithms for finding optimal equilibria: </a:t>
            </a:r>
          </a:p>
          <a:p>
            <a:r>
              <a:rPr lang="en-US" dirty="0"/>
              <a:t>Mechanism design</a:t>
            </a:r>
          </a:p>
          <a:p>
            <a:pPr lvl="1"/>
            <a:r>
              <a:rPr lang="en-US" dirty="0"/>
              <a:t>Single-shot </a:t>
            </a:r>
            <a:r>
              <a:rPr lang="en-US" sz="2900" dirty="0"/>
              <a:t>[Conitzer &amp; Sandholm </a:t>
            </a:r>
            <a:r>
              <a:rPr lang="en-US" sz="2900" i="1" dirty="0"/>
              <a:t>UAI </a:t>
            </a:r>
            <a:r>
              <a:rPr lang="en-US" sz="2900" dirty="0"/>
              <a:t>2002; Sandholm CP 2003]</a:t>
            </a:r>
            <a:endParaRPr lang="en-US" sz="3200" dirty="0"/>
          </a:p>
          <a:p>
            <a:pPr lvl="1"/>
            <a:r>
              <a:rPr lang="en-US" dirty="0"/>
              <a:t>One player </a:t>
            </a:r>
            <a:r>
              <a:rPr lang="en-US" sz="2900" dirty="0"/>
              <a:t>[Zhang &amp; Conitzer </a:t>
            </a:r>
            <a:r>
              <a:rPr lang="en-US" sz="2900" i="1" dirty="0" err="1"/>
              <a:t>NeurIPS</a:t>
            </a:r>
            <a:r>
              <a:rPr lang="en-US" sz="2900" dirty="0"/>
              <a:t> 2021]</a:t>
            </a:r>
          </a:p>
          <a:p>
            <a:pPr lvl="1"/>
            <a:r>
              <a:rPr lang="en-US" sz="2500" dirty="0"/>
              <a:t>A</a:t>
            </a:r>
            <a:r>
              <a:rPr lang="en-US" dirty="0"/>
              <a:t>uctions </a:t>
            </a:r>
            <a:r>
              <a:rPr lang="en-US" sz="2900" dirty="0"/>
              <a:t>[Papadimitriou, </a:t>
            </a:r>
            <a:r>
              <a:rPr lang="en-US" sz="2900" dirty="0" err="1"/>
              <a:t>Pierrakos</a:t>
            </a:r>
            <a:r>
              <a:rPr lang="en-US" sz="2900" dirty="0"/>
              <a:t>, </a:t>
            </a:r>
            <a:r>
              <a:rPr lang="en-US" sz="2900" dirty="0" err="1"/>
              <a:t>Psomas</a:t>
            </a:r>
            <a:r>
              <a:rPr lang="en-US" sz="2900" dirty="0"/>
              <a:t>, Rubinstein </a:t>
            </a:r>
            <a:r>
              <a:rPr lang="en-US" sz="2900" i="1" dirty="0"/>
              <a:t>GEB </a:t>
            </a:r>
            <a:r>
              <a:rPr lang="en-US" sz="2900" dirty="0"/>
              <a:t>2014]</a:t>
            </a:r>
            <a:endParaRPr lang="en-US" sz="3200" dirty="0"/>
          </a:p>
          <a:p>
            <a:r>
              <a:rPr lang="en-US" dirty="0"/>
              <a:t>Sequential information design </a:t>
            </a:r>
          </a:p>
          <a:p>
            <a:pPr lvl="1"/>
            <a:r>
              <a:rPr lang="en-US" dirty="0"/>
              <a:t>One player </a:t>
            </a:r>
            <a:r>
              <a:rPr lang="en-US" sz="2900" dirty="0"/>
              <a:t>[Gan, Majumdar, </a:t>
            </a:r>
            <a:r>
              <a:rPr lang="en-US" sz="2900" dirty="0" err="1"/>
              <a:t>Radanovic</a:t>
            </a:r>
            <a:r>
              <a:rPr lang="en-US" sz="2900" dirty="0"/>
              <a:t>, Singla </a:t>
            </a:r>
            <a:r>
              <a:rPr lang="en-US" sz="2900" i="1" dirty="0"/>
              <a:t>AAAI </a:t>
            </a:r>
            <a:r>
              <a:rPr lang="en-US" sz="2900" dirty="0"/>
              <a:t>2022] </a:t>
            </a:r>
            <a:endParaRPr lang="en-US" sz="3200" dirty="0"/>
          </a:p>
          <a:p>
            <a:pPr lvl="1"/>
            <a:r>
              <a:rPr lang="en-US" dirty="0"/>
              <a:t>Multiple myopic players </a:t>
            </a:r>
            <a:r>
              <a:rPr lang="en-US" sz="2900" dirty="0"/>
              <a:t>[Wu, Zhang, Feng, Wang, Yang, Jordan </a:t>
            </a:r>
            <a:r>
              <a:rPr lang="en-US" sz="2900" i="1" dirty="0"/>
              <a:t>EC</a:t>
            </a:r>
            <a:r>
              <a:rPr lang="en-US" sz="2900" dirty="0"/>
              <a:t> 2022]</a:t>
            </a:r>
          </a:p>
          <a:p>
            <a:r>
              <a:rPr lang="en-US" dirty="0"/>
              <a:t>Optimal correlated equilibria </a:t>
            </a:r>
            <a:r>
              <a:rPr lang="en-US" sz="2900" dirty="0"/>
              <a:t>[Zhang, Farina, Celli, </a:t>
            </a:r>
            <a:r>
              <a:rPr lang="en-US" sz="2900" dirty="0" err="1"/>
              <a:t>Sandholm</a:t>
            </a:r>
            <a:r>
              <a:rPr lang="en-US" sz="2900" dirty="0"/>
              <a:t> </a:t>
            </a:r>
            <a:r>
              <a:rPr lang="en-US" sz="2900" i="1" dirty="0"/>
              <a:t>EC</a:t>
            </a:r>
            <a:r>
              <a:rPr lang="en-US" sz="2900" dirty="0"/>
              <a:t> 2022]</a:t>
            </a:r>
          </a:p>
          <a:p>
            <a:pPr marL="0" indent="0">
              <a:buNone/>
            </a:pPr>
            <a:endParaRPr lang="en-US" sz="2500" dirty="0"/>
          </a:p>
          <a:p>
            <a:pPr marL="0" indent="0">
              <a:buNone/>
            </a:pPr>
            <a:r>
              <a:rPr lang="en-US" b="1" dirty="0" err="1"/>
              <a:t>Lagrangians</a:t>
            </a:r>
            <a:r>
              <a:rPr lang="en-US" b="1" dirty="0"/>
              <a:t>:</a:t>
            </a:r>
          </a:p>
          <a:p>
            <a:r>
              <a:rPr lang="en-US" dirty="0"/>
              <a:t>"Direct" </a:t>
            </a:r>
            <a:r>
              <a:rPr lang="en-US" dirty="0" err="1"/>
              <a:t>Lagrangian</a:t>
            </a:r>
            <a:r>
              <a:rPr lang="en-US" dirty="0"/>
              <a:t> in the single-step mechanism design case </a:t>
            </a:r>
            <a:endParaRPr lang="en-US" sz="2800" dirty="0"/>
          </a:p>
          <a:p>
            <a:pPr marL="914400" lvl="2" indent="0">
              <a:buNone/>
            </a:pPr>
            <a:r>
              <a:rPr lang="en-US" sz="2600" dirty="0"/>
              <a:t>[</a:t>
            </a:r>
            <a:r>
              <a:rPr lang="en-US" dirty="0" err="1"/>
              <a:t>Dütting</a:t>
            </a:r>
            <a:r>
              <a:rPr lang="en-US" dirty="0"/>
              <a:t>, Feng, Narasimhan, Parkes, Ravindranath </a:t>
            </a:r>
            <a:r>
              <a:rPr lang="en-US" i="1" dirty="0"/>
              <a:t>JACM</a:t>
            </a:r>
            <a:r>
              <a:rPr lang="en-US" dirty="0"/>
              <a:t> 2023]</a:t>
            </a:r>
          </a:p>
          <a:p>
            <a:r>
              <a:rPr lang="en-US" dirty="0"/>
              <a:t>"Binary search" </a:t>
            </a:r>
            <a:r>
              <a:rPr lang="en-US" dirty="0" err="1"/>
              <a:t>Lagrangian</a:t>
            </a:r>
            <a:r>
              <a:rPr lang="en-US" dirty="0"/>
              <a:t> stated (but not analyzed) for EFCE and NFCCE</a:t>
            </a:r>
          </a:p>
          <a:p>
            <a:pPr marL="914400" lvl="2" indent="0">
              <a:buNone/>
            </a:pPr>
            <a:r>
              <a:rPr lang="en-US" sz="2600" dirty="0"/>
              <a:t>[</a:t>
            </a:r>
            <a:r>
              <a:rPr lang="en-US" dirty="0"/>
              <a:t>Farina, Ling, Fang, </a:t>
            </a:r>
            <a:r>
              <a:rPr lang="en-US" dirty="0" err="1"/>
              <a:t>Sandholm</a:t>
            </a:r>
            <a:r>
              <a:rPr lang="en-US" dirty="0"/>
              <a:t> </a:t>
            </a:r>
            <a:r>
              <a:rPr lang="en-US" i="1" dirty="0" err="1"/>
              <a:t>NeurIPS</a:t>
            </a:r>
            <a:r>
              <a:rPr lang="en-US" i="1" dirty="0"/>
              <a:t> </a:t>
            </a:r>
            <a:r>
              <a:rPr lang="en-US" dirty="0"/>
              <a:t>2019]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AA29F-BBAD-0138-9224-A5DA6C1C4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16817" y="-2286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7213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075C6-C044-0FBB-1A88-7EDDC33DD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/>
              <a:t>Bibliographic Notes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00E53B-C2BD-2835-E191-1E81998D41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219200"/>
                <a:ext cx="8458200" cy="5364162"/>
              </a:xfrm>
            </p:spPr>
            <p:txBody>
              <a:bodyPr>
                <a:normAutofit fontScale="55000" lnSpcReduction="20000"/>
              </a:bodyPr>
              <a:lstStyle/>
              <a:p>
                <a:r>
                  <a:rPr lang="en-US" dirty="0"/>
                  <a:t>No-regret learning algorithms for computing </a:t>
                </a:r>
                <a:r>
                  <a:rPr lang="en-US" b="1" dirty="0"/>
                  <a:t>one</a:t>
                </a:r>
                <a:r>
                  <a:rPr lang="en-US" dirty="0"/>
                  <a:t> equilibrium</a:t>
                </a:r>
              </a:p>
              <a:p>
                <a:pPr lvl="1"/>
                <a:r>
                  <a:rPr lang="en-US" dirty="0"/>
                  <a:t>Extensive-form correlated equilibrium </a:t>
                </a:r>
              </a:p>
              <a:p>
                <a:pPr marL="914400" lvl="2" indent="0">
                  <a:buNone/>
                </a:pPr>
                <a:r>
                  <a:rPr lang="en-US" dirty="0"/>
                  <a:t>[Farina, Celli, Marchesi, </a:t>
                </a:r>
                <a:r>
                  <a:rPr lang="en-US" dirty="0" err="1"/>
                  <a:t>Gatti</a:t>
                </a:r>
                <a:r>
                  <a:rPr lang="en-US" dirty="0"/>
                  <a:t> </a:t>
                </a:r>
                <a:r>
                  <a:rPr lang="en-US" i="1" dirty="0"/>
                  <a:t>JACM </a:t>
                </a:r>
                <a:r>
                  <a:rPr lang="en-US" dirty="0"/>
                  <a:t>2022]</a:t>
                </a:r>
              </a:p>
              <a:p>
                <a:pPr lvl="1"/>
                <a:r>
                  <a:rPr lang="en-US" dirty="0"/>
                  <a:t>Communication equilibrium </a:t>
                </a:r>
              </a:p>
              <a:p>
                <a:pPr marL="914400" lvl="2" indent="0">
                  <a:buNone/>
                </a:pPr>
                <a:r>
                  <a:rPr lang="en-US" dirty="0"/>
                  <a:t>[</a:t>
                </a:r>
                <a:r>
                  <a:rPr lang="en-US" dirty="0" err="1"/>
                  <a:t>Fujii</a:t>
                </a:r>
                <a:r>
                  <a:rPr lang="en-US" dirty="0"/>
                  <a:t> </a:t>
                </a:r>
                <a:r>
                  <a:rPr lang="en-US" i="1" dirty="0" err="1"/>
                  <a:t>arXiv</a:t>
                </a:r>
                <a:r>
                  <a:rPr lang="en-US" i="1" dirty="0"/>
                  <a:t> </a:t>
                </a:r>
                <a:r>
                  <a:rPr lang="en-US" dirty="0"/>
                  <a:t>2023]</a:t>
                </a:r>
              </a:p>
              <a:p>
                <a:pPr lvl="1"/>
                <a:r>
                  <a:rPr lang="en-US" dirty="0"/>
                  <a:t>Linear correlated equilibrium </a:t>
                </a:r>
              </a:p>
              <a:p>
                <a:pPr marL="914400" lvl="2" indent="0">
                  <a:buNone/>
                </a:pPr>
                <a:r>
                  <a:rPr lang="en-US" dirty="0"/>
                  <a:t>[Farina &amp; Pipis </a:t>
                </a:r>
                <a:r>
                  <a:rPr lang="en-US" i="1" dirty="0" err="1"/>
                  <a:t>NeurIPS</a:t>
                </a:r>
                <a:r>
                  <a:rPr lang="en-US" dirty="0"/>
                  <a:t> 2023; Zhang, Farina, Sandholm </a:t>
                </a:r>
                <a:r>
                  <a:rPr lang="en-US" i="1" dirty="0"/>
                  <a:t>ICLR </a:t>
                </a:r>
                <a:r>
                  <a:rPr lang="en-US" dirty="0"/>
                  <a:t>2024]</a:t>
                </a:r>
              </a:p>
              <a:p>
                <a:pPr lvl="1"/>
                <a:r>
                  <a:rPr lang="en-US" dirty="0"/>
                  <a:t>Normal-form correlated equilibrium</a:t>
                </a:r>
              </a:p>
              <a:p>
                <a:pPr marL="914400" lvl="2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e>
                        </m:acc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(1/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𝜀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en-US" dirty="0"/>
                  <a:t> convergence rate, where </a:t>
                </a:r>
                <a:r>
                  <a:rPr lang="en-US" i="1" dirty="0"/>
                  <a:t>n</a:t>
                </a:r>
                <a:r>
                  <a:rPr lang="en-US" dirty="0"/>
                  <a:t> is the number of nodes </a:t>
                </a:r>
              </a:p>
              <a:p>
                <a:pPr marL="914400" lvl="2" indent="0">
                  <a:buNone/>
                </a:pPr>
                <a:r>
                  <a:rPr lang="en-US" dirty="0"/>
                  <a:t>[Peng &amp; Rubinstein </a:t>
                </a:r>
                <a:r>
                  <a:rPr lang="en-US" i="1" dirty="0" err="1"/>
                  <a:t>arXiv</a:t>
                </a:r>
                <a:r>
                  <a:rPr lang="en-US" dirty="0"/>
                  <a:t> 2023; Dagan, Daskalakis, </a:t>
                </a:r>
                <a:r>
                  <a:rPr lang="en-US" dirty="0" err="1"/>
                  <a:t>Fishelson</a:t>
                </a:r>
                <a:r>
                  <a:rPr lang="en-US" dirty="0"/>
                  <a:t> &amp; </a:t>
                </a:r>
                <a:r>
                  <a:rPr lang="en-US" dirty="0" err="1"/>
                  <a:t>Golowich</a:t>
                </a:r>
                <a:r>
                  <a:rPr lang="en-US" dirty="0"/>
                  <a:t> </a:t>
                </a:r>
                <a:r>
                  <a:rPr lang="en-US" i="1" dirty="0" err="1"/>
                  <a:t>arXiv</a:t>
                </a:r>
                <a:r>
                  <a:rPr lang="en-US" dirty="0"/>
                  <a:t> 2023]</a:t>
                </a:r>
              </a:p>
              <a:p>
                <a:pPr marL="914400" lvl="2" indent="0">
                  <a:buNone/>
                </a:pPr>
                <a:r>
                  <a:rPr lang="en-US" b="1" dirty="0"/>
                  <a:t>Open: can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𝐩𝐨𝐥𝐲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type m:val="lin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𝜺</m:t>
                        </m:r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i="1" dirty="0"/>
                  <a:t> </a:t>
                </a:r>
                <a:r>
                  <a:rPr lang="en-US" b="1" dirty="0"/>
                  <a:t>rate be achieved as in the other equilibrium concepts above?</a:t>
                </a:r>
              </a:p>
              <a:p>
                <a:pPr marL="457200" lvl="1" indent="0">
                  <a:buNone/>
                </a:pPr>
                <a:endParaRPr lang="en-US" sz="1900" dirty="0"/>
              </a:p>
              <a:p>
                <a:r>
                  <a:rPr lang="en-US" dirty="0"/>
                  <a:t>Other applications of mediators: </a:t>
                </a:r>
              </a:p>
              <a:p>
                <a:pPr lvl="1"/>
                <a:r>
                  <a:rPr lang="en-US" dirty="0"/>
                  <a:t>Team-correlated equilibria in adversarial team games</a:t>
                </a:r>
              </a:p>
              <a:p>
                <a:pPr marL="914400" lvl="2" indent="0">
                  <a:buNone/>
                </a:pPr>
                <a:r>
                  <a:rPr lang="en-US" dirty="0"/>
                  <a:t>[Carminati, </a:t>
                </a:r>
                <a:r>
                  <a:rPr lang="en-US" dirty="0" err="1"/>
                  <a:t>Cacciamani</a:t>
                </a:r>
                <a:r>
                  <a:rPr lang="en-US" dirty="0"/>
                  <a:t>, Ciccone, </a:t>
                </a:r>
                <a:r>
                  <a:rPr lang="en-US" dirty="0" err="1"/>
                  <a:t>Gatti</a:t>
                </a:r>
                <a:r>
                  <a:rPr lang="en-US" dirty="0"/>
                  <a:t> </a:t>
                </a:r>
                <a:r>
                  <a:rPr lang="en-US" i="1" dirty="0"/>
                  <a:t>ICML</a:t>
                </a:r>
                <a:r>
                  <a:rPr lang="en-US" dirty="0"/>
                  <a:t> 2022]</a:t>
                </a:r>
              </a:p>
              <a:p>
                <a:pPr marL="914400" lvl="2" indent="0">
                  <a:buNone/>
                </a:pPr>
                <a:r>
                  <a:rPr lang="en-US" dirty="0"/>
                  <a:t>[</a:t>
                </a:r>
                <a:r>
                  <a:rPr lang="en-US" b="1" dirty="0"/>
                  <a:t>Zhang</a:t>
                </a:r>
                <a:r>
                  <a:rPr lang="en-US" dirty="0"/>
                  <a:t>, Farina, </a:t>
                </a:r>
                <a:r>
                  <a:rPr lang="en-US" dirty="0" err="1"/>
                  <a:t>Sandholm</a:t>
                </a:r>
                <a:r>
                  <a:rPr lang="en-US" dirty="0"/>
                  <a:t> </a:t>
                </a:r>
                <a:r>
                  <a:rPr lang="en-US" i="1" dirty="0"/>
                  <a:t>ICML</a:t>
                </a:r>
                <a:r>
                  <a:rPr lang="en-US" dirty="0"/>
                  <a:t> 2023]</a:t>
                </a:r>
              </a:p>
              <a:p>
                <a:pPr marL="914400" lvl="2" indent="0">
                  <a:buNone/>
                </a:pPr>
                <a:r>
                  <a:rPr lang="en-US" dirty="0"/>
                  <a:t>[</a:t>
                </a:r>
                <a:r>
                  <a:rPr lang="en-US" b="1" dirty="0"/>
                  <a:t>Zhang</a:t>
                </a:r>
                <a:r>
                  <a:rPr lang="en-US" dirty="0"/>
                  <a:t> &amp; </a:t>
                </a:r>
                <a:r>
                  <a:rPr lang="en-US" dirty="0" err="1"/>
                  <a:t>Sandholm</a:t>
                </a:r>
                <a:r>
                  <a:rPr lang="en-US" dirty="0"/>
                  <a:t> </a:t>
                </a:r>
                <a:r>
                  <a:rPr lang="en-US" i="1" dirty="0"/>
                  <a:t>AAAI</a:t>
                </a:r>
                <a:r>
                  <a:rPr lang="en-US" dirty="0"/>
                  <a:t> 2022]</a:t>
                </a:r>
              </a:p>
              <a:p>
                <a:pPr lvl="1"/>
                <a:r>
                  <a:rPr lang="en-US" dirty="0"/>
                  <a:t>Hidden-role games, such as </a:t>
                </a:r>
                <a:r>
                  <a:rPr lang="en-US" i="1" dirty="0"/>
                  <a:t>Avalon</a:t>
                </a:r>
                <a:endParaRPr lang="en-US" dirty="0"/>
              </a:p>
              <a:p>
                <a:pPr marL="914400" lvl="2" indent="0">
                  <a:buNone/>
                </a:pPr>
                <a:r>
                  <a:rPr lang="en-US" dirty="0"/>
                  <a:t>[Carminati, </a:t>
                </a:r>
                <a:r>
                  <a:rPr lang="en-US" b="1" dirty="0"/>
                  <a:t>Zhang</a:t>
                </a:r>
                <a:r>
                  <a:rPr lang="en-US" dirty="0"/>
                  <a:t>, Farina, </a:t>
                </a:r>
                <a:r>
                  <a:rPr lang="en-US" dirty="0" err="1"/>
                  <a:t>Gatti</a:t>
                </a:r>
                <a:r>
                  <a:rPr lang="en-US" dirty="0"/>
                  <a:t>, </a:t>
                </a:r>
                <a:r>
                  <a:rPr lang="en-US" dirty="0" err="1"/>
                  <a:t>Sandholm</a:t>
                </a:r>
                <a:r>
                  <a:rPr lang="en-US" dirty="0"/>
                  <a:t> </a:t>
                </a:r>
                <a:r>
                  <a:rPr lang="en-US" i="1" dirty="0" err="1"/>
                  <a:t>arXiv</a:t>
                </a:r>
                <a:r>
                  <a:rPr lang="en-US" dirty="0"/>
                  <a:t> 2023]</a:t>
                </a:r>
              </a:p>
              <a:p>
                <a:pPr marL="914400" lvl="2" indent="0">
                  <a:buNone/>
                </a:pPr>
                <a:endParaRPr lang="en-US" sz="1900" dirty="0"/>
              </a:p>
              <a:p>
                <a:r>
                  <a:rPr lang="en-US" dirty="0"/>
                  <a:t>Future research: Large-scale experiments (e.g., in sequential auctions) with deep RL?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D00E53B-C2BD-2835-E191-1E81998D41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219200"/>
                <a:ext cx="8458200" cy="5364162"/>
              </a:xfrm>
              <a:blipFill rotWithShape="0">
                <a:blip r:embed="rId2"/>
                <a:stretch>
                  <a:fillRect l="-505" t="-14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6D0FE5-FE42-845E-8075-549CFB8DF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7870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108">
            <a:extLst>
              <a:ext uri="{FF2B5EF4-FFF2-40B4-BE49-F238E27FC236}">
                <a16:creationId xmlns:a16="http://schemas.microsoft.com/office/drawing/2014/main" id="{1D85E8FF-7A66-EA13-71F8-44CC8D9FC175}"/>
              </a:ext>
            </a:extLst>
          </p:cNvPr>
          <p:cNvGrpSpPr/>
          <p:nvPr/>
        </p:nvGrpSpPr>
        <p:grpSpPr>
          <a:xfrm>
            <a:off x="685800" y="3601740"/>
            <a:ext cx="2956952" cy="10629"/>
            <a:chOff x="762000" y="4038600"/>
            <a:chExt cx="2956952" cy="10629"/>
          </a:xfrm>
        </p:grpSpPr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C32F7FA3-32DA-7702-F069-E748B18E5E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2000" y="4038600"/>
              <a:ext cx="879429" cy="2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343900E7-21CD-596C-4EB2-09F622E0D4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39523" y="4049227"/>
              <a:ext cx="879429" cy="2"/>
            </a:xfrm>
            <a:prstGeom prst="line">
              <a:avLst/>
            </a:prstGeom>
            <a:ln w="38100">
              <a:solidFill>
                <a:schemeClr val="accent2"/>
              </a:solidFill>
              <a:prstDash val="sysDot"/>
              <a:tailEnd type="non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42EF7A3-9E32-EB97-CB2D-FCA80B2F9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Bonus: </a:t>
            </a:r>
            <a:br>
              <a:rPr lang="en-US" dirty="0"/>
            </a:br>
            <a:r>
              <a:rPr lang="en-US" dirty="0"/>
              <a:t>Extensive-Form Correlated Equilibria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09DEB-C039-EC3F-593B-4C8306FF7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3071E15-744E-2256-21E3-D972BDE507CD}"/>
              </a:ext>
            </a:extLst>
          </p:cNvPr>
          <p:cNvCxnSpPr>
            <a:cxnSpLocks/>
            <a:stCxn id="24" idx="5"/>
            <a:endCxn id="48" idx="1"/>
          </p:cNvCxnSpPr>
          <p:nvPr/>
        </p:nvCxnSpPr>
        <p:spPr>
          <a:xfrm>
            <a:off x="1610131" y="2539640"/>
            <a:ext cx="1242793" cy="0"/>
          </a:xfrm>
          <a:prstGeom prst="line">
            <a:avLst/>
          </a:prstGeom>
          <a:ln w="38100">
            <a:solidFill>
              <a:schemeClr val="accent6"/>
            </a:solidFill>
            <a:prstDash val="sysDot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Isosceles Triangle 23">
            <a:extLst>
              <a:ext uri="{FF2B5EF4-FFF2-40B4-BE49-F238E27FC236}">
                <a16:creationId xmlns:a16="http://schemas.microsoft.com/office/drawing/2014/main" id="{BB70ED0A-8E2A-24AE-FAD0-FACCA75EE9E2}"/>
              </a:ext>
            </a:extLst>
          </p:cNvPr>
          <p:cNvSpPr/>
          <p:nvPr/>
        </p:nvSpPr>
        <p:spPr>
          <a:xfrm>
            <a:off x="1301714" y="2362388"/>
            <a:ext cx="411222" cy="354503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endParaRPr lang="en-US" b="1" dirty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20E855C-7C59-9260-AFC3-A2CBE5A6FD07}"/>
              </a:ext>
            </a:extLst>
          </p:cNvPr>
          <p:cNvCxnSpPr>
            <a:cxnSpLocks/>
            <a:stCxn id="24" idx="3"/>
            <a:endCxn id="68" idx="3"/>
          </p:cNvCxnSpPr>
          <p:nvPr/>
        </p:nvCxnSpPr>
        <p:spPr>
          <a:xfrm flipH="1">
            <a:off x="595600" y="2716891"/>
            <a:ext cx="911725" cy="7836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214F9EC-A477-115F-2A29-05003128B1BD}"/>
              </a:ext>
            </a:extLst>
          </p:cNvPr>
          <p:cNvCxnSpPr>
            <a:cxnSpLocks/>
            <a:stCxn id="24" idx="3"/>
            <a:endCxn id="90" idx="3"/>
          </p:cNvCxnSpPr>
          <p:nvPr/>
        </p:nvCxnSpPr>
        <p:spPr>
          <a:xfrm>
            <a:off x="1507325" y="2716891"/>
            <a:ext cx="1153194" cy="7946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427CB83-A0D0-41AD-3D0B-BF92E8AC1763}"/>
              </a:ext>
            </a:extLst>
          </p:cNvPr>
          <p:cNvCxnSpPr>
            <a:cxnSpLocks/>
            <a:stCxn id="48" idx="3"/>
            <a:endCxn id="94" idx="3"/>
          </p:cNvCxnSpPr>
          <p:nvPr/>
        </p:nvCxnSpPr>
        <p:spPr>
          <a:xfrm>
            <a:off x="2955729" y="2716891"/>
            <a:ext cx="789830" cy="7946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0696428-91EE-026B-2D17-97DE795A160C}"/>
              </a:ext>
            </a:extLst>
          </p:cNvPr>
          <p:cNvCxnSpPr>
            <a:cxnSpLocks/>
            <a:stCxn id="48" idx="3"/>
            <a:endCxn id="85" idx="3"/>
          </p:cNvCxnSpPr>
          <p:nvPr/>
        </p:nvCxnSpPr>
        <p:spPr>
          <a:xfrm flipH="1">
            <a:off x="1680640" y="2716891"/>
            <a:ext cx="1275089" cy="7836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82947076-79D0-E30B-BCEE-58E813F79275}"/>
              </a:ext>
            </a:extLst>
          </p:cNvPr>
          <p:cNvSpPr/>
          <p:nvPr/>
        </p:nvSpPr>
        <p:spPr>
          <a:xfrm>
            <a:off x="2209800" y="1620540"/>
            <a:ext cx="216768" cy="2167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506B2D9-611C-570F-012B-CDADCD551873}"/>
              </a:ext>
            </a:extLst>
          </p:cNvPr>
          <p:cNvCxnSpPr>
            <a:cxnSpLocks/>
            <a:stCxn id="36" idx="2"/>
            <a:endCxn id="24" idx="0"/>
          </p:cNvCxnSpPr>
          <p:nvPr/>
        </p:nvCxnSpPr>
        <p:spPr>
          <a:xfrm flipH="1">
            <a:off x="1507325" y="1837306"/>
            <a:ext cx="810859" cy="5250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85A06FB-91AC-7DA3-9697-CE6EAB7873FB}"/>
              </a:ext>
            </a:extLst>
          </p:cNvPr>
          <p:cNvCxnSpPr>
            <a:cxnSpLocks/>
            <a:stCxn id="36" idx="2"/>
            <a:endCxn id="48" idx="0"/>
          </p:cNvCxnSpPr>
          <p:nvPr/>
        </p:nvCxnSpPr>
        <p:spPr>
          <a:xfrm>
            <a:off x="2318184" y="1837306"/>
            <a:ext cx="637545" cy="5250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3FB0393A-ACB9-581D-C3F6-AC0AEC601FF4}"/>
              </a:ext>
            </a:extLst>
          </p:cNvPr>
          <p:cNvSpPr/>
          <p:nvPr/>
        </p:nvSpPr>
        <p:spPr>
          <a:xfrm>
            <a:off x="2750118" y="2362388"/>
            <a:ext cx="411222" cy="354503"/>
          </a:xfrm>
          <a:prstGeom prst="triangle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0" bIns="91440" rtlCol="0" anchor="ctr"/>
          <a:lstStyle/>
          <a:p>
            <a:pPr algn="ctr"/>
            <a:endParaRPr lang="en-US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46BCDE-7A78-3CD4-20B6-75EA15338D01}"/>
              </a:ext>
            </a:extLst>
          </p:cNvPr>
          <p:cNvSpPr txBox="1"/>
          <p:nvPr/>
        </p:nvSpPr>
        <p:spPr>
          <a:xfrm>
            <a:off x="4274722" y="1440348"/>
            <a:ext cx="48692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"</a:t>
            </a:r>
            <a:r>
              <a:rPr lang="en-US" dirty="0" err="1"/>
              <a:t>Signalling</a:t>
            </a:r>
            <a:r>
              <a:rPr lang="en-US" dirty="0"/>
              <a:t> game": </a:t>
            </a:r>
            <a:r>
              <a:rPr lang="en-US" b="1" dirty="0">
                <a:solidFill>
                  <a:schemeClr val="accent1"/>
                </a:solidFill>
              </a:rPr>
              <a:t>P1</a:t>
            </a:r>
            <a:r>
              <a:rPr lang="en-US" dirty="0"/>
              <a:t> knows some information and can choose whether or not to send it to </a:t>
            </a:r>
            <a:r>
              <a:rPr lang="en-US" b="1" dirty="0">
                <a:solidFill>
                  <a:schemeClr val="accent6"/>
                </a:solidFill>
              </a:rPr>
              <a:t>P2</a:t>
            </a:r>
          </a:p>
          <a:p>
            <a:endParaRPr lang="en-US" b="1" dirty="0">
              <a:solidFill>
                <a:schemeClr val="accent6"/>
              </a:solidFill>
            </a:endParaRPr>
          </a:p>
          <a:p>
            <a:r>
              <a:rPr lang="en-US" b="1" dirty="0"/>
              <a:t>Information design: </a:t>
            </a:r>
            <a:r>
              <a:rPr lang="en-US" dirty="0">
                <a:solidFill>
                  <a:schemeClr val="accent2"/>
                </a:solidFill>
              </a:rPr>
              <a:t>Mediator</a:t>
            </a:r>
            <a:r>
              <a:rPr lang="en-US" dirty="0"/>
              <a:t> knows </a:t>
            </a:r>
            <a:r>
              <a:rPr lang="en-US" b="1" dirty="0">
                <a:solidFill>
                  <a:schemeClr val="accent1"/>
                </a:solidFill>
              </a:rPr>
              <a:t>P1</a:t>
            </a:r>
            <a:r>
              <a:rPr lang="en-US" dirty="0"/>
              <a:t>'s private info; can leak it to </a:t>
            </a:r>
            <a:r>
              <a:rPr lang="en-US" b="1" dirty="0">
                <a:solidFill>
                  <a:schemeClr val="accent6"/>
                </a:solidFill>
              </a:rPr>
              <a:t>P2 </a:t>
            </a:r>
            <a:r>
              <a:rPr lang="en-US" dirty="0"/>
              <a:t>even against </a:t>
            </a:r>
            <a:r>
              <a:rPr lang="en-US" b="1" dirty="0">
                <a:solidFill>
                  <a:schemeClr val="accent1"/>
                </a:solidFill>
              </a:rPr>
              <a:t>P1</a:t>
            </a:r>
            <a:r>
              <a:rPr lang="en-US" dirty="0"/>
              <a:t>'s will</a:t>
            </a:r>
          </a:p>
          <a:p>
            <a:endParaRPr lang="en-US" b="1" dirty="0"/>
          </a:p>
          <a:p>
            <a:r>
              <a:rPr lang="en-US" b="1" dirty="0"/>
              <a:t>Extensive-form correlated equilibria: </a:t>
            </a:r>
            <a:r>
              <a:rPr lang="en-US" dirty="0">
                <a:solidFill>
                  <a:schemeClr val="accent2"/>
                </a:solidFill>
              </a:rPr>
              <a:t>Mediator </a:t>
            </a:r>
            <a:r>
              <a:rPr lang="en-US" dirty="0"/>
              <a:t>prohibited from leaking information</a:t>
            </a:r>
          </a:p>
          <a:p>
            <a:endParaRPr lang="en-US" b="1" dirty="0">
              <a:solidFill>
                <a:schemeClr val="accent2"/>
              </a:solidFill>
            </a:endParaRPr>
          </a:p>
          <a:p>
            <a:r>
              <a:rPr lang="en-US" dirty="0"/>
              <a:t>Equivalently (by revelation principle): Mediator's strategy must be a </a:t>
            </a:r>
            <a:r>
              <a:rPr lang="en-US" b="1" dirty="0"/>
              <a:t>distribution over player strategy profiles</a:t>
            </a:r>
            <a:endParaRPr lang="en-US" dirty="0"/>
          </a:p>
          <a:p>
            <a:endParaRPr lang="en-US" dirty="0"/>
          </a:p>
          <a:p>
            <a:r>
              <a:rPr lang="en-US" dirty="0"/>
              <a:t>"The only thing the mediator can do is generate and share randomness with which players can correlate"</a:t>
            </a:r>
          </a:p>
        </p:txBody>
      </p:sp>
      <p:sp>
        <p:nvSpPr>
          <p:cNvPr id="68" name="Isosceles Triangle 67">
            <a:extLst>
              <a:ext uri="{FF2B5EF4-FFF2-40B4-BE49-F238E27FC236}">
                <a16:creationId xmlns:a16="http://schemas.microsoft.com/office/drawing/2014/main" id="{BC7D87AE-E010-64C3-98E3-8136CB79A28E}"/>
              </a:ext>
            </a:extLst>
          </p:cNvPr>
          <p:cNvSpPr/>
          <p:nvPr/>
        </p:nvSpPr>
        <p:spPr>
          <a:xfrm rot="10800000">
            <a:off x="389989" y="3500558"/>
            <a:ext cx="411222" cy="354503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tIns="0" bIns="91440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endParaRPr lang="en-US" b="1" dirty="0"/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C0E7714-EBB8-2B07-9703-0E1EBFBB2F31}"/>
              </a:ext>
            </a:extLst>
          </p:cNvPr>
          <p:cNvCxnSpPr>
            <a:cxnSpLocks/>
            <a:stCxn id="68" idx="1"/>
            <a:endCxn id="85" idx="5"/>
          </p:cNvCxnSpPr>
          <p:nvPr/>
        </p:nvCxnSpPr>
        <p:spPr>
          <a:xfrm flipV="1">
            <a:off x="698405" y="3677807"/>
            <a:ext cx="879429" cy="2"/>
          </a:xfrm>
          <a:prstGeom prst="line">
            <a:avLst/>
          </a:prstGeom>
          <a:ln w="38100">
            <a:solidFill>
              <a:schemeClr val="accent6"/>
            </a:solidFill>
            <a:prstDash val="sysDot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FB3057B4-1CA9-EEF0-FA94-3265B67EC8B3}"/>
              </a:ext>
            </a:extLst>
          </p:cNvPr>
          <p:cNvCxnSpPr>
            <a:cxnSpLocks/>
            <a:stCxn id="68" idx="0"/>
          </p:cNvCxnSpPr>
          <p:nvPr/>
        </p:nvCxnSpPr>
        <p:spPr>
          <a:xfrm flipH="1">
            <a:off x="267250" y="3855062"/>
            <a:ext cx="328350" cy="4836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776396E1-C183-68A3-A9BC-2793F0A5E655}"/>
              </a:ext>
            </a:extLst>
          </p:cNvPr>
          <p:cNvCxnSpPr>
            <a:cxnSpLocks/>
            <a:stCxn id="68" idx="0"/>
          </p:cNvCxnSpPr>
          <p:nvPr/>
        </p:nvCxnSpPr>
        <p:spPr>
          <a:xfrm>
            <a:off x="595600" y="3855061"/>
            <a:ext cx="306061" cy="4739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D06CFDFB-7B29-9C59-5727-418FF71A3474}"/>
              </a:ext>
            </a:extLst>
          </p:cNvPr>
          <p:cNvSpPr/>
          <p:nvPr/>
        </p:nvSpPr>
        <p:spPr>
          <a:xfrm rot="10800000">
            <a:off x="1475029" y="3500556"/>
            <a:ext cx="411222" cy="354503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tIns="0" bIns="91440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endParaRPr lang="en-US" b="1" dirty="0"/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0CCDC9E-88F2-6C79-FA53-3CAF440F8C96}"/>
              </a:ext>
            </a:extLst>
          </p:cNvPr>
          <p:cNvCxnSpPr>
            <a:cxnSpLocks/>
            <a:stCxn id="85" idx="0"/>
          </p:cNvCxnSpPr>
          <p:nvPr/>
        </p:nvCxnSpPr>
        <p:spPr>
          <a:xfrm flipH="1">
            <a:off x="1352290" y="3855060"/>
            <a:ext cx="328350" cy="4836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29503BF-6D0E-41C9-AF4A-D4B878201350}"/>
              </a:ext>
            </a:extLst>
          </p:cNvPr>
          <p:cNvCxnSpPr>
            <a:cxnSpLocks/>
            <a:stCxn id="85" idx="0"/>
          </p:cNvCxnSpPr>
          <p:nvPr/>
        </p:nvCxnSpPr>
        <p:spPr>
          <a:xfrm>
            <a:off x="1680640" y="3855059"/>
            <a:ext cx="306061" cy="4739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AEFCC082-BED0-9849-407A-4B8CCF34EFE9}"/>
              </a:ext>
            </a:extLst>
          </p:cNvPr>
          <p:cNvSpPr/>
          <p:nvPr/>
        </p:nvSpPr>
        <p:spPr>
          <a:xfrm rot="10800000">
            <a:off x="2454908" y="3511553"/>
            <a:ext cx="411222" cy="354503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tIns="0" bIns="91440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endParaRPr lang="en-US" b="1" dirty="0"/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F05B478-7E94-E9CB-1F32-F7B109BBDE49}"/>
              </a:ext>
            </a:extLst>
          </p:cNvPr>
          <p:cNvCxnSpPr>
            <a:cxnSpLocks/>
            <a:stCxn id="90" idx="1"/>
            <a:endCxn id="94" idx="5"/>
          </p:cNvCxnSpPr>
          <p:nvPr/>
        </p:nvCxnSpPr>
        <p:spPr>
          <a:xfrm flipV="1">
            <a:off x="2763324" y="3688802"/>
            <a:ext cx="879429" cy="2"/>
          </a:xfrm>
          <a:prstGeom prst="line">
            <a:avLst/>
          </a:prstGeom>
          <a:ln w="38100">
            <a:solidFill>
              <a:schemeClr val="accent6"/>
            </a:solidFill>
            <a:prstDash val="sysDot"/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78D25D28-94BA-723D-FD3E-9DAA7D9D807A}"/>
              </a:ext>
            </a:extLst>
          </p:cNvPr>
          <p:cNvCxnSpPr>
            <a:cxnSpLocks/>
            <a:stCxn id="90" idx="0"/>
          </p:cNvCxnSpPr>
          <p:nvPr/>
        </p:nvCxnSpPr>
        <p:spPr>
          <a:xfrm flipH="1">
            <a:off x="2332169" y="3866057"/>
            <a:ext cx="328350" cy="4836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AEBBE582-4A61-FB99-04ED-D8B7EF0A1D45}"/>
              </a:ext>
            </a:extLst>
          </p:cNvPr>
          <p:cNvCxnSpPr>
            <a:cxnSpLocks/>
            <a:stCxn id="90" idx="0"/>
          </p:cNvCxnSpPr>
          <p:nvPr/>
        </p:nvCxnSpPr>
        <p:spPr>
          <a:xfrm>
            <a:off x="2660519" y="3866056"/>
            <a:ext cx="306061" cy="4739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94" name="Isosceles Triangle 93">
            <a:extLst>
              <a:ext uri="{FF2B5EF4-FFF2-40B4-BE49-F238E27FC236}">
                <a16:creationId xmlns:a16="http://schemas.microsoft.com/office/drawing/2014/main" id="{78D50373-F0AF-B005-20F5-2C75B813CC88}"/>
              </a:ext>
            </a:extLst>
          </p:cNvPr>
          <p:cNvSpPr/>
          <p:nvPr/>
        </p:nvSpPr>
        <p:spPr>
          <a:xfrm rot="10800000">
            <a:off x="3539948" y="3511551"/>
            <a:ext cx="411222" cy="354503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tIns="0" bIns="91440" rtlCol="0" anchor="ctr">
            <a:scene3d>
              <a:camera prst="orthographicFront">
                <a:rot lat="0" lon="0" rev="10800000"/>
              </a:camera>
              <a:lightRig rig="threePt" dir="t"/>
            </a:scene3d>
          </a:bodyPr>
          <a:lstStyle/>
          <a:p>
            <a:pPr algn="ctr"/>
            <a:endParaRPr lang="en-US" b="1" dirty="0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A7C4874A-0A76-FDF4-F9D1-615696BF1340}"/>
              </a:ext>
            </a:extLst>
          </p:cNvPr>
          <p:cNvCxnSpPr>
            <a:cxnSpLocks/>
            <a:stCxn id="94" idx="0"/>
          </p:cNvCxnSpPr>
          <p:nvPr/>
        </p:nvCxnSpPr>
        <p:spPr>
          <a:xfrm flipH="1">
            <a:off x="3417209" y="3866055"/>
            <a:ext cx="328350" cy="48366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5ED171F5-227C-1CEF-CFED-581A918721E5}"/>
              </a:ext>
            </a:extLst>
          </p:cNvPr>
          <p:cNvCxnSpPr>
            <a:cxnSpLocks/>
            <a:stCxn id="94" idx="0"/>
          </p:cNvCxnSpPr>
          <p:nvPr/>
        </p:nvCxnSpPr>
        <p:spPr>
          <a:xfrm>
            <a:off x="3745559" y="3866054"/>
            <a:ext cx="306061" cy="4739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E73BE8F3-8D8B-425C-A528-C6AF3EE66333}"/>
              </a:ext>
            </a:extLst>
          </p:cNvPr>
          <p:cNvGrpSpPr/>
          <p:nvPr/>
        </p:nvGrpSpPr>
        <p:grpSpPr>
          <a:xfrm>
            <a:off x="1410859" y="3612367"/>
            <a:ext cx="2231893" cy="2636033"/>
            <a:chOff x="1410859" y="3323792"/>
            <a:chExt cx="2231893" cy="2636033"/>
          </a:xfrm>
        </p:grpSpPr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4315A4CF-0011-89C6-882C-7C49A3AA7DAA}"/>
                </a:ext>
              </a:extLst>
            </p:cNvPr>
            <p:cNvCxnSpPr/>
            <p:nvPr/>
          </p:nvCxnSpPr>
          <p:spPr>
            <a:xfrm flipV="1">
              <a:off x="2514600" y="3323792"/>
              <a:ext cx="646740" cy="162920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311267ED-EC2F-DE59-F430-4AC3F5314AEC}"/>
                </a:ext>
              </a:extLst>
            </p:cNvPr>
            <p:cNvSpPr txBox="1"/>
            <p:nvPr/>
          </p:nvSpPr>
          <p:spPr>
            <a:xfrm>
              <a:off x="1410859" y="5036495"/>
              <a:ext cx="223189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Problem: </a:t>
              </a:r>
              <a:r>
                <a:rPr lang="en-US" dirty="0">
                  <a:solidFill>
                    <a:schemeClr val="accent2"/>
                  </a:solidFill>
                </a:rPr>
                <a:t>Mediator</a:t>
              </a:r>
              <a:r>
                <a:rPr lang="en-US" dirty="0"/>
                <a:t> has "imperfect recall"</a:t>
              </a:r>
            </a:p>
            <a:p>
              <a:r>
                <a:rPr lang="en-US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47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>
          <a:tailEnd type="non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21427</TotalTime>
  <Words>4743</Words>
  <Application>Microsoft Office PowerPoint</Application>
  <PresentationFormat>On-screen Show (4:3)</PresentationFormat>
  <Paragraphs>1013</Paragraphs>
  <Slides>46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Cambria Math</vt:lpstr>
      <vt:lpstr>CMU Serif</vt:lpstr>
      <vt:lpstr>Verdana</vt:lpstr>
      <vt:lpstr>Wingdings</vt:lpstr>
      <vt:lpstr>Office Theme</vt:lpstr>
      <vt:lpstr>Mechanism design via  extensive-form games</vt:lpstr>
      <vt:lpstr>Problem 1: Stackelberg equilibria in normal-form games</vt:lpstr>
      <vt:lpstr>Problem 1: Stackelberg equilibria in normal-form games</vt:lpstr>
      <vt:lpstr>Problem 1: Stackelberg equilibria in normal-form games</vt:lpstr>
      <vt:lpstr>Problem 2: Optimal correlated equilibria (for normal-form games)</vt:lpstr>
      <vt:lpstr>Problem 2: Optimal correlated equilibria (for normal-form games)</vt:lpstr>
      <vt:lpstr>Problem 3: Mechanism design</vt:lpstr>
      <vt:lpstr>Problem 3: Mechanism design</vt:lpstr>
      <vt:lpstr>Problem 3: Mechanism design</vt:lpstr>
      <vt:lpstr>Problem 4: Information design</vt:lpstr>
      <vt:lpstr>Problem 4: Information design</vt:lpstr>
      <vt:lpstr>Problem 4: Information design</vt:lpstr>
      <vt:lpstr>What’s common to all these problems?</vt:lpstr>
      <vt:lpstr>Extensive-Form Games and Communication Equilibria</vt:lpstr>
      <vt:lpstr>Extensive-Form Games and Communication Equilibria</vt:lpstr>
      <vt:lpstr>Extensive-Form Games and Communication Equilibria</vt:lpstr>
      <vt:lpstr>Proof in Three Steps</vt:lpstr>
      <vt:lpstr>Step 1: Revelation Principle</vt:lpstr>
      <vt:lpstr>Step 1: Revelation Principle</vt:lpstr>
      <vt:lpstr>Step 1: Revelation Principle</vt:lpstr>
      <vt:lpstr>Step 1: Revelation Principle</vt:lpstr>
      <vt:lpstr>Proof in Three Steps</vt:lpstr>
      <vt:lpstr>Step 2: Communication Game</vt:lpstr>
      <vt:lpstr>Step 2: Communication Game</vt:lpstr>
      <vt:lpstr>Step 2: Communication Game</vt:lpstr>
      <vt:lpstr>Step 2: Communication Game</vt:lpstr>
      <vt:lpstr>Proof in Three Steps</vt:lpstr>
      <vt:lpstr>Step 3: Solving the Game</vt:lpstr>
      <vt:lpstr>Step 3: Solving the Game</vt:lpstr>
      <vt:lpstr>Step 3: Solving the Game</vt:lpstr>
      <vt:lpstr>Step 3: Solving the Game</vt:lpstr>
      <vt:lpstr>Recap</vt:lpstr>
      <vt:lpstr>Experiments: Payoff Space Plots</vt:lpstr>
      <vt:lpstr>A Lagrangian-Based Method</vt:lpstr>
      <vt:lpstr>A Lagrangian-Based Method</vt:lpstr>
      <vt:lpstr>The Lagrangian as  an Extensive-Form Game</vt:lpstr>
      <vt:lpstr>The Lagrangian as  an Extensive-Form Game</vt:lpstr>
      <vt:lpstr>Solution #2: An Alternative Lagrangian</vt:lpstr>
      <vt:lpstr>Solution #2: An Alternative Lagrangian</vt:lpstr>
      <vt:lpstr>The Alternative Lagrangian  as an Extensive-Form Game</vt:lpstr>
      <vt:lpstr>Which is Better?</vt:lpstr>
      <vt:lpstr>Experiments in the Tabular Setting (not deep RL): Learning scales better than LP!</vt:lpstr>
      <vt:lpstr>Experiments on back-to-back auctions among budget-constrained bidders</vt:lpstr>
      <vt:lpstr>Bibliographic Notes</vt:lpstr>
      <vt:lpstr>Bibliographic Notes</vt:lpstr>
      <vt:lpstr>Bonus:  Extensive-Form Correlated Equilibria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Tuomas Sandholm</dc:creator>
  <cp:lastModifiedBy>Brian Z</cp:lastModifiedBy>
  <cp:revision>526</cp:revision>
  <dcterms:created xsi:type="dcterms:W3CDTF">2006-08-16T00:00:00Z</dcterms:created>
  <dcterms:modified xsi:type="dcterms:W3CDTF">2026-09-30T03:34:51Z</dcterms:modified>
</cp:coreProperties>
</file>