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67" r:id="rId3"/>
    <p:sldId id="368" r:id="rId4"/>
    <p:sldId id="369" r:id="rId5"/>
    <p:sldId id="374" r:id="rId6"/>
    <p:sldId id="370" r:id="rId7"/>
    <p:sldId id="371" r:id="rId8"/>
    <p:sldId id="375" r:id="rId9"/>
    <p:sldId id="372" r:id="rId10"/>
    <p:sldId id="387" r:id="rId11"/>
    <p:sldId id="377" r:id="rId12"/>
    <p:sldId id="379" r:id="rId13"/>
    <p:sldId id="380" r:id="rId14"/>
    <p:sldId id="381" r:id="rId15"/>
    <p:sldId id="382" r:id="rId16"/>
    <p:sldId id="383" r:id="rId17"/>
    <p:sldId id="384" r:id="rId18"/>
    <p:sldId id="386" r:id="rId19"/>
    <p:sldId id="385" r:id="rId20"/>
    <p:sldId id="388" r:id="rId21"/>
    <p:sldId id="389" r:id="rId22"/>
    <p:sldId id="390" r:id="rId23"/>
    <p:sldId id="391" r:id="rId24"/>
    <p:sldId id="435" r:id="rId25"/>
    <p:sldId id="437" r:id="rId26"/>
    <p:sldId id="439" r:id="rId27"/>
    <p:sldId id="440" r:id="rId28"/>
    <p:sldId id="441" r:id="rId29"/>
    <p:sldId id="442" r:id="rId30"/>
    <p:sldId id="273" r:id="rId31"/>
    <p:sldId id="274" r:id="rId32"/>
    <p:sldId id="275" r:id="rId33"/>
    <p:sldId id="276" r:id="rId34"/>
    <p:sldId id="277" r:id="rId35"/>
    <p:sldId id="278" r:id="rId36"/>
    <p:sldId id="444" r:id="rId37"/>
    <p:sldId id="445" r:id="rId38"/>
    <p:sldId id="447" r:id="rId39"/>
    <p:sldId id="448" r:id="rId40"/>
    <p:sldId id="362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an" initials="b" lastIdx="1" clrIdx="0">
    <p:extLst>
      <p:ext uri="{19B8F6BF-5375-455C-9EA6-DF929625EA0E}">
        <p15:presenceInfo xmlns:p15="http://schemas.microsoft.com/office/powerpoint/2012/main" userId="bri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4F81BD"/>
    <a:srgbClr val="1C334E"/>
    <a:srgbClr val="EAEAEA"/>
    <a:srgbClr val="000000"/>
    <a:srgbClr val="FFFFFF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7" autoAdjust="0"/>
    <p:restoredTop sz="88966" autoAdjust="0"/>
  </p:normalViewPr>
  <p:slideViewPr>
    <p:cSldViewPr>
      <p:cViewPr varScale="1">
        <p:scale>
          <a:sx n="70" d="100"/>
          <a:sy n="70" d="100"/>
        </p:scale>
        <p:origin x="179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480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8248"/>
    </p:cViewPr>
  </p:sorterViewPr>
  <p:notesViewPr>
    <p:cSldViewPr>
      <p:cViewPr varScale="1">
        <p:scale>
          <a:sx n="66" d="100"/>
          <a:sy n="66" d="100"/>
        </p:scale>
        <p:origin x="3062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1AFCD-50EF-4661-BFC3-789EB104233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53A8C-C2CC-44AD-8CB6-1901017A4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8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71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13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460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553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849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246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18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199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3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114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318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07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22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6D144-6BC5-47F3-9E16-F2BFDEC670A7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6FFA-F7E9-423F-9F3D-5566B2B1F7AE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6817" y="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5635-DB5A-47BA-B41A-A366C4E7BB58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9064-E16B-455E-BCA3-CF546017F891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F1764-BEAF-4142-A1DA-A9CA498062A9}" type="datetime1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E1CF-4B34-4D30-A9F6-1D68410EA6D7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D052A-C491-4F87-AB14-46161272BCD7}" type="datetime1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AC1F-A554-43CB-BCD6-A3C892310492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A339-9677-4A1A-A040-359C2CC8D8D4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4E6E-0800-44AF-A69B-5F3751FD5C24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AF8BA-C04C-4056-9D01-FC2EC7E203E0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985D2-1087-4EEB-BB34-A62118B1232C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5.png"/><Relationship Id="rId5" Type="http://schemas.openxmlformats.org/officeDocument/2006/relationships/image" Target="../media/image16.png"/><Relationship Id="rId10" Type="http://schemas.openxmlformats.org/officeDocument/2006/relationships/image" Target="../media/image4.png"/><Relationship Id="rId4" Type="http://schemas.openxmlformats.org/officeDocument/2006/relationships/image" Target="../media/image15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2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4CBE2CB-7E66-746C-AD8D-D44F69C195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Brian Hu Zhang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816C12-477B-24D7-BDF1-19E73AE01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916ED16-4556-C2E0-4DE3-B0EE633CB9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dirty="0"/>
              <a:t>Team games</a:t>
            </a:r>
          </a:p>
        </p:txBody>
      </p:sp>
    </p:spTree>
    <p:extLst>
      <p:ext uri="{BB962C8B-B14F-4D97-AF65-F5344CB8AC3E}">
        <p14:creationId xmlns:p14="http://schemas.microsoft.com/office/powerpoint/2010/main" val="544483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3BDE015-F551-5433-7580-4F421F215950}"/>
              </a:ext>
            </a:extLst>
          </p:cNvPr>
          <p:cNvCxnSpPr>
            <a:cxnSpLocks/>
          </p:cNvCxnSpPr>
          <p:nvPr/>
        </p:nvCxnSpPr>
        <p:spPr>
          <a:xfrm>
            <a:off x="850312" y="4176499"/>
            <a:ext cx="782518" cy="0"/>
          </a:xfrm>
          <a:prstGeom prst="line">
            <a:avLst/>
          </a:prstGeom>
          <a:ln>
            <a:solidFill>
              <a:schemeClr val="accent6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BE0E9E8-E0CB-91AF-9135-7F2D1659A401}"/>
              </a:ext>
            </a:extLst>
          </p:cNvPr>
          <p:cNvCxnSpPr>
            <a:cxnSpLocks/>
          </p:cNvCxnSpPr>
          <p:nvPr/>
        </p:nvCxnSpPr>
        <p:spPr>
          <a:xfrm>
            <a:off x="2672114" y="4176499"/>
            <a:ext cx="782518" cy="0"/>
          </a:xfrm>
          <a:prstGeom prst="line">
            <a:avLst/>
          </a:prstGeom>
          <a:ln>
            <a:solidFill>
              <a:schemeClr val="accent6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9" name="Isosceles Triangle 78">
            <a:extLst>
              <a:ext uri="{FF2B5EF4-FFF2-40B4-BE49-F238E27FC236}">
                <a16:creationId xmlns:a16="http://schemas.microsoft.com/office/drawing/2014/main" id="{CB9D5C83-1415-F8C4-909D-B356C36AD047}"/>
              </a:ext>
            </a:extLst>
          </p:cNvPr>
          <p:cNvSpPr/>
          <p:nvPr/>
        </p:nvSpPr>
        <p:spPr>
          <a:xfrm rot="10800000">
            <a:off x="630567" y="4064419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82" name="Isosceles Triangle 81">
            <a:extLst>
              <a:ext uri="{FF2B5EF4-FFF2-40B4-BE49-F238E27FC236}">
                <a16:creationId xmlns:a16="http://schemas.microsoft.com/office/drawing/2014/main" id="{AF1AA4B6-83F8-7B29-720B-F25774227EF9}"/>
              </a:ext>
            </a:extLst>
          </p:cNvPr>
          <p:cNvSpPr/>
          <p:nvPr/>
        </p:nvSpPr>
        <p:spPr>
          <a:xfrm rot="10800000">
            <a:off x="1569323" y="4062328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85" name="Isosceles Triangle 84">
            <a:extLst>
              <a:ext uri="{FF2B5EF4-FFF2-40B4-BE49-F238E27FC236}">
                <a16:creationId xmlns:a16="http://schemas.microsoft.com/office/drawing/2014/main" id="{40635866-8C1D-B54E-5AFD-CADA3A4A7C26}"/>
              </a:ext>
            </a:extLst>
          </p:cNvPr>
          <p:cNvSpPr/>
          <p:nvPr/>
        </p:nvSpPr>
        <p:spPr>
          <a:xfrm rot="10800000">
            <a:off x="2461119" y="4050209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88" name="Isosceles Triangle 87">
            <a:extLst>
              <a:ext uri="{FF2B5EF4-FFF2-40B4-BE49-F238E27FC236}">
                <a16:creationId xmlns:a16="http://schemas.microsoft.com/office/drawing/2014/main" id="{8754C6B2-0973-C95E-65CF-301D2AF68340}"/>
              </a:ext>
            </a:extLst>
          </p:cNvPr>
          <p:cNvSpPr/>
          <p:nvPr/>
        </p:nvSpPr>
        <p:spPr>
          <a:xfrm rot="10800000">
            <a:off x="3386271" y="4062328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C74AF56-D1E7-0321-C794-A52342D80952}"/>
              </a:ext>
            </a:extLst>
          </p:cNvPr>
          <p:cNvSpPr txBox="1"/>
          <p:nvPr/>
        </p:nvSpPr>
        <p:spPr>
          <a:xfrm>
            <a:off x="645807" y="401202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AC710E3-08ED-D164-0304-DAB99B2A24B0}"/>
              </a:ext>
            </a:extLst>
          </p:cNvPr>
          <p:cNvSpPr txBox="1"/>
          <p:nvPr/>
        </p:nvSpPr>
        <p:spPr>
          <a:xfrm>
            <a:off x="1584563" y="400993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8200D81-614D-43A4-CFE9-433D18D90754}"/>
              </a:ext>
            </a:extLst>
          </p:cNvPr>
          <p:cNvSpPr txBox="1"/>
          <p:nvPr/>
        </p:nvSpPr>
        <p:spPr>
          <a:xfrm>
            <a:off x="2476359" y="399781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287EFE0-CCAE-05D7-7D3B-EB335F07E4AF}"/>
              </a:ext>
            </a:extLst>
          </p:cNvPr>
          <p:cNvSpPr txBox="1"/>
          <p:nvPr/>
        </p:nvSpPr>
        <p:spPr>
          <a:xfrm>
            <a:off x="3401511" y="400993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9CE30-8167-2884-C8CF-8A95108F0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team games?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966F34-B134-BFCD-C6C2-81E089E1D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56A5C5-2EAB-0D69-3A3C-4B7695288480}"/>
              </a:ext>
            </a:extLst>
          </p:cNvPr>
          <p:cNvSpPr/>
          <p:nvPr/>
        </p:nvSpPr>
        <p:spPr>
          <a:xfrm>
            <a:off x="434163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E14CE5-9A5E-DDE1-7977-BA7BCD0F2DC5}"/>
              </a:ext>
            </a:extLst>
          </p:cNvPr>
          <p:cNvSpPr/>
          <p:nvPr/>
        </p:nvSpPr>
        <p:spPr>
          <a:xfrm>
            <a:off x="891365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47E515-5635-9640-F08B-CD342440A270}"/>
              </a:ext>
            </a:extLst>
          </p:cNvPr>
          <p:cNvSpPr/>
          <p:nvPr/>
        </p:nvSpPr>
        <p:spPr>
          <a:xfrm>
            <a:off x="1363177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53B2E4-EF81-8514-4218-A0C2B8B2D0E1}"/>
              </a:ext>
            </a:extLst>
          </p:cNvPr>
          <p:cNvSpPr/>
          <p:nvPr/>
        </p:nvSpPr>
        <p:spPr>
          <a:xfrm>
            <a:off x="1820379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62F00D-7279-59F2-670C-C47B6D4791D4}"/>
              </a:ext>
            </a:extLst>
          </p:cNvPr>
          <p:cNvSpPr/>
          <p:nvPr/>
        </p:nvSpPr>
        <p:spPr>
          <a:xfrm>
            <a:off x="2249678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BE525A-7354-C1F9-4AF9-010DD19DC23B}"/>
              </a:ext>
            </a:extLst>
          </p:cNvPr>
          <p:cNvSpPr/>
          <p:nvPr/>
        </p:nvSpPr>
        <p:spPr>
          <a:xfrm>
            <a:off x="2706880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7DB2BB-BCBB-4ECA-6351-0508C5AC1B37}"/>
              </a:ext>
            </a:extLst>
          </p:cNvPr>
          <p:cNvSpPr/>
          <p:nvPr/>
        </p:nvSpPr>
        <p:spPr>
          <a:xfrm>
            <a:off x="3178692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E0648D-10AE-0C00-3469-8377E7BBFCE8}"/>
              </a:ext>
            </a:extLst>
          </p:cNvPr>
          <p:cNvSpPr/>
          <p:nvPr/>
        </p:nvSpPr>
        <p:spPr>
          <a:xfrm>
            <a:off x="3635894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2FAFD5F-7B70-4FD2-633B-DFDBEAAA92F0}"/>
              </a:ext>
            </a:extLst>
          </p:cNvPr>
          <p:cNvCxnSpPr>
            <a:cxnSpLocks/>
            <a:stCxn id="79" idx="0"/>
            <a:endCxn id="5" idx="0"/>
          </p:cNvCxnSpPr>
          <p:nvPr/>
        </p:nvCxnSpPr>
        <p:spPr>
          <a:xfrm flipH="1">
            <a:off x="548464" y="4316998"/>
            <a:ext cx="228599" cy="38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3137015-060A-D4B0-18D9-8AE840FED3B4}"/>
              </a:ext>
            </a:extLst>
          </p:cNvPr>
          <p:cNvCxnSpPr>
            <a:cxnSpLocks/>
            <a:stCxn id="79" idx="0"/>
            <a:endCxn id="6" idx="0"/>
          </p:cNvCxnSpPr>
          <p:nvPr/>
        </p:nvCxnSpPr>
        <p:spPr>
          <a:xfrm>
            <a:off x="777063" y="4316998"/>
            <a:ext cx="228603" cy="38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5842868-793A-7BE8-4F78-738A54F0FF9B}"/>
              </a:ext>
            </a:extLst>
          </p:cNvPr>
          <p:cNvCxnSpPr>
            <a:cxnSpLocks/>
            <a:stCxn id="82" idx="0"/>
            <a:endCxn id="7" idx="0"/>
          </p:cNvCxnSpPr>
          <p:nvPr/>
        </p:nvCxnSpPr>
        <p:spPr>
          <a:xfrm flipH="1">
            <a:off x="1477478" y="4314907"/>
            <a:ext cx="238341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88096FC-BC14-3CD6-92D8-6B2EF6220225}"/>
              </a:ext>
            </a:extLst>
          </p:cNvPr>
          <p:cNvCxnSpPr>
            <a:cxnSpLocks/>
            <a:stCxn id="82" idx="0"/>
            <a:endCxn id="8" idx="0"/>
          </p:cNvCxnSpPr>
          <p:nvPr/>
        </p:nvCxnSpPr>
        <p:spPr>
          <a:xfrm>
            <a:off x="1715819" y="4314907"/>
            <a:ext cx="218861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B317E502-59FC-FE7C-941C-2C908D62EF09}"/>
              </a:ext>
            </a:extLst>
          </p:cNvPr>
          <p:cNvSpPr/>
          <p:nvPr/>
        </p:nvSpPr>
        <p:spPr>
          <a:xfrm>
            <a:off x="630568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61D9F6-9548-461D-9FC2-B6ABE512BDEE}"/>
              </a:ext>
            </a:extLst>
          </p:cNvPr>
          <p:cNvSpPr/>
          <p:nvPr/>
        </p:nvSpPr>
        <p:spPr>
          <a:xfrm>
            <a:off x="939722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F03A9BB-AADA-C46E-53D2-BA8BC15A4E81}"/>
              </a:ext>
            </a:extLst>
          </p:cNvPr>
          <p:cNvCxnSpPr>
            <a:cxnSpLocks/>
            <a:stCxn id="21" idx="3"/>
            <a:endCxn id="79" idx="3"/>
          </p:cNvCxnSpPr>
          <p:nvPr/>
        </p:nvCxnSpPr>
        <p:spPr>
          <a:xfrm flipH="1">
            <a:off x="777063" y="3354821"/>
            <a:ext cx="1" cy="7095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934EA0C3-5AAC-7CEE-54E9-EE949598B813}"/>
              </a:ext>
            </a:extLst>
          </p:cNvPr>
          <p:cNvSpPr/>
          <p:nvPr/>
        </p:nvSpPr>
        <p:spPr>
          <a:xfrm>
            <a:off x="1559582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3BD7BC-4F0F-D78D-7837-2533693A34BE}"/>
              </a:ext>
            </a:extLst>
          </p:cNvPr>
          <p:cNvSpPr/>
          <p:nvPr/>
        </p:nvSpPr>
        <p:spPr>
          <a:xfrm>
            <a:off x="1330980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1E13EB3-05CA-F783-2511-AFAD1BBE56E5}"/>
              </a:ext>
            </a:extLst>
          </p:cNvPr>
          <p:cNvCxnSpPr>
            <a:cxnSpLocks/>
            <a:stCxn id="26" idx="3"/>
            <a:endCxn id="27" idx="0"/>
          </p:cNvCxnSpPr>
          <p:nvPr/>
        </p:nvCxnSpPr>
        <p:spPr>
          <a:xfrm flipH="1">
            <a:off x="1445281" y="3354821"/>
            <a:ext cx="260797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7E9C0CA-CE00-8090-2B1B-D3E4297DBB3F}"/>
              </a:ext>
            </a:extLst>
          </p:cNvPr>
          <p:cNvCxnSpPr>
            <a:cxnSpLocks/>
            <a:stCxn id="21" idx="3"/>
            <a:endCxn id="22" idx="0"/>
          </p:cNvCxnSpPr>
          <p:nvPr/>
        </p:nvCxnSpPr>
        <p:spPr>
          <a:xfrm>
            <a:off x="777064" y="3354821"/>
            <a:ext cx="276959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CDF590-2674-CEA5-82ED-FFB937D630BC}"/>
              </a:ext>
            </a:extLst>
          </p:cNvPr>
          <p:cNvCxnSpPr>
            <a:cxnSpLocks/>
            <a:stCxn id="26" idx="3"/>
            <a:endCxn id="82" idx="3"/>
          </p:cNvCxnSpPr>
          <p:nvPr/>
        </p:nvCxnSpPr>
        <p:spPr>
          <a:xfrm>
            <a:off x="1706078" y="3354821"/>
            <a:ext cx="9741" cy="707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DDA0A24-BA38-8B37-9499-B6CA9A4685A1}"/>
              </a:ext>
            </a:extLst>
          </p:cNvPr>
          <p:cNvCxnSpPr>
            <a:cxnSpLocks/>
            <a:stCxn id="21" idx="5"/>
            <a:endCxn id="26" idx="1"/>
          </p:cNvCxnSpPr>
          <p:nvPr/>
        </p:nvCxnSpPr>
        <p:spPr>
          <a:xfrm>
            <a:off x="850312" y="3228532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B5ADC03-671F-A5C6-24C7-0F7F715CE300}"/>
              </a:ext>
            </a:extLst>
          </p:cNvPr>
          <p:cNvCxnSpPr>
            <a:cxnSpLocks/>
            <a:stCxn id="85" idx="0"/>
            <a:endCxn id="9" idx="0"/>
          </p:cNvCxnSpPr>
          <p:nvPr/>
        </p:nvCxnSpPr>
        <p:spPr>
          <a:xfrm flipH="1">
            <a:off x="2363979" y="4302788"/>
            <a:ext cx="243636" cy="397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EC4D75A-12EA-C379-7BA4-810B2D22A028}"/>
              </a:ext>
            </a:extLst>
          </p:cNvPr>
          <p:cNvCxnSpPr>
            <a:cxnSpLocks/>
            <a:stCxn id="85" idx="0"/>
            <a:endCxn id="10" idx="0"/>
          </p:cNvCxnSpPr>
          <p:nvPr/>
        </p:nvCxnSpPr>
        <p:spPr>
          <a:xfrm>
            <a:off x="2607615" y="4302788"/>
            <a:ext cx="213566" cy="397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A4C9339-0A6C-22ED-7473-504DDD8DD49B}"/>
              </a:ext>
            </a:extLst>
          </p:cNvPr>
          <p:cNvCxnSpPr>
            <a:cxnSpLocks/>
            <a:stCxn id="88" idx="0"/>
            <a:endCxn id="11" idx="0"/>
          </p:cNvCxnSpPr>
          <p:nvPr/>
        </p:nvCxnSpPr>
        <p:spPr>
          <a:xfrm flipH="1">
            <a:off x="3292993" y="4314907"/>
            <a:ext cx="239774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7DE25A1-9E40-0C9D-1ECC-31931D073427}"/>
              </a:ext>
            </a:extLst>
          </p:cNvPr>
          <p:cNvCxnSpPr>
            <a:cxnSpLocks/>
            <a:stCxn id="89" idx="2"/>
            <a:endCxn id="12" idx="0"/>
          </p:cNvCxnSpPr>
          <p:nvPr/>
        </p:nvCxnSpPr>
        <p:spPr>
          <a:xfrm>
            <a:off x="3533118" y="4286930"/>
            <a:ext cx="217077" cy="413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A406898B-38C2-5304-1858-66F815E2349A}"/>
              </a:ext>
            </a:extLst>
          </p:cNvPr>
          <p:cNvSpPr/>
          <p:nvPr/>
        </p:nvSpPr>
        <p:spPr>
          <a:xfrm>
            <a:off x="2452370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5236A50-D66E-B2F9-1E58-245C2564BF62}"/>
              </a:ext>
            </a:extLst>
          </p:cNvPr>
          <p:cNvSpPr/>
          <p:nvPr/>
        </p:nvSpPr>
        <p:spPr>
          <a:xfrm>
            <a:off x="2761524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802A81C-0E7C-9B6B-B2A8-CC698E108F08}"/>
              </a:ext>
            </a:extLst>
          </p:cNvPr>
          <p:cNvCxnSpPr>
            <a:cxnSpLocks/>
            <a:stCxn id="41" idx="3"/>
            <a:endCxn id="85" idx="3"/>
          </p:cNvCxnSpPr>
          <p:nvPr/>
        </p:nvCxnSpPr>
        <p:spPr>
          <a:xfrm>
            <a:off x="2598866" y="3354821"/>
            <a:ext cx="8749" cy="695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DEB5A786-7867-15D2-D126-72CC77F72A99}"/>
              </a:ext>
            </a:extLst>
          </p:cNvPr>
          <p:cNvSpPr/>
          <p:nvPr/>
        </p:nvSpPr>
        <p:spPr>
          <a:xfrm>
            <a:off x="3381384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BCE224B-9E73-7FCA-935F-BD3D66688A97}"/>
              </a:ext>
            </a:extLst>
          </p:cNvPr>
          <p:cNvSpPr/>
          <p:nvPr/>
        </p:nvSpPr>
        <p:spPr>
          <a:xfrm>
            <a:off x="3152782" y="370970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ACBA0BD-B08E-DDB2-B861-01DC5EBEA8CD}"/>
              </a:ext>
            </a:extLst>
          </p:cNvPr>
          <p:cNvCxnSpPr>
            <a:cxnSpLocks/>
            <a:stCxn id="44" idx="3"/>
            <a:endCxn id="45" idx="0"/>
          </p:cNvCxnSpPr>
          <p:nvPr/>
        </p:nvCxnSpPr>
        <p:spPr>
          <a:xfrm flipH="1">
            <a:off x="3267083" y="3354821"/>
            <a:ext cx="260797" cy="354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BEE0168-B2C8-216E-82EC-71ED04DB62A3}"/>
              </a:ext>
            </a:extLst>
          </p:cNvPr>
          <p:cNvCxnSpPr>
            <a:cxnSpLocks/>
            <a:stCxn id="41" idx="3"/>
            <a:endCxn id="42" idx="0"/>
          </p:cNvCxnSpPr>
          <p:nvPr/>
        </p:nvCxnSpPr>
        <p:spPr>
          <a:xfrm>
            <a:off x="2598866" y="3354821"/>
            <a:ext cx="276959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D29ECC8-FE10-CCD0-D0CC-1828B7A5B1A9}"/>
              </a:ext>
            </a:extLst>
          </p:cNvPr>
          <p:cNvCxnSpPr>
            <a:cxnSpLocks/>
            <a:stCxn id="44" idx="3"/>
            <a:endCxn id="88" idx="3"/>
          </p:cNvCxnSpPr>
          <p:nvPr/>
        </p:nvCxnSpPr>
        <p:spPr>
          <a:xfrm>
            <a:off x="3527880" y="3354821"/>
            <a:ext cx="4887" cy="707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824F376-688E-5CE8-58A6-00633C717552}"/>
              </a:ext>
            </a:extLst>
          </p:cNvPr>
          <p:cNvCxnSpPr>
            <a:cxnSpLocks/>
            <a:stCxn id="41" idx="5"/>
            <a:endCxn id="44" idx="1"/>
          </p:cNvCxnSpPr>
          <p:nvPr/>
        </p:nvCxnSpPr>
        <p:spPr>
          <a:xfrm>
            <a:off x="2672114" y="3228532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6C3F5041-EC2B-ABA2-E57D-C4C2439CF119}"/>
              </a:ext>
            </a:extLst>
          </p:cNvPr>
          <p:cNvSpPr/>
          <p:nvPr/>
        </p:nvSpPr>
        <p:spPr>
          <a:xfrm>
            <a:off x="1095076" y="2452038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583AC24-7AA9-6754-A1C9-8CE1DDA06F32}"/>
              </a:ext>
            </a:extLst>
          </p:cNvPr>
          <p:cNvCxnSpPr>
            <a:cxnSpLocks/>
            <a:stCxn id="66" idx="4"/>
            <a:endCxn id="50" idx="0"/>
          </p:cNvCxnSpPr>
          <p:nvPr/>
        </p:nvCxnSpPr>
        <p:spPr>
          <a:xfrm flipH="1">
            <a:off x="1241572" y="2109508"/>
            <a:ext cx="907757" cy="342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52973B0-B66E-AB75-3FB2-8E9C316C752D}"/>
              </a:ext>
            </a:extLst>
          </p:cNvPr>
          <p:cNvCxnSpPr>
            <a:cxnSpLocks/>
            <a:stCxn id="66" idx="4"/>
            <a:endCxn id="54" idx="0"/>
          </p:cNvCxnSpPr>
          <p:nvPr/>
        </p:nvCxnSpPr>
        <p:spPr>
          <a:xfrm>
            <a:off x="2149329" y="2109508"/>
            <a:ext cx="907758" cy="3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03956895-DB99-F415-68FA-37B734EBEC2B}"/>
              </a:ext>
            </a:extLst>
          </p:cNvPr>
          <p:cNvSpPr/>
          <p:nvPr/>
        </p:nvSpPr>
        <p:spPr>
          <a:xfrm>
            <a:off x="2910591" y="2466529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923D4D66-C160-4A14-05F8-AD5A4CAD643F}"/>
              </a:ext>
            </a:extLst>
          </p:cNvPr>
          <p:cNvSpPr/>
          <p:nvPr/>
        </p:nvSpPr>
        <p:spPr>
          <a:xfrm>
            <a:off x="2030630" y="1872110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E8AB95A-B22D-0D46-B1FD-5BB3451FC3FC}"/>
              </a:ext>
            </a:extLst>
          </p:cNvPr>
          <p:cNvCxnSpPr>
            <a:stCxn id="50" idx="3"/>
            <a:endCxn id="21" idx="0"/>
          </p:cNvCxnSpPr>
          <p:nvPr/>
        </p:nvCxnSpPr>
        <p:spPr>
          <a:xfrm flipH="1">
            <a:off x="777064" y="2704617"/>
            <a:ext cx="464508" cy="39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7F332CA-98EE-9DE2-853F-2BB8B6E17517}"/>
              </a:ext>
            </a:extLst>
          </p:cNvPr>
          <p:cNvCxnSpPr>
            <a:cxnSpLocks/>
            <a:stCxn id="50" idx="3"/>
            <a:endCxn id="41" idx="0"/>
          </p:cNvCxnSpPr>
          <p:nvPr/>
        </p:nvCxnSpPr>
        <p:spPr>
          <a:xfrm>
            <a:off x="1241572" y="2704617"/>
            <a:ext cx="1357294" cy="39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9431445B-739D-032C-74D0-5B95C124DE9B}"/>
              </a:ext>
            </a:extLst>
          </p:cNvPr>
          <p:cNvCxnSpPr>
            <a:cxnSpLocks/>
            <a:stCxn id="54" idx="3"/>
            <a:endCxn id="26" idx="0"/>
          </p:cNvCxnSpPr>
          <p:nvPr/>
        </p:nvCxnSpPr>
        <p:spPr>
          <a:xfrm flipH="1">
            <a:off x="1706078" y="2719108"/>
            <a:ext cx="1351009" cy="383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6B61E60E-3717-F355-D23F-85C650BC81AC}"/>
              </a:ext>
            </a:extLst>
          </p:cNvPr>
          <p:cNvCxnSpPr>
            <a:cxnSpLocks/>
            <a:stCxn id="54" idx="3"/>
            <a:endCxn id="44" idx="0"/>
          </p:cNvCxnSpPr>
          <p:nvPr/>
        </p:nvCxnSpPr>
        <p:spPr>
          <a:xfrm>
            <a:off x="3057087" y="2719108"/>
            <a:ext cx="470793" cy="383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58F6D1C4-AC31-7CB8-002B-733EE816C844}"/>
              </a:ext>
            </a:extLst>
          </p:cNvPr>
          <p:cNvSpPr txBox="1"/>
          <p:nvPr/>
        </p:nvSpPr>
        <p:spPr>
          <a:xfrm>
            <a:off x="257230" y="5029200"/>
            <a:ext cx="4415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“Communication game”: </a:t>
            </a:r>
            <a:r>
              <a:rPr lang="en-US" sz="1600" dirty="0">
                <a:solidFill>
                  <a:schemeClr val="accent1"/>
                </a:solidFill>
              </a:rPr>
              <a:t>P1</a:t>
            </a:r>
            <a:r>
              <a:rPr lang="en-US" sz="1600" dirty="0"/>
              <a:t> must send one bit of information to </a:t>
            </a:r>
            <a:r>
              <a:rPr lang="en-US" sz="1600" dirty="0">
                <a:solidFill>
                  <a:schemeClr val="accent4"/>
                </a:solidFill>
              </a:rPr>
              <a:t>P2 </a:t>
            </a:r>
            <a:r>
              <a:rPr lang="en-US" sz="1600" dirty="0"/>
              <a:t>without</a:t>
            </a:r>
            <a:r>
              <a:rPr lang="en-US" sz="1600" dirty="0">
                <a:solidFill>
                  <a:schemeClr val="accent4"/>
                </a:solidFill>
              </a:rPr>
              <a:t> </a:t>
            </a:r>
            <a:r>
              <a:rPr lang="en-US" sz="1600" dirty="0">
                <a:solidFill>
                  <a:schemeClr val="accent6"/>
                </a:solidFill>
              </a:rPr>
              <a:t>P3</a:t>
            </a:r>
            <a:r>
              <a:rPr lang="en-US" sz="1600" dirty="0">
                <a:solidFill>
                  <a:schemeClr val="accent4"/>
                </a:solidFill>
              </a:rPr>
              <a:t> </a:t>
            </a:r>
            <a:r>
              <a:rPr lang="en-US" sz="1600" dirty="0"/>
              <a:t>knowing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E775CD-E2F9-9D75-C23C-3D835A4D1ABD}"/>
              </a:ext>
            </a:extLst>
          </p:cNvPr>
          <p:cNvSpPr txBox="1"/>
          <p:nvPr/>
        </p:nvSpPr>
        <p:spPr>
          <a:xfrm>
            <a:off x="946596" y="1188754"/>
            <a:ext cx="2618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P1</a:t>
            </a:r>
            <a:r>
              <a:rPr lang="en-US" sz="1600" dirty="0"/>
              <a:t> and </a:t>
            </a:r>
            <a:r>
              <a:rPr lang="en-US" sz="1600" dirty="0">
                <a:solidFill>
                  <a:schemeClr val="accent4"/>
                </a:solidFill>
              </a:rPr>
              <a:t>P2</a:t>
            </a:r>
            <a:r>
              <a:rPr lang="en-US" sz="1600" dirty="0">
                <a:solidFill>
                  <a:schemeClr val="accent3"/>
                </a:solidFill>
              </a:rPr>
              <a:t> </a:t>
            </a:r>
            <a:r>
              <a:rPr lang="en-US" sz="1600" dirty="0"/>
              <a:t>are </a:t>
            </a:r>
            <a:r>
              <a:rPr lang="en-US" sz="1600" b="1" dirty="0"/>
              <a:t>teammates</a:t>
            </a:r>
            <a:r>
              <a:rPr lang="en-US" sz="1600" dirty="0"/>
              <a:t> (same utility function)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891A05A-160E-93C3-3DD4-A7ADBB92489D}"/>
                  </a:ext>
                </a:extLst>
              </p:cNvPr>
              <p:cNvSpPr txBox="1"/>
              <p:nvPr/>
            </p:nvSpPr>
            <p:spPr>
              <a:xfrm>
                <a:off x="264473" y="5638800"/>
                <a:ext cx="5025349" cy="11198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Goal: Find an optimal </a:t>
                </a:r>
                <a:r>
                  <a:rPr lang="en-US" sz="1600" b="1" dirty="0"/>
                  <a:t>strategy profile for the team</a:t>
                </a:r>
              </a:p>
              <a:p>
                <a:endParaRPr lang="en-US" sz="1600" b="1" dirty="0"/>
              </a:p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eqArr>
                                <m:eqArr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1600" b="0" i="0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b="0" i="0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16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1600" b="0" i="0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b="0" i="0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eqAr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1600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sz="16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16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16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1600" b="0" i="0" smtClean="0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b="0" i="0" smtClean="0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solidFill>
                                        <a:schemeClr val="accent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accent3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accent3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891A05A-160E-93C3-3DD4-A7ADBB924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73" y="5638800"/>
                <a:ext cx="5025349" cy="1119858"/>
              </a:xfrm>
              <a:prstGeom prst="rect">
                <a:avLst/>
              </a:prstGeom>
              <a:blipFill>
                <a:blip r:embed="rId2"/>
                <a:stretch>
                  <a:fillRect l="-606" t="-1630" b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B402634-82D2-6588-44D9-47BD1D6E4283}"/>
                  </a:ext>
                </a:extLst>
              </p:cNvPr>
              <p:cNvSpPr txBox="1"/>
              <p:nvPr/>
            </p:nvSpPr>
            <p:spPr>
              <a:xfrm>
                <a:off x="3791550" y="2060084"/>
                <a:ext cx="3541006" cy="5605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eqArr>
                                <m:eqArr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1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14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140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40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14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1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140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40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eqAr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140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sSub>
                                    <m:sSubPr>
                                      <m:ctrlPr>
                                        <a:rPr lang="en-US" sz="140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140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1400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400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1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B402634-82D2-6588-44D9-47BD1D6E4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550" y="2060084"/>
                <a:ext cx="3541006" cy="560538"/>
              </a:xfrm>
              <a:prstGeom prst="rect">
                <a:avLst/>
              </a:prstGeom>
              <a:blipFill>
                <a:blip r:embed="rId3"/>
                <a:stretch>
                  <a:fillRect b="-3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9" name="Group 108">
            <a:extLst>
              <a:ext uri="{FF2B5EF4-FFF2-40B4-BE49-F238E27FC236}">
                <a16:creationId xmlns:a16="http://schemas.microsoft.com/office/drawing/2014/main" id="{3FBD9DB7-8383-A45B-8F65-D5E243615447}"/>
              </a:ext>
            </a:extLst>
          </p:cNvPr>
          <p:cNvGrpSpPr/>
          <p:nvPr/>
        </p:nvGrpSpPr>
        <p:grpSpPr>
          <a:xfrm>
            <a:off x="494960" y="2633469"/>
            <a:ext cx="3063403" cy="1933489"/>
            <a:chOff x="494960" y="2633469"/>
            <a:chExt cx="3063403" cy="19334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8AD0C72-9D4D-A451-B2C1-F25D03584483}"/>
                    </a:ext>
                  </a:extLst>
                </p:cNvPr>
                <p:cNvSpPr txBox="1"/>
                <p:nvPr/>
              </p:nvSpPr>
              <p:spPr>
                <a:xfrm>
                  <a:off x="494960" y="4289959"/>
                  <a:ext cx="306340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a14:m>
                  <a:r>
                    <a:rPr lang="en-US" sz="1200" dirty="0">
                      <a:solidFill>
                        <a:schemeClr val="accent6"/>
                      </a:solidFill>
                    </a:rPr>
                    <a:t> 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a14:m>
                  <a:r>
                    <a:rPr lang="en-US" sz="1200" dirty="0">
                      <a:solidFill>
                        <a:schemeClr val="accent6"/>
                      </a:solidFill>
                    </a:rPr>
                    <a:t>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r>
                    <a:rPr lang="en-US" sz="1200" dirty="0">
                      <a:solidFill>
                        <a:schemeClr val="accent6"/>
                      </a:solidFill>
                    </a:rPr>
                    <a:t>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endParaRPr lang="en-US" sz="120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8AD0C72-9D4D-A451-B2C1-F25D035844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4960" y="4289959"/>
                  <a:ext cx="3063403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AD57CC7-31AA-B058-2979-31FF41FFCE7D}"/>
                    </a:ext>
                  </a:extLst>
                </p:cNvPr>
                <p:cNvSpPr txBox="1"/>
                <p:nvPr/>
              </p:nvSpPr>
              <p:spPr>
                <a:xfrm>
                  <a:off x="849695" y="2633469"/>
                  <a:ext cx="187660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US" sz="1200" dirty="0">
                      <a:solidFill>
                        <a:schemeClr val="accent1"/>
                      </a:solidFill>
                    </a:rPr>
                    <a:t>                   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2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AD57CC7-31AA-B058-2979-31FF41FFCE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9695" y="2633469"/>
                  <a:ext cx="1876604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B632255B-F0EA-0E2C-916E-BAE526412A77}"/>
                    </a:ext>
                  </a:extLst>
                </p:cNvPr>
                <p:cNvSpPr txBox="1"/>
                <p:nvPr/>
              </p:nvSpPr>
              <p:spPr>
                <a:xfrm>
                  <a:off x="587554" y="3373802"/>
                  <a:ext cx="292285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US" sz="1200" dirty="0">
                      <a:solidFill>
                        <a:schemeClr val="accent4"/>
                      </a:solidFill>
                    </a:rPr>
                    <a:t>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US" sz="1200" dirty="0">
                      <a:solidFill>
                        <a:schemeClr val="accent4"/>
                      </a:solidFill>
                    </a:rPr>
                    <a:t>   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a14:m>
                  <a:r>
                    <a:rPr lang="en-US" sz="1200" dirty="0">
                      <a:solidFill>
                        <a:schemeClr val="accent4"/>
                      </a:solidFill>
                    </a:rPr>
                    <a:t>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a14:m>
                  <a:endParaRPr lang="en-US" sz="1200" dirty="0">
                    <a:solidFill>
                      <a:schemeClr val="accent4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B632255B-F0EA-0E2C-916E-BAE526412A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554" y="3373802"/>
                  <a:ext cx="2922851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C012BD1-C5CF-7EBF-300C-B46279177F78}"/>
              </a:ext>
            </a:extLst>
          </p:cNvPr>
          <p:cNvGrpSpPr/>
          <p:nvPr/>
        </p:nvGrpSpPr>
        <p:grpSpPr>
          <a:xfrm>
            <a:off x="4536284" y="2537662"/>
            <a:ext cx="4392487" cy="611829"/>
            <a:chOff x="4536284" y="2537662"/>
            <a:chExt cx="4392487" cy="6118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6210CF9-C6CD-362C-BCE6-0EA2C9B1083C}"/>
                    </a:ext>
                  </a:extLst>
                </p:cNvPr>
                <p:cNvSpPr txBox="1"/>
                <p:nvPr/>
              </p:nvSpPr>
              <p:spPr>
                <a:xfrm>
                  <a:off x="4536284" y="2634542"/>
                  <a:ext cx="4089423" cy="5149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sz="14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140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14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∈[0,1]</m:t>
                                </m:r>
                              </m:lim>
                            </m:limLow>
                          </m:fName>
                          <m:e>
                            <m:func>
                              <m:func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min</m:t>
                                    </m:r>
                                  </m:e>
                                  <m:lim>
                                    <m:r>
                                      <a:rPr lang="en-US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en-US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∈[0,1]</m:t>
                                    </m:r>
                                  </m:lim>
                                </m:limLow>
                              </m:fName>
                              <m:e>
                                <m:f>
                                  <m:fPr>
                                    <m:ctrlP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US" sz="1400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sz="1400" b="0" i="1" smtClean="0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400" b="0" i="1" smtClean="0">
                                            <a:solidFill>
                                              <a:schemeClr val="accent6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chemeClr val="accent6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acc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400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acc>
                                    <m:r>
                                      <a:rPr lang="en-US" sz="1400" b="0" i="1" smtClean="0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400" b="0" i="1" smtClean="0">
                                            <a:solidFill>
                                              <a:schemeClr val="accent6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chemeClr val="accent6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140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400" i="1">
                                            <a:solidFill>
                                              <a:schemeClr val="accent4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chemeClr val="accent4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</m:acc>
                                    <m:r>
                                      <a:rPr lang="en-US" sz="140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400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acc>
                                    <m:acc>
                                      <m:accPr>
                                        <m:chr m:val="̅"/>
                                        <m:ctrlPr>
                                          <a:rPr lang="en-US" sz="1400" b="0" i="1" smtClean="0">
                                            <a:solidFill>
                                              <a:schemeClr val="accent4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400" b="0" i="1" smtClean="0">
                                            <a:solidFill>
                                              <a:schemeClr val="accent4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acc>
                                    <m:r>
                                      <a:rPr lang="en-US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6210CF9-C6CD-362C-BCE6-0EA2C9B108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36284" y="2634542"/>
                  <a:ext cx="4089423" cy="514949"/>
                </a:xfrm>
                <a:prstGeom prst="rect">
                  <a:avLst/>
                </a:prstGeom>
                <a:blipFill>
                  <a:blip r:embed="rId7"/>
                  <a:stretch>
                    <a:fillRect b="-23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9E58D444-3A16-B047-8A7D-27D73F6798F7}"/>
                    </a:ext>
                  </a:extLst>
                </p:cNvPr>
                <p:cNvSpPr txBox="1"/>
                <p:nvPr/>
              </p:nvSpPr>
              <p:spPr>
                <a:xfrm>
                  <a:off x="8003774" y="2537662"/>
                  <a:ext cx="92499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̅"/>
                            <m:ctrlPr>
                              <a:rPr lang="en-US" sz="12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2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12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 ≔1−</m:t>
                        </m:r>
                        <m:r>
                          <a:rPr lang="en-US" sz="12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1200" dirty="0">
                    <a:solidFill>
                      <a:schemeClr val="accent5"/>
                    </a:solidFill>
                  </a:endParaRPr>
                </a:p>
              </p:txBody>
            </p:sp>
          </mc:Choice>
          <mc:Fallback xmlns="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9E58D444-3A16-B047-8A7D-27D73F6798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3774" y="2537662"/>
                  <a:ext cx="924997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51BD9C83-8CE9-8498-2EED-231604B35D9B}"/>
              </a:ext>
            </a:extLst>
          </p:cNvPr>
          <p:cNvGrpSpPr/>
          <p:nvPr/>
        </p:nvGrpSpPr>
        <p:grpSpPr>
          <a:xfrm>
            <a:off x="4554005" y="3144233"/>
            <a:ext cx="4180392" cy="503279"/>
            <a:chOff x="4554005" y="3144233"/>
            <a:chExt cx="4180392" cy="5032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730FFE0E-CD40-5CBC-59F5-1CA6B8DC6117}"/>
                    </a:ext>
                  </a:extLst>
                </p:cNvPr>
                <p:cNvSpPr txBox="1"/>
                <p:nvPr/>
              </p:nvSpPr>
              <p:spPr>
                <a:xfrm>
                  <a:off x="4554005" y="3144233"/>
                  <a:ext cx="4089423" cy="50327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≤</m:t>
                        </m:r>
                        <m:func>
                          <m:func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140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14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140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40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140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400" b="0" i="1" smtClean="0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b="0" i="1" smtClean="0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40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  <m:r>
                                  <a:rPr lang="en-US" sz="140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400" b="0" i="1" smtClean="0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b="0" i="1" smtClean="0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400" i="1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i="1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  <m:r>
                                  <a:rPr lang="en-US" sz="1400" i="1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40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  <m:acc>
                                  <m:accPr>
                                    <m:chr m:val="̅"/>
                                    <m:ctrlPr>
                                      <a:rPr lang="en-US" sz="1400" i="1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i="1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  <m:r>
                                  <a:rPr lang="en-US" sz="1400" b="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730FFE0E-CD40-5CBC-59F5-1CA6B8DC61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54005" y="3144233"/>
                  <a:ext cx="4089423" cy="50327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5F45E0B2-9F43-3CB0-54A7-DDE578F65AD4}"/>
                    </a:ext>
                  </a:extLst>
                </p:cNvPr>
                <p:cNvSpPr txBox="1"/>
                <p:nvPr/>
              </p:nvSpPr>
              <p:spPr>
                <a:xfrm>
                  <a:off x="8112880" y="3154892"/>
                  <a:ext cx="62151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2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sz="12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←</m:t>
                        </m:r>
                        <m:r>
                          <a:rPr lang="en-US" sz="12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12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  <m:oMath>
                        <m:r>
                          <a:rPr lang="en-US" sz="12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←</m:t>
                        </m:r>
                        <m:r>
                          <a:rPr lang="en-US" sz="12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oMath>
                    </m:oMathPara>
                  </a14:m>
                  <a:endParaRPr lang="en-US" sz="1200" dirty="0">
                    <a:solidFill>
                      <a:schemeClr val="accent5"/>
                    </a:solidFill>
                  </a:endParaRPr>
                </a:p>
              </p:txBody>
            </p:sp>
          </mc:Choice>
          <mc:Fallback xmlns="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5F45E0B2-9F43-3CB0-54A7-DDE578F65A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12880" y="3154892"/>
                  <a:ext cx="621517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9C78C33-C723-A085-334D-676B17350175}"/>
              </a:ext>
            </a:extLst>
          </p:cNvPr>
          <p:cNvGrpSpPr/>
          <p:nvPr/>
        </p:nvGrpSpPr>
        <p:grpSpPr>
          <a:xfrm>
            <a:off x="4580860" y="3709620"/>
            <a:ext cx="4347911" cy="495649"/>
            <a:chOff x="4580860" y="3709620"/>
            <a:chExt cx="4347911" cy="4956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A5D3D225-148B-2895-D877-23A3047AD108}"/>
                    </a:ext>
                  </a:extLst>
                </p:cNvPr>
                <p:cNvSpPr txBox="1"/>
                <p:nvPr/>
              </p:nvSpPr>
              <p:spPr>
                <a:xfrm>
                  <a:off x="4580860" y="3709620"/>
                  <a:ext cx="4089423" cy="4956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≤</m:t>
                        </m:r>
                        <m:f>
                          <m:f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⋅</m:t>
                        </m:r>
                        <m:d>
                          <m:dPr>
                            <m:ctrlPr>
                              <a:rPr lang="en-US" sz="140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140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acc>
                              <m:accPr>
                                <m:chr m:val="̅"/>
                                <m:ctrlPr>
                                  <a:rPr lang="en-US" sz="14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4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acc>
                            <m:r>
                              <a:rPr lang="en-US" sz="14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4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14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acc>
                              <m:accPr>
                                <m:chr m:val="̅"/>
                                <m:ctrlPr>
                                  <a:rPr lang="en-US" sz="14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4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acc>
                          </m:e>
                        </m:d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A5D3D225-148B-2895-D877-23A3047AD1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0860" y="3709620"/>
                  <a:ext cx="4089423" cy="495649"/>
                </a:xfrm>
                <a:prstGeom prst="rect">
                  <a:avLst/>
                </a:prstGeom>
                <a:blipFill>
                  <a:blip r:embed="rId11"/>
                  <a:stretch>
                    <a:fillRect b="-12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23374699-BC0C-32DB-C1BA-FDAF595AF9C1}"/>
                    </a:ext>
                  </a:extLst>
                </p:cNvPr>
                <p:cNvSpPr txBox="1"/>
                <p:nvPr/>
              </p:nvSpPr>
              <p:spPr>
                <a:xfrm>
                  <a:off x="7479785" y="3765179"/>
                  <a:ext cx="1448986" cy="4380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2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acc>
                          <m:accPr>
                            <m:chr m:val="̅"/>
                            <m:ctrlPr>
                              <a:rPr lang="en-US" sz="12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2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12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2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US" sz="12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2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12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12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  <m:f>
                          <m:fPr>
                            <m:ctrlPr>
                              <a:rPr lang="en-US" sz="12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2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sz="1200" dirty="0">
                    <a:solidFill>
                      <a:schemeClr val="accent5"/>
                    </a:solidFill>
                  </a:endParaRPr>
                </a:p>
              </p:txBody>
            </p:sp>
          </mc:Choice>
          <mc:Fallback xmlns=""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23374699-BC0C-32DB-C1BA-FDAF595AF9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9785" y="3765179"/>
                  <a:ext cx="1448986" cy="438005"/>
                </a:xfrm>
                <a:prstGeom prst="rect">
                  <a:avLst/>
                </a:prstGeom>
                <a:blipFill>
                  <a:blip r:embed="rId12"/>
                  <a:stretch>
                    <a:fillRect b="-14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D3B8FB88-A741-0289-F226-47A707B829D1}"/>
                  </a:ext>
                </a:extLst>
              </p:cNvPr>
              <p:cNvSpPr txBox="1"/>
              <p:nvPr/>
            </p:nvSpPr>
            <p:spPr>
              <a:xfrm>
                <a:off x="4486110" y="4242693"/>
                <a:ext cx="37231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(in fact,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=1/4</m:t>
                    </m:r>
                  </m:oMath>
                </a14:m>
                <a:r>
                  <a:rPr lang="en-US" sz="1400" dirty="0"/>
                  <a:t> by setting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=1/2</m:t>
                    </m:r>
                  </m:oMath>
                </a14:m>
                <a:r>
                  <a:rPr lang="en-US" sz="1400" dirty="0"/>
                  <a:t>)</a:t>
                </a:r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D3B8FB88-A741-0289-F226-47A707B829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6110" y="4242693"/>
                <a:ext cx="3723199" cy="307777"/>
              </a:xfrm>
              <a:prstGeom prst="rect">
                <a:avLst/>
              </a:prstGeom>
              <a:blipFill>
                <a:blip r:embed="rId13"/>
                <a:stretch>
                  <a:fillRect l="-491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536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0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748F6E0-EB40-834E-335D-5AA448B515D1}"/>
                  </a:ext>
                </a:extLst>
              </p:cNvPr>
              <p:cNvSpPr txBox="1"/>
              <p:nvPr/>
            </p:nvSpPr>
            <p:spPr>
              <a:xfrm>
                <a:off x="264473" y="5638800"/>
                <a:ext cx="5025349" cy="11198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Goal: Find an optimal </a:t>
                </a:r>
                <a:r>
                  <a:rPr lang="en-US" sz="1600" b="1" dirty="0"/>
                  <a:t>strategy profile for the team</a:t>
                </a:r>
              </a:p>
              <a:p>
                <a:endParaRPr lang="en-US" sz="1600" b="1" dirty="0"/>
              </a:p>
              <a:p>
                <a:pPr/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lang="en-US" sz="160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en-US" sz="16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6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en-US" sz="160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16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60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lim>
                      </m:limLow>
                      <m:func>
                        <m:func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eqArr>
                                <m:eqArr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1600" b="0" i="0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b="0" i="0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16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1600" b="0" i="0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b="0" i="0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eqArr>
                            </m:lim>
                          </m:limLow>
                        </m:fName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748F6E0-EB40-834E-335D-5AA448B515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73" y="5638800"/>
                <a:ext cx="5025349" cy="1119858"/>
              </a:xfrm>
              <a:prstGeom prst="rect">
                <a:avLst/>
              </a:prstGeom>
              <a:blipFill>
                <a:blip r:embed="rId2"/>
                <a:stretch>
                  <a:fillRect l="-606" t="-1630" b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8D89CE30-8167-2884-C8CF-8A95108F0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team games?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966F34-B134-BFCD-C6C2-81E089E1D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E775CD-E2F9-9D75-C23C-3D835A4D1ABD}"/>
              </a:ext>
            </a:extLst>
          </p:cNvPr>
          <p:cNvSpPr txBox="1"/>
          <p:nvPr/>
        </p:nvSpPr>
        <p:spPr>
          <a:xfrm>
            <a:off x="946596" y="1188754"/>
            <a:ext cx="2618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P1</a:t>
            </a:r>
            <a:r>
              <a:rPr lang="en-US" sz="1600" dirty="0"/>
              <a:t> and </a:t>
            </a:r>
            <a:r>
              <a:rPr lang="en-US" sz="1600" dirty="0">
                <a:solidFill>
                  <a:schemeClr val="accent4"/>
                </a:solidFill>
              </a:rPr>
              <a:t>P2</a:t>
            </a:r>
            <a:r>
              <a:rPr lang="en-US" sz="1600" dirty="0">
                <a:solidFill>
                  <a:schemeClr val="accent3"/>
                </a:solidFill>
              </a:rPr>
              <a:t> </a:t>
            </a:r>
            <a:r>
              <a:rPr lang="en-US" sz="1600" dirty="0"/>
              <a:t>are </a:t>
            </a:r>
            <a:r>
              <a:rPr lang="en-US" sz="1600" b="1" dirty="0"/>
              <a:t>teammates</a:t>
            </a:r>
            <a:r>
              <a:rPr lang="en-US" sz="1600" dirty="0"/>
              <a:t> (same utility function)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B402634-82D2-6588-44D9-47BD1D6E4283}"/>
                  </a:ext>
                </a:extLst>
              </p:cNvPr>
              <p:cNvSpPr txBox="1"/>
              <p:nvPr/>
            </p:nvSpPr>
            <p:spPr>
              <a:xfrm>
                <a:off x="3791550" y="2060084"/>
                <a:ext cx="3541006" cy="5605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lang="en-US" sz="140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en-US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lim>
                      </m:limLow>
                      <m:r>
                        <a:rPr lang="en-US" sz="1400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eqArr>
                                <m:eqArr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1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14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140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40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14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1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140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40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eqArr>
                            </m:lim>
                          </m:limLow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1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B402634-82D2-6588-44D9-47BD1D6E4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550" y="2060084"/>
                <a:ext cx="3541006" cy="560538"/>
              </a:xfrm>
              <a:prstGeom prst="rect">
                <a:avLst/>
              </a:prstGeom>
              <a:blipFill>
                <a:blip r:embed="rId3"/>
                <a:stretch>
                  <a:fillRect b="-3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6210CF9-C6CD-362C-BCE6-0EA2C9B1083C}"/>
                  </a:ext>
                </a:extLst>
              </p:cNvPr>
              <p:cNvSpPr txBox="1"/>
              <p:nvPr/>
            </p:nvSpPr>
            <p:spPr>
              <a:xfrm>
                <a:off x="4536284" y="2634542"/>
                <a:ext cx="4089423" cy="5096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140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en-US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lim>
                      </m:limLow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400" i="1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40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4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  <m:r>
                                <a:rPr lang="en-US" sz="1400" i="1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40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acc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acc>
                              <m:r>
                                <a:rPr lang="en-US" sz="14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4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acc>
                              <m:acc>
                                <m:accPr>
                                  <m:chr m:val="̅"/>
                                  <m:ctrlPr>
                                    <a:rPr lang="en-US" sz="1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  <m:r>
                                <a:rPr lang="en-US" sz="14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6210CF9-C6CD-362C-BCE6-0EA2C9B108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6284" y="2634542"/>
                <a:ext cx="4089423" cy="509691"/>
              </a:xfrm>
              <a:prstGeom prst="rect">
                <a:avLst/>
              </a:prstGeom>
              <a:blipFill>
                <a:blip r:embed="rId4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F4936BAA-7C26-9674-2F2E-2DF2FDD9D364}"/>
              </a:ext>
            </a:extLst>
          </p:cNvPr>
          <p:cNvSpPr txBox="1"/>
          <p:nvPr/>
        </p:nvSpPr>
        <p:spPr>
          <a:xfrm>
            <a:off x="4032090" y="60960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D5E365C5-DF22-E627-F49D-B4D99A39EB57}"/>
              </a:ext>
            </a:extLst>
          </p:cNvPr>
          <p:cNvSpPr/>
          <p:nvPr/>
        </p:nvSpPr>
        <p:spPr>
          <a:xfrm>
            <a:off x="1716298" y="6043782"/>
            <a:ext cx="1010001" cy="1115469"/>
          </a:xfrm>
          <a:prstGeom prst="arc">
            <a:avLst>
              <a:gd name="adj1" fmla="val 13496681"/>
              <a:gd name="adj2" fmla="val 18917523"/>
            </a:avLst>
          </a:prstGeom>
          <a:ln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5720D5E-1C5D-F350-071F-C031139475F1}"/>
              </a:ext>
            </a:extLst>
          </p:cNvPr>
          <p:cNvSpPr txBox="1"/>
          <p:nvPr/>
        </p:nvSpPr>
        <p:spPr>
          <a:xfrm>
            <a:off x="257230" y="5029200"/>
            <a:ext cx="4415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“Communication game”: </a:t>
            </a:r>
            <a:r>
              <a:rPr lang="en-US" sz="1600" dirty="0">
                <a:solidFill>
                  <a:schemeClr val="accent1"/>
                </a:solidFill>
              </a:rPr>
              <a:t>P1</a:t>
            </a:r>
            <a:r>
              <a:rPr lang="en-US" sz="1600" dirty="0"/>
              <a:t> must send one bit of information to </a:t>
            </a:r>
            <a:r>
              <a:rPr lang="en-US" sz="1600" dirty="0">
                <a:solidFill>
                  <a:schemeClr val="accent4"/>
                </a:solidFill>
              </a:rPr>
              <a:t>P2 </a:t>
            </a:r>
            <a:r>
              <a:rPr lang="en-US" sz="1600" dirty="0"/>
              <a:t>without</a:t>
            </a:r>
            <a:r>
              <a:rPr lang="en-US" sz="1600" dirty="0">
                <a:solidFill>
                  <a:schemeClr val="accent4"/>
                </a:solidFill>
              </a:rPr>
              <a:t> </a:t>
            </a:r>
            <a:r>
              <a:rPr lang="en-US" sz="1600" dirty="0">
                <a:solidFill>
                  <a:schemeClr val="accent6"/>
                </a:solidFill>
              </a:rPr>
              <a:t>P3</a:t>
            </a:r>
            <a:r>
              <a:rPr lang="en-US" sz="1600" dirty="0">
                <a:solidFill>
                  <a:schemeClr val="accent4"/>
                </a:solidFill>
              </a:rPr>
              <a:t> </a:t>
            </a:r>
            <a:r>
              <a:rPr lang="en-US" sz="1600" dirty="0"/>
              <a:t>knowing</a:t>
            </a:r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E8EB9360-B77C-DC07-4311-73AC450C0CE4}"/>
              </a:ext>
            </a:extLst>
          </p:cNvPr>
          <p:cNvGrpSpPr/>
          <p:nvPr/>
        </p:nvGrpSpPr>
        <p:grpSpPr>
          <a:xfrm>
            <a:off x="4554005" y="3136888"/>
            <a:ext cx="4575444" cy="517036"/>
            <a:chOff x="4554005" y="3136888"/>
            <a:chExt cx="4575444" cy="5170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730FFE0E-CD40-5CBC-59F5-1CA6B8DC6117}"/>
                    </a:ext>
                  </a:extLst>
                </p:cNvPr>
                <p:cNvSpPr txBox="1"/>
                <p:nvPr/>
              </p:nvSpPr>
              <p:spPr>
                <a:xfrm>
                  <a:off x="4554005" y="3144233"/>
                  <a:ext cx="4089423" cy="5096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f>
                          <m:fPr>
                            <m:ctrlP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limLow>
                          <m:limLowPr>
                            <m:ctrlPr>
                              <a:rPr lang="en-US" sz="14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1400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en-US" sz="1400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400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lim>
                        </m:limLow>
                        <m:func>
                          <m:funcPr>
                            <m:ctrlPr>
                              <a:rPr lang="en-US" sz="1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1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  <m:r>
                                  <a:rPr lang="en-US" sz="1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</m:acc>
                                <m:r>
                                  <a:rPr lang="en-US" sz="1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730FFE0E-CD40-5CBC-59F5-1CA6B8DC61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54005" y="3144233"/>
                  <a:ext cx="4089423" cy="509691"/>
                </a:xfrm>
                <a:prstGeom prst="rect">
                  <a:avLst/>
                </a:prstGeom>
                <a:blipFill>
                  <a:blip r:embed="rId5"/>
                  <a:stretch>
                    <a:fillRect b="-24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B0B13B13-E5C8-6B4A-0D21-188922FEC3F4}"/>
                    </a:ext>
                  </a:extLst>
                </p:cNvPr>
                <p:cNvSpPr txBox="1"/>
                <p:nvPr/>
              </p:nvSpPr>
              <p:spPr>
                <a:xfrm>
                  <a:off x="7107742" y="3136888"/>
                  <a:ext cx="202170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1200" dirty="0">
                      <a:solidFill>
                        <a:schemeClr val="accent5"/>
                      </a:solidFill>
                    </a:rPr>
                    <a:t>either </a:t>
                  </a:r>
                  <a14:m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=0,  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a14:m>
                  <a:endParaRPr lang="en-US" sz="1200" dirty="0">
                    <a:solidFill>
                      <a:schemeClr val="accent5"/>
                    </a:solidFill>
                  </a:endParaRPr>
                </a:p>
                <a:p>
                  <a:pPr algn="r"/>
                  <a:r>
                    <a:rPr lang="en-US" sz="1200" dirty="0">
                      <a:solidFill>
                        <a:schemeClr val="accent5"/>
                      </a:solidFill>
                    </a:rPr>
                    <a:t>or </a:t>
                  </a:r>
                  <a14:m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=1,  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en-US" sz="1200" dirty="0">
                    <a:solidFill>
                      <a:schemeClr val="accent5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B0B13B13-E5C8-6B4A-0D21-188922FEC3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7742" y="3136888"/>
                  <a:ext cx="2021707" cy="461665"/>
                </a:xfrm>
                <a:prstGeom prst="rect">
                  <a:avLst/>
                </a:prstGeom>
                <a:blipFill>
                  <a:blip r:embed="rId6"/>
                  <a:stretch>
                    <a:fillRect t="-1333" b="-10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DEE1B7F2-2F5E-A462-49AE-E76E7D52C492}"/>
              </a:ext>
            </a:extLst>
          </p:cNvPr>
          <p:cNvGrpSpPr/>
          <p:nvPr/>
        </p:nvGrpSpPr>
        <p:grpSpPr>
          <a:xfrm>
            <a:off x="4554004" y="3678926"/>
            <a:ext cx="4540466" cy="495649"/>
            <a:chOff x="4554004" y="3678926"/>
            <a:chExt cx="4540466" cy="4956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7D60764A-D4B2-37FE-5B93-7923770D056C}"/>
                    </a:ext>
                  </a:extLst>
                </p:cNvPr>
                <p:cNvSpPr txBox="1"/>
                <p:nvPr/>
              </p:nvSpPr>
              <p:spPr>
                <a:xfrm>
                  <a:off x="4554004" y="3678926"/>
                  <a:ext cx="4089423" cy="4956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7D60764A-D4B2-37FE-5B93-7923770D056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54004" y="3678926"/>
                  <a:ext cx="4089423" cy="495649"/>
                </a:xfrm>
                <a:prstGeom prst="rect">
                  <a:avLst/>
                </a:prstGeom>
                <a:blipFill>
                  <a:blip r:embed="rId7"/>
                  <a:stretch>
                    <a:fillRect b="-122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35D96EB3-2888-B659-12C6-AA2E47BB1FD7}"/>
                    </a:ext>
                  </a:extLst>
                </p:cNvPr>
                <p:cNvSpPr txBox="1"/>
                <p:nvPr/>
              </p:nvSpPr>
              <p:spPr>
                <a:xfrm>
                  <a:off x="6617959" y="3737912"/>
                  <a:ext cx="2476511" cy="2815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1200" dirty="0">
                      <a:solidFill>
                        <a:schemeClr val="accent5"/>
                      </a:solidFill>
                    </a:rPr>
                    <a:t>set </a:t>
                  </a:r>
                  <a14:m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r>
                    <a:rPr lang="en-US" sz="1200" dirty="0">
                      <a:solidFill>
                        <a:schemeClr val="accent5"/>
                      </a:solidFill>
                    </a:rPr>
                    <a:t> so that 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200" b="0" i="1" dirty="0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dirty="0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sz="1200" b="0" i="1" dirty="0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1200" b="0" i="1" dirty="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b="0" i="1" dirty="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acc>
                      <m:r>
                        <a:rPr lang="en-US" sz="1200" b="0" i="1" dirty="0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dirty="0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200" b="0" i="1" dirty="0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a14:m>
                  <a:endParaRPr lang="en-US" sz="1200" dirty="0">
                    <a:solidFill>
                      <a:schemeClr val="accent5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35D96EB3-2888-B659-12C6-AA2E47BB1F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17959" y="3737912"/>
                  <a:ext cx="2476511" cy="281552"/>
                </a:xfrm>
                <a:prstGeom prst="rect">
                  <a:avLst/>
                </a:prstGeom>
                <a:blipFill>
                  <a:blip r:embed="rId8"/>
                  <a:stretch>
                    <a:fillRect b="-173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610A26E1-EDB9-8A9F-CDF7-F7ED4CDCD739}"/>
              </a:ext>
            </a:extLst>
          </p:cNvPr>
          <p:cNvCxnSpPr>
            <a:cxnSpLocks/>
          </p:cNvCxnSpPr>
          <p:nvPr/>
        </p:nvCxnSpPr>
        <p:spPr>
          <a:xfrm>
            <a:off x="850312" y="4176499"/>
            <a:ext cx="782518" cy="0"/>
          </a:xfrm>
          <a:prstGeom prst="line">
            <a:avLst/>
          </a:prstGeom>
          <a:ln>
            <a:solidFill>
              <a:schemeClr val="accent6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8E83F53D-15B7-243E-1272-FD6D5013A098}"/>
              </a:ext>
            </a:extLst>
          </p:cNvPr>
          <p:cNvCxnSpPr>
            <a:cxnSpLocks/>
          </p:cNvCxnSpPr>
          <p:nvPr/>
        </p:nvCxnSpPr>
        <p:spPr>
          <a:xfrm>
            <a:off x="2672114" y="4176499"/>
            <a:ext cx="782518" cy="0"/>
          </a:xfrm>
          <a:prstGeom prst="line">
            <a:avLst/>
          </a:prstGeom>
          <a:ln>
            <a:solidFill>
              <a:schemeClr val="accent6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9" name="Isosceles Triangle 138">
            <a:extLst>
              <a:ext uri="{FF2B5EF4-FFF2-40B4-BE49-F238E27FC236}">
                <a16:creationId xmlns:a16="http://schemas.microsoft.com/office/drawing/2014/main" id="{39C9AB10-32CA-60DA-E18E-DB30811804AF}"/>
              </a:ext>
            </a:extLst>
          </p:cNvPr>
          <p:cNvSpPr/>
          <p:nvPr/>
        </p:nvSpPr>
        <p:spPr>
          <a:xfrm rot="10800000">
            <a:off x="630567" y="4064419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40" name="Isosceles Triangle 139">
            <a:extLst>
              <a:ext uri="{FF2B5EF4-FFF2-40B4-BE49-F238E27FC236}">
                <a16:creationId xmlns:a16="http://schemas.microsoft.com/office/drawing/2014/main" id="{F1B0C3F1-E9CA-5ABF-7CCD-1ABE2343361F}"/>
              </a:ext>
            </a:extLst>
          </p:cNvPr>
          <p:cNvSpPr/>
          <p:nvPr/>
        </p:nvSpPr>
        <p:spPr>
          <a:xfrm rot="10800000">
            <a:off x="1569323" y="4062328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41" name="Isosceles Triangle 140">
            <a:extLst>
              <a:ext uri="{FF2B5EF4-FFF2-40B4-BE49-F238E27FC236}">
                <a16:creationId xmlns:a16="http://schemas.microsoft.com/office/drawing/2014/main" id="{DA9EE13C-BFC3-B342-C5A6-0843F861285A}"/>
              </a:ext>
            </a:extLst>
          </p:cNvPr>
          <p:cNvSpPr/>
          <p:nvPr/>
        </p:nvSpPr>
        <p:spPr>
          <a:xfrm rot="10800000">
            <a:off x="2461119" y="4050209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42" name="Isosceles Triangle 141">
            <a:extLst>
              <a:ext uri="{FF2B5EF4-FFF2-40B4-BE49-F238E27FC236}">
                <a16:creationId xmlns:a16="http://schemas.microsoft.com/office/drawing/2014/main" id="{213C529C-E13D-8598-484D-DA81183177D3}"/>
              </a:ext>
            </a:extLst>
          </p:cNvPr>
          <p:cNvSpPr/>
          <p:nvPr/>
        </p:nvSpPr>
        <p:spPr>
          <a:xfrm rot="10800000">
            <a:off x="3386271" y="4062328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E1301BE3-4CD9-F008-6C30-F2F7BBC6DF0B}"/>
              </a:ext>
            </a:extLst>
          </p:cNvPr>
          <p:cNvSpPr txBox="1"/>
          <p:nvPr/>
        </p:nvSpPr>
        <p:spPr>
          <a:xfrm>
            <a:off x="645807" y="401202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D7F15A27-47DB-9C14-A252-4EE1B45E7021}"/>
              </a:ext>
            </a:extLst>
          </p:cNvPr>
          <p:cNvSpPr txBox="1"/>
          <p:nvPr/>
        </p:nvSpPr>
        <p:spPr>
          <a:xfrm>
            <a:off x="1584563" y="400993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1CA58E4-5D33-7F50-7527-DEE3558B80AB}"/>
              </a:ext>
            </a:extLst>
          </p:cNvPr>
          <p:cNvSpPr txBox="1"/>
          <p:nvPr/>
        </p:nvSpPr>
        <p:spPr>
          <a:xfrm>
            <a:off x="2476359" y="399781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989A31A1-A925-878F-6901-14272665DF86}"/>
              </a:ext>
            </a:extLst>
          </p:cNvPr>
          <p:cNvSpPr txBox="1"/>
          <p:nvPr/>
        </p:nvSpPr>
        <p:spPr>
          <a:xfrm>
            <a:off x="3401511" y="400993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BEE1ADD8-3BD6-3CA8-970E-7C183FF8F301}"/>
              </a:ext>
            </a:extLst>
          </p:cNvPr>
          <p:cNvSpPr/>
          <p:nvPr/>
        </p:nvSpPr>
        <p:spPr>
          <a:xfrm>
            <a:off x="434163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D04E20B5-68D3-155D-9FD3-01D42A29F006}"/>
              </a:ext>
            </a:extLst>
          </p:cNvPr>
          <p:cNvSpPr/>
          <p:nvPr/>
        </p:nvSpPr>
        <p:spPr>
          <a:xfrm>
            <a:off x="891365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23E2AB7D-6D4C-2117-CA88-32013920E49E}"/>
              </a:ext>
            </a:extLst>
          </p:cNvPr>
          <p:cNvSpPr/>
          <p:nvPr/>
        </p:nvSpPr>
        <p:spPr>
          <a:xfrm>
            <a:off x="1363177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5B2D9DFC-1C04-1CCC-4550-34FA22114FED}"/>
              </a:ext>
            </a:extLst>
          </p:cNvPr>
          <p:cNvSpPr/>
          <p:nvPr/>
        </p:nvSpPr>
        <p:spPr>
          <a:xfrm>
            <a:off x="1820379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162DCA00-232C-B407-B201-0BFF8155668E}"/>
              </a:ext>
            </a:extLst>
          </p:cNvPr>
          <p:cNvSpPr/>
          <p:nvPr/>
        </p:nvSpPr>
        <p:spPr>
          <a:xfrm>
            <a:off x="2249678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800F26F4-73FF-DCE0-1D91-9BBA61C3F401}"/>
              </a:ext>
            </a:extLst>
          </p:cNvPr>
          <p:cNvSpPr/>
          <p:nvPr/>
        </p:nvSpPr>
        <p:spPr>
          <a:xfrm>
            <a:off x="2706880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82D23A82-BE8B-5720-6074-108E78591C06}"/>
              </a:ext>
            </a:extLst>
          </p:cNvPr>
          <p:cNvSpPr/>
          <p:nvPr/>
        </p:nvSpPr>
        <p:spPr>
          <a:xfrm>
            <a:off x="3178692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A56BE6B5-B2D4-AAFD-9FFD-EB5413B3771D}"/>
              </a:ext>
            </a:extLst>
          </p:cNvPr>
          <p:cNvSpPr/>
          <p:nvPr/>
        </p:nvSpPr>
        <p:spPr>
          <a:xfrm>
            <a:off x="3635894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155EFDE0-B169-220F-DB1C-A704D817F224}"/>
              </a:ext>
            </a:extLst>
          </p:cNvPr>
          <p:cNvCxnSpPr>
            <a:cxnSpLocks/>
            <a:stCxn id="139" idx="0"/>
            <a:endCxn id="147" idx="0"/>
          </p:cNvCxnSpPr>
          <p:nvPr/>
        </p:nvCxnSpPr>
        <p:spPr>
          <a:xfrm flipH="1">
            <a:off x="548464" y="4316998"/>
            <a:ext cx="228599" cy="38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76BFE0A-9B92-BB6B-2C94-4098160D2271}"/>
              </a:ext>
            </a:extLst>
          </p:cNvPr>
          <p:cNvCxnSpPr>
            <a:cxnSpLocks/>
            <a:stCxn id="139" idx="0"/>
            <a:endCxn id="148" idx="0"/>
          </p:cNvCxnSpPr>
          <p:nvPr/>
        </p:nvCxnSpPr>
        <p:spPr>
          <a:xfrm>
            <a:off x="777063" y="4316998"/>
            <a:ext cx="228603" cy="38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17C416DB-109B-3AC3-C4C8-3F2EF8B4048F}"/>
              </a:ext>
            </a:extLst>
          </p:cNvPr>
          <p:cNvCxnSpPr>
            <a:cxnSpLocks/>
            <a:stCxn id="140" idx="0"/>
            <a:endCxn id="149" idx="0"/>
          </p:cNvCxnSpPr>
          <p:nvPr/>
        </p:nvCxnSpPr>
        <p:spPr>
          <a:xfrm flipH="1">
            <a:off x="1477478" y="4314907"/>
            <a:ext cx="238341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CEAEA650-A343-2375-A3DD-ECF731038DFC}"/>
              </a:ext>
            </a:extLst>
          </p:cNvPr>
          <p:cNvCxnSpPr>
            <a:cxnSpLocks/>
            <a:stCxn id="140" idx="0"/>
            <a:endCxn id="150" idx="0"/>
          </p:cNvCxnSpPr>
          <p:nvPr/>
        </p:nvCxnSpPr>
        <p:spPr>
          <a:xfrm>
            <a:off x="1715819" y="4314907"/>
            <a:ext cx="218861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9" name="Isosceles Triangle 158">
            <a:extLst>
              <a:ext uri="{FF2B5EF4-FFF2-40B4-BE49-F238E27FC236}">
                <a16:creationId xmlns:a16="http://schemas.microsoft.com/office/drawing/2014/main" id="{ECB5E758-C9D2-45A5-A44A-37AD74CC2AA6}"/>
              </a:ext>
            </a:extLst>
          </p:cNvPr>
          <p:cNvSpPr/>
          <p:nvPr/>
        </p:nvSpPr>
        <p:spPr>
          <a:xfrm>
            <a:off x="630568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D677810E-1D16-637D-4D95-D106AFA5EDEF}"/>
              </a:ext>
            </a:extLst>
          </p:cNvPr>
          <p:cNvSpPr/>
          <p:nvPr/>
        </p:nvSpPr>
        <p:spPr>
          <a:xfrm>
            <a:off x="939722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94CB7C73-1DEE-3073-AA53-08DC4435D1C4}"/>
              </a:ext>
            </a:extLst>
          </p:cNvPr>
          <p:cNvCxnSpPr>
            <a:cxnSpLocks/>
            <a:stCxn id="159" idx="3"/>
            <a:endCxn id="139" idx="3"/>
          </p:cNvCxnSpPr>
          <p:nvPr/>
        </p:nvCxnSpPr>
        <p:spPr>
          <a:xfrm flipH="1">
            <a:off x="777063" y="3354821"/>
            <a:ext cx="1" cy="7095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2" name="Isosceles Triangle 161">
            <a:extLst>
              <a:ext uri="{FF2B5EF4-FFF2-40B4-BE49-F238E27FC236}">
                <a16:creationId xmlns:a16="http://schemas.microsoft.com/office/drawing/2014/main" id="{6AFD854B-C741-35D6-70A2-6F9E44AF08A8}"/>
              </a:ext>
            </a:extLst>
          </p:cNvPr>
          <p:cNvSpPr/>
          <p:nvPr/>
        </p:nvSpPr>
        <p:spPr>
          <a:xfrm>
            <a:off x="1559582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B021F9A7-86EB-AE8D-054E-133B1556A0B2}"/>
              </a:ext>
            </a:extLst>
          </p:cNvPr>
          <p:cNvSpPr/>
          <p:nvPr/>
        </p:nvSpPr>
        <p:spPr>
          <a:xfrm>
            <a:off x="1330980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33B0E283-A272-A95A-3023-31116393B765}"/>
              </a:ext>
            </a:extLst>
          </p:cNvPr>
          <p:cNvCxnSpPr>
            <a:cxnSpLocks/>
            <a:stCxn id="162" idx="3"/>
            <a:endCxn id="163" idx="0"/>
          </p:cNvCxnSpPr>
          <p:nvPr/>
        </p:nvCxnSpPr>
        <p:spPr>
          <a:xfrm flipH="1">
            <a:off x="1445281" y="3354821"/>
            <a:ext cx="260797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169B845F-3946-D932-6ADD-39F4E37B33A8}"/>
              </a:ext>
            </a:extLst>
          </p:cNvPr>
          <p:cNvCxnSpPr>
            <a:cxnSpLocks/>
            <a:stCxn id="159" idx="3"/>
            <a:endCxn id="160" idx="0"/>
          </p:cNvCxnSpPr>
          <p:nvPr/>
        </p:nvCxnSpPr>
        <p:spPr>
          <a:xfrm>
            <a:off x="777064" y="3354821"/>
            <a:ext cx="276959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DB1C4EDE-9852-D006-42FB-41958B8561BD}"/>
              </a:ext>
            </a:extLst>
          </p:cNvPr>
          <p:cNvCxnSpPr>
            <a:cxnSpLocks/>
            <a:stCxn id="162" idx="3"/>
            <a:endCxn id="140" idx="3"/>
          </p:cNvCxnSpPr>
          <p:nvPr/>
        </p:nvCxnSpPr>
        <p:spPr>
          <a:xfrm>
            <a:off x="1706078" y="3354821"/>
            <a:ext cx="9741" cy="707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F194636A-5C5E-007F-0D1B-253B076654B0}"/>
              </a:ext>
            </a:extLst>
          </p:cNvPr>
          <p:cNvCxnSpPr>
            <a:cxnSpLocks/>
            <a:stCxn id="159" idx="5"/>
            <a:endCxn id="162" idx="1"/>
          </p:cNvCxnSpPr>
          <p:nvPr/>
        </p:nvCxnSpPr>
        <p:spPr>
          <a:xfrm>
            <a:off x="850312" y="3228532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D1DD602F-B5EF-CFC4-DEE2-A2FEF167A144}"/>
              </a:ext>
            </a:extLst>
          </p:cNvPr>
          <p:cNvCxnSpPr>
            <a:cxnSpLocks/>
            <a:stCxn id="141" idx="0"/>
            <a:endCxn id="151" idx="0"/>
          </p:cNvCxnSpPr>
          <p:nvPr/>
        </p:nvCxnSpPr>
        <p:spPr>
          <a:xfrm flipH="1">
            <a:off x="2363979" y="4302788"/>
            <a:ext cx="243636" cy="397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8998F136-43AE-C054-F269-71637A536086}"/>
              </a:ext>
            </a:extLst>
          </p:cNvPr>
          <p:cNvCxnSpPr>
            <a:cxnSpLocks/>
            <a:stCxn id="141" idx="0"/>
            <a:endCxn id="152" idx="0"/>
          </p:cNvCxnSpPr>
          <p:nvPr/>
        </p:nvCxnSpPr>
        <p:spPr>
          <a:xfrm>
            <a:off x="2607615" y="4302788"/>
            <a:ext cx="213566" cy="397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8F2D0984-63A8-D237-F6FA-110978240D16}"/>
              </a:ext>
            </a:extLst>
          </p:cNvPr>
          <p:cNvCxnSpPr>
            <a:cxnSpLocks/>
            <a:stCxn id="142" idx="0"/>
            <a:endCxn id="153" idx="0"/>
          </p:cNvCxnSpPr>
          <p:nvPr/>
        </p:nvCxnSpPr>
        <p:spPr>
          <a:xfrm flipH="1">
            <a:off x="3292993" y="4314907"/>
            <a:ext cx="239774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5929FB0B-9545-1451-9808-A340012FFE2D}"/>
              </a:ext>
            </a:extLst>
          </p:cNvPr>
          <p:cNvCxnSpPr>
            <a:cxnSpLocks/>
            <a:stCxn id="146" idx="2"/>
            <a:endCxn id="154" idx="0"/>
          </p:cNvCxnSpPr>
          <p:nvPr/>
        </p:nvCxnSpPr>
        <p:spPr>
          <a:xfrm>
            <a:off x="3533118" y="4286930"/>
            <a:ext cx="217077" cy="413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Isosceles Triangle 171">
            <a:extLst>
              <a:ext uri="{FF2B5EF4-FFF2-40B4-BE49-F238E27FC236}">
                <a16:creationId xmlns:a16="http://schemas.microsoft.com/office/drawing/2014/main" id="{079BDD4B-2E26-B6B4-888B-0405F496CA30}"/>
              </a:ext>
            </a:extLst>
          </p:cNvPr>
          <p:cNvSpPr/>
          <p:nvPr/>
        </p:nvSpPr>
        <p:spPr>
          <a:xfrm>
            <a:off x="2452370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1E1BA530-FDBB-99CF-FE9F-CED6CDDF5182}"/>
              </a:ext>
            </a:extLst>
          </p:cNvPr>
          <p:cNvSpPr/>
          <p:nvPr/>
        </p:nvSpPr>
        <p:spPr>
          <a:xfrm>
            <a:off x="2761524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B15D29B1-7517-3D85-4CDB-EB5C13388B3B}"/>
              </a:ext>
            </a:extLst>
          </p:cNvPr>
          <p:cNvCxnSpPr>
            <a:cxnSpLocks/>
            <a:stCxn id="172" idx="3"/>
            <a:endCxn id="141" idx="3"/>
          </p:cNvCxnSpPr>
          <p:nvPr/>
        </p:nvCxnSpPr>
        <p:spPr>
          <a:xfrm>
            <a:off x="2598866" y="3354821"/>
            <a:ext cx="8749" cy="695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5" name="Isosceles Triangle 174">
            <a:extLst>
              <a:ext uri="{FF2B5EF4-FFF2-40B4-BE49-F238E27FC236}">
                <a16:creationId xmlns:a16="http://schemas.microsoft.com/office/drawing/2014/main" id="{5C383061-6C51-18EA-AC73-70B8D232219E}"/>
              </a:ext>
            </a:extLst>
          </p:cNvPr>
          <p:cNvSpPr/>
          <p:nvPr/>
        </p:nvSpPr>
        <p:spPr>
          <a:xfrm>
            <a:off x="3381384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6F739902-8DFC-5226-ECC7-E093ABC29052}"/>
              </a:ext>
            </a:extLst>
          </p:cNvPr>
          <p:cNvSpPr/>
          <p:nvPr/>
        </p:nvSpPr>
        <p:spPr>
          <a:xfrm>
            <a:off x="3152782" y="370970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BBBE7834-03DA-69BB-659A-EBE16A191D27}"/>
              </a:ext>
            </a:extLst>
          </p:cNvPr>
          <p:cNvCxnSpPr>
            <a:cxnSpLocks/>
            <a:stCxn id="175" idx="3"/>
            <a:endCxn id="176" idx="0"/>
          </p:cNvCxnSpPr>
          <p:nvPr/>
        </p:nvCxnSpPr>
        <p:spPr>
          <a:xfrm flipH="1">
            <a:off x="3267083" y="3354821"/>
            <a:ext cx="260797" cy="354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90E18278-8727-6916-D437-1D7C6A38A400}"/>
              </a:ext>
            </a:extLst>
          </p:cNvPr>
          <p:cNvCxnSpPr>
            <a:cxnSpLocks/>
            <a:stCxn id="172" idx="3"/>
            <a:endCxn id="173" idx="0"/>
          </p:cNvCxnSpPr>
          <p:nvPr/>
        </p:nvCxnSpPr>
        <p:spPr>
          <a:xfrm>
            <a:off x="2598866" y="3354821"/>
            <a:ext cx="276959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E03197C5-C4DF-58B8-EBCC-E57FBA836E95}"/>
              </a:ext>
            </a:extLst>
          </p:cNvPr>
          <p:cNvCxnSpPr>
            <a:cxnSpLocks/>
            <a:stCxn id="175" idx="3"/>
            <a:endCxn id="142" idx="3"/>
          </p:cNvCxnSpPr>
          <p:nvPr/>
        </p:nvCxnSpPr>
        <p:spPr>
          <a:xfrm>
            <a:off x="3527880" y="3354821"/>
            <a:ext cx="4887" cy="707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C09FAD45-288A-1937-33BD-46D580BAA8D8}"/>
              </a:ext>
            </a:extLst>
          </p:cNvPr>
          <p:cNvCxnSpPr>
            <a:cxnSpLocks/>
            <a:stCxn id="172" idx="5"/>
            <a:endCxn id="175" idx="1"/>
          </p:cNvCxnSpPr>
          <p:nvPr/>
        </p:nvCxnSpPr>
        <p:spPr>
          <a:xfrm>
            <a:off x="2672114" y="3228532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1" name="Isosceles Triangle 180">
            <a:extLst>
              <a:ext uri="{FF2B5EF4-FFF2-40B4-BE49-F238E27FC236}">
                <a16:creationId xmlns:a16="http://schemas.microsoft.com/office/drawing/2014/main" id="{7372A422-6050-BF18-3986-2559B363D16A}"/>
              </a:ext>
            </a:extLst>
          </p:cNvPr>
          <p:cNvSpPr/>
          <p:nvPr/>
        </p:nvSpPr>
        <p:spPr>
          <a:xfrm>
            <a:off x="1095076" y="2452038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D7029AE3-F7E6-D010-CA1E-7E73FF9FCA04}"/>
              </a:ext>
            </a:extLst>
          </p:cNvPr>
          <p:cNvCxnSpPr>
            <a:cxnSpLocks/>
            <a:stCxn id="185" idx="4"/>
            <a:endCxn id="181" idx="0"/>
          </p:cNvCxnSpPr>
          <p:nvPr/>
        </p:nvCxnSpPr>
        <p:spPr>
          <a:xfrm flipH="1">
            <a:off x="1241572" y="2109508"/>
            <a:ext cx="907757" cy="342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74C0A018-A895-0152-F8D5-D769314581BB}"/>
              </a:ext>
            </a:extLst>
          </p:cNvPr>
          <p:cNvCxnSpPr>
            <a:cxnSpLocks/>
            <a:stCxn id="185" idx="4"/>
            <a:endCxn id="184" idx="0"/>
          </p:cNvCxnSpPr>
          <p:nvPr/>
        </p:nvCxnSpPr>
        <p:spPr>
          <a:xfrm>
            <a:off x="2149329" y="2109508"/>
            <a:ext cx="907758" cy="3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4" name="Isosceles Triangle 183">
            <a:extLst>
              <a:ext uri="{FF2B5EF4-FFF2-40B4-BE49-F238E27FC236}">
                <a16:creationId xmlns:a16="http://schemas.microsoft.com/office/drawing/2014/main" id="{DBFC5E6B-5BAD-5A59-ED77-94D600ED1EE7}"/>
              </a:ext>
            </a:extLst>
          </p:cNvPr>
          <p:cNvSpPr/>
          <p:nvPr/>
        </p:nvSpPr>
        <p:spPr>
          <a:xfrm>
            <a:off x="2910591" y="2466529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D9FE554D-4D23-4452-8490-93990E5302E1}"/>
              </a:ext>
            </a:extLst>
          </p:cNvPr>
          <p:cNvSpPr/>
          <p:nvPr/>
        </p:nvSpPr>
        <p:spPr>
          <a:xfrm>
            <a:off x="2030630" y="1872110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54E3BF5D-E9A3-D7BC-43B1-602F3714F28F}"/>
              </a:ext>
            </a:extLst>
          </p:cNvPr>
          <p:cNvCxnSpPr>
            <a:stCxn id="181" idx="3"/>
            <a:endCxn id="159" idx="0"/>
          </p:cNvCxnSpPr>
          <p:nvPr/>
        </p:nvCxnSpPr>
        <p:spPr>
          <a:xfrm flipH="1">
            <a:off x="777064" y="2704617"/>
            <a:ext cx="464508" cy="39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443AE8C1-6593-A92F-FFD2-7AAD325C024A}"/>
              </a:ext>
            </a:extLst>
          </p:cNvPr>
          <p:cNvCxnSpPr>
            <a:cxnSpLocks/>
            <a:stCxn id="181" idx="3"/>
            <a:endCxn id="172" idx="0"/>
          </p:cNvCxnSpPr>
          <p:nvPr/>
        </p:nvCxnSpPr>
        <p:spPr>
          <a:xfrm>
            <a:off x="1241572" y="2704617"/>
            <a:ext cx="1357294" cy="39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9E647925-6DF6-47DD-5E7D-A39E2950050B}"/>
              </a:ext>
            </a:extLst>
          </p:cNvPr>
          <p:cNvCxnSpPr>
            <a:cxnSpLocks/>
            <a:stCxn id="184" idx="3"/>
            <a:endCxn id="162" idx="0"/>
          </p:cNvCxnSpPr>
          <p:nvPr/>
        </p:nvCxnSpPr>
        <p:spPr>
          <a:xfrm flipH="1">
            <a:off x="1706078" y="2719108"/>
            <a:ext cx="1351009" cy="383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ECABA1D1-C8C7-1FCD-C65C-65E95D9820C5}"/>
              </a:ext>
            </a:extLst>
          </p:cNvPr>
          <p:cNvCxnSpPr>
            <a:cxnSpLocks/>
            <a:stCxn id="184" idx="3"/>
            <a:endCxn id="175" idx="0"/>
          </p:cNvCxnSpPr>
          <p:nvPr/>
        </p:nvCxnSpPr>
        <p:spPr>
          <a:xfrm>
            <a:off x="3057087" y="2719108"/>
            <a:ext cx="470793" cy="383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D62A16B5-B5BD-4839-C441-3250F843C1B9}"/>
              </a:ext>
            </a:extLst>
          </p:cNvPr>
          <p:cNvGrpSpPr/>
          <p:nvPr/>
        </p:nvGrpSpPr>
        <p:grpSpPr>
          <a:xfrm>
            <a:off x="494960" y="2633469"/>
            <a:ext cx="3063403" cy="1933489"/>
            <a:chOff x="494960" y="2633469"/>
            <a:chExt cx="3063403" cy="19334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1" name="TextBox 190">
                  <a:extLst>
                    <a:ext uri="{FF2B5EF4-FFF2-40B4-BE49-F238E27FC236}">
                      <a16:creationId xmlns:a16="http://schemas.microsoft.com/office/drawing/2014/main" id="{2D45D186-7FF1-9E73-D269-221F4766B75F}"/>
                    </a:ext>
                  </a:extLst>
                </p:cNvPr>
                <p:cNvSpPr txBox="1"/>
                <p:nvPr/>
              </p:nvSpPr>
              <p:spPr>
                <a:xfrm>
                  <a:off x="494960" y="4289959"/>
                  <a:ext cx="306340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a14:m>
                  <a:r>
                    <a:rPr lang="en-US" sz="1200" dirty="0">
                      <a:solidFill>
                        <a:schemeClr val="accent6"/>
                      </a:solidFill>
                    </a:rPr>
                    <a:t> 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a14:m>
                  <a:r>
                    <a:rPr lang="en-US" sz="1200" dirty="0">
                      <a:solidFill>
                        <a:schemeClr val="accent6"/>
                      </a:solidFill>
                    </a:rPr>
                    <a:t>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r>
                    <a:rPr lang="en-US" sz="1200" dirty="0">
                      <a:solidFill>
                        <a:schemeClr val="accent6"/>
                      </a:solidFill>
                    </a:rPr>
                    <a:t>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endParaRPr lang="en-US" sz="120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191" name="TextBox 190">
                  <a:extLst>
                    <a:ext uri="{FF2B5EF4-FFF2-40B4-BE49-F238E27FC236}">
                      <a16:creationId xmlns:a16="http://schemas.microsoft.com/office/drawing/2014/main" id="{2D45D186-7FF1-9E73-D269-221F4766B7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4960" y="4289959"/>
                  <a:ext cx="3063403" cy="276999"/>
                </a:xfrm>
                <a:prstGeom prst="rect">
                  <a:avLst/>
                </a:prstGeom>
                <a:blipFill>
                  <a:blip r:embed="rId9"/>
                  <a:stretch>
                    <a:fillRect b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59DF094E-BB1F-0C53-43DD-9EB01BA6EF64}"/>
                    </a:ext>
                  </a:extLst>
                </p:cNvPr>
                <p:cNvSpPr txBox="1"/>
                <p:nvPr/>
              </p:nvSpPr>
              <p:spPr>
                <a:xfrm>
                  <a:off x="849695" y="2633469"/>
                  <a:ext cx="187660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US" sz="1200" dirty="0">
                      <a:solidFill>
                        <a:schemeClr val="accent1"/>
                      </a:solidFill>
                    </a:rPr>
                    <a:t>                   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2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59DF094E-BB1F-0C53-43DD-9EB01BA6EF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9695" y="2633469"/>
                  <a:ext cx="1876604" cy="27699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3" name="TextBox 192">
                  <a:extLst>
                    <a:ext uri="{FF2B5EF4-FFF2-40B4-BE49-F238E27FC236}">
                      <a16:creationId xmlns:a16="http://schemas.microsoft.com/office/drawing/2014/main" id="{87D00720-A19F-B703-8849-F4CEED7ED081}"/>
                    </a:ext>
                  </a:extLst>
                </p:cNvPr>
                <p:cNvSpPr txBox="1"/>
                <p:nvPr/>
              </p:nvSpPr>
              <p:spPr>
                <a:xfrm>
                  <a:off x="587554" y="3373802"/>
                  <a:ext cx="292285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US" sz="1200" dirty="0">
                      <a:solidFill>
                        <a:schemeClr val="accent4"/>
                      </a:solidFill>
                    </a:rPr>
                    <a:t>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US" sz="1200" dirty="0">
                      <a:solidFill>
                        <a:schemeClr val="accent4"/>
                      </a:solidFill>
                    </a:rPr>
                    <a:t>   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a14:m>
                  <a:r>
                    <a:rPr lang="en-US" sz="1200" dirty="0">
                      <a:solidFill>
                        <a:schemeClr val="accent4"/>
                      </a:solidFill>
                    </a:rPr>
                    <a:t>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a14:m>
                  <a:endParaRPr lang="en-US" sz="1200" dirty="0">
                    <a:solidFill>
                      <a:schemeClr val="accent4"/>
                    </a:solidFill>
                  </a:endParaRPr>
                </a:p>
              </p:txBody>
            </p:sp>
          </mc:Choice>
          <mc:Fallback xmlns="">
            <p:sp>
              <p:nvSpPr>
                <p:cNvPr id="193" name="TextBox 192">
                  <a:extLst>
                    <a:ext uri="{FF2B5EF4-FFF2-40B4-BE49-F238E27FC236}">
                      <a16:creationId xmlns:a16="http://schemas.microsoft.com/office/drawing/2014/main" id="{87D00720-A19F-B703-8849-F4CEED7ED0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554" y="3373802"/>
                  <a:ext cx="2922851" cy="27699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B30235AC-FCE8-DD43-0842-B49DADBCC061}"/>
                  </a:ext>
                </a:extLst>
              </p:cNvPr>
              <p:cNvSpPr txBox="1"/>
              <p:nvPr/>
            </p:nvSpPr>
            <p:spPr>
              <a:xfrm>
                <a:off x="3890279" y="4159922"/>
                <a:ext cx="1818653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B30235AC-FCE8-DD43-0842-B49DADBCC0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279" y="4159922"/>
                <a:ext cx="1818653" cy="495649"/>
              </a:xfrm>
              <a:prstGeom prst="rect">
                <a:avLst/>
              </a:prstGeom>
              <a:blipFill>
                <a:blip r:embed="rId12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8" name="TextBox 197">
            <a:extLst>
              <a:ext uri="{FF2B5EF4-FFF2-40B4-BE49-F238E27FC236}">
                <a16:creationId xmlns:a16="http://schemas.microsoft.com/office/drawing/2014/main" id="{927C6EAA-B882-AE9A-4D7F-BE9DD81C8F1E}"/>
              </a:ext>
            </a:extLst>
          </p:cNvPr>
          <p:cNvSpPr txBox="1"/>
          <p:nvPr/>
        </p:nvSpPr>
        <p:spPr>
          <a:xfrm>
            <a:off x="5943600" y="4330975"/>
            <a:ext cx="718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274220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95" grpId="0"/>
      <p:bldP spid="1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223B58F-89B1-8445-389A-77066276AE0C}"/>
                  </a:ext>
                </a:extLst>
              </p:cNvPr>
              <p:cNvSpPr txBox="1"/>
              <p:nvPr/>
            </p:nvSpPr>
            <p:spPr>
              <a:xfrm>
                <a:off x="4484329" y="1692276"/>
                <a:ext cx="4410393" cy="1554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600" dirty="0"/>
                  <a:t>Nash equilibrium?</a:t>
                </a:r>
              </a:p>
              <a:p>
                <a:pPr lvl="1">
                  <a:spcAft>
                    <a:spcPts val="600"/>
                  </a:spcAft>
                </a:pPr>
                <a:r>
                  <a:rPr lang="en-US" sz="1600" i="1" dirty="0"/>
                  <a:t>Bad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1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1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16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1,0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sz="16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1,0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1,0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is a Nash eq. in which </a:t>
                </a:r>
                <a:r>
                  <a:rPr lang="en-US" sz="1600" dirty="0">
                    <a:solidFill>
                      <a:schemeClr val="accent1"/>
                    </a:solidFill>
                  </a:rPr>
                  <a:t>P1</a:t>
                </a:r>
                <a:r>
                  <a:rPr lang="en-US" sz="1600" dirty="0"/>
                  <a:t>/</a:t>
                </a:r>
                <a:r>
                  <a:rPr lang="en-US" sz="1600" dirty="0">
                    <a:solidFill>
                      <a:schemeClr val="accent4"/>
                    </a:solidFill>
                  </a:rPr>
                  <a:t>P2</a:t>
                </a:r>
                <a:r>
                  <a:rPr lang="en-US" sz="1600" dirty="0"/>
                  <a:t> always lose</a:t>
                </a:r>
              </a:p>
              <a:p>
                <a:pPr lvl="1">
                  <a:spcAft>
                    <a:spcPts val="600"/>
                  </a:spcAft>
                </a:pPr>
                <a:endParaRPr lang="en-US" sz="1600" dirty="0"/>
              </a:p>
              <a:p>
                <a:pPr lvl="1">
                  <a:spcAft>
                    <a:spcPts val="600"/>
                  </a:spcAft>
                </a:pPr>
                <a:endParaRPr lang="en-US" sz="16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223B58F-89B1-8445-389A-77066276A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4329" y="1692276"/>
                <a:ext cx="4410393" cy="1554272"/>
              </a:xfrm>
              <a:prstGeom prst="rect">
                <a:avLst/>
              </a:prstGeom>
              <a:blipFill>
                <a:blip r:embed="rId2"/>
                <a:stretch>
                  <a:fillRect l="-830" t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8D89CE30-8167-2884-C8CF-8A95108F0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concepts for team games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966F34-B134-BFCD-C6C2-81E089E1D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E775CD-E2F9-9D75-C23C-3D835A4D1ABD}"/>
              </a:ext>
            </a:extLst>
          </p:cNvPr>
          <p:cNvSpPr txBox="1"/>
          <p:nvPr/>
        </p:nvSpPr>
        <p:spPr>
          <a:xfrm>
            <a:off x="946596" y="1188754"/>
            <a:ext cx="2618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P1</a:t>
            </a:r>
            <a:r>
              <a:rPr lang="en-US" sz="1600" dirty="0"/>
              <a:t> and </a:t>
            </a:r>
            <a:r>
              <a:rPr lang="en-US" sz="1600" dirty="0">
                <a:solidFill>
                  <a:schemeClr val="accent4"/>
                </a:solidFill>
              </a:rPr>
              <a:t>P2</a:t>
            </a:r>
            <a:r>
              <a:rPr lang="en-US" sz="1600" dirty="0">
                <a:solidFill>
                  <a:schemeClr val="accent3"/>
                </a:solidFill>
              </a:rPr>
              <a:t> </a:t>
            </a:r>
            <a:r>
              <a:rPr lang="en-US" sz="1600" dirty="0"/>
              <a:t>are </a:t>
            </a:r>
            <a:r>
              <a:rPr lang="en-US" sz="1600" b="1" dirty="0"/>
              <a:t>teammates</a:t>
            </a:r>
            <a:r>
              <a:rPr lang="en-US" sz="1600" dirty="0"/>
              <a:t> (same utility function)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5720D5E-1C5D-F350-071F-C031139475F1}"/>
              </a:ext>
            </a:extLst>
          </p:cNvPr>
          <p:cNvSpPr txBox="1"/>
          <p:nvPr/>
        </p:nvSpPr>
        <p:spPr>
          <a:xfrm>
            <a:off x="257230" y="5029200"/>
            <a:ext cx="4415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“Communication game”: </a:t>
            </a:r>
            <a:r>
              <a:rPr lang="en-US" sz="1600" dirty="0">
                <a:solidFill>
                  <a:schemeClr val="accent1"/>
                </a:solidFill>
              </a:rPr>
              <a:t>P1</a:t>
            </a:r>
            <a:r>
              <a:rPr lang="en-US" sz="1600" dirty="0"/>
              <a:t> must send one bit of information to </a:t>
            </a:r>
            <a:r>
              <a:rPr lang="en-US" sz="1600" dirty="0">
                <a:solidFill>
                  <a:schemeClr val="accent4"/>
                </a:solidFill>
              </a:rPr>
              <a:t>P2 </a:t>
            </a:r>
            <a:r>
              <a:rPr lang="en-US" sz="1600" dirty="0"/>
              <a:t>without</a:t>
            </a:r>
            <a:r>
              <a:rPr lang="en-US" sz="1600" dirty="0">
                <a:solidFill>
                  <a:schemeClr val="accent4"/>
                </a:solidFill>
              </a:rPr>
              <a:t> </a:t>
            </a:r>
            <a:r>
              <a:rPr lang="en-US" sz="1600" dirty="0">
                <a:solidFill>
                  <a:schemeClr val="accent6"/>
                </a:solidFill>
              </a:rPr>
              <a:t>P3</a:t>
            </a:r>
            <a:r>
              <a:rPr lang="en-US" sz="1600" dirty="0">
                <a:solidFill>
                  <a:schemeClr val="accent4"/>
                </a:solidFill>
              </a:rPr>
              <a:t> </a:t>
            </a:r>
            <a:r>
              <a:rPr lang="en-US" sz="1600" dirty="0"/>
              <a:t>knowing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610A26E1-EDB9-8A9F-CDF7-F7ED4CDCD739}"/>
              </a:ext>
            </a:extLst>
          </p:cNvPr>
          <p:cNvCxnSpPr>
            <a:cxnSpLocks/>
          </p:cNvCxnSpPr>
          <p:nvPr/>
        </p:nvCxnSpPr>
        <p:spPr>
          <a:xfrm>
            <a:off x="850312" y="4176499"/>
            <a:ext cx="782518" cy="0"/>
          </a:xfrm>
          <a:prstGeom prst="line">
            <a:avLst/>
          </a:prstGeom>
          <a:ln>
            <a:solidFill>
              <a:schemeClr val="accent6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8E83F53D-15B7-243E-1272-FD6D5013A098}"/>
              </a:ext>
            </a:extLst>
          </p:cNvPr>
          <p:cNvCxnSpPr>
            <a:cxnSpLocks/>
          </p:cNvCxnSpPr>
          <p:nvPr/>
        </p:nvCxnSpPr>
        <p:spPr>
          <a:xfrm>
            <a:off x="2672114" y="4176499"/>
            <a:ext cx="782518" cy="0"/>
          </a:xfrm>
          <a:prstGeom prst="line">
            <a:avLst/>
          </a:prstGeom>
          <a:ln>
            <a:solidFill>
              <a:schemeClr val="accent6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9" name="Isosceles Triangle 138">
            <a:extLst>
              <a:ext uri="{FF2B5EF4-FFF2-40B4-BE49-F238E27FC236}">
                <a16:creationId xmlns:a16="http://schemas.microsoft.com/office/drawing/2014/main" id="{39C9AB10-32CA-60DA-E18E-DB30811804AF}"/>
              </a:ext>
            </a:extLst>
          </p:cNvPr>
          <p:cNvSpPr/>
          <p:nvPr/>
        </p:nvSpPr>
        <p:spPr>
          <a:xfrm rot="10800000">
            <a:off x="630567" y="4064419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40" name="Isosceles Triangle 139">
            <a:extLst>
              <a:ext uri="{FF2B5EF4-FFF2-40B4-BE49-F238E27FC236}">
                <a16:creationId xmlns:a16="http://schemas.microsoft.com/office/drawing/2014/main" id="{F1B0C3F1-E9CA-5ABF-7CCD-1ABE2343361F}"/>
              </a:ext>
            </a:extLst>
          </p:cNvPr>
          <p:cNvSpPr/>
          <p:nvPr/>
        </p:nvSpPr>
        <p:spPr>
          <a:xfrm rot="10800000">
            <a:off x="1569323" y="4062328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41" name="Isosceles Triangle 140">
            <a:extLst>
              <a:ext uri="{FF2B5EF4-FFF2-40B4-BE49-F238E27FC236}">
                <a16:creationId xmlns:a16="http://schemas.microsoft.com/office/drawing/2014/main" id="{DA9EE13C-BFC3-B342-C5A6-0843F861285A}"/>
              </a:ext>
            </a:extLst>
          </p:cNvPr>
          <p:cNvSpPr/>
          <p:nvPr/>
        </p:nvSpPr>
        <p:spPr>
          <a:xfrm rot="10800000">
            <a:off x="2461119" y="4050209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42" name="Isosceles Triangle 141">
            <a:extLst>
              <a:ext uri="{FF2B5EF4-FFF2-40B4-BE49-F238E27FC236}">
                <a16:creationId xmlns:a16="http://schemas.microsoft.com/office/drawing/2014/main" id="{213C529C-E13D-8598-484D-DA81183177D3}"/>
              </a:ext>
            </a:extLst>
          </p:cNvPr>
          <p:cNvSpPr/>
          <p:nvPr/>
        </p:nvSpPr>
        <p:spPr>
          <a:xfrm rot="10800000">
            <a:off x="3386271" y="4062328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E1301BE3-4CD9-F008-6C30-F2F7BBC6DF0B}"/>
              </a:ext>
            </a:extLst>
          </p:cNvPr>
          <p:cNvSpPr txBox="1"/>
          <p:nvPr/>
        </p:nvSpPr>
        <p:spPr>
          <a:xfrm>
            <a:off x="645807" y="401202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D7F15A27-47DB-9C14-A252-4EE1B45E7021}"/>
              </a:ext>
            </a:extLst>
          </p:cNvPr>
          <p:cNvSpPr txBox="1"/>
          <p:nvPr/>
        </p:nvSpPr>
        <p:spPr>
          <a:xfrm>
            <a:off x="1584563" y="400993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1CA58E4-5D33-7F50-7527-DEE3558B80AB}"/>
              </a:ext>
            </a:extLst>
          </p:cNvPr>
          <p:cNvSpPr txBox="1"/>
          <p:nvPr/>
        </p:nvSpPr>
        <p:spPr>
          <a:xfrm>
            <a:off x="2476359" y="399781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989A31A1-A925-878F-6901-14272665DF86}"/>
              </a:ext>
            </a:extLst>
          </p:cNvPr>
          <p:cNvSpPr txBox="1"/>
          <p:nvPr/>
        </p:nvSpPr>
        <p:spPr>
          <a:xfrm>
            <a:off x="3401511" y="400993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BEE1ADD8-3BD6-3CA8-970E-7C183FF8F301}"/>
              </a:ext>
            </a:extLst>
          </p:cNvPr>
          <p:cNvSpPr/>
          <p:nvPr/>
        </p:nvSpPr>
        <p:spPr>
          <a:xfrm>
            <a:off x="434163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D04E20B5-68D3-155D-9FD3-01D42A29F006}"/>
              </a:ext>
            </a:extLst>
          </p:cNvPr>
          <p:cNvSpPr/>
          <p:nvPr/>
        </p:nvSpPr>
        <p:spPr>
          <a:xfrm>
            <a:off x="891365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23E2AB7D-6D4C-2117-CA88-32013920E49E}"/>
              </a:ext>
            </a:extLst>
          </p:cNvPr>
          <p:cNvSpPr/>
          <p:nvPr/>
        </p:nvSpPr>
        <p:spPr>
          <a:xfrm>
            <a:off x="1363177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5B2D9DFC-1C04-1CCC-4550-34FA22114FED}"/>
              </a:ext>
            </a:extLst>
          </p:cNvPr>
          <p:cNvSpPr/>
          <p:nvPr/>
        </p:nvSpPr>
        <p:spPr>
          <a:xfrm>
            <a:off x="1820379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162DCA00-232C-B407-B201-0BFF8155668E}"/>
              </a:ext>
            </a:extLst>
          </p:cNvPr>
          <p:cNvSpPr/>
          <p:nvPr/>
        </p:nvSpPr>
        <p:spPr>
          <a:xfrm>
            <a:off x="2249678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800F26F4-73FF-DCE0-1D91-9BBA61C3F401}"/>
              </a:ext>
            </a:extLst>
          </p:cNvPr>
          <p:cNvSpPr/>
          <p:nvPr/>
        </p:nvSpPr>
        <p:spPr>
          <a:xfrm>
            <a:off x="2706880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82D23A82-BE8B-5720-6074-108E78591C06}"/>
              </a:ext>
            </a:extLst>
          </p:cNvPr>
          <p:cNvSpPr/>
          <p:nvPr/>
        </p:nvSpPr>
        <p:spPr>
          <a:xfrm>
            <a:off x="3178692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A56BE6B5-B2D4-AAFD-9FFD-EB5413B3771D}"/>
              </a:ext>
            </a:extLst>
          </p:cNvPr>
          <p:cNvSpPr/>
          <p:nvPr/>
        </p:nvSpPr>
        <p:spPr>
          <a:xfrm>
            <a:off x="3635894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155EFDE0-B169-220F-DB1C-A704D817F224}"/>
              </a:ext>
            </a:extLst>
          </p:cNvPr>
          <p:cNvCxnSpPr>
            <a:cxnSpLocks/>
            <a:stCxn id="139" idx="0"/>
            <a:endCxn id="147" idx="0"/>
          </p:cNvCxnSpPr>
          <p:nvPr/>
        </p:nvCxnSpPr>
        <p:spPr>
          <a:xfrm flipH="1">
            <a:off x="548464" y="4316998"/>
            <a:ext cx="228599" cy="3833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76BFE0A-9B92-BB6B-2C94-4098160D2271}"/>
              </a:ext>
            </a:extLst>
          </p:cNvPr>
          <p:cNvCxnSpPr>
            <a:cxnSpLocks/>
            <a:stCxn id="139" idx="0"/>
            <a:endCxn id="148" idx="0"/>
          </p:cNvCxnSpPr>
          <p:nvPr/>
        </p:nvCxnSpPr>
        <p:spPr>
          <a:xfrm>
            <a:off x="777063" y="4316998"/>
            <a:ext cx="228603" cy="38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17C416DB-109B-3AC3-C4C8-3F2EF8B4048F}"/>
              </a:ext>
            </a:extLst>
          </p:cNvPr>
          <p:cNvCxnSpPr>
            <a:cxnSpLocks/>
            <a:stCxn id="140" idx="0"/>
            <a:endCxn id="149" idx="0"/>
          </p:cNvCxnSpPr>
          <p:nvPr/>
        </p:nvCxnSpPr>
        <p:spPr>
          <a:xfrm flipH="1">
            <a:off x="1477478" y="4314907"/>
            <a:ext cx="238341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CEAEA650-A343-2375-A3DD-ECF731038DFC}"/>
              </a:ext>
            </a:extLst>
          </p:cNvPr>
          <p:cNvCxnSpPr>
            <a:cxnSpLocks/>
            <a:stCxn id="140" idx="0"/>
            <a:endCxn id="150" idx="0"/>
          </p:cNvCxnSpPr>
          <p:nvPr/>
        </p:nvCxnSpPr>
        <p:spPr>
          <a:xfrm>
            <a:off x="1715819" y="4314907"/>
            <a:ext cx="218861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9" name="Isosceles Triangle 158">
            <a:extLst>
              <a:ext uri="{FF2B5EF4-FFF2-40B4-BE49-F238E27FC236}">
                <a16:creationId xmlns:a16="http://schemas.microsoft.com/office/drawing/2014/main" id="{ECB5E758-C9D2-45A5-A44A-37AD74CC2AA6}"/>
              </a:ext>
            </a:extLst>
          </p:cNvPr>
          <p:cNvSpPr/>
          <p:nvPr/>
        </p:nvSpPr>
        <p:spPr>
          <a:xfrm>
            <a:off x="630568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D677810E-1D16-637D-4D95-D106AFA5EDEF}"/>
              </a:ext>
            </a:extLst>
          </p:cNvPr>
          <p:cNvSpPr/>
          <p:nvPr/>
        </p:nvSpPr>
        <p:spPr>
          <a:xfrm>
            <a:off x="939722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94CB7C73-1DEE-3073-AA53-08DC4435D1C4}"/>
              </a:ext>
            </a:extLst>
          </p:cNvPr>
          <p:cNvCxnSpPr>
            <a:cxnSpLocks/>
            <a:stCxn id="159" idx="3"/>
            <a:endCxn id="139" idx="3"/>
          </p:cNvCxnSpPr>
          <p:nvPr/>
        </p:nvCxnSpPr>
        <p:spPr>
          <a:xfrm flipH="1">
            <a:off x="777063" y="3354821"/>
            <a:ext cx="1" cy="7095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2" name="Isosceles Triangle 161">
            <a:extLst>
              <a:ext uri="{FF2B5EF4-FFF2-40B4-BE49-F238E27FC236}">
                <a16:creationId xmlns:a16="http://schemas.microsoft.com/office/drawing/2014/main" id="{6AFD854B-C741-35D6-70A2-6F9E44AF08A8}"/>
              </a:ext>
            </a:extLst>
          </p:cNvPr>
          <p:cNvSpPr/>
          <p:nvPr/>
        </p:nvSpPr>
        <p:spPr>
          <a:xfrm>
            <a:off x="1559582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B021F9A7-86EB-AE8D-054E-133B1556A0B2}"/>
              </a:ext>
            </a:extLst>
          </p:cNvPr>
          <p:cNvSpPr/>
          <p:nvPr/>
        </p:nvSpPr>
        <p:spPr>
          <a:xfrm>
            <a:off x="1330980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33B0E283-A272-A95A-3023-31116393B765}"/>
              </a:ext>
            </a:extLst>
          </p:cNvPr>
          <p:cNvCxnSpPr>
            <a:cxnSpLocks/>
            <a:stCxn id="162" idx="3"/>
            <a:endCxn id="163" idx="0"/>
          </p:cNvCxnSpPr>
          <p:nvPr/>
        </p:nvCxnSpPr>
        <p:spPr>
          <a:xfrm flipH="1">
            <a:off x="1445281" y="3354821"/>
            <a:ext cx="260797" cy="3548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169B845F-3946-D932-6ADD-39F4E37B33A8}"/>
              </a:ext>
            </a:extLst>
          </p:cNvPr>
          <p:cNvCxnSpPr>
            <a:cxnSpLocks/>
            <a:stCxn id="159" idx="3"/>
            <a:endCxn id="160" idx="0"/>
          </p:cNvCxnSpPr>
          <p:nvPr/>
        </p:nvCxnSpPr>
        <p:spPr>
          <a:xfrm>
            <a:off x="777064" y="3354821"/>
            <a:ext cx="276959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DB1C4EDE-9852-D006-42FB-41958B8561BD}"/>
              </a:ext>
            </a:extLst>
          </p:cNvPr>
          <p:cNvCxnSpPr>
            <a:cxnSpLocks/>
            <a:stCxn id="162" idx="3"/>
            <a:endCxn id="140" idx="3"/>
          </p:cNvCxnSpPr>
          <p:nvPr/>
        </p:nvCxnSpPr>
        <p:spPr>
          <a:xfrm>
            <a:off x="1706078" y="3354821"/>
            <a:ext cx="9741" cy="707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F194636A-5C5E-007F-0D1B-253B076654B0}"/>
              </a:ext>
            </a:extLst>
          </p:cNvPr>
          <p:cNvCxnSpPr>
            <a:cxnSpLocks/>
            <a:stCxn id="159" idx="5"/>
            <a:endCxn id="162" idx="1"/>
          </p:cNvCxnSpPr>
          <p:nvPr/>
        </p:nvCxnSpPr>
        <p:spPr>
          <a:xfrm>
            <a:off x="850312" y="3228532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D1DD602F-B5EF-CFC4-DEE2-A2FEF167A144}"/>
              </a:ext>
            </a:extLst>
          </p:cNvPr>
          <p:cNvCxnSpPr>
            <a:cxnSpLocks/>
            <a:stCxn id="141" idx="0"/>
            <a:endCxn id="151" idx="0"/>
          </p:cNvCxnSpPr>
          <p:nvPr/>
        </p:nvCxnSpPr>
        <p:spPr>
          <a:xfrm flipH="1">
            <a:off x="2363979" y="4302788"/>
            <a:ext cx="243636" cy="397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8998F136-43AE-C054-F269-71637A536086}"/>
              </a:ext>
            </a:extLst>
          </p:cNvPr>
          <p:cNvCxnSpPr>
            <a:cxnSpLocks/>
            <a:stCxn id="141" idx="0"/>
            <a:endCxn id="152" idx="0"/>
          </p:cNvCxnSpPr>
          <p:nvPr/>
        </p:nvCxnSpPr>
        <p:spPr>
          <a:xfrm>
            <a:off x="2607615" y="4302788"/>
            <a:ext cx="213566" cy="397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8F2D0984-63A8-D237-F6FA-110978240D16}"/>
              </a:ext>
            </a:extLst>
          </p:cNvPr>
          <p:cNvCxnSpPr>
            <a:cxnSpLocks/>
            <a:stCxn id="142" idx="0"/>
            <a:endCxn id="153" idx="0"/>
          </p:cNvCxnSpPr>
          <p:nvPr/>
        </p:nvCxnSpPr>
        <p:spPr>
          <a:xfrm flipH="1">
            <a:off x="3292993" y="4314907"/>
            <a:ext cx="239774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5929FB0B-9545-1451-9808-A340012FFE2D}"/>
              </a:ext>
            </a:extLst>
          </p:cNvPr>
          <p:cNvCxnSpPr>
            <a:cxnSpLocks/>
            <a:stCxn id="146" idx="2"/>
            <a:endCxn id="154" idx="0"/>
          </p:cNvCxnSpPr>
          <p:nvPr/>
        </p:nvCxnSpPr>
        <p:spPr>
          <a:xfrm>
            <a:off x="3533118" y="4286930"/>
            <a:ext cx="217077" cy="4133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2" name="Isosceles Triangle 171">
            <a:extLst>
              <a:ext uri="{FF2B5EF4-FFF2-40B4-BE49-F238E27FC236}">
                <a16:creationId xmlns:a16="http://schemas.microsoft.com/office/drawing/2014/main" id="{079BDD4B-2E26-B6B4-888B-0405F496CA30}"/>
              </a:ext>
            </a:extLst>
          </p:cNvPr>
          <p:cNvSpPr/>
          <p:nvPr/>
        </p:nvSpPr>
        <p:spPr>
          <a:xfrm>
            <a:off x="2452370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1E1BA530-FDBB-99CF-FE9F-CED6CDDF5182}"/>
              </a:ext>
            </a:extLst>
          </p:cNvPr>
          <p:cNvSpPr/>
          <p:nvPr/>
        </p:nvSpPr>
        <p:spPr>
          <a:xfrm>
            <a:off x="2761524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B15D29B1-7517-3D85-4CDB-EB5C13388B3B}"/>
              </a:ext>
            </a:extLst>
          </p:cNvPr>
          <p:cNvCxnSpPr>
            <a:cxnSpLocks/>
            <a:stCxn id="172" idx="3"/>
            <a:endCxn id="141" idx="3"/>
          </p:cNvCxnSpPr>
          <p:nvPr/>
        </p:nvCxnSpPr>
        <p:spPr>
          <a:xfrm>
            <a:off x="2598866" y="3354821"/>
            <a:ext cx="8749" cy="695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5" name="Isosceles Triangle 174">
            <a:extLst>
              <a:ext uri="{FF2B5EF4-FFF2-40B4-BE49-F238E27FC236}">
                <a16:creationId xmlns:a16="http://schemas.microsoft.com/office/drawing/2014/main" id="{5C383061-6C51-18EA-AC73-70B8D232219E}"/>
              </a:ext>
            </a:extLst>
          </p:cNvPr>
          <p:cNvSpPr/>
          <p:nvPr/>
        </p:nvSpPr>
        <p:spPr>
          <a:xfrm>
            <a:off x="3381384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6F739902-8DFC-5226-ECC7-E093ABC29052}"/>
              </a:ext>
            </a:extLst>
          </p:cNvPr>
          <p:cNvSpPr/>
          <p:nvPr/>
        </p:nvSpPr>
        <p:spPr>
          <a:xfrm>
            <a:off x="3152782" y="370970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BBBE7834-03DA-69BB-659A-EBE16A191D27}"/>
              </a:ext>
            </a:extLst>
          </p:cNvPr>
          <p:cNvCxnSpPr>
            <a:cxnSpLocks/>
            <a:stCxn id="175" idx="3"/>
            <a:endCxn id="176" idx="0"/>
          </p:cNvCxnSpPr>
          <p:nvPr/>
        </p:nvCxnSpPr>
        <p:spPr>
          <a:xfrm flipH="1">
            <a:off x="3267083" y="3354821"/>
            <a:ext cx="260797" cy="354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90E18278-8727-6916-D437-1D7C6A38A400}"/>
              </a:ext>
            </a:extLst>
          </p:cNvPr>
          <p:cNvCxnSpPr>
            <a:cxnSpLocks/>
            <a:stCxn id="172" idx="3"/>
            <a:endCxn id="173" idx="0"/>
          </p:cNvCxnSpPr>
          <p:nvPr/>
        </p:nvCxnSpPr>
        <p:spPr>
          <a:xfrm>
            <a:off x="2598866" y="3354821"/>
            <a:ext cx="276959" cy="3548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E03197C5-C4DF-58B8-EBCC-E57FBA836E95}"/>
              </a:ext>
            </a:extLst>
          </p:cNvPr>
          <p:cNvCxnSpPr>
            <a:cxnSpLocks/>
            <a:stCxn id="175" idx="3"/>
            <a:endCxn id="142" idx="3"/>
          </p:cNvCxnSpPr>
          <p:nvPr/>
        </p:nvCxnSpPr>
        <p:spPr>
          <a:xfrm>
            <a:off x="3527880" y="3354821"/>
            <a:ext cx="4887" cy="7075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C09FAD45-288A-1937-33BD-46D580BAA8D8}"/>
              </a:ext>
            </a:extLst>
          </p:cNvPr>
          <p:cNvCxnSpPr>
            <a:cxnSpLocks/>
            <a:stCxn id="172" idx="5"/>
            <a:endCxn id="175" idx="1"/>
          </p:cNvCxnSpPr>
          <p:nvPr/>
        </p:nvCxnSpPr>
        <p:spPr>
          <a:xfrm>
            <a:off x="2672114" y="3228532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1" name="Isosceles Triangle 180">
            <a:extLst>
              <a:ext uri="{FF2B5EF4-FFF2-40B4-BE49-F238E27FC236}">
                <a16:creationId xmlns:a16="http://schemas.microsoft.com/office/drawing/2014/main" id="{7372A422-6050-BF18-3986-2559B363D16A}"/>
              </a:ext>
            </a:extLst>
          </p:cNvPr>
          <p:cNvSpPr/>
          <p:nvPr/>
        </p:nvSpPr>
        <p:spPr>
          <a:xfrm>
            <a:off x="1095076" y="2452038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D7029AE3-F7E6-D010-CA1E-7E73FF9FCA04}"/>
              </a:ext>
            </a:extLst>
          </p:cNvPr>
          <p:cNvCxnSpPr>
            <a:cxnSpLocks/>
            <a:stCxn id="185" idx="4"/>
            <a:endCxn id="181" idx="0"/>
          </p:cNvCxnSpPr>
          <p:nvPr/>
        </p:nvCxnSpPr>
        <p:spPr>
          <a:xfrm flipH="1">
            <a:off x="1241572" y="2109508"/>
            <a:ext cx="907757" cy="342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74C0A018-A895-0152-F8D5-D769314581BB}"/>
              </a:ext>
            </a:extLst>
          </p:cNvPr>
          <p:cNvCxnSpPr>
            <a:cxnSpLocks/>
            <a:stCxn id="185" idx="4"/>
            <a:endCxn id="184" idx="0"/>
          </p:cNvCxnSpPr>
          <p:nvPr/>
        </p:nvCxnSpPr>
        <p:spPr>
          <a:xfrm>
            <a:off x="2149329" y="2109508"/>
            <a:ext cx="907758" cy="3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4" name="Isosceles Triangle 183">
            <a:extLst>
              <a:ext uri="{FF2B5EF4-FFF2-40B4-BE49-F238E27FC236}">
                <a16:creationId xmlns:a16="http://schemas.microsoft.com/office/drawing/2014/main" id="{DBFC5E6B-5BAD-5A59-ED77-94D600ED1EE7}"/>
              </a:ext>
            </a:extLst>
          </p:cNvPr>
          <p:cNvSpPr/>
          <p:nvPr/>
        </p:nvSpPr>
        <p:spPr>
          <a:xfrm>
            <a:off x="2910591" y="2466529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D9FE554D-4D23-4452-8490-93990E5302E1}"/>
              </a:ext>
            </a:extLst>
          </p:cNvPr>
          <p:cNvSpPr/>
          <p:nvPr/>
        </p:nvSpPr>
        <p:spPr>
          <a:xfrm>
            <a:off x="2030630" y="1872110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54E3BF5D-E9A3-D7BC-43B1-602F3714F28F}"/>
              </a:ext>
            </a:extLst>
          </p:cNvPr>
          <p:cNvCxnSpPr>
            <a:stCxn id="181" idx="3"/>
            <a:endCxn id="159" idx="0"/>
          </p:cNvCxnSpPr>
          <p:nvPr/>
        </p:nvCxnSpPr>
        <p:spPr>
          <a:xfrm flipH="1">
            <a:off x="777064" y="2704617"/>
            <a:ext cx="464508" cy="3976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443AE8C1-6593-A92F-FFD2-7AAD325C024A}"/>
              </a:ext>
            </a:extLst>
          </p:cNvPr>
          <p:cNvCxnSpPr>
            <a:cxnSpLocks/>
            <a:stCxn id="181" idx="3"/>
            <a:endCxn id="172" idx="0"/>
          </p:cNvCxnSpPr>
          <p:nvPr/>
        </p:nvCxnSpPr>
        <p:spPr>
          <a:xfrm>
            <a:off x="1241572" y="2704617"/>
            <a:ext cx="1357294" cy="39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9E647925-6DF6-47DD-5E7D-A39E2950050B}"/>
              </a:ext>
            </a:extLst>
          </p:cNvPr>
          <p:cNvCxnSpPr>
            <a:cxnSpLocks/>
            <a:stCxn id="184" idx="3"/>
            <a:endCxn id="162" idx="0"/>
          </p:cNvCxnSpPr>
          <p:nvPr/>
        </p:nvCxnSpPr>
        <p:spPr>
          <a:xfrm flipH="1">
            <a:off x="1706078" y="2719108"/>
            <a:ext cx="1351009" cy="383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ECABA1D1-C8C7-1FCD-C65C-65E95D9820C5}"/>
              </a:ext>
            </a:extLst>
          </p:cNvPr>
          <p:cNvCxnSpPr>
            <a:cxnSpLocks/>
            <a:stCxn id="184" idx="3"/>
            <a:endCxn id="175" idx="0"/>
          </p:cNvCxnSpPr>
          <p:nvPr/>
        </p:nvCxnSpPr>
        <p:spPr>
          <a:xfrm>
            <a:off x="3057087" y="2719108"/>
            <a:ext cx="470793" cy="3831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2D45D186-7FF1-9E73-D269-221F4766B75F}"/>
                  </a:ext>
                </a:extLst>
              </p:cNvPr>
              <p:cNvSpPr txBox="1"/>
              <p:nvPr/>
            </p:nvSpPr>
            <p:spPr>
              <a:xfrm>
                <a:off x="494960" y="4289959"/>
                <a:ext cx="30634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200" dirty="0">
                    <a:solidFill>
                      <a:schemeClr val="accent6"/>
                    </a:solidFill>
                  </a:rPr>
                  <a:t>                        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200" dirty="0">
                    <a:solidFill>
                      <a:schemeClr val="accent6"/>
                    </a:solidFill>
                  </a:rPr>
                  <a:t>                      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200" dirty="0">
                    <a:solidFill>
                      <a:schemeClr val="accent6"/>
                    </a:solidFill>
                  </a:rPr>
                  <a:t>                       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sz="12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2D45D186-7FF1-9E73-D269-221F4766B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960" y="4289959"/>
                <a:ext cx="3063403" cy="276999"/>
              </a:xfrm>
              <a:prstGeom prst="rect">
                <a:avLst/>
              </a:prstGeom>
              <a:blipFill>
                <a:blip r:embed="rId3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59DF094E-BB1F-0C53-43DD-9EB01BA6EF64}"/>
                  </a:ext>
                </a:extLst>
              </p:cNvPr>
              <p:cNvSpPr txBox="1"/>
              <p:nvPr/>
            </p:nvSpPr>
            <p:spPr>
              <a:xfrm>
                <a:off x="849695" y="2633469"/>
                <a:ext cx="187660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200" dirty="0">
                    <a:solidFill>
                      <a:schemeClr val="accent1"/>
                    </a:solidFill>
                  </a:rPr>
                  <a:t>                                          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59DF094E-BB1F-0C53-43DD-9EB01BA6E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695" y="2633469"/>
                <a:ext cx="1876604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87D00720-A19F-B703-8849-F4CEED7ED081}"/>
                  </a:ext>
                </a:extLst>
              </p:cNvPr>
              <p:cNvSpPr txBox="1"/>
              <p:nvPr/>
            </p:nvSpPr>
            <p:spPr>
              <a:xfrm>
                <a:off x="587554" y="3373802"/>
                <a:ext cx="29228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200" dirty="0">
                    <a:solidFill>
                      <a:schemeClr val="accent4"/>
                    </a:solidFill>
                  </a:rPr>
                  <a:t>                   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200" dirty="0">
                    <a:solidFill>
                      <a:schemeClr val="accent4"/>
                    </a:solidFill>
                  </a:rPr>
                  <a:t>                          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200" dirty="0">
                    <a:solidFill>
                      <a:schemeClr val="accent4"/>
                    </a:solidFill>
                  </a:rPr>
                  <a:t>                    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1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87D00720-A19F-B703-8849-F4CEED7ED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54" y="3373802"/>
                <a:ext cx="2922851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1569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223B58F-89B1-8445-389A-77066276AE0C}"/>
                  </a:ext>
                </a:extLst>
              </p:cNvPr>
              <p:cNvSpPr txBox="1"/>
              <p:nvPr/>
            </p:nvSpPr>
            <p:spPr>
              <a:xfrm>
                <a:off x="4484329" y="1692276"/>
                <a:ext cx="4410393" cy="4520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600" dirty="0"/>
                  <a:t>Nash equilibrium?</a:t>
                </a:r>
              </a:p>
              <a:p>
                <a:pPr lvl="1">
                  <a:spcAft>
                    <a:spcPts val="600"/>
                  </a:spcAft>
                </a:pPr>
                <a:r>
                  <a:rPr lang="en-US" sz="1600" i="1" dirty="0"/>
                  <a:t>Bad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1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1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16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1,0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sz="16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1,0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sz="16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1,0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is a Nash eq. in which </a:t>
                </a:r>
                <a:r>
                  <a:rPr lang="en-US" sz="1600" dirty="0">
                    <a:solidFill>
                      <a:schemeClr val="accent1"/>
                    </a:solidFill>
                  </a:rPr>
                  <a:t>P1</a:t>
                </a:r>
                <a:r>
                  <a:rPr lang="en-US" sz="1600" dirty="0"/>
                  <a:t>/</a:t>
                </a:r>
                <a:r>
                  <a:rPr lang="en-US" sz="1600" dirty="0">
                    <a:solidFill>
                      <a:schemeClr val="accent4"/>
                    </a:solidFill>
                  </a:rPr>
                  <a:t>P2</a:t>
                </a:r>
                <a:r>
                  <a:rPr lang="en-US" sz="1600" dirty="0"/>
                  <a:t> always lose</a:t>
                </a:r>
              </a:p>
              <a:p>
                <a:pPr lvl="1">
                  <a:spcAft>
                    <a:spcPts val="600"/>
                  </a:spcAft>
                </a:pPr>
                <a:endParaRPr lang="en-US" sz="1600" dirty="0"/>
              </a:p>
              <a:p>
                <a:pPr>
                  <a:spcAft>
                    <a:spcPts val="600"/>
                  </a:spcAft>
                </a:pPr>
                <a:r>
                  <a:rPr lang="en-US" sz="1600" dirty="0"/>
                  <a:t>Team min-max equilibrium (TME):</a:t>
                </a:r>
              </a:p>
              <a:p>
                <a:pPr lvl="1">
                  <a:spcAft>
                    <a:spcPts val="600"/>
                  </a:spcAft>
                </a:pPr>
                <a:r>
                  <a:rPr lang="en-US" sz="1600" dirty="0"/>
                  <a:t>Solutions to </a:t>
                </a:r>
                <a:br>
                  <a:rPr lang="en-US" sz="1600" dirty="0"/>
                </a:b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eqArr>
                                <m:eqArr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16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160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16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160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eqAr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160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sz="160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160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160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1600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  <a:p>
                <a:pPr lvl="1">
                  <a:spcAft>
                    <a:spcPts val="600"/>
                  </a:spcAft>
                </a:pPr>
                <a:r>
                  <a:rPr lang="en-US" sz="1600" dirty="0"/>
                  <a:t>(These are what we computed.)</a:t>
                </a:r>
              </a:p>
              <a:p>
                <a:pPr lvl="1">
                  <a:spcAft>
                    <a:spcPts val="600"/>
                  </a:spcAft>
                </a:pPr>
                <a:br>
                  <a:rPr lang="en-US" sz="1600" i="1" dirty="0"/>
                </a:br>
                <a:r>
                  <a:rPr lang="en-US" sz="1600" i="1" dirty="0"/>
                  <a:t>Problem</a:t>
                </a:r>
                <a:r>
                  <a:rPr lang="en-US" sz="1600" dirty="0"/>
                  <a:t>: Nonconvex optimization</a:t>
                </a:r>
                <a:br>
                  <a:rPr lang="en-US" sz="1600" dirty="0"/>
                </a:b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1600" i="1" dirty="0"/>
                  <a:t> </a:t>
                </a:r>
                <a:r>
                  <a:rPr lang="en-US" sz="1600" dirty="0"/>
                  <a:t>hard; minimax theorem doesn’t apply</a:t>
                </a:r>
              </a:p>
              <a:p>
                <a:pPr>
                  <a:spcAft>
                    <a:spcPts val="600"/>
                  </a:spcAft>
                </a:pPr>
                <a:endParaRPr lang="en-US" sz="1600" dirty="0"/>
              </a:p>
              <a:p>
                <a:pPr>
                  <a:spcAft>
                    <a:spcPts val="600"/>
                  </a:spcAft>
                </a:pPr>
                <a:r>
                  <a:rPr lang="en-US" sz="1600" dirty="0"/>
                  <a:t>“Equilibrium”?</a:t>
                </a:r>
              </a:p>
              <a:p>
                <a:pPr lvl="1">
                  <a:spcAft>
                    <a:spcPts val="600"/>
                  </a:spcAft>
                </a:pPr>
                <a:endParaRPr lang="en-US" sz="16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223B58F-89B1-8445-389A-77066276A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4329" y="1692276"/>
                <a:ext cx="4410393" cy="4520789"/>
              </a:xfrm>
              <a:prstGeom prst="rect">
                <a:avLst/>
              </a:prstGeom>
              <a:blipFill>
                <a:blip r:embed="rId2"/>
                <a:stretch>
                  <a:fillRect l="-830" t="-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8D89CE30-8167-2884-C8CF-8A95108F0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concepts for team games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966F34-B134-BFCD-C6C2-81E089E1D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E775CD-E2F9-9D75-C23C-3D835A4D1ABD}"/>
              </a:ext>
            </a:extLst>
          </p:cNvPr>
          <p:cNvSpPr txBox="1"/>
          <p:nvPr/>
        </p:nvSpPr>
        <p:spPr>
          <a:xfrm>
            <a:off x="946596" y="1188754"/>
            <a:ext cx="2618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P1</a:t>
            </a:r>
            <a:r>
              <a:rPr lang="en-US" sz="1600" dirty="0"/>
              <a:t> and </a:t>
            </a:r>
            <a:r>
              <a:rPr lang="en-US" sz="1600" dirty="0">
                <a:solidFill>
                  <a:schemeClr val="accent4"/>
                </a:solidFill>
              </a:rPr>
              <a:t>P2</a:t>
            </a:r>
            <a:r>
              <a:rPr lang="en-US" sz="1600" dirty="0">
                <a:solidFill>
                  <a:schemeClr val="accent3"/>
                </a:solidFill>
              </a:rPr>
              <a:t> </a:t>
            </a:r>
            <a:r>
              <a:rPr lang="en-US" sz="1600" dirty="0"/>
              <a:t>are </a:t>
            </a:r>
            <a:r>
              <a:rPr lang="en-US" sz="1600" b="1" dirty="0"/>
              <a:t>teammates</a:t>
            </a:r>
            <a:r>
              <a:rPr lang="en-US" sz="1600" dirty="0"/>
              <a:t> (same utility function)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5720D5E-1C5D-F350-071F-C031139475F1}"/>
              </a:ext>
            </a:extLst>
          </p:cNvPr>
          <p:cNvSpPr txBox="1"/>
          <p:nvPr/>
        </p:nvSpPr>
        <p:spPr>
          <a:xfrm>
            <a:off x="257230" y="5029200"/>
            <a:ext cx="4415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“Communication game”: </a:t>
            </a:r>
            <a:r>
              <a:rPr lang="en-US" sz="1600" dirty="0">
                <a:solidFill>
                  <a:schemeClr val="accent1"/>
                </a:solidFill>
              </a:rPr>
              <a:t>P1</a:t>
            </a:r>
            <a:r>
              <a:rPr lang="en-US" sz="1600" dirty="0"/>
              <a:t> must send one bit of information to </a:t>
            </a:r>
            <a:r>
              <a:rPr lang="en-US" sz="1600" dirty="0">
                <a:solidFill>
                  <a:schemeClr val="accent4"/>
                </a:solidFill>
              </a:rPr>
              <a:t>P2 </a:t>
            </a:r>
            <a:r>
              <a:rPr lang="en-US" sz="1600" dirty="0"/>
              <a:t>without</a:t>
            </a:r>
            <a:r>
              <a:rPr lang="en-US" sz="1600" dirty="0">
                <a:solidFill>
                  <a:schemeClr val="accent4"/>
                </a:solidFill>
              </a:rPr>
              <a:t> </a:t>
            </a:r>
            <a:r>
              <a:rPr lang="en-US" sz="1600" dirty="0">
                <a:solidFill>
                  <a:schemeClr val="accent6"/>
                </a:solidFill>
              </a:rPr>
              <a:t>P3</a:t>
            </a:r>
            <a:r>
              <a:rPr lang="en-US" sz="1600" dirty="0">
                <a:solidFill>
                  <a:schemeClr val="accent4"/>
                </a:solidFill>
              </a:rPr>
              <a:t> </a:t>
            </a:r>
            <a:r>
              <a:rPr lang="en-US" sz="1600" dirty="0"/>
              <a:t>knowing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84953A9-41FE-2451-1772-B4578F8153E5}"/>
              </a:ext>
            </a:extLst>
          </p:cNvPr>
          <p:cNvCxnSpPr>
            <a:cxnSpLocks/>
          </p:cNvCxnSpPr>
          <p:nvPr/>
        </p:nvCxnSpPr>
        <p:spPr>
          <a:xfrm>
            <a:off x="850312" y="4176499"/>
            <a:ext cx="782518" cy="0"/>
          </a:xfrm>
          <a:prstGeom prst="line">
            <a:avLst/>
          </a:prstGeom>
          <a:ln>
            <a:solidFill>
              <a:schemeClr val="accent6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25C1EA1-E386-DB26-48F5-B01E57B341C6}"/>
              </a:ext>
            </a:extLst>
          </p:cNvPr>
          <p:cNvCxnSpPr>
            <a:cxnSpLocks/>
          </p:cNvCxnSpPr>
          <p:nvPr/>
        </p:nvCxnSpPr>
        <p:spPr>
          <a:xfrm>
            <a:off x="2672114" y="4176499"/>
            <a:ext cx="782518" cy="0"/>
          </a:xfrm>
          <a:prstGeom prst="line">
            <a:avLst/>
          </a:prstGeom>
          <a:ln>
            <a:solidFill>
              <a:schemeClr val="accent6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74261EB-4029-4D82-7B61-5010A19294A3}"/>
              </a:ext>
            </a:extLst>
          </p:cNvPr>
          <p:cNvSpPr/>
          <p:nvPr/>
        </p:nvSpPr>
        <p:spPr>
          <a:xfrm rot="10800000">
            <a:off x="630567" y="4064419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7659222-8593-95D9-7AD2-1F6AA2C5579A}"/>
              </a:ext>
            </a:extLst>
          </p:cNvPr>
          <p:cNvSpPr/>
          <p:nvPr/>
        </p:nvSpPr>
        <p:spPr>
          <a:xfrm rot="10800000">
            <a:off x="1569323" y="4062328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44A3DBBB-0837-6DCE-727D-142F0F582226}"/>
              </a:ext>
            </a:extLst>
          </p:cNvPr>
          <p:cNvSpPr/>
          <p:nvPr/>
        </p:nvSpPr>
        <p:spPr>
          <a:xfrm rot="10800000">
            <a:off x="2461119" y="4050209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82068A8-E597-E576-6297-C0CA762D6B3F}"/>
              </a:ext>
            </a:extLst>
          </p:cNvPr>
          <p:cNvSpPr/>
          <p:nvPr/>
        </p:nvSpPr>
        <p:spPr>
          <a:xfrm rot="10800000">
            <a:off x="3386271" y="4062328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8954AF-A987-5906-9472-8FBC73550095}"/>
              </a:ext>
            </a:extLst>
          </p:cNvPr>
          <p:cNvSpPr txBox="1"/>
          <p:nvPr/>
        </p:nvSpPr>
        <p:spPr>
          <a:xfrm>
            <a:off x="645807" y="401202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69F59C-F31A-61D2-2EBA-2CB599B9561F}"/>
              </a:ext>
            </a:extLst>
          </p:cNvPr>
          <p:cNvSpPr txBox="1"/>
          <p:nvPr/>
        </p:nvSpPr>
        <p:spPr>
          <a:xfrm>
            <a:off x="1584563" y="400993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9C78DA-8012-D17A-75EA-BD35C98E667B}"/>
              </a:ext>
            </a:extLst>
          </p:cNvPr>
          <p:cNvSpPr txBox="1"/>
          <p:nvPr/>
        </p:nvSpPr>
        <p:spPr>
          <a:xfrm>
            <a:off x="2476359" y="399781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B74B4B-377E-CEA8-8CD7-9D79D1DB0FCF}"/>
              </a:ext>
            </a:extLst>
          </p:cNvPr>
          <p:cNvSpPr txBox="1"/>
          <p:nvPr/>
        </p:nvSpPr>
        <p:spPr>
          <a:xfrm>
            <a:off x="3401511" y="400993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850E9A-1112-128A-0755-8E244708A73F}"/>
              </a:ext>
            </a:extLst>
          </p:cNvPr>
          <p:cNvSpPr/>
          <p:nvPr/>
        </p:nvSpPr>
        <p:spPr>
          <a:xfrm>
            <a:off x="434163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9882DA-CE69-5FD5-0608-A532912B99C3}"/>
              </a:ext>
            </a:extLst>
          </p:cNvPr>
          <p:cNvSpPr/>
          <p:nvPr/>
        </p:nvSpPr>
        <p:spPr>
          <a:xfrm>
            <a:off x="891365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10D901-8EE8-6B4B-A8B3-B47D0F680538}"/>
              </a:ext>
            </a:extLst>
          </p:cNvPr>
          <p:cNvSpPr/>
          <p:nvPr/>
        </p:nvSpPr>
        <p:spPr>
          <a:xfrm>
            <a:off x="1363177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FF2D833-75AA-D7CC-6D81-C2DF986F08D2}"/>
              </a:ext>
            </a:extLst>
          </p:cNvPr>
          <p:cNvSpPr/>
          <p:nvPr/>
        </p:nvSpPr>
        <p:spPr>
          <a:xfrm>
            <a:off x="1820379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3D6B0D-87EB-FA3F-D0CC-7F2C8B0E9EED}"/>
              </a:ext>
            </a:extLst>
          </p:cNvPr>
          <p:cNvSpPr/>
          <p:nvPr/>
        </p:nvSpPr>
        <p:spPr>
          <a:xfrm>
            <a:off x="2249678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41A744-FF27-C883-2281-FC1023D455D7}"/>
              </a:ext>
            </a:extLst>
          </p:cNvPr>
          <p:cNvSpPr/>
          <p:nvPr/>
        </p:nvSpPr>
        <p:spPr>
          <a:xfrm>
            <a:off x="2706880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3C2A14-3395-4AD5-19C3-0BF3C7B5ACCC}"/>
              </a:ext>
            </a:extLst>
          </p:cNvPr>
          <p:cNvSpPr/>
          <p:nvPr/>
        </p:nvSpPr>
        <p:spPr>
          <a:xfrm>
            <a:off x="3178692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D5C0684-2DAD-90BD-97BA-8C1F59B1502D}"/>
              </a:ext>
            </a:extLst>
          </p:cNvPr>
          <p:cNvSpPr/>
          <p:nvPr/>
        </p:nvSpPr>
        <p:spPr>
          <a:xfrm>
            <a:off x="3635894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99F38BE-202E-BFD9-A235-B7C936888AF6}"/>
              </a:ext>
            </a:extLst>
          </p:cNvPr>
          <p:cNvCxnSpPr>
            <a:cxnSpLocks/>
            <a:stCxn id="7" idx="0"/>
            <a:endCxn id="16" idx="0"/>
          </p:cNvCxnSpPr>
          <p:nvPr/>
        </p:nvCxnSpPr>
        <p:spPr>
          <a:xfrm flipH="1">
            <a:off x="548464" y="4316998"/>
            <a:ext cx="228599" cy="38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A9A0859-B9B5-26ED-0461-011EB273746A}"/>
              </a:ext>
            </a:extLst>
          </p:cNvPr>
          <p:cNvCxnSpPr>
            <a:cxnSpLocks/>
            <a:stCxn id="7" idx="0"/>
            <a:endCxn id="17" idx="0"/>
          </p:cNvCxnSpPr>
          <p:nvPr/>
        </p:nvCxnSpPr>
        <p:spPr>
          <a:xfrm>
            <a:off x="777063" y="4316998"/>
            <a:ext cx="228603" cy="38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9A85981-85C6-C881-E1AD-1A04C7082E39}"/>
              </a:ext>
            </a:extLst>
          </p:cNvPr>
          <p:cNvCxnSpPr>
            <a:cxnSpLocks/>
            <a:stCxn id="8" idx="0"/>
            <a:endCxn id="18" idx="0"/>
          </p:cNvCxnSpPr>
          <p:nvPr/>
        </p:nvCxnSpPr>
        <p:spPr>
          <a:xfrm flipH="1">
            <a:off x="1477478" y="4314907"/>
            <a:ext cx="238341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F3A9D32-1027-9190-E3E7-25BA85932E02}"/>
              </a:ext>
            </a:extLst>
          </p:cNvPr>
          <p:cNvCxnSpPr>
            <a:cxnSpLocks/>
            <a:stCxn id="8" idx="0"/>
            <a:endCxn id="19" idx="0"/>
          </p:cNvCxnSpPr>
          <p:nvPr/>
        </p:nvCxnSpPr>
        <p:spPr>
          <a:xfrm>
            <a:off x="1715819" y="4314907"/>
            <a:ext cx="218861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3BD3EE1B-2523-84D7-2610-6C90514EF21F}"/>
              </a:ext>
            </a:extLst>
          </p:cNvPr>
          <p:cNvSpPr/>
          <p:nvPr/>
        </p:nvSpPr>
        <p:spPr>
          <a:xfrm>
            <a:off x="630568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D9AA1A1-02AD-410F-7847-377BF1BD13ED}"/>
              </a:ext>
            </a:extLst>
          </p:cNvPr>
          <p:cNvSpPr/>
          <p:nvPr/>
        </p:nvSpPr>
        <p:spPr>
          <a:xfrm>
            <a:off x="939722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D72B968-A31E-3955-E464-97961E8B7C99}"/>
              </a:ext>
            </a:extLst>
          </p:cNvPr>
          <p:cNvCxnSpPr>
            <a:cxnSpLocks/>
            <a:stCxn id="28" idx="3"/>
            <a:endCxn id="7" idx="3"/>
          </p:cNvCxnSpPr>
          <p:nvPr/>
        </p:nvCxnSpPr>
        <p:spPr>
          <a:xfrm flipH="1">
            <a:off x="777063" y="3354821"/>
            <a:ext cx="1" cy="7095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92E28748-155C-6FEE-918C-1865E1E6CA83}"/>
              </a:ext>
            </a:extLst>
          </p:cNvPr>
          <p:cNvSpPr/>
          <p:nvPr/>
        </p:nvSpPr>
        <p:spPr>
          <a:xfrm>
            <a:off x="1559582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1593B27-C640-9EEE-363E-AF1B8133A5C1}"/>
              </a:ext>
            </a:extLst>
          </p:cNvPr>
          <p:cNvSpPr/>
          <p:nvPr/>
        </p:nvSpPr>
        <p:spPr>
          <a:xfrm>
            <a:off x="1330980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D12FBFF-3265-3200-2A3D-D3CF53AC7374}"/>
              </a:ext>
            </a:extLst>
          </p:cNvPr>
          <p:cNvCxnSpPr>
            <a:cxnSpLocks/>
            <a:stCxn id="31" idx="3"/>
            <a:endCxn id="32" idx="0"/>
          </p:cNvCxnSpPr>
          <p:nvPr/>
        </p:nvCxnSpPr>
        <p:spPr>
          <a:xfrm flipH="1">
            <a:off x="1445281" y="3354821"/>
            <a:ext cx="260797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3610B86-DAC8-338D-2518-DB5BE6C1CFD8}"/>
              </a:ext>
            </a:extLst>
          </p:cNvPr>
          <p:cNvCxnSpPr>
            <a:cxnSpLocks/>
            <a:stCxn id="28" idx="3"/>
            <a:endCxn id="29" idx="0"/>
          </p:cNvCxnSpPr>
          <p:nvPr/>
        </p:nvCxnSpPr>
        <p:spPr>
          <a:xfrm>
            <a:off x="777064" y="3354821"/>
            <a:ext cx="276959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05F75C6-469C-64FE-44EA-059C92C29CF8}"/>
              </a:ext>
            </a:extLst>
          </p:cNvPr>
          <p:cNvCxnSpPr>
            <a:cxnSpLocks/>
            <a:stCxn id="31" idx="3"/>
            <a:endCxn id="8" idx="3"/>
          </p:cNvCxnSpPr>
          <p:nvPr/>
        </p:nvCxnSpPr>
        <p:spPr>
          <a:xfrm>
            <a:off x="1706078" y="3354821"/>
            <a:ext cx="9741" cy="707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018FCB9-3B0D-F506-5A6D-65302AFF09D9}"/>
              </a:ext>
            </a:extLst>
          </p:cNvPr>
          <p:cNvCxnSpPr>
            <a:cxnSpLocks/>
            <a:stCxn id="28" idx="5"/>
            <a:endCxn id="31" idx="1"/>
          </p:cNvCxnSpPr>
          <p:nvPr/>
        </p:nvCxnSpPr>
        <p:spPr>
          <a:xfrm>
            <a:off x="850312" y="3228532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D6C4298-2831-D2E7-84CD-3684311A920B}"/>
              </a:ext>
            </a:extLst>
          </p:cNvPr>
          <p:cNvCxnSpPr>
            <a:cxnSpLocks/>
            <a:stCxn id="9" idx="0"/>
            <a:endCxn id="20" idx="0"/>
          </p:cNvCxnSpPr>
          <p:nvPr/>
        </p:nvCxnSpPr>
        <p:spPr>
          <a:xfrm flipH="1">
            <a:off x="2363979" y="4302788"/>
            <a:ext cx="243636" cy="397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EE8FE89-430F-563A-4E93-BC5B793421D8}"/>
              </a:ext>
            </a:extLst>
          </p:cNvPr>
          <p:cNvCxnSpPr>
            <a:cxnSpLocks/>
            <a:stCxn id="9" idx="0"/>
            <a:endCxn id="21" idx="0"/>
          </p:cNvCxnSpPr>
          <p:nvPr/>
        </p:nvCxnSpPr>
        <p:spPr>
          <a:xfrm>
            <a:off x="2607615" y="4302788"/>
            <a:ext cx="213566" cy="397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4396F11-AE40-6C0C-892B-F9B7D1E56FAC}"/>
              </a:ext>
            </a:extLst>
          </p:cNvPr>
          <p:cNvCxnSpPr>
            <a:cxnSpLocks/>
            <a:stCxn id="10" idx="0"/>
            <a:endCxn id="22" idx="0"/>
          </p:cNvCxnSpPr>
          <p:nvPr/>
        </p:nvCxnSpPr>
        <p:spPr>
          <a:xfrm flipH="1">
            <a:off x="3292993" y="4314907"/>
            <a:ext cx="239774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66C1500-889F-2A39-82F9-10DEDFA18CC0}"/>
              </a:ext>
            </a:extLst>
          </p:cNvPr>
          <p:cNvCxnSpPr>
            <a:cxnSpLocks/>
            <a:stCxn id="15" idx="2"/>
            <a:endCxn id="23" idx="0"/>
          </p:cNvCxnSpPr>
          <p:nvPr/>
        </p:nvCxnSpPr>
        <p:spPr>
          <a:xfrm>
            <a:off x="3533118" y="4286930"/>
            <a:ext cx="217077" cy="413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35E8731D-210B-E72D-A42C-E2685AB28D7F}"/>
              </a:ext>
            </a:extLst>
          </p:cNvPr>
          <p:cNvSpPr/>
          <p:nvPr/>
        </p:nvSpPr>
        <p:spPr>
          <a:xfrm>
            <a:off x="2452370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127B901-43E9-3AEA-10D2-D4ADD6F0F11D}"/>
              </a:ext>
            </a:extLst>
          </p:cNvPr>
          <p:cNvSpPr/>
          <p:nvPr/>
        </p:nvSpPr>
        <p:spPr>
          <a:xfrm>
            <a:off x="2761524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7FDE8EC-7B37-05DE-8038-CA271ECD62E3}"/>
              </a:ext>
            </a:extLst>
          </p:cNvPr>
          <p:cNvCxnSpPr>
            <a:cxnSpLocks/>
            <a:stCxn id="42" idx="3"/>
            <a:endCxn id="9" idx="3"/>
          </p:cNvCxnSpPr>
          <p:nvPr/>
        </p:nvCxnSpPr>
        <p:spPr>
          <a:xfrm>
            <a:off x="2598866" y="3354821"/>
            <a:ext cx="8749" cy="695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F2F935D7-7018-92F7-435A-ADE738B180B2}"/>
              </a:ext>
            </a:extLst>
          </p:cNvPr>
          <p:cNvSpPr/>
          <p:nvPr/>
        </p:nvSpPr>
        <p:spPr>
          <a:xfrm>
            <a:off x="3381384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577952B-7A34-D521-AEF8-4F1BCD495D6A}"/>
              </a:ext>
            </a:extLst>
          </p:cNvPr>
          <p:cNvSpPr/>
          <p:nvPr/>
        </p:nvSpPr>
        <p:spPr>
          <a:xfrm>
            <a:off x="3152782" y="370970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819543B-25DF-136C-E86A-69F59B4CBD09}"/>
              </a:ext>
            </a:extLst>
          </p:cNvPr>
          <p:cNvCxnSpPr>
            <a:cxnSpLocks/>
            <a:stCxn id="45" idx="3"/>
            <a:endCxn id="46" idx="0"/>
          </p:cNvCxnSpPr>
          <p:nvPr/>
        </p:nvCxnSpPr>
        <p:spPr>
          <a:xfrm flipH="1">
            <a:off x="3267083" y="3354821"/>
            <a:ext cx="260797" cy="354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9E1408E-7A8E-ECBB-954E-05DCA5A8DDE7}"/>
              </a:ext>
            </a:extLst>
          </p:cNvPr>
          <p:cNvCxnSpPr>
            <a:cxnSpLocks/>
            <a:stCxn id="42" idx="3"/>
            <a:endCxn id="43" idx="0"/>
          </p:cNvCxnSpPr>
          <p:nvPr/>
        </p:nvCxnSpPr>
        <p:spPr>
          <a:xfrm>
            <a:off x="2598866" y="3354821"/>
            <a:ext cx="276959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40AFA9E-2E19-A4F9-D92F-D2FE3E14B800}"/>
              </a:ext>
            </a:extLst>
          </p:cNvPr>
          <p:cNvCxnSpPr>
            <a:cxnSpLocks/>
            <a:stCxn id="45" idx="3"/>
            <a:endCxn id="10" idx="3"/>
          </p:cNvCxnSpPr>
          <p:nvPr/>
        </p:nvCxnSpPr>
        <p:spPr>
          <a:xfrm>
            <a:off x="3527880" y="3354821"/>
            <a:ext cx="4887" cy="707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35BCEC8-CFA8-C0DF-6AB0-5C5E9D8E217E}"/>
              </a:ext>
            </a:extLst>
          </p:cNvPr>
          <p:cNvCxnSpPr>
            <a:cxnSpLocks/>
            <a:stCxn id="42" idx="5"/>
            <a:endCxn id="45" idx="1"/>
          </p:cNvCxnSpPr>
          <p:nvPr/>
        </p:nvCxnSpPr>
        <p:spPr>
          <a:xfrm>
            <a:off x="2672114" y="3228532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DE1662F7-C705-A4CB-56BE-1E8D94D6913B}"/>
              </a:ext>
            </a:extLst>
          </p:cNvPr>
          <p:cNvSpPr/>
          <p:nvPr/>
        </p:nvSpPr>
        <p:spPr>
          <a:xfrm>
            <a:off x="1095076" y="2452038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6AB2652-FE15-EE85-6162-B9C21257817A}"/>
              </a:ext>
            </a:extLst>
          </p:cNvPr>
          <p:cNvCxnSpPr>
            <a:cxnSpLocks/>
            <a:stCxn id="55" idx="4"/>
            <a:endCxn id="51" idx="0"/>
          </p:cNvCxnSpPr>
          <p:nvPr/>
        </p:nvCxnSpPr>
        <p:spPr>
          <a:xfrm flipH="1">
            <a:off x="1241572" y="2109508"/>
            <a:ext cx="907757" cy="342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BB95C5B-EF2C-2AB4-CC7E-F20DED1B666F}"/>
              </a:ext>
            </a:extLst>
          </p:cNvPr>
          <p:cNvCxnSpPr>
            <a:cxnSpLocks/>
            <a:stCxn id="55" idx="4"/>
            <a:endCxn id="54" idx="0"/>
          </p:cNvCxnSpPr>
          <p:nvPr/>
        </p:nvCxnSpPr>
        <p:spPr>
          <a:xfrm>
            <a:off x="2149329" y="2109508"/>
            <a:ext cx="907758" cy="3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19C8D2F8-5F61-8348-2EA0-6593FAB64A2A}"/>
              </a:ext>
            </a:extLst>
          </p:cNvPr>
          <p:cNvSpPr/>
          <p:nvPr/>
        </p:nvSpPr>
        <p:spPr>
          <a:xfrm>
            <a:off x="2910591" y="2466529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8B21C54-6583-6465-150A-1ABE446A3B83}"/>
              </a:ext>
            </a:extLst>
          </p:cNvPr>
          <p:cNvSpPr/>
          <p:nvPr/>
        </p:nvSpPr>
        <p:spPr>
          <a:xfrm>
            <a:off x="2030630" y="1872110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5F4466D-3161-964A-D519-0F4F8F3FA38C}"/>
              </a:ext>
            </a:extLst>
          </p:cNvPr>
          <p:cNvCxnSpPr>
            <a:stCxn id="51" idx="3"/>
            <a:endCxn id="28" idx="0"/>
          </p:cNvCxnSpPr>
          <p:nvPr/>
        </p:nvCxnSpPr>
        <p:spPr>
          <a:xfrm flipH="1">
            <a:off x="777064" y="2704617"/>
            <a:ext cx="464508" cy="39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D13E111-4644-61EC-D1A0-C63373912739}"/>
              </a:ext>
            </a:extLst>
          </p:cNvPr>
          <p:cNvCxnSpPr>
            <a:cxnSpLocks/>
            <a:stCxn id="51" idx="3"/>
            <a:endCxn id="42" idx="0"/>
          </p:cNvCxnSpPr>
          <p:nvPr/>
        </p:nvCxnSpPr>
        <p:spPr>
          <a:xfrm>
            <a:off x="1241572" y="2704617"/>
            <a:ext cx="1357294" cy="39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AD5D101-E170-5F1E-C36E-B79E0EA8BBB4}"/>
              </a:ext>
            </a:extLst>
          </p:cNvPr>
          <p:cNvCxnSpPr>
            <a:cxnSpLocks/>
            <a:stCxn id="54" idx="3"/>
            <a:endCxn id="31" idx="0"/>
          </p:cNvCxnSpPr>
          <p:nvPr/>
        </p:nvCxnSpPr>
        <p:spPr>
          <a:xfrm flipH="1">
            <a:off x="1706078" y="2719108"/>
            <a:ext cx="1351009" cy="383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F6F3B6AA-38DE-16F6-9B89-F6057E158DC8}"/>
              </a:ext>
            </a:extLst>
          </p:cNvPr>
          <p:cNvCxnSpPr>
            <a:cxnSpLocks/>
            <a:stCxn id="54" idx="3"/>
            <a:endCxn id="45" idx="0"/>
          </p:cNvCxnSpPr>
          <p:nvPr/>
        </p:nvCxnSpPr>
        <p:spPr>
          <a:xfrm>
            <a:off x="3057087" y="2719108"/>
            <a:ext cx="470793" cy="383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35B1C40-76E1-A70D-D174-A799A1644D82}"/>
              </a:ext>
            </a:extLst>
          </p:cNvPr>
          <p:cNvGrpSpPr/>
          <p:nvPr/>
        </p:nvGrpSpPr>
        <p:grpSpPr>
          <a:xfrm>
            <a:off x="494960" y="2633469"/>
            <a:ext cx="3063403" cy="1933489"/>
            <a:chOff x="494960" y="2633469"/>
            <a:chExt cx="3063403" cy="19334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20713046-6C9E-890E-0B9C-DCBB7272AA21}"/>
                    </a:ext>
                  </a:extLst>
                </p:cNvPr>
                <p:cNvSpPr txBox="1"/>
                <p:nvPr/>
              </p:nvSpPr>
              <p:spPr>
                <a:xfrm>
                  <a:off x="494960" y="4289959"/>
                  <a:ext cx="306340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a14:m>
                  <a:r>
                    <a:rPr lang="en-US" sz="1200" dirty="0">
                      <a:solidFill>
                        <a:schemeClr val="accent6"/>
                      </a:solidFill>
                    </a:rPr>
                    <a:t> 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a14:m>
                  <a:r>
                    <a:rPr lang="en-US" sz="1200" dirty="0">
                      <a:solidFill>
                        <a:schemeClr val="accent6"/>
                      </a:solidFill>
                    </a:rPr>
                    <a:t>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r>
                    <a:rPr lang="en-US" sz="1200" dirty="0">
                      <a:solidFill>
                        <a:schemeClr val="accent6"/>
                      </a:solidFill>
                    </a:rPr>
                    <a:t>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endParaRPr lang="en-US" sz="120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20713046-6C9E-890E-0B9C-DCBB7272AA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4960" y="4289959"/>
                  <a:ext cx="3063403" cy="276999"/>
                </a:xfrm>
                <a:prstGeom prst="rect">
                  <a:avLst/>
                </a:prstGeom>
                <a:blipFill>
                  <a:blip r:embed="rId3"/>
                  <a:stretch>
                    <a:fillRect b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C851C619-5672-E664-3E6D-8C12564993BA}"/>
                    </a:ext>
                  </a:extLst>
                </p:cNvPr>
                <p:cNvSpPr txBox="1"/>
                <p:nvPr/>
              </p:nvSpPr>
              <p:spPr>
                <a:xfrm>
                  <a:off x="849695" y="2633469"/>
                  <a:ext cx="187660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US" sz="1200" dirty="0">
                      <a:solidFill>
                        <a:schemeClr val="accent1"/>
                      </a:solidFill>
                    </a:rPr>
                    <a:t>                   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2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C851C619-5672-E664-3E6D-8C12564993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9695" y="2633469"/>
                  <a:ext cx="1876604" cy="27699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7BDBD47A-24B1-6461-8F10-118EC53134C4}"/>
                    </a:ext>
                  </a:extLst>
                </p:cNvPr>
                <p:cNvSpPr txBox="1"/>
                <p:nvPr/>
              </p:nvSpPr>
              <p:spPr>
                <a:xfrm>
                  <a:off x="587554" y="3373802"/>
                  <a:ext cx="292285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US" sz="1200" dirty="0">
                      <a:solidFill>
                        <a:schemeClr val="accent4"/>
                      </a:solidFill>
                    </a:rPr>
                    <a:t>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US" sz="1200" dirty="0">
                      <a:solidFill>
                        <a:schemeClr val="accent4"/>
                      </a:solidFill>
                    </a:rPr>
                    <a:t>   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a14:m>
                  <a:r>
                    <a:rPr lang="en-US" sz="1200" dirty="0">
                      <a:solidFill>
                        <a:schemeClr val="accent4"/>
                      </a:solidFill>
                    </a:rPr>
                    <a:t>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a14:m>
                  <a:endParaRPr lang="en-US" sz="1200" dirty="0">
                    <a:solidFill>
                      <a:schemeClr val="accent4"/>
                    </a:solidFill>
                  </a:endParaRPr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7BDBD47A-24B1-6461-8F10-118EC53134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554" y="3373802"/>
                  <a:ext cx="2922851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95917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9CE30-8167-2884-C8CF-8A95108F0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concepts for team games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966F34-B134-BFCD-C6C2-81E089E1D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E775CD-E2F9-9D75-C23C-3D835A4D1ABD}"/>
              </a:ext>
            </a:extLst>
          </p:cNvPr>
          <p:cNvSpPr txBox="1"/>
          <p:nvPr/>
        </p:nvSpPr>
        <p:spPr>
          <a:xfrm>
            <a:off x="946596" y="1188754"/>
            <a:ext cx="2618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P1</a:t>
            </a:r>
            <a:r>
              <a:rPr lang="en-US" sz="1600" dirty="0"/>
              <a:t> and </a:t>
            </a:r>
            <a:r>
              <a:rPr lang="en-US" sz="1600" dirty="0">
                <a:solidFill>
                  <a:schemeClr val="accent4"/>
                </a:solidFill>
              </a:rPr>
              <a:t>P2</a:t>
            </a:r>
            <a:r>
              <a:rPr lang="en-US" sz="1600" dirty="0">
                <a:solidFill>
                  <a:schemeClr val="accent3"/>
                </a:solidFill>
              </a:rPr>
              <a:t> </a:t>
            </a:r>
            <a:r>
              <a:rPr lang="en-US" sz="1600" dirty="0"/>
              <a:t>are </a:t>
            </a:r>
            <a:r>
              <a:rPr lang="en-US" sz="1600" b="1" dirty="0"/>
              <a:t>teammates</a:t>
            </a:r>
            <a:r>
              <a:rPr lang="en-US" sz="1600" dirty="0"/>
              <a:t> (same utility function)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5720D5E-1C5D-F350-071F-C031139475F1}"/>
              </a:ext>
            </a:extLst>
          </p:cNvPr>
          <p:cNvSpPr txBox="1"/>
          <p:nvPr/>
        </p:nvSpPr>
        <p:spPr>
          <a:xfrm>
            <a:off x="257230" y="5029200"/>
            <a:ext cx="4415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“Communication game”: </a:t>
            </a:r>
            <a:r>
              <a:rPr lang="en-US" sz="1600" dirty="0">
                <a:solidFill>
                  <a:schemeClr val="accent1"/>
                </a:solidFill>
              </a:rPr>
              <a:t>P1</a:t>
            </a:r>
            <a:r>
              <a:rPr lang="en-US" sz="1600" dirty="0"/>
              <a:t> must send one bit of information to </a:t>
            </a:r>
            <a:r>
              <a:rPr lang="en-US" sz="1600" dirty="0">
                <a:solidFill>
                  <a:schemeClr val="accent4"/>
                </a:solidFill>
              </a:rPr>
              <a:t>P2 </a:t>
            </a:r>
            <a:r>
              <a:rPr lang="en-US" sz="1600" dirty="0"/>
              <a:t>without</a:t>
            </a:r>
            <a:r>
              <a:rPr lang="en-US" sz="1600" dirty="0">
                <a:solidFill>
                  <a:schemeClr val="accent4"/>
                </a:solidFill>
              </a:rPr>
              <a:t> </a:t>
            </a:r>
            <a:r>
              <a:rPr lang="en-US" sz="1600" dirty="0">
                <a:solidFill>
                  <a:schemeClr val="accent6"/>
                </a:solidFill>
              </a:rPr>
              <a:t>P3</a:t>
            </a:r>
            <a:r>
              <a:rPr lang="en-US" sz="1600" dirty="0">
                <a:solidFill>
                  <a:schemeClr val="accent4"/>
                </a:solidFill>
              </a:rPr>
              <a:t> </a:t>
            </a:r>
            <a:r>
              <a:rPr lang="en-US" sz="1600" dirty="0"/>
              <a:t>knowing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610A26E1-EDB9-8A9F-CDF7-F7ED4CDCD739}"/>
              </a:ext>
            </a:extLst>
          </p:cNvPr>
          <p:cNvCxnSpPr>
            <a:cxnSpLocks/>
          </p:cNvCxnSpPr>
          <p:nvPr/>
        </p:nvCxnSpPr>
        <p:spPr>
          <a:xfrm>
            <a:off x="850312" y="4176499"/>
            <a:ext cx="782518" cy="0"/>
          </a:xfrm>
          <a:prstGeom prst="line">
            <a:avLst/>
          </a:prstGeom>
          <a:ln>
            <a:solidFill>
              <a:schemeClr val="accent6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8E83F53D-15B7-243E-1272-FD6D5013A098}"/>
              </a:ext>
            </a:extLst>
          </p:cNvPr>
          <p:cNvCxnSpPr>
            <a:cxnSpLocks/>
          </p:cNvCxnSpPr>
          <p:nvPr/>
        </p:nvCxnSpPr>
        <p:spPr>
          <a:xfrm>
            <a:off x="2672114" y="4176499"/>
            <a:ext cx="782518" cy="0"/>
          </a:xfrm>
          <a:prstGeom prst="line">
            <a:avLst/>
          </a:prstGeom>
          <a:ln>
            <a:solidFill>
              <a:schemeClr val="accent6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9" name="Isosceles Triangle 138">
            <a:extLst>
              <a:ext uri="{FF2B5EF4-FFF2-40B4-BE49-F238E27FC236}">
                <a16:creationId xmlns:a16="http://schemas.microsoft.com/office/drawing/2014/main" id="{39C9AB10-32CA-60DA-E18E-DB30811804AF}"/>
              </a:ext>
            </a:extLst>
          </p:cNvPr>
          <p:cNvSpPr/>
          <p:nvPr/>
        </p:nvSpPr>
        <p:spPr>
          <a:xfrm rot="10800000">
            <a:off x="630567" y="4064419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40" name="Isosceles Triangle 139">
            <a:extLst>
              <a:ext uri="{FF2B5EF4-FFF2-40B4-BE49-F238E27FC236}">
                <a16:creationId xmlns:a16="http://schemas.microsoft.com/office/drawing/2014/main" id="{F1B0C3F1-E9CA-5ABF-7CCD-1ABE2343361F}"/>
              </a:ext>
            </a:extLst>
          </p:cNvPr>
          <p:cNvSpPr/>
          <p:nvPr/>
        </p:nvSpPr>
        <p:spPr>
          <a:xfrm rot="10800000">
            <a:off x="1569323" y="4062328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41" name="Isosceles Triangle 140">
            <a:extLst>
              <a:ext uri="{FF2B5EF4-FFF2-40B4-BE49-F238E27FC236}">
                <a16:creationId xmlns:a16="http://schemas.microsoft.com/office/drawing/2014/main" id="{DA9EE13C-BFC3-B342-C5A6-0843F861285A}"/>
              </a:ext>
            </a:extLst>
          </p:cNvPr>
          <p:cNvSpPr/>
          <p:nvPr/>
        </p:nvSpPr>
        <p:spPr>
          <a:xfrm rot="10800000">
            <a:off x="2461119" y="4050209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42" name="Isosceles Triangle 141">
            <a:extLst>
              <a:ext uri="{FF2B5EF4-FFF2-40B4-BE49-F238E27FC236}">
                <a16:creationId xmlns:a16="http://schemas.microsoft.com/office/drawing/2014/main" id="{213C529C-E13D-8598-484D-DA81183177D3}"/>
              </a:ext>
            </a:extLst>
          </p:cNvPr>
          <p:cNvSpPr/>
          <p:nvPr/>
        </p:nvSpPr>
        <p:spPr>
          <a:xfrm rot="10800000">
            <a:off x="3386271" y="4062328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E1301BE3-4CD9-F008-6C30-F2F7BBC6DF0B}"/>
              </a:ext>
            </a:extLst>
          </p:cNvPr>
          <p:cNvSpPr txBox="1"/>
          <p:nvPr/>
        </p:nvSpPr>
        <p:spPr>
          <a:xfrm>
            <a:off x="645807" y="401202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D7F15A27-47DB-9C14-A252-4EE1B45E7021}"/>
              </a:ext>
            </a:extLst>
          </p:cNvPr>
          <p:cNvSpPr txBox="1"/>
          <p:nvPr/>
        </p:nvSpPr>
        <p:spPr>
          <a:xfrm>
            <a:off x="1584563" y="400993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1CA58E4-5D33-7F50-7527-DEE3558B80AB}"/>
              </a:ext>
            </a:extLst>
          </p:cNvPr>
          <p:cNvSpPr txBox="1"/>
          <p:nvPr/>
        </p:nvSpPr>
        <p:spPr>
          <a:xfrm>
            <a:off x="2476359" y="399781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989A31A1-A925-878F-6901-14272665DF86}"/>
              </a:ext>
            </a:extLst>
          </p:cNvPr>
          <p:cNvSpPr txBox="1"/>
          <p:nvPr/>
        </p:nvSpPr>
        <p:spPr>
          <a:xfrm>
            <a:off x="3401511" y="400993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BEE1ADD8-3BD6-3CA8-970E-7C183FF8F301}"/>
              </a:ext>
            </a:extLst>
          </p:cNvPr>
          <p:cNvSpPr/>
          <p:nvPr/>
        </p:nvSpPr>
        <p:spPr>
          <a:xfrm>
            <a:off x="434163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D04E20B5-68D3-155D-9FD3-01D42A29F006}"/>
              </a:ext>
            </a:extLst>
          </p:cNvPr>
          <p:cNvSpPr/>
          <p:nvPr/>
        </p:nvSpPr>
        <p:spPr>
          <a:xfrm>
            <a:off x="891365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23E2AB7D-6D4C-2117-CA88-32013920E49E}"/>
              </a:ext>
            </a:extLst>
          </p:cNvPr>
          <p:cNvSpPr/>
          <p:nvPr/>
        </p:nvSpPr>
        <p:spPr>
          <a:xfrm>
            <a:off x="1363177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5B2D9DFC-1C04-1CCC-4550-34FA22114FED}"/>
              </a:ext>
            </a:extLst>
          </p:cNvPr>
          <p:cNvSpPr/>
          <p:nvPr/>
        </p:nvSpPr>
        <p:spPr>
          <a:xfrm>
            <a:off x="1820379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162DCA00-232C-B407-B201-0BFF8155668E}"/>
              </a:ext>
            </a:extLst>
          </p:cNvPr>
          <p:cNvSpPr/>
          <p:nvPr/>
        </p:nvSpPr>
        <p:spPr>
          <a:xfrm>
            <a:off x="2249678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800F26F4-73FF-DCE0-1D91-9BBA61C3F401}"/>
              </a:ext>
            </a:extLst>
          </p:cNvPr>
          <p:cNvSpPr/>
          <p:nvPr/>
        </p:nvSpPr>
        <p:spPr>
          <a:xfrm>
            <a:off x="2706880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82D23A82-BE8B-5720-6074-108E78591C06}"/>
              </a:ext>
            </a:extLst>
          </p:cNvPr>
          <p:cNvSpPr/>
          <p:nvPr/>
        </p:nvSpPr>
        <p:spPr>
          <a:xfrm>
            <a:off x="3178692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A56BE6B5-B2D4-AAFD-9FFD-EB5413B3771D}"/>
              </a:ext>
            </a:extLst>
          </p:cNvPr>
          <p:cNvSpPr/>
          <p:nvPr/>
        </p:nvSpPr>
        <p:spPr>
          <a:xfrm>
            <a:off x="3635894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155EFDE0-B169-220F-DB1C-A704D817F224}"/>
              </a:ext>
            </a:extLst>
          </p:cNvPr>
          <p:cNvCxnSpPr>
            <a:cxnSpLocks/>
            <a:stCxn id="139" idx="0"/>
            <a:endCxn id="147" idx="0"/>
          </p:cNvCxnSpPr>
          <p:nvPr/>
        </p:nvCxnSpPr>
        <p:spPr>
          <a:xfrm flipH="1">
            <a:off x="548464" y="4316998"/>
            <a:ext cx="228599" cy="38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76BFE0A-9B92-BB6B-2C94-4098160D2271}"/>
              </a:ext>
            </a:extLst>
          </p:cNvPr>
          <p:cNvCxnSpPr>
            <a:cxnSpLocks/>
            <a:stCxn id="139" idx="0"/>
            <a:endCxn id="148" idx="0"/>
          </p:cNvCxnSpPr>
          <p:nvPr/>
        </p:nvCxnSpPr>
        <p:spPr>
          <a:xfrm>
            <a:off x="777063" y="4316998"/>
            <a:ext cx="228603" cy="38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17C416DB-109B-3AC3-C4C8-3F2EF8B4048F}"/>
              </a:ext>
            </a:extLst>
          </p:cNvPr>
          <p:cNvCxnSpPr>
            <a:cxnSpLocks/>
            <a:stCxn id="140" idx="0"/>
            <a:endCxn id="149" idx="0"/>
          </p:cNvCxnSpPr>
          <p:nvPr/>
        </p:nvCxnSpPr>
        <p:spPr>
          <a:xfrm flipH="1">
            <a:off x="1477478" y="4314907"/>
            <a:ext cx="238341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CEAEA650-A343-2375-A3DD-ECF731038DFC}"/>
              </a:ext>
            </a:extLst>
          </p:cNvPr>
          <p:cNvCxnSpPr>
            <a:cxnSpLocks/>
            <a:stCxn id="140" idx="0"/>
            <a:endCxn id="150" idx="0"/>
          </p:cNvCxnSpPr>
          <p:nvPr/>
        </p:nvCxnSpPr>
        <p:spPr>
          <a:xfrm>
            <a:off x="1715819" y="4314907"/>
            <a:ext cx="218861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9" name="Isosceles Triangle 158">
            <a:extLst>
              <a:ext uri="{FF2B5EF4-FFF2-40B4-BE49-F238E27FC236}">
                <a16:creationId xmlns:a16="http://schemas.microsoft.com/office/drawing/2014/main" id="{ECB5E758-C9D2-45A5-A44A-37AD74CC2AA6}"/>
              </a:ext>
            </a:extLst>
          </p:cNvPr>
          <p:cNvSpPr/>
          <p:nvPr/>
        </p:nvSpPr>
        <p:spPr>
          <a:xfrm>
            <a:off x="630568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D677810E-1D16-637D-4D95-D106AFA5EDEF}"/>
              </a:ext>
            </a:extLst>
          </p:cNvPr>
          <p:cNvSpPr/>
          <p:nvPr/>
        </p:nvSpPr>
        <p:spPr>
          <a:xfrm>
            <a:off x="939722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94CB7C73-1DEE-3073-AA53-08DC4435D1C4}"/>
              </a:ext>
            </a:extLst>
          </p:cNvPr>
          <p:cNvCxnSpPr>
            <a:cxnSpLocks/>
            <a:stCxn id="159" idx="3"/>
            <a:endCxn id="139" idx="3"/>
          </p:cNvCxnSpPr>
          <p:nvPr/>
        </p:nvCxnSpPr>
        <p:spPr>
          <a:xfrm flipH="1">
            <a:off x="777063" y="3354821"/>
            <a:ext cx="1" cy="7095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2" name="Isosceles Triangle 161">
            <a:extLst>
              <a:ext uri="{FF2B5EF4-FFF2-40B4-BE49-F238E27FC236}">
                <a16:creationId xmlns:a16="http://schemas.microsoft.com/office/drawing/2014/main" id="{6AFD854B-C741-35D6-70A2-6F9E44AF08A8}"/>
              </a:ext>
            </a:extLst>
          </p:cNvPr>
          <p:cNvSpPr/>
          <p:nvPr/>
        </p:nvSpPr>
        <p:spPr>
          <a:xfrm>
            <a:off x="1559582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B021F9A7-86EB-AE8D-054E-133B1556A0B2}"/>
              </a:ext>
            </a:extLst>
          </p:cNvPr>
          <p:cNvSpPr/>
          <p:nvPr/>
        </p:nvSpPr>
        <p:spPr>
          <a:xfrm>
            <a:off x="1330980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33B0E283-A272-A95A-3023-31116393B765}"/>
              </a:ext>
            </a:extLst>
          </p:cNvPr>
          <p:cNvCxnSpPr>
            <a:cxnSpLocks/>
            <a:stCxn id="162" idx="3"/>
            <a:endCxn id="163" idx="0"/>
          </p:cNvCxnSpPr>
          <p:nvPr/>
        </p:nvCxnSpPr>
        <p:spPr>
          <a:xfrm flipH="1">
            <a:off x="1445281" y="3354821"/>
            <a:ext cx="260797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169B845F-3946-D932-6ADD-39F4E37B33A8}"/>
              </a:ext>
            </a:extLst>
          </p:cNvPr>
          <p:cNvCxnSpPr>
            <a:cxnSpLocks/>
            <a:stCxn id="159" idx="3"/>
            <a:endCxn id="160" idx="0"/>
          </p:cNvCxnSpPr>
          <p:nvPr/>
        </p:nvCxnSpPr>
        <p:spPr>
          <a:xfrm>
            <a:off x="777064" y="3354821"/>
            <a:ext cx="276959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DB1C4EDE-9852-D006-42FB-41958B8561BD}"/>
              </a:ext>
            </a:extLst>
          </p:cNvPr>
          <p:cNvCxnSpPr>
            <a:cxnSpLocks/>
            <a:stCxn id="162" idx="3"/>
            <a:endCxn id="140" idx="3"/>
          </p:cNvCxnSpPr>
          <p:nvPr/>
        </p:nvCxnSpPr>
        <p:spPr>
          <a:xfrm>
            <a:off x="1706078" y="3354821"/>
            <a:ext cx="9741" cy="707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F194636A-5C5E-007F-0D1B-253B076654B0}"/>
              </a:ext>
            </a:extLst>
          </p:cNvPr>
          <p:cNvCxnSpPr>
            <a:cxnSpLocks/>
            <a:stCxn id="159" idx="5"/>
            <a:endCxn id="162" idx="1"/>
          </p:cNvCxnSpPr>
          <p:nvPr/>
        </p:nvCxnSpPr>
        <p:spPr>
          <a:xfrm>
            <a:off x="850312" y="3228532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D1DD602F-B5EF-CFC4-DEE2-A2FEF167A144}"/>
              </a:ext>
            </a:extLst>
          </p:cNvPr>
          <p:cNvCxnSpPr>
            <a:cxnSpLocks/>
            <a:stCxn id="141" idx="0"/>
            <a:endCxn id="151" idx="0"/>
          </p:cNvCxnSpPr>
          <p:nvPr/>
        </p:nvCxnSpPr>
        <p:spPr>
          <a:xfrm flipH="1">
            <a:off x="2363979" y="4302788"/>
            <a:ext cx="243636" cy="397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8998F136-43AE-C054-F269-71637A536086}"/>
              </a:ext>
            </a:extLst>
          </p:cNvPr>
          <p:cNvCxnSpPr>
            <a:cxnSpLocks/>
            <a:stCxn id="141" idx="0"/>
            <a:endCxn id="152" idx="0"/>
          </p:cNvCxnSpPr>
          <p:nvPr/>
        </p:nvCxnSpPr>
        <p:spPr>
          <a:xfrm>
            <a:off x="2607615" y="4302788"/>
            <a:ext cx="213566" cy="397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8F2D0984-63A8-D237-F6FA-110978240D16}"/>
              </a:ext>
            </a:extLst>
          </p:cNvPr>
          <p:cNvCxnSpPr>
            <a:cxnSpLocks/>
            <a:stCxn id="142" idx="0"/>
            <a:endCxn id="153" idx="0"/>
          </p:cNvCxnSpPr>
          <p:nvPr/>
        </p:nvCxnSpPr>
        <p:spPr>
          <a:xfrm flipH="1">
            <a:off x="3292993" y="4314907"/>
            <a:ext cx="239774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5929FB0B-9545-1451-9808-A340012FFE2D}"/>
              </a:ext>
            </a:extLst>
          </p:cNvPr>
          <p:cNvCxnSpPr>
            <a:cxnSpLocks/>
            <a:stCxn id="146" idx="2"/>
            <a:endCxn id="154" idx="0"/>
          </p:cNvCxnSpPr>
          <p:nvPr/>
        </p:nvCxnSpPr>
        <p:spPr>
          <a:xfrm>
            <a:off x="3533118" y="4286930"/>
            <a:ext cx="217077" cy="413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Isosceles Triangle 171">
            <a:extLst>
              <a:ext uri="{FF2B5EF4-FFF2-40B4-BE49-F238E27FC236}">
                <a16:creationId xmlns:a16="http://schemas.microsoft.com/office/drawing/2014/main" id="{079BDD4B-2E26-B6B4-888B-0405F496CA30}"/>
              </a:ext>
            </a:extLst>
          </p:cNvPr>
          <p:cNvSpPr/>
          <p:nvPr/>
        </p:nvSpPr>
        <p:spPr>
          <a:xfrm>
            <a:off x="2452370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1E1BA530-FDBB-99CF-FE9F-CED6CDDF5182}"/>
              </a:ext>
            </a:extLst>
          </p:cNvPr>
          <p:cNvSpPr/>
          <p:nvPr/>
        </p:nvSpPr>
        <p:spPr>
          <a:xfrm>
            <a:off x="2761524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B15D29B1-7517-3D85-4CDB-EB5C13388B3B}"/>
              </a:ext>
            </a:extLst>
          </p:cNvPr>
          <p:cNvCxnSpPr>
            <a:cxnSpLocks/>
            <a:stCxn id="172" idx="3"/>
            <a:endCxn id="141" idx="3"/>
          </p:cNvCxnSpPr>
          <p:nvPr/>
        </p:nvCxnSpPr>
        <p:spPr>
          <a:xfrm>
            <a:off x="2598866" y="3354821"/>
            <a:ext cx="8749" cy="695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5" name="Isosceles Triangle 174">
            <a:extLst>
              <a:ext uri="{FF2B5EF4-FFF2-40B4-BE49-F238E27FC236}">
                <a16:creationId xmlns:a16="http://schemas.microsoft.com/office/drawing/2014/main" id="{5C383061-6C51-18EA-AC73-70B8D232219E}"/>
              </a:ext>
            </a:extLst>
          </p:cNvPr>
          <p:cNvSpPr/>
          <p:nvPr/>
        </p:nvSpPr>
        <p:spPr>
          <a:xfrm>
            <a:off x="3381384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6F739902-8DFC-5226-ECC7-E093ABC29052}"/>
              </a:ext>
            </a:extLst>
          </p:cNvPr>
          <p:cNvSpPr/>
          <p:nvPr/>
        </p:nvSpPr>
        <p:spPr>
          <a:xfrm>
            <a:off x="3152782" y="370970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BBBE7834-03DA-69BB-659A-EBE16A191D27}"/>
              </a:ext>
            </a:extLst>
          </p:cNvPr>
          <p:cNvCxnSpPr>
            <a:cxnSpLocks/>
            <a:stCxn id="175" idx="3"/>
            <a:endCxn id="176" idx="0"/>
          </p:cNvCxnSpPr>
          <p:nvPr/>
        </p:nvCxnSpPr>
        <p:spPr>
          <a:xfrm flipH="1">
            <a:off x="3267083" y="3354821"/>
            <a:ext cx="260797" cy="354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90E18278-8727-6916-D437-1D7C6A38A400}"/>
              </a:ext>
            </a:extLst>
          </p:cNvPr>
          <p:cNvCxnSpPr>
            <a:cxnSpLocks/>
            <a:stCxn id="172" idx="3"/>
            <a:endCxn id="173" idx="0"/>
          </p:cNvCxnSpPr>
          <p:nvPr/>
        </p:nvCxnSpPr>
        <p:spPr>
          <a:xfrm>
            <a:off x="2598866" y="3354821"/>
            <a:ext cx="276959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E03197C5-C4DF-58B8-EBCC-E57FBA836E95}"/>
              </a:ext>
            </a:extLst>
          </p:cNvPr>
          <p:cNvCxnSpPr>
            <a:cxnSpLocks/>
            <a:stCxn id="175" idx="3"/>
            <a:endCxn id="142" idx="3"/>
          </p:cNvCxnSpPr>
          <p:nvPr/>
        </p:nvCxnSpPr>
        <p:spPr>
          <a:xfrm>
            <a:off x="3527880" y="3354821"/>
            <a:ext cx="4887" cy="707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C09FAD45-288A-1937-33BD-46D580BAA8D8}"/>
              </a:ext>
            </a:extLst>
          </p:cNvPr>
          <p:cNvCxnSpPr>
            <a:cxnSpLocks/>
            <a:stCxn id="172" idx="5"/>
            <a:endCxn id="175" idx="1"/>
          </p:cNvCxnSpPr>
          <p:nvPr/>
        </p:nvCxnSpPr>
        <p:spPr>
          <a:xfrm>
            <a:off x="2672114" y="3228532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1" name="Isosceles Triangle 180">
            <a:extLst>
              <a:ext uri="{FF2B5EF4-FFF2-40B4-BE49-F238E27FC236}">
                <a16:creationId xmlns:a16="http://schemas.microsoft.com/office/drawing/2014/main" id="{7372A422-6050-BF18-3986-2559B363D16A}"/>
              </a:ext>
            </a:extLst>
          </p:cNvPr>
          <p:cNvSpPr/>
          <p:nvPr/>
        </p:nvSpPr>
        <p:spPr>
          <a:xfrm>
            <a:off x="1095076" y="2452038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D7029AE3-F7E6-D010-CA1E-7E73FF9FCA04}"/>
              </a:ext>
            </a:extLst>
          </p:cNvPr>
          <p:cNvCxnSpPr>
            <a:cxnSpLocks/>
            <a:stCxn id="185" idx="4"/>
            <a:endCxn id="181" idx="0"/>
          </p:cNvCxnSpPr>
          <p:nvPr/>
        </p:nvCxnSpPr>
        <p:spPr>
          <a:xfrm flipH="1">
            <a:off x="1241572" y="2109508"/>
            <a:ext cx="907757" cy="342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74C0A018-A895-0152-F8D5-D769314581BB}"/>
              </a:ext>
            </a:extLst>
          </p:cNvPr>
          <p:cNvCxnSpPr>
            <a:cxnSpLocks/>
            <a:stCxn id="185" idx="4"/>
            <a:endCxn id="184" idx="0"/>
          </p:cNvCxnSpPr>
          <p:nvPr/>
        </p:nvCxnSpPr>
        <p:spPr>
          <a:xfrm>
            <a:off x="2149329" y="2109508"/>
            <a:ext cx="907758" cy="3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4" name="Isosceles Triangle 183">
            <a:extLst>
              <a:ext uri="{FF2B5EF4-FFF2-40B4-BE49-F238E27FC236}">
                <a16:creationId xmlns:a16="http://schemas.microsoft.com/office/drawing/2014/main" id="{DBFC5E6B-5BAD-5A59-ED77-94D600ED1EE7}"/>
              </a:ext>
            </a:extLst>
          </p:cNvPr>
          <p:cNvSpPr/>
          <p:nvPr/>
        </p:nvSpPr>
        <p:spPr>
          <a:xfrm>
            <a:off x="2910591" y="2466529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D9FE554D-4D23-4452-8490-93990E5302E1}"/>
              </a:ext>
            </a:extLst>
          </p:cNvPr>
          <p:cNvSpPr/>
          <p:nvPr/>
        </p:nvSpPr>
        <p:spPr>
          <a:xfrm>
            <a:off x="2030630" y="1872110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54E3BF5D-E9A3-D7BC-43B1-602F3714F28F}"/>
              </a:ext>
            </a:extLst>
          </p:cNvPr>
          <p:cNvCxnSpPr>
            <a:stCxn id="181" idx="3"/>
            <a:endCxn id="159" idx="0"/>
          </p:cNvCxnSpPr>
          <p:nvPr/>
        </p:nvCxnSpPr>
        <p:spPr>
          <a:xfrm flipH="1">
            <a:off x="777064" y="2704617"/>
            <a:ext cx="464508" cy="39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443AE8C1-6593-A92F-FFD2-7AAD325C024A}"/>
              </a:ext>
            </a:extLst>
          </p:cNvPr>
          <p:cNvCxnSpPr>
            <a:cxnSpLocks/>
            <a:stCxn id="181" idx="3"/>
            <a:endCxn id="172" idx="0"/>
          </p:cNvCxnSpPr>
          <p:nvPr/>
        </p:nvCxnSpPr>
        <p:spPr>
          <a:xfrm>
            <a:off x="1241572" y="2704617"/>
            <a:ext cx="1357294" cy="39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9E647925-6DF6-47DD-5E7D-A39E2950050B}"/>
              </a:ext>
            </a:extLst>
          </p:cNvPr>
          <p:cNvCxnSpPr>
            <a:cxnSpLocks/>
            <a:stCxn id="184" idx="3"/>
            <a:endCxn id="162" idx="0"/>
          </p:cNvCxnSpPr>
          <p:nvPr/>
        </p:nvCxnSpPr>
        <p:spPr>
          <a:xfrm flipH="1">
            <a:off x="1706078" y="2719108"/>
            <a:ext cx="1351009" cy="383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ECABA1D1-C8C7-1FCD-C65C-65E95D9820C5}"/>
              </a:ext>
            </a:extLst>
          </p:cNvPr>
          <p:cNvCxnSpPr>
            <a:cxnSpLocks/>
            <a:stCxn id="184" idx="3"/>
            <a:endCxn id="175" idx="0"/>
          </p:cNvCxnSpPr>
          <p:nvPr/>
        </p:nvCxnSpPr>
        <p:spPr>
          <a:xfrm>
            <a:off x="3057087" y="2719108"/>
            <a:ext cx="470793" cy="383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D62A16B5-B5BD-4839-C441-3250F843C1B9}"/>
              </a:ext>
            </a:extLst>
          </p:cNvPr>
          <p:cNvGrpSpPr/>
          <p:nvPr/>
        </p:nvGrpSpPr>
        <p:grpSpPr>
          <a:xfrm>
            <a:off x="494960" y="2633469"/>
            <a:ext cx="3063403" cy="1933489"/>
            <a:chOff x="494960" y="2633469"/>
            <a:chExt cx="3063403" cy="19334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1" name="TextBox 190">
                  <a:extLst>
                    <a:ext uri="{FF2B5EF4-FFF2-40B4-BE49-F238E27FC236}">
                      <a16:creationId xmlns:a16="http://schemas.microsoft.com/office/drawing/2014/main" id="{2D45D186-7FF1-9E73-D269-221F4766B75F}"/>
                    </a:ext>
                  </a:extLst>
                </p:cNvPr>
                <p:cNvSpPr txBox="1"/>
                <p:nvPr/>
              </p:nvSpPr>
              <p:spPr>
                <a:xfrm>
                  <a:off x="494960" y="4289959"/>
                  <a:ext cx="306340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a14:m>
                  <a:r>
                    <a:rPr lang="en-US" sz="1200" dirty="0">
                      <a:solidFill>
                        <a:schemeClr val="accent6"/>
                      </a:solidFill>
                    </a:rPr>
                    <a:t> 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a14:m>
                  <a:r>
                    <a:rPr lang="en-US" sz="1200" dirty="0">
                      <a:solidFill>
                        <a:schemeClr val="accent6"/>
                      </a:solidFill>
                    </a:rPr>
                    <a:t>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r>
                    <a:rPr lang="en-US" sz="1200" dirty="0">
                      <a:solidFill>
                        <a:schemeClr val="accent6"/>
                      </a:solidFill>
                    </a:rPr>
                    <a:t>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endParaRPr lang="en-US" sz="120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191" name="TextBox 190">
                  <a:extLst>
                    <a:ext uri="{FF2B5EF4-FFF2-40B4-BE49-F238E27FC236}">
                      <a16:creationId xmlns:a16="http://schemas.microsoft.com/office/drawing/2014/main" id="{2D45D186-7FF1-9E73-D269-221F4766B7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4960" y="4289959"/>
                  <a:ext cx="3063403" cy="276999"/>
                </a:xfrm>
                <a:prstGeom prst="rect">
                  <a:avLst/>
                </a:prstGeom>
                <a:blipFill>
                  <a:blip r:embed="rId2"/>
                  <a:stretch>
                    <a:fillRect b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59DF094E-BB1F-0C53-43DD-9EB01BA6EF64}"/>
                    </a:ext>
                  </a:extLst>
                </p:cNvPr>
                <p:cNvSpPr txBox="1"/>
                <p:nvPr/>
              </p:nvSpPr>
              <p:spPr>
                <a:xfrm>
                  <a:off x="849695" y="2633469"/>
                  <a:ext cx="187660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US" sz="1200" dirty="0">
                      <a:solidFill>
                        <a:schemeClr val="accent1"/>
                      </a:solidFill>
                    </a:rPr>
                    <a:t>                   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2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59DF094E-BB1F-0C53-43DD-9EB01BA6EF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9695" y="2633469"/>
                  <a:ext cx="1876604" cy="27699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3" name="TextBox 192">
                  <a:extLst>
                    <a:ext uri="{FF2B5EF4-FFF2-40B4-BE49-F238E27FC236}">
                      <a16:creationId xmlns:a16="http://schemas.microsoft.com/office/drawing/2014/main" id="{87D00720-A19F-B703-8849-F4CEED7ED081}"/>
                    </a:ext>
                  </a:extLst>
                </p:cNvPr>
                <p:cNvSpPr txBox="1"/>
                <p:nvPr/>
              </p:nvSpPr>
              <p:spPr>
                <a:xfrm>
                  <a:off x="587554" y="3373802"/>
                  <a:ext cx="292285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US" sz="1200" dirty="0">
                      <a:solidFill>
                        <a:schemeClr val="accent4"/>
                      </a:solidFill>
                    </a:rPr>
                    <a:t>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US" sz="1200" dirty="0">
                      <a:solidFill>
                        <a:schemeClr val="accent4"/>
                      </a:solidFill>
                    </a:rPr>
                    <a:t>      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a14:m>
                  <a:r>
                    <a:rPr lang="en-US" sz="1200" dirty="0">
                      <a:solidFill>
                        <a:schemeClr val="accent4"/>
                      </a:solidFill>
                    </a:rPr>
                    <a:t>                    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a14:m>
                  <a:endParaRPr lang="en-US" sz="1200" dirty="0">
                    <a:solidFill>
                      <a:schemeClr val="accent4"/>
                    </a:solidFill>
                  </a:endParaRPr>
                </a:p>
              </p:txBody>
            </p:sp>
          </mc:Choice>
          <mc:Fallback xmlns="">
            <p:sp>
              <p:nvSpPr>
                <p:cNvPr id="193" name="TextBox 192">
                  <a:extLst>
                    <a:ext uri="{FF2B5EF4-FFF2-40B4-BE49-F238E27FC236}">
                      <a16:creationId xmlns:a16="http://schemas.microsoft.com/office/drawing/2014/main" id="{87D00720-A19F-B703-8849-F4CEED7ED0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554" y="3373802"/>
                  <a:ext cx="2922851" cy="27699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BB521C8-CAFC-30B9-18A4-2CB653183845}"/>
                  </a:ext>
                </a:extLst>
              </p:cNvPr>
              <p:cNvSpPr txBox="1"/>
              <p:nvPr/>
            </p:nvSpPr>
            <p:spPr>
              <a:xfrm>
                <a:off x="4418162" y="1419628"/>
                <a:ext cx="4573438" cy="3691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600" dirty="0"/>
                  <a:t>Team min-max equilibrium </a:t>
                </a:r>
                <a:r>
                  <a:rPr lang="en-US" sz="1600" b="1" dirty="0"/>
                  <a:t>with correlation (</a:t>
                </a:r>
                <a:r>
                  <a:rPr lang="en-US" sz="1600" b="1" dirty="0" err="1"/>
                  <a:t>TMECor</a:t>
                </a:r>
                <a:r>
                  <a:rPr lang="en-US" sz="1600" b="1" dirty="0"/>
                  <a:t>)</a:t>
                </a:r>
                <a:r>
                  <a:rPr lang="en-US" sz="1600" dirty="0"/>
                  <a:t>:</a:t>
                </a:r>
              </a:p>
              <a:p>
                <a:pPr lvl="1">
                  <a:spcAft>
                    <a:spcPts val="600"/>
                  </a:spcAft>
                </a:pPr>
                <a:r>
                  <a:rPr lang="en-US" sz="1600" dirty="0"/>
                  <a:t>Solutions to </a:t>
                </a:r>
              </a:p>
              <a:p>
                <a:pPr lvl="1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b="0" i="0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b="0" i="0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  <m:sSub>
                                    <m:sSubPr>
                                      <m:ctrlPr>
                                        <a:rPr lang="en-US" sz="1600" b="0" i="0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b="0" i="0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1600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1600" b="0" i="0" smtClean="0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b="0" i="0" smtClean="0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lim>
                              </m:limLow>
                            </m:fName>
                            <m:e>
                              <m:func>
                                <m:func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𝔼</m:t>
                                      </m:r>
                                    </m:e>
                                    <m:lim>
                                      <m:d>
                                        <m:dPr>
                                          <m:ctrlPr>
                                            <a:rPr lang="en-US" sz="1600" b="0" i="1" smtClean="0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600" b="0" i="1" smtClean="0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600" b="0" i="1" smtClean="0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b="0" i="1" smtClean="0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600" b="0" i="1" smtClean="0">
                                                  <a:solidFill>
                                                    <a:schemeClr val="accent4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600" b="0" i="1" smtClean="0">
                                                  <a:solidFill>
                                                    <a:schemeClr val="accent4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b="0" i="1" smtClean="0">
                                                  <a:solidFill>
                                                    <a:schemeClr val="accent4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∼</m:t>
                                      </m:r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lim>
                                  </m:limLow>
                                </m:fName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16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16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  <a:p>
                <a:pPr lvl="1">
                  <a:spcAft>
                    <a:spcPts val="600"/>
                  </a:spcAft>
                </a:pPr>
                <a:r>
                  <a:rPr lang="en-US" sz="1600" dirty="0"/>
                  <a:t>Players on the same team can </a:t>
                </a:r>
                <a:r>
                  <a:rPr lang="en-US" sz="1600" b="1" dirty="0"/>
                  <a:t>correlate</a:t>
                </a:r>
                <a:r>
                  <a:rPr lang="en-US" sz="1600" dirty="0"/>
                  <a:t> their strategies using </a:t>
                </a:r>
                <a:r>
                  <a:rPr lang="en-US" sz="1600" b="1" dirty="0"/>
                  <a:t>team-private randomness</a:t>
                </a:r>
              </a:p>
              <a:p>
                <a:pPr lvl="1">
                  <a:spcAft>
                    <a:spcPts val="600"/>
                  </a:spcAft>
                </a:pPr>
                <a:endParaRPr lang="en-US" sz="1600" b="1" dirty="0"/>
              </a:p>
              <a:p>
                <a:pPr>
                  <a:spcAft>
                    <a:spcPts val="600"/>
                  </a:spcAft>
                </a:pPr>
                <a:r>
                  <a:rPr lang="en-US" sz="1600" b="1" dirty="0"/>
                  <a:t>In this game: 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600" dirty="0"/>
                  <a:t>TME value = 1/4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600" dirty="0" err="1"/>
                  <a:t>TMECor</a:t>
                </a:r>
                <a:r>
                  <a:rPr lang="en-US" sz="1600" dirty="0"/>
                  <a:t> value = 1/2: </a:t>
                </a:r>
                <a:r>
                  <a:rPr lang="en-US" sz="1600" dirty="0">
                    <a:solidFill>
                      <a:schemeClr val="accent1"/>
                    </a:solidFill>
                  </a:rPr>
                  <a:t>P1</a:t>
                </a:r>
                <a:r>
                  <a:rPr lang="en-US" sz="1600" dirty="0"/>
                  <a:t>/</a:t>
                </a:r>
                <a:r>
                  <a:rPr lang="en-US" sz="1600" dirty="0">
                    <a:solidFill>
                      <a:schemeClr val="accent4"/>
                    </a:solidFill>
                  </a:rPr>
                  <a:t>P2</a:t>
                </a:r>
                <a:r>
                  <a:rPr lang="en-US" sz="1600" dirty="0"/>
                  <a:t> randomize uniformly between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1,0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sz="16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1,0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and</a:t>
                </a:r>
                <a:r>
                  <a:rPr lang="en-US" sz="1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0,1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16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br>
                  <a:rPr lang="en-US" sz="1600" dirty="0"/>
                </a:br>
                <a:r>
                  <a:rPr lang="en-US" sz="1600" dirty="0"/>
                  <a:t>(“random one-time pad”)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BB521C8-CAFC-30B9-18A4-2CB6531838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8162" y="1419628"/>
                <a:ext cx="4573438" cy="3691908"/>
              </a:xfrm>
              <a:prstGeom prst="rect">
                <a:avLst/>
              </a:prstGeom>
              <a:blipFill>
                <a:blip r:embed="rId5"/>
                <a:stretch>
                  <a:fillRect l="-800" t="-495" b="-11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62">
            <a:extLst>
              <a:ext uri="{FF2B5EF4-FFF2-40B4-BE49-F238E27FC236}">
                <a16:creationId xmlns:a16="http://schemas.microsoft.com/office/drawing/2014/main" id="{F0AA955B-A8D4-9935-B970-A0E828FF33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445106"/>
              </p:ext>
            </p:extLst>
          </p:nvPr>
        </p:nvGraphicFramePr>
        <p:xfrm>
          <a:off x="1445280" y="5746932"/>
          <a:ext cx="6553199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05488">
                  <a:extLst>
                    <a:ext uri="{9D8B030D-6E8A-4147-A177-3AD203B41FA5}">
                      <a16:colId xmlns:a16="http://schemas.microsoft.com/office/drawing/2014/main" val="3255770431"/>
                    </a:ext>
                  </a:extLst>
                </a:gridCol>
                <a:gridCol w="3947711">
                  <a:extLst>
                    <a:ext uri="{9D8B030D-6E8A-4147-A177-3AD203B41FA5}">
                      <a16:colId xmlns:a16="http://schemas.microsoft.com/office/drawing/2014/main" val="257307416"/>
                    </a:ext>
                  </a:extLst>
                </a:gridCol>
              </a:tblGrid>
              <a:tr h="215573">
                <a:tc>
                  <a:txBody>
                    <a:bodyPr/>
                    <a:lstStyle/>
                    <a:p>
                      <a:r>
                        <a:rPr lang="en-US" sz="1400" b="1" dirty="0"/>
                        <a:t>TME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err="1"/>
                        <a:t>TMECor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79524"/>
                  </a:ext>
                </a:extLst>
              </a:tr>
              <a:tr h="215573">
                <a:tc>
                  <a:txBody>
                    <a:bodyPr/>
                    <a:lstStyle/>
                    <a:p>
                      <a:r>
                        <a:rPr lang="en-US" sz="1400" dirty="0"/>
                        <a:t>nonconvex optimization 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convex optimization problem (bilinear saddle point)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698330"/>
                  </a:ext>
                </a:extLst>
              </a:tr>
              <a:tr h="215573">
                <a:tc>
                  <a:txBody>
                    <a:bodyPr/>
                    <a:lstStyle/>
                    <a:p>
                      <a:r>
                        <a:rPr lang="en-US" sz="1400" dirty="0"/>
                        <a:t>minimax theorem fails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minimax theorem holds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317315"/>
                  </a:ext>
                </a:extLst>
              </a:tr>
            </a:tbl>
          </a:graphicData>
        </a:graphic>
      </p:graphicFrame>
      <p:sp>
        <p:nvSpPr>
          <p:cNvPr id="6" name="Star: 5 Points 5">
            <a:extLst>
              <a:ext uri="{FF2B5EF4-FFF2-40B4-BE49-F238E27FC236}">
                <a16:creationId xmlns:a16="http://schemas.microsoft.com/office/drawing/2014/main" id="{8C18A0B7-94F2-95DB-11D8-1ED9B597EA60}"/>
              </a:ext>
            </a:extLst>
          </p:cNvPr>
          <p:cNvSpPr/>
          <p:nvPr/>
        </p:nvSpPr>
        <p:spPr>
          <a:xfrm>
            <a:off x="5791200" y="5209237"/>
            <a:ext cx="458269" cy="458269"/>
          </a:xfrm>
          <a:prstGeom prst="star5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94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B7B6F-E9F9-FDC1-4C48-97D2A56B4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Equivalently: (</a:t>
            </a:r>
            <a:r>
              <a:rPr lang="en-US" dirty="0" err="1"/>
              <a:t>Timeable</a:t>
            </a:r>
            <a:r>
              <a:rPr lang="en-US" dirty="0"/>
              <a:t>) two-player zero-sum games of imperfect recall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73E88-2C71-C3CF-6283-443D3B2B2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BA423E-D994-2368-96C1-B55AB6455E8E}"/>
              </a:ext>
            </a:extLst>
          </p:cNvPr>
          <p:cNvCxnSpPr>
            <a:cxnSpLocks/>
          </p:cNvCxnSpPr>
          <p:nvPr/>
        </p:nvCxnSpPr>
        <p:spPr>
          <a:xfrm>
            <a:off x="850312" y="4176499"/>
            <a:ext cx="782518" cy="0"/>
          </a:xfrm>
          <a:prstGeom prst="line">
            <a:avLst/>
          </a:prstGeom>
          <a:ln>
            <a:solidFill>
              <a:schemeClr val="accent6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227B2FF-E699-2EC7-08AD-17051F48D34E}"/>
              </a:ext>
            </a:extLst>
          </p:cNvPr>
          <p:cNvCxnSpPr>
            <a:cxnSpLocks/>
          </p:cNvCxnSpPr>
          <p:nvPr/>
        </p:nvCxnSpPr>
        <p:spPr>
          <a:xfrm>
            <a:off x="2672114" y="4176499"/>
            <a:ext cx="782518" cy="0"/>
          </a:xfrm>
          <a:prstGeom prst="line">
            <a:avLst/>
          </a:prstGeom>
          <a:ln>
            <a:solidFill>
              <a:schemeClr val="accent6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56059CCA-F7C3-B02E-5802-DC7BAA4F2582}"/>
              </a:ext>
            </a:extLst>
          </p:cNvPr>
          <p:cNvSpPr/>
          <p:nvPr/>
        </p:nvSpPr>
        <p:spPr>
          <a:xfrm rot="10800000">
            <a:off x="630567" y="4064419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C79E541-7BF5-EE9C-69F5-DAC43906B493}"/>
              </a:ext>
            </a:extLst>
          </p:cNvPr>
          <p:cNvSpPr/>
          <p:nvPr/>
        </p:nvSpPr>
        <p:spPr>
          <a:xfrm rot="10800000">
            <a:off x="1569323" y="4062328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B3F5B44A-4E47-C489-8975-C491CB8BA7E8}"/>
              </a:ext>
            </a:extLst>
          </p:cNvPr>
          <p:cNvSpPr/>
          <p:nvPr/>
        </p:nvSpPr>
        <p:spPr>
          <a:xfrm rot="10800000">
            <a:off x="2461119" y="4050209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070A86C2-0918-B8CD-1DCC-3345FF2BC97C}"/>
              </a:ext>
            </a:extLst>
          </p:cNvPr>
          <p:cNvSpPr/>
          <p:nvPr/>
        </p:nvSpPr>
        <p:spPr>
          <a:xfrm rot="10800000">
            <a:off x="3386271" y="4062328"/>
            <a:ext cx="292992" cy="252579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CDBF63-1E3A-6B51-96AA-86427BA55785}"/>
              </a:ext>
            </a:extLst>
          </p:cNvPr>
          <p:cNvSpPr txBox="1"/>
          <p:nvPr/>
        </p:nvSpPr>
        <p:spPr>
          <a:xfrm>
            <a:off x="645807" y="401202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36E1D0-EFB7-D26F-8F4D-9BAACBBCF57C}"/>
              </a:ext>
            </a:extLst>
          </p:cNvPr>
          <p:cNvSpPr txBox="1"/>
          <p:nvPr/>
        </p:nvSpPr>
        <p:spPr>
          <a:xfrm>
            <a:off x="1584563" y="400993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578F11-AECE-62C0-F2F0-E5FA8A32AA3F}"/>
              </a:ext>
            </a:extLst>
          </p:cNvPr>
          <p:cNvSpPr txBox="1"/>
          <p:nvPr/>
        </p:nvSpPr>
        <p:spPr>
          <a:xfrm>
            <a:off x="2476359" y="399781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4CB92E-C8C5-CF92-C6DC-20AD2BC41A10}"/>
              </a:ext>
            </a:extLst>
          </p:cNvPr>
          <p:cNvSpPr txBox="1"/>
          <p:nvPr/>
        </p:nvSpPr>
        <p:spPr>
          <a:xfrm>
            <a:off x="3401511" y="400993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45EAA1-5C52-425F-1ECC-8E1D64FF71A0}"/>
              </a:ext>
            </a:extLst>
          </p:cNvPr>
          <p:cNvSpPr/>
          <p:nvPr/>
        </p:nvSpPr>
        <p:spPr>
          <a:xfrm>
            <a:off x="434163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753276-BF48-861A-8E1C-66C810309280}"/>
              </a:ext>
            </a:extLst>
          </p:cNvPr>
          <p:cNvSpPr/>
          <p:nvPr/>
        </p:nvSpPr>
        <p:spPr>
          <a:xfrm>
            <a:off x="891365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377149-6643-3824-40BE-A960603E926D}"/>
              </a:ext>
            </a:extLst>
          </p:cNvPr>
          <p:cNvSpPr/>
          <p:nvPr/>
        </p:nvSpPr>
        <p:spPr>
          <a:xfrm>
            <a:off x="1363177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6DD580-45E1-9B86-78E1-F8F427E4DA85}"/>
              </a:ext>
            </a:extLst>
          </p:cNvPr>
          <p:cNvSpPr/>
          <p:nvPr/>
        </p:nvSpPr>
        <p:spPr>
          <a:xfrm>
            <a:off x="1820379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74C5FE-962C-DB02-16B2-23FEC120D1DF}"/>
              </a:ext>
            </a:extLst>
          </p:cNvPr>
          <p:cNvSpPr/>
          <p:nvPr/>
        </p:nvSpPr>
        <p:spPr>
          <a:xfrm>
            <a:off x="2249678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B1BEAB-DC4F-6144-1EFB-23806BF56E8D}"/>
              </a:ext>
            </a:extLst>
          </p:cNvPr>
          <p:cNvSpPr/>
          <p:nvPr/>
        </p:nvSpPr>
        <p:spPr>
          <a:xfrm>
            <a:off x="2706880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424726-18F8-AB29-1A1E-DE9055AC5EE3}"/>
              </a:ext>
            </a:extLst>
          </p:cNvPr>
          <p:cNvSpPr/>
          <p:nvPr/>
        </p:nvSpPr>
        <p:spPr>
          <a:xfrm>
            <a:off x="3178692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4F2FC5-CE7F-82D3-FC73-DB784F932AFD}"/>
              </a:ext>
            </a:extLst>
          </p:cNvPr>
          <p:cNvSpPr/>
          <p:nvPr/>
        </p:nvSpPr>
        <p:spPr>
          <a:xfrm>
            <a:off x="3635894" y="47003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569F817-BAC4-17BA-BEBE-60BB6C314C4E}"/>
              </a:ext>
            </a:extLst>
          </p:cNvPr>
          <p:cNvCxnSpPr>
            <a:cxnSpLocks/>
            <a:stCxn id="7" idx="0"/>
            <a:endCxn id="15" idx="0"/>
          </p:cNvCxnSpPr>
          <p:nvPr/>
        </p:nvCxnSpPr>
        <p:spPr>
          <a:xfrm flipH="1">
            <a:off x="548464" y="4316998"/>
            <a:ext cx="228599" cy="38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E3BD205-BF10-8A68-17B9-747B04BA6E21}"/>
              </a:ext>
            </a:extLst>
          </p:cNvPr>
          <p:cNvCxnSpPr>
            <a:cxnSpLocks/>
            <a:stCxn id="7" idx="0"/>
            <a:endCxn id="16" idx="0"/>
          </p:cNvCxnSpPr>
          <p:nvPr/>
        </p:nvCxnSpPr>
        <p:spPr>
          <a:xfrm>
            <a:off x="777063" y="4316998"/>
            <a:ext cx="228603" cy="38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E7D0E1C-3B99-D42F-DAA2-FE8B2577F479}"/>
              </a:ext>
            </a:extLst>
          </p:cNvPr>
          <p:cNvCxnSpPr>
            <a:cxnSpLocks/>
            <a:stCxn id="8" idx="0"/>
            <a:endCxn id="17" idx="0"/>
          </p:cNvCxnSpPr>
          <p:nvPr/>
        </p:nvCxnSpPr>
        <p:spPr>
          <a:xfrm flipH="1">
            <a:off x="1477478" y="4314907"/>
            <a:ext cx="238341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709BBE6-2A17-2AE0-0424-ED66E9675B1A}"/>
              </a:ext>
            </a:extLst>
          </p:cNvPr>
          <p:cNvCxnSpPr>
            <a:cxnSpLocks/>
            <a:stCxn id="8" idx="0"/>
            <a:endCxn id="18" idx="0"/>
          </p:cNvCxnSpPr>
          <p:nvPr/>
        </p:nvCxnSpPr>
        <p:spPr>
          <a:xfrm>
            <a:off x="1715819" y="4314907"/>
            <a:ext cx="218861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8A8F8159-6A16-9BAF-6CDE-880DD0AD08FE}"/>
              </a:ext>
            </a:extLst>
          </p:cNvPr>
          <p:cNvSpPr/>
          <p:nvPr/>
        </p:nvSpPr>
        <p:spPr>
          <a:xfrm>
            <a:off x="630568" y="3102242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54C08FC-2651-6F7F-A5F5-D8E3005961B0}"/>
              </a:ext>
            </a:extLst>
          </p:cNvPr>
          <p:cNvSpPr/>
          <p:nvPr/>
        </p:nvSpPr>
        <p:spPr>
          <a:xfrm>
            <a:off x="939722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726C5B0-5461-AA84-7932-29A77630574F}"/>
              </a:ext>
            </a:extLst>
          </p:cNvPr>
          <p:cNvCxnSpPr>
            <a:cxnSpLocks/>
            <a:stCxn id="27" idx="3"/>
            <a:endCxn id="7" idx="3"/>
          </p:cNvCxnSpPr>
          <p:nvPr/>
        </p:nvCxnSpPr>
        <p:spPr>
          <a:xfrm flipH="1">
            <a:off x="777063" y="3354821"/>
            <a:ext cx="1" cy="7095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44EC694A-5E98-C68B-0144-71BEB12455F2}"/>
              </a:ext>
            </a:extLst>
          </p:cNvPr>
          <p:cNvSpPr/>
          <p:nvPr/>
        </p:nvSpPr>
        <p:spPr>
          <a:xfrm>
            <a:off x="1559582" y="3102242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B076143-A0D0-DE0A-D975-B188E3B3D9D3}"/>
              </a:ext>
            </a:extLst>
          </p:cNvPr>
          <p:cNvSpPr/>
          <p:nvPr/>
        </p:nvSpPr>
        <p:spPr>
          <a:xfrm>
            <a:off x="1330980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701BED7-9EC3-10BC-6537-52772347A737}"/>
              </a:ext>
            </a:extLst>
          </p:cNvPr>
          <p:cNvCxnSpPr>
            <a:cxnSpLocks/>
            <a:stCxn id="30" idx="3"/>
            <a:endCxn id="31" idx="0"/>
          </p:cNvCxnSpPr>
          <p:nvPr/>
        </p:nvCxnSpPr>
        <p:spPr>
          <a:xfrm flipH="1">
            <a:off x="1445281" y="3354821"/>
            <a:ext cx="260797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57C4A19-7DAD-A113-B4D3-B248CFBE0161}"/>
              </a:ext>
            </a:extLst>
          </p:cNvPr>
          <p:cNvCxnSpPr>
            <a:cxnSpLocks/>
            <a:stCxn id="27" idx="3"/>
            <a:endCxn id="28" idx="0"/>
          </p:cNvCxnSpPr>
          <p:nvPr/>
        </p:nvCxnSpPr>
        <p:spPr>
          <a:xfrm>
            <a:off x="777064" y="3354821"/>
            <a:ext cx="276959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AF12F67-C2A3-1574-8BB9-8B226C22BB1E}"/>
              </a:ext>
            </a:extLst>
          </p:cNvPr>
          <p:cNvCxnSpPr>
            <a:cxnSpLocks/>
            <a:stCxn id="30" idx="3"/>
            <a:endCxn id="8" idx="3"/>
          </p:cNvCxnSpPr>
          <p:nvPr/>
        </p:nvCxnSpPr>
        <p:spPr>
          <a:xfrm>
            <a:off x="1706078" y="3354821"/>
            <a:ext cx="9741" cy="707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FF6DE4B-CCC4-3F57-8D92-E86CD77B6732}"/>
              </a:ext>
            </a:extLst>
          </p:cNvPr>
          <p:cNvCxnSpPr>
            <a:cxnSpLocks/>
            <a:stCxn id="27" idx="5"/>
            <a:endCxn id="30" idx="1"/>
          </p:cNvCxnSpPr>
          <p:nvPr/>
        </p:nvCxnSpPr>
        <p:spPr>
          <a:xfrm>
            <a:off x="850312" y="3228532"/>
            <a:ext cx="782518" cy="0"/>
          </a:xfrm>
          <a:prstGeom prst="line">
            <a:avLst/>
          </a:prstGeom>
          <a:ln>
            <a:solidFill>
              <a:schemeClr val="accent1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D664FA7-8722-5A6A-39B0-A43523C3641F}"/>
              </a:ext>
            </a:extLst>
          </p:cNvPr>
          <p:cNvCxnSpPr>
            <a:cxnSpLocks/>
            <a:stCxn id="9" idx="0"/>
            <a:endCxn id="19" idx="0"/>
          </p:cNvCxnSpPr>
          <p:nvPr/>
        </p:nvCxnSpPr>
        <p:spPr>
          <a:xfrm flipH="1">
            <a:off x="2363979" y="4302788"/>
            <a:ext cx="243636" cy="397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BDED30D-2300-600A-A49E-F5B8E2261AD1}"/>
              </a:ext>
            </a:extLst>
          </p:cNvPr>
          <p:cNvCxnSpPr>
            <a:cxnSpLocks/>
            <a:stCxn id="9" idx="0"/>
            <a:endCxn id="20" idx="0"/>
          </p:cNvCxnSpPr>
          <p:nvPr/>
        </p:nvCxnSpPr>
        <p:spPr>
          <a:xfrm>
            <a:off x="2607615" y="4302788"/>
            <a:ext cx="213566" cy="397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1E01432-B1C8-C8DE-3EA9-63D36241FFCE}"/>
              </a:ext>
            </a:extLst>
          </p:cNvPr>
          <p:cNvCxnSpPr>
            <a:cxnSpLocks/>
            <a:stCxn id="10" idx="0"/>
            <a:endCxn id="21" idx="0"/>
          </p:cNvCxnSpPr>
          <p:nvPr/>
        </p:nvCxnSpPr>
        <p:spPr>
          <a:xfrm flipH="1">
            <a:off x="3292993" y="4314907"/>
            <a:ext cx="239774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1FB8471-7689-4A8B-7862-8CDB3E6F1C89}"/>
              </a:ext>
            </a:extLst>
          </p:cNvPr>
          <p:cNvCxnSpPr>
            <a:cxnSpLocks/>
            <a:stCxn id="14" idx="2"/>
            <a:endCxn id="22" idx="0"/>
          </p:cNvCxnSpPr>
          <p:nvPr/>
        </p:nvCxnSpPr>
        <p:spPr>
          <a:xfrm>
            <a:off x="3533118" y="4286930"/>
            <a:ext cx="217077" cy="413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D0504313-308E-F766-AA7E-2EDF69080B3E}"/>
              </a:ext>
            </a:extLst>
          </p:cNvPr>
          <p:cNvSpPr/>
          <p:nvPr/>
        </p:nvSpPr>
        <p:spPr>
          <a:xfrm>
            <a:off x="2452370" y="3102242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814B8BE-35BC-4770-C90B-CEDF8301502E}"/>
              </a:ext>
            </a:extLst>
          </p:cNvPr>
          <p:cNvSpPr/>
          <p:nvPr/>
        </p:nvSpPr>
        <p:spPr>
          <a:xfrm>
            <a:off x="2761524" y="3709707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74D1736-EAF5-BAF7-BE81-2EFF143C9F74}"/>
              </a:ext>
            </a:extLst>
          </p:cNvPr>
          <p:cNvCxnSpPr>
            <a:cxnSpLocks/>
            <a:stCxn id="40" idx="3"/>
            <a:endCxn id="9" idx="3"/>
          </p:cNvCxnSpPr>
          <p:nvPr/>
        </p:nvCxnSpPr>
        <p:spPr>
          <a:xfrm>
            <a:off x="2598866" y="3354821"/>
            <a:ext cx="8749" cy="695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0378A484-297C-394B-181D-769AB6C5FA1B}"/>
              </a:ext>
            </a:extLst>
          </p:cNvPr>
          <p:cNvSpPr/>
          <p:nvPr/>
        </p:nvSpPr>
        <p:spPr>
          <a:xfrm>
            <a:off x="3381384" y="3102242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06FF4B2-CD67-90FE-F51B-E7766255C0DA}"/>
              </a:ext>
            </a:extLst>
          </p:cNvPr>
          <p:cNvSpPr/>
          <p:nvPr/>
        </p:nvSpPr>
        <p:spPr>
          <a:xfrm>
            <a:off x="3152782" y="370970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5A3E0DC-4B99-A3EE-E6DF-ED534F2E480F}"/>
              </a:ext>
            </a:extLst>
          </p:cNvPr>
          <p:cNvCxnSpPr>
            <a:cxnSpLocks/>
            <a:stCxn id="43" idx="3"/>
            <a:endCxn id="44" idx="0"/>
          </p:cNvCxnSpPr>
          <p:nvPr/>
        </p:nvCxnSpPr>
        <p:spPr>
          <a:xfrm flipH="1">
            <a:off x="3267083" y="3354821"/>
            <a:ext cx="260797" cy="354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FBFB708-23E9-DA87-7F44-EE2DD74AFE2D}"/>
              </a:ext>
            </a:extLst>
          </p:cNvPr>
          <p:cNvCxnSpPr>
            <a:cxnSpLocks/>
            <a:stCxn id="40" idx="3"/>
            <a:endCxn id="41" idx="0"/>
          </p:cNvCxnSpPr>
          <p:nvPr/>
        </p:nvCxnSpPr>
        <p:spPr>
          <a:xfrm>
            <a:off x="2598866" y="3354821"/>
            <a:ext cx="276959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11DE664-7332-2D87-A8D7-69CEDCAE888F}"/>
              </a:ext>
            </a:extLst>
          </p:cNvPr>
          <p:cNvCxnSpPr>
            <a:cxnSpLocks/>
            <a:stCxn id="43" idx="3"/>
            <a:endCxn id="10" idx="3"/>
          </p:cNvCxnSpPr>
          <p:nvPr/>
        </p:nvCxnSpPr>
        <p:spPr>
          <a:xfrm>
            <a:off x="3527880" y="3354821"/>
            <a:ext cx="4887" cy="707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7FABF59-2500-A060-6C0C-C7BEB2C78D61}"/>
              </a:ext>
            </a:extLst>
          </p:cNvPr>
          <p:cNvCxnSpPr>
            <a:cxnSpLocks/>
            <a:stCxn id="40" idx="5"/>
            <a:endCxn id="43" idx="1"/>
          </p:cNvCxnSpPr>
          <p:nvPr/>
        </p:nvCxnSpPr>
        <p:spPr>
          <a:xfrm>
            <a:off x="2672114" y="3228532"/>
            <a:ext cx="782518" cy="0"/>
          </a:xfrm>
          <a:prstGeom prst="line">
            <a:avLst/>
          </a:prstGeom>
          <a:ln>
            <a:solidFill>
              <a:schemeClr val="accent1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A7F1D3AE-4B09-70B8-8B9F-5319C78DE536}"/>
              </a:ext>
            </a:extLst>
          </p:cNvPr>
          <p:cNvSpPr/>
          <p:nvPr/>
        </p:nvSpPr>
        <p:spPr>
          <a:xfrm>
            <a:off x="1095076" y="2452038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1AE4A73-C3A6-C9F7-7F35-8A2EE37ADF74}"/>
              </a:ext>
            </a:extLst>
          </p:cNvPr>
          <p:cNvCxnSpPr>
            <a:cxnSpLocks/>
            <a:stCxn id="53" idx="4"/>
            <a:endCxn id="49" idx="0"/>
          </p:cNvCxnSpPr>
          <p:nvPr/>
        </p:nvCxnSpPr>
        <p:spPr>
          <a:xfrm flipH="1">
            <a:off x="1241572" y="2109508"/>
            <a:ext cx="907757" cy="342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71E86E2-EC39-C370-BFA2-FC2CC9B50A23}"/>
              </a:ext>
            </a:extLst>
          </p:cNvPr>
          <p:cNvCxnSpPr>
            <a:cxnSpLocks/>
            <a:stCxn id="53" idx="4"/>
            <a:endCxn id="52" idx="0"/>
          </p:cNvCxnSpPr>
          <p:nvPr/>
        </p:nvCxnSpPr>
        <p:spPr>
          <a:xfrm>
            <a:off x="2149329" y="2109508"/>
            <a:ext cx="907758" cy="3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32A6C768-F5F7-E400-E860-BEC67E33719D}"/>
              </a:ext>
            </a:extLst>
          </p:cNvPr>
          <p:cNvSpPr/>
          <p:nvPr/>
        </p:nvSpPr>
        <p:spPr>
          <a:xfrm>
            <a:off x="2910591" y="2466529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ADA55C0-78F9-CD96-3675-5426FAF46F75}"/>
              </a:ext>
            </a:extLst>
          </p:cNvPr>
          <p:cNvSpPr/>
          <p:nvPr/>
        </p:nvSpPr>
        <p:spPr>
          <a:xfrm>
            <a:off x="2030630" y="1872110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007251D-E4F9-3375-6B60-67E0BD89A623}"/>
              </a:ext>
            </a:extLst>
          </p:cNvPr>
          <p:cNvCxnSpPr>
            <a:cxnSpLocks/>
            <a:stCxn id="49" idx="3"/>
            <a:endCxn id="27" idx="0"/>
          </p:cNvCxnSpPr>
          <p:nvPr/>
        </p:nvCxnSpPr>
        <p:spPr>
          <a:xfrm flipH="1">
            <a:off x="777064" y="2704617"/>
            <a:ext cx="464508" cy="39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935234C-47A7-EBC8-3CBB-214A1523AC84}"/>
              </a:ext>
            </a:extLst>
          </p:cNvPr>
          <p:cNvCxnSpPr>
            <a:cxnSpLocks/>
            <a:stCxn id="49" idx="3"/>
            <a:endCxn id="40" idx="0"/>
          </p:cNvCxnSpPr>
          <p:nvPr/>
        </p:nvCxnSpPr>
        <p:spPr>
          <a:xfrm>
            <a:off x="1241572" y="2704617"/>
            <a:ext cx="1357294" cy="39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8EB4FBC-4EEB-30CF-AD05-7A2918363C89}"/>
              </a:ext>
            </a:extLst>
          </p:cNvPr>
          <p:cNvCxnSpPr>
            <a:cxnSpLocks/>
            <a:stCxn id="52" idx="3"/>
            <a:endCxn id="30" idx="0"/>
          </p:cNvCxnSpPr>
          <p:nvPr/>
        </p:nvCxnSpPr>
        <p:spPr>
          <a:xfrm flipH="1">
            <a:off x="1706078" y="2719108"/>
            <a:ext cx="1351009" cy="383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50A90EE6-7955-B886-60F0-C9A45A1063CE}"/>
              </a:ext>
            </a:extLst>
          </p:cNvPr>
          <p:cNvCxnSpPr>
            <a:cxnSpLocks/>
            <a:stCxn id="52" idx="3"/>
            <a:endCxn id="43" idx="0"/>
          </p:cNvCxnSpPr>
          <p:nvPr/>
        </p:nvCxnSpPr>
        <p:spPr>
          <a:xfrm>
            <a:off x="3057087" y="2719108"/>
            <a:ext cx="470793" cy="383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2" name="Table 62">
            <a:extLst>
              <a:ext uri="{FF2B5EF4-FFF2-40B4-BE49-F238E27FC236}">
                <a16:creationId xmlns:a16="http://schemas.microsoft.com/office/drawing/2014/main" id="{767D3079-F3A2-4CF2-AF0B-EAB351B08C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690112"/>
              </p:ext>
            </p:extLst>
          </p:nvPr>
        </p:nvGraphicFramePr>
        <p:xfrm>
          <a:off x="4121389" y="1762958"/>
          <a:ext cx="4761134" cy="213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8301">
                  <a:extLst>
                    <a:ext uri="{9D8B030D-6E8A-4147-A177-3AD203B41FA5}">
                      <a16:colId xmlns:a16="http://schemas.microsoft.com/office/drawing/2014/main" val="3255770431"/>
                    </a:ext>
                  </a:extLst>
                </a:gridCol>
                <a:gridCol w="2292833">
                  <a:extLst>
                    <a:ext uri="{9D8B030D-6E8A-4147-A177-3AD203B41FA5}">
                      <a16:colId xmlns:a16="http://schemas.microsoft.com/office/drawing/2014/main" val="257307416"/>
                    </a:ext>
                  </a:extLst>
                </a:gridCol>
              </a:tblGrid>
              <a:tr h="215573">
                <a:tc>
                  <a:txBody>
                    <a:bodyPr/>
                    <a:lstStyle/>
                    <a:p>
                      <a:r>
                        <a:rPr lang="en-US" sz="1400" b="1" dirty="0"/>
                        <a:t>Team games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Imperfect-recall games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79524"/>
                  </a:ext>
                </a:extLst>
              </a:tr>
              <a:tr h="215573">
                <a:tc>
                  <a:txBody>
                    <a:bodyPr/>
                    <a:lstStyle/>
                    <a:p>
                      <a:r>
                        <a:rPr lang="en-US" sz="1400" dirty="0"/>
                        <a:t>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player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698330"/>
                  </a:ext>
                </a:extLst>
              </a:tr>
              <a:tr h="215573">
                <a:tc>
                  <a:txBody>
                    <a:bodyPr/>
                    <a:lstStyle/>
                    <a:p>
                      <a:r>
                        <a:rPr lang="en-US" sz="1400" dirty="0"/>
                        <a:t>strategy profile for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strategy for player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317315"/>
                  </a:ext>
                </a:extLst>
              </a:tr>
              <a:tr h="215573">
                <a:tc>
                  <a:txBody>
                    <a:bodyPr/>
                    <a:lstStyle/>
                    <a:p>
                      <a:r>
                        <a:rPr lang="en-US" sz="1400" dirty="0"/>
                        <a:t>uncorrelated strategy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behavioral strategy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021652"/>
                  </a:ext>
                </a:extLst>
              </a:tr>
              <a:tr h="215573">
                <a:tc>
                  <a:txBody>
                    <a:bodyPr/>
                    <a:lstStyle/>
                    <a:p>
                      <a:r>
                        <a:rPr lang="en-US" sz="1400" dirty="0"/>
                        <a:t>correlated strategy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mixed strategy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613025"/>
                  </a:ext>
                </a:extLst>
              </a:tr>
              <a:tr h="215573">
                <a:tc>
                  <a:txBody>
                    <a:bodyPr/>
                    <a:lstStyle/>
                    <a:p>
                      <a:r>
                        <a:rPr lang="en-US" sz="1400" dirty="0"/>
                        <a:t>TME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optimal behavioral strategy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435915"/>
                  </a:ext>
                </a:extLst>
              </a:tr>
              <a:tr h="215573">
                <a:tc>
                  <a:txBody>
                    <a:bodyPr/>
                    <a:lstStyle/>
                    <a:p>
                      <a:r>
                        <a:rPr lang="en-US" sz="1400" dirty="0" err="1"/>
                        <a:t>TMECor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mixed Nash equilibrium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383741"/>
                  </a:ext>
                </a:extLst>
              </a:tr>
            </a:tbl>
          </a:graphicData>
        </a:graphic>
      </p:graphicFrame>
      <p:grpSp>
        <p:nvGrpSpPr>
          <p:cNvPr id="67" name="Group 66">
            <a:extLst>
              <a:ext uri="{FF2B5EF4-FFF2-40B4-BE49-F238E27FC236}">
                <a16:creationId xmlns:a16="http://schemas.microsoft.com/office/drawing/2014/main" id="{57203101-D621-40CD-4A2D-6F2149400C3B}"/>
              </a:ext>
            </a:extLst>
          </p:cNvPr>
          <p:cNvGrpSpPr/>
          <p:nvPr/>
        </p:nvGrpSpPr>
        <p:grpSpPr>
          <a:xfrm>
            <a:off x="4205725" y="4062328"/>
            <a:ext cx="4691944" cy="584775"/>
            <a:chOff x="4558114" y="4205064"/>
            <a:chExt cx="4691944" cy="584775"/>
          </a:xfrm>
        </p:grpSpPr>
        <p:pic>
          <p:nvPicPr>
            <p:cNvPr id="65" name="Graphic 64" descr="Warning">
              <a:extLst>
                <a:ext uri="{FF2B5EF4-FFF2-40B4-BE49-F238E27FC236}">
                  <a16:creationId xmlns:a16="http://schemas.microsoft.com/office/drawing/2014/main" id="{4CF44024-241D-AF1F-2B17-52FE7691B9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558114" y="4272687"/>
              <a:ext cx="507315" cy="50731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D6B41067-1701-8F15-1E90-9A52EA0B9803}"/>
                    </a:ext>
                  </a:extLst>
                </p:cNvPr>
                <p:cNvSpPr txBox="1"/>
                <p:nvPr/>
              </p:nvSpPr>
              <p:spPr>
                <a:xfrm>
                  <a:off x="5085328" y="4205064"/>
                  <a:ext cx="416473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solidFill>
                        <a:schemeClr val="accent2"/>
                      </a:solidFill>
                    </a:rPr>
                    <a:t>Kuhn’s theorem does not apply!</a:t>
                  </a:r>
                </a:p>
                <a:p>
                  <a:r>
                    <a:rPr lang="en-US" sz="1600" dirty="0">
                      <a:solidFill>
                        <a:schemeClr val="accent2"/>
                      </a:solidFill>
                    </a:rPr>
                    <a:t>(mixed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</m:oMath>
                  </a14:m>
                  <a:r>
                    <a:rPr lang="en-US" sz="1600" dirty="0">
                      <a:solidFill>
                        <a:schemeClr val="accent2"/>
                      </a:solidFill>
                    </a:rPr>
                    <a:t> behavioral for imperfect-recall games)</a:t>
                  </a: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D6B41067-1701-8F15-1E90-9A52EA0B98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85328" y="4205064"/>
                  <a:ext cx="4164730" cy="584775"/>
                </a:xfrm>
                <a:prstGeom prst="rect">
                  <a:avLst/>
                </a:prstGeom>
                <a:blipFill>
                  <a:blip r:embed="rId4"/>
                  <a:stretch>
                    <a:fillRect l="-731" t="-3125"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C09228E7-9906-66E0-BB07-CDB176421E8A}"/>
              </a:ext>
            </a:extLst>
          </p:cNvPr>
          <p:cNvSpPr txBox="1"/>
          <p:nvPr/>
        </p:nvSpPr>
        <p:spPr>
          <a:xfrm>
            <a:off x="457200" y="5342285"/>
            <a:ext cx="8134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Question for remainder of class: When can we </a:t>
            </a:r>
            <a:r>
              <a:rPr lang="en-US" sz="2000" b="1" dirty="0"/>
              <a:t>compute </a:t>
            </a:r>
            <a:r>
              <a:rPr lang="en-US" sz="2000" b="1" dirty="0" err="1"/>
              <a:t>TMECor</a:t>
            </a:r>
            <a:r>
              <a:rPr lang="en-US" sz="2000" b="1" dirty="0"/>
              <a:t> efficiently?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4230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B01A1D7-1356-9F99-47D4-1B077C8E12B2}"/>
              </a:ext>
            </a:extLst>
          </p:cNvPr>
          <p:cNvCxnSpPr>
            <a:cxnSpLocks/>
            <a:stCxn id="58" idx="5"/>
            <a:endCxn id="59" idx="1"/>
          </p:cNvCxnSpPr>
          <p:nvPr/>
        </p:nvCxnSpPr>
        <p:spPr>
          <a:xfrm>
            <a:off x="850312" y="3228532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83350A8-9B6E-C733-0D68-8DE397FE67B2}"/>
              </a:ext>
            </a:extLst>
          </p:cNvPr>
          <p:cNvCxnSpPr>
            <a:cxnSpLocks/>
            <a:stCxn id="61" idx="5"/>
            <a:endCxn id="62" idx="1"/>
          </p:cNvCxnSpPr>
          <p:nvPr/>
        </p:nvCxnSpPr>
        <p:spPr>
          <a:xfrm>
            <a:off x="2672114" y="3228532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27AEE3C-71C9-47B2-25AA-010484851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Representing strategy profiles of a team: Realization form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2851A-E702-79E6-76FB-0E8D1ADEE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3AD8D72-A455-D4F2-E449-5C9F79010ED9}"/>
              </a:ext>
            </a:extLst>
          </p:cNvPr>
          <p:cNvCxnSpPr>
            <a:cxnSpLocks/>
          </p:cNvCxnSpPr>
          <p:nvPr/>
        </p:nvCxnSpPr>
        <p:spPr>
          <a:xfrm flipH="1">
            <a:off x="548464" y="4316998"/>
            <a:ext cx="228599" cy="38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C4429CD-BF2A-50BF-4609-0F0DB7ECA209}"/>
              </a:ext>
            </a:extLst>
          </p:cNvPr>
          <p:cNvCxnSpPr>
            <a:cxnSpLocks/>
          </p:cNvCxnSpPr>
          <p:nvPr/>
        </p:nvCxnSpPr>
        <p:spPr>
          <a:xfrm>
            <a:off x="777063" y="4316998"/>
            <a:ext cx="228603" cy="38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14495FA-E9B0-451E-6329-6AB0EEEF4A25}"/>
              </a:ext>
            </a:extLst>
          </p:cNvPr>
          <p:cNvCxnSpPr>
            <a:cxnSpLocks/>
          </p:cNvCxnSpPr>
          <p:nvPr/>
        </p:nvCxnSpPr>
        <p:spPr>
          <a:xfrm flipH="1">
            <a:off x="1477478" y="4314907"/>
            <a:ext cx="238341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04E4E07-0B74-6603-16B3-F25AB25A5D6F}"/>
              </a:ext>
            </a:extLst>
          </p:cNvPr>
          <p:cNvCxnSpPr>
            <a:cxnSpLocks/>
          </p:cNvCxnSpPr>
          <p:nvPr/>
        </p:nvCxnSpPr>
        <p:spPr>
          <a:xfrm>
            <a:off x="1715819" y="4314907"/>
            <a:ext cx="218861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B73C341-7ADA-F69D-C177-97A4F532D953}"/>
              </a:ext>
            </a:extLst>
          </p:cNvPr>
          <p:cNvCxnSpPr>
            <a:cxnSpLocks/>
          </p:cNvCxnSpPr>
          <p:nvPr/>
        </p:nvCxnSpPr>
        <p:spPr>
          <a:xfrm flipH="1">
            <a:off x="777063" y="3354821"/>
            <a:ext cx="1" cy="7095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136C7D9-D46F-7F6E-0C78-8AC4DD40EFCC}"/>
              </a:ext>
            </a:extLst>
          </p:cNvPr>
          <p:cNvCxnSpPr>
            <a:cxnSpLocks/>
          </p:cNvCxnSpPr>
          <p:nvPr/>
        </p:nvCxnSpPr>
        <p:spPr>
          <a:xfrm flipH="1">
            <a:off x="1445281" y="3354821"/>
            <a:ext cx="260797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EFC784D-47A6-9811-D9BC-E602ADBF3161}"/>
              </a:ext>
            </a:extLst>
          </p:cNvPr>
          <p:cNvCxnSpPr>
            <a:cxnSpLocks/>
          </p:cNvCxnSpPr>
          <p:nvPr/>
        </p:nvCxnSpPr>
        <p:spPr>
          <a:xfrm>
            <a:off x="777064" y="3354821"/>
            <a:ext cx="276959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5A640CC-45AB-8E42-C23D-25E3A028C1E1}"/>
              </a:ext>
            </a:extLst>
          </p:cNvPr>
          <p:cNvCxnSpPr>
            <a:cxnSpLocks/>
          </p:cNvCxnSpPr>
          <p:nvPr/>
        </p:nvCxnSpPr>
        <p:spPr>
          <a:xfrm>
            <a:off x="1706078" y="3354821"/>
            <a:ext cx="9741" cy="707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1DE1956-4BE4-FCE8-6BE9-2B84BB81DB06}"/>
              </a:ext>
            </a:extLst>
          </p:cNvPr>
          <p:cNvCxnSpPr>
            <a:cxnSpLocks/>
          </p:cNvCxnSpPr>
          <p:nvPr/>
        </p:nvCxnSpPr>
        <p:spPr>
          <a:xfrm flipH="1">
            <a:off x="2363979" y="4302788"/>
            <a:ext cx="243636" cy="397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D39BC3A-4243-CA88-2279-6D3C8E48E3CC}"/>
              </a:ext>
            </a:extLst>
          </p:cNvPr>
          <p:cNvCxnSpPr>
            <a:cxnSpLocks/>
          </p:cNvCxnSpPr>
          <p:nvPr/>
        </p:nvCxnSpPr>
        <p:spPr>
          <a:xfrm>
            <a:off x="2607615" y="4302788"/>
            <a:ext cx="213566" cy="397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DC10240-BAE9-89AB-96DC-D3BAB3E51290}"/>
              </a:ext>
            </a:extLst>
          </p:cNvPr>
          <p:cNvCxnSpPr>
            <a:cxnSpLocks/>
          </p:cNvCxnSpPr>
          <p:nvPr/>
        </p:nvCxnSpPr>
        <p:spPr>
          <a:xfrm flipH="1">
            <a:off x="3292993" y="4314907"/>
            <a:ext cx="239774" cy="38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75D36E1-48EB-C9DA-249E-CF079B1C9429}"/>
              </a:ext>
            </a:extLst>
          </p:cNvPr>
          <p:cNvCxnSpPr>
            <a:cxnSpLocks/>
          </p:cNvCxnSpPr>
          <p:nvPr/>
        </p:nvCxnSpPr>
        <p:spPr>
          <a:xfrm>
            <a:off x="3533118" y="4286930"/>
            <a:ext cx="217077" cy="413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9654816-6DE1-8DD5-D9F1-F64BFB7C7A34}"/>
              </a:ext>
            </a:extLst>
          </p:cNvPr>
          <p:cNvCxnSpPr>
            <a:cxnSpLocks/>
          </p:cNvCxnSpPr>
          <p:nvPr/>
        </p:nvCxnSpPr>
        <p:spPr>
          <a:xfrm>
            <a:off x="2598866" y="3354821"/>
            <a:ext cx="8749" cy="695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D29F0E6-477A-67DB-FFA9-350BF0A64EED}"/>
              </a:ext>
            </a:extLst>
          </p:cNvPr>
          <p:cNvCxnSpPr>
            <a:cxnSpLocks/>
          </p:cNvCxnSpPr>
          <p:nvPr/>
        </p:nvCxnSpPr>
        <p:spPr>
          <a:xfrm flipH="1">
            <a:off x="3267083" y="3354821"/>
            <a:ext cx="260797" cy="354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D9D0DBD-7F22-0603-5D27-64583FBBE757}"/>
              </a:ext>
            </a:extLst>
          </p:cNvPr>
          <p:cNvCxnSpPr>
            <a:cxnSpLocks/>
          </p:cNvCxnSpPr>
          <p:nvPr/>
        </p:nvCxnSpPr>
        <p:spPr>
          <a:xfrm>
            <a:off x="2598866" y="3354821"/>
            <a:ext cx="276959" cy="354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71E09F1-C883-F0AD-F7EC-21CD384A0DF0}"/>
              </a:ext>
            </a:extLst>
          </p:cNvPr>
          <p:cNvCxnSpPr>
            <a:cxnSpLocks/>
          </p:cNvCxnSpPr>
          <p:nvPr/>
        </p:nvCxnSpPr>
        <p:spPr>
          <a:xfrm>
            <a:off x="3527880" y="3354821"/>
            <a:ext cx="4887" cy="707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A9D831CA-6AE1-3E69-0987-494C94E3657C}"/>
              </a:ext>
            </a:extLst>
          </p:cNvPr>
          <p:cNvSpPr/>
          <p:nvPr/>
        </p:nvSpPr>
        <p:spPr>
          <a:xfrm>
            <a:off x="1095076" y="2452038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7CC1816-B294-6907-1BCA-6CA8E3A65AE6}"/>
              </a:ext>
            </a:extLst>
          </p:cNvPr>
          <p:cNvCxnSpPr>
            <a:cxnSpLocks/>
            <a:stCxn id="53" idx="4"/>
            <a:endCxn id="49" idx="0"/>
          </p:cNvCxnSpPr>
          <p:nvPr/>
        </p:nvCxnSpPr>
        <p:spPr>
          <a:xfrm flipH="1">
            <a:off x="1241572" y="2109508"/>
            <a:ext cx="907757" cy="342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90D43FA-B2D3-3294-02DE-D2511272D3C5}"/>
              </a:ext>
            </a:extLst>
          </p:cNvPr>
          <p:cNvCxnSpPr>
            <a:cxnSpLocks/>
            <a:stCxn id="53" idx="4"/>
            <a:endCxn id="52" idx="0"/>
          </p:cNvCxnSpPr>
          <p:nvPr/>
        </p:nvCxnSpPr>
        <p:spPr>
          <a:xfrm>
            <a:off x="2149329" y="2109508"/>
            <a:ext cx="907758" cy="3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E0D8B69B-BCCA-BCF6-5BA7-CBE333161A52}"/>
              </a:ext>
            </a:extLst>
          </p:cNvPr>
          <p:cNvSpPr/>
          <p:nvPr/>
        </p:nvSpPr>
        <p:spPr>
          <a:xfrm>
            <a:off x="2910591" y="2466529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5DE5F8C-C38E-F8E0-9B46-BE335F000C02}"/>
              </a:ext>
            </a:extLst>
          </p:cNvPr>
          <p:cNvSpPr/>
          <p:nvPr/>
        </p:nvSpPr>
        <p:spPr>
          <a:xfrm>
            <a:off x="2030630" y="1872110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B5B530B-B512-F48B-8757-28E980ACDF62}"/>
              </a:ext>
            </a:extLst>
          </p:cNvPr>
          <p:cNvCxnSpPr>
            <a:cxnSpLocks/>
            <a:stCxn id="49" idx="3"/>
          </p:cNvCxnSpPr>
          <p:nvPr/>
        </p:nvCxnSpPr>
        <p:spPr>
          <a:xfrm flipH="1">
            <a:off x="777064" y="2704617"/>
            <a:ext cx="464508" cy="39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F54B009E-FFD6-5764-6299-0BC2AC33588E}"/>
              </a:ext>
            </a:extLst>
          </p:cNvPr>
          <p:cNvCxnSpPr>
            <a:cxnSpLocks/>
            <a:stCxn id="49" idx="3"/>
          </p:cNvCxnSpPr>
          <p:nvPr/>
        </p:nvCxnSpPr>
        <p:spPr>
          <a:xfrm>
            <a:off x="1241572" y="2704617"/>
            <a:ext cx="1357294" cy="39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07AC2B2-A468-B1C2-2C27-F1B10C780749}"/>
              </a:ext>
            </a:extLst>
          </p:cNvPr>
          <p:cNvCxnSpPr>
            <a:cxnSpLocks/>
            <a:stCxn id="52" idx="3"/>
          </p:cNvCxnSpPr>
          <p:nvPr/>
        </p:nvCxnSpPr>
        <p:spPr>
          <a:xfrm flipH="1">
            <a:off x="1706078" y="2719108"/>
            <a:ext cx="1351009" cy="383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04F406C-2A8D-D360-9738-477365E3C377}"/>
              </a:ext>
            </a:extLst>
          </p:cNvPr>
          <p:cNvCxnSpPr>
            <a:cxnSpLocks/>
            <a:stCxn id="52" idx="3"/>
          </p:cNvCxnSpPr>
          <p:nvPr/>
        </p:nvCxnSpPr>
        <p:spPr>
          <a:xfrm>
            <a:off x="3057087" y="2719108"/>
            <a:ext cx="470793" cy="383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F23E3D95-E080-573A-5790-13F01E391138}"/>
              </a:ext>
            </a:extLst>
          </p:cNvPr>
          <p:cNvSpPr/>
          <p:nvPr/>
        </p:nvSpPr>
        <p:spPr>
          <a:xfrm>
            <a:off x="630568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D9FC5AC0-BDDC-BB73-D7AF-939BCF96E0FD}"/>
              </a:ext>
            </a:extLst>
          </p:cNvPr>
          <p:cNvSpPr/>
          <p:nvPr/>
        </p:nvSpPr>
        <p:spPr>
          <a:xfrm>
            <a:off x="1559582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B7962ABE-9BF0-1E58-2FB8-FEA5C6701D5A}"/>
              </a:ext>
            </a:extLst>
          </p:cNvPr>
          <p:cNvSpPr/>
          <p:nvPr/>
        </p:nvSpPr>
        <p:spPr>
          <a:xfrm>
            <a:off x="2452370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4240A777-69CF-429E-8DF2-255B762EE373}"/>
              </a:ext>
            </a:extLst>
          </p:cNvPr>
          <p:cNvSpPr/>
          <p:nvPr/>
        </p:nvSpPr>
        <p:spPr>
          <a:xfrm>
            <a:off x="3381384" y="3102242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EA679E0-804E-210B-D73E-8D3F65F8E8E6}"/>
              </a:ext>
            </a:extLst>
          </p:cNvPr>
          <p:cNvSpPr/>
          <p:nvPr/>
        </p:nvSpPr>
        <p:spPr>
          <a:xfrm rot="10800000">
            <a:off x="647967" y="4064419"/>
            <a:ext cx="256032" cy="25257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FD0410BD-0D57-C503-2B0A-580F6ED216E2}"/>
              </a:ext>
            </a:extLst>
          </p:cNvPr>
          <p:cNvSpPr/>
          <p:nvPr/>
        </p:nvSpPr>
        <p:spPr>
          <a:xfrm rot="10800000">
            <a:off x="1586723" y="4062328"/>
            <a:ext cx="256032" cy="25257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2B43866-A745-887E-04DC-48C1756DF3D8}"/>
              </a:ext>
            </a:extLst>
          </p:cNvPr>
          <p:cNvSpPr/>
          <p:nvPr/>
        </p:nvSpPr>
        <p:spPr>
          <a:xfrm rot="10800000">
            <a:off x="2478519" y="4050209"/>
            <a:ext cx="256032" cy="25257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764A57A-061F-9BA5-7377-250B41B033DB}"/>
              </a:ext>
            </a:extLst>
          </p:cNvPr>
          <p:cNvSpPr/>
          <p:nvPr/>
        </p:nvSpPr>
        <p:spPr>
          <a:xfrm rot="10800000">
            <a:off x="3403671" y="4062328"/>
            <a:ext cx="256032" cy="25257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137160" rtlCol="0" anchor="ctr"/>
          <a:lstStyle/>
          <a:p>
            <a:pPr algn="ctr"/>
            <a:endParaRPr 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AE17273-036D-D495-233A-E5A7088807F6}"/>
                  </a:ext>
                </a:extLst>
              </p:cNvPr>
              <p:cNvSpPr txBox="1"/>
              <p:nvPr/>
            </p:nvSpPr>
            <p:spPr>
              <a:xfrm>
                <a:off x="849695" y="2633469"/>
                <a:ext cx="187660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200" dirty="0">
                    <a:solidFill>
                      <a:schemeClr val="accent1"/>
                    </a:solidFill>
                  </a:rPr>
                  <a:t>                                          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AE17273-036D-D495-233A-E5A708880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695" y="2633469"/>
                <a:ext cx="1876604" cy="2769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25E05D7-09DB-B720-F4C4-D9E47C07C2BC}"/>
                  </a:ext>
                </a:extLst>
              </p:cNvPr>
              <p:cNvSpPr txBox="1"/>
              <p:nvPr/>
            </p:nvSpPr>
            <p:spPr>
              <a:xfrm>
                <a:off x="587554" y="3373802"/>
                <a:ext cx="29228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200" dirty="0">
                    <a:solidFill>
                      <a:schemeClr val="accent4"/>
                    </a:solidFill>
                  </a:rPr>
                  <a:t>                   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200" dirty="0">
                    <a:solidFill>
                      <a:schemeClr val="accent4"/>
                    </a:solidFill>
                  </a:rPr>
                  <a:t>                          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200" dirty="0">
                    <a:solidFill>
                      <a:schemeClr val="accent4"/>
                    </a:solidFill>
                  </a:rPr>
                  <a:t>                    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1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25E05D7-09DB-B720-F4C4-D9E47C07C2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54" y="3373802"/>
                <a:ext cx="2922851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42B898FC-C1E5-952B-73A4-9367D665B541}"/>
                  </a:ext>
                </a:extLst>
              </p:cNvPr>
              <p:cNvSpPr txBox="1"/>
              <p:nvPr/>
            </p:nvSpPr>
            <p:spPr>
              <a:xfrm>
                <a:off x="319861" y="4692301"/>
                <a:ext cx="3630866" cy="3125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𝑎𝑐</m:t>
                      </m:r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𝑎𝑐</m:t>
                      </m:r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̅"/>
                          <m:ctrlP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̅"/>
                          <m:ctrlP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acc>
                        <m:accPr>
                          <m:chr m:val="̅"/>
                          <m:ctrlP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acc>
                        <m:accPr>
                          <m:chr m:val="̅"/>
                          <m:ctrlP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acc>
                        <m:accPr>
                          <m:chr m:val="̅"/>
                          <m:ctrlP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acc>
                        <m:accPr>
                          <m:chr m:val="̅"/>
                          <m:ctrlP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acc>
                        <m:accPr>
                          <m:chr m:val="̅"/>
                          <m:ctrlP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acc>
                        <m:accPr>
                          <m:chr m:val="̅"/>
                          <m:ctrlP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acc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42B898FC-C1E5-952B-73A4-9367D665B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861" y="4692301"/>
                <a:ext cx="3630866" cy="312521"/>
              </a:xfrm>
              <a:prstGeom prst="rect">
                <a:avLst/>
              </a:prstGeom>
              <a:blipFill>
                <a:blip r:embed="rId4"/>
                <a:stretch>
                  <a:fillRect r="-4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DEC0A58-04D8-3D07-3ABB-19D812F08BCF}"/>
                  </a:ext>
                </a:extLst>
              </p:cNvPr>
              <p:cNvSpPr txBox="1"/>
              <p:nvPr/>
            </p:nvSpPr>
            <p:spPr>
              <a:xfrm>
                <a:off x="824024" y="3685952"/>
                <a:ext cx="2669577" cy="3125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acc>
                        <m:accPr>
                          <m:chr m:val="̅"/>
                          <m:ctrlP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𝑏𝑐</m:t>
                      </m:r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                             </m:t>
                      </m:r>
                      <m:acc>
                        <m:accPr>
                          <m:chr m:val="̅"/>
                          <m:ctrlP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acc>
                        <m:accPr>
                          <m:chr m:val="̅"/>
                          <m:ctrlP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acc>
                        <m:accPr>
                          <m:chr m:val="̅"/>
                          <m:ctrlP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DEC0A58-04D8-3D07-3ABB-19D812F08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24" y="3685952"/>
                <a:ext cx="2669577" cy="312521"/>
              </a:xfrm>
              <a:prstGeom prst="rect">
                <a:avLst/>
              </a:prstGeom>
              <a:blipFill>
                <a:blip r:embed="rId5"/>
                <a:stretch>
                  <a:fillRect r="-6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205A4D2-3DB7-0B48-F2A3-9260920F4DA1}"/>
                  </a:ext>
                </a:extLst>
              </p:cNvPr>
              <p:cNvSpPr txBox="1"/>
              <p:nvPr/>
            </p:nvSpPr>
            <p:spPr>
              <a:xfrm>
                <a:off x="4033439" y="2064151"/>
                <a:ext cx="4744632" cy="3544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Pure strategies:</a:t>
                </a:r>
              </a:p>
              <a:p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{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0,1</m:t>
                        </m:r>
                        <m:r>
                          <a:rPr lang="en-US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}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sup>
                    </m:sSup>
                  </m:oMath>
                </a14:m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set of terminal nodes)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if </a:t>
                </a:r>
                <a:r>
                  <a:rPr lang="en-US" b="1" dirty="0"/>
                  <a:t>team ▲ </a:t>
                </a:r>
                <a:r>
                  <a:rPr lang="en-US" dirty="0"/>
                  <a:t>plays all actions on path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dirty="0"/>
              </a:p>
              <a:p>
                <a:r>
                  <a:rPr lang="en-US" dirty="0"/>
                  <a:t>(similar for team ▼)</a:t>
                </a:r>
              </a:p>
              <a:p>
                <a:endParaRPr lang="en-US" dirty="0"/>
              </a:p>
              <a:p>
                <a:r>
                  <a:rPr lang="en-US" dirty="0" err="1"/>
                  <a:t>TMECor</a:t>
                </a:r>
                <a:r>
                  <a:rPr lang="en-US" dirty="0"/>
                  <a:t>: saddle-point solutions to </a:t>
                </a:r>
              </a:p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conv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conv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p>
                                <m:sSup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⊤</m:t>
                                  </m:r>
                                </m:sup>
                              </m:s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𝑨𝒚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where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chance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This is a </a:t>
                </a:r>
                <a:r>
                  <a:rPr lang="en-US" b="1" dirty="0"/>
                  <a:t>convex, bilinear saddle-point problem!</a:t>
                </a:r>
              </a:p>
              <a:p>
                <a:endParaRPr lang="en-US" b="1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205A4D2-3DB7-0B48-F2A3-9260920F4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439" y="2064151"/>
                <a:ext cx="4744632" cy="3544625"/>
              </a:xfrm>
              <a:prstGeom prst="rect">
                <a:avLst/>
              </a:prstGeom>
              <a:blipFill>
                <a:blip r:embed="rId6"/>
                <a:stretch>
                  <a:fillRect l="-1157" t="-1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>
            <a:extLst>
              <a:ext uri="{FF2B5EF4-FFF2-40B4-BE49-F238E27FC236}">
                <a16:creationId xmlns:a16="http://schemas.microsoft.com/office/drawing/2014/main" id="{6CD0884B-A37E-5605-E2CC-729EA156A8FF}"/>
              </a:ext>
            </a:extLst>
          </p:cNvPr>
          <p:cNvSpPr txBox="1"/>
          <p:nvPr/>
        </p:nvSpPr>
        <p:spPr>
          <a:xfrm>
            <a:off x="1834109" y="5495899"/>
            <a:ext cx="48628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Intuition: </a:t>
            </a:r>
            <a:r>
              <a:rPr lang="en-US" dirty="0"/>
              <a:t>if both teams have one player, this is the same as the sequence-form max-min problem </a:t>
            </a:r>
          </a:p>
          <a:p>
            <a:r>
              <a:rPr lang="en-US" dirty="0"/>
              <a:t>(modulo a linear transformation)</a:t>
            </a:r>
          </a:p>
        </p:txBody>
      </p:sp>
    </p:spTree>
    <p:extLst>
      <p:ext uri="{BB962C8B-B14F-4D97-AF65-F5344CB8AC3E}">
        <p14:creationId xmlns:p14="http://schemas.microsoft.com/office/powerpoint/2010/main" val="372961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AFB0-C528-C0D0-98B1-7493C2F02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</a:t>
            </a:r>
            <a:r>
              <a:rPr lang="en-US" dirty="0" err="1"/>
              <a:t>TMECor</a:t>
            </a:r>
            <a:r>
              <a:rPr lang="en-US" dirty="0"/>
              <a:t> is hard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A808D8-5144-3A1C-4F98-E484BFF7B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E879C11-6D47-8D64-6E55-D9A6CB79A201}"/>
                  </a:ext>
                </a:extLst>
              </p:cNvPr>
              <p:cNvSpPr txBox="1"/>
              <p:nvPr/>
            </p:nvSpPr>
            <p:spPr>
              <a:xfrm>
                <a:off x="2362200" y="1417638"/>
                <a:ext cx="40380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∨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∧(¬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E879C11-6D47-8D64-6E55-D9A6CB79A2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1417638"/>
                <a:ext cx="4038093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4C35C3FE-CE05-CE31-EAC6-9EAA70383FF0}"/>
              </a:ext>
            </a:extLst>
          </p:cNvPr>
          <p:cNvSpPr/>
          <p:nvPr/>
        </p:nvSpPr>
        <p:spPr>
          <a:xfrm>
            <a:off x="717996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2C674A0-F255-CD71-EEC1-70EC058B6A50}"/>
              </a:ext>
            </a:extLst>
          </p:cNvPr>
          <p:cNvSpPr/>
          <p:nvPr/>
        </p:nvSpPr>
        <p:spPr>
          <a:xfrm>
            <a:off x="1175198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C7935ED-2C12-C7FB-E5E1-CCBFB8EBDAA2}"/>
              </a:ext>
            </a:extLst>
          </p:cNvPr>
          <p:cNvSpPr/>
          <p:nvPr/>
        </p:nvSpPr>
        <p:spPr>
          <a:xfrm>
            <a:off x="1647010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79666F-B333-3DBC-8AA9-D2CC2BC7E0A2}"/>
              </a:ext>
            </a:extLst>
          </p:cNvPr>
          <p:cNvSpPr/>
          <p:nvPr/>
        </p:nvSpPr>
        <p:spPr>
          <a:xfrm>
            <a:off x="2104212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2127F01-FC05-F2ED-4B4E-63F2FCF0A504}"/>
              </a:ext>
            </a:extLst>
          </p:cNvPr>
          <p:cNvSpPr/>
          <p:nvPr/>
        </p:nvSpPr>
        <p:spPr>
          <a:xfrm>
            <a:off x="2533511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2BB0CE1-3458-D46E-FA48-A912F2226119}"/>
              </a:ext>
            </a:extLst>
          </p:cNvPr>
          <p:cNvSpPr/>
          <p:nvPr/>
        </p:nvSpPr>
        <p:spPr>
          <a:xfrm>
            <a:off x="2990713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713BD53-A5EE-02F8-2164-23FE414FDD09}"/>
              </a:ext>
            </a:extLst>
          </p:cNvPr>
          <p:cNvSpPr/>
          <p:nvPr/>
        </p:nvSpPr>
        <p:spPr>
          <a:xfrm>
            <a:off x="3462525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4352312-4692-3BA1-5FCA-941AAE3C22DB}"/>
              </a:ext>
            </a:extLst>
          </p:cNvPr>
          <p:cNvSpPr/>
          <p:nvPr/>
        </p:nvSpPr>
        <p:spPr>
          <a:xfrm>
            <a:off x="3919727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873BCD4-3A5A-B0DE-7B8A-9F893A7B32DA}"/>
              </a:ext>
            </a:extLst>
          </p:cNvPr>
          <p:cNvCxnSpPr>
            <a:cxnSpLocks/>
            <a:stCxn id="46" idx="3"/>
            <a:endCxn id="34" idx="0"/>
          </p:cNvCxnSpPr>
          <p:nvPr/>
        </p:nvCxnSpPr>
        <p:spPr>
          <a:xfrm flipH="1">
            <a:off x="832297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D972E6F-4B67-C3C8-2643-0ADA44E125FF}"/>
              </a:ext>
            </a:extLst>
          </p:cNvPr>
          <p:cNvCxnSpPr>
            <a:cxnSpLocks/>
            <a:stCxn id="46" idx="3"/>
            <a:endCxn id="35" idx="0"/>
          </p:cNvCxnSpPr>
          <p:nvPr/>
        </p:nvCxnSpPr>
        <p:spPr>
          <a:xfrm>
            <a:off x="1060896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A161053-E686-1CEC-3433-00826DA932D3}"/>
              </a:ext>
            </a:extLst>
          </p:cNvPr>
          <p:cNvCxnSpPr>
            <a:cxnSpLocks/>
            <a:stCxn id="49" idx="3"/>
            <a:endCxn id="36" idx="0"/>
          </p:cNvCxnSpPr>
          <p:nvPr/>
        </p:nvCxnSpPr>
        <p:spPr>
          <a:xfrm flipH="1">
            <a:off x="1761311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272707C-4E2B-36AF-47C5-FFB47457F4D0}"/>
              </a:ext>
            </a:extLst>
          </p:cNvPr>
          <p:cNvCxnSpPr>
            <a:cxnSpLocks/>
            <a:stCxn id="49" idx="3"/>
            <a:endCxn id="37" idx="0"/>
          </p:cNvCxnSpPr>
          <p:nvPr/>
        </p:nvCxnSpPr>
        <p:spPr>
          <a:xfrm>
            <a:off x="1989910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C783524B-21E3-8664-7F09-E387BDFD4805}"/>
              </a:ext>
            </a:extLst>
          </p:cNvPr>
          <p:cNvSpPr/>
          <p:nvPr/>
        </p:nvSpPr>
        <p:spPr>
          <a:xfrm>
            <a:off x="914400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FD5D5586-B60C-1AEB-6D22-6A869F8551E0}"/>
              </a:ext>
            </a:extLst>
          </p:cNvPr>
          <p:cNvSpPr/>
          <p:nvPr/>
        </p:nvSpPr>
        <p:spPr>
          <a:xfrm>
            <a:off x="1843414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74DA2E8-55BD-6D2A-0A9B-D10E50CBF64A}"/>
              </a:ext>
            </a:extLst>
          </p:cNvPr>
          <p:cNvCxnSpPr>
            <a:cxnSpLocks/>
            <a:stCxn id="59" idx="3"/>
            <a:endCxn id="38" idx="0"/>
          </p:cNvCxnSpPr>
          <p:nvPr/>
        </p:nvCxnSpPr>
        <p:spPr>
          <a:xfrm flipH="1">
            <a:off x="2647812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2EFDF9B-2B8B-8B33-9D0D-D9602CD7A5CF}"/>
              </a:ext>
            </a:extLst>
          </p:cNvPr>
          <p:cNvCxnSpPr>
            <a:cxnSpLocks/>
            <a:stCxn id="59" idx="3"/>
            <a:endCxn id="39" idx="0"/>
          </p:cNvCxnSpPr>
          <p:nvPr/>
        </p:nvCxnSpPr>
        <p:spPr>
          <a:xfrm>
            <a:off x="2882698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6B01E51-58AA-AAF4-795F-90CA0694C6B5}"/>
              </a:ext>
            </a:extLst>
          </p:cNvPr>
          <p:cNvCxnSpPr>
            <a:cxnSpLocks/>
            <a:stCxn id="62" idx="3"/>
            <a:endCxn id="40" idx="0"/>
          </p:cNvCxnSpPr>
          <p:nvPr/>
        </p:nvCxnSpPr>
        <p:spPr>
          <a:xfrm flipH="1">
            <a:off x="3576826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CEE22E7-0E80-9F24-AFDB-4DAC836BABD3}"/>
              </a:ext>
            </a:extLst>
          </p:cNvPr>
          <p:cNvCxnSpPr>
            <a:cxnSpLocks/>
            <a:stCxn id="62" idx="3"/>
            <a:endCxn id="41" idx="0"/>
          </p:cNvCxnSpPr>
          <p:nvPr/>
        </p:nvCxnSpPr>
        <p:spPr>
          <a:xfrm>
            <a:off x="3811712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32CB035F-A10B-7808-98A1-3E29FD0E30F3}"/>
              </a:ext>
            </a:extLst>
          </p:cNvPr>
          <p:cNvSpPr/>
          <p:nvPr/>
        </p:nvSpPr>
        <p:spPr>
          <a:xfrm>
            <a:off x="2736202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48F27524-6308-0755-10ED-593BC9ED4E10}"/>
              </a:ext>
            </a:extLst>
          </p:cNvPr>
          <p:cNvSpPr/>
          <p:nvPr/>
        </p:nvSpPr>
        <p:spPr>
          <a:xfrm>
            <a:off x="3665216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C8ABF8E-EB8A-5C88-75D8-F988E1107108}"/>
              </a:ext>
            </a:extLst>
          </p:cNvPr>
          <p:cNvCxnSpPr>
            <a:cxnSpLocks/>
            <a:stCxn id="46" idx="5"/>
            <a:endCxn id="49" idx="1"/>
          </p:cNvCxnSpPr>
          <p:nvPr/>
        </p:nvCxnSpPr>
        <p:spPr>
          <a:xfrm>
            <a:off x="1134144" y="3555290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0" name="Isosceles Triangle 79">
            <a:extLst>
              <a:ext uri="{FF2B5EF4-FFF2-40B4-BE49-F238E27FC236}">
                <a16:creationId xmlns:a16="http://schemas.microsoft.com/office/drawing/2014/main" id="{9DF53C34-4B43-E5DD-754B-3B19138B67C3}"/>
              </a:ext>
            </a:extLst>
          </p:cNvPr>
          <p:cNvSpPr/>
          <p:nvPr/>
        </p:nvSpPr>
        <p:spPr>
          <a:xfrm>
            <a:off x="1393167" y="2667000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93CCBB94-7476-8946-48BC-769B0D618F87}"/>
              </a:ext>
            </a:extLst>
          </p:cNvPr>
          <p:cNvSpPr/>
          <p:nvPr/>
        </p:nvSpPr>
        <p:spPr>
          <a:xfrm>
            <a:off x="3208682" y="2681491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CE6F92D6-A902-0B30-A2F4-1026013D9A90}"/>
              </a:ext>
            </a:extLst>
          </p:cNvPr>
          <p:cNvCxnSpPr>
            <a:cxnSpLocks/>
            <a:stCxn id="80" idx="3"/>
            <a:endCxn id="46" idx="0"/>
          </p:cNvCxnSpPr>
          <p:nvPr/>
        </p:nvCxnSpPr>
        <p:spPr>
          <a:xfrm flipH="1">
            <a:off x="1060896" y="2919579"/>
            <a:ext cx="478767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76DB73B7-C84F-522C-854C-25C0E4D06E6E}"/>
              </a:ext>
            </a:extLst>
          </p:cNvPr>
          <p:cNvCxnSpPr>
            <a:cxnSpLocks/>
            <a:stCxn id="80" idx="3"/>
            <a:endCxn id="59" idx="0"/>
          </p:cNvCxnSpPr>
          <p:nvPr/>
        </p:nvCxnSpPr>
        <p:spPr>
          <a:xfrm>
            <a:off x="1539663" y="2919579"/>
            <a:ext cx="1343035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BC8434E9-F8C0-9F04-CA52-8FCD144B10F3}"/>
              </a:ext>
            </a:extLst>
          </p:cNvPr>
          <p:cNvCxnSpPr>
            <a:cxnSpLocks/>
            <a:stCxn id="81" idx="3"/>
            <a:endCxn id="49" idx="0"/>
          </p:cNvCxnSpPr>
          <p:nvPr/>
        </p:nvCxnSpPr>
        <p:spPr>
          <a:xfrm flipH="1">
            <a:off x="1989910" y="2934070"/>
            <a:ext cx="1365268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2D081136-34B3-940B-1301-A77B470C231C}"/>
              </a:ext>
            </a:extLst>
          </p:cNvPr>
          <p:cNvCxnSpPr>
            <a:cxnSpLocks/>
            <a:stCxn id="81" idx="3"/>
            <a:endCxn id="62" idx="0"/>
          </p:cNvCxnSpPr>
          <p:nvPr/>
        </p:nvCxnSpPr>
        <p:spPr>
          <a:xfrm>
            <a:off x="3355178" y="2934070"/>
            <a:ext cx="456534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Oval 94">
            <a:extLst>
              <a:ext uri="{FF2B5EF4-FFF2-40B4-BE49-F238E27FC236}">
                <a16:creationId xmlns:a16="http://schemas.microsoft.com/office/drawing/2014/main" id="{60FEA7B7-7F0D-8112-3859-6C89F2FDA534}"/>
              </a:ext>
            </a:extLst>
          </p:cNvPr>
          <p:cNvSpPr/>
          <p:nvPr/>
        </p:nvSpPr>
        <p:spPr>
          <a:xfrm>
            <a:off x="2322181" y="2021556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E1E131C9-5D4A-4BA8-BA06-D2446D5205D4}"/>
              </a:ext>
            </a:extLst>
          </p:cNvPr>
          <p:cNvCxnSpPr>
            <a:cxnSpLocks/>
            <a:stCxn id="95" idx="4"/>
            <a:endCxn id="80" idx="0"/>
          </p:cNvCxnSpPr>
          <p:nvPr/>
        </p:nvCxnSpPr>
        <p:spPr>
          <a:xfrm flipH="1">
            <a:off x="1539663" y="2258954"/>
            <a:ext cx="901217" cy="408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9EA6962E-D6A7-628E-4E9D-C817C0645E4C}"/>
              </a:ext>
            </a:extLst>
          </p:cNvPr>
          <p:cNvCxnSpPr>
            <a:cxnSpLocks/>
            <a:stCxn id="95" idx="4"/>
            <a:endCxn id="81" idx="0"/>
          </p:cNvCxnSpPr>
          <p:nvPr/>
        </p:nvCxnSpPr>
        <p:spPr>
          <a:xfrm>
            <a:off x="2440880" y="2258954"/>
            <a:ext cx="914298" cy="422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5CEB7AC1-D172-25FD-A430-EEE0B6277FA6}"/>
              </a:ext>
            </a:extLst>
          </p:cNvPr>
          <p:cNvSpPr txBox="1"/>
          <p:nvPr/>
        </p:nvSpPr>
        <p:spPr>
          <a:xfrm>
            <a:off x="4423732" y="2024888"/>
            <a:ext cx="33221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chance picks the clause</a:t>
            </a:r>
          </a:p>
          <a:p>
            <a:endParaRPr lang="en-US" sz="2400" dirty="0"/>
          </a:p>
          <a:p>
            <a:r>
              <a:rPr lang="en-US" dirty="0">
                <a:solidFill>
                  <a:schemeClr val="accent1"/>
                </a:solidFill>
              </a:rPr>
              <a:t>P1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en-US" dirty="0"/>
              <a:t>picks a variable in that clause</a:t>
            </a:r>
          </a:p>
          <a:p>
            <a:endParaRPr lang="en-US" sz="2400" dirty="0"/>
          </a:p>
          <a:p>
            <a:r>
              <a:rPr lang="en-US" dirty="0">
                <a:solidFill>
                  <a:schemeClr val="accent4"/>
                </a:solidFill>
              </a:rPr>
              <a:t>P2 </a:t>
            </a:r>
            <a:r>
              <a:rPr lang="en-US" dirty="0"/>
              <a:t>learns the variable (but not the clause) and assigns T or 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21B83CE-5C91-C0F3-EC39-104F01D91685}"/>
                  </a:ext>
                </a:extLst>
              </p:cNvPr>
              <p:cNvSpPr txBox="1"/>
              <p:nvPr/>
            </p:nvSpPr>
            <p:spPr>
              <a:xfrm>
                <a:off x="1115133" y="2888288"/>
                <a:ext cx="26945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dirty="0">
                    <a:solidFill>
                      <a:schemeClr val="accent1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>
                    <a:solidFill>
                      <a:schemeClr val="accent1"/>
                    </a:solidFill>
                  </a:rPr>
                  <a:t>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dirty="0">
                    <a:solidFill>
                      <a:schemeClr val="accent1"/>
                    </a:solidFill>
                  </a:rPr>
                  <a:t>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21B83CE-5C91-C0F3-EC39-104F01D91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133" y="2888288"/>
                <a:ext cx="2694584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TextBox 104">
            <a:extLst>
              <a:ext uri="{FF2B5EF4-FFF2-40B4-BE49-F238E27FC236}">
                <a16:creationId xmlns:a16="http://schemas.microsoft.com/office/drawing/2014/main" id="{CC8D820B-163A-649D-69B3-905408B83948}"/>
              </a:ext>
            </a:extLst>
          </p:cNvPr>
          <p:cNvSpPr txBox="1"/>
          <p:nvPr/>
        </p:nvSpPr>
        <p:spPr>
          <a:xfrm>
            <a:off x="770609" y="3795658"/>
            <a:ext cx="3377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T        F              T        F             T         F              T        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B33B463D-8E8D-448C-1938-6FE76B60E032}"/>
                  </a:ext>
                </a:extLst>
              </p:cNvPr>
              <p:cNvSpPr txBox="1"/>
              <p:nvPr/>
            </p:nvSpPr>
            <p:spPr>
              <a:xfrm>
                <a:off x="4376929" y="4347668"/>
                <a:ext cx="456786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4"/>
                    </a:solidFill>
                  </a:rPr>
                  <a:t>P2 </a:t>
                </a:r>
                <a:r>
                  <a:rPr lang="en-US" dirty="0"/>
                  <a:t>pure strategies = assignments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chemeClr val="accent1"/>
                    </a:solidFill>
                  </a:rPr>
                  <a:t>P1</a:t>
                </a:r>
                <a:r>
                  <a:rPr lang="en-US" dirty="0"/>
                  <a:t> and </a:t>
                </a:r>
                <a:r>
                  <a:rPr lang="en-US" dirty="0">
                    <a:solidFill>
                      <a:schemeClr val="accent4"/>
                    </a:solidFill>
                  </a:rPr>
                  <a:t>P2</a:t>
                </a:r>
                <a:r>
                  <a:rPr lang="en-US" dirty="0"/>
                  <a:t> can win </a:t>
                </a:r>
                <a:r>
                  <a:rPr lang="en-US" dirty="0" err="1"/>
                  <a:t>w.p.</a:t>
                </a:r>
                <a:r>
                  <a:rPr lang="en-US" dirty="0"/>
                  <a:t> 1 </a:t>
                </a:r>
              </a:p>
              <a:p>
                <a:r>
                  <a:rPr lang="en-US" dirty="0" err="1"/>
                  <a:t>iff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chemeClr val="accent4"/>
                    </a:solidFill>
                  </a:rPr>
                  <a:t>P2</a:t>
                </a:r>
                <a:r>
                  <a:rPr lang="en-US" dirty="0"/>
                  <a:t> plays a satisfying assignment</a:t>
                </a:r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B33B463D-8E8D-448C-1938-6FE76B60E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929" y="4347668"/>
                <a:ext cx="4567868" cy="923330"/>
              </a:xfrm>
              <a:prstGeom prst="rect">
                <a:avLst/>
              </a:prstGeom>
              <a:blipFill>
                <a:blip r:embed="rId5"/>
                <a:stretch>
                  <a:fillRect l="-1068" t="-3289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3D1B4809-F46F-942F-1754-285D9D623BCD}"/>
                  </a:ext>
                </a:extLst>
              </p:cNvPr>
              <p:cNvSpPr txBox="1"/>
              <p:nvPr/>
            </p:nvSpPr>
            <p:spPr>
              <a:xfrm>
                <a:off x="1175197" y="5514051"/>
                <a:ext cx="7356566" cy="927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dirty="0"/>
                  <a:t> Even computing an optimal strategy for </a:t>
                </a:r>
                <a:r>
                  <a:rPr lang="en-US" b="1" dirty="0"/>
                  <a:t>one</a:t>
                </a:r>
                <a:r>
                  <a:rPr lang="en-US" dirty="0"/>
                  <a:t> </a:t>
                </a:r>
                <a:r>
                  <a:rPr lang="en-US" b="1" dirty="0"/>
                  <a:t>team</a:t>
                </a:r>
                <a:r>
                  <a:rPr lang="en-US" dirty="0"/>
                  <a:t> is NP-hard</a:t>
                </a:r>
              </a:p>
              <a:p>
                <a:r>
                  <a:rPr lang="en-US" dirty="0"/>
                  <a:t>More precisely: Computing </a:t>
                </a:r>
                <a:r>
                  <a:rPr lang="en-US" dirty="0" err="1"/>
                  <a:t>TMECor</a:t>
                </a:r>
                <a:r>
                  <a:rPr lang="en-US" dirty="0"/>
                  <a:t> is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l-GR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p>
                    </m:sSubSup>
                  </m:oMath>
                </a14:m>
                <a:r>
                  <a:rPr lang="en-US" dirty="0"/>
                  <a:t>-complete </a:t>
                </a:r>
                <a:r>
                  <a:rPr lang="en-US" sz="1200" dirty="0">
                    <a:solidFill>
                      <a:schemeClr val="accent4"/>
                    </a:solidFill>
                  </a:rPr>
                  <a:t>[Zhang, Farina, </a:t>
                </a:r>
                <a:r>
                  <a:rPr lang="en-US" sz="1200" dirty="0" err="1">
                    <a:solidFill>
                      <a:schemeClr val="accent4"/>
                    </a:solidFill>
                  </a:rPr>
                  <a:t>Sandholm</a:t>
                </a:r>
                <a:r>
                  <a:rPr lang="en-US" sz="1200" dirty="0">
                    <a:solidFill>
                      <a:schemeClr val="accent4"/>
                    </a:solidFill>
                  </a:rPr>
                  <a:t> ICML 2023]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dirty="0"/>
                  <a:t> Realization polytopes admit </a:t>
                </a:r>
                <a:r>
                  <a:rPr lang="en-US" b="1" dirty="0"/>
                  <a:t>no efficient representation</a:t>
                </a:r>
                <a:endParaRPr lang="en-US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3D1B4809-F46F-942F-1754-285D9D623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197" y="5514051"/>
                <a:ext cx="7356566" cy="927177"/>
              </a:xfrm>
              <a:prstGeom prst="rect">
                <a:avLst/>
              </a:prstGeom>
              <a:blipFill>
                <a:blip r:embed="rId6"/>
                <a:stretch>
                  <a:fillRect l="-746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709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B3019-3241-9715-FFB8-AEA5C09A8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</a:t>
            </a:r>
            <a:r>
              <a:rPr lang="en-US" i="1" dirty="0"/>
              <a:t>anything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076D6-EDBC-D363-3F0B-6FE43E61D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Idea #1: Run PSRO.</a:t>
            </a:r>
          </a:p>
          <a:p>
            <a:pPr marL="0" indent="0">
              <a:buNone/>
            </a:pPr>
            <a:r>
              <a:rPr lang="en-US" b="1" dirty="0"/>
              <a:t>Problem: </a:t>
            </a:r>
            <a:r>
              <a:rPr lang="en-US" dirty="0"/>
              <a:t>Team best responses are hard…</a:t>
            </a:r>
          </a:p>
          <a:p>
            <a:pPr marL="0" indent="0">
              <a:buNone/>
            </a:pPr>
            <a:r>
              <a:rPr lang="en-US" dirty="0"/>
              <a:t>But maybe for sufficiently large games, this is the only possible thing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" dirty="0">
                <a:solidFill>
                  <a:schemeClr val="accent4"/>
                </a:solidFill>
              </a:rPr>
              <a:t>McAleer, Farina, Zhou, Wang, Yang, </a:t>
            </a:r>
            <a:r>
              <a:rPr lang="en-US" sz="1600" dirty="0" err="1">
                <a:solidFill>
                  <a:schemeClr val="accent4"/>
                </a:solidFill>
              </a:rPr>
              <a:t>Sandholm</a:t>
            </a:r>
            <a:r>
              <a:rPr lang="en-US" sz="1600" dirty="0">
                <a:solidFill>
                  <a:schemeClr val="accent4"/>
                </a:solidFill>
              </a:rPr>
              <a:t> (</a:t>
            </a:r>
            <a:r>
              <a:rPr lang="en-US" sz="1600" dirty="0" err="1">
                <a:solidFill>
                  <a:schemeClr val="accent4"/>
                </a:solidFill>
              </a:rPr>
              <a:t>NeurIPS</a:t>
            </a:r>
            <a:r>
              <a:rPr lang="en-US" sz="1600" dirty="0">
                <a:solidFill>
                  <a:schemeClr val="accent4"/>
                </a:solidFill>
              </a:rPr>
              <a:t> 2023)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4003E6-F66A-5CFA-D332-5EFB5A2E9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041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2A447-8D69-1741-8988-ABFD57D63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</a:t>
            </a:r>
            <a:r>
              <a:rPr lang="en-US" i="1" dirty="0"/>
              <a:t>anything</a:t>
            </a:r>
            <a:r>
              <a:rPr lang="en-US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B72AE-C8AE-8066-F6D1-7EBD6D58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4F4CD6-0EEB-1D89-5F21-7FCB660C997D}"/>
              </a:ext>
            </a:extLst>
          </p:cNvPr>
          <p:cNvSpPr txBox="1"/>
          <p:nvPr/>
        </p:nvSpPr>
        <p:spPr>
          <a:xfrm>
            <a:off x="1403799" y="1151512"/>
            <a:ext cx="6354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Idea: </a:t>
            </a:r>
            <a:r>
              <a:rPr lang="en-US" dirty="0"/>
              <a:t>Construct single-player decision problem (like sequence form) by representing what is </a:t>
            </a:r>
            <a:r>
              <a:rPr lang="en-US" b="1" dirty="0"/>
              <a:t>common knowledge</a:t>
            </a:r>
            <a:r>
              <a:rPr lang="en-US" dirty="0"/>
              <a:t> for the team</a:t>
            </a:r>
            <a:endParaRPr lang="en-US" i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D6820F-BFE4-5D17-0418-6F4CF8AE66A1}"/>
              </a:ext>
            </a:extLst>
          </p:cNvPr>
          <p:cNvSpPr/>
          <p:nvPr/>
        </p:nvSpPr>
        <p:spPr>
          <a:xfrm>
            <a:off x="717996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B8F7A9-ED8F-FB96-51ED-51A4F81219FD}"/>
              </a:ext>
            </a:extLst>
          </p:cNvPr>
          <p:cNvSpPr/>
          <p:nvPr/>
        </p:nvSpPr>
        <p:spPr>
          <a:xfrm>
            <a:off x="1175198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EC9156-A220-411D-9673-6DC20F2C952E}"/>
              </a:ext>
            </a:extLst>
          </p:cNvPr>
          <p:cNvSpPr/>
          <p:nvPr/>
        </p:nvSpPr>
        <p:spPr>
          <a:xfrm>
            <a:off x="1647010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838518-C83E-EAF0-DF14-9D69E8C7CE8A}"/>
              </a:ext>
            </a:extLst>
          </p:cNvPr>
          <p:cNvSpPr/>
          <p:nvPr/>
        </p:nvSpPr>
        <p:spPr>
          <a:xfrm>
            <a:off x="2104212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D8498A-1355-688A-A5B1-8EE2C2E792C8}"/>
              </a:ext>
            </a:extLst>
          </p:cNvPr>
          <p:cNvSpPr/>
          <p:nvPr/>
        </p:nvSpPr>
        <p:spPr>
          <a:xfrm>
            <a:off x="2533511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1C2814-50B3-A283-5D10-96C765DAEB16}"/>
              </a:ext>
            </a:extLst>
          </p:cNvPr>
          <p:cNvSpPr/>
          <p:nvPr/>
        </p:nvSpPr>
        <p:spPr>
          <a:xfrm>
            <a:off x="2990713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2EF7AA-1F95-8002-0D36-B984882E0D86}"/>
              </a:ext>
            </a:extLst>
          </p:cNvPr>
          <p:cNvSpPr/>
          <p:nvPr/>
        </p:nvSpPr>
        <p:spPr>
          <a:xfrm>
            <a:off x="3462525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E3C37C-2AF1-9814-1C05-FF406B32390A}"/>
              </a:ext>
            </a:extLst>
          </p:cNvPr>
          <p:cNvSpPr/>
          <p:nvPr/>
        </p:nvSpPr>
        <p:spPr>
          <a:xfrm>
            <a:off x="3919727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D914BE-60D9-78F0-8806-E816AFFB83F3}"/>
              </a:ext>
            </a:extLst>
          </p:cNvPr>
          <p:cNvCxnSpPr>
            <a:cxnSpLocks/>
            <a:stCxn id="18" idx="3"/>
            <a:endCxn id="6" idx="0"/>
          </p:cNvCxnSpPr>
          <p:nvPr/>
        </p:nvCxnSpPr>
        <p:spPr>
          <a:xfrm flipH="1">
            <a:off x="832297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2E1A18F-3D0D-7A75-4736-7F1872B707D6}"/>
              </a:ext>
            </a:extLst>
          </p:cNvPr>
          <p:cNvCxnSpPr>
            <a:cxnSpLocks/>
            <a:stCxn id="18" idx="3"/>
            <a:endCxn id="7" idx="0"/>
          </p:cNvCxnSpPr>
          <p:nvPr/>
        </p:nvCxnSpPr>
        <p:spPr>
          <a:xfrm>
            <a:off x="1060896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BBA30CF-6E6E-184A-46DB-6BA738B034F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 flipH="1">
            <a:off x="1761311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51966F2-981F-AA77-4A1A-A8CA113C4666}"/>
              </a:ext>
            </a:extLst>
          </p:cNvPr>
          <p:cNvCxnSpPr>
            <a:cxnSpLocks/>
            <a:stCxn id="19" idx="3"/>
            <a:endCxn id="9" idx="0"/>
          </p:cNvCxnSpPr>
          <p:nvPr/>
        </p:nvCxnSpPr>
        <p:spPr>
          <a:xfrm>
            <a:off x="1989910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E9AD82C-796E-10F8-B0BE-A2283942F4B8}"/>
              </a:ext>
            </a:extLst>
          </p:cNvPr>
          <p:cNvSpPr/>
          <p:nvPr/>
        </p:nvSpPr>
        <p:spPr>
          <a:xfrm>
            <a:off x="914400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C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066DF25-0EAA-E6EA-664B-556FCB4130A7}"/>
              </a:ext>
            </a:extLst>
          </p:cNvPr>
          <p:cNvSpPr/>
          <p:nvPr/>
        </p:nvSpPr>
        <p:spPr>
          <a:xfrm>
            <a:off x="1843414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2283AC2-CFDE-AD52-D6D8-597BA6099B15}"/>
              </a:ext>
            </a:extLst>
          </p:cNvPr>
          <p:cNvCxnSpPr>
            <a:cxnSpLocks/>
            <a:stCxn id="24" idx="3"/>
            <a:endCxn id="10" idx="0"/>
          </p:cNvCxnSpPr>
          <p:nvPr/>
        </p:nvCxnSpPr>
        <p:spPr>
          <a:xfrm flipH="1">
            <a:off x="2647812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83FC1A2-E9C2-B66F-AC2F-0266DD3825D4}"/>
              </a:ext>
            </a:extLst>
          </p:cNvPr>
          <p:cNvCxnSpPr>
            <a:cxnSpLocks/>
            <a:stCxn id="24" idx="3"/>
            <a:endCxn id="11" idx="0"/>
          </p:cNvCxnSpPr>
          <p:nvPr/>
        </p:nvCxnSpPr>
        <p:spPr>
          <a:xfrm>
            <a:off x="2882698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B984F9D-C33E-7ADC-1B6B-78AA20B93442}"/>
              </a:ext>
            </a:extLst>
          </p:cNvPr>
          <p:cNvCxnSpPr>
            <a:cxnSpLocks/>
            <a:stCxn id="25" idx="3"/>
            <a:endCxn id="12" idx="0"/>
          </p:cNvCxnSpPr>
          <p:nvPr/>
        </p:nvCxnSpPr>
        <p:spPr>
          <a:xfrm flipH="1">
            <a:off x="3576826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36939F-CD98-382E-0D2C-BDA7E7985018}"/>
              </a:ext>
            </a:extLst>
          </p:cNvPr>
          <p:cNvCxnSpPr>
            <a:cxnSpLocks/>
            <a:stCxn id="25" idx="3"/>
            <a:endCxn id="13" idx="0"/>
          </p:cNvCxnSpPr>
          <p:nvPr/>
        </p:nvCxnSpPr>
        <p:spPr>
          <a:xfrm>
            <a:off x="3811712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A82CF3B1-F275-6A63-62D5-B0DE3484B0D4}"/>
              </a:ext>
            </a:extLst>
          </p:cNvPr>
          <p:cNvSpPr/>
          <p:nvPr/>
        </p:nvSpPr>
        <p:spPr>
          <a:xfrm>
            <a:off x="2736202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69E708CA-A480-44AB-6E61-679A3F4CD531}"/>
              </a:ext>
            </a:extLst>
          </p:cNvPr>
          <p:cNvSpPr/>
          <p:nvPr/>
        </p:nvSpPr>
        <p:spPr>
          <a:xfrm>
            <a:off x="3665216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D278698-7DE1-F95E-9A19-38412C8FC264}"/>
              </a:ext>
            </a:extLst>
          </p:cNvPr>
          <p:cNvCxnSpPr>
            <a:cxnSpLocks/>
            <a:stCxn id="18" idx="5"/>
            <a:endCxn id="19" idx="1"/>
          </p:cNvCxnSpPr>
          <p:nvPr/>
        </p:nvCxnSpPr>
        <p:spPr>
          <a:xfrm>
            <a:off x="1134144" y="3555290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CC2C0FA2-F934-3A5D-EDA4-626F71FD6B2A}"/>
              </a:ext>
            </a:extLst>
          </p:cNvPr>
          <p:cNvSpPr/>
          <p:nvPr/>
        </p:nvSpPr>
        <p:spPr>
          <a:xfrm>
            <a:off x="1393167" y="2667000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A</a:t>
            </a: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A8E9801-21D8-61ED-6DD6-5ACF9B8CD81E}"/>
              </a:ext>
            </a:extLst>
          </p:cNvPr>
          <p:cNvSpPr/>
          <p:nvPr/>
        </p:nvSpPr>
        <p:spPr>
          <a:xfrm>
            <a:off x="3208682" y="2681491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B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D83F58F-FBBD-F0A2-F2CB-2E1CAE8327B0}"/>
              </a:ext>
            </a:extLst>
          </p:cNvPr>
          <p:cNvCxnSpPr>
            <a:cxnSpLocks/>
            <a:stCxn id="27" idx="3"/>
            <a:endCxn id="18" idx="0"/>
          </p:cNvCxnSpPr>
          <p:nvPr/>
        </p:nvCxnSpPr>
        <p:spPr>
          <a:xfrm flipH="1">
            <a:off x="1060896" y="2919579"/>
            <a:ext cx="478767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8661C9B-B5E2-56B2-ACB7-1D98C61E8E7A}"/>
              </a:ext>
            </a:extLst>
          </p:cNvPr>
          <p:cNvCxnSpPr>
            <a:cxnSpLocks/>
            <a:stCxn id="27" idx="3"/>
            <a:endCxn id="24" idx="0"/>
          </p:cNvCxnSpPr>
          <p:nvPr/>
        </p:nvCxnSpPr>
        <p:spPr>
          <a:xfrm>
            <a:off x="1539663" y="2919579"/>
            <a:ext cx="1343035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A8FEE3D-88E3-6632-1628-7084FDEDA380}"/>
              </a:ext>
            </a:extLst>
          </p:cNvPr>
          <p:cNvCxnSpPr>
            <a:cxnSpLocks/>
            <a:stCxn id="28" idx="3"/>
            <a:endCxn id="19" idx="0"/>
          </p:cNvCxnSpPr>
          <p:nvPr/>
        </p:nvCxnSpPr>
        <p:spPr>
          <a:xfrm flipH="1">
            <a:off x="1989910" y="2934070"/>
            <a:ext cx="1365268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BBC06AC-079C-61D5-27B0-782ADF598017}"/>
              </a:ext>
            </a:extLst>
          </p:cNvPr>
          <p:cNvCxnSpPr>
            <a:cxnSpLocks/>
            <a:stCxn id="28" idx="3"/>
            <a:endCxn id="25" idx="0"/>
          </p:cNvCxnSpPr>
          <p:nvPr/>
        </p:nvCxnSpPr>
        <p:spPr>
          <a:xfrm>
            <a:off x="3355178" y="2934070"/>
            <a:ext cx="456534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8107E009-D281-1141-AC07-AFE3C3D64F0B}"/>
              </a:ext>
            </a:extLst>
          </p:cNvPr>
          <p:cNvSpPr/>
          <p:nvPr/>
        </p:nvSpPr>
        <p:spPr>
          <a:xfrm>
            <a:off x="2322181" y="2021556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0B7442C-BAA5-6FF5-D402-DEC3E76F0632}"/>
              </a:ext>
            </a:extLst>
          </p:cNvPr>
          <p:cNvCxnSpPr>
            <a:cxnSpLocks/>
            <a:stCxn id="33" idx="4"/>
            <a:endCxn id="27" idx="0"/>
          </p:cNvCxnSpPr>
          <p:nvPr/>
        </p:nvCxnSpPr>
        <p:spPr>
          <a:xfrm flipH="1">
            <a:off x="1539663" y="2258954"/>
            <a:ext cx="901217" cy="408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718BF9D-180F-C5D0-AF81-39DAE77865D9}"/>
              </a:ext>
            </a:extLst>
          </p:cNvPr>
          <p:cNvCxnSpPr>
            <a:cxnSpLocks/>
          </p:cNvCxnSpPr>
          <p:nvPr/>
        </p:nvCxnSpPr>
        <p:spPr>
          <a:xfrm>
            <a:off x="2425549" y="2258954"/>
            <a:ext cx="914298" cy="422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BA895028-4FEA-0B46-A1C3-A80F4A7DEBF0}"/>
              </a:ext>
            </a:extLst>
          </p:cNvPr>
          <p:cNvSpPr/>
          <p:nvPr/>
        </p:nvSpPr>
        <p:spPr>
          <a:xfrm>
            <a:off x="4917560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99C22DF1-3755-F698-7255-D0D72E0D1203}"/>
              </a:ext>
            </a:extLst>
          </p:cNvPr>
          <p:cNvSpPr/>
          <p:nvPr/>
        </p:nvSpPr>
        <p:spPr>
          <a:xfrm>
            <a:off x="55005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FD33BB8-3E56-162A-AC87-B06FADDECC5E}"/>
              </a:ext>
            </a:extLst>
          </p:cNvPr>
          <p:cNvSpPr/>
          <p:nvPr/>
        </p:nvSpPr>
        <p:spPr>
          <a:xfrm>
            <a:off x="60339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3C17305-D6E1-934D-BE94-2BEF01BE8D7A}"/>
              </a:ext>
            </a:extLst>
          </p:cNvPr>
          <p:cNvSpPr/>
          <p:nvPr/>
        </p:nvSpPr>
        <p:spPr>
          <a:xfrm>
            <a:off x="6604032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2A78E3D-059D-803F-DD72-73EF9E448EE5}"/>
              </a:ext>
            </a:extLst>
          </p:cNvPr>
          <p:cNvSpPr/>
          <p:nvPr/>
        </p:nvSpPr>
        <p:spPr>
          <a:xfrm>
            <a:off x="54102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GI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2192F89B-6138-F771-D72D-A46912E56A45}"/>
              </a:ext>
            </a:extLst>
          </p:cNvPr>
          <p:cNvSpPr/>
          <p:nvPr/>
        </p:nvSpPr>
        <p:spPr>
          <a:xfrm>
            <a:off x="59436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HJ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59511E4-3161-8E36-1E84-AE3EC8E84381}"/>
              </a:ext>
            </a:extLst>
          </p:cNvPr>
          <p:cNvSpPr/>
          <p:nvPr/>
        </p:nvSpPr>
        <p:spPr>
          <a:xfrm>
            <a:off x="4760976" y="4191234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3BCF9051-FB32-96BC-C4BD-F47F8B1D7725}"/>
              </a:ext>
            </a:extLst>
          </p:cNvPr>
          <p:cNvSpPr/>
          <p:nvPr/>
        </p:nvSpPr>
        <p:spPr>
          <a:xfrm>
            <a:off x="51054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5208E93-537E-ED1F-87BB-3457E9342CD7}"/>
              </a:ext>
            </a:extLst>
          </p:cNvPr>
          <p:cNvSpPr/>
          <p:nvPr/>
        </p:nvSpPr>
        <p:spPr>
          <a:xfrm>
            <a:off x="64770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A37985B5-7630-DE22-D4EE-0639CE901FDA}"/>
              </a:ext>
            </a:extLst>
          </p:cNvPr>
          <p:cNvSpPr/>
          <p:nvPr/>
        </p:nvSpPr>
        <p:spPr>
          <a:xfrm>
            <a:off x="6786766" y="4191232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F7500B8B-D66D-59C0-6F88-C1FB3A044D84}"/>
              </a:ext>
            </a:extLst>
          </p:cNvPr>
          <p:cNvCxnSpPr>
            <a:stCxn id="125" idx="2"/>
            <a:endCxn id="76" idx="0"/>
          </p:cNvCxnSpPr>
          <p:nvPr/>
        </p:nvCxnSpPr>
        <p:spPr>
          <a:xfrm flipH="1">
            <a:off x="5031860" y="4419837"/>
            <a:ext cx="570364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F3603A78-9203-8E6B-958A-AE78655141A7}"/>
              </a:ext>
            </a:extLst>
          </p:cNvPr>
          <p:cNvCxnSpPr>
            <a:cxnSpLocks/>
            <a:stCxn id="125" idx="2"/>
            <a:endCxn id="85" idx="0"/>
          </p:cNvCxnSpPr>
          <p:nvPr/>
        </p:nvCxnSpPr>
        <p:spPr>
          <a:xfrm>
            <a:off x="5602224" y="4419837"/>
            <a:ext cx="546052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D862F339-3250-66F9-B21F-5028834E6FF6}"/>
              </a:ext>
            </a:extLst>
          </p:cNvPr>
          <p:cNvCxnSpPr>
            <a:cxnSpLocks/>
            <a:stCxn id="126" idx="2"/>
            <a:endCxn id="84" idx="0"/>
          </p:cNvCxnSpPr>
          <p:nvPr/>
        </p:nvCxnSpPr>
        <p:spPr>
          <a:xfrm flipH="1">
            <a:off x="5614876" y="4419837"/>
            <a:ext cx="52074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76A60F91-8F4D-984A-64B2-0E5FD068504D}"/>
              </a:ext>
            </a:extLst>
          </p:cNvPr>
          <p:cNvCxnSpPr>
            <a:cxnSpLocks/>
            <a:stCxn id="126" idx="2"/>
            <a:endCxn id="86" idx="0"/>
          </p:cNvCxnSpPr>
          <p:nvPr/>
        </p:nvCxnSpPr>
        <p:spPr>
          <a:xfrm>
            <a:off x="6135624" y="4419837"/>
            <a:ext cx="58270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2889FBDB-99E5-B87B-189E-30BAF88548E8}"/>
              </a:ext>
            </a:extLst>
          </p:cNvPr>
          <p:cNvCxnSpPr>
            <a:cxnSpLocks/>
            <a:stCxn id="127" idx="2"/>
            <a:endCxn id="76" idx="0"/>
          </p:cNvCxnSpPr>
          <p:nvPr/>
        </p:nvCxnSpPr>
        <p:spPr>
          <a:xfrm>
            <a:off x="4856988" y="4419835"/>
            <a:ext cx="174872" cy="321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FE7FFB7F-DA40-D735-8952-C3984DBFA42D}"/>
              </a:ext>
            </a:extLst>
          </p:cNvPr>
          <p:cNvCxnSpPr>
            <a:cxnSpLocks/>
            <a:stCxn id="129" idx="2"/>
            <a:endCxn id="84" idx="0"/>
          </p:cNvCxnSpPr>
          <p:nvPr/>
        </p:nvCxnSpPr>
        <p:spPr>
          <a:xfrm>
            <a:off x="5201412" y="4419834"/>
            <a:ext cx="413464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DF670B6C-B8C8-4938-23CC-A8E7284F162F}"/>
              </a:ext>
            </a:extLst>
          </p:cNvPr>
          <p:cNvCxnSpPr>
            <a:cxnSpLocks/>
            <a:stCxn id="130" idx="2"/>
            <a:endCxn id="85" idx="0"/>
          </p:cNvCxnSpPr>
          <p:nvPr/>
        </p:nvCxnSpPr>
        <p:spPr>
          <a:xfrm flipH="1">
            <a:off x="6148276" y="4419834"/>
            <a:ext cx="424736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CB4A7447-3FAF-CCC8-1BA4-BC95A9A994B5}"/>
              </a:ext>
            </a:extLst>
          </p:cNvPr>
          <p:cNvCxnSpPr>
            <a:cxnSpLocks/>
            <a:stCxn id="131" idx="2"/>
            <a:endCxn id="86" idx="0"/>
          </p:cNvCxnSpPr>
          <p:nvPr/>
        </p:nvCxnSpPr>
        <p:spPr>
          <a:xfrm flipH="1">
            <a:off x="6718332" y="4419833"/>
            <a:ext cx="164446" cy="321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0" name="Rectangle 169">
            <a:extLst>
              <a:ext uri="{FF2B5EF4-FFF2-40B4-BE49-F238E27FC236}">
                <a16:creationId xmlns:a16="http://schemas.microsoft.com/office/drawing/2014/main" id="{FCF75F33-77BB-194A-61D7-800A791EC45D}"/>
              </a:ext>
            </a:extLst>
          </p:cNvPr>
          <p:cNvSpPr/>
          <p:nvPr/>
        </p:nvSpPr>
        <p:spPr>
          <a:xfrm>
            <a:off x="7131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5C434CE2-0624-2502-2029-0ED51D25A515}"/>
              </a:ext>
            </a:extLst>
          </p:cNvPr>
          <p:cNvSpPr/>
          <p:nvPr/>
        </p:nvSpPr>
        <p:spPr>
          <a:xfrm>
            <a:off x="7515238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F6D04EF7-40EC-AE4D-C6C2-94F606833F2C}"/>
              </a:ext>
            </a:extLst>
          </p:cNvPr>
          <p:cNvSpPr/>
          <p:nvPr/>
        </p:nvSpPr>
        <p:spPr>
          <a:xfrm>
            <a:off x="7893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35169AF2-1180-5BBC-8178-07072F308D0D}"/>
              </a:ext>
            </a:extLst>
          </p:cNvPr>
          <p:cNvSpPr/>
          <p:nvPr/>
        </p:nvSpPr>
        <p:spPr>
          <a:xfrm>
            <a:off x="8271142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2E9044F4-6382-7569-721F-90F16FC13EA9}"/>
              </a:ext>
            </a:extLst>
          </p:cNvPr>
          <p:cNvSpPr/>
          <p:nvPr/>
        </p:nvSpPr>
        <p:spPr>
          <a:xfrm>
            <a:off x="5674240" y="3571611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FF6B1806-05CD-65D9-1650-75833EA2E5D8}"/>
              </a:ext>
            </a:extLst>
          </p:cNvPr>
          <p:cNvCxnSpPr>
            <a:cxnSpLocks/>
            <a:stCxn id="186" idx="2"/>
            <a:endCxn id="125" idx="0"/>
          </p:cNvCxnSpPr>
          <p:nvPr/>
        </p:nvCxnSpPr>
        <p:spPr>
          <a:xfrm flipH="1">
            <a:off x="5602224" y="3800212"/>
            <a:ext cx="26404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482F6336-1C50-04E9-04C7-753BAFDD0F42}"/>
              </a:ext>
            </a:extLst>
          </p:cNvPr>
          <p:cNvCxnSpPr>
            <a:cxnSpLocks/>
            <a:stCxn id="186" idx="2"/>
            <a:endCxn id="126" idx="0"/>
          </p:cNvCxnSpPr>
          <p:nvPr/>
        </p:nvCxnSpPr>
        <p:spPr>
          <a:xfrm>
            <a:off x="5866264" y="3800212"/>
            <a:ext cx="26936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193">
            <a:extLst>
              <a:ext uri="{FF2B5EF4-FFF2-40B4-BE49-F238E27FC236}">
                <a16:creationId xmlns:a16="http://schemas.microsoft.com/office/drawing/2014/main" id="{3A8973B8-6E04-2051-2A8E-3551821C2986}"/>
              </a:ext>
            </a:extLst>
          </p:cNvPr>
          <p:cNvSpPr/>
          <p:nvPr/>
        </p:nvSpPr>
        <p:spPr>
          <a:xfrm>
            <a:off x="4843128" y="357161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</a:t>
            </a:r>
          </a:p>
        </p:txBody>
      </p: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E7946FAA-64C1-FD7A-CD27-14D8E8224034}"/>
              </a:ext>
            </a:extLst>
          </p:cNvPr>
          <p:cNvCxnSpPr>
            <a:cxnSpLocks/>
            <a:stCxn id="194" idx="2"/>
            <a:endCxn id="127" idx="0"/>
          </p:cNvCxnSpPr>
          <p:nvPr/>
        </p:nvCxnSpPr>
        <p:spPr>
          <a:xfrm flipH="1">
            <a:off x="4856988" y="3800211"/>
            <a:ext cx="17816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0695990E-3441-655B-684E-A395CFFE8C18}"/>
              </a:ext>
            </a:extLst>
          </p:cNvPr>
          <p:cNvCxnSpPr>
            <a:cxnSpLocks/>
            <a:stCxn id="194" idx="2"/>
            <a:endCxn id="129" idx="0"/>
          </p:cNvCxnSpPr>
          <p:nvPr/>
        </p:nvCxnSpPr>
        <p:spPr>
          <a:xfrm>
            <a:off x="5035152" y="3800211"/>
            <a:ext cx="166260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1" name="Rectangle 200">
            <a:extLst>
              <a:ext uri="{FF2B5EF4-FFF2-40B4-BE49-F238E27FC236}">
                <a16:creationId xmlns:a16="http://schemas.microsoft.com/office/drawing/2014/main" id="{36866C64-F676-27BA-12BD-E098CF05F12F}"/>
              </a:ext>
            </a:extLst>
          </p:cNvPr>
          <p:cNvSpPr/>
          <p:nvPr/>
        </p:nvSpPr>
        <p:spPr>
          <a:xfrm>
            <a:off x="6559302" y="3571609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5992F06F-9EB0-608D-A27D-FDE1C5FE9F7A}"/>
              </a:ext>
            </a:extLst>
          </p:cNvPr>
          <p:cNvCxnSpPr>
            <a:cxnSpLocks/>
            <a:stCxn id="201" idx="2"/>
            <a:endCxn id="131" idx="0"/>
          </p:cNvCxnSpPr>
          <p:nvPr/>
        </p:nvCxnSpPr>
        <p:spPr>
          <a:xfrm>
            <a:off x="6751326" y="3800210"/>
            <a:ext cx="131452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20D38319-5DB1-F3FD-A306-2D477BB37217}"/>
              </a:ext>
            </a:extLst>
          </p:cNvPr>
          <p:cNvCxnSpPr>
            <a:cxnSpLocks/>
            <a:stCxn id="201" idx="2"/>
            <a:endCxn id="130" idx="0"/>
          </p:cNvCxnSpPr>
          <p:nvPr/>
        </p:nvCxnSpPr>
        <p:spPr>
          <a:xfrm flipH="1">
            <a:off x="6573012" y="3800210"/>
            <a:ext cx="17831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8" name="Rectangle 207">
            <a:extLst>
              <a:ext uri="{FF2B5EF4-FFF2-40B4-BE49-F238E27FC236}">
                <a16:creationId xmlns:a16="http://schemas.microsoft.com/office/drawing/2014/main" id="{C790474A-14C2-385C-454D-CBEA1F83FA09}"/>
              </a:ext>
            </a:extLst>
          </p:cNvPr>
          <p:cNvSpPr/>
          <p:nvPr/>
        </p:nvSpPr>
        <p:spPr>
          <a:xfrm>
            <a:off x="7250027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4BF3E9C8-7BBD-B633-BE43-8389641A034E}"/>
              </a:ext>
            </a:extLst>
          </p:cNvPr>
          <p:cNvSpPr/>
          <p:nvPr/>
        </p:nvSpPr>
        <p:spPr>
          <a:xfrm>
            <a:off x="8007490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210" name="Straight Arrow Connector 209">
            <a:extLst>
              <a:ext uri="{FF2B5EF4-FFF2-40B4-BE49-F238E27FC236}">
                <a16:creationId xmlns:a16="http://schemas.microsoft.com/office/drawing/2014/main" id="{5FC851D4-1E78-FDAB-D803-6DEB8125B9AE}"/>
              </a:ext>
            </a:extLst>
          </p:cNvPr>
          <p:cNvCxnSpPr>
            <a:cxnSpLocks/>
            <a:stCxn id="208" idx="2"/>
            <a:endCxn id="171" idx="0"/>
          </p:cNvCxnSpPr>
          <p:nvPr/>
        </p:nvCxnSpPr>
        <p:spPr>
          <a:xfrm>
            <a:off x="7442051" y="3800208"/>
            <a:ext cx="187487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159968F4-9762-3D6B-310C-8E3605BD9903}"/>
              </a:ext>
            </a:extLst>
          </p:cNvPr>
          <p:cNvCxnSpPr>
            <a:cxnSpLocks/>
            <a:stCxn id="208" idx="2"/>
            <a:endCxn id="170" idx="0"/>
          </p:cNvCxnSpPr>
          <p:nvPr/>
        </p:nvCxnSpPr>
        <p:spPr>
          <a:xfrm flipH="1">
            <a:off x="7245490" y="3800208"/>
            <a:ext cx="196561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6" name="Straight Arrow Connector 215">
            <a:extLst>
              <a:ext uri="{FF2B5EF4-FFF2-40B4-BE49-F238E27FC236}">
                <a16:creationId xmlns:a16="http://schemas.microsoft.com/office/drawing/2014/main" id="{FEA5D454-CB5E-F977-7246-7ECA5B6EDB54}"/>
              </a:ext>
            </a:extLst>
          </p:cNvPr>
          <p:cNvCxnSpPr>
            <a:cxnSpLocks/>
            <a:stCxn id="209" idx="2"/>
            <a:endCxn id="172" idx="0"/>
          </p:cNvCxnSpPr>
          <p:nvPr/>
        </p:nvCxnSpPr>
        <p:spPr>
          <a:xfrm flipH="1">
            <a:off x="8007490" y="3800208"/>
            <a:ext cx="192024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8AD9963E-8CE5-6DB9-2314-7BEC8496830F}"/>
              </a:ext>
            </a:extLst>
          </p:cNvPr>
          <p:cNvCxnSpPr>
            <a:cxnSpLocks/>
            <a:stCxn id="209" idx="2"/>
            <a:endCxn id="173" idx="0"/>
          </p:cNvCxnSpPr>
          <p:nvPr/>
        </p:nvCxnSpPr>
        <p:spPr>
          <a:xfrm>
            <a:off x="8199514" y="3800208"/>
            <a:ext cx="185928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8" name="Rectangle 227">
            <a:extLst>
              <a:ext uri="{FF2B5EF4-FFF2-40B4-BE49-F238E27FC236}">
                <a16:creationId xmlns:a16="http://schemas.microsoft.com/office/drawing/2014/main" id="{2B1DADCE-9D9B-63F7-784A-DBBEFCAB2133}"/>
              </a:ext>
            </a:extLst>
          </p:cNvPr>
          <p:cNvSpPr/>
          <p:nvPr/>
        </p:nvSpPr>
        <p:spPr>
          <a:xfrm>
            <a:off x="6366719" y="198120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AB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93C2B23D-0663-1038-4E09-D7BDEA248FA5}"/>
              </a:ext>
            </a:extLst>
          </p:cNvPr>
          <p:cNvSpPr/>
          <p:nvPr/>
        </p:nvSpPr>
        <p:spPr>
          <a:xfrm>
            <a:off x="5039777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DBABCD90-031C-51A6-4646-1287F6927218}"/>
              </a:ext>
            </a:extLst>
          </p:cNvPr>
          <p:cNvSpPr/>
          <p:nvPr/>
        </p:nvSpPr>
        <p:spPr>
          <a:xfrm>
            <a:off x="6030377" y="2793574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CF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357C2B3F-2037-61B0-D463-93D2662FFE35}"/>
              </a:ext>
            </a:extLst>
          </p:cNvPr>
          <p:cNvSpPr/>
          <p:nvPr/>
        </p:nvSpPr>
        <p:spPr>
          <a:xfrm>
            <a:off x="6868577" y="2798530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DE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C9648419-1229-76DE-50AE-E88F9EE4FBB8}"/>
              </a:ext>
            </a:extLst>
          </p:cNvPr>
          <p:cNvSpPr/>
          <p:nvPr/>
        </p:nvSpPr>
        <p:spPr>
          <a:xfrm>
            <a:off x="7769352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EF</a:t>
            </a:r>
          </a:p>
        </p:txBody>
      </p:sp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A7D4A13C-E5BD-EE02-4F8F-2734DC730BF9}"/>
              </a:ext>
            </a:extLst>
          </p:cNvPr>
          <p:cNvCxnSpPr>
            <a:stCxn id="228" idx="2"/>
            <a:endCxn id="237" idx="0"/>
          </p:cNvCxnSpPr>
          <p:nvPr/>
        </p:nvCxnSpPr>
        <p:spPr>
          <a:xfrm flipH="1">
            <a:off x="5231801" y="2209801"/>
            <a:ext cx="1326942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B5198632-C95E-2B2C-D0BF-860D8D5CE4E4}"/>
              </a:ext>
            </a:extLst>
          </p:cNvPr>
          <p:cNvCxnSpPr>
            <a:cxnSpLocks/>
            <a:stCxn id="237" idx="2"/>
            <a:endCxn id="186" idx="0"/>
          </p:cNvCxnSpPr>
          <p:nvPr/>
        </p:nvCxnSpPr>
        <p:spPr>
          <a:xfrm>
            <a:off x="5231801" y="3029193"/>
            <a:ext cx="634463" cy="542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Straight Arrow Connector 245">
            <a:extLst>
              <a:ext uri="{FF2B5EF4-FFF2-40B4-BE49-F238E27FC236}">
                <a16:creationId xmlns:a16="http://schemas.microsoft.com/office/drawing/2014/main" id="{3DA0A7DD-EA70-DD27-2C82-AFF04CA2F118}"/>
              </a:ext>
            </a:extLst>
          </p:cNvPr>
          <p:cNvCxnSpPr>
            <a:cxnSpLocks/>
            <a:stCxn id="238" idx="2"/>
            <a:endCxn id="194" idx="0"/>
          </p:cNvCxnSpPr>
          <p:nvPr/>
        </p:nvCxnSpPr>
        <p:spPr>
          <a:xfrm flipH="1">
            <a:off x="5035152" y="3022175"/>
            <a:ext cx="1187249" cy="549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Straight Arrow Connector 248">
            <a:extLst>
              <a:ext uri="{FF2B5EF4-FFF2-40B4-BE49-F238E27FC236}">
                <a16:creationId xmlns:a16="http://schemas.microsoft.com/office/drawing/2014/main" id="{1EBFA2D6-D9BC-7F3C-07C6-26F49A5CE316}"/>
              </a:ext>
            </a:extLst>
          </p:cNvPr>
          <p:cNvCxnSpPr>
            <a:cxnSpLocks/>
            <a:stCxn id="238" idx="2"/>
            <a:endCxn id="209" idx="0"/>
          </p:cNvCxnSpPr>
          <p:nvPr/>
        </p:nvCxnSpPr>
        <p:spPr>
          <a:xfrm>
            <a:off x="6222401" y="3022175"/>
            <a:ext cx="1977113" cy="549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Straight Arrow Connector 251">
            <a:extLst>
              <a:ext uri="{FF2B5EF4-FFF2-40B4-BE49-F238E27FC236}">
                <a16:creationId xmlns:a16="http://schemas.microsoft.com/office/drawing/2014/main" id="{ED0FA417-EB1C-3CD8-154C-4900CF73B986}"/>
              </a:ext>
            </a:extLst>
          </p:cNvPr>
          <p:cNvCxnSpPr>
            <a:cxnSpLocks/>
            <a:stCxn id="239" idx="2"/>
            <a:endCxn id="201" idx="0"/>
          </p:cNvCxnSpPr>
          <p:nvPr/>
        </p:nvCxnSpPr>
        <p:spPr>
          <a:xfrm flipH="1">
            <a:off x="6751326" y="3027131"/>
            <a:ext cx="309275" cy="544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092F872F-0011-B53E-0661-CA21016E392F}"/>
              </a:ext>
            </a:extLst>
          </p:cNvPr>
          <p:cNvCxnSpPr>
            <a:cxnSpLocks/>
            <a:stCxn id="239" idx="2"/>
            <a:endCxn id="208" idx="0"/>
          </p:cNvCxnSpPr>
          <p:nvPr/>
        </p:nvCxnSpPr>
        <p:spPr>
          <a:xfrm>
            <a:off x="7060601" y="3027131"/>
            <a:ext cx="381450" cy="544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B81FBF8E-1FCE-17AD-2F25-5DE3861891A4}"/>
              </a:ext>
            </a:extLst>
          </p:cNvPr>
          <p:cNvCxnSpPr>
            <a:cxnSpLocks/>
            <a:stCxn id="240" idx="2"/>
            <a:endCxn id="208" idx="0"/>
          </p:cNvCxnSpPr>
          <p:nvPr/>
        </p:nvCxnSpPr>
        <p:spPr>
          <a:xfrm flipH="1">
            <a:off x="7442051" y="3029193"/>
            <a:ext cx="519325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1582D5F2-EF26-7CC7-6927-170923BA2091}"/>
              </a:ext>
            </a:extLst>
          </p:cNvPr>
          <p:cNvCxnSpPr>
            <a:cxnSpLocks/>
            <a:stCxn id="240" idx="2"/>
            <a:endCxn id="209" idx="0"/>
          </p:cNvCxnSpPr>
          <p:nvPr/>
        </p:nvCxnSpPr>
        <p:spPr>
          <a:xfrm>
            <a:off x="7961376" y="3029193"/>
            <a:ext cx="238138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0EF1CE0F-377E-74B9-705B-46F212CDE59A}"/>
              </a:ext>
            </a:extLst>
          </p:cNvPr>
          <p:cNvCxnSpPr>
            <a:cxnSpLocks/>
            <a:stCxn id="228" idx="2"/>
            <a:endCxn id="238" idx="0"/>
          </p:cNvCxnSpPr>
          <p:nvPr/>
        </p:nvCxnSpPr>
        <p:spPr>
          <a:xfrm flipH="1">
            <a:off x="6222401" y="2209801"/>
            <a:ext cx="336342" cy="58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1A47BDAC-6566-4F65-001C-CA576D48310C}"/>
              </a:ext>
            </a:extLst>
          </p:cNvPr>
          <p:cNvCxnSpPr>
            <a:cxnSpLocks/>
            <a:stCxn id="228" idx="2"/>
            <a:endCxn id="239" idx="0"/>
          </p:cNvCxnSpPr>
          <p:nvPr/>
        </p:nvCxnSpPr>
        <p:spPr>
          <a:xfrm>
            <a:off x="6558743" y="2209801"/>
            <a:ext cx="501858" cy="588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2614D526-18CB-36C0-64DE-78E0006A87D1}"/>
              </a:ext>
            </a:extLst>
          </p:cNvPr>
          <p:cNvCxnSpPr>
            <a:cxnSpLocks/>
            <a:stCxn id="228" idx="2"/>
            <a:endCxn id="240" idx="0"/>
          </p:cNvCxnSpPr>
          <p:nvPr/>
        </p:nvCxnSpPr>
        <p:spPr>
          <a:xfrm>
            <a:off x="6558743" y="2209801"/>
            <a:ext cx="1402633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DE27512-E012-EB25-C277-DDBBAB4AF446}"/>
              </a:ext>
            </a:extLst>
          </p:cNvPr>
          <p:cNvSpPr txBox="1"/>
          <p:nvPr/>
        </p:nvSpPr>
        <p:spPr>
          <a:xfrm>
            <a:off x="-6417" y="5356"/>
            <a:ext cx="45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[Zhang, Farina, </a:t>
            </a:r>
            <a:r>
              <a:rPr lang="en-US" sz="1200" dirty="0" err="1">
                <a:solidFill>
                  <a:schemeClr val="accent4"/>
                </a:solidFill>
              </a:rPr>
              <a:t>Sandholm</a:t>
            </a:r>
            <a:r>
              <a:rPr lang="en-US" sz="1200" dirty="0">
                <a:solidFill>
                  <a:schemeClr val="accent4"/>
                </a:solidFill>
              </a:rPr>
              <a:t> ICML 2023]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95064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2A447-8D69-1741-8988-ABFD57D63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</a:t>
            </a:r>
            <a:r>
              <a:rPr lang="en-US" i="1" dirty="0"/>
              <a:t>anything</a:t>
            </a:r>
            <a:r>
              <a:rPr lang="en-US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B72AE-C8AE-8066-F6D1-7EBD6D58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4F4CD6-0EEB-1D89-5F21-7FCB660C997D}"/>
              </a:ext>
            </a:extLst>
          </p:cNvPr>
          <p:cNvSpPr txBox="1"/>
          <p:nvPr/>
        </p:nvSpPr>
        <p:spPr>
          <a:xfrm>
            <a:off x="1403799" y="1151512"/>
            <a:ext cx="6354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Idea: </a:t>
            </a:r>
            <a:r>
              <a:rPr lang="en-US" dirty="0"/>
              <a:t>Construct single-player decision problem (like sequence form) by representing what is </a:t>
            </a:r>
            <a:r>
              <a:rPr lang="en-US" b="1" dirty="0"/>
              <a:t>common knowledge</a:t>
            </a:r>
            <a:r>
              <a:rPr lang="en-US" dirty="0"/>
              <a:t> for the team</a:t>
            </a:r>
            <a:endParaRPr lang="en-US" i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D6820F-BFE4-5D17-0418-6F4CF8AE66A1}"/>
              </a:ext>
            </a:extLst>
          </p:cNvPr>
          <p:cNvSpPr/>
          <p:nvPr/>
        </p:nvSpPr>
        <p:spPr>
          <a:xfrm>
            <a:off x="717996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B8F7A9-ED8F-FB96-51ED-51A4F81219FD}"/>
              </a:ext>
            </a:extLst>
          </p:cNvPr>
          <p:cNvSpPr/>
          <p:nvPr/>
        </p:nvSpPr>
        <p:spPr>
          <a:xfrm>
            <a:off x="1175198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EC9156-A220-411D-9673-6DC20F2C952E}"/>
              </a:ext>
            </a:extLst>
          </p:cNvPr>
          <p:cNvSpPr/>
          <p:nvPr/>
        </p:nvSpPr>
        <p:spPr>
          <a:xfrm>
            <a:off x="1647010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838518-C83E-EAF0-DF14-9D69E8C7CE8A}"/>
              </a:ext>
            </a:extLst>
          </p:cNvPr>
          <p:cNvSpPr/>
          <p:nvPr/>
        </p:nvSpPr>
        <p:spPr>
          <a:xfrm>
            <a:off x="2104212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D8498A-1355-688A-A5B1-8EE2C2E792C8}"/>
              </a:ext>
            </a:extLst>
          </p:cNvPr>
          <p:cNvSpPr/>
          <p:nvPr/>
        </p:nvSpPr>
        <p:spPr>
          <a:xfrm>
            <a:off x="2533511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1C2814-50B3-A283-5D10-96C765DAEB16}"/>
              </a:ext>
            </a:extLst>
          </p:cNvPr>
          <p:cNvSpPr/>
          <p:nvPr/>
        </p:nvSpPr>
        <p:spPr>
          <a:xfrm>
            <a:off x="2990713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2EF7AA-1F95-8002-0D36-B984882E0D86}"/>
              </a:ext>
            </a:extLst>
          </p:cNvPr>
          <p:cNvSpPr/>
          <p:nvPr/>
        </p:nvSpPr>
        <p:spPr>
          <a:xfrm>
            <a:off x="3462525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E3C37C-2AF1-9814-1C05-FF406B32390A}"/>
              </a:ext>
            </a:extLst>
          </p:cNvPr>
          <p:cNvSpPr/>
          <p:nvPr/>
        </p:nvSpPr>
        <p:spPr>
          <a:xfrm>
            <a:off x="3919727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D914BE-60D9-78F0-8806-E816AFFB83F3}"/>
              </a:ext>
            </a:extLst>
          </p:cNvPr>
          <p:cNvCxnSpPr>
            <a:cxnSpLocks/>
            <a:stCxn id="18" idx="3"/>
            <a:endCxn id="6" idx="0"/>
          </p:cNvCxnSpPr>
          <p:nvPr/>
        </p:nvCxnSpPr>
        <p:spPr>
          <a:xfrm flipH="1">
            <a:off x="832297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2E1A18F-3D0D-7A75-4736-7F1872B707D6}"/>
              </a:ext>
            </a:extLst>
          </p:cNvPr>
          <p:cNvCxnSpPr>
            <a:cxnSpLocks/>
            <a:stCxn id="18" idx="3"/>
            <a:endCxn id="7" idx="0"/>
          </p:cNvCxnSpPr>
          <p:nvPr/>
        </p:nvCxnSpPr>
        <p:spPr>
          <a:xfrm>
            <a:off x="1060896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BBA30CF-6E6E-184A-46DB-6BA738B034F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 flipH="1">
            <a:off x="1761311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51966F2-981F-AA77-4A1A-A8CA113C4666}"/>
              </a:ext>
            </a:extLst>
          </p:cNvPr>
          <p:cNvCxnSpPr>
            <a:cxnSpLocks/>
            <a:stCxn id="19" idx="3"/>
            <a:endCxn id="9" idx="0"/>
          </p:cNvCxnSpPr>
          <p:nvPr/>
        </p:nvCxnSpPr>
        <p:spPr>
          <a:xfrm>
            <a:off x="1989910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E9AD82C-796E-10F8-B0BE-A2283942F4B8}"/>
              </a:ext>
            </a:extLst>
          </p:cNvPr>
          <p:cNvSpPr/>
          <p:nvPr/>
        </p:nvSpPr>
        <p:spPr>
          <a:xfrm>
            <a:off x="914400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C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066DF25-0EAA-E6EA-664B-556FCB4130A7}"/>
              </a:ext>
            </a:extLst>
          </p:cNvPr>
          <p:cNvSpPr/>
          <p:nvPr/>
        </p:nvSpPr>
        <p:spPr>
          <a:xfrm>
            <a:off x="1843414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2283AC2-CFDE-AD52-D6D8-597BA6099B15}"/>
              </a:ext>
            </a:extLst>
          </p:cNvPr>
          <p:cNvCxnSpPr>
            <a:cxnSpLocks/>
            <a:stCxn id="24" idx="3"/>
            <a:endCxn id="10" idx="0"/>
          </p:cNvCxnSpPr>
          <p:nvPr/>
        </p:nvCxnSpPr>
        <p:spPr>
          <a:xfrm flipH="1">
            <a:off x="2647812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83FC1A2-E9C2-B66F-AC2F-0266DD3825D4}"/>
              </a:ext>
            </a:extLst>
          </p:cNvPr>
          <p:cNvCxnSpPr>
            <a:cxnSpLocks/>
            <a:stCxn id="24" idx="3"/>
            <a:endCxn id="11" idx="0"/>
          </p:cNvCxnSpPr>
          <p:nvPr/>
        </p:nvCxnSpPr>
        <p:spPr>
          <a:xfrm>
            <a:off x="2882698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B984F9D-C33E-7ADC-1B6B-78AA20B93442}"/>
              </a:ext>
            </a:extLst>
          </p:cNvPr>
          <p:cNvCxnSpPr>
            <a:cxnSpLocks/>
            <a:stCxn id="25" idx="3"/>
            <a:endCxn id="12" idx="0"/>
          </p:cNvCxnSpPr>
          <p:nvPr/>
        </p:nvCxnSpPr>
        <p:spPr>
          <a:xfrm flipH="1">
            <a:off x="3576826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36939F-CD98-382E-0D2C-BDA7E7985018}"/>
              </a:ext>
            </a:extLst>
          </p:cNvPr>
          <p:cNvCxnSpPr>
            <a:cxnSpLocks/>
            <a:stCxn id="25" idx="3"/>
            <a:endCxn id="13" idx="0"/>
          </p:cNvCxnSpPr>
          <p:nvPr/>
        </p:nvCxnSpPr>
        <p:spPr>
          <a:xfrm>
            <a:off x="3811712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A82CF3B1-F275-6A63-62D5-B0DE3484B0D4}"/>
              </a:ext>
            </a:extLst>
          </p:cNvPr>
          <p:cNvSpPr/>
          <p:nvPr/>
        </p:nvSpPr>
        <p:spPr>
          <a:xfrm>
            <a:off x="2736202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69E708CA-A480-44AB-6E61-679A3F4CD531}"/>
              </a:ext>
            </a:extLst>
          </p:cNvPr>
          <p:cNvSpPr/>
          <p:nvPr/>
        </p:nvSpPr>
        <p:spPr>
          <a:xfrm>
            <a:off x="3665216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D278698-7DE1-F95E-9A19-38412C8FC264}"/>
              </a:ext>
            </a:extLst>
          </p:cNvPr>
          <p:cNvCxnSpPr>
            <a:cxnSpLocks/>
            <a:stCxn id="18" idx="5"/>
            <a:endCxn id="19" idx="1"/>
          </p:cNvCxnSpPr>
          <p:nvPr/>
        </p:nvCxnSpPr>
        <p:spPr>
          <a:xfrm>
            <a:off x="1134144" y="3555290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CC2C0FA2-F934-3A5D-EDA4-626F71FD6B2A}"/>
              </a:ext>
            </a:extLst>
          </p:cNvPr>
          <p:cNvSpPr/>
          <p:nvPr/>
        </p:nvSpPr>
        <p:spPr>
          <a:xfrm>
            <a:off x="1393167" y="2667000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A</a:t>
            </a: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A8E9801-21D8-61ED-6DD6-5ACF9B8CD81E}"/>
              </a:ext>
            </a:extLst>
          </p:cNvPr>
          <p:cNvSpPr/>
          <p:nvPr/>
        </p:nvSpPr>
        <p:spPr>
          <a:xfrm>
            <a:off x="3208682" y="2681491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B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D83F58F-FBBD-F0A2-F2CB-2E1CAE8327B0}"/>
              </a:ext>
            </a:extLst>
          </p:cNvPr>
          <p:cNvCxnSpPr>
            <a:cxnSpLocks/>
            <a:stCxn id="27" idx="3"/>
            <a:endCxn id="18" idx="0"/>
          </p:cNvCxnSpPr>
          <p:nvPr/>
        </p:nvCxnSpPr>
        <p:spPr>
          <a:xfrm flipH="1">
            <a:off x="1060896" y="2919579"/>
            <a:ext cx="478767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8661C9B-B5E2-56B2-ACB7-1D98C61E8E7A}"/>
              </a:ext>
            </a:extLst>
          </p:cNvPr>
          <p:cNvCxnSpPr>
            <a:cxnSpLocks/>
            <a:stCxn id="27" idx="3"/>
            <a:endCxn id="24" idx="0"/>
          </p:cNvCxnSpPr>
          <p:nvPr/>
        </p:nvCxnSpPr>
        <p:spPr>
          <a:xfrm>
            <a:off x="1539663" y="2919579"/>
            <a:ext cx="1343035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A8FEE3D-88E3-6632-1628-7084FDEDA380}"/>
              </a:ext>
            </a:extLst>
          </p:cNvPr>
          <p:cNvCxnSpPr>
            <a:cxnSpLocks/>
            <a:stCxn id="28" idx="3"/>
            <a:endCxn id="19" idx="0"/>
          </p:cNvCxnSpPr>
          <p:nvPr/>
        </p:nvCxnSpPr>
        <p:spPr>
          <a:xfrm flipH="1">
            <a:off x="1989910" y="2934070"/>
            <a:ext cx="1365268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BBC06AC-079C-61D5-27B0-782ADF598017}"/>
              </a:ext>
            </a:extLst>
          </p:cNvPr>
          <p:cNvCxnSpPr>
            <a:cxnSpLocks/>
            <a:stCxn id="28" idx="3"/>
            <a:endCxn id="25" idx="0"/>
          </p:cNvCxnSpPr>
          <p:nvPr/>
        </p:nvCxnSpPr>
        <p:spPr>
          <a:xfrm>
            <a:off x="3355178" y="2934070"/>
            <a:ext cx="456534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8107E009-D281-1141-AC07-AFE3C3D64F0B}"/>
              </a:ext>
            </a:extLst>
          </p:cNvPr>
          <p:cNvSpPr/>
          <p:nvPr/>
        </p:nvSpPr>
        <p:spPr>
          <a:xfrm>
            <a:off x="2322181" y="2021556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0B7442C-BAA5-6FF5-D402-DEC3E76F0632}"/>
              </a:ext>
            </a:extLst>
          </p:cNvPr>
          <p:cNvCxnSpPr>
            <a:cxnSpLocks/>
            <a:stCxn id="33" idx="4"/>
            <a:endCxn id="27" idx="0"/>
          </p:cNvCxnSpPr>
          <p:nvPr/>
        </p:nvCxnSpPr>
        <p:spPr>
          <a:xfrm flipH="1">
            <a:off x="1539663" y="2258954"/>
            <a:ext cx="901217" cy="408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718BF9D-180F-C5D0-AF81-39DAE77865D9}"/>
              </a:ext>
            </a:extLst>
          </p:cNvPr>
          <p:cNvCxnSpPr>
            <a:cxnSpLocks/>
          </p:cNvCxnSpPr>
          <p:nvPr/>
        </p:nvCxnSpPr>
        <p:spPr>
          <a:xfrm>
            <a:off x="2425549" y="2258954"/>
            <a:ext cx="914298" cy="422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A7F8621-3A7D-E447-723B-54C6B8DC2F13}"/>
              </a:ext>
            </a:extLst>
          </p:cNvPr>
          <p:cNvSpPr txBox="1"/>
          <p:nvPr/>
        </p:nvSpPr>
        <p:spPr>
          <a:xfrm>
            <a:off x="3013732" y="1852622"/>
            <a:ext cx="23560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</a:rPr>
              <a:t>Decision point (“belief”): </a:t>
            </a:r>
            <a:r>
              <a:rPr lang="en-US" sz="1400" dirty="0">
                <a:solidFill>
                  <a:schemeClr val="accent1"/>
                </a:solidFill>
              </a:rPr>
              <a:t>identified by a </a:t>
            </a:r>
            <a:r>
              <a:rPr lang="en-US" sz="1400" b="1" dirty="0">
                <a:solidFill>
                  <a:schemeClr val="accent1"/>
                </a:solidFill>
              </a:rPr>
              <a:t>set</a:t>
            </a:r>
            <a:r>
              <a:rPr lang="en-US" sz="1400" dirty="0">
                <a:solidFill>
                  <a:schemeClr val="accent1"/>
                </a:solidFill>
              </a:rPr>
              <a:t> of nodes (for perfect recall: an </a:t>
            </a:r>
            <a:r>
              <a:rPr lang="en-US" sz="1400" dirty="0" err="1">
                <a:solidFill>
                  <a:schemeClr val="accent1"/>
                </a:solidFill>
              </a:rPr>
              <a:t>infoset</a:t>
            </a:r>
            <a:r>
              <a:rPr lang="en-US" sz="1400" dirty="0">
                <a:solidFill>
                  <a:schemeClr val="accent1"/>
                </a:solidFill>
              </a:rPr>
              <a:t>)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1B2CCA4-1BA0-A6D1-C636-B4B536A97370}"/>
              </a:ext>
            </a:extLst>
          </p:cNvPr>
          <p:cNvCxnSpPr>
            <a:cxnSpLocks/>
          </p:cNvCxnSpPr>
          <p:nvPr/>
        </p:nvCxnSpPr>
        <p:spPr>
          <a:xfrm>
            <a:off x="5146160" y="2119293"/>
            <a:ext cx="111641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AD23249D-3BCB-4773-3652-553E20DE315B}"/>
              </a:ext>
            </a:extLst>
          </p:cNvPr>
          <p:cNvSpPr txBox="1"/>
          <p:nvPr/>
        </p:nvSpPr>
        <p:spPr>
          <a:xfrm>
            <a:off x="-6417" y="5356"/>
            <a:ext cx="45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[Zhang, Farina, </a:t>
            </a:r>
            <a:r>
              <a:rPr lang="en-US" sz="1200" dirty="0" err="1">
                <a:solidFill>
                  <a:schemeClr val="accent4"/>
                </a:solidFill>
              </a:rPr>
              <a:t>Sandholm</a:t>
            </a:r>
            <a:r>
              <a:rPr lang="en-US" sz="1200" dirty="0">
                <a:solidFill>
                  <a:schemeClr val="accent4"/>
                </a:solidFill>
              </a:rPr>
              <a:t> ICML 2023]</a:t>
            </a:r>
            <a:endParaRPr lang="en-US" sz="12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C0A3601-594C-4F7E-5906-A8DB5452F238}"/>
              </a:ext>
            </a:extLst>
          </p:cNvPr>
          <p:cNvSpPr/>
          <p:nvPr/>
        </p:nvSpPr>
        <p:spPr>
          <a:xfrm>
            <a:off x="4917560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077688A-9E49-2E6F-D546-0C8EA23CA5BC}"/>
              </a:ext>
            </a:extLst>
          </p:cNvPr>
          <p:cNvSpPr/>
          <p:nvPr/>
        </p:nvSpPr>
        <p:spPr>
          <a:xfrm>
            <a:off x="55005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6555E16-E4AC-1BE3-FDB9-5A9B15A92559}"/>
              </a:ext>
            </a:extLst>
          </p:cNvPr>
          <p:cNvSpPr/>
          <p:nvPr/>
        </p:nvSpPr>
        <p:spPr>
          <a:xfrm>
            <a:off x="60339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23C34E4-5DAC-9DBC-CAF0-DF00A9A3A07E}"/>
              </a:ext>
            </a:extLst>
          </p:cNvPr>
          <p:cNvSpPr/>
          <p:nvPr/>
        </p:nvSpPr>
        <p:spPr>
          <a:xfrm>
            <a:off x="6604032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93B7F2B-BFAA-92FD-CE44-0D473563C68B}"/>
              </a:ext>
            </a:extLst>
          </p:cNvPr>
          <p:cNvSpPr/>
          <p:nvPr/>
        </p:nvSpPr>
        <p:spPr>
          <a:xfrm>
            <a:off x="54102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1624EB2-F573-2B4D-3EFE-39CAA778CCAE}"/>
              </a:ext>
            </a:extLst>
          </p:cNvPr>
          <p:cNvSpPr/>
          <p:nvPr/>
        </p:nvSpPr>
        <p:spPr>
          <a:xfrm>
            <a:off x="59436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HJ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AFC7185-730F-E2D8-16F1-076B701F5908}"/>
              </a:ext>
            </a:extLst>
          </p:cNvPr>
          <p:cNvSpPr/>
          <p:nvPr/>
        </p:nvSpPr>
        <p:spPr>
          <a:xfrm>
            <a:off x="4760976" y="4191234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5121DDE-2B0A-1DE3-E1A6-30216A6AF52A}"/>
              </a:ext>
            </a:extLst>
          </p:cNvPr>
          <p:cNvSpPr/>
          <p:nvPr/>
        </p:nvSpPr>
        <p:spPr>
          <a:xfrm>
            <a:off x="51054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241CD2C-8DC8-292D-37F2-2AD63EF6D20E}"/>
              </a:ext>
            </a:extLst>
          </p:cNvPr>
          <p:cNvSpPr/>
          <p:nvPr/>
        </p:nvSpPr>
        <p:spPr>
          <a:xfrm>
            <a:off x="64770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DC14D3-0E6C-0E07-5A54-298E5CE136AD}"/>
              </a:ext>
            </a:extLst>
          </p:cNvPr>
          <p:cNvSpPr/>
          <p:nvPr/>
        </p:nvSpPr>
        <p:spPr>
          <a:xfrm>
            <a:off x="6786766" y="4191232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D3E963C-0139-4967-95FB-CCAAB9745831}"/>
              </a:ext>
            </a:extLst>
          </p:cNvPr>
          <p:cNvCxnSpPr>
            <a:stCxn id="42" idx="2"/>
            <a:endCxn id="37" idx="0"/>
          </p:cNvCxnSpPr>
          <p:nvPr/>
        </p:nvCxnSpPr>
        <p:spPr>
          <a:xfrm flipH="1">
            <a:off x="5031860" y="4419837"/>
            <a:ext cx="570364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1BEA5F5-FD8A-9270-9A18-D0E01826A1E2}"/>
              </a:ext>
            </a:extLst>
          </p:cNvPr>
          <p:cNvCxnSpPr>
            <a:cxnSpLocks/>
            <a:stCxn id="42" idx="2"/>
            <a:endCxn id="40" idx="0"/>
          </p:cNvCxnSpPr>
          <p:nvPr/>
        </p:nvCxnSpPr>
        <p:spPr>
          <a:xfrm>
            <a:off x="5602224" y="4419837"/>
            <a:ext cx="546052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FCE4674-0F35-2D05-10F0-E2F65984747B}"/>
              </a:ext>
            </a:extLst>
          </p:cNvPr>
          <p:cNvCxnSpPr>
            <a:cxnSpLocks/>
            <a:stCxn id="43" idx="2"/>
            <a:endCxn id="38" idx="0"/>
          </p:cNvCxnSpPr>
          <p:nvPr/>
        </p:nvCxnSpPr>
        <p:spPr>
          <a:xfrm flipH="1">
            <a:off x="5614876" y="4419837"/>
            <a:ext cx="52074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88803E3-BB96-BEBD-4867-307264B98D8A}"/>
              </a:ext>
            </a:extLst>
          </p:cNvPr>
          <p:cNvCxnSpPr>
            <a:cxnSpLocks/>
            <a:stCxn id="43" idx="2"/>
            <a:endCxn id="41" idx="0"/>
          </p:cNvCxnSpPr>
          <p:nvPr/>
        </p:nvCxnSpPr>
        <p:spPr>
          <a:xfrm>
            <a:off x="6135624" y="4419837"/>
            <a:ext cx="58270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BD0A3B7-4002-E73B-8232-04BADED1E2AE}"/>
              </a:ext>
            </a:extLst>
          </p:cNvPr>
          <p:cNvCxnSpPr>
            <a:cxnSpLocks/>
            <a:stCxn id="44" idx="2"/>
            <a:endCxn id="37" idx="0"/>
          </p:cNvCxnSpPr>
          <p:nvPr/>
        </p:nvCxnSpPr>
        <p:spPr>
          <a:xfrm>
            <a:off x="4856988" y="4419835"/>
            <a:ext cx="174872" cy="321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8DA6FAB-1D49-ABD3-F66A-0B8644FDC7B6}"/>
              </a:ext>
            </a:extLst>
          </p:cNvPr>
          <p:cNvCxnSpPr>
            <a:cxnSpLocks/>
            <a:stCxn id="45" idx="2"/>
            <a:endCxn id="38" idx="0"/>
          </p:cNvCxnSpPr>
          <p:nvPr/>
        </p:nvCxnSpPr>
        <p:spPr>
          <a:xfrm>
            <a:off x="5201412" y="4419834"/>
            <a:ext cx="413464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00AD49E-6C54-BBEE-BE67-50C179BCC8FB}"/>
              </a:ext>
            </a:extLst>
          </p:cNvPr>
          <p:cNvCxnSpPr>
            <a:cxnSpLocks/>
            <a:stCxn id="46" idx="2"/>
            <a:endCxn id="40" idx="0"/>
          </p:cNvCxnSpPr>
          <p:nvPr/>
        </p:nvCxnSpPr>
        <p:spPr>
          <a:xfrm flipH="1">
            <a:off x="6148276" y="4419834"/>
            <a:ext cx="424736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25AB86F-7064-54BE-6102-2651AC728A21}"/>
              </a:ext>
            </a:extLst>
          </p:cNvPr>
          <p:cNvCxnSpPr>
            <a:cxnSpLocks/>
            <a:stCxn id="47" idx="2"/>
            <a:endCxn id="41" idx="0"/>
          </p:cNvCxnSpPr>
          <p:nvPr/>
        </p:nvCxnSpPr>
        <p:spPr>
          <a:xfrm flipH="1">
            <a:off x="6718332" y="4419833"/>
            <a:ext cx="164446" cy="321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1E2B2C58-F71C-C59A-93BB-CB38E92A5DDD}"/>
              </a:ext>
            </a:extLst>
          </p:cNvPr>
          <p:cNvSpPr/>
          <p:nvPr/>
        </p:nvSpPr>
        <p:spPr>
          <a:xfrm>
            <a:off x="7131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5A66D13-3EFB-DFF6-B090-7848D6E9C485}"/>
              </a:ext>
            </a:extLst>
          </p:cNvPr>
          <p:cNvSpPr/>
          <p:nvPr/>
        </p:nvSpPr>
        <p:spPr>
          <a:xfrm>
            <a:off x="7515238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F8AA2BE-72F4-1A6C-743B-F7854B5C6E3D}"/>
              </a:ext>
            </a:extLst>
          </p:cNvPr>
          <p:cNvSpPr/>
          <p:nvPr/>
        </p:nvSpPr>
        <p:spPr>
          <a:xfrm>
            <a:off x="7893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992CA02-FCD4-EEEC-70CE-888EC52D3FB2}"/>
              </a:ext>
            </a:extLst>
          </p:cNvPr>
          <p:cNvSpPr/>
          <p:nvPr/>
        </p:nvSpPr>
        <p:spPr>
          <a:xfrm>
            <a:off x="8271142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2CB13F2-7A22-C395-DA95-8C5274CAA462}"/>
              </a:ext>
            </a:extLst>
          </p:cNvPr>
          <p:cNvSpPr/>
          <p:nvPr/>
        </p:nvSpPr>
        <p:spPr>
          <a:xfrm>
            <a:off x="5674240" y="3571611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748143C-1239-C9BA-A325-870FC5D745AD}"/>
              </a:ext>
            </a:extLst>
          </p:cNvPr>
          <p:cNvCxnSpPr>
            <a:cxnSpLocks/>
            <a:stCxn id="60" idx="2"/>
            <a:endCxn id="42" idx="0"/>
          </p:cNvCxnSpPr>
          <p:nvPr/>
        </p:nvCxnSpPr>
        <p:spPr>
          <a:xfrm flipH="1">
            <a:off x="5602224" y="3800212"/>
            <a:ext cx="26404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EF0E2A2-5E80-8342-815F-FD5E6564391B}"/>
              </a:ext>
            </a:extLst>
          </p:cNvPr>
          <p:cNvCxnSpPr>
            <a:cxnSpLocks/>
            <a:stCxn id="60" idx="2"/>
            <a:endCxn id="43" idx="0"/>
          </p:cNvCxnSpPr>
          <p:nvPr/>
        </p:nvCxnSpPr>
        <p:spPr>
          <a:xfrm>
            <a:off x="5866264" y="3800212"/>
            <a:ext cx="26936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228957A3-765D-520F-3023-1875D05A9BE0}"/>
              </a:ext>
            </a:extLst>
          </p:cNvPr>
          <p:cNvSpPr/>
          <p:nvPr/>
        </p:nvSpPr>
        <p:spPr>
          <a:xfrm>
            <a:off x="4843128" y="357161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DC9A203-3DB0-C2F9-C878-80CA4AE44BD4}"/>
              </a:ext>
            </a:extLst>
          </p:cNvPr>
          <p:cNvCxnSpPr>
            <a:cxnSpLocks/>
            <a:stCxn id="63" idx="2"/>
            <a:endCxn id="44" idx="0"/>
          </p:cNvCxnSpPr>
          <p:nvPr/>
        </p:nvCxnSpPr>
        <p:spPr>
          <a:xfrm flipH="1">
            <a:off x="4856988" y="3800211"/>
            <a:ext cx="17816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5F79546A-A3FC-4F7B-718D-6FCCE5A3B60B}"/>
              </a:ext>
            </a:extLst>
          </p:cNvPr>
          <p:cNvCxnSpPr>
            <a:cxnSpLocks/>
            <a:stCxn id="63" idx="2"/>
            <a:endCxn id="45" idx="0"/>
          </p:cNvCxnSpPr>
          <p:nvPr/>
        </p:nvCxnSpPr>
        <p:spPr>
          <a:xfrm>
            <a:off x="5035152" y="3800211"/>
            <a:ext cx="166260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5448EF17-8BAA-2019-2850-255E26B4E3B5}"/>
              </a:ext>
            </a:extLst>
          </p:cNvPr>
          <p:cNvSpPr/>
          <p:nvPr/>
        </p:nvSpPr>
        <p:spPr>
          <a:xfrm>
            <a:off x="6559302" y="3571609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207CE08-1A7E-EF0D-525B-7316A1C82579}"/>
              </a:ext>
            </a:extLst>
          </p:cNvPr>
          <p:cNvCxnSpPr>
            <a:cxnSpLocks/>
            <a:stCxn id="66" idx="2"/>
            <a:endCxn id="47" idx="0"/>
          </p:cNvCxnSpPr>
          <p:nvPr/>
        </p:nvCxnSpPr>
        <p:spPr>
          <a:xfrm>
            <a:off x="6751326" y="3800210"/>
            <a:ext cx="131452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8B1C85AA-B3E8-5294-F8B2-9C579A186A5F}"/>
              </a:ext>
            </a:extLst>
          </p:cNvPr>
          <p:cNvCxnSpPr>
            <a:cxnSpLocks/>
            <a:stCxn id="66" idx="2"/>
            <a:endCxn id="46" idx="0"/>
          </p:cNvCxnSpPr>
          <p:nvPr/>
        </p:nvCxnSpPr>
        <p:spPr>
          <a:xfrm flipH="1">
            <a:off x="6573012" y="3800210"/>
            <a:ext cx="17831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4375C6EF-646B-0051-554C-4381A5F61862}"/>
              </a:ext>
            </a:extLst>
          </p:cNvPr>
          <p:cNvSpPr/>
          <p:nvPr/>
        </p:nvSpPr>
        <p:spPr>
          <a:xfrm>
            <a:off x="7250027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C7C22BA-45B9-6DAA-93F5-6C7D44648787}"/>
              </a:ext>
            </a:extLst>
          </p:cNvPr>
          <p:cNvSpPr/>
          <p:nvPr/>
        </p:nvSpPr>
        <p:spPr>
          <a:xfrm>
            <a:off x="8007490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BD86793F-22D5-4A5F-C7BF-73C1EA9D68CC}"/>
              </a:ext>
            </a:extLst>
          </p:cNvPr>
          <p:cNvCxnSpPr>
            <a:cxnSpLocks/>
            <a:stCxn id="69" idx="2"/>
            <a:endCxn id="57" idx="0"/>
          </p:cNvCxnSpPr>
          <p:nvPr/>
        </p:nvCxnSpPr>
        <p:spPr>
          <a:xfrm>
            <a:off x="7442051" y="3800208"/>
            <a:ext cx="187487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4BEE2644-C7BA-1144-F815-DF3A44BEB965}"/>
              </a:ext>
            </a:extLst>
          </p:cNvPr>
          <p:cNvCxnSpPr>
            <a:cxnSpLocks/>
            <a:stCxn id="69" idx="2"/>
            <a:endCxn id="56" idx="0"/>
          </p:cNvCxnSpPr>
          <p:nvPr/>
        </p:nvCxnSpPr>
        <p:spPr>
          <a:xfrm flipH="1">
            <a:off x="7245490" y="3800208"/>
            <a:ext cx="196561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4C46FF5-7259-DE1C-F28B-9E3A15710213}"/>
              </a:ext>
            </a:extLst>
          </p:cNvPr>
          <p:cNvCxnSpPr>
            <a:cxnSpLocks/>
            <a:stCxn id="70" idx="2"/>
            <a:endCxn id="58" idx="0"/>
          </p:cNvCxnSpPr>
          <p:nvPr/>
        </p:nvCxnSpPr>
        <p:spPr>
          <a:xfrm flipH="1">
            <a:off x="8007490" y="3800208"/>
            <a:ext cx="192024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DD77EDB6-BC8D-F66D-334B-976DB49BDEEA}"/>
              </a:ext>
            </a:extLst>
          </p:cNvPr>
          <p:cNvCxnSpPr>
            <a:cxnSpLocks/>
            <a:stCxn id="70" idx="2"/>
            <a:endCxn id="59" idx="0"/>
          </p:cNvCxnSpPr>
          <p:nvPr/>
        </p:nvCxnSpPr>
        <p:spPr>
          <a:xfrm>
            <a:off x="8199514" y="3800208"/>
            <a:ext cx="185928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D4B1AFEB-69A6-4813-9682-A4A2D0624ECA}"/>
              </a:ext>
            </a:extLst>
          </p:cNvPr>
          <p:cNvSpPr/>
          <p:nvPr/>
        </p:nvSpPr>
        <p:spPr>
          <a:xfrm>
            <a:off x="6366719" y="198120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AB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005912C-D40B-44B2-ABC9-DA1B8B1643DF}"/>
              </a:ext>
            </a:extLst>
          </p:cNvPr>
          <p:cNvSpPr/>
          <p:nvPr/>
        </p:nvSpPr>
        <p:spPr>
          <a:xfrm>
            <a:off x="5039777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14832B6-7BD3-0EC5-B9A2-7DC3C532A2B4}"/>
              </a:ext>
            </a:extLst>
          </p:cNvPr>
          <p:cNvSpPr/>
          <p:nvPr/>
        </p:nvSpPr>
        <p:spPr>
          <a:xfrm>
            <a:off x="6030377" y="2793574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CF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06289D3-FFFE-6E61-6534-1032D834C277}"/>
              </a:ext>
            </a:extLst>
          </p:cNvPr>
          <p:cNvSpPr/>
          <p:nvPr/>
        </p:nvSpPr>
        <p:spPr>
          <a:xfrm>
            <a:off x="6868577" y="2798530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DE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02BAA9D-5DA2-B38F-D4B0-98BF225920D6}"/>
              </a:ext>
            </a:extLst>
          </p:cNvPr>
          <p:cNvSpPr/>
          <p:nvPr/>
        </p:nvSpPr>
        <p:spPr>
          <a:xfrm>
            <a:off x="7769352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EF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0A375F9E-B448-0AC5-8636-25B7CD953EA1}"/>
              </a:ext>
            </a:extLst>
          </p:cNvPr>
          <p:cNvCxnSpPr>
            <a:stCxn id="75" idx="2"/>
            <a:endCxn id="77" idx="0"/>
          </p:cNvCxnSpPr>
          <p:nvPr/>
        </p:nvCxnSpPr>
        <p:spPr>
          <a:xfrm flipH="1">
            <a:off x="5231801" y="2209801"/>
            <a:ext cx="1326942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5D06E85E-93CC-B587-8779-B215D7265314}"/>
              </a:ext>
            </a:extLst>
          </p:cNvPr>
          <p:cNvCxnSpPr>
            <a:cxnSpLocks/>
            <a:stCxn id="77" idx="2"/>
            <a:endCxn id="60" idx="0"/>
          </p:cNvCxnSpPr>
          <p:nvPr/>
        </p:nvCxnSpPr>
        <p:spPr>
          <a:xfrm>
            <a:off x="5231801" y="3029193"/>
            <a:ext cx="634463" cy="542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2545D2E-23A0-ADCC-ABF1-A788219DA46E}"/>
              </a:ext>
            </a:extLst>
          </p:cNvPr>
          <p:cNvCxnSpPr>
            <a:cxnSpLocks/>
            <a:stCxn id="78" idx="2"/>
            <a:endCxn id="63" idx="0"/>
          </p:cNvCxnSpPr>
          <p:nvPr/>
        </p:nvCxnSpPr>
        <p:spPr>
          <a:xfrm flipH="1">
            <a:off x="5035152" y="3022175"/>
            <a:ext cx="1187249" cy="549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B20B6C87-9F62-8E42-5E27-5BB335C0C32B}"/>
              </a:ext>
            </a:extLst>
          </p:cNvPr>
          <p:cNvCxnSpPr>
            <a:cxnSpLocks/>
            <a:stCxn id="78" idx="2"/>
            <a:endCxn id="70" idx="0"/>
          </p:cNvCxnSpPr>
          <p:nvPr/>
        </p:nvCxnSpPr>
        <p:spPr>
          <a:xfrm>
            <a:off x="6222401" y="3022175"/>
            <a:ext cx="1977113" cy="549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EB89D8E1-00A5-8B0A-3A19-131A869B5EF7}"/>
              </a:ext>
            </a:extLst>
          </p:cNvPr>
          <p:cNvCxnSpPr>
            <a:cxnSpLocks/>
            <a:stCxn id="79" idx="2"/>
            <a:endCxn id="66" idx="0"/>
          </p:cNvCxnSpPr>
          <p:nvPr/>
        </p:nvCxnSpPr>
        <p:spPr>
          <a:xfrm flipH="1">
            <a:off x="6751326" y="3027131"/>
            <a:ext cx="309275" cy="544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A2F7B5F-D0F6-653B-E6CF-A02FC724C4E3}"/>
              </a:ext>
            </a:extLst>
          </p:cNvPr>
          <p:cNvCxnSpPr>
            <a:cxnSpLocks/>
            <a:stCxn id="79" idx="2"/>
            <a:endCxn id="69" idx="0"/>
          </p:cNvCxnSpPr>
          <p:nvPr/>
        </p:nvCxnSpPr>
        <p:spPr>
          <a:xfrm>
            <a:off x="7060601" y="3027131"/>
            <a:ext cx="381450" cy="544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A18A8E77-AC06-200F-D39D-C6A8E9397BDC}"/>
              </a:ext>
            </a:extLst>
          </p:cNvPr>
          <p:cNvCxnSpPr>
            <a:cxnSpLocks/>
            <a:stCxn id="80" idx="2"/>
            <a:endCxn id="69" idx="0"/>
          </p:cNvCxnSpPr>
          <p:nvPr/>
        </p:nvCxnSpPr>
        <p:spPr>
          <a:xfrm flipH="1">
            <a:off x="7442051" y="3029193"/>
            <a:ext cx="519325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E7FEC4C9-C3DE-C476-76C0-2E4CEC541EB5}"/>
              </a:ext>
            </a:extLst>
          </p:cNvPr>
          <p:cNvCxnSpPr>
            <a:cxnSpLocks/>
            <a:stCxn id="80" idx="2"/>
            <a:endCxn id="70" idx="0"/>
          </p:cNvCxnSpPr>
          <p:nvPr/>
        </p:nvCxnSpPr>
        <p:spPr>
          <a:xfrm>
            <a:off x="7961376" y="3029193"/>
            <a:ext cx="238138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08159868-7074-1619-8ADC-6430ED948A06}"/>
              </a:ext>
            </a:extLst>
          </p:cNvPr>
          <p:cNvCxnSpPr>
            <a:cxnSpLocks/>
            <a:stCxn id="75" idx="2"/>
            <a:endCxn id="78" idx="0"/>
          </p:cNvCxnSpPr>
          <p:nvPr/>
        </p:nvCxnSpPr>
        <p:spPr>
          <a:xfrm flipH="1">
            <a:off x="6222401" y="2209801"/>
            <a:ext cx="336342" cy="58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011A831E-E354-B6D8-0C28-7EF2599B5A52}"/>
              </a:ext>
            </a:extLst>
          </p:cNvPr>
          <p:cNvCxnSpPr>
            <a:cxnSpLocks/>
            <a:stCxn id="75" idx="2"/>
            <a:endCxn id="79" idx="0"/>
          </p:cNvCxnSpPr>
          <p:nvPr/>
        </p:nvCxnSpPr>
        <p:spPr>
          <a:xfrm>
            <a:off x="6558743" y="2209801"/>
            <a:ext cx="501858" cy="588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8377604F-9E8E-04BF-EC2B-87B38031DFA9}"/>
              </a:ext>
            </a:extLst>
          </p:cNvPr>
          <p:cNvCxnSpPr>
            <a:cxnSpLocks/>
            <a:stCxn id="75" idx="2"/>
            <a:endCxn id="80" idx="0"/>
          </p:cNvCxnSpPr>
          <p:nvPr/>
        </p:nvCxnSpPr>
        <p:spPr>
          <a:xfrm>
            <a:off x="6558743" y="2209801"/>
            <a:ext cx="1402633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846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2A447-8D69-1741-8988-ABFD57D63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</a:t>
            </a:r>
            <a:r>
              <a:rPr lang="en-US" i="1" dirty="0"/>
              <a:t>anything</a:t>
            </a:r>
            <a:r>
              <a:rPr lang="en-US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B72AE-C8AE-8066-F6D1-7EBD6D58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4F4CD6-0EEB-1D89-5F21-7FCB660C997D}"/>
              </a:ext>
            </a:extLst>
          </p:cNvPr>
          <p:cNvSpPr txBox="1"/>
          <p:nvPr/>
        </p:nvSpPr>
        <p:spPr>
          <a:xfrm>
            <a:off x="1403799" y="1151512"/>
            <a:ext cx="6354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Idea: </a:t>
            </a:r>
            <a:r>
              <a:rPr lang="en-US" dirty="0"/>
              <a:t>Construct single-player decision problem (like sequence form) by representing what is </a:t>
            </a:r>
            <a:r>
              <a:rPr lang="en-US" b="1" dirty="0"/>
              <a:t>common knowledge</a:t>
            </a:r>
            <a:r>
              <a:rPr lang="en-US" dirty="0"/>
              <a:t> for the team</a:t>
            </a:r>
            <a:endParaRPr lang="en-US" i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D6820F-BFE4-5D17-0418-6F4CF8AE66A1}"/>
              </a:ext>
            </a:extLst>
          </p:cNvPr>
          <p:cNvSpPr/>
          <p:nvPr/>
        </p:nvSpPr>
        <p:spPr>
          <a:xfrm>
            <a:off x="717996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B8F7A9-ED8F-FB96-51ED-51A4F81219FD}"/>
              </a:ext>
            </a:extLst>
          </p:cNvPr>
          <p:cNvSpPr/>
          <p:nvPr/>
        </p:nvSpPr>
        <p:spPr>
          <a:xfrm>
            <a:off x="1175198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EC9156-A220-411D-9673-6DC20F2C952E}"/>
              </a:ext>
            </a:extLst>
          </p:cNvPr>
          <p:cNvSpPr/>
          <p:nvPr/>
        </p:nvSpPr>
        <p:spPr>
          <a:xfrm>
            <a:off x="1647010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838518-C83E-EAF0-DF14-9D69E8C7CE8A}"/>
              </a:ext>
            </a:extLst>
          </p:cNvPr>
          <p:cNvSpPr/>
          <p:nvPr/>
        </p:nvSpPr>
        <p:spPr>
          <a:xfrm>
            <a:off x="2104212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D8498A-1355-688A-A5B1-8EE2C2E792C8}"/>
              </a:ext>
            </a:extLst>
          </p:cNvPr>
          <p:cNvSpPr/>
          <p:nvPr/>
        </p:nvSpPr>
        <p:spPr>
          <a:xfrm>
            <a:off x="2533511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1C2814-50B3-A283-5D10-96C765DAEB16}"/>
              </a:ext>
            </a:extLst>
          </p:cNvPr>
          <p:cNvSpPr/>
          <p:nvPr/>
        </p:nvSpPr>
        <p:spPr>
          <a:xfrm>
            <a:off x="2990713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2EF7AA-1F95-8002-0D36-B984882E0D86}"/>
              </a:ext>
            </a:extLst>
          </p:cNvPr>
          <p:cNvSpPr/>
          <p:nvPr/>
        </p:nvSpPr>
        <p:spPr>
          <a:xfrm>
            <a:off x="3462525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E3C37C-2AF1-9814-1C05-FF406B32390A}"/>
              </a:ext>
            </a:extLst>
          </p:cNvPr>
          <p:cNvSpPr/>
          <p:nvPr/>
        </p:nvSpPr>
        <p:spPr>
          <a:xfrm>
            <a:off x="3919727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D914BE-60D9-78F0-8806-E816AFFB83F3}"/>
              </a:ext>
            </a:extLst>
          </p:cNvPr>
          <p:cNvCxnSpPr>
            <a:cxnSpLocks/>
            <a:stCxn id="18" idx="3"/>
            <a:endCxn id="6" idx="0"/>
          </p:cNvCxnSpPr>
          <p:nvPr/>
        </p:nvCxnSpPr>
        <p:spPr>
          <a:xfrm flipH="1">
            <a:off x="832297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2E1A18F-3D0D-7A75-4736-7F1872B707D6}"/>
              </a:ext>
            </a:extLst>
          </p:cNvPr>
          <p:cNvCxnSpPr>
            <a:cxnSpLocks/>
            <a:stCxn id="18" idx="3"/>
            <a:endCxn id="7" idx="0"/>
          </p:cNvCxnSpPr>
          <p:nvPr/>
        </p:nvCxnSpPr>
        <p:spPr>
          <a:xfrm>
            <a:off x="1060896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BBA30CF-6E6E-184A-46DB-6BA738B034F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 flipH="1">
            <a:off x="1761311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51966F2-981F-AA77-4A1A-A8CA113C4666}"/>
              </a:ext>
            </a:extLst>
          </p:cNvPr>
          <p:cNvCxnSpPr>
            <a:cxnSpLocks/>
            <a:stCxn id="19" idx="3"/>
            <a:endCxn id="9" idx="0"/>
          </p:cNvCxnSpPr>
          <p:nvPr/>
        </p:nvCxnSpPr>
        <p:spPr>
          <a:xfrm>
            <a:off x="1989910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E9AD82C-796E-10F8-B0BE-A2283942F4B8}"/>
              </a:ext>
            </a:extLst>
          </p:cNvPr>
          <p:cNvSpPr/>
          <p:nvPr/>
        </p:nvSpPr>
        <p:spPr>
          <a:xfrm>
            <a:off x="914400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C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066DF25-0EAA-E6EA-664B-556FCB4130A7}"/>
              </a:ext>
            </a:extLst>
          </p:cNvPr>
          <p:cNvSpPr/>
          <p:nvPr/>
        </p:nvSpPr>
        <p:spPr>
          <a:xfrm>
            <a:off x="1843414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2283AC2-CFDE-AD52-D6D8-597BA6099B15}"/>
              </a:ext>
            </a:extLst>
          </p:cNvPr>
          <p:cNvCxnSpPr>
            <a:cxnSpLocks/>
            <a:stCxn id="24" idx="3"/>
            <a:endCxn id="10" idx="0"/>
          </p:cNvCxnSpPr>
          <p:nvPr/>
        </p:nvCxnSpPr>
        <p:spPr>
          <a:xfrm flipH="1">
            <a:off x="2647812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83FC1A2-E9C2-B66F-AC2F-0266DD3825D4}"/>
              </a:ext>
            </a:extLst>
          </p:cNvPr>
          <p:cNvCxnSpPr>
            <a:cxnSpLocks/>
            <a:stCxn id="24" idx="3"/>
            <a:endCxn id="11" idx="0"/>
          </p:cNvCxnSpPr>
          <p:nvPr/>
        </p:nvCxnSpPr>
        <p:spPr>
          <a:xfrm>
            <a:off x="2882698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B984F9D-C33E-7ADC-1B6B-78AA20B93442}"/>
              </a:ext>
            </a:extLst>
          </p:cNvPr>
          <p:cNvCxnSpPr>
            <a:cxnSpLocks/>
            <a:stCxn id="25" idx="3"/>
            <a:endCxn id="12" idx="0"/>
          </p:cNvCxnSpPr>
          <p:nvPr/>
        </p:nvCxnSpPr>
        <p:spPr>
          <a:xfrm flipH="1">
            <a:off x="3576826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36939F-CD98-382E-0D2C-BDA7E7985018}"/>
              </a:ext>
            </a:extLst>
          </p:cNvPr>
          <p:cNvCxnSpPr>
            <a:cxnSpLocks/>
            <a:stCxn id="25" idx="3"/>
            <a:endCxn id="13" idx="0"/>
          </p:cNvCxnSpPr>
          <p:nvPr/>
        </p:nvCxnSpPr>
        <p:spPr>
          <a:xfrm>
            <a:off x="3811712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A82CF3B1-F275-6A63-62D5-B0DE3484B0D4}"/>
              </a:ext>
            </a:extLst>
          </p:cNvPr>
          <p:cNvSpPr/>
          <p:nvPr/>
        </p:nvSpPr>
        <p:spPr>
          <a:xfrm>
            <a:off x="2736202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69E708CA-A480-44AB-6E61-679A3F4CD531}"/>
              </a:ext>
            </a:extLst>
          </p:cNvPr>
          <p:cNvSpPr/>
          <p:nvPr/>
        </p:nvSpPr>
        <p:spPr>
          <a:xfrm>
            <a:off x="3665216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D278698-7DE1-F95E-9A19-38412C8FC264}"/>
              </a:ext>
            </a:extLst>
          </p:cNvPr>
          <p:cNvCxnSpPr>
            <a:cxnSpLocks/>
            <a:stCxn id="18" idx="5"/>
            <a:endCxn id="19" idx="1"/>
          </p:cNvCxnSpPr>
          <p:nvPr/>
        </p:nvCxnSpPr>
        <p:spPr>
          <a:xfrm>
            <a:off x="1134144" y="3555290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CC2C0FA2-F934-3A5D-EDA4-626F71FD6B2A}"/>
              </a:ext>
            </a:extLst>
          </p:cNvPr>
          <p:cNvSpPr/>
          <p:nvPr/>
        </p:nvSpPr>
        <p:spPr>
          <a:xfrm>
            <a:off x="1393167" y="2667000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A</a:t>
            </a: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A8E9801-21D8-61ED-6DD6-5ACF9B8CD81E}"/>
              </a:ext>
            </a:extLst>
          </p:cNvPr>
          <p:cNvSpPr/>
          <p:nvPr/>
        </p:nvSpPr>
        <p:spPr>
          <a:xfrm>
            <a:off x="3208682" y="2681491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B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D83F58F-FBBD-F0A2-F2CB-2E1CAE8327B0}"/>
              </a:ext>
            </a:extLst>
          </p:cNvPr>
          <p:cNvCxnSpPr>
            <a:cxnSpLocks/>
            <a:stCxn id="27" idx="3"/>
            <a:endCxn id="18" idx="0"/>
          </p:cNvCxnSpPr>
          <p:nvPr/>
        </p:nvCxnSpPr>
        <p:spPr>
          <a:xfrm flipH="1">
            <a:off x="1060896" y="2919579"/>
            <a:ext cx="478767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8661C9B-B5E2-56B2-ACB7-1D98C61E8E7A}"/>
              </a:ext>
            </a:extLst>
          </p:cNvPr>
          <p:cNvCxnSpPr>
            <a:cxnSpLocks/>
            <a:stCxn id="27" idx="3"/>
            <a:endCxn id="24" idx="0"/>
          </p:cNvCxnSpPr>
          <p:nvPr/>
        </p:nvCxnSpPr>
        <p:spPr>
          <a:xfrm>
            <a:off x="1539663" y="2919579"/>
            <a:ext cx="1343035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A8FEE3D-88E3-6632-1628-7084FDEDA380}"/>
              </a:ext>
            </a:extLst>
          </p:cNvPr>
          <p:cNvCxnSpPr>
            <a:cxnSpLocks/>
            <a:stCxn id="28" idx="3"/>
            <a:endCxn id="19" idx="0"/>
          </p:cNvCxnSpPr>
          <p:nvPr/>
        </p:nvCxnSpPr>
        <p:spPr>
          <a:xfrm flipH="1">
            <a:off x="1989910" y="2934070"/>
            <a:ext cx="1365268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BBC06AC-079C-61D5-27B0-782ADF598017}"/>
              </a:ext>
            </a:extLst>
          </p:cNvPr>
          <p:cNvCxnSpPr>
            <a:cxnSpLocks/>
            <a:stCxn id="28" idx="3"/>
            <a:endCxn id="25" idx="0"/>
          </p:cNvCxnSpPr>
          <p:nvPr/>
        </p:nvCxnSpPr>
        <p:spPr>
          <a:xfrm>
            <a:off x="3355178" y="2934070"/>
            <a:ext cx="456534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8107E009-D281-1141-AC07-AFE3C3D64F0B}"/>
              </a:ext>
            </a:extLst>
          </p:cNvPr>
          <p:cNvSpPr/>
          <p:nvPr/>
        </p:nvSpPr>
        <p:spPr>
          <a:xfrm>
            <a:off x="2322181" y="2021556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0B7442C-BAA5-6FF5-D402-DEC3E76F0632}"/>
              </a:ext>
            </a:extLst>
          </p:cNvPr>
          <p:cNvCxnSpPr>
            <a:cxnSpLocks/>
            <a:stCxn id="33" idx="4"/>
            <a:endCxn id="27" idx="0"/>
          </p:cNvCxnSpPr>
          <p:nvPr/>
        </p:nvCxnSpPr>
        <p:spPr>
          <a:xfrm flipH="1">
            <a:off x="1539663" y="2258954"/>
            <a:ext cx="901217" cy="408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718BF9D-180F-C5D0-AF81-39DAE77865D9}"/>
              </a:ext>
            </a:extLst>
          </p:cNvPr>
          <p:cNvCxnSpPr>
            <a:cxnSpLocks/>
          </p:cNvCxnSpPr>
          <p:nvPr/>
        </p:nvCxnSpPr>
        <p:spPr>
          <a:xfrm>
            <a:off x="2425549" y="2258954"/>
            <a:ext cx="914298" cy="422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A7F8621-3A7D-E447-723B-54C6B8DC2F13}"/>
              </a:ext>
            </a:extLst>
          </p:cNvPr>
          <p:cNvSpPr txBox="1"/>
          <p:nvPr/>
        </p:nvSpPr>
        <p:spPr>
          <a:xfrm>
            <a:off x="3291110" y="1852622"/>
            <a:ext cx="24145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4"/>
                </a:solidFill>
              </a:rPr>
              <a:t>Prescription: </a:t>
            </a:r>
            <a:r>
              <a:rPr lang="en-US" sz="1400" dirty="0">
                <a:solidFill>
                  <a:schemeClr val="accent4"/>
                </a:solidFill>
              </a:rPr>
              <a:t>selection of one action per </a:t>
            </a:r>
            <a:r>
              <a:rPr lang="en-US" sz="1400" dirty="0" err="1">
                <a:solidFill>
                  <a:schemeClr val="accent4"/>
                </a:solidFill>
              </a:rPr>
              <a:t>infoset</a:t>
            </a:r>
            <a:r>
              <a:rPr lang="en-US" sz="1400" dirty="0">
                <a:solidFill>
                  <a:schemeClr val="accent4"/>
                </a:solidFill>
              </a:rPr>
              <a:t> intersecting the decision point</a:t>
            </a:r>
            <a:r>
              <a:rPr lang="en-US" sz="1400" b="1" dirty="0">
                <a:solidFill>
                  <a:schemeClr val="accent4"/>
                </a:solidFill>
              </a:rPr>
              <a:t> </a:t>
            </a:r>
            <a:endParaRPr lang="en-US" sz="1400" dirty="0">
              <a:solidFill>
                <a:schemeClr val="accent4"/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1B2CCA4-1BA0-A6D1-C636-B4B536A97370}"/>
              </a:ext>
            </a:extLst>
          </p:cNvPr>
          <p:cNvCxnSpPr>
            <a:cxnSpLocks/>
          </p:cNvCxnSpPr>
          <p:nvPr/>
        </p:nvCxnSpPr>
        <p:spPr>
          <a:xfrm>
            <a:off x="5321626" y="2362200"/>
            <a:ext cx="352614" cy="2286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AA15B375-1AF1-24A6-1F57-D80ED0E98BFC}"/>
              </a:ext>
            </a:extLst>
          </p:cNvPr>
          <p:cNvSpPr txBox="1"/>
          <p:nvPr/>
        </p:nvSpPr>
        <p:spPr>
          <a:xfrm>
            <a:off x="-6417" y="5356"/>
            <a:ext cx="45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[Zhang, Farina, </a:t>
            </a:r>
            <a:r>
              <a:rPr lang="en-US" sz="1200" dirty="0" err="1">
                <a:solidFill>
                  <a:schemeClr val="accent4"/>
                </a:solidFill>
              </a:rPr>
              <a:t>Sandholm</a:t>
            </a:r>
            <a:r>
              <a:rPr lang="en-US" sz="1200" dirty="0">
                <a:solidFill>
                  <a:schemeClr val="accent4"/>
                </a:solidFill>
              </a:rPr>
              <a:t> ICML 2023]</a:t>
            </a:r>
            <a:endParaRPr lang="en-US" sz="12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FF7AC15-311A-04A5-8AE8-5281CFC22F92}"/>
              </a:ext>
            </a:extLst>
          </p:cNvPr>
          <p:cNvSpPr/>
          <p:nvPr/>
        </p:nvSpPr>
        <p:spPr>
          <a:xfrm>
            <a:off x="4917560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D466A9E-BE25-5BE9-E62E-361621B020FE}"/>
              </a:ext>
            </a:extLst>
          </p:cNvPr>
          <p:cNvSpPr/>
          <p:nvPr/>
        </p:nvSpPr>
        <p:spPr>
          <a:xfrm>
            <a:off x="55005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B11A1AE-6F2D-13C3-E67D-F3B0EBBE956D}"/>
              </a:ext>
            </a:extLst>
          </p:cNvPr>
          <p:cNvSpPr/>
          <p:nvPr/>
        </p:nvSpPr>
        <p:spPr>
          <a:xfrm>
            <a:off x="60339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68154DE-7682-4DCA-5663-80DE84B53B95}"/>
              </a:ext>
            </a:extLst>
          </p:cNvPr>
          <p:cNvSpPr/>
          <p:nvPr/>
        </p:nvSpPr>
        <p:spPr>
          <a:xfrm>
            <a:off x="6604032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67A53A5-7A62-38A8-F746-535B83C71946}"/>
              </a:ext>
            </a:extLst>
          </p:cNvPr>
          <p:cNvSpPr/>
          <p:nvPr/>
        </p:nvSpPr>
        <p:spPr>
          <a:xfrm>
            <a:off x="54102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GI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06387FA-0BB9-32CF-99EF-C24177DE1D65}"/>
              </a:ext>
            </a:extLst>
          </p:cNvPr>
          <p:cNvSpPr/>
          <p:nvPr/>
        </p:nvSpPr>
        <p:spPr>
          <a:xfrm>
            <a:off x="59436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HJ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93FF5FB-7B34-C29E-286C-E3BB0DD41918}"/>
              </a:ext>
            </a:extLst>
          </p:cNvPr>
          <p:cNvSpPr/>
          <p:nvPr/>
        </p:nvSpPr>
        <p:spPr>
          <a:xfrm>
            <a:off x="4760976" y="4191234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6C7C1C5-7FDC-724F-4433-69CF28ADA539}"/>
              </a:ext>
            </a:extLst>
          </p:cNvPr>
          <p:cNvSpPr/>
          <p:nvPr/>
        </p:nvSpPr>
        <p:spPr>
          <a:xfrm>
            <a:off x="51054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AE9B8F1-3104-54CF-04FE-A421F2F1BA04}"/>
              </a:ext>
            </a:extLst>
          </p:cNvPr>
          <p:cNvSpPr/>
          <p:nvPr/>
        </p:nvSpPr>
        <p:spPr>
          <a:xfrm>
            <a:off x="64770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4A7C15B-8B68-6C88-2710-DDDC9908F3BA}"/>
              </a:ext>
            </a:extLst>
          </p:cNvPr>
          <p:cNvSpPr/>
          <p:nvPr/>
        </p:nvSpPr>
        <p:spPr>
          <a:xfrm>
            <a:off x="6786766" y="4191232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D218B4E-3118-B9FC-918B-4E7A7A8034A8}"/>
              </a:ext>
            </a:extLst>
          </p:cNvPr>
          <p:cNvCxnSpPr>
            <a:stCxn id="41" idx="2"/>
            <a:endCxn id="37" idx="0"/>
          </p:cNvCxnSpPr>
          <p:nvPr/>
        </p:nvCxnSpPr>
        <p:spPr>
          <a:xfrm flipH="1">
            <a:off x="5031860" y="4419837"/>
            <a:ext cx="570364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8547E30-7193-C1AE-C143-C2F897293350}"/>
              </a:ext>
            </a:extLst>
          </p:cNvPr>
          <p:cNvCxnSpPr>
            <a:cxnSpLocks/>
            <a:stCxn id="41" idx="2"/>
            <a:endCxn id="39" idx="0"/>
          </p:cNvCxnSpPr>
          <p:nvPr/>
        </p:nvCxnSpPr>
        <p:spPr>
          <a:xfrm>
            <a:off x="5602224" y="4419837"/>
            <a:ext cx="546052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4E6F617-102A-D379-DF77-CCEB7CD05833}"/>
              </a:ext>
            </a:extLst>
          </p:cNvPr>
          <p:cNvCxnSpPr>
            <a:cxnSpLocks/>
            <a:stCxn id="42" idx="2"/>
            <a:endCxn id="38" idx="0"/>
          </p:cNvCxnSpPr>
          <p:nvPr/>
        </p:nvCxnSpPr>
        <p:spPr>
          <a:xfrm flipH="1">
            <a:off x="5614876" y="4419837"/>
            <a:ext cx="52074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9558365-B96B-D3A1-D7B6-DD8455875886}"/>
              </a:ext>
            </a:extLst>
          </p:cNvPr>
          <p:cNvCxnSpPr>
            <a:cxnSpLocks/>
            <a:stCxn id="42" idx="2"/>
            <a:endCxn id="40" idx="0"/>
          </p:cNvCxnSpPr>
          <p:nvPr/>
        </p:nvCxnSpPr>
        <p:spPr>
          <a:xfrm>
            <a:off x="6135624" y="4419837"/>
            <a:ext cx="58270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16FDC04-7C1F-2034-A8F6-D1AF0977229C}"/>
              </a:ext>
            </a:extLst>
          </p:cNvPr>
          <p:cNvCxnSpPr>
            <a:cxnSpLocks/>
            <a:stCxn id="43" idx="2"/>
            <a:endCxn id="37" idx="0"/>
          </p:cNvCxnSpPr>
          <p:nvPr/>
        </p:nvCxnSpPr>
        <p:spPr>
          <a:xfrm>
            <a:off x="4856988" y="4419835"/>
            <a:ext cx="174872" cy="321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A117158-A814-DDB5-342B-B6240B55FCFB}"/>
              </a:ext>
            </a:extLst>
          </p:cNvPr>
          <p:cNvCxnSpPr>
            <a:cxnSpLocks/>
            <a:stCxn id="44" idx="2"/>
            <a:endCxn id="38" idx="0"/>
          </p:cNvCxnSpPr>
          <p:nvPr/>
        </p:nvCxnSpPr>
        <p:spPr>
          <a:xfrm>
            <a:off x="5201412" y="4419834"/>
            <a:ext cx="413464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958D9E8-17D5-C53F-5F0F-67977E75B205}"/>
              </a:ext>
            </a:extLst>
          </p:cNvPr>
          <p:cNvCxnSpPr>
            <a:cxnSpLocks/>
            <a:stCxn id="46" idx="2"/>
            <a:endCxn id="39" idx="0"/>
          </p:cNvCxnSpPr>
          <p:nvPr/>
        </p:nvCxnSpPr>
        <p:spPr>
          <a:xfrm flipH="1">
            <a:off x="6148276" y="4419834"/>
            <a:ext cx="424736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A91B24D-848E-8853-FB7F-19F786F056FE}"/>
              </a:ext>
            </a:extLst>
          </p:cNvPr>
          <p:cNvCxnSpPr>
            <a:cxnSpLocks/>
            <a:stCxn id="47" idx="2"/>
            <a:endCxn id="40" idx="0"/>
          </p:cNvCxnSpPr>
          <p:nvPr/>
        </p:nvCxnSpPr>
        <p:spPr>
          <a:xfrm flipH="1">
            <a:off x="6718332" y="4419833"/>
            <a:ext cx="164446" cy="321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40D35B91-79A1-D388-A6D7-89AC53DA918B}"/>
              </a:ext>
            </a:extLst>
          </p:cNvPr>
          <p:cNvSpPr/>
          <p:nvPr/>
        </p:nvSpPr>
        <p:spPr>
          <a:xfrm>
            <a:off x="7131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D44977B-A4CC-6D90-A459-ED7C57DD55F3}"/>
              </a:ext>
            </a:extLst>
          </p:cNvPr>
          <p:cNvSpPr/>
          <p:nvPr/>
        </p:nvSpPr>
        <p:spPr>
          <a:xfrm>
            <a:off x="7515238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6775925-E5B5-7BD4-8945-94675DBEF8CD}"/>
              </a:ext>
            </a:extLst>
          </p:cNvPr>
          <p:cNvSpPr/>
          <p:nvPr/>
        </p:nvSpPr>
        <p:spPr>
          <a:xfrm>
            <a:off x="7893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9690E9E-D5AE-BC46-1172-43A2A28051A3}"/>
              </a:ext>
            </a:extLst>
          </p:cNvPr>
          <p:cNvSpPr/>
          <p:nvPr/>
        </p:nvSpPr>
        <p:spPr>
          <a:xfrm>
            <a:off x="8271142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EA56C3B-CAA0-A404-735E-51EBDCA32F28}"/>
              </a:ext>
            </a:extLst>
          </p:cNvPr>
          <p:cNvSpPr/>
          <p:nvPr/>
        </p:nvSpPr>
        <p:spPr>
          <a:xfrm>
            <a:off x="5674240" y="3571611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52F9984-6106-EEF2-6F6B-40A78614B1EA}"/>
              </a:ext>
            </a:extLst>
          </p:cNvPr>
          <p:cNvCxnSpPr>
            <a:cxnSpLocks/>
            <a:stCxn id="60" idx="2"/>
            <a:endCxn id="41" idx="0"/>
          </p:cNvCxnSpPr>
          <p:nvPr/>
        </p:nvCxnSpPr>
        <p:spPr>
          <a:xfrm flipH="1">
            <a:off x="5602224" y="3800212"/>
            <a:ext cx="26404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03BF322A-4178-73E9-9BE7-330BF950B0ED}"/>
              </a:ext>
            </a:extLst>
          </p:cNvPr>
          <p:cNvCxnSpPr>
            <a:cxnSpLocks/>
            <a:stCxn id="60" idx="2"/>
            <a:endCxn id="42" idx="0"/>
          </p:cNvCxnSpPr>
          <p:nvPr/>
        </p:nvCxnSpPr>
        <p:spPr>
          <a:xfrm>
            <a:off x="5866264" y="3800212"/>
            <a:ext cx="26936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629DB296-D1C7-1375-8061-6721622A0494}"/>
              </a:ext>
            </a:extLst>
          </p:cNvPr>
          <p:cNvSpPr/>
          <p:nvPr/>
        </p:nvSpPr>
        <p:spPr>
          <a:xfrm>
            <a:off x="4843128" y="357161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C42DBB9-0A83-5CD1-8D02-76F1EEE41C8B}"/>
              </a:ext>
            </a:extLst>
          </p:cNvPr>
          <p:cNvCxnSpPr>
            <a:cxnSpLocks/>
            <a:stCxn id="63" idx="2"/>
            <a:endCxn id="43" idx="0"/>
          </p:cNvCxnSpPr>
          <p:nvPr/>
        </p:nvCxnSpPr>
        <p:spPr>
          <a:xfrm flipH="1">
            <a:off x="4856988" y="3800211"/>
            <a:ext cx="17816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7B7D988F-E322-F505-2DA6-A5581260EE60}"/>
              </a:ext>
            </a:extLst>
          </p:cNvPr>
          <p:cNvCxnSpPr>
            <a:cxnSpLocks/>
            <a:stCxn id="63" idx="2"/>
            <a:endCxn id="44" idx="0"/>
          </p:cNvCxnSpPr>
          <p:nvPr/>
        </p:nvCxnSpPr>
        <p:spPr>
          <a:xfrm>
            <a:off x="5035152" y="3800211"/>
            <a:ext cx="166260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ED8257C9-5614-DFBE-C072-B0A60C7D9D62}"/>
              </a:ext>
            </a:extLst>
          </p:cNvPr>
          <p:cNvSpPr/>
          <p:nvPr/>
        </p:nvSpPr>
        <p:spPr>
          <a:xfrm>
            <a:off x="6559302" y="3571609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7292C476-3C29-6F36-C73B-40F7E7A41F4D}"/>
              </a:ext>
            </a:extLst>
          </p:cNvPr>
          <p:cNvCxnSpPr>
            <a:cxnSpLocks/>
            <a:stCxn id="66" idx="2"/>
            <a:endCxn id="47" idx="0"/>
          </p:cNvCxnSpPr>
          <p:nvPr/>
        </p:nvCxnSpPr>
        <p:spPr>
          <a:xfrm>
            <a:off x="6751326" y="3800210"/>
            <a:ext cx="131452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7F988BE-2CB6-F1FE-3563-817F65A5C991}"/>
              </a:ext>
            </a:extLst>
          </p:cNvPr>
          <p:cNvCxnSpPr>
            <a:cxnSpLocks/>
            <a:stCxn id="66" idx="2"/>
            <a:endCxn id="46" idx="0"/>
          </p:cNvCxnSpPr>
          <p:nvPr/>
        </p:nvCxnSpPr>
        <p:spPr>
          <a:xfrm flipH="1">
            <a:off x="6573012" y="3800210"/>
            <a:ext cx="17831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451EDD7A-A3E3-9178-371F-8E9A158B6401}"/>
              </a:ext>
            </a:extLst>
          </p:cNvPr>
          <p:cNvSpPr/>
          <p:nvPr/>
        </p:nvSpPr>
        <p:spPr>
          <a:xfrm>
            <a:off x="7250027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AB6891B-4281-F387-49D9-AFC6EDB171E6}"/>
              </a:ext>
            </a:extLst>
          </p:cNvPr>
          <p:cNvSpPr/>
          <p:nvPr/>
        </p:nvSpPr>
        <p:spPr>
          <a:xfrm>
            <a:off x="8007490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39ECDDD0-0BB6-2256-9A6C-C1DBBD3221B0}"/>
              </a:ext>
            </a:extLst>
          </p:cNvPr>
          <p:cNvCxnSpPr>
            <a:cxnSpLocks/>
            <a:stCxn id="69" idx="2"/>
            <a:endCxn id="57" idx="0"/>
          </p:cNvCxnSpPr>
          <p:nvPr/>
        </p:nvCxnSpPr>
        <p:spPr>
          <a:xfrm>
            <a:off x="7442051" y="3800208"/>
            <a:ext cx="187487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800C337D-FD46-1F48-8D0B-C11BF8109F42}"/>
              </a:ext>
            </a:extLst>
          </p:cNvPr>
          <p:cNvCxnSpPr>
            <a:cxnSpLocks/>
            <a:stCxn id="69" idx="2"/>
            <a:endCxn id="56" idx="0"/>
          </p:cNvCxnSpPr>
          <p:nvPr/>
        </p:nvCxnSpPr>
        <p:spPr>
          <a:xfrm flipH="1">
            <a:off x="7245490" y="3800208"/>
            <a:ext cx="196561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F22BF4E4-9B98-4747-8E78-CE1E58451A4F}"/>
              </a:ext>
            </a:extLst>
          </p:cNvPr>
          <p:cNvCxnSpPr>
            <a:cxnSpLocks/>
            <a:stCxn id="70" idx="2"/>
            <a:endCxn id="58" idx="0"/>
          </p:cNvCxnSpPr>
          <p:nvPr/>
        </p:nvCxnSpPr>
        <p:spPr>
          <a:xfrm flipH="1">
            <a:off x="8007490" y="3800208"/>
            <a:ext cx="192024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552F995A-AF8C-167A-76A7-6D254638BFCE}"/>
              </a:ext>
            </a:extLst>
          </p:cNvPr>
          <p:cNvCxnSpPr>
            <a:cxnSpLocks/>
            <a:stCxn id="70" idx="2"/>
            <a:endCxn id="59" idx="0"/>
          </p:cNvCxnSpPr>
          <p:nvPr/>
        </p:nvCxnSpPr>
        <p:spPr>
          <a:xfrm>
            <a:off x="8199514" y="3800208"/>
            <a:ext cx="185928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10A8A280-DD56-0D50-B3E7-4CDDA0C77D66}"/>
              </a:ext>
            </a:extLst>
          </p:cNvPr>
          <p:cNvSpPr/>
          <p:nvPr/>
        </p:nvSpPr>
        <p:spPr>
          <a:xfrm>
            <a:off x="6366719" y="198120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AB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5F04D02-6493-F61A-F824-E9AD9F65EDE3}"/>
              </a:ext>
            </a:extLst>
          </p:cNvPr>
          <p:cNvSpPr/>
          <p:nvPr/>
        </p:nvSpPr>
        <p:spPr>
          <a:xfrm>
            <a:off x="5039777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0C55D51-6F21-7286-6FEA-D42FBE58347A}"/>
              </a:ext>
            </a:extLst>
          </p:cNvPr>
          <p:cNvSpPr/>
          <p:nvPr/>
        </p:nvSpPr>
        <p:spPr>
          <a:xfrm>
            <a:off x="6030377" y="2793574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CF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3CF9FE0-62B8-257C-AE8C-FCB44A2F51DF}"/>
              </a:ext>
            </a:extLst>
          </p:cNvPr>
          <p:cNvSpPr/>
          <p:nvPr/>
        </p:nvSpPr>
        <p:spPr>
          <a:xfrm>
            <a:off x="6868577" y="2798530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DE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C4DE648-574B-DBF3-A840-680292A8CF43}"/>
              </a:ext>
            </a:extLst>
          </p:cNvPr>
          <p:cNvSpPr/>
          <p:nvPr/>
        </p:nvSpPr>
        <p:spPr>
          <a:xfrm>
            <a:off x="7769352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EF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6A7FFF61-2C51-D6F5-7213-45558118C317}"/>
              </a:ext>
            </a:extLst>
          </p:cNvPr>
          <p:cNvCxnSpPr>
            <a:stCxn id="75" idx="2"/>
            <a:endCxn id="77" idx="0"/>
          </p:cNvCxnSpPr>
          <p:nvPr/>
        </p:nvCxnSpPr>
        <p:spPr>
          <a:xfrm flipH="1">
            <a:off x="5231801" y="2209801"/>
            <a:ext cx="1326942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9708B061-E550-6FFA-C6A6-0DE1D9D80853}"/>
              </a:ext>
            </a:extLst>
          </p:cNvPr>
          <p:cNvCxnSpPr>
            <a:cxnSpLocks/>
            <a:stCxn id="77" idx="2"/>
            <a:endCxn id="60" idx="0"/>
          </p:cNvCxnSpPr>
          <p:nvPr/>
        </p:nvCxnSpPr>
        <p:spPr>
          <a:xfrm>
            <a:off x="5231801" y="3029193"/>
            <a:ext cx="634463" cy="542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7EC16723-BA9A-1A68-E1A0-F49DA140F215}"/>
              </a:ext>
            </a:extLst>
          </p:cNvPr>
          <p:cNvCxnSpPr>
            <a:cxnSpLocks/>
            <a:stCxn id="78" idx="2"/>
            <a:endCxn id="63" idx="0"/>
          </p:cNvCxnSpPr>
          <p:nvPr/>
        </p:nvCxnSpPr>
        <p:spPr>
          <a:xfrm flipH="1">
            <a:off x="5035152" y="3022175"/>
            <a:ext cx="1187249" cy="549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ADACCBC-BFF0-9632-D136-E31E44F5B7A7}"/>
              </a:ext>
            </a:extLst>
          </p:cNvPr>
          <p:cNvCxnSpPr>
            <a:cxnSpLocks/>
            <a:stCxn id="78" idx="2"/>
            <a:endCxn id="70" idx="0"/>
          </p:cNvCxnSpPr>
          <p:nvPr/>
        </p:nvCxnSpPr>
        <p:spPr>
          <a:xfrm>
            <a:off x="6222401" y="3022175"/>
            <a:ext cx="1977113" cy="549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58227900-D293-FFA4-9F39-F5C472A82560}"/>
              </a:ext>
            </a:extLst>
          </p:cNvPr>
          <p:cNvCxnSpPr>
            <a:cxnSpLocks/>
            <a:stCxn id="79" idx="2"/>
            <a:endCxn id="66" idx="0"/>
          </p:cNvCxnSpPr>
          <p:nvPr/>
        </p:nvCxnSpPr>
        <p:spPr>
          <a:xfrm flipH="1">
            <a:off x="6751326" y="3027131"/>
            <a:ext cx="309275" cy="544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DB3BB75B-65FC-47AC-C088-D117335945E9}"/>
              </a:ext>
            </a:extLst>
          </p:cNvPr>
          <p:cNvCxnSpPr>
            <a:cxnSpLocks/>
            <a:stCxn id="79" idx="2"/>
            <a:endCxn id="69" idx="0"/>
          </p:cNvCxnSpPr>
          <p:nvPr/>
        </p:nvCxnSpPr>
        <p:spPr>
          <a:xfrm>
            <a:off x="7060601" y="3027131"/>
            <a:ext cx="381450" cy="544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6ACCAA8C-62F1-ED9B-13F6-E6D111D642FB}"/>
              </a:ext>
            </a:extLst>
          </p:cNvPr>
          <p:cNvCxnSpPr>
            <a:cxnSpLocks/>
            <a:stCxn id="80" idx="2"/>
            <a:endCxn id="69" idx="0"/>
          </p:cNvCxnSpPr>
          <p:nvPr/>
        </p:nvCxnSpPr>
        <p:spPr>
          <a:xfrm flipH="1">
            <a:off x="7442051" y="3029193"/>
            <a:ext cx="519325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DA0A6CE-1130-2F58-72C7-B036FBEC3BB7}"/>
              </a:ext>
            </a:extLst>
          </p:cNvPr>
          <p:cNvCxnSpPr>
            <a:cxnSpLocks/>
            <a:stCxn id="80" idx="2"/>
            <a:endCxn id="70" idx="0"/>
          </p:cNvCxnSpPr>
          <p:nvPr/>
        </p:nvCxnSpPr>
        <p:spPr>
          <a:xfrm>
            <a:off x="7961376" y="3029193"/>
            <a:ext cx="238138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3EC04BD6-7168-CA17-EF93-540DAF3A9A52}"/>
              </a:ext>
            </a:extLst>
          </p:cNvPr>
          <p:cNvCxnSpPr>
            <a:cxnSpLocks/>
            <a:stCxn id="75" idx="2"/>
            <a:endCxn id="78" idx="0"/>
          </p:cNvCxnSpPr>
          <p:nvPr/>
        </p:nvCxnSpPr>
        <p:spPr>
          <a:xfrm flipH="1">
            <a:off x="6222401" y="2209801"/>
            <a:ext cx="336342" cy="58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FA66817C-7DF5-C536-2A4A-754C6E9D7CE7}"/>
              </a:ext>
            </a:extLst>
          </p:cNvPr>
          <p:cNvCxnSpPr>
            <a:cxnSpLocks/>
            <a:stCxn id="75" idx="2"/>
            <a:endCxn id="79" idx="0"/>
          </p:cNvCxnSpPr>
          <p:nvPr/>
        </p:nvCxnSpPr>
        <p:spPr>
          <a:xfrm>
            <a:off x="6558743" y="2209801"/>
            <a:ext cx="501858" cy="588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8C96AB90-4795-87D9-9819-F946FD31C9E6}"/>
              </a:ext>
            </a:extLst>
          </p:cNvPr>
          <p:cNvCxnSpPr>
            <a:cxnSpLocks/>
            <a:stCxn id="75" idx="2"/>
            <a:endCxn id="80" idx="0"/>
          </p:cNvCxnSpPr>
          <p:nvPr/>
        </p:nvCxnSpPr>
        <p:spPr>
          <a:xfrm>
            <a:off x="6558743" y="2209801"/>
            <a:ext cx="1402633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5835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2A447-8D69-1741-8988-ABFD57D63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</a:t>
            </a:r>
            <a:r>
              <a:rPr lang="en-US" i="1" dirty="0"/>
              <a:t>anything</a:t>
            </a:r>
            <a:r>
              <a:rPr lang="en-US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B72AE-C8AE-8066-F6D1-7EBD6D58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4F4CD6-0EEB-1D89-5F21-7FCB660C997D}"/>
              </a:ext>
            </a:extLst>
          </p:cNvPr>
          <p:cNvSpPr txBox="1"/>
          <p:nvPr/>
        </p:nvSpPr>
        <p:spPr>
          <a:xfrm>
            <a:off x="1403799" y="1151512"/>
            <a:ext cx="6354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Idea: </a:t>
            </a:r>
            <a:r>
              <a:rPr lang="en-US" dirty="0"/>
              <a:t>Construct single-player decision problem (like sequence form) by representing what is </a:t>
            </a:r>
            <a:r>
              <a:rPr lang="en-US" b="1" dirty="0"/>
              <a:t>common knowledge</a:t>
            </a:r>
            <a:r>
              <a:rPr lang="en-US" dirty="0"/>
              <a:t> for the team</a:t>
            </a:r>
            <a:endParaRPr lang="en-US" i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D6820F-BFE4-5D17-0418-6F4CF8AE66A1}"/>
              </a:ext>
            </a:extLst>
          </p:cNvPr>
          <p:cNvSpPr/>
          <p:nvPr/>
        </p:nvSpPr>
        <p:spPr>
          <a:xfrm>
            <a:off x="717996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B8F7A9-ED8F-FB96-51ED-51A4F81219FD}"/>
              </a:ext>
            </a:extLst>
          </p:cNvPr>
          <p:cNvSpPr/>
          <p:nvPr/>
        </p:nvSpPr>
        <p:spPr>
          <a:xfrm>
            <a:off x="1175198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EC9156-A220-411D-9673-6DC20F2C952E}"/>
              </a:ext>
            </a:extLst>
          </p:cNvPr>
          <p:cNvSpPr/>
          <p:nvPr/>
        </p:nvSpPr>
        <p:spPr>
          <a:xfrm>
            <a:off x="1647010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838518-C83E-EAF0-DF14-9D69E8C7CE8A}"/>
              </a:ext>
            </a:extLst>
          </p:cNvPr>
          <p:cNvSpPr/>
          <p:nvPr/>
        </p:nvSpPr>
        <p:spPr>
          <a:xfrm>
            <a:off x="2104212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D8498A-1355-688A-A5B1-8EE2C2E792C8}"/>
              </a:ext>
            </a:extLst>
          </p:cNvPr>
          <p:cNvSpPr/>
          <p:nvPr/>
        </p:nvSpPr>
        <p:spPr>
          <a:xfrm>
            <a:off x="2533511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1C2814-50B3-A283-5D10-96C765DAEB16}"/>
              </a:ext>
            </a:extLst>
          </p:cNvPr>
          <p:cNvSpPr/>
          <p:nvPr/>
        </p:nvSpPr>
        <p:spPr>
          <a:xfrm>
            <a:off x="2990713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2EF7AA-1F95-8002-0D36-B984882E0D86}"/>
              </a:ext>
            </a:extLst>
          </p:cNvPr>
          <p:cNvSpPr/>
          <p:nvPr/>
        </p:nvSpPr>
        <p:spPr>
          <a:xfrm>
            <a:off x="3462525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E3C37C-2AF1-9814-1C05-FF406B32390A}"/>
              </a:ext>
            </a:extLst>
          </p:cNvPr>
          <p:cNvSpPr/>
          <p:nvPr/>
        </p:nvSpPr>
        <p:spPr>
          <a:xfrm>
            <a:off x="3919727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D914BE-60D9-78F0-8806-E816AFFB83F3}"/>
              </a:ext>
            </a:extLst>
          </p:cNvPr>
          <p:cNvCxnSpPr>
            <a:cxnSpLocks/>
            <a:stCxn id="18" idx="3"/>
            <a:endCxn id="6" idx="0"/>
          </p:cNvCxnSpPr>
          <p:nvPr/>
        </p:nvCxnSpPr>
        <p:spPr>
          <a:xfrm flipH="1">
            <a:off x="832297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2E1A18F-3D0D-7A75-4736-7F1872B707D6}"/>
              </a:ext>
            </a:extLst>
          </p:cNvPr>
          <p:cNvCxnSpPr>
            <a:cxnSpLocks/>
            <a:stCxn id="18" idx="3"/>
            <a:endCxn id="7" idx="0"/>
          </p:cNvCxnSpPr>
          <p:nvPr/>
        </p:nvCxnSpPr>
        <p:spPr>
          <a:xfrm>
            <a:off x="1060896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BBA30CF-6E6E-184A-46DB-6BA738B034F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 flipH="1">
            <a:off x="1761311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51966F2-981F-AA77-4A1A-A8CA113C4666}"/>
              </a:ext>
            </a:extLst>
          </p:cNvPr>
          <p:cNvCxnSpPr>
            <a:cxnSpLocks/>
            <a:stCxn id="19" idx="3"/>
            <a:endCxn id="9" idx="0"/>
          </p:cNvCxnSpPr>
          <p:nvPr/>
        </p:nvCxnSpPr>
        <p:spPr>
          <a:xfrm>
            <a:off x="1989910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E9AD82C-796E-10F8-B0BE-A2283942F4B8}"/>
              </a:ext>
            </a:extLst>
          </p:cNvPr>
          <p:cNvSpPr/>
          <p:nvPr/>
        </p:nvSpPr>
        <p:spPr>
          <a:xfrm>
            <a:off x="914400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C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066DF25-0EAA-E6EA-664B-556FCB4130A7}"/>
              </a:ext>
            </a:extLst>
          </p:cNvPr>
          <p:cNvSpPr/>
          <p:nvPr/>
        </p:nvSpPr>
        <p:spPr>
          <a:xfrm>
            <a:off x="1843414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2283AC2-CFDE-AD52-D6D8-597BA6099B15}"/>
              </a:ext>
            </a:extLst>
          </p:cNvPr>
          <p:cNvCxnSpPr>
            <a:cxnSpLocks/>
            <a:stCxn id="24" idx="3"/>
            <a:endCxn id="10" idx="0"/>
          </p:cNvCxnSpPr>
          <p:nvPr/>
        </p:nvCxnSpPr>
        <p:spPr>
          <a:xfrm flipH="1">
            <a:off x="2647812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83FC1A2-E9C2-B66F-AC2F-0266DD3825D4}"/>
              </a:ext>
            </a:extLst>
          </p:cNvPr>
          <p:cNvCxnSpPr>
            <a:cxnSpLocks/>
            <a:stCxn id="24" idx="3"/>
            <a:endCxn id="11" idx="0"/>
          </p:cNvCxnSpPr>
          <p:nvPr/>
        </p:nvCxnSpPr>
        <p:spPr>
          <a:xfrm>
            <a:off x="2882698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B984F9D-C33E-7ADC-1B6B-78AA20B93442}"/>
              </a:ext>
            </a:extLst>
          </p:cNvPr>
          <p:cNvCxnSpPr>
            <a:cxnSpLocks/>
            <a:stCxn id="25" idx="3"/>
            <a:endCxn id="12" idx="0"/>
          </p:cNvCxnSpPr>
          <p:nvPr/>
        </p:nvCxnSpPr>
        <p:spPr>
          <a:xfrm flipH="1">
            <a:off x="3576826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36939F-CD98-382E-0D2C-BDA7E7985018}"/>
              </a:ext>
            </a:extLst>
          </p:cNvPr>
          <p:cNvCxnSpPr>
            <a:cxnSpLocks/>
            <a:stCxn id="25" idx="3"/>
            <a:endCxn id="13" idx="0"/>
          </p:cNvCxnSpPr>
          <p:nvPr/>
        </p:nvCxnSpPr>
        <p:spPr>
          <a:xfrm>
            <a:off x="3811712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A82CF3B1-F275-6A63-62D5-B0DE3484B0D4}"/>
              </a:ext>
            </a:extLst>
          </p:cNvPr>
          <p:cNvSpPr/>
          <p:nvPr/>
        </p:nvSpPr>
        <p:spPr>
          <a:xfrm>
            <a:off x="2736202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69E708CA-A480-44AB-6E61-679A3F4CD531}"/>
              </a:ext>
            </a:extLst>
          </p:cNvPr>
          <p:cNvSpPr/>
          <p:nvPr/>
        </p:nvSpPr>
        <p:spPr>
          <a:xfrm>
            <a:off x="3665216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D278698-7DE1-F95E-9A19-38412C8FC264}"/>
              </a:ext>
            </a:extLst>
          </p:cNvPr>
          <p:cNvCxnSpPr>
            <a:cxnSpLocks/>
            <a:stCxn id="18" idx="5"/>
            <a:endCxn id="19" idx="1"/>
          </p:cNvCxnSpPr>
          <p:nvPr/>
        </p:nvCxnSpPr>
        <p:spPr>
          <a:xfrm>
            <a:off x="1134144" y="3555290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CC2C0FA2-F934-3A5D-EDA4-626F71FD6B2A}"/>
              </a:ext>
            </a:extLst>
          </p:cNvPr>
          <p:cNvSpPr/>
          <p:nvPr/>
        </p:nvSpPr>
        <p:spPr>
          <a:xfrm>
            <a:off x="1393167" y="2667000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A</a:t>
            </a: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A8E9801-21D8-61ED-6DD6-5ACF9B8CD81E}"/>
              </a:ext>
            </a:extLst>
          </p:cNvPr>
          <p:cNvSpPr/>
          <p:nvPr/>
        </p:nvSpPr>
        <p:spPr>
          <a:xfrm>
            <a:off x="3208682" y="2681491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B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D83F58F-FBBD-F0A2-F2CB-2E1CAE8327B0}"/>
              </a:ext>
            </a:extLst>
          </p:cNvPr>
          <p:cNvCxnSpPr>
            <a:cxnSpLocks/>
            <a:stCxn id="27" idx="3"/>
            <a:endCxn id="18" idx="0"/>
          </p:cNvCxnSpPr>
          <p:nvPr/>
        </p:nvCxnSpPr>
        <p:spPr>
          <a:xfrm flipH="1">
            <a:off x="1060896" y="2919579"/>
            <a:ext cx="478767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8661C9B-B5E2-56B2-ACB7-1D98C61E8E7A}"/>
              </a:ext>
            </a:extLst>
          </p:cNvPr>
          <p:cNvCxnSpPr>
            <a:cxnSpLocks/>
            <a:stCxn id="27" idx="3"/>
            <a:endCxn id="24" idx="0"/>
          </p:cNvCxnSpPr>
          <p:nvPr/>
        </p:nvCxnSpPr>
        <p:spPr>
          <a:xfrm>
            <a:off x="1539663" y="2919579"/>
            <a:ext cx="1343035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A8FEE3D-88E3-6632-1628-7084FDEDA380}"/>
              </a:ext>
            </a:extLst>
          </p:cNvPr>
          <p:cNvCxnSpPr>
            <a:cxnSpLocks/>
            <a:stCxn id="28" idx="3"/>
            <a:endCxn id="19" idx="0"/>
          </p:cNvCxnSpPr>
          <p:nvPr/>
        </p:nvCxnSpPr>
        <p:spPr>
          <a:xfrm flipH="1">
            <a:off x="1989910" y="2934070"/>
            <a:ext cx="1365268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BBC06AC-079C-61D5-27B0-782ADF598017}"/>
              </a:ext>
            </a:extLst>
          </p:cNvPr>
          <p:cNvCxnSpPr>
            <a:cxnSpLocks/>
            <a:stCxn id="28" idx="3"/>
            <a:endCxn id="25" idx="0"/>
          </p:cNvCxnSpPr>
          <p:nvPr/>
        </p:nvCxnSpPr>
        <p:spPr>
          <a:xfrm>
            <a:off x="3355178" y="2934070"/>
            <a:ext cx="456534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8107E009-D281-1141-AC07-AFE3C3D64F0B}"/>
              </a:ext>
            </a:extLst>
          </p:cNvPr>
          <p:cNvSpPr/>
          <p:nvPr/>
        </p:nvSpPr>
        <p:spPr>
          <a:xfrm>
            <a:off x="2322181" y="2021556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0B7442C-BAA5-6FF5-D402-DEC3E76F0632}"/>
              </a:ext>
            </a:extLst>
          </p:cNvPr>
          <p:cNvCxnSpPr>
            <a:cxnSpLocks/>
            <a:stCxn id="33" idx="4"/>
            <a:endCxn id="27" idx="0"/>
          </p:cNvCxnSpPr>
          <p:nvPr/>
        </p:nvCxnSpPr>
        <p:spPr>
          <a:xfrm flipH="1">
            <a:off x="1539663" y="2258954"/>
            <a:ext cx="901217" cy="408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718BF9D-180F-C5D0-AF81-39DAE77865D9}"/>
              </a:ext>
            </a:extLst>
          </p:cNvPr>
          <p:cNvCxnSpPr>
            <a:cxnSpLocks/>
          </p:cNvCxnSpPr>
          <p:nvPr/>
        </p:nvCxnSpPr>
        <p:spPr>
          <a:xfrm>
            <a:off x="2425549" y="2258954"/>
            <a:ext cx="914298" cy="422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A7F8621-3A7D-E447-723B-54C6B8DC2F13}"/>
              </a:ext>
            </a:extLst>
          </p:cNvPr>
          <p:cNvSpPr txBox="1"/>
          <p:nvPr/>
        </p:nvSpPr>
        <p:spPr>
          <a:xfrm>
            <a:off x="3289790" y="1852486"/>
            <a:ext cx="2414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4"/>
                </a:solidFill>
              </a:rPr>
              <a:t>Observation point: </a:t>
            </a:r>
            <a:r>
              <a:rPr lang="en-US" sz="1400" dirty="0">
                <a:solidFill>
                  <a:schemeClr val="accent4"/>
                </a:solidFill>
              </a:rPr>
              <a:t>also identified with set of nodes</a:t>
            </a:r>
            <a:r>
              <a:rPr lang="en-US" sz="1400" b="1" dirty="0">
                <a:solidFill>
                  <a:schemeClr val="accent4"/>
                </a:solidFill>
              </a:rPr>
              <a:t> </a:t>
            </a:r>
            <a:endParaRPr lang="en-US" sz="1400" dirty="0">
              <a:solidFill>
                <a:schemeClr val="accent4"/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1B2CCA4-1BA0-A6D1-C636-B4B536A97370}"/>
              </a:ext>
            </a:extLst>
          </p:cNvPr>
          <p:cNvCxnSpPr>
            <a:cxnSpLocks/>
          </p:cNvCxnSpPr>
          <p:nvPr/>
        </p:nvCxnSpPr>
        <p:spPr>
          <a:xfrm>
            <a:off x="4729943" y="2393812"/>
            <a:ext cx="223057" cy="3997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62A565FE-E8DE-B45B-B0AF-ACD4A0283FC5}"/>
              </a:ext>
            </a:extLst>
          </p:cNvPr>
          <p:cNvSpPr txBox="1"/>
          <p:nvPr/>
        </p:nvSpPr>
        <p:spPr>
          <a:xfrm>
            <a:off x="-6417" y="5356"/>
            <a:ext cx="45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[Zhang, Farina, </a:t>
            </a:r>
            <a:r>
              <a:rPr lang="en-US" sz="1200" dirty="0" err="1">
                <a:solidFill>
                  <a:schemeClr val="accent4"/>
                </a:solidFill>
              </a:rPr>
              <a:t>Sandholm</a:t>
            </a:r>
            <a:r>
              <a:rPr lang="en-US" sz="1200" dirty="0">
                <a:solidFill>
                  <a:schemeClr val="accent4"/>
                </a:solidFill>
              </a:rPr>
              <a:t> ICML 2023]</a:t>
            </a:r>
            <a:endParaRPr lang="en-US" sz="12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FBC711D-7109-6723-207E-7073C1967CAE}"/>
              </a:ext>
            </a:extLst>
          </p:cNvPr>
          <p:cNvSpPr/>
          <p:nvPr/>
        </p:nvSpPr>
        <p:spPr>
          <a:xfrm>
            <a:off x="4917560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0F30616-BB87-3512-3568-94951C24F955}"/>
              </a:ext>
            </a:extLst>
          </p:cNvPr>
          <p:cNvSpPr/>
          <p:nvPr/>
        </p:nvSpPr>
        <p:spPr>
          <a:xfrm>
            <a:off x="55005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276B88F-2669-1746-5C0D-92A422BF3309}"/>
              </a:ext>
            </a:extLst>
          </p:cNvPr>
          <p:cNvSpPr/>
          <p:nvPr/>
        </p:nvSpPr>
        <p:spPr>
          <a:xfrm>
            <a:off x="60339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3BB84E0-0963-A0EF-2153-9F8017DBF0E9}"/>
              </a:ext>
            </a:extLst>
          </p:cNvPr>
          <p:cNvSpPr/>
          <p:nvPr/>
        </p:nvSpPr>
        <p:spPr>
          <a:xfrm>
            <a:off x="6604032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725289B-478C-4E0C-BF76-0E7DF7FE84FC}"/>
              </a:ext>
            </a:extLst>
          </p:cNvPr>
          <p:cNvSpPr/>
          <p:nvPr/>
        </p:nvSpPr>
        <p:spPr>
          <a:xfrm>
            <a:off x="54102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B2DC061-397D-A95C-3339-01837B42A658}"/>
              </a:ext>
            </a:extLst>
          </p:cNvPr>
          <p:cNvSpPr/>
          <p:nvPr/>
        </p:nvSpPr>
        <p:spPr>
          <a:xfrm>
            <a:off x="59436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HJ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331CBA9-E18E-E9FF-75DA-7849B8DAF4CE}"/>
              </a:ext>
            </a:extLst>
          </p:cNvPr>
          <p:cNvSpPr/>
          <p:nvPr/>
        </p:nvSpPr>
        <p:spPr>
          <a:xfrm>
            <a:off x="4760976" y="4191234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97C6B6E-FCD4-35C6-617B-CE8B4B87AB3A}"/>
              </a:ext>
            </a:extLst>
          </p:cNvPr>
          <p:cNvSpPr/>
          <p:nvPr/>
        </p:nvSpPr>
        <p:spPr>
          <a:xfrm>
            <a:off x="51054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5C3AA4D-5919-C6DA-72B4-D10097FC439E}"/>
              </a:ext>
            </a:extLst>
          </p:cNvPr>
          <p:cNvSpPr/>
          <p:nvPr/>
        </p:nvSpPr>
        <p:spPr>
          <a:xfrm>
            <a:off x="64770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ECAEB24-1FE0-7D11-181E-B4FE565CA736}"/>
              </a:ext>
            </a:extLst>
          </p:cNvPr>
          <p:cNvSpPr/>
          <p:nvPr/>
        </p:nvSpPr>
        <p:spPr>
          <a:xfrm>
            <a:off x="6786766" y="4191232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D8A546D-51BE-58F5-0B10-20EF5A4F9300}"/>
              </a:ext>
            </a:extLst>
          </p:cNvPr>
          <p:cNvCxnSpPr>
            <a:stCxn id="41" idx="2"/>
            <a:endCxn id="37" idx="0"/>
          </p:cNvCxnSpPr>
          <p:nvPr/>
        </p:nvCxnSpPr>
        <p:spPr>
          <a:xfrm flipH="1">
            <a:off x="5031860" y="4419837"/>
            <a:ext cx="570364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413A527-7097-31BC-833C-D034E0A177CE}"/>
              </a:ext>
            </a:extLst>
          </p:cNvPr>
          <p:cNvCxnSpPr>
            <a:cxnSpLocks/>
            <a:stCxn id="41" idx="2"/>
            <a:endCxn id="39" idx="0"/>
          </p:cNvCxnSpPr>
          <p:nvPr/>
        </p:nvCxnSpPr>
        <p:spPr>
          <a:xfrm>
            <a:off x="5602224" y="4419837"/>
            <a:ext cx="546052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2241700-873D-E9BA-9B6C-0129D2857E25}"/>
              </a:ext>
            </a:extLst>
          </p:cNvPr>
          <p:cNvCxnSpPr>
            <a:cxnSpLocks/>
            <a:stCxn id="43" idx="2"/>
            <a:endCxn id="38" idx="0"/>
          </p:cNvCxnSpPr>
          <p:nvPr/>
        </p:nvCxnSpPr>
        <p:spPr>
          <a:xfrm flipH="1">
            <a:off x="5614876" y="4419837"/>
            <a:ext cx="52074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7E9A790-F86B-7485-901B-A9ECEEAC291D}"/>
              </a:ext>
            </a:extLst>
          </p:cNvPr>
          <p:cNvCxnSpPr>
            <a:cxnSpLocks/>
            <a:stCxn id="43" idx="2"/>
            <a:endCxn id="40" idx="0"/>
          </p:cNvCxnSpPr>
          <p:nvPr/>
        </p:nvCxnSpPr>
        <p:spPr>
          <a:xfrm>
            <a:off x="6135624" y="4419837"/>
            <a:ext cx="58270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F376BB5-C1A3-8D3E-4071-5E63D5FE37DB}"/>
              </a:ext>
            </a:extLst>
          </p:cNvPr>
          <p:cNvCxnSpPr>
            <a:cxnSpLocks/>
            <a:stCxn id="44" idx="2"/>
            <a:endCxn id="37" idx="0"/>
          </p:cNvCxnSpPr>
          <p:nvPr/>
        </p:nvCxnSpPr>
        <p:spPr>
          <a:xfrm>
            <a:off x="4856988" y="4419835"/>
            <a:ext cx="174872" cy="321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5EC3644-17DE-967C-4240-DEB1C14880D9}"/>
              </a:ext>
            </a:extLst>
          </p:cNvPr>
          <p:cNvCxnSpPr>
            <a:cxnSpLocks/>
            <a:stCxn id="45" idx="2"/>
            <a:endCxn id="38" idx="0"/>
          </p:cNvCxnSpPr>
          <p:nvPr/>
        </p:nvCxnSpPr>
        <p:spPr>
          <a:xfrm>
            <a:off x="5201412" y="4419834"/>
            <a:ext cx="413464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39D07F1-F4D6-A9E4-3B96-29888C1F1F7A}"/>
              </a:ext>
            </a:extLst>
          </p:cNvPr>
          <p:cNvCxnSpPr>
            <a:cxnSpLocks/>
            <a:stCxn id="46" idx="2"/>
            <a:endCxn id="39" idx="0"/>
          </p:cNvCxnSpPr>
          <p:nvPr/>
        </p:nvCxnSpPr>
        <p:spPr>
          <a:xfrm flipH="1">
            <a:off x="6148276" y="4419834"/>
            <a:ext cx="424736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3730515-91F6-8D4D-4938-57EC6A609CB8}"/>
              </a:ext>
            </a:extLst>
          </p:cNvPr>
          <p:cNvCxnSpPr>
            <a:cxnSpLocks/>
            <a:stCxn id="47" idx="2"/>
            <a:endCxn id="40" idx="0"/>
          </p:cNvCxnSpPr>
          <p:nvPr/>
        </p:nvCxnSpPr>
        <p:spPr>
          <a:xfrm flipH="1">
            <a:off x="6718332" y="4419833"/>
            <a:ext cx="164446" cy="321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9EC15F9D-E52C-1DF0-80D6-33B60405E4C8}"/>
              </a:ext>
            </a:extLst>
          </p:cNvPr>
          <p:cNvSpPr/>
          <p:nvPr/>
        </p:nvSpPr>
        <p:spPr>
          <a:xfrm>
            <a:off x="7131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42AF064-84F9-D844-9D17-DE345BDC548E}"/>
              </a:ext>
            </a:extLst>
          </p:cNvPr>
          <p:cNvSpPr/>
          <p:nvPr/>
        </p:nvSpPr>
        <p:spPr>
          <a:xfrm>
            <a:off x="7515238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D66898A-5D09-4554-7061-4AF075E58479}"/>
              </a:ext>
            </a:extLst>
          </p:cNvPr>
          <p:cNvSpPr/>
          <p:nvPr/>
        </p:nvSpPr>
        <p:spPr>
          <a:xfrm>
            <a:off x="7893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EB53872-E932-F6CE-77E7-DFEDABFD460C}"/>
              </a:ext>
            </a:extLst>
          </p:cNvPr>
          <p:cNvSpPr/>
          <p:nvPr/>
        </p:nvSpPr>
        <p:spPr>
          <a:xfrm>
            <a:off x="8271142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BE0D658-16E6-374F-0693-F43A4B280823}"/>
              </a:ext>
            </a:extLst>
          </p:cNvPr>
          <p:cNvSpPr/>
          <p:nvPr/>
        </p:nvSpPr>
        <p:spPr>
          <a:xfrm>
            <a:off x="5674240" y="3571611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FB74EDB4-7E90-650B-5830-6BC32A3CE3D6}"/>
              </a:ext>
            </a:extLst>
          </p:cNvPr>
          <p:cNvCxnSpPr>
            <a:cxnSpLocks/>
            <a:stCxn id="60" idx="2"/>
            <a:endCxn id="41" idx="0"/>
          </p:cNvCxnSpPr>
          <p:nvPr/>
        </p:nvCxnSpPr>
        <p:spPr>
          <a:xfrm flipH="1">
            <a:off x="5602224" y="3800212"/>
            <a:ext cx="26404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69AB548-715E-7904-DA58-85F71CC0ECD5}"/>
              </a:ext>
            </a:extLst>
          </p:cNvPr>
          <p:cNvCxnSpPr>
            <a:cxnSpLocks/>
            <a:stCxn id="60" idx="2"/>
            <a:endCxn id="43" idx="0"/>
          </p:cNvCxnSpPr>
          <p:nvPr/>
        </p:nvCxnSpPr>
        <p:spPr>
          <a:xfrm>
            <a:off x="5866264" y="3800212"/>
            <a:ext cx="26936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708C2F05-B6D8-DA83-8CF8-7A31FFD16A38}"/>
              </a:ext>
            </a:extLst>
          </p:cNvPr>
          <p:cNvSpPr/>
          <p:nvPr/>
        </p:nvSpPr>
        <p:spPr>
          <a:xfrm>
            <a:off x="4843128" y="357161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6A15198-8767-19F8-ACED-D02A07329DBF}"/>
              </a:ext>
            </a:extLst>
          </p:cNvPr>
          <p:cNvCxnSpPr>
            <a:cxnSpLocks/>
            <a:stCxn id="63" idx="2"/>
            <a:endCxn id="44" idx="0"/>
          </p:cNvCxnSpPr>
          <p:nvPr/>
        </p:nvCxnSpPr>
        <p:spPr>
          <a:xfrm flipH="1">
            <a:off x="4856988" y="3800211"/>
            <a:ext cx="17816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0D9F589-3ECB-5C04-326D-2094ABD6EAD3}"/>
              </a:ext>
            </a:extLst>
          </p:cNvPr>
          <p:cNvCxnSpPr>
            <a:cxnSpLocks/>
            <a:stCxn id="63" idx="2"/>
            <a:endCxn id="45" idx="0"/>
          </p:cNvCxnSpPr>
          <p:nvPr/>
        </p:nvCxnSpPr>
        <p:spPr>
          <a:xfrm>
            <a:off x="5035152" y="3800211"/>
            <a:ext cx="166260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8E0D1570-4086-3EAA-95FD-14801E066B75}"/>
              </a:ext>
            </a:extLst>
          </p:cNvPr>
          <p:cNvSpPr/>
          <p:nvPr/>
        </p:nvSpPr>
        <p:spPr>
          <a:xfrm>
            <a:off x="6559302" y="3571609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54CE0A6-9D40-D978-F804-E0BFD4B8AE22}"/>
              </a:ext>
            </a:extLst>
          </p:cNvPr>
          <p:cNvCxnSpPr>
            <a:cxnSpLocks/>
            <a:stCxn id="66" idx="2"/>
            <a:endCxn id="47" idx="0"/>
          </p:cNvCxnSpPr>
          <p:nvPr/>
        </p:nvCxnSpPr>
        <p:spPr>
          <a:xfrm>
            <a:off x="6751326" y="3800210"/>
            <a:ext cx="131452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F74476E-B261-F222-5A0A-A1F0FB0B2197}"/>
              </a:ext>
            </a:extLst>
          </p:cNvPr>
          <p:cNvCxnSpPr>
            <a:cxnSpLocks/>
            <a:stCxn id="66" idx="2"/>
            <a:endCxn id="46" idx="0"/>
          </p:cNvCxnSpPr>
          <p:nvPr/>
        </p:nvCxnSpPr>
        <p:spPr>
          <a:xfrm flipH="1">
            <a:off x="6573012" y="3800210"/>
            <a:ext cx="17831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5A8EC4AC-D95A-D11F-CE6A-3F1F76F9B4AC}"/>
              </a:ext>
            </a:extLst>
          </p:cNvPr>
          <p:cNvSpPr/>
          <p:nvPr/>
        </p:nvSpPr>
        <p:spPr>
          <a:xfrm>
            <a:off x="7250027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921A132-C8A9-3C0B-A355-758521538D20}"/>
              </a:ext>
            </a:extLst>
          </p:cNvPr>
          <p:cNvSpPr/>
          <p:nvPr/>
        </p:nvSpPr>
        <p:spPr>
          <a:xfrm>
            <a:off x="8007490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A48A6606-6F34-7308-34CE-A2733C688572}"/>
              </a:ext>
            </a:extLst>
          </p:cNvPr>
          <p:cNvCxnSpPr>
            <a:cxnSpLocks/>
            <a:stCxn id="69" idx="2"/>
            <a:endCxn id="57" idx="0"/>
          </p:cNvCxnSpPr>
          <p:nvPr/>
        </p:nvCxnSpPr>
        <p:spPr>
          <a:xfrm>
            <a:off x="7442051" y="3800208"/>
            <a:ext cx="187487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41A88440-B772-8BEA-5EF1-05B4500D019E}"/>
              </a:ext>
            </a:extLst>
          </p:cNvPr>
          <p:cNvCxnSpPr>
            <a:cxnSpLocks/>
            <a:stCxn id="69" idx="2"/>
            <a:endCxn id="56" idx="0"/>
          </p:cNvCxnSpPr>
          <p:nvPr/>
        </p:nvCxnSpPr>
        <p:spPr>
          <a:xfrm flipH="1">
            <a:off x="7245490" y="3800208"/>
            <a:ext cx="196561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480A611-B91D-EA18-C42B-123E6B2B63F4}"/>
              </a:ext>
            </a:extLst>
          </p:cNvPr>
          <p:cNvCxnSpPr>
            <a:cxnSpLocks/>
            <a:stCxn id="70" idx="2"/>
            <a:endCxn id="58" idx="0"/>
          </p:cNvCxnSpPr>
          <p:nvPr/>
        </p:nvCxnSpPr>
        <p:spPr>
          <a:xfrm flipH="1">
            <a:off x="8007490" y="3800208"/>
            <a:ext cx="192024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CAE8B1C2-B81C-54FB-FE96-5D690B8DE667}"/>
              </a:ext>
            </a:extLst>
          </p:cNvPr>
          <p:cNvCxnSpPr>
            <a:cxnSpLocks/>
            <a:stCxn id="70" idx="2"/>
            <a:endCxn id="59" idx="0"/>
          </p:cNvCxnSpPr>
          <p:nvPr/>
        </p:nvCxnSpPr>
        <p:spPr>
          <a:xfrm>
            <a:off x="8199514" y="3800208"/>
            <a:ext cx="185928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E5D45D8F-DCA9-2370-A05F-23D51957F2C3}"/>
              </a:ext>
            </a:extLst>
          </p:cNvPr>
          <p:cNvSpPr/>
          <p:nvPr/>
        </p:nvSpPr>
        <p:spPr>
          <a:xfrm>
            <a:off x="6366719" y="198120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AB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FD26670-14AD-250E-F06C-CB2E434BA01A}"/>
              </a:ext>
            </a:extLst>
          </p:cNvPr>
          <p:cNvSpPr/>
          <p:nvPr/>
        </p:nvSpPr>
        <p:spPr>
          <a:xfrm>
            <a:off x="5039777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4798DAE-4827-6B0B-55BD-B0E46800D665}"/>
              </a:ext>
            </a:extLst>
          </p:cNvPr>
          <p:cNvSpPr/>
          <p:nvPr/>
        </p:nvSpPr>
        <p:spPr>
          <a:xfrm>
            <a:off x="6030377" y="2793574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CF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0061D76-36DC-8E35-FB5C-1BA8E3925342}"/>
              </a:ext>
            </a:extLst>
          </p:cNvPr>
          <p:cNvSpPr/>
          <p:nvPr/>
        </p:nvSpPr>
        <p:spPr>
          <a:xfrm>
            <a:off x="6868577" y="2798530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DE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E594E90-8CAE-93BA-7BD5-8245CC59B146}"/>
              </a:ext>
            </a:extLst>
          </p:cNvPr>
          <p:cNvSpPr/>
          <p:nvPr/>
        </p:nvSpPr>
        <p:spPr>
          <a:xfrm>
            <a:off x="7769352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EF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0D548763-E602-F67F-DC09-D8B48258EC61}"/>
              </a:ext>
            </a:extLst>
          </p:cNvPr>
          <p:cNvCxnSpPr>
            <a:stCxn id="75" idx="2"/>
            <a:endCxn id="77" idx="0"/>
          </p:cNvCxnSpPr>
          <p:nvPr/>
        </p:nvCxnSpPr>
        <p:spPr>
          <a:xfrm flipH="1">
            <a:off x="5231801" y="2209801"/>
            <a:ext cx="1326942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73015D7-4F85-C246-6270-8B8A020CCC66}"/>
              </a:ext>
            </a:extLst>
          </p:cNvPr>
          <p:cNvCxnSpPr>
            <a:cxnSpLocks/>
            <a:stCxn id="77" idx="2"/>
            <a:endCxn id="60" idx="0"/>
          </p:cNvCxnSpPr>
          <p:nvPr/>
        </p:nvCxnSpPr>
        <p:spPr>
          <a:xfrm>
            <a:off x="5231801" y="3029193"/>
            <a:ext cx="634463" cy="542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25E0E5D4-CF46-25E1-2E1F-23086C966D62}"/>
              </a:ext>
            </a:extLst>
          </p:cNvPr>
          <p:cNvCxnSpPr>
            <a:cxnSpLocks/>
            <a:stCxn id="78" idx="2"/>
            <a:endCxn id="63" idx="0"/>
          </p:cNvCxnSpPr>
          <p:nvPr/>
        </p:nvCxnSpPr>
        <p:spPr>
          <a:xfrm flipH="1">
            <a:off x="5035152" y="3022175"/>
            <a:ext cx="1187249" cy="549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EAFE281-A29F-626C-409B-96320C9DB558}"/>
              </a:ext>
            </a:extLst>
          </p:cNvPr>
          <p:cNvCxnSpPr>
            <a:cxnSpLocks/>
            <a:stCxn id="78" idx="2"/>
            <a:endCxn id="70" idx="0"/>
          </p:cNvCxnSpPr>
          <p:nvPr/>
        </p:nvCxnSpPr>
        <p:spPr>
          <a:xfrm>
            <a:off x="6222401" y="3022175"/>
            <a:ext cx="1977113" cy="549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638DD1DA-FE46-B69E-B4A1-9D72AEF4F0BF}"/>
              </a:ext>
            </a:extLst>
          </p:cNvPr>
          <p:cNvCxnSpPr>
            <a:cxnSpLocks/>
            <a:stCxn id="79" idx="2"/>
            <a:endCxn id="66" idx="0"/>
          </p:cNvCxnSpPr>
          <p:nvPr/>
        </p:nvCxnSpPr>
        <p:spPr>
          <a:xfrm flipH="1">
            <a:off x="6751326" y="3027131"/>
            <a:ext cx="309275" cy="544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6B7388FA-0DA6-E643-0520-14611A07E2AF}"/>
              </a:ext>
            </a:extLst>
          </p:cNvPr>
          <p:cNvCxnSpPr>
            <a:cxnSpLocks/>
            <a:stCxn id="79" idx="2"/>
            <a:endCxn id="69" idx="0"/>
          </p:cNvCxnSpPr>
          <p:nvPr/>
        </p:nvCxnSpPr>
        <p:spPr>
          <a:xfrm>
            <a:off x="7060601" y="3027131"/>
            <a:ext cx="381450" cy="544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08D3A98-C7EC-61D0-78F4-248ADAC7799A}"/>
              </a:ext>
            </a:extLst>
          </p:cNvPr>
          <p:cNvCxnSpPr>
            <a:cxnSpLocks/>
            <a:stCxn id="80" idx="2"/>
            <a:endCxn id="69" idx="0"/>
          </p:cNvCxnSpPr>
          <p:nvPr/>
        </p:nvCxnSpPr>
        <p:spPr>
          <a:xfrm flipH="1">
            <a:off x="7442051" y="3029193"/>
            <a:ext cx="519325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FD0CD1FC-4189-A694-90EC-AB0A15753F7C}"/>
              </a:ext>
            </a:extLst>
          </p:cNvPr>
          <p:cNvCxnSpPr>
            <a:cxnSpLocks/>
            <a:stCxn id="80" idx="2"/>
            <a:endCxn id="70" idx="0"/>
          </p:cNvCxnSpPr>
          <p:nvPr/>
        </p:nvCxnSpPr>
        <p:spPr>
          <a:xfrm>
            <a:off x="7961376" y="3029193"/>
            <a:ext cx="238138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6871368F-A459-77DB-1FB4-D98B668EA615}"/>
              </a:ext>
            </a:extLst>
          </p:cNvPr>
          <p:cNvCxnSpPr>
            <a:cxnSpLocks/>
            <a:stCxn id="75" idx="2"/>
            <a:endCxn id="78" idx="0"/>
          </p:cNvCxnSpPr>
          <p:nvPr/>
        </p:nvCxnSpPr>
        <p:spPr>
          <a:xfrm flipH="1">
            <a:off x="6222401" y="2209801"/>
            <a:ext cx="336342" cy="58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BEF57A5C-D0FE-1BBA-F6AF-1987FF47A22B}"/>
              </a:ext>
            </a:extLst>
          </p:cNvPr>
          <p:cNvCxnSpPr>
            <a:cxnSpLocks/>
            <a:stCxn id="75" idx="2"/>
            <a:endCxn id="79" idx="0"/>
          </p:cNvCxnSpPr>
          <p:nvPr/>
        </p:nvCxnSpPr>
        <p:spPr>
          <a:xfrm>
            <a:off x="6558743" y="2209801"/>
            <a:ext cx="501858" cy="588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521991-4066-EC86-C69A-F399E24B6AE6}"/>
              </a:ext>
            </a:extLst>
          </p:cNvPr>
          <p:cNvCxnSpPr>
            <a:cxnSpLocks/>
            <a:stCxn id="75" idx="2"/>
            <a:endCxn id="80" idx="0"/>
          </p:cNvCxnSpPr>
          <p:nvPr/>
        </p:nvCxnSpPr>
        <p:spPr>
          <a:xfrm>
            <a:off x="6558743" y="2209801"/>
            <a:ext cx="1402633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144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2A447-8D69-1741-8988-ABFD57D63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</a:t>
            </a:r>
            <a:r>
              <a:rPr lang="en-US" i="1" dirty="0"/>
              <a:t>anything</a:t>
            </a:r>
            <a:r>
              <a:rPr lang="en-US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B72AE-C8AE-8066-F6D1-7EBD6D58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4F4CD6-0EEB-1D89-5F21-7FCB660C997D}"/>
              </a:ext>
            </a:extLst>
          </p:cNvPr>
          <p:cNvSpPr txBox="1"/>
          <p:nvPr/>
        </p:nvSpPr>
        <p:spPr>
          <a:xfrm>
            <a:off x="1403799" y="1151512"/>
            <a:ext cx="6354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Idea: </a:t>
            </a:r>
            <a:r>
              <a:rPr lang="en-US" dirty="0"/>
              <a:t>Construct single-player decision problem (like sequence form) by representing what is </a:t>
            </a:r>
            <a:r>
              <a:rPr lang="en-US" b="1" dirty="0"/>
              <a:t>common knowledge</a:t>
            </a:r>
            <a:r>
              <a:rPr lang="en-US" dirty="0"/>
              <a:t> for the team</a:t>
            </a:r>
            <a:endParaRPr lang="en-US" i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D6820F-BFE4-5D17-0418-6F4CF8AE66A1}"/>
              </a:ext>
            </a:extLst>
          </p:cNvPr>
          <p:cNvSpPr/>
          <p:nvPr/>
        </p:nvSpPr>
        <p:spPr>
          <a:xfrm>
            <a:off x="717996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B8F7A9-ED8F-FB96-51ED-51A4F81219FD}"/>
              </a:ext>
            </a:extLst>
          </p:cNvPr>
          <p:cNvSpPr/>
          <p:nvPr/>
        </p:nvSpPr>
        <p:spPr>
          <a:xfrm>
            <a:off x="1175198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EC9156-A220-411D-9673-6DC20F2C952E}"/>
              </a:ext>
            </a:extLst>
          </p:cNvPr>
          <p:cNvSpPr/>
          <p:nvPr/>
        </p:nvSpPr>
        <p:spPr>
          <a:xfrm>
            <a:off x="1647010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838518-C83E-EAF0-DF14-9D69E8C7CE8A}"/>
              </a:ext>
            </a:extLst>
          </p:cNvPr>
          <p:cNvSpPr/>
          <p:nvPr/>
        </p:nvSpPr>
        <p:spPr>
          <a:xfrm>
            <a:off x="2104212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D8498A-1355-688A-A5B1-8EE2C2E792C8}"/>
              </a:ext>
            </a:extLst>
          </p:cNvPr>
          <p:cNvSpPr/>
          <p:nvPr/>
        </p:nvSpPr>
        <p:spPr>
          <a:xfrm>
            <a:off x="2533511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1C2814-50B3-A283-5D10-96C765DAEB16}"/>
              </a:ext>
            </a:extLst>
          </p:cNvPr>
          <p:cNvSpPr/>
          <p:nvPr/>
        </p:nvSpPr>
        <p:spPr>
          <a:xfrm>
            <a:off x="2990713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2EF7AA-1F95-8002-0D36-B984882E0D86}"/>
              </a:ext>
            </a:extLst>
          </p:cNvPr>
          <p:cNvSpPr/>
          <p:nvPr/>
        </p:nvSpPr>
        <p:spPr>
          <a:xfrm>
            <a:off x="3462525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E3C37C-2AF1-9814-1C05-FF406B32390A}"/>
              </a:ext>
            </a:extLst>
          </p:cNvPr>
          <p:cNvSpPr/>
          <p:nvPr/>
        </p:nvSpPr>
        <p:spPr>
          <a:xfrm>
            <a:off x="3919727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D914BE-60D9-78F0-8806-E816AFFB83F3}"/>
              </a:ext>
            </a:extLst>
          </p:cNvPr>
          <p:cNvCxnSpPr>
            <a:cxnSpLocks/>
            <a:stCxn id="18" idx="3"/>
            <a:endCxn id="6" idx="0"/>
          </p:cNvCxnSpPr>
          <p:nvPr/>
        </p:nvCxnSpPr>
        <p:spPr>
          <a:xfrm flipH="1">
            <a:off x="832297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2E1A18F-3D0D-7A75-4736-7F1872B707D6}"/>
              </a:ext>
            </a:extLst>
          </p:cNvPr>
          <p:cNvCxnSpPr>
            <a:cxnSpLocks/>
            <a:stCxn id="18" idx="3"/>
            <a:endCxn id="7" idx="0"/>
          </p:cNvCxnSpPr>
          <p:nvPr/>
        </p:nvCxnSpPr>
        <p:spPr>
          <a:xfrm>
            <a:off x="1060896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BBA30CF-6E6E-184A-46DB-6BA738B034F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 flipH="1">
            <a:off x="1761311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51966F2-981F-AA77-4A1A-A8CA113C4666}"/>
              </a:ext>
            </a:extLst>
          </p:cNvPr>
          <p:cNvCxnSpPr>
            <a:cxnSpLocks/>
            <a:stCxn id="19" idx="3"/>
            <a:endCxn id="9" idx="0"/>
          </p:cNvCxnSpPr>
          <p:nvPr/>
        </p:nvCxnSpPr>
        <p:spPr>
          <a:xfrm>
            <a:off x="1989910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E9AD82C-796E-10F8-B0BE-A2283942F4B8}"/>
              </a:ext>
            </a:extLst>
          </p:cNvPr>
          <p:cNvSpPr/>
          <p:nvPr/>
        </p:nvSpPr>
        <p:spPr>
          <a:xfrm>
            <a:off x="914400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C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066DF25-0EAA-E6EA-664B-556FCB4130A7}"/>
              </a:ext>
            </a:extLst>
          </p:cNvPr>
          <p:cNvSpPr/>
          <p:nvPr/>
        </p:nvSpPr>
        <p:spPr>
          <a:xfrm>
            <a:off x="1843414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2283AC2-CFDE-AD52-D6D8-597BA6099B15}"/>
              </a:ext>
            </a:extLst>
          </p:cNvPr>
          <p:cNvCxnSpPr>
            <a:cxnSpLocks/>
            <a:stCxn id="24" idx="3"/>
            <a:endCxn id="10" idx="0"/>
          </p:cNvCxnSpPr>
          <p:nvPr/>
        </p:nvCxnSpPr>
        <p:spPr>
          <a:xfrm flipH="1">
            <a:off x="2647812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83FC1A2-E9C2-B66F-AC2F-0266DD3825D4}"/>
              </a:ext>
            </a:extLst>
          </p:cNvPr>
          <p:cNvCxnSpPr>
            <a:cxnSpLocks/>
            <a:stCxn id="24" idx="3"/>
            <a:endCxn id="11" idx="0"/>
          </p:cNvCxnSpPr>
          <p:nvPr/>
        </p:nvCxnSpPr>
        <p:spPr>
          <a:xfrm>
            <a:off x="2882698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B984F9D-C33E-7ADC-1B6B-78AA20B93442}"/>
              </a:ext>
            </a:extLst>
          </p:cNvPr>
          <p:cNvCxnSpPr>
            <a:cxnSpLocks/>
            <a:stCxn id="25" idx="3"/>
            <a:endCxn id="12" idx="0"/>
          </p:cNvCxnSpPr>
          <p:nvPr/>
        </p:nvCxnSpPr>
        <p:spPr>
          <a:xfrm flipH="1">
            <a:off x="3576826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36939F-CD98-382E-0D2C-BDA7E7985018}"/>
              </a:ext>
            </a:extLst>
          </p:cNvPr>
          <p:cNvCxnSpPr>
            <a:cxnSpLocks/>
            <a:stCxn id="25" idx="3"/>
            <a:endCxn id="13" idx="0"/>
          </p:cNvCxnSpPr>
          <p:nvPr/>
        </p:nvCxnSpPr>
        <p:spPr>
          <a:xfrm>
            <a:off x="3811712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A82CF3B1-F275-6A63-62D5-B0DE3484B0D4}"/>
              </a:ext>
            </a:extLst>
          </p:cNvPr>
          <p:cNvSpPr/>
          <p:nvPr/>
        </p:nvSpPr>
        <p:spPr>
          <a:xfrm>
            <a:off x="2736202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69E708CA-A480-44AB-6E61-679A3F4CD531}"/>
              </a:ext>
            </a:extLst>
          </p:cNvPr>
          <p:cNvSpPr/>
          <p:nvPr/>
        </p:nvSpPr>
        <p:spPr>
          <a:xfrm>
            <a:off x="3665216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D278698-7DE1-F95E-9A19-38412C8FC264}"/>
              </a:ext>
            </a:extLst>
          </p:cNvPr>
          <p:cNvCxnSpPr>
            <a:cxnSpLocks/>
            <a:stCxn id="18" idx="5"/>
            <a:endCxn id="19" idx="1"/>
          </p:cNvCxnSpPr>
          <p:nvPr/>
        </p:nvCxnSpPr>
        <p:spPr>
          <a:xfrm>
            <a:off x="1134144" y="3555290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CC2C0FA2-F934-3A5D-EDA4-626F71FD6B2A}"/>
              </a:ext>
            </a:extLst>
          </p:cNvPr>
          <p:cNvSpPr/>
          <p:nvPr/>
        </p:nvSpPr>
        <p:spPr>
          <a:xfrm>
            <a:off x="1393167" y="2667000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A</a:t>
            </a: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A8E9801-21D8-61ED-6DD6-5ACF9B8CD81E}"/>
              </a:ext>
            </a:extLst>
          </p:cNvPr>
          <p:cNvSpPr/>
          <p:nvPr/>
        </p:nvSpPr>
        <p:spPr>
          <a:xfrm>
            <a:off x="3208682" y="2681491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B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D83F58F-FBBD-F0A2-F2CB-2E1CAE8327B0}"/>
              </a:ext>
            </a:extLst>
          </p:cNvPr>
          <p:cNvCxnSpPr>
            <a:cxnSpLocks/>
            <a:stCxn id="27" idx="3"/>
            <a:endCxn id="18" idx="0"/>
          </p:cNvCxnSpPr>
          <p:nvPr/>
        </p:nvCxnSpPr>
        <p:spPr>
          <a:xfrm flipH="1">
            <a:off x="1060896" y="2919579"/>
            <a:ext cx="478767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8661C9B-B5E2-56B2-ACB7-1D98C61E8E7A}"/>
              </a:ext>
            </a:extLst>
          </p:cNvPr>
          <p:cNvCxnSpPr>
            <a:cxnSpLocks/>
            <a:stCxn id="27" idx="3"/>
            <a:endCxn id="24" idx="0"/>
          </p:cNvCxnSpPr>
          <p:nvPr/>
        </p:nvCxnSpPr>
        <p:spPr>
          <a:xfrm>
            <a:off x="1539663" y="2919579"/>
            <a:ext cx="1343035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A8FEE3D-88E3-6632-1628-7084FDEDA380}"/>
              </a:ext>
            </a:extLst>
          </p:cNvPr>
          <p:cNvCxnSpPr>
            <a:cxnSpLocks/>
            <a:stCxn id="28" idx="3"/>
            <a:endCxn id="19" idx="0"/>
          </p:cNvCxnSpPr>
          <p:nvPr/>
        </p:nvCxnSpPr>
        <p:spPr>
          <a:xfrm flipH="1">
            <a:off x="1989910" y="2934070"/>
            <a:ext cx="1365268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BBC06AC-079C-61D5-27B0-782ADF598017}"/>
              </a:ext>
            </a:extLst>
          </p:cNvPr>
          <p:cNvCxnSpPr>
            <a:cxnSpLocks/>
            <a:stCxn id="28" idx="3"/>
            <a:endCxn id="25" idx="0"/>
          </p:cNvCxnSpPr>
          <p:nvPr/>
        </p:nvCxnSpPr>
        <p:spPr>
          <a:xfrm>
            <a:off x="3355178" y="2934070"/>
            <a:ext cx="456534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8107E009-D281-1141-AC07-AFE3C3D64F0B}"/>
              </a:ext>
            </a:extLst>
          </p:cNvPr>
          <p:cNvSpPr/>
          <p:nvPr/>
        </p:nvSpPr>
        <p:spPr>
          <a:xfrm>
            <a:off x="2322181" y="2021556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0B7442C-BAA5-6FF5-D402-DEC3E76F0632}"/>
              </a:ext>
            </a:extLst>
          </p:cNvPr>
          <p:cNvCxnSpPr>
            <a:cxnSpLocks/>
            <a:stCxn id="33" idx="4"/>
            <a:endCxn id="27" idx="0"/>
          </p:cNvCxnSpPr>
          <p:nvPr/>
        </p:nvCxnSpPr>
        <p:spPr>
          <a:xfrm flipH="1">
            <a:off x="1539663" y="2258954"/>
            <a:ext cx="901217" cy="408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718BF9D-180F-C5D0-AF81-39DAE77865D9}"/>
              </a:ext>
            </a:extLst>
          </p:cNvPr>
          <p:cNvCxnSpPr>
            <a:cxnSpLocks/>
          </p:cNvCxnSpPr>
          <p:nvPr/>
        </p:nvCxnSpPr>
        <p:spPr>
          <a:xfrm>
            <a:off x="2425549" y="2258954"/>
            <a:ext cx="914298" cy="422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A7F8621-3A7D-E447-723B-54C6B8DC2F13}"/>
              </a:ext>
            </a:extLst>
          </p:cNvPr>
          <p:cNvSpPr txBox="1"/>
          <p:nvPr/>
        </p:nvSpPr>
        <p:spPr>
          <a:xfrm>
            <a:off x="3289790" y="1852486"/>
            <a:ext cx="2414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4"/>
                </a:solidFill>
              </a:rPr>
              <a:t>Observation point: </a:t>
            </a:r>
            <a:r>
              <a:rPr lang="en-US" sz="1400" dirty="0">
                <a:solidFill>
                  <a:schemeClr val="accent4"/>
                </a:solidFill>
              </a:rPr>
              <a:t>also identified with set of nodes</a:t>
            </a:r>
            <a:r>
              <a:rPr lang="en-US" sz="1400" b="1" dirty="0">
                <a:solidFill>
                  <a:schemeClr val="accent4"/>
                </a:solidFill>
              </a:rPr>
              <a:t> </a:t>
            </a:r>
            <a:endParaRPr lang="en-US" sz="1400" dirty="0">
              <a:solidFill>
                <a:schemeClr val="accent4"/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1B2CCA4-1BA0-A6D1-C636-B4B536A97370}"/>
              </a:ext>
            </a:extLst>
          </p:cNvPr>
          <p:cNvCxnSpPr>
            <a:cxnSpLocks/>
          </p:cNvCxnSpPr>
          <p:nvPr/>
        </p:nvCxnSpPr>
        <p:spPr>
          <a:xfrm>
            <a:off x="4729943" y="2393812"/>
            <a:ext cx="223057" cy="3997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A5D53CD5-5FD4-2719-1724-61CC17DE207D}"/>
              </a:ext>
            </a:extLst>
          </p:cNvPr>
          <p:cNvSpPr txBox="1"/>
          <p:nvPr/>
        </p:nvSpPr>
        <p:spPr>
          <a:xfrm>
            <a:off x="-6417" y="5356"/>
            <a:ext cx="45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[Zhang, Farina, </a:t>
            </a:r>
            <a:r>
              <a:rPr lang="en-US" sz="1200" dirty="0" err="1">
                <a:solidFill>
                  <a:schemeClr val="accent4"/>
                </a:solidFill>
              </a:rPr>
              <a:t>Sandholm</a:t>
            </a:r>
            <a:r>
              <a:rPr lang="en-US" sz="1200" dirty="0">
                <a:solidFill>
                  <a:schemeClr val="accent4"/>
                </a:solidFill>
              </a:rPr>
              <a:t> ICML 2023]</a:t>
            </a:r>
            <a:endParaRPr lang="en-US" sz="12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067525F-FB98-25C0-EAEC-705AB608D3F1}"/>
              </a:ext>
            </a:extLst>
          </p:cNvPr>
          <p:cNvSpPr/>
          <p:nvPr/>
        </p:nvSpPr>
        <p:spPr>
          <a:xfrm>
            <a:off x="4917560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DE73BAD-86F6-1AE7-A50C-9491E95DE1E9}"/>
              </a:ext>
            </a:extLst>
          </p:cNvPr>
          <p:cNvSpPr/>
          <p:nvPr/>
        </p:nvSpPr>
        <p:spPr>
          <a:xfrm>
            <a:off x="55005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1B6B84-F951-BA03-0E1E-3649D8BCAA43}"/>
              </a:ext>
            </a:extLst>
          </p:cNvPr>
          <p:cNvSpPr/>
          <p:nvPr/>
        </p:nvSpPr>
        <p:spPr>
          <a:xfrm>
            <a:off x="60339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E4A7B9C-0EB0-98ED-4E18-2EEFB6584BBC}"/>
              </a:ext>
            </a:extLst>
          </p:cNvPr>
          <p:cNvSpPr/>
          <p:nvPr/>
        </p:nvSpPr>
        <p:spPr>
          <a:xfrm>
            <a:off x="6604032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A8F77F9-6167-02C3-7331-7816B82C2DB5}"/>
              </a:ext>
            </a:extLst>
          </p:cNvPr>
          <p:cNvSpPr/>
          <p:nvPr/>
        </p:nvSpPr>
        <p:spPr>
          <a:xfrm>
            <a:off x="54102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85E7EA4-9085-22C3-230D-26AAD988814B}"/>
              </a:ext>
            </a:extLst>
          </p:cNvPr>
          <p:cNvSpPr/>
          <p:nvPr/>
        </p:nvSpPr>
        <p:spPr>
          <a:xfrm>
            <a:off x="59436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HJ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FCDF8FD-0D94-BDAD-DFD0-91218B18D3B7}"/>
              </a:ext>
            </a:extLst>
          </p:cNvPr>
          <p:cNvSpPr/>
          <p:nvPr/>
        </p:nvSpPr>
        <p:spPr>
          <a:xfrm>
            <a:off x="4760976" y="4191234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8042A1E-2C5B-0725-21B1-0284CFD2D366}"/>
              </a:ext>
            </a:extLst>
          </p:cNvPr>
          <p:cNvSpPr/>
          <p:nvPr/>
        </p:nvSpPr>
        <p:spPr>
          <a:xfrm>
            <a:off x="51054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65039AA-D4F0-3FCC-FAF6-A8680CCC5F56}"/>
              </a:ext>
            </a:extLst>
          </p:cNvPr>
          <p:cNvSpPr/>
          <p:nvPr/>
        </p:nvSpPr>
        <p:spPr>
          <a:xfrm>
            <a:off x="64770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9109FD5-E737-447C-2DA3-F69E7F4E7EFD}"/>
              </a:ext>
            </a:extLst>
          </p:cNvPr>
          <p:cNvSpPr/>
          <p:nvPr/>
        </p:nvSpPr>
        <p:spPr>
          <a:xfrm>
            <a:off x="6786766" y="4191232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FC220A9-541F-1FDB-6EE0-2775A5A6401C}"/>
              </a:ext>
            </a:extLst>
          </p:cNvPr>
          <p:cNvCxnSpPr>
            <a:stCxn id="42" idx="2"/>
            <a:endCxn id="38" idx="0"/>
          </p:cNvCxnSpPr>
          <p:nvPr/>
        </p:nvCxnSpPr>
        <p:spPr>
          <a:xfrm flipH="1">
            <a:off x="5031860" y="4419837"/>
            <a:ext cx="570364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A3FE741-E9F1-ABC0-4817-6DA35CF8962D}"/>
              </a:ext>
            </a:extLst>
          </p:cNvPr>
          <p:cNvCxnSpPr>
            <a:cxnSpLocks/>
            <a:stCxn id="42" idx="2"/>
            <a:endCxn id="40" idx="0"/>
          </p:cNvCxnSpPr>
          <p:nvPr/>
        </p:nvCxnSpPr>
        <p:spPr>
          <a:xfrm>
            <a:off x="5602224" y="4419837"/>
            <a:ext cx="546052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39D8224-72E1-2521-786C-39ED62E36A27}"/>
              </a:ext>
            </a:extLst>
          </p:cNvPr>
          <p:cNvCxnSpPr>
            <a:cxnSpLocks/>
            <a:stCxn id="43" idx="2"/>
            <a:endCxn id="39" idx="0"/>
          </p:cNvCxnSpPr>
          <p:nvPr/>
        </p:nvCxnSpPr>
        <p:spPr>
          <a:xfrm flipH="1">
            <a:off x="5614876" y="4419837"/>
            <a:ext cx="52074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C71F840-00A0-04B3-A178-4830F4D77B09}"/>
              </a:ext>
            </a:extLst>
          </p:cNvPr>
          <p:cNvCxnSpPr>
            <a:cxnSpLocks/>
            <a:stCxn id="43" idx="2"/>
            <a:endCxn id="41" idx="0"/>
          </p:cNvCxnSpPr>
          <p:nvPr/>
        </p:nvCxnSpPr>
        <p:spPr>
          <a:xfrm>
            <a:off x="6135624" y="4419837"/>
            <a:ext cx="58270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73B7001-CE78-9602-FA1B-8374A36B7CA1}"/>
              </a:ext>
            </a:extLst>
          </p:cNvPr>
          <p:cNvCxnSpPr>
            <a:cxnSpLocks/>
            <a:stCxn id="44" idx="2"/>
            <a:endCxn id="38" idx="0"/>
          </p:cNvCxnSpPr>
          <p:nvPr/>
        </p:nvCxnSpPr>
        <p:spPr>
          <a:xfrm>
            <a:off x="4856988" y="4419835"/>
            <a:ext cx="174872" cy="321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D8C7528-C6FC-4AE6-45DE-A3B1D8E5FD0D}"/>
              </a:ext>
            </a:extLst>
          </p:cNvPr>
          <p:cNvCxnSpPr>
            <a:cxnSpLocks/>
            <a:stCxn id="45" idx="2"/>
            <a:endCxn id="39" idx="0"/>
          </p:cNvCxnSpPr>
          <p:nvPr/>
        </p:nvCxnSpPr>
        <p:spPr>
          <a:xfrm>
            <a:off x="5201412" y="4419834"/>
            <a:ext cx="413464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453CB25-90D1-E369-EB03-83F335691C7A}"/>
              </a:ext>
            </a:extLst>
          </p:cNvPr>
          <p:cNvCxnSpPr>
            <a:cxnSpLocks/>
            <a:stCxn id="46" idx="2"/>
            <a:endCxn id="40" idx="0"/>
          </p:cNvCxnSpPr>
          <p:nvPr/>
        </p:nvCxnSpPr>
        <p:spPr>
          <a:xfrm flipH="1">
            <a:off x="6148276" y="4419834"/>
            <a:ext cx="424736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D7D378B-DBC0-0F01-6092-EB000F2F4FFA}"/>
              </a:ext>
            </a:extLst>
          </p:cNvPr>
          <p:cNvCxnSpPr>
            <a:cxnSpLocks/>
            <a:stCxn id="47" idx="2"/>
            <a:endCxn id="41" idx="0"/>
          </p:cNvCxnSpPr>
          <p:nvPr/>
        </p:nvCxnSpPr>
        <p:spPr>
          <a:xfrm flipH="1">
            <a:off x="6718332" y="4419833"/>
            <a:ext cx="164446" cy="321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16AB6098-73C9-EC77-7B19-49A53B811B4A}"/>
              </a:ext>
            </a:extLst>
          </p:cNvPr>
          <p:cNvSpPr/>
          <p:nvPr/>
        </p:nvSpPr>
        <p:spPr>
          <a:xfrm>
            <a:off x="7131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CF3E0DB-0472-EB09-F90E-23DB30131CE0}"/>
              </a:ext>
            </a:extLst>
          </p:cNvPr>
          <p:cNvSpPr/>
          <p:nvPr/>
        </p:nvSpPr>
        <p:spPr>
          <a:xfrm>
            <a:off x="7515238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E8CD0B0-12A6-D443-02F9-D9E82EB4EF13}"/>
              </a:ext>
            </a:extLst>
          </p:cNvPr>
          <p:cNvSpPr/>
          <p:nvPr/>
        </p:nvSpPr>
        <p:spPr>
          <a:xfrm>
            <a:off x="7893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A19CF7E-713B-1741-62DD-4F2D3C8DB48B}"/>
              </a:ext>
            </a:extLst>
          </p:cNvPr>
          <p:cNvSpPr/>
          <p:nvPr/>
        </p:nvSpPr>
        <p:spPr>
          <a:xfrm>
            <a:off x="8271142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BBF5AFC-8631-225F-1945-2BCFB7A8CFA8}"/>
              </a:ext>
            </a:extLst>
          </p:cNvPr>
          <p:cNvSpPr/>
          <p:nvPr/>
        </p:nvSpPr>
        <p:spPr>
          <a:xfrm>
            <a:off x="5674240" y="3571611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2040076-3DCD-8EC8-B2C0-6920EF2B1FE6}"/>
              </a:ext>
            </a:extLst>
          </p:cNvPr>
          <p:cNvCxnSpPr>
            <a:cxnSpLocks/>
            <a:stCxn id="60" idx="2"/>
            <a:endCxn id="42" idx="0"/>
          </p:cNvCxnSpPr>
          <p:nvPr/>
        </p:nvCxnSpPr>
        <p:spPr>
          <a:xfrm flipH="1">
            <a:off x="5602224" y="3800212"/>
            <a:ext cx="26404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C7637CC9-5614-AC4B-B1E3-C27840763B16}"/>
              </a:ext>
            </a:extLst>
          </p:cNvPr>
          <p:cNvCxnSpPr>
            <a:cxnSpLocks/>
            <a:stCxn id="60" idx="2"/>
            <a:endCxn id="43" idx="0"/>
          </p:cNvCxnSpPr>
          <p:nvPr/>
        </p:nvCxnSpPr>
        <p:spPr>
          <a:xfrm>
            <a:off x="5866264" y="3800212"/>
            <a:ext cx="26936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A21A8D36-BF67-0FD6-84B6-47818B1EB630}"/>
              </a:ext>
            </a:extLst>
          </p:cNvPr>
          <p:cNvSpPr/>
          <p:nvPr/>
        </p:nvSpPr>
        <p:spPr>
          <a:xfrm>
            <a:off x="4843128" y="357161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21438FCE-7BF1-8D86-324C-4C1082DB831B}"/>
              </a:ext>
            </a:extLst>
          </p:cNvPr>
          <p:cNvCxnSpPr>
            <a:cxnSpLocks/>
            <a:stCxn id="63" idx="2"/>
            <a:endCxn id="44" idx="0"/>
          </p:cNvCxnSpPr>
          <p:nvPr/>
        </p:nvCxnSpPr>
        <p:spPr>
          <a:xfrm flipH="1">
            <a:off x="4856988" y="3800211"/>
            <a:ext cx="17816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40892C3F-CB57-1D1F-C7E7-E4D8C486B1E7}"/>
              </a:ext>
            </a:extLst>
          </p:cNvPr>
          <p:cNvCxnSpPr>
            <a:cxnSpLocks/>
            <a:stCxn id="63" idx="2"/>
            <a:endCxn id="45" idx="0"/>
          </p:cNvCxnSpPr>
          <p:nvPr/>
        </p:nvCxnSpPr>
        <p:spPr>
          <a:xfrm>
            <a:off x="5035152" y="3800211"/>
            <a:ext cx="166260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5CFE7F2A-546E-2B01-ED81-13BB6C81EE58}"/>
              </a:ext>
            </a:extLst>
          </p:cNvPr>
          <p:cNvSpPr/>
          <p:nvPr/>
        </p:nvSpPr>
        <p:spPr>
          <a:xfrm>
            <a:off x="6559302" y="3571609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84F3D62D-E3B8-DCC0-4708-6DB4CE49094A}"/>
              </a:ext>
            </a:extLst>
          </p:cNvPr>
          <p:cNvCxnSpPr>
            <a:cxnSpLocks/>
            <a:stCxn id="66" idx="2"/>
            <a:endCxn id="47" idx="0"/>
          </p:cNvCxnSpPr>
          <p:nvPr/>
        </p:nvCxnSpPr>
        <p:spPr>
          <a:xfrm>
            <a:off x="6751326" y="3800210"/>
            <a:ext cx="131452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7163B75-483C-29E3-79BA-B5BA9AE4EA07}"/>
              </a:ext>
            </a:extLst>
          </p:cNvPr>
          <p:cNvCxnSpPr>
            <a:cxnSpLocks/>
            <a:stCxn id="66" idx="2"/>
            <a:endCxn id="46" idx="0"/>
          </p:cNvCxnSpPr>
          <p:nvPr/>
        </p:nvCxnSpPr>
        <p:spPr>
          <a:xfrm flipH="1">
            <a:off x="6573012" y="3800210"/>
            <a:ext cx="17831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FDBA3C45-DB64-DBEF-7F27-56409838C471}"/>
              </a:ext>
            </a:extLst>
          </p:cNvPr>
          <p:cNvSpPr/>
          <p:nvPr/>
        </p:nvSpPr>
        <p:spPr>
          <a:xfrm>
            <a:off x="7250027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9B6115B-FC75-C59F-4AE5-22D6FDAA931F}"/>
              </a:ext>
            </a:extLst>
          </p:cNvPr>
          <p:cNvSpPr/>
          <p:nvPr/>
        </p:nvSpPr>
        <p:spPr>
          <a:xfrm>
            <a:off x="8007490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3B8293D-4B91-E51E-4727-43F566CF8C6A}"/>
              </a:ext>
            </a:extLst>
          </p:cNvPr>
          <p:cNvCxnSpPr>
            <a:cxnSpLocks/>
            <a:stCxn id="69" idx="2"/>
            <a:endCxn id="57" idx="0"/>
          </p:cNvCxnSpPr>
          <p:nvPr/>
        </p:nvCxnSpPr>
        <p:spPr>
          <a:xfrm>
            <a:off x="7442051" y="3800208"/>
            <a:ext cx="187487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655D64F2-F2F3-8CA0-EC51-8A82226B9851}"/>
              </a:ext>
            </a:extLst>
          </p:cNvPr>
          <p:cNvCxnSpPr>
            <a:cxnSpLocks/>
            <a:stCxn id="69" idx="2"/>
            <a:endCxn id="56" idx="0"/>
          </p:cNvCxnSpPr>
          <p:nvPr/>
        </p:nvCxnSpPr>
        <p:spPr>
          <a:xfrm flipH="1">
            <a:off x="7245490" y="3800208"/>
            <a:ext cx="196561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160E48FF-EFDE-028C-C6B0-2A4DDCDE71B5}"/>
              </a:ext>
            </a:extLst>
          </p:cNvPr>
          <p:cNvCxnSpPr>
            <a:cxnSpLocks/>
            <a:stCxn id="70" idx="2"/>
            <a:endCxn id="58" idx="0"/>
          </p:cNvCxnSpPr>
          <p:nvPr/>
        </p:nvCxnSpPr>
        <p:spPr>
          <a:xfrm flipH="1">
            <a:off x="8007490" y="3800208"/>
            <a:ext cx="192024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A7713F63-65D9-742C-73FF-B34687E60955}"/>
              </a:ext>
            </a:extLst>
          </p:cNvPr>
          <p:cNvCxnSpPr>
            <a:cxnSpLocks/>
            <a:stCxn id="70" idx="2"/>
            <a:endCxn id="59" idx="0"/>
          </p:cNvCxnSpPr>
          <p:nvPr/>
        </p:nvCxnSpPr>
        <p:spPr>
          <a:xfrm>
            <a:off x="8199514" y="3800208"/>
            <a:ext cx="185928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7741B659-519D-AB82-AE5F-6EC3EF2D854E}"/>
              </a:ext>
            </a:extLst>
          </p:cNvPr>
          <p:cNvSpPr/>
          <p:nvPr/>
        </p:nvSpPr>
        <p:spPr>
          <a:xfrm>
            <a:off x="6366719" y="198120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AB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0F02E26-E8F4-37E9-09E6-D248E5270B18}"/>
              </a:ext>
            </a:extLst>
          </p:cNvPr>
          <p:cNvSpPr/>
          <p:nvPr/>
        </p:nvSpPr>
        <p:spPr>
          <a:xfrm>
            <a:off x="5039777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04CD9E0-B4EC-162C-33C3-F5F17C941AB5}"/>
              </a:ext>
            </a:extLst>
          </p:cNvPr>
          <p:cNvSpPr/>
          <p:nvPr/>
        </p:nvSpPr>
        <p:spPr>
          <a:xfrm>
            <a:off x="6030377" y="2793574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CF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D7A0F57-CDF6-86A3-7693-545160E5402B}"/>
              </a:ext>
            </a:extLst>
          </p:cNvPr>
          <p:cNvSpPr/>
          <p:nvPr/>
        </p:nvSpPr>
        <p:spPr>
          <a:xfrm>
            <a:off x="6868577" y="2798530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DE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26F2D23-648C-1B7E-26C8-FF413A5CCD6E}"/>
              </a:ext>
            </a:extLst>
          </p:cNvPr>
          <p:cNvSpPr/>
          <p:nvPr/>
        </p:nvSpPr>
        <p:spPr>
          <a:xfrm>
            <a:off x="7769352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EF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7FB0D82E-08B6-9A4B-751A-1A03BE16C58B}"/>
              </a:ext>
            </a:extLst>
          </p:cNvPr>
          <p:cNvCxnSpPr>
            <a:stCxn id="75" idx="2"/>
            <a:endCxn id="77" idx="0"/>
          </p:cNvCxnSpPr>
          <p:nvPr/>
        </p:nvCxnSpPr>
        <p:spPr>
          <a:xfrm flipH="1">
            <a:off x="5231801" y="2209801"/>
            <a:ext cx="1326942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F3C9DEEA-FDE3-6689-0BEB-5925C0E642FA}"/>
              </a:ext>
            </a:extLst>
          </p:cNvPr>
          <p:cNvCxnSpPr>
            <a:cxnSpLocks/>
            <a:stCxn id="77" idx="2"/>
            <a:endCxn id="60" idx="0"/>
          </p:cNvCxnSpPr>
          <p:nvPr/>
        </p:nvCxnSpPr>
        <p:spPr>
          <a:xfrm>
            <a:off x="5231801" y="3029193"/>
            <a:ext cx="634463" cy="542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3708A6A3-E995-5308-D4FB-E9778D8CA478}"/>
              </a:ext>
            </a:extLst>
          </p:cNvPr>
          <p:cNvCxnSpPr>
            <a:cxnSpLocks/>
            <a:stCxn id="78" idx="2"/>
            <a:endCxn id="63" idx="0"/>
          </p:cNvCxnSpPr>
          <p:nvPr/>
        </p:nvCxnSpPr>
        <p:spPr>
          <a:xfrm flipH="1">
            <a:off x="5035152" y="3022175"/>
            <a:ext cx="1187249" cy="549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A2E46C40-FFD7-D2FE-771C-450E6577FFD4}"/>
              </a:ext>
            </a:extLst>
          </p:cNvPr>
          <p:cNvCxnSpPr>
            <a:cxnSpLocks/>
            <a:stCxn id="78" idx="2"/>
            <a:endCxn id="70" idx="0"/>
          </p:cNvCxnSpPr>
          <p:nvPr/>
        </p:nvCxnSpPr>
        <p:spPr>
          <a:xfrm>
            <a:off x="6222401" y="3022175"/>
            <a:ext cx="1977113" cy="549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548961DD-702F-5B97-9A50-0353F37C3001}"/>
              </a:ext>
            </a:extLst>
          </p:cNvPr>
          <p:cNvCxnSpPr>
            <a:cxnSpLocks/>
            <a:stCxn id="79" idx="2"/>
            <a:endCxn id="66" idx="0"/>
          </p:cNvCxnSpPr>
          <p:nvPr/>
        </p:nvCxnSpPr>
        <p:spPr>
          <a:xfrm flipH="1">
            <a:off x="6751326" y="3027131"/>
            <a:ext cx="309275" cy="544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40D96698-BC1D-59B6-5D82-BD296601F74B}"/>
              </a:ext>
            </a:extLst>
          </p:cNvPr>
          <p:cNvCxnSpPr>
            <a:cxnSpLocks/>
            <a:stCxn id="79" idx="2"/>
            <a:endCxn id="69" idx="0"/>
          </p:cNvCxnSpPr>
          <p:nvPr/>
        </p:nvCxnSpPr>
        <p:spPr>
          <a:xfrm>
            <a:off x="7060601" y="3027131"/>
            <a:ext cx="381450" cy="544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8336B2F8-929B-05AB-30D6-E230CB456570}"/>
              </a:ext>
            </a:extLst>
          </p:cNvPr>
          <p:cNvCxnSpPr>
            <a:cxnSpLocks/>
            <a:stCxn id="80" idx="2"/>
            <a:endCxn id="69" idx="0"/>
          </p:cNvCxnSpPr>
          <p:nvPr/>
        </p:nvCxnSpPr>
        <p:spPr>
          <a:xfrm flipH="1">
            <a:off x="7442051" y="3029193"/>
            <a:ext cx="519325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3FAE460-44CD-D5C5-4998-EF8011ECB036}"/>
              </a:ext>
            </a:extLst>
          </p:cNvPr>
          <p:cNvCxnSpPr>
            <a:cxnSpLocks/>
            <a:stCxn id="80" idx="2"/>
            <a:endCxn id="70" idx="0"/>
          </p:cNvCxnSpPr>
          <p:nvPr/>
        </p:nvCxnSpPr>
        <p:spPr>
          <a:xfrm>
            <a:off x="7961376" y="3029193"/>
            <a:ext cx="238138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7E92FE22-0134-8055-4DA4-38164AF9F2ED}"/>
              </a:ext>
            </a:extLst>
          </p:cNvPr>
          <p:cNvCxnSpPr>
            <a:cxnSpLocks/>
            <a:stCxn id="75" idx="2"/>
            <a:endCxn id="78" idx="0"/>
          </p:cNvCxnSpPr>
          <p:nvPr/>
        </p:nvCxnSpPr>
        <p:spPr>
          <a:xfrm flipH="1">
            <a:off x="6222401" y="2209801"/>
            <a:ext cx="336342" cy="58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3E40A5D9-1C57-88FE-1BBD-A59A15C2FE68}"/>
              </a:ext>
            </a:extLst>
          </p:cNvPr>
          <p:cNvCxnSpPr>
            <a:cxnSpLocks/>
            <a:stCxn id="75" idx="2"/>
            <a:endCxn id="79" idx="0"/>
          </p:cNvCxnSpPr>
          <p:nvPr/>
        </p:nvCxnSpPr>
        <p:spPr>
          <a:xfrm>
            <a:off x="6558743" y="2209801"/>
            <a:ext cx="501858" cy="588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550EB144-97CE-1C79-055B-0F73020C47CF}"/>
              </a:ext>
            </a:extLst>
          </p:cNvPr>
          <p:cNvCxnSpPr>
            <a:cxnSpLocks/>
            <a:stCxn id="75" idx="2"/>
            <a:endCxn id="80" idx="0"/>
          </p:cNvCxnSpPr>
          <p:nvPr/>
        </p:nvCxnSpPr>
        <p:spPr>
          <a:xfrm>
            <a:off x="6558743" y="2209801"/>
            <a:ext cx="1402633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747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2A447-8D69-1741-8988-ABFD57D63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</a:t>
            </a:r>
            <a:r>
              <a:rPr lang="en-US" i="1" dirty="0"/>
              <a:t>anything</a:t>
            </a:r>
            <a:r>
              <a:rPr lang="en-US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B72AE-C8AE-8066-F6D1-7EBD6D58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4F4CD6-0EEB-1D89-5F21-7FCB660C997D}"/>
              </a:ext>
            </a:extLst>
          </p:cNvPr>
          <p:cNvSpPr txBox="1"/>
          <p:nvPr/>
        </p:nvSpPr>
        <p:spPr>
          <a:xfrm>
            <a:off x="1403799" y="1151512"/>
            <a:ext cx="6354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Idea: </a:t>
            </a:r>
            <a:r>
              <a:rPr lang="en-US" dirty="0"/>
              <a:t>Construct single-player decision problem (like sequence form) by representing what is </a:t>
            </a:r>
            <a:r>
              <a:rPr lang="en-US" b="1" dirty="0"/>
              <a:t>common knowledge</a:t>
            </a:r>
            <a:r>
              <a:rPr lang="en-US" dirty="0"/>
              <a:t> for the team</a:t>
            </a:r>
            <a:endParaRPr lang="en-US" i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D6820F-BFE4-5D17-0418-6F4CF8AE66A1}"/>
              </a:ext>
            </a:extLst>
          </p:cNvPr>
          <p:cNvSpPr/>
          <p:nvPr/>
        </p:nvSpPr>
        <p:spPr>
          <a:xfrm>
            <a:off x="717996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B8F7A9-ED8F-FB96-51ED-51A4F81219FD}"/>
              </a:ext>
            </a:extLst>
          </p:cNvPr>
          <p:cNvSpPr/>
          <p:nvPr/>
        </p:nvSpPr>
        <p:spPr>
          <a:xfrm>
            <a:off x="1175198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EC9156-A220-411D-9673-6DC20F2C952E}"/>
              </a:ext>
            </a:extLst>
          </p:cNvPr>
          <p:cNvSpPr/>
          <p:nvPr/>
        </p:nvSpPr>
        <p:spPr>
          <a:xfrm>
            <a:off x="1647010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838518-C83E-EAF0-DF14-9D69E8C7CE8A}"/>
              </a:ext>
            </a:extLst>
          </p:cNvPr>
          <p:cNvSpPr/>
          <p:nvPr/>
        </p:nvSpPr>
        <p:spPr>
          <a:xfrm>
            <a:off x="2104212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D8498A-1355-688A-A5B1-8EE2C2E792C8}"/>
              </a:ext>
            </a:extLst>
          </p:cNvPr>
          <p:cNvSpPr/>
          <p:nvPr/>
        </p:nvSpPr>
        <p:spPr>
          <a:xfrm>
            <a:off x="2533511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1C2814-50B3-A283-5D10-96C765DAEB16}"/>
              </a:ext>
            </a:extLst>
          </p:cNvPr>
          <p:cNvSpPr/>
          <p:nvPr/>
        </p:nvSpPr>
        <p:spPr>
          <a:xfrm>
            <a:off x="2990713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2EF7AA-1F95-8002-0D36-B984882E0D86}"/>
              </a:ext>
            </a:extLst>
          </p:cNvPr>
          <p:cNvSpPr/>
          <p:nvPr/>
        </p:nvSpPr>
        <p:spPr>
          <a:xfrm>
            <a:off x="3462525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E3C37C-2AF1-9814-1C05-FF406B32390A}"/>
              </a:ext>
            </a:extLst>
          </p:cNvPr>
          <p:cNvSpPr/>
          <p:nvPr/>
        </p:nvSpPr>
        <p:spPr>
          <a:xfrm>
            <a:off x="3919727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D914BE-60D9-78F0-8806-E816AFFB83F3}"/>
              </a:ext>
            </a:extLst>
          </p:cNvPr>
          <p:cNvCxnSpPr>
            <a:cxnSpLocks/>
            <a:stCxn id="18" idx="3"/>
            <a:endCxn id="6" idx="0"/>
          </p:cNvCxnSpPr>
          <p:nvPr/>
        </p:nvCxnSpPr>
        <p:spPr>
          <a:xfrm flipH="1">
            <a:off x="832297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2E1A18F-3D0D-7A75-4736-7F1872B707D6}"/>
              </a:ext>
            </a:extLst>
          </p:cNvPr>
          <p:cNvCxnSpPr>
            <a:cxnSpLocks/>
            <a:stCxn id="18" idx="3"/>
            <a:endCxn id="7" idx="0"/>
          </p:cNvCxnSpPr>
          <p:nvPr/>
        </p:nvCxnSpPr>
        <p:spPr>
          <a:xfrm>
            <a:off x="1060896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BBA30CF-6E6E-184A-46DB-6BA738B034F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 flipH="1">
            <a:off x="1761311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51966F2-981F-AA77-4A1A-A8CA113C4666}"/>
              </a:ext>
            </a:extLst>
          </p:cNvPr>
          <p:cNvCxnSpPr>
            <a:cxnSpLocks/>
            <a:stCxn id="19" idx="3"/>
            <a:endCxn id="9" idx="0"/>
          </p:cNvCxnSpPr>
          <p:nvPr/>
        </p:nvCxnSpPr>
        <p:spPr>
          <a:xfrm>
            <a:off x="1989910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E9AD82C-796E-10F8-B0BE-A2283942F4B8}"/>
              </a:ext>
            </a:extLst>
          </p:cNvPr>
          <p:cNvSpPr/>
          <p:nvPr/>
        </p:nvSpPr>
        <p:spPr>
          <a:xfrm>
            <a:off x="914400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C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066DF25-0EAA-E6EA-664B-556FCB4130A7}"/>
              </a:ext>
            </a:extLst>
          </p:cNvPr>
          <p:cNvSpPr/>
          <p:nvPr/>
        </p:nvSpPr>
        <p:spPr>
          <a:xfrm>
            <a:off x="1843414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2283AC2-CFDE-AD52-D6D8-597BA6099B15}"/>
              </a:ext>
            </a:extLst>
          </p:cNvPr>
          <p:cNvCxnSpPr>
            <a:cxnSpLocks/>
            <a:stCxn id="24" idx="3"/>
            <a:endCxn id="10" idx="0"/>
          </p:cNvCxnSpPr>
          <p:nvPr/>
        </p:nvCxnSpPr>
        <p:spPr>
          <a:xfrm flipH="1">
            <a:off x="2647812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83FC1A2-E9C2-B66F-AC2F-0266DD3825D4}"/>
              </a:ext>
            </a:extLst>
          </p:cNvPr>
          <p:cNvCxnSpPr>
            <a:cxnSpLocks/>
            <a:stCxn id="24" idx="3"/>
            <a:endCxn id="11" idx="0"/>
          </p:cNvCxnSpPr>
          <p:nvPr/>
        </p:nvCxnSpPr>
        <p:spPr>
          <a:xfrm>
            <a:off x="2882698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B984F9D-C33E-7ADC-1B6B-78AA20B93442}"/>
              </a:ext>
            </a:extLst>
          </p:cNvPr>
          <p:cNvCxnSpPr>
            <a:cxnSpLocks/>
            <a:stCxn id="25" idx="3"/>
            <a:endCxn id="12" idx="0"/>
          </p:cNvCxnSpPr>
          <p:nvPr/>
        </p:nvCxnSpPr>
        <p:spPr>
          <a:xfrm flipH="1">
            <a:off x="3576826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36939F-CD98-382E-0D2C-BDA7E7985018}"/>
              </a:ext>
            </a:extLst>
          </p:cNvPr>
          <p:cNvCxnSpPr>
            <a:cxnSpLocks/>
            <a:stCxn id="25" idx="3"/>
            <a:endCxn id="13" idx="0"/>
          </p:cNvCxnSpPr>
          <p:nvPr/>
        </p:nvCxnSpPr>
        <p:spPr>
          <a:xfrm>
            <a:off x="3811712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A82CF3B1-F275-6A63-62D5-B0DE3484B0D4}"/>
              </a:ext>
            </a:extLst>
          </p:cNvPr>
          <p:cNvSpPr/>
          <p:nvPr/>
        </p:nvSpPr>
        <p:spPr>
          <a:xfrm>
            <a:off x="2736202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69E708CA-A480-44AB-6E61-679A3F4CD531}"/>
              </a:ext>
            </a:extLst>
          </p:cNvPr>
          <p:cNvSpPr/>
          <p:nvPr/>
        </p:nvSpPr>
        <p:spPr>
          <a:xfrm>
            <a:off x="3665216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D278698-7DE1-F95E-9A19-38412C8FC264}"/>
              </a:ext>
            </a:extLst>
          </p:cNvPr>
          <p:cNvCxnSpPr>
            <a:cxnSpLocks/>
            <a:stCxn id="18" idx="5"/>
            <a:endCxn id="19" idx="1"/>
          </p:cNvCxnSpPr>
          <p:nvPr/>
        </p:nvCxnSpPr>
        <p:spPr>
          <a:xfrm>
            <a:off x="1134144" y="3555290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CC2C0FA2-F934-3A5D-EDA4-626F71FD6B2A}"/>
              </a:ext>
            </a:extLst>
          </p:cNvPr>
          <p:cNvSpPr/>
          <p:nvPr/>
        </p:nvSpPr>
        <p:spPr>
          <a:xfrm>
            <a:off x="1393167" y="2667000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A</a:t>
            </a: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A8E9801-21D8-61ED-6DD6-5ACF9B8CD81E}"/>
              </a:ext>
            </a:extLst>
          </p:cNvPr>
          <p:cNvSpPr/>
          <p:nvPr/>
        </p:nvSpPr>
        <p:spPr>
          <a:xfrm>
            <a:off x="3208682" y="2681491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B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D83F58F-FBBD-F0A2-F2CB-2E1CAE8327B0}"/>
              </a:ext>
            </a:extLst>
          </p:cNvPr>
          <p:cNvCxnSpPr>
            <a:cxnSpLocks/>
            <a:stCxn id="27" idx="3"/>
            <a:endCxn id="18" idx="0"/>
          </p:cNvCxnSpPr>
          <p:nvPr/>
        </p:nvCxnSpPr>
        <p:spPr>
          <a:xfrm flipH="1">
            <a:off x="1060896" y="2919579"/>
            <a:ext cx="478767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8661C9B-B5E2-56B2-ACB7-1D98C61E8E7A}"/>
              </a:ext>
            </a:extLst>
          </p:cNvPr>
          <p:cNvCxnSpPr>
            <a:cxnSpLocks/>
            <a:stCxn id="27" idx="3"/>
            <a:endCxn id="24" idx="0"/>
          </p:cNvCxnSpPr>
          <p:nvPr/>
        </p:nvCxnSpPr>
        <p:spPr>
          <a:xfrm>
            <a:off x="1539663" y="2919579"/>
            <a:ext cx="1343035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A8FEE3D-88E3-6632-1628-7084FDEDA380}"/>
              </a:ext>
            </a:extLst>
          </p:cNvPr>
          <p:cNvCxnSpPr>
            <a:cxnSpLocks/>
            <a:stCxn id="28" idx="3"/>
            <a:endCxn id="19" idx="0"/>
          </p:cNvCxnSpPr>
          <p:nvPr/>
        </p:nvCxnSpPr>
        <p:spPr>
          <a:xfrm flipH="1">
            <a:off x="1989910" y="2934070"/>
            <a:ext cx="1365268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BBC06AC-079C-61D5-27B0-782ADF598017}"/>
              </a:ext>
            </a:extLst>
          </p:cNvPr>
          <p:cNvCxnSpPr>
            <a:cxnSpLocks/>
            <a:stCxn id="28" idx="3"/>
            <a:endCxn id="25" idx="0"/>
          </p:cNvCxnSpPr>
          <p:nvPr/>
        </p:nvCxnSpPr>
        <p:spPr>
          <a:xfrm>
            <a:off x="3355178" y="2934070"/>
            <a:ext cx="456534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8107E009-D281-1141-AC07-AFE3C3D64F0B}"/>
              </a:ext>
            </a:extLst>
          </p:cNvPr>
          <p:cNvSpPr/>
          <p:nvPr/>
        </p:nvSpPr>
        <p:spPr>
          <a:xfrm>
            <a:off x="2322181" y="2021556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0B7442C-BAA5-6FF5-D402-DEC3E76F0632}"/>
              </a:ext>
            </a:extLst>
          </p:cNvPr>
          <p:cNvCxnSpPr>
            <a:cxnSpLocks/>
            <a:stCxn id="33" idx="4"/>
            <a:endCxn id="27" idx="0"/>
          </p:cNvCxnSpPr>
          <p:nvPr/>
        </p:nvCxnSpPr>
        <p:spPr>
          <a:xfrm flipH="1">
            <a:off x="1539663" y="2258954"/>
            <a:ext cx="901217" cy="408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718BF9D-180F-C5D0-AF81-39DAE77865D9}"/>
              </a:ext>
            </a:extLst>
          </p:cNvPr>
          <p:cNvCxnSpPr>
            <a:cxnSpLocks/>
          </p:cNvCxnSpPr>
          <p:nvPr/>
        </p:nvCxnSpPr>
        <p:spPr>
          <a:xfrm>
            <a:off x="2425549" y="2258954"/>
            <a:ext cx="914298" cy="422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A7F8621-3A7D-E447-723B-54C6B8DC2F13}"/>
              </a:ext>
            </a:extLst>
          </p:cNvPr>
          <p:cNvSpPr txBox="1"/>
          <p:nvPr/>
        </p:nvSpPr>
        <p:spPr>
          <a:xfrm>
            <a:off x="3187814" y="1851975"/>
            <a:ext cx="27683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4"/>
                </a:solidFill>
              </a:rPr>
              <a:t>Public observation: </a:t>
            </a:r>
            <a:r>
              <a:rPr lang="en-US" sz="1400" dirty="0">
                <a:solidFill>
                  <a:schemeClr val="accent4"/>
                </a:solidFill>
              </a:rPr>
              <a:t>Team observes information that is </a:t>
            </a:r>
            <a:r>
              <a:rPr lang="en-US" sz="1400" b="1" dirty="0">
                <a:solidFill>
                  <a:schemeClr val="accent4"/>
                </a:solidFill>
              </a:rPr>
              <a:t>common knowledge to all team members</a:t>
            </a:r>
            <a:endParaRPr lang="en-US" sz="1400" dirty="0">
              <a:solidFill>
                <a:schemeClr val="accent4"/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1B2CCA4-1BA0-A6D1-C636-B4B536A97370}"/>
              </a:ext>
            </a:extLst>
          </p:cNvPr>
          <p:cNvCxnSpPr>
            <a:cxnSpLocks/>
          </p:cNvCxnSpPr>
          <p:nvPr/>
        </p:nvCxnSpPr>
        <p:spPr>
          <a:xfrm>
            <a:off x="4332834" y="2663131"/>
            <a:ext cx="1010447" cy="7658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1058CF4A-A2B4-1545-5DDF-A532E0028D3C}"/>
              </a:ext>
            </a:extLst>
          </p:cNvPr>
          <p:cNvSpPr txBox="1"/>
          <p:nvPr/>
        </p:nvSpPr>
        <p:spPr>
          <a:xfrm>
            <a:off x="-6417" y="5356"/>
            <a:ext cx="45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[Zhang, Farina, </a:t>
            </a:r>
            <a:r>
              <a:rPr lang="en-US" sz="1200" dirty="0" err="1">
                <a:solidFill>
                  <a:schemeClr val="accent4"/>
                </a:solidFill>
              </a:rPr>
              <a:t>Sandholm</a:t>
            </a:r>
            <a:r>
              <a:rPr lang="en-US" sz="1200" dirty="0">
                <a:solidFill>
                  <a:schemeClr val="accent4"/>
                </a:solidFill>
              </a:rPr>
              <a:t> ICML 2023]</a:t>
            </a:r>
            <a:endParaRPr lang="en-US" sz="12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EB0EC91-9D01-AC32-F488-F2752DEEC058}"/>
              </a:ext>
            </a:extLst>
          </p:cNvPr>
          <p:cNvSpPr/>
          <p:nvPr/>
        </p:nvSpPr>
        <p:spPr>
          <a:xfrm>
            <a:off x="4917560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B9CA902-F14F-B66D-1F7C-4C9D11ECB98F}"/>
              </a:ext>
            </a:extLst>
          </p:cNvPr>
          <p:cNvSpPr/>
          <p:nvPr/>
        </p:nvSpPr>
        <p:spPr>
          <a:xfrm>
            <a:off x="55005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FC1D084-4658-8496-9A6F-37ADE1C07316}"/>
              </a:ext>
            </a:extLst>
          </p:cNvPr>
          <p:cNvSpPr/>
          <p:nvPr/>
        </p:nvSpPr>
        <p:spPr>
          <a:xfrm>
            <a:off x="60339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7B62B15-1082-A33A-7CFD-C6BC32340C80}"/>
              </a:ext>
            </a:extLst>
          </p:cNvPr>
          <p:cNvSpPr/>
          <p:nvPr/>
        </p:nvSpPr>
        <p:spPr>
          <a:xfrm>
            <a:off x="6604032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1F332AE-472D-1D4E-CF90-03A99DB9FB56}"/>
              </a:ext>
            </a:extLst>
          </p:cNvPr>
          <p:cNvSpPr/>
          <p:nvPr/>
        </p:nvSpPr>
        <p:spPr>
          <a:xfrm>
            <a:off x="54102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1F48B79-1588-6C5C-AEFC-B932C2B6B5B3}"/>
              </a:ext>
            </a:extLst>
          </p:cNvPr>
          <p:cNvSpPr/>
          <p:nvPr/>
        </p:nvSpPr>
        <p:spPr>
          <a:xfrm>
            <a:off x="59436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HJ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5206E6E-0767-3889-CAA8-B772955CEDB5}"/>
              </a:ext>
            </a:extLst>
          </p:cNvPr>
          <p:cNvSpPr/>
          <p:nvPr/>
        </p:nvSpPr>
        <p:spPr>
          <a:xfrm>
            <a:off x="4760976" y="4191234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1382021-FC65-81FF-45D2-01F506B9E19F}"/>
              </a:ext>
            </a:extLst>
          </p:cNvPr>
          <p:cNvSpPr/>
          <p:nvPr/>
        </p:nvSpPr>
        <p:spPr>
          <a:xfrm>
            <a:off x="51054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71225F0-6FEB-D02C-3969-78A343075979}"/>
              </a:ext>
            </a:extLst>
          </p:cNvPr>
          <p:cNvSpPr/>
          <p:nvPr/>
        </p:nvSpPr>
        <p:spPr>
          <a:xfrm>
            <a:off x="64770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44A934C-02A6-B071-9F91-37C15C3D1577}"/>
              </a:ext>
            </a:extLst>
          </p:cNvPr>
          <p:cNvSpPr/>
          <p:nvPr/>
        </p:nvSpPr>
        <p:spPr>
          <a:xfrm>
            <a:off x="6786766" y="4191232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35AD5E4-7708-A93D-E51D-2C2BA17CC1F3}"/>
              </a:ext>
            </a:extLst>
          </p:cNvPr>
          <p:cNvCxnSpPr>
            <a:stCxn id="42" idx="2"/>
            <a:endCxn id="37" idx="0"/>
          </p:cNvCxnSpPr>
          <p:nvPr/>
        </p:nvCxnSpPr>
        <p:spPr>
          <a:xfrm flipH="1">
            <a:off x="5031860" y="4419837"/>
            <a:ext cx="570364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41A51A8-C3AD-8996-A966-9020E4A34177}"/>
              </a:ext>
            </a:extLst>
          </p:cNvPr>
          <p:cNvCxnSpPr>
            <a:cxnSpLocks/>
            <a:stCxn id="42" idx="2"/>
            <a:endCxn id="40" idx="0"/>
          </p:cNvCxnSpPr>
          <p:nvPr/>
        </p:nvCxnSpPr>
        <p:spPr>
          <a:xfrm>
            <a:off x="5602224" y="4419837"/>
            <a:ext cx="546052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0BB2F66-F24C-1D2D-0F4F-41FA178720FD}"/>
              </a:ext>
            </a:extLst>
          </p:cNvPr>
          <p:cNvCxnSpPr>
            <a:cxnSpLocks/>
            <a:stCxn id="43" idx="2"/>
            <a:endCxn id="38" idx="0"/>
          </p:cNvCxnSpPr>
          <p:nvPr/>
        </p:nvCxnSpPr>
        <p:spPr>
          <a:xfrm flipH="1">
            <a:off x="5614876" y="4419837"/>
            <a:ext cx="52074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C0698F6-4377-DD4C-F511-4C9CD77D7F4F}"/>
              </a:ext>
            </a:extLst>
          </p:cNvPr>
          <p:cNvCxnSpPr>
            <a:cxnSpLocks/>
            <a:stCxn id="43" idx="2"/>
            <a:endCxn id="41" idx="0"/>
          </p:cNvCxnSpPr>
          <p:nvPr/>
        </p:nvCxnSpPr>
        <p:spPr>
          <a:xfrm>
            <a:off x="6135624" y="4419837"/>
            <a:ext cx="58270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AE6DA65-5395-9E51-A5DB-03FF8DA1F70A}"/>
              </a:ext>
            </a:extLst>
          </p:cNvPr>
          <p:cNvCxnSpPr>
            <a:cxnSpLocks/>
            <a:stCxn id="44" idx="2"/>
            <a:endCxn id="37" idx="0"/>
          </p:cNvCxnSpPr>
          <p:nvPr/>
        </p:nvCxnSpPr>
        <p:spPr>
          <a:xfrm>
            <a:off x="4856988" y="4419835"/>
            <a:ext cx="174872" cy="321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B485891-FCFA-1570-6102-99BA414B42BB}"/>
              </a:ext>
            </a:extLst>
          </p:cNvPr>
          <p:cNvCxnSpPr>
            <a:cxnSpLocks/>
            <a:stCxn id="45" idx="2"/>
            <a:endCxn id="38" idx="0"/>
          </p:cNvCxnSpPr>
          <p:nvPr/>
        </p:nvCxnSpPr>
        <p:spPr>
          <a:xfrm>
            <a:off x="5201412" y="4419834"/>
            <a:ext cx="413464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97B8501-9F37-5CF2-5D73-D8717308CF5B}"/>
              </a:ext>
            </a:extLst>
          </p:cNvPr>
          <p:cNvCxnSpPr>
            <a:cxnSpLocks/>
            <a:stCxn id="46" idx="2"/>
            <a:endCxn id="40" idx="0"/>
          </p:cNvCxnSpPr>
          <p:nvPr/>
        </p:nvCxnSpPr>
        <p:spPr>
          <a:xfrm flipH="1">
            <a:off x="6148276" y="4419834"/>
            <a:ext cx="424736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8F41BBDF-9C45-3780-0A48-F485C76C352C}"/>
              </a:ext>
            </a:extLst>
          </p:cNvPr>
          <p:cNvCxnSpPr>
            <a:cxnSpLocks/>
            <a:stCxn id="47" idx="2"/>
            <a:endCxn id="41" idx="0"/>
          </p:cNvCxnSpPr>
          <p:nvPr/>
        </p:nvCxnSpPr>
        <p:spPr>
          <a:xfrm flipH="1">
            <a:off x="6718332" y="4419833"/>
            <a:ext cx="164446" cy="321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5AB377CD-8A4F-F50F-5259-7D3D9EDB032B}"/>
              </a:ext>
            </a:extLst>
          </p:cNvPr>
          <p:cNvSpPr/>
          <p:nvPr/>
        </p:nvSpPr>
        <p:spPr>
          <a:xfrm>
            <a:off x="7131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449BAD9-9BE1-4C88-808D-898FBBCB6CBD}"/>
              </a:ext>
            </a:extLst>
          </p:cNvPr>
          <p:cNvSpPr/>
          <p:nvPr/>
        </p:nvSpPr>
        <p:spPr>
          <a:xfrm>
            <a:off x="7515238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4693A91-811C-EFBD-AF69-0BB9B3056999}"/>
              </a:ext>
            </a:extLst>
          </p:cNvPr>
          <p:cNvSpPr/>
          <p:nvPr/>
        </p:nvSpPr>
        <p:spPr>
          <a:xfrm>
            <a:off x="7893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A9283CB-DACE-A1FB-B398-07EFA8ADA50E}"/>
              </a:ext>
            </a:extLst>
          </p:cNvPr>
          <p:cNvSpPr/>
          <p:nvPr/>
        </p:nvSpPr>
        <p:spPr>
          <a:xfrm>
            <a:off x="8271142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D820ED4-1084-D80A-3CF9-B27AA71C344B}"/>
              </a:ext>
            </a:extLst>
          </p:cNvPr>
          <p:cNvSpPr/>
          <p:nvPr/>
        </p:nvSpPr>
        <p:spPr>
          <a:xfrm>
            <a:off x="5674240" y="3571611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8DCA98F-AB62-E2EF-1ABC-C13A4C70F5F0}"/>
              </a:ext>
            </a:extLst>
          </p:cNvPr>
          <p:cNvCxnSpPr>
            <a:cxnSpLocks/>
            <a:stCxn id="60" idx="2"/>
            <a:endCxn id="42" idx="0"/>
          </p:cNvCxnSpPr>
          <p:nvPr/>
        </p:nvCxnSpPr>
        <p:spPr>
          <a:xfrm flipH="1">
            <a:off x="5602224" y="3800212"/>
            <a:ext cx="26404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07CECEE8-3F02-691A-173C-37B3D83B1D12}"/>
              </a:ext>
            </a:extLst>
          </p:cNvPr>
          <p:cNvCxnSpPr>
            <a:cxnSpLocks/>
            <a:stCxn id="60" idx="2"/>
            <a:endCxn id="43" idx="0"/>
          </p:cNvCxnSpPr>
          <p:nvPr/>
        </p:nvCxnSpPr>
        <p:spPr>
          <a:xfrm>
            <a:off x="5866264" y="3800212"/>
            <a:ext cx="26936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3810C5A3-1900-74B4-27DF-5ED0DC6206AD}"/>
              </a:ext>
            </a:extLst>
          </p:cNvPr>
          <p:cNvSpPr/>
          <p:nvPr/>
        </p:nvSpPr>
        <p:spPr>
          <a:xfrm>
            <a:off x="4843128" y="357161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5AB16D4-CD97-D8E6-430D-20CF0E4E4529}"/>
              </a:ext>
            </a:extLst>
          </p:cNvPr>
          <p:cNvCxnSpPr>
            <a:cxnSpLocks/>
            <a:stCxn id="63" idx="2"/>
            <a:endCxn id="44" idx="0"/>
          </p:cNvCxnSpPr>
          <p:nvPr/>
        </p:nvCxnSpPr>
        <p:spPr>
          <a:xfrm flipH="1">
            <a:off x="4856988" y="3800211"/>
            <a:ext cx="17816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4E516BF-A5E9-9F6D-A3BE-634BA2D1AEFD}"/>
              </a:ext>
            </a:extLst>
          </p:cNvPr>
          <p:cNvCxnSpPr>
            <a:cxnSpLocks/>
            <a:stCxn id="63" idx="2"/>
            <a:endCxn id="45" idx="0"/>
          </p:cNvCxnSpPr>
          <p:nvPr/>
        </p:nvCxnSpPr>
        <p:spPr>
          <a:xfrm>
            <a:off x="5035152" y="3800211"/>
            <a:ext cx="166260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3904AE16-4442-8464-EED4-2D50B8EAC12A}"/>
              </a:ext>
            </a:extLst>
          </p:cNvPr>
          <p:cNvSpPr/>
          <p:nvPr/>
        </p:nvSpPr>
        <p:spPr>
          <a:xfrm>
            <a:off x="6559302" y="3571609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4320BB5B-1648-AE20-B08E-1CD4682CFEFD}"/>
              </a:ext>
            </a:extLst>
          </p:cNvPr>
          <p:cNvCxnSpPr>
            <a:cxnSpLocks/>
            <a:stCxn id="66" idx="2"/>
            <a:endCxn id="47" idx="0"/>
          </p:cNvCxnSpPr>
          <p:nvPr/>
        </p:nvCxnSpPr>
        <p:spPr>
          <a:xfrm>
            <a:off x="6751326" y="3800210"/>
            <a:ext cx="131452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7EA0943D-9C29-020C-8C16-A76834759236}"/>
              </a:ext>
            </a:extLst>
          </p:cNvPr>
          <p:cNvCxnSpPr>
            <a:cxnSpLocks/>
            <a:stCxn id="66" idx="2"/>
            <a:endCxn id="46" idx="0"/>
          </p:cNvCxnSpPr>
          <p:nvPr/>
        </p:nvCxnSpPr>
        <p:spPr>
          <a:xfrm flipH="1">
            <a:off x="6573012" y="3800210"/>
            <a:ext cx="17831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4AC27AAD-D272-A0DF-024B-9FA980D371FF}"/>
              </a:ext>
            </a:extLst>
          </p:cNvPr>
          <p:cNvSpPr/>
          <p:nvPr/>
        </p:nvSpPr>
        <p:spPr>
          <a:xfrm>
            <a:off x="7250027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8DB11C2-3A3A-0702-DDEE-CD562777583E}"/>
              </a:ext>
            </a:extLst>
          </p:cNvPr>
          <p:cNvSpPr/>
          <p:nvPr/>
        </p:nvSpPr>
        <p:spPr>
          <a:xfrm>
            <a:off x="8007490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E0399A31-D3AC-3998-DD7B-C746EF859BF0}"/>
              </a:ext>
            </a:extLst>
          </p:cNvPr>
          <p:cNvCxnSpPr>
            <a:cxnSpLocks/>
            <a:stCxn id="69" idx="2"/>
            <a:endCxn id="57" idx="0"/>
          </p:cNvCxnSpPr>
          <p:nvPr/>
        </p:nvCxnSpPr>
        <p:spPr>
          <a:xfrm>
            <a:off x="7442051" y="3800208"/>
            <a:ext cx="187487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C3481018-4B13-06CD-0CDB-76A5C2EB7144}"/>
              </a:ext>
            </a:extLst>
          </p:cNvPr>
          <p:cNvCxnSpPr>
            <a:cxnSpLocks/>
            <a:stCxn id="69" idx="2"/>
            <a:endCxn id="56" idx="0"/>
          </p:cNvCxnSpPr>
          <p:nvPr/>
        </p:nvCxnSpPr>
        <p:spPr>
          <a:xfrm flipH="1">
            <a:off x="7245490" y="3800208"/>
            <a:ext cx="196561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DB33F6EE-6776-B6E7-E793-16653E7B5DB5}"/>
              </a:ext>
            </a:extLst>
          </p:cNvPr>
          <p:cNvCxnSpPr>
            <a:cxnSpLocks/>
            <a:stCxn id="70" idx="2"/>
            <a:endCxn id="58" idx="0"/>
          </p:cNvCxnSpPr>
          <p:nvPr/>
        </p:nvCxnSpPr>
        <p:spPr>
          <a:xfrm flipH="1">
            <a:off x="8007490" y="3800208"/>
            <a:ext cx="192024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291C64CA-AEBA-C5B3-1FE3-2F5CFE9C76F5}"/>
              </a:ext>
            </a:extLst>
          </p:cNvPr>
          <p:cNvCxnSpPr>
            <a:cxnSpLocks/>
            <a:stCxn id="70" idx="2"/>
            <a:endCxn id="59" idx="0"/>
          </p:cNvCxnSpPr>
          <p:nvPr/>
        </p:nvCxnSpPr>
        <p:spPr>
          <a:xfrm>
            <a:off x="8199514" y="3800208"/>
            <a:ext cx="185928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F670FE1E-307A-7877-8D6E-097CB079DD30}"/>
              </a:ext>
            </a:extLst>
          </p:cNvPr>
          <p:cNvSpPr/>
          <p:nvPr/>
        </p:nvSpPr>
        <p:spPr>
          <a:xfrm>
            <a:off x="6366719" y="198120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AB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C2832DF-1640-FD0F-C48B-D27D1B7B8C8B}"/>
              </a:ext>
            </a:extLst>
          </p:cNvPr>
          <p:cNvSpPr/>
          <p:nvPr/>
        </p:nvSpPr>
        <p:spPr>
          <a:xfrm>
            <a:off x="5039777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72E73EE-DE36-F3F4-8255-F6A52C5D2EB0}"/>
              </a:ext>
            </a:extLst>
          </p:cNvPr>
          <p:cNvSpPr/>
          <p:nvPr/>
        </p:nvSpPr>
        <p:spPr>
          <a:xfrm>
            <a:off x="6030377" y="2793574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CF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A0DB011-3EC8-827B-F92D-EB195716A7FD}"/>
              </a:ext>
            </a:extLst>
          </p:cNvPr>
          <p:cNvSpPr/>
          <p:nvPr/>
        </p:nvSpPr>
        <p:spPr>
          <a:xfrm>
            <a:off x="6868577" y="2798530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DE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03C196E-2FD8-79C7-6F76-163367AAFE80}"/>
              </a:ext>
            </a:extLst>
          </p:cNvPr>
          <p:cNvSpPr/>
          <p:nvPr/>
        </p:nvSpPr>
        <p:spPr>
          <a:xfrm>
            <a:off x="7769352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EF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83448451-DC5E-3DA4-1E7C-6AE2F2157D80}"/>
              </a:ext>
            </a:extLst>
          </p:cNvPr>
          <p:cNvCxnSpPr>
            <a:stCxn id="75" idx="2"/>
            <a:endCxn id="77" idx="0"/>
          </p:cNvCxnSpPr>
          <p:nvPr/>
        </p:nvCxnSpPr>
        <p:spPr>
          <a:xfrm flipH="1">
            <a:off x="5231801" y="2209801"/>
            <a:ext cx="1326942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A70BCEB0-DD7D-7DCF-BE5A-E6FF182694E0}"/>
              </a:ext>
            </a:extLst>
          </p:cNvPr>
          <p:cNvCxnSpPr>
            <a:cxnSpLocks/>
            <a:stCxn id="77" idx="2"/>
            <a:endCxn id="60" idx="0"/>
          </p:cNvCxnSpPr>
          <p:nvPr/>
        </p:nvCxnSpPr>
        <p:spPr>
          <a:xfrm>
            <a:off x="5231801" y="3029193"/>
            <a:ext cx="634463" cy="542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7D8C866-2EBE-9329-F74B-260B534ED711}"/>
              </a:ext>
            </a:extLst>
          </p:cNvPr>
          <p:cNvCxnSpPr>
            <a:cxnSpLocks/>
            <a:stCxn id="78" idx="2"/>
            <a:endCxn id="63" idx="0"/>
          </p:cNvCxnSpPr>
          <p:nvPr/>
        </p:nvCxnSpPr>
        <p:spPr>
          <a:xfrm flipH="1">
            <a:off x="5035152" y="3022175"/>
            <a:ext cx="1187249" cy="549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7FB9D4EA-92EA-59AA-EB6F-696978249436}"/>
              </a:ext>
            </a:extLst>
          </p:cNvPr>
          <p:cNvCxnSpPr>
            <a:cxnSpLocks/>
            <a:stCxn id="78" idx="2"/>
            <a:endCxn id="70" idx="0"/>
          </p:cNvCxnSpPr>
          <p:nvPr/>
        </p:nvCxnSpPr>
        <p:spPr>
          <a:xfrm>
            <a:off x="6222401" y="3022175"/>
            <a:ext cx="1977113" cy="549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6C860CB2-DC6B-D996-111C-1C288F7FC046}"/>
              </a:ext>
            </a:extLst>
          </p:cNvPr>
          <p:cNvCxnSpPr>
            <a:cxnSpLocks/>
            <a:stCxn id="79" idx="2"/>
            <a:endCxn id="66" idx="0"/>
          </p:cNvCxnSpPr>
          <p:nvPr/>
        </p:nvCxnSpPr>
        <p:spPr>
          <a:xfrm flipH="1">
            <a:off x="6751326" y="3027131"/>
            <a:ext cx="309275" cy="544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57100835-B780-B26A-F189-7119DB970C1A}"/>
              </a:ext>
            </a:extLst>
          </p:cNvPr>
          <p:cNvCxnSpPr>
            <a:cxnSpLocks/>
            <a:stCxn id="79" idx="2"/>
            <a:endCxn id="69" idx="0"/>
          </p:cNvCxnSpPr>
          <p:nvPr/>
        </p:nvCxnSpPr>
        <p:spPr>
          <a:xfrm>
            <a:off x="7060601" y="3027131"/>
            <a:ext cx="381450" cy="544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05998ECA-A617-137D-ED07-76B0EFCD6157}"/>
              </a:ext>
            </a:extLst>
          </p:cNvPr>
          <p:cNvCxnSpPr>
            <a:cxnSpLocks/>
            <a:stCxn id="80" idx="2"/>
            <a:endCxn id="69" idx="0"/>
          </p:cNvCxnSpPr>
          <p:nvPr/>
        </p:nvCxnSpPr>
        <p:spPr>
          <a:xfrm flipH="1">
            <a:off x="7442051" y="3029193"/>
            <a:ext cx="519325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ED68CF5E-AC04-CD58-D266-005F4C06D9B0}"/>
              </a:ext>
            </a:extLst>
          </p:cNvPr>
          <p:cNvCxnSpPr>
            <a:cxnSpLocks/>
            <a:stCxn id="80" idx="2"/>
            <a:endCxn id="70" idx="0"/>
          </p:cNvCxnSpPr>
          <p:nvPr/>
        </p:nvCxnSpPr>
        <p:spPr>
          <a:xfrm>
            <a:off x="7961376" y="3029193"/>
            <a:ext cx="238138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0FF83609-D9F7-A59F-BA06-E05922CC7C22}"/>
              </a:ext>
            </a:extLst>
          </p:cNvPr>
          <p:cNvCxnSpPr>
            <a:cxnSpLocks/>
            <a:stCxn id="75" idx="2"/>
            <a:endCxn id="78" idx="0"/>
          </p:cNvCxnSpPr>
          <p:nvPr/>
        </p:nvCxnSpPr>
        <p:spPr>
          <a:xfrm flipH="1">
            <a:off x="6222401" y="2209801"/>
            <a:ext cx="336342" cy="58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FFA593E4-A6D4-FAE1-3883-E2F9C1DC9163}"/>
              </a:ext>
            </a:extLst>
          </p:cNvPr>
          <p:cNvCxnSpPr>
            <a:cxnSpLocks/>
            <a:stCxn id="75" idx="2"/>
            <a:endCxn id="79" idx="0"/>
          </p:cNvCxnSpPr>
          <p:nvPr/>
        </p:nvCxnSpPr>
        <p:spPr>
          <a:xfrm>
            <a:off x="6558743" y="2209801"/>
            <a:ext cx="501858" cy="588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BD160F5-843E-8292-8A1F-608769985FD3}"/>
              </a:ext>
            </a:extLst>
          </p:cNvPr>
          <p:cNvCxnSpPr>
            <a:cxnSpLocks/>
            <a:stCxn id="75" idx="2"/>
            <a:endCxn id="80" idx="0"/>
          </p:cNvCxnSpPr>
          <p:nvPr/>
        </p:nvCxnSpPr>
        <p:spPr>
          <a:xfrm>
            <a:off x="6558743" y="2209801"/>
            <a:ext cx="1402633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626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2A447-8D69-1741-8988-ABFD57D63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</a:t>
            </a:r>
            <a:r>
              <a:rPr lang="en-US" i="1" dirty="0"/>
              <a:t>anything</a:t>
            </a:r>
            <a:r>
              <a:rPr lang="en-US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B72AE-C8AE-8066-F6D1-7EBD6D58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4F4CD6-0EEB-1D89-5F21-7FCB660C997D}"/>
              </a:ext>
            </a:extLst>
          </p:cNvPr>
          <p:cNvSpPr txBox="1"/>
          <p:nvPr/>
        </p:nvSpPr>
        <p:spPr>
          <a:xfrm>
            <a:off x="1403799" y="1151512"/>
            <a:ext cx="6354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Idea: </a:t>
            </a:r>
            <a:r>
              <a:rPr lang="en-US" dirty="0"/>
              <a:t>Construct single-player decision problem (like sequence form) by representing what is </a:t>
            </a:r>
            <a:r>
              <a:rPr lang="en-US" b="1" dirty="0"/>
              <a:t>common knowledge</a:t>
            </a:r>
            <a:r>
              <a:rPr lang="en-US" dirty="0"/>
              <a:t> for the team</a:t>
            </a:r>
            <a:endParaRPr lang="en-US" i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D6820F-BFE4-5D17-0418-6F4CF8AE66A1}"/>
              </a:ext>
            </a:extLst>
          </p:cNvPr>
          <p:cNvSpPr/>
          <p:nvPr/>
        </p:nvSpPr>
        <p:spPr>
          <a:xfrm>
            <a:off x="717996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B8F7A9-ED8F-FB96-51ED-51A4F81219FD}"/>
              </a:ext>
            </a:extLst>
          </p:cNvPr>
          <p:cNvSpPr/>
          <p:nvPr/>
        </p:nvSpPr>
        <p:spPr>
          <a:xfrm>
            <a:off x="1175198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EC9156-A220-411D-9673-6DC20F2C952E}"/>
              </a:ext>
            </a:extLst>
          </p:cNvPr>
          <p:cNvSpPr/>
          <p:nvPr/>
        </p:nvSpPr>
        <p:spPr>
          <a:xfrm>
            <a:off x="1647010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838518-C83E-EAF0-DF14-9D69E8C7CE8A}"/>
              </a:ext>
            </a:extLst>
          </p:cNvPr>
          <p:cNvSpPr/>
          <p:nvPr/>
        </p:nvSpPr>
        <p:spPr>
          <a:xfrm>
            <a:off x="2104212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D8498A-1355-688A-A5B1-8EE2C2E792C8}"/>
              </a:ext>
            </a:extLst>
          </p:cNvPr>
          <p:cNvSpPr/>
          <p:nvPr/>
        </p:nvSpPr>
        <p:spPr>
          <a:xfrm>
            <a:off x="2533511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1C2814-50B3-A283-5D10-96C765DAEB16}"/>
              </a:ext>
            </a:extLst>
          </p:cNvPr>
          <p:cNvSpPr/>
          <p:nvPr/>
        </p:nvSpPr>
        <p:spPr>
          <a:xfrm>
            <a:off x="2990713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2EF7AA-1F95-8002-0D36-B984882E0D86}"/>
              </a:ext>
            </a:extLst>
          </p:cNvPr>
          <p:cNvSpPr/>
          <p:nvPr/>
        </p:nvSpPr>
        <p:spPr>
          <a:xfrm>
            <a:off x="3462525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E3C37C-2AF1-9814-1C05-FF406B32390A}"/>
              </a:ext>
            </a:extLst>
          </p:cNvPr>
          <p:cNvSpPr/>
          <p:nvPr/>
        </p:nvSpPr>
        <p:spPr>
          <a:xfrm>
            <a:off x="3919727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D914BE-60D9-78F0-8806-E816AFFB83F3}"/>
              </a:ext>
            </a:extLst>
          </p:cNvPr>
          <p:cNvCxnSpPr>
            <a:cxnSpLocks/>
            <a:stCxn id="18" idx="3"/>
            <a:endCxn id="6" idx="0"/>
          </p:cNvCxnSpPr>
          <p:nvPr/>
        </p:nvCxnSpPr>
        <p:spPr>
          <a:xfrm flipH="1">
            <a:off x="832297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2E1A18F-3D0D-7A75-4736-7F1872B707D6}"/>
              </a:ext>
            </a:extLst>
          </p:cNvPr>
          <p:cNvCxnSpPr>
            <a:cxnSpLocks/>
            <a:stCxn id="18" idx="3"/>
            <a:endCxn id="7" idx="0"/>
          </p:cNvCxnSpPr>
          <p:nvPr/>
        </p:nvCxnSpPr>
        <p:spPr>
          <a:xfrm>
            <a:off x="1060896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BBA30CF-6E6E-184A-46DB-6BA738B034F4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 flipH="1">
            <a:off x="1761311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51966F2-981F-AA77-4A1A-A8CA113C4666}"/>
              </a:ext>
            </a:extLst>
          </p:cNvPr>
          <p:cNvCxnSpPr>
            <a:cxnSpLocks/>
            <a:stCxn id="19" idx="3"/>
            <a:endCxn id="9" idx="0"/>
          </p:cNvCxnSpPr>
          <p:nvPr/>
        </p:nvCxnSpPr>
        <p:spPr>
          <a:xfrm>
            <a:off x="1989910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E9AD82C-796E-10F8-B0BE-A2283942F4B8}"/>
              </a:ext>
            </a:extLst>
          </p:cNvPr>
          <p:cNvSpPr/>
          <p:nvPr/>
        </p:nvSpPr>
        <p:spPr>
          <a:xfrm>
            <a:off x="914400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C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066DF25-0EAA-E6EA-664B-556FCB4130A7}"/>
              </a:ext>
            </a:extLst>
          </p:cNvPr>
          <p:cNvSpPr/>
          <p:nvPr/>
        </p:nvSpPr>
        <p:spPr>
          <a:xfrm>
            <a:off x="1843414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2283AC2-CFDE-AD52-D6D8-597BA6099B15}"/>
              </a:ext>
            </a:extLst>
          </p:cNvPr>
          <p:cNvCxnSpPr>
            <a:cxnSpLocks/>
            <a:stCxn id="24" idx="3"/>
            <a:endCxn id="10" idx="0"/>
          </p:cNvCxnSpPr>
          <p:nvPr/>
        </p:nvCxnSpPr>
        <p:spPr>
          <a:xfrm flipH="1">
            <a:off x="2647812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83FC1A2-E9C2-B66F-AC2F-0266DD3825D4}"/>
              </a:ext>
            </a:extLst>
          </p:cNvPr>
          <p:cNvCxnSpPr>
            <a:cxnSpLocks/>
            <a:stCxn id="24" idx="3"/>
            <a:endCxn id="11" idx="0"/>
          </p:cNvCxnSpPr>
          <p:nvPr/>
        </p:nvCxnSpPr>
        <p:spPr>
          <a:xfrm>
            <a:off x="2882698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B984F9D-C33E-7ADC-1B6B-78AA20B93442}"/>
              </a:ext>
            </a:extLst>
          </p:cNvPr>
          <p:cNvCxnSpPr>
            <a:cxnSpLocks/>
            <a:stCxn id="25" idx="3"/>
            <a:endCxn id="12" idx="0"/>
          </p:cNvCxnSpPr>
          <p:nvPr/>
        </p:nvCxnSpPr>
        <p:spPr>
          <a:xfrm flipH="1">
            <a:off x="3576826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36939F-CD98-382E-0D2C-BDA7E7985018}"/>
              </a:ext>
            </a:extLst>
          </p:cNvPr>
          <p:cNvCxnSpPr>
            <a:cxnSpLocks/>
            <a:stCxn id="25" idx="3"/>
            <a:endCxn id="13" idx="0"/>
          </p:cNvCxnSpPr>
          <p:nvPr/>
        </p:nvCxnSpPr>
        <p:spPr>
          <a:xfrm>
            <a:off x="3811712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A82CF3B1-F275-6A63-62D5-B0DE3484B0D4}"/>
              </a:ext>
            </a:extLst>
          </p:cNvPr>
          <p:cNvSpPr/>
          <p:nvPr/>
        </p:nvSpPr>
        <p:spPr>
          <a:xfrm>
            <a:off x="2736202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69E708CA-A480-44AB-6E61-679A3F4CD531}"/>
              </a:ext>
            </a:extLst>
          </p:cNvPr>
          <p:cNvSpPr/>
          <p:nvPr/>
        </p:nvSpPr>
        <p:spPr>
          <a:xfrm>
            <a:off x="3665216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D278698-7DE1-F95E-9A19-38412C8FC264}"/>
              </a:ext>
            </a:extLst>
          </p:cNvPr>
          <p:cNvCxnSpPr>
            <a:cxnSpLocks/>
            <a:stCxn id="18" idx="5"/>
            <a:endCxn id="19" idx="1"/>
          </p:cNvCxnSpPr>
          <p:nvPr/>
        </p:nvCxnSpPr>
        <p:spPr>
          <a:xfrm>
            <a:off x="1134144" y="3555290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CC2C0FA2-F934-3A5D-EDA4-626F71FD6B2A}"/>
              </a:ext>
            </a:extLst>
          </p:cNvPr>
          <p:cNvSpPr/>
          <p:nvPr/>
        </p:nvSpPr>
        <p:spPr>
          <a:xfrm>
            <a:off x="1393167" y="2667000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A</a:t>
            </a: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A8E9801-21D8-61ED-6DD6-5ACF9B8CD81E}"/>
              </a:ext>
            </a:extLst>
          </p:cNvPr>
          <p:cNvSpPr/>
          <p:nvPr/>
        </p:nvSpPr>
        <p:spPr>
          <a:xfrm>
            <a:off x="3208682" y="2681491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B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D83F58F-FBBD-F0A2-F2CB-2E1CAE8327B0}"/>
              </a:ext>
            </a:extLst>
          </p:cNvPr>
          <p:cNvCxnSpPr>
            <a:cxnSpLocks/>
            <a:stCxn id="27" idx="3"/>
            <a:endCxn id="18" idx="0"/>
          </p:cNvCxnSpPr>
          <p:nvPr/>
        </p:nvCxnSpPr>
        <p:spPr>
          <a:xfrm flipH="1">
            <a:off x="1060896" y="2919579"/>
            <a:ext cx="478767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8661C9B-B5E2-56B2-ACB7-1D98C61E8E7A}"/>
              </a:ext>
            </a:extLst>
          </p:cNvPr>
          <p:cNvCxnSpPr>
            <a:cxnSpLocks/>
            <a:stCxn id="27" idx="3"/>
            <a:endCxn id="24" idx="0"/>
          </p:cNvCxnSpPr>
          <p:nvPr/>
        </p:nvCxnSpPr>
        <p:spPr>
          <a:xfrm>
            <a:off x="1539663" y="2919579"/>
            <a:ext cx="1343035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A8FEE3D-88E3-6632-1628-7084FDEDA380}"/>
              </a:ext>
            </a:extLst>
          </p:cNvPr>
          <p:cNvCxnSpPr>
            <a:cxnSpLocks/>
            <a:stCxn id="28" idx="3"/>
            <a:endCxn id="19" idx="0"/>
          </p:cNvCxnSpPr>
          <p:nvPr/>
        </p:nvCxnSpPr>
        <p:spPr>
          <a:xfrm flipH="1">
            <a:off x="1989910" y="2934070"/>
            <a:ext cx="1365268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BBC06AC-079C-61D5-27B0-782ADF598017}"/>
              </a:ext>
            </a:extLst>
          </p:cNvPr>
          <p:cNvCxnSpPr>
            <a:cxnSpLocks/>
            <a:stCxn id="28" idx="3"/>
            <a:endCxn id="25" idx="0"/>
          </p:cNvCxnSpPr>
          <p:nvPr/>
        </p:nvCxnSpPr>
        <p:spPr>
          <a:xfrm>
            <a:off x="3355178" y="2934070"/>
            <a:ext cx="456534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8107E009-D281-1141-AC07-AFE3C3D64F0B}"/>
              </a:ext>
            </a:extLst>
          </p:cNvPr>
          <p:cNvSpPr/>
          <p:nvPr/>
        </p:nvSpPr>
        <p:spPr>
          <a:xfrm>
            <a:off x="2322181" y="2021556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0B7442C-BAA5-6FF5-D402-DEC3E76F0632}"/>
              </a:ext>
            </a:extLst>
          </p:cNvPr>
          <p:cNvCxnSpPr>
            <a:cxnSpLocks/>
            <a:stCxn id="33" idx="4"/>
            <a:endCxn id="27" idx="0"/>
          </p:cNvCxnSpPr>
          <p:nvPr/>
        </p:nvCxnSpPr>
        <p:spPr>
          <a:xfrm flipH="1">
            <a:off x="1539663" y="2258954"/>
            <a:ext cx="901217" cy="408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718BF9D-180F-C5D0-AF81-39DAE77865D9}"/>
              </a:ext>
            </a:extLst>
          </p:cNvPr>
          <p:cNvCxnSpPr>
            <a:cxnSpLocks/>
          </p:cNvCxnSpPr>
          <p:nvPr/>
        </p:nvCxnSpPr>
        <p:spPr>
          <a:xfrm>
            <a:off x="2425549" y="2258954"/>
            <a:ext cx="914298" cy="422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4D42F09-CFEA-9EA0-F6CE-91E90F209F7D}"/>
                  </a:ext>
                </a:extLst>
              </p:cNvPr>
              <p:cNvSpPr txBox="1"/>
              <p:nvPr/>
            </p:nvSpPr>
            <p:spPr>
              <a:xfrm>
                <a:off x="1112806" y="5224201"/>
                <a:ext cx="636776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DAG decision problem: can be represented with scaled extensions</a:t>
                </a:r>
              </a:p>
              <a:p>
                <a:pPr algn="ctr"/>
                <a:r>
                  <a:rPr lang="en-US" dirty="0"/>
                  <a:t>(cf. linear deviations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en-US" dirty="0"/>
                  <a:t>-regret, where the same idea came up!)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4D42F09-CFEA-9EA0-F6CE-91E90F209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806" y="5224201"/>
                <a:ext cx="6367769" cy="646331"/>
              </a:xfrm>
              <a:prstGeom prst="rect">
                <a:avLst/>
              </a:prstGeom>
              <a:blipFill>
                <a:blip r:embed="rId3"/>
                <a:stretch>
                  <a:fillRect l="-575" t="-5660" r="-383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4DD68F6C-5415-A11C-0C28-786923011136}"/>
              </a:ext>
            </a:extLst>
          </p:cNvPr>
          <p:cNvSpPr txBox="1"/>
          <p:nvPr/>
        </p:nvSpPr>
        <p:spPr>
          <a:xfrm>
            <a:off x="3003802" y="5914506"/>
            <a:ext cx="3154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</a:rPr>
              <a:t>“Team belief DAG” (TB-DAG)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EB4CFAA-ECF4-3F84-5E39-B62EEE5557E0}"/>
              </a:ext>
            </a:extLst>
          </p:cNvPr>
          <p:cNvSpPr txBox="1"/>
          <p:nvPr/>
        </p:nvSpPr>
        <p:spPr>
          <a:xfrm>
            <a:off x="-6417" y="5356"/>
            <a:ext cx="45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[Zhang, Farina, </a:t>
            </a:r>
            <a:r>
              <a:rPr lang="en-US" sz="1200" dirty="0" err="1">
                <a:solidFill>
                  <a:schemeClr val="accent4"/>
                </a:solidFill>
              </a:rPr>
              <a:t>Sandholm</a:t>
            </a:r>
            <a:r>
              <a:rPr lang="en-US" sz="1200" dirty="0">
                <a:solidFill>
                  <a:schemeClr val="accent4"/>
                </a:solidFill>
              </a:rPr>
              <a:t> ICML 2023]</a:t>
            </a:r>
            <a:endParaRPr lang="en-US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C6A718-46A2-373E-B994-CD38B7DD8C71}"/>
              </a:ext>
            </a:extLst>
          </p:cNvPr>
          <p:cNvSpPr/>
          <p:nvPr/>
        </p:nvSpPr>
        <p:spPr>
          <a:xfrm>
            <a:off x="4917560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0CF72E1-247D-5C76-8746-7BB0DA96E3F8}"/>
              </a:ext>
            </a:extLst>
          </p:cNvPr>
          <p:cNvSpPr/>
          <p:nvPr/>
        </p:nvSpPr>
        <p:spPr>
          <a:xfrm>
            <a:off x="55005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2375197-7F7F-3DB0-7B49-1884372A6328}"/>
              </a:ext>
            </a:extLst>
          </p:cNvPr>
          <p:cNvSpPr/>
          <p:nvPr/>
        </p:nvSpPr>
        <p:spPr>
          <a:xfrm>
            <a:off x="60339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0D5A6E3-A5C5-F694-DEBB-B5AC388EA74F}"/>
              </a:ext>
            </a:extLst>
          </p:cNvPr>
          <p:cNvSpPr/>
          <p:nvPr/>
        </p:nvSpPr>
        <p:spPr>
          <a:xfrm>
            <a:off x="6604032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7BC8637-D080-7D78-6221-BD07C4770205}"/>
              </a:ext>
            </a:extLst>
          </p:cNvPr>
          <p:cNvSpPr/>
          <p:nvPr/>
        </p:nvSpPr>
        <p:spPr>
          <a:xfrm>
            <a:off x="54102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10C9708-F86E-7CEA-1FBD-EC3070C14083}"/>
              </a:ext>
            </a:extLst>
          </p:cNvPr>
          <p:cNvSpPr/>
          <p:nvPr/>
        </p:nvSpPr>
        <p:spPr>
          <a:xfrm>
            <a:off x="59436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HJ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8B73F48-C644-96C1-8314-B440DDC8828B}"/>
              </a:ext>
            </a:extLst>
          </p:cNvPr>
          <p:cNvSpPr/>
          <p:nvPr/>
        </p:nvSpPr>
        <p:spPr>
          <a:xfrm>
            <a:off x="4760976" y="4191234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3365DC4-8A6E-65EA-FEA2-77882766F0BF}"/>
              </a:ext>
            </a:extLst>
          </p:cNvPr>
          <p:cNvSpPr/>
          <p:nvPr/>
        </p:nvSpPr>
        <p:spPr>
          <a:xfrm>
            <a:off x="51054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AEFEFBA-F0F2-7222-78D8-FEB003844AB9}"/>
              </a:ext>
            </a:extLst>
          </p:cNvPr>
          <p:cNvSpPr/>
          <p:nvPr/>
        </p:nvSpPr>
        <p:spPr>
          <a:xfrm>
            <a:off x="64770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29C6943-7C63-8762-27C6-A056F9F91FA5}"/>
              </a:ext>
            </a:extLst>
          </p:cNvPr>
          <p:cNvSpPr/>
          <p:nvPr/>
        </p:nvSpPr>
        <p:spPr>
          <a:xfrm>
            <a:off x="6786766" y="4191232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5CA2F06-786B-356D-53F9-2E6191683B57}"/>
              </a:ext>
            </a:extLst>
          </p:cNvPr>
          <p:cNvCxnSpPr>
            <a:stCxn id="42" idx="2"/>
            <a:endCxn id="3" idx="0"/>
          </p:cNvCxnSpPr>
          <p:nvPr/>
        </p:nvCxnSpPr>
        <p:spPr>
          <a:xfrm flipH="1">
            <a:off x="5031860" y="4419837"/>
            <a:ext cx="570364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6C45703-C402-1806-10AD-051844D9B27A}"/>
              </a:ext>
            </a:extLst>
          </p:cNvPr>
          <p:cNvCxnSpPr>
            <a:cxnSpLocks/>
            <a:stCxn id="42" idx="2"/>
            <a:endCxn id="38" idx="0"/>
          </p:cNvCxnSpPr>
          <p:nvPr/>
        </p:nvCxnSpPr>
        <p:spPr>
          <a:xfrm>
            <a:off x="5602224" y="4419837"/>
            <a:ext cx="546052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B19DFE7-851A-01AA-0651-3A97B05F6C98}"/>
              </a:ext>
            </a:extLst>
          </p:cNvPr>
          <p:cNvCxnSpPr>
            <a:cxnSpLocks/>
            <a:stCxn id="43" idx="2"/>
            <a:endCxn id="36" idx="0"/>
          </p:cNvCxnSpPr>
          <p:nvPr/>
        </p:nvCxnSpPr>
        <p:spPr>
          <a:xfrm flipH="1">
            <a:off x="5614876" y="4419837"/>
            <a:ext cx="52074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0C94F84-DB39-165A-E2E8-7FDB5A338F6C}"/>
              </a:ext>
            </a:extLst>
          </p:cNvPr>
          <p:cNvCxnSpPr>
            <a:cxnSpLocks/>
            <a:stCxn id="43" idx="2"/>
            <a:endCxn id="41" idx="0"/>
          </p:cNvCxnSpPr>
          <p:nvPr/>
        </p:nvCxnSpPr>
        <p:spPr>
          <a:xfrm>
            <a:off x="6135624" y="4419837"/>
            <a:ext cx="58270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8D74E51-8946-1EC9-3DD2-1751290F645C}"/>
              </a:ext>
            </a:extLst>
          </p:cNvPr>
          <p:cNvCxnSpPr>
            <a:cxnSpLocks/>
            <a:stCxn id="44" idx="2"/>
            <a:endCxn id="3" idx="0"/>
          </p:cNvCxnSpPr>
          <p:nvPr/>
        </p:nvCxnSpPr>
        <p:spPr>
          <a:xfrm>
            <a:off x="4856988" y="4419835"/>
            <a:ext cx="174872" cy="321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0DEF848-08D1-2ADF-99EC-C427C1A1BEFE}"/>
              </a:ext>
            </a:extLst>
          </p:cNvPr>
          <p:cNvCxnSpPr>
            <a:cxnSpLocks/>
            <a:stCxn id="45" idx="2"/>
            <a:endCxn id="36" idx="0"/>
          </p:cNvCxnSpPr>
          <p:nvPr/>
        </p:nvCxnSpPr>
        <p:spPr>
          <a:xfrm>
            <a:off x="5201412" y="4419834"/>
            <a:ext cx="413464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FE437E9-2CED-6036-B689-7D3B292BCBC8}"/>
              </a:ext>
            </a:extLst>
          </p:cNvPr>
          <p:cNvCxnSpPr>
            <a:cxnSpLocks/>
            <a:stCxn id="46" idx="2"/>
            <a:endCxn id="38" idx="0"/>
          </p:cNvCxnSpPr>
          <p:nvPr/>
        </p:nvCxnSpPr>
        <p:spPr>
          <a:xfrm flipH="1">
            <a:off x="6148276" y="4419834"/>
            <a:ext cx="424736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399D794-36CB-9AD5-60C2-A85F183D84D1}"/>
              </a:ext>
            </a:extLst>
          </p:cNvPr>
          <p:cNvCxnSpPr>
            <a:cxnSpLocks/>
            <a:stCxn id="47" idx="2"/>
            <a:endCxn id="41" idx="0"/>
          </p:cNvCxnSpPr>
          <p:nvPr/>
        </p:nvCxnSpPr>
        <p:spPr>
          <a:xfrm flipH="1">
            <a:off x="6718332" y="4419833"/>
            <a:ext cx="164446" cy="321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7F621384-CF1E-6D7C-CC60-F06661B5F555}"/>
              </a:ext>
            </a:extLst>
          </p:cNvPr>
          <p:cNvSpPr/>
          <p:nvPr/>
        </p:nvSpPr>
        <p:spPr>
          <a:xfrm>
            <a:off x="7131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EAA4DEA-B441-AB3E-32F9-69D0AE71FB84}"/>
              </a:ext>
            </a:extLst>
          </p:cNvPr>
          <p:cNvSpPr/>
          <p:nvPr/>
        </p:nvSpPr>
        <p:spPr>
          <a:xfrm>
            <a:off x="7515238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34EC9C2-BE40-4C8A-A655-E33060CC3C06}"/>
              </a:ext>
            </a:extLst>
          </p:cNvPr>
          <p:cNvSpPr/>
          <p:nvPr/>
        </p:nvSpPr>
        <p:spPr>
          <a:xfrm>
            <a:off x="7893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75E266F-93AA-DD03-7A0E-D7E27DC4819A}"/>
              </a:ext>
            </a:extLst>
          </p:cNvPr>
          <p:cNvSpPr/>
          <p:nvPr/>
        </p:nvSpPr>
        <p:spPr>
          <a:xfrm>
            <a:off x="8271142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14E3956-5697-E49E-F1BC-373EB91FD27C}"/>
              </a:ext>
            </a:extLst>
          </p:cNvPr>
          <p:cNvSpPr/>
          <p:nvPr/>
        </p:nvSpPr>
        <p:spPr>
          <a:xfrm>
            <a:off x="5674240" y="3571611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575F01E-EE26-29F1-5CCA-05AD4E049964}"/>
              </a:ext>
            </a:extLst>
          </p:cNvPr>
          <p:cNvCxnSpPr>
            <a:cxnSpLocks/>
            <a:stCxn id="60" idx="2"/>
            <a:endCxn id="42" idx="0"/>
          </p:cNvCxnSpPr>
          <p:nvPr/>
        </p:nvCxnSpPr>
        <p:spPr>
          <a:xfrm flipH="1">
            <a:off x="5602224" y="3800212"/>
            <a:ext cx="26404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31B29CDF-5193-C2FD-8E02-3F56C07991D6}"/>
              </a:ext>
            </a:extLst>
          </p:cNvPr>
          <p:cNvCxnSpPr>
            <a:cxnSpLocks/>
            <a:stCxn id="60" idx="2"/>
            <a:endCxn id="43" idx="0"/>
          </p:cNvCxnSpPr>
          <p:nvPr/>
        </p:nvCxnSpPr>
        <p:spPr>
          <a:xfrm>
            <a:off x="5866264" y="3800212"/>
            <a:ext cx="26936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8B5EF050-EBD1-2EE6-ED8B-B7FECC11B8EC}"/>
              </a:ext>
            </a:extLst>
          </p:cNvPr>
          <p:cNvSpPr/>
          <p:nvPr/>
        </p:nvSpPr>
        <p:spPr>
          <a:xfrm>
            <a:off x="4843128" y="357161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AD74A02-11E5-3E47-470F-24F966CBA028}"/>
              </a:ext>
            </a:extLst>
          </p:cNvPr>
          <p:cNvCxnSpPr>
            <a:cxnSpLocks/>
            <a:stCxn id="63" idx="2"/>
            <a:endCxn id="44" idx="0"/>
          </p:cNvCxnSpPr>
          <p:nvPr/>
        </p:nvCxnSpPr>
        <p:spPr>
          <a:xfrm flipH="1">
            <a:off x="4856988" y="3800211"/>
            <a:ext cx="17816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34D5CFA-0966-5E02-46CD-90623902E9A2}"/>
              </a:ext>
            </a:extLst>
          </p:cNvPr>
          <p:cNvCxnSpPr>
            <a:cxnSpLocks/>
            <a:stCxn id="63" idx="2"/>
            <a:endCxn id="45" idx="0"/>
          </p:cNvCxnSpPr>
          <p:nvPr/>
        </p:nvCxnSpPr>
        <p:spPr>
          <a:xfrm>
            <a:off x="5035152" y="3800211"/>
            <a:ext cx="166260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7B1EFD1C-C8DA-B494-1425-1D7D15506335}"/>
              </a:ext>
            </a:extLst>
          </p:cNvPr>
          <p:cNvSpPr/>
          <p:nvPr/>
        </p:nvSpPr>
        <p:spPr>
          <a:xfrm>
            <a:off x="6559302" y="3571609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BFBF4B3C-29D3-78D0-6DE5-6C240EBA7221}"/>
              </a:ext>
            </a:extLst>
          </p:cNvPr>
          <p:cNvCxnSpPr>
            <a:cxnSpLocks/>
            <a:stCxn id="66" idx="2"/>
            <a:endCxn id="47" idx="0"/>
          </p:cNvCxnSpPr>
          <p:nvPr/>
        </p:nvCxnSpPr>
        <p:spPr>
          <a:xfrm>
            <a:off x="6751326" y="3800210"/>
            <a:ext cx="131452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A9C94F27-9006-70FB-F30D-B5918F6871C0}"/>
              </a:ext>
            </a:extLst>
          </p:cNvPr>
          <p:cNvCxnSpPr>
            <a:cxnSpLocks/>
            <a:stCxn id="66" idx="2"/>
            <a:endCxn id="46" idx="0"/>
          </p:cNvCxnSpPr>
          <p:nvPr/>
        </p:nvCxnSpPr>
        <p:spPr>
          <a:xfrm flipH="1">
            <a:off x="6573012" y="3800210"/>
            <a:ext cx="17831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D98DEE86-7B27-B55F-B6B2-05933BDC74EF}"/>
              </a:ext>
            </a:extLst>
          </p:cNvPr>
          <p:cNvSpPr/>
          <p:nvPr/>
        </p:nvSpPr>
        <p:spPr>
          <a:xfrm>
            <a:off x="7250027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83D5F7D-AD1A-5E7F-DAD5-73EF120C4897}"/>
              </a:ext>
            </a:extLst>
          </p:cNvPr>
          <p:cNvSpPr/>
          <p:nvPr/>
        </p:nvSpPr>
        <p:spPr>
          <a:xfrm>
            <a:off x="8007490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601EA9CE-03F0-7F44-3BD0-170F40876528}"/>
              </a:ext>
            </a:extLst>
          </p:cNvPr>
          <p:cNvCxnSpPr>
            <a:cxnSpLocks/>
            <a:stCxn id="69" idx="2"/>
            <a:endCxn id="57" idx="0"/>
          </p:cNvCxnSpPr>
          <p:nvPr/>
        </p:nvCxnSpPr>
        <p:spPr>
          <a:xfrm>
            <a:off x="7442051" y="3800208"/>
            <a:ext cx="187487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C34CFF3C-5D97-8826-79F0-B43D49DF42C0}"/>
              </a:ext>
            </a:extLst>
          </p:cNvPr>
          <p:cNvCxnSpPr>
            <a:cxnSpLocks/>
            <a:stCxn id="69" idx="2"/>
            <a:endCxn id="56" idx="0"/>
          </p:cNvCxnSpPr>
          <p:nvPr/>
        </p:nvCxnSpPr>
        <p:spPr>
          <a:xfrm flipH="1">
            <a:off x="7245490" y="3800208"/>
            <a:ext cx="196561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A5988668-54D1-91BD-4EE3-2AB736044219}"/>
              </a:ext>
            </a:extLst>
          </p:cNvPr>
          <p:cNvCxnSpPr>
            <a:cxnSpLocks/>
            <a:stCxn id="70" idx="2"/>
            <a:endCxn id="58" idx="0"/>
          </p:cNvCxnSpPr>
          <p:nvPr/>
        </p:nvCxnSpPr>
        <p:spPr>
          <a:xfrm flipH="1">
            <a:off x="8007490" y="3800208"/>
            <a:ext cx="192024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4A7A29D1-5D57-8E00-F21B-AEF12CE05030}"/>
              </a:ext>
            </a:extLst>
          </p:cNvPr>
          <p:cNvCxnSpPr>
            <a:cxnSpLocks/>
            <a:stCxn id="70" idx="2"/>
            <a:endCxn id="59" idx="0"/>
          </p:cNvCxnSpPr>
          <p:nvPr/>
        </p:nvCxnSpPr>
        <p:spPr>
          <a:xfrm>
            <a:off x="8199514" y="3800208"/>
            <a:ext cx="185928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BC8B67E7-6F60-CD0B-340E-8AAC6AB00A92}"/>
              </a:ext>
            </a:extLst>
          </p:cNvPr>
          <p:cNvSpPr/>
          <p:nvPr/>
        </p:nvSpPr>
        <p:spPr>
          <a:xfrm>
            <a:off x="6366719" y="198120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AB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D9B19B1-D7C2-DDAA-1F24-72EC38C40B2A}"/>
              </a:ext>
            </a:extLst>
          </p:cNvPr>
          <p:cNvSpPr/>
          <p:nvPr/>
        </p:nvSpPr>
        <p:spPr>
          <a:xfrm>
            <a:off x="5039777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52B4286-073F-2F91-03F7-8A27E9B57902}"/>
              </a:ext>
            </a:extLst>
          </p:cNvPr>
          <p:cNvSpPr/>
          <p:nvPr/>
        </p:nvSpPr>
        <p:spPr>
          <a:xfrm>
            <a:off x="6030377" y="2793574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CF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92BDBFB-E880-78CC-D4BB-EDCADB8CD691}"/>
              </a:ext>
            </a:extLst>
          </p:cNvPr>
          <p:cNvSpPr/>
          <p:nvPr/>
        </p:nvSpPr>
        <p:spPr>
          <a:xfrm>
            <a:off x="6868577" y="2798530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DE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272FDBC-4341-C7F7-C9E3-39F13D156ED6}"/>
              </a:ext>
            </a:extLst>
          </p:cNvPr>
          <p:cNvSpPr/>
          <p:nvPr/>
        </p:nvSpPr>
        <p:spPr>
          <a:xfrm>
            <a:off x="7769352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EF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A3E3CC65-7F3C-DE69-943F-E72DBB6BFD68}"/>
              </a:ext>
            </a:extLst>
          </p:cNvPr>
          <p:cNvCxnSpPr>
            <a:stCxn id="75" idx="2"/>
            <a:endCxn id="77" idx="0"/>
          </p:cNvCxnSpPr>
          <p:nvPr/>
        </p:nvCxnSpPr>
        <p:spPr>
          <a:xfrm flipH="1">
            <a:off x="5231801" y="2209801"/>
            <a:ext cx="1326942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5415F8DA-906C-DA30-2D2C-CFD0A12C8570}"/>
              </a:ext>
            </a:extLst>
          </p:cNvPr>
          <p:cNvCxnSpPr>
            <a:cxnSpLocks/>
            <a:stCxn id="77" idx="2"/>
            <a:endCxn id="60" idx="0"/>
          </p:cNvCxnSpPr>
          <p:nvPr/>
        </p:nvCxnSpPr>
        <p:spPr>
          <a:xfrm>
            <a:off x="5231801" y="3029193"/>
            <a:ext cx="634463" cy="542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DE3782AD-CF97-26BC-AF9F-886F9184DFE3}"/>
              </a:ext>
            </a:extLst>
          </p:cNvPr>
          <p:cNvCxnSpPr>
            <a:cxnSpLocks/>
            <a:stCxn id="78" idx="2"/>
            <a:endCxn id="63" idx="0"/>
          </p:cNvCxnSpPr>
          <p:nvPr/>
        </p:nvCxnSpPr>
        <p:spPr>
          <a:xfrm flipH="1">
            <a:off x="5035152" y="3022175"/>
            <a:ext cx="1187249" cy="549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7DB92E1-1D96-B64E-4F36-3545D3D83FC1}"/>
              </a:ext>
            </a:extLst>
          </p:cNvPr>
          <p:cNvCxnSpPr>
            <a:cxnSpLocks/>
            <a:stCxn id="78" idx="2"/>
            <a:endCxn id="70" idx="0"/>
          </p:cNvCxnSpPr>
          <p:nvPr/>
        </p:nvCxnSpPr>
        <p:spPr>
          <a:xfrm>
            <a:off x="6222401" y="3022175"/>
            <a:ext cx="1977113" cy="549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30F3A346-9346-DA30-0B8E-E96D41E8738A}"/>
              </a:ext>
            </a:extLst>
          </p:cNvPr>
          <p:cNvCxnSpPr>
            <a:cxnSpLocks/>
            <a:stCxn id="79" idx="2"/>
            <a:endCxn id="66" idx="0"/>
          </p:cNvCxnSpPr>
          <p:nvPr/>
        </p:nvCxnSpPr>
        <p:spPr>
          <a:xfrm flipH="1">
            <a:off x="6751326" y="3027131"/>
            <a:ext cx="309275" cy="544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6977D558-C88C-77F2-0ADE-86FA3B0C885A}"/>
              </a:ext>
            </a:extLst>
          </p:cNvPr>
          <p:cNvCxnSpPr>
            <a:cxnSpLocks/>
            <a:stCxn id="79" idx="2"/>
            <a:endCxn id="69" idx="0"/>
          </p:cNvCxnSpPr>
          <p:nvPr/>
        </p:nvCxnSpPr>
        <p:spPr>
          <a:xfrm>
            <a:off x="7060601" y="3027131"/>
            <a:ext cx="381450" cy="544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B231D69-527A-839D-F9A4-B2E4A19EC5E3}"/>
              </a:ext>
            </a:extLst>
          </p:cNvPr>
          <p:cNvCxnSpPr>
            <a:cxnSpLocks/>
            <a:stCxn id="80" idx="2"/>
            <a:endCxn id="69" idx="0"/>
          </p:cNvCxnSpPr>
          <p:nvPr/>
        </p:nvCxnSpPr>
        <p:spPr>
          <a:xfrm flipH="1">
            <a:off x="7442051" y="3029193"/>
            <a:ext cx="519325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FAF9F3C6-AE70-FF0D-FFE8-61A1FD0CA55F}"/>
              </a:ext>
            </a:extLst>
          </p:cNvPr>
          <p:cNvCxnSpPr>
            <a:cxnSpLocks/>
            <a:stCxn id="80" idx="2"/>
            <a:endCxn id="70" idx="0"/>
          </p:cNvCxnSpPr>
          <p:nvPr/>
        </p:nvCxnSpPr>
        <p:spPr>
          <a:xfrm>
            <a:off x="7961376" y="3029193"/>
            <a:ext cx="238138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CF19F887-A674-D77C-07C0-90A38D00709C}"/>
              </a:ext>
            </a:extLst>
          </p:cNvPr>
          <p:cNvCxnSpPr>
            <a:cxnSpLocks/>
            <a:stCxn id="75" idx="2"/>
            <a:endCxn id="78" idx="0"/>
          </p:cNvCxnSpPr>
          <p:nvPr/>
        </p:nvCxnSpPr>
        <p:spPr>
          <a:xfrm flipH="1">
            <a:off x="6222401" y="2209801"/>
            <a:ext cx="336342" cy="58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584004A3-6965-8B00-758D-43813B660E17}"/>
              </a:ext>
            </a:extLst>
          </p:cNvPr>
          <p:cNvCxnSpPr>
            <a:cxnSpLocks/>
            <a:stCxn id="75" idx="2"/>
            <a:endCxn id="79" idx="0"/>
          </p:cNvCxnSpPr>
          <p:nvPr/>
        </p:nvCxnSpPr>
        <p:spPr>
          <a:xfrm>
            <a:off x="6558743" y="2209801"/>
            <a:ext cx="501858" cy="588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3920C528-FA96-B809-89A4-C181EAD02E04}"/>
              </a:ext>
            </a:extLst>
          </p:cNvPr>
          <p:cNvCxnSpPr>
            <a:cxnSpLocks/>
            <a:stCxn id="75" idx="2"/>
            <a:endCxn id="80" idx="0"/>
          </p:cNvCxnSpPr>
          <p:nvPr/>
        </p:nvCxnSpPr>
        <p:spPr>
          <a:xfrm>
            <a:off x="6558743" y="2209801"/>
            <a:ext cx="1402633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90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879C0-1FCA-5CC7-B992-F02C8CDD3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big is the TB-DAG?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2CFD2-50A5-9E51-958D-8350CE9B1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10D5B-3787-91CA-E4A4-794AF2211FFB}"/>
              </a:ext>
            </a:extLst>
          </p:cNvPr>
          <p:cNvSpPr/>
          <p:nvPr/>
        </p:nvSpPr>
        <p:spPr>
          <a:xfrm>
            <a:off x="717996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F68695-82FA-3971-E496-CE3CF7A8E5BA}"/>
              </a:ext>
            </a:extLst>
          </p:cNvPr>
          <p:cNvSpPr/>
          <p:nvPr/>
        </p:nvSpPr>
        <p:spPr>
          <a:xfrm>
            <a:off x="1175198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F3553B-6806-EB4B-F742-B21DF9C01410}"/>
              </a:ext>
            </a:extLst>
          </p:cNvPr>
          <p:cNvSpPr/>
          <p:nvPr/>
        </p:nvSpPr>
        <p:spPr>
          <a:xfrm>
            <a:off x="1647010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FACE4A-1146-1462-66D8-F1B81D665E7E}"/>
              </a:ext>
            </a:extLst>
          </p:cNvPr>
          <p:cNvSpPr/>
          <p:nvPr/>
        </p:nvSpPr>
        <p:spPr>
          <a:xfrm>
            <a:off x="2104212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4B073E-3693-A937-7E1D-9DA7F6071E71}"/>
              </a:ext>
            </a:extLst>
          </p:cNvPr>
          <p:cNvSpPr/>
          <p:nvPr/>
        </p:nvSpPr>
        <p:spPr>
          <a:xfrm>
            <a:off x="2533511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D14BEF-161F-AF9A-180C-FAB1084E6693}"/>
              </a:ext>
            </a:extLst>
          </p:cNvPr>
          <p:cNvSpPr/>
          <p:nvPr/>
        </p:nvSpPr>
        <p:spPr>
          <a:xfrm>
            <a:off x="2990713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322844-B188-3AB4-5A30-3B7F1DE66E08}"/>
              </a:ext>
            </a:extLst>
          </p:cNvPr>
          <p:cNvSpPr/>
          <p:nvPr/>
        </p:nvSpPr>
        <p:spPr>
          <a:xfrm>
            <a:off x="3462525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EB5974-5731-F9C5-A066-35E8DACA20BA}"/>
              </a:ext>
            </a:extLst>
          </p:cNvPr>
          <p:cNvSpPr/>
          <p:nvPr/>
        </p:nvSpPr>
        <p:spPr>
          <a:xfrm>
            <a:off x="3919727" y="4233368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1D95660-15C2-D6FA-B220-062488825F4A}"/>
              </a:ext>
            </a:extLst>
          </p:cNvPr>
          <p:cNvCxnSpPr>
            <a:cxnSpLocks/>
            <a:stCxn id="17" idx="3"/>
            <a:endCxn id="5" idx="0"/>
          </p:cNvCxnSpPr>
          <p:nvPr/>
        </p:nvCxnSpPr>
        <p:spPr>
          <a:xfrm flipH="1">
            <a:off x="832297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D1963F5-DABB-2E5A-D482-CB821E06F262}"/>
              </a:ext>
            </a:extLst>
          </p:cNvPr>
          <p:cNvCxnSpPr>
            <a:cxnSpLocks/>
            <a:stCxn id="17" idx="3"/>
            <a:endCxn id="6" idx="0"/>
          </p:cNvCxnSpPr>
          <p:nvPr/>
        </p:nvCxnSpPr>
        <p:spPr>
          <a:xfrm>
            <a:off x="1060896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BEB5E05-ACFC-665E-D389-818277C6CACC}"/>
              </a:ext>
            </a:extLst>
          </p:cNvPr>
          <p:cNvCxnSpPr>
            <a:cxnSpLocks/>
            <a:stCxn id="18" idx="3"/>
            <a:endCxn id="7" idx="0"/>
          </p:cNvCxnSpPr>
          <p:nvPr/>
        </p:nvCxnSpPr>
        <p:spPr>
          <a:xfrm flipH="1">
            <a:off x="1761311" y="3681579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9AFF91-88A7-CB3F-F8E2-6C10526C1062}"/>
              </a:ext>
            </a:extLst>
          </p:cNvPr>
          <p:cNvCxnSpPr>
            <a:cxnSpLocks/>
            <a:stCxn id="18" idx="3"/>
            <a:endCxn id="8" idx="0"/>
          </p:cNvCxnSpPr>
          <p:nvPr/>
        </p:nvCxnSpPr>
        <p:spPr>
          <a:xfrm>
            <a:off x="1989910" y="3681579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C3FFC832-60A5-EB1B-C6B5-F531C665AB51}"/>
              </a:ext>
            </a:extLst>
          </p:cNvPr>
          <p:cNvSpPr/>
          <p:nvPr/>
        </p:nvSpPr>
        <p:spPr>
          <a:xfrm>
            <a:off x="914400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C</a:t>
            </a: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320FA00-7BAA-7958-EEB7-B3AE892B8EC8}"/>
              </a:ext>
            </a:extLst>
          </p:cNvPr>
          <p:cNvSpPr/>
          <p:nvPr/>
        </p:nvSpPr>
        <p:spPr>
          <a:xfrm>
            <a:off x="1843414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7B3A3FC-717E-3D0E-C315-3BCB8AC647CC}"/>
              </a:ext>
            </a:extLst>
          </p:cNvPr>
          <p:cNvCxnSpPr>
            <a:cxnSpLocks/>
            <a:stCxn id="23" idx="3"/>
            <a:endCxn id="9" idx="0"/>
          </p:cNvCxnSpPr>
          <p:nvPr/>
        </p:nvCxnSpPr>
        <p:spPr>
          <a:xfrm flipH="1">
            <a:off x="2647812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47E407A-8907-B6DC-5899-670CD310E98B}"/>
              </a:ext>
            </a:extLst>
          </p:cNvPr>
          <p:cNvCxnSpPr>
            <a:cxnSpLocks/>
            <a:stCxn id="23" idx="3"/>
            <a:endCxn id="10" idx="0"/>
          </p:cNvCxnSpPr>
          <p:nvPr/>
        </p:nvCxnSpPr>
        <p:spPr>
          <a:xfrm>
            <a:off x="2882698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ED9D48B-30A9-B8EA-F8A5-C2BD2C4AD9F2}"/>
              </a:ext>
            </a:extLst>
          </p:cNvPr>
          <p:cNvCxnSpPr>
            <a:cxnSpLocks/>
            <a:stCxn id="24" idx="3"/>
            <a:endCxn id="11" idx="0"/>
          </p:cNvCxnSpPr>
          <p:nvPr/>
        </p:nvCxnSpPr>
        <p:spPr>
          <a:xfrm flipH="1">
            <a:off x="3576826" y="3681579"/>
            <a:ext cx="23488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8AD0836-3DB7-59AC-12D5-E79A6BCC5F62}"/>
              </a:ext>
            </a:extLst>
          </p:cNvPr>
          <p:cNvCxnSpPr>
            <a:cxnSpLocks/>
            <a:stCxn id="24" idx="3"/>
            <a:endCxn id="12" idx="0"/>
          </p:cNvCxnSpPr>
          <p:nvPr/>
        </p:nvCxnSpPr>
        <p:spPr>
          <a:xfrm>
            <a:off x="3811712" y="3681579"/>
            <a:ext cx="222316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F37983F5-8E53-A1CB-D099-EA771AC2E167}"/>
              </a:ext>
            </a:extLst>
          </p:cNvPr>
          <p:cNvSpPr/>
          <p:nvPr/>
        </p:nvSpPr>
        <p:spPr>
          <a:xfrm>
            <a:off x="2736202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142C8D98-17B7-5FB2-E04E-D70948D57524}"/>
              </a:ext>
            </a:extLst>
          </p:cNvPr>
          <p:cNvSpPr/>
          <p:nvPr/>
        </p:nvSpPr>
        <p:spPr>
          <a:xfrm>
            <a:off x="3665216" y="3429000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1E091F7-F8C0-8885-AD0A-9FA47B60E7DC}"/>
              </a:ext>
            </a:extLst>
          </p:cNvPr>
          <p:cNvCxnSpPr>
            <a:cxnSpLocks/>
            <a:stCxn id="17" idx="5"/>
            <a:endCxn id="18" idx="1"/>
          </p:cNvCxnSpPr>
          <p:nvPr/>
        </p:nvCxnSpPr>
        <p:spPr>
          <a:xfrm>
            <a:off x="1134144" y="3555290"/>
            <a:ext cx="782518" cy="0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0088067A-8FCD-B7E8-502C-B0932715F7F4}"/>
              </a:ext>
            </a:extLst>
          </p:cNvPr>
          <p:cNvSpPr/>
          <p:nvPr/>
        </p:nvSpPr>
        <p:spPr>
          <a:xfrm>
            <a:off x="1393167" y="2667000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A</a:t>
            </a: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06D3DC91-B1F7-6EB6-7584-0FAEABD458E0}"/>
              </a:ext>
            </a:extLst>
          </p:cNvPr>
          <p:cNvSpPr/>
          <p:nvPr/>
        </p:nvSpPr>
        <p:spPr>
          <a:xfrm>
            <a:off x="3208682" y="2681491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B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BE0404C-7B33-5C56-B7B7-658F7531DBDB}"/>
              </a:ext>
            </a:extLst>
          </p:cNvPr>
          <p:cNvCxnSpPr>
            <a:cxnSpLocks/>
            <a:stCxn id="26" idx="3"/>
            <a:endCxn id="17" idx="0"/>
          </p:cNvCxnSpPr>
          <p:nvPr/>
        </p:nvCxnSpPr>
        <p:spPr>
          <a:xfrm flipH="1">
            <a:off x="1060896" y="2919579"/>
            <a:ext cx="478767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7C20332-4920-6636-39B0-6FA9D032BC22}"/>
              </a:ext>
            </a:extLst>
          </p:cNvPr>
          <p:cNvCxnSpPr>
            <a:cxnSpLocks/>
            <a:stCxn id="26" idx="3"/>
            <a:endCxn id="23" idx="0"/>
          </p:cNvCxnSpPr>
          <p:nvPr/>
        </p:nvCxnSpPr>
        <p:spPr>
          <a:xfrm>
            <a:off x="1539663" y="2919579"/>
            <a:ext cx="1343035" cy="50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F80C378-28A4-164B-3428-74CA5385CE65}"/>
              </a:ext>
            </a:extLst>
          </p:cNvPr>
          <p:cNvCxnSpPr>
            <a:cxnSpLocks/>
            <a:stCxn id="27" idx="3"/>
            <a:endCxn id="18" idx="0"/>
          </p:cNvCxnSpPr>
          <p:nvPr/>
        </p:nvCxnSpPr>
        <p:spPr>
          <a:xfrm flipH="1">
            <a:off x="1989910" y="2934070"/>
            <a:ext cx="1365268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A5376BA-C80B-30A3-5628-4D35C8BA51FE}"/>
              </a:ext>
            </a:extLst>
          </p:cNvPr>
          <p:cNvCxnSpPr>
            <a:cxnSpLocks/>
            <a:stCxn id="27" idx="3"/>
            <a:endCxn id="24" idx="0"/>
          </p:cNvCxnSpPr>
          <p:nvPr/>
        </p:nvCxnSpPr>
        <p:spPr>
          <a:xfrm>
            <a:off x="3355178" y="2934070"/>
            <a:ext cx="456534" cy="4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A218E668-B55E-6966-F93F-0F3F4B23F5B9}"/>
              </a:ext>
            </a:extLst>
          </p:cNvPr>
          <p:cNvSpPr/>
          <p:nvPr/>
        </p:nvSpPr>
        <p:spPr>
          <a:xfrm>
            <a:off x="2322181" y="2021556"/>
            <a:ext cx="237398" cy="2373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7824496-703D-1624-DD18-CA5A6094ED1B}"/>
              </a:ext>
            </a:extLst>
          </p:cNvPr>
          <p:cNvCxnSpPr>
            <a:cxnSpLocks/>
            <a:stCxn id="32" idx="4"/>
            <a:endCxn id="26" idx="0"/>
          </p:cNvCxnSpPr>
          <p:nvPr/>
        </p:nvCxnSpPr>
        <p:spPr>
          <a:xfrm flipH="1">
            <a:off x="1539663" y="2258954"/>
            <a:ext cx="901217" cy="408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8E61DEC-9FDD-BEEB-5AB8-C1C3B3EE624E}"/>
              </a:ext>
            </a:extLst>
          </p:cNvPr>
          <p:cNvCxnSpPr>
            <a:cxnSpLocks/>
          </p:cNvCxnSpPr>
          <p:nvPr/>
        </p:nvCxnSpPr>
        <p:spPr>
          <a:xfrm>
            <a:off x="2425549" y="2258954"/>
            <a:ext cx="914298" cy="422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8D49C1D8-1210-BA35-715B-093E90D692B5}"/>
              </a:ext>
            </a:extLst>
          </p:cNvPr>
          <p:cNvSpPr txBox="1"/>
          <p:nvPr/>
        </p:nvSpPr>
        <p:spPr>
          <a:xfrm>
            <a:off x="797871" y="1148613"/>
            <a:ext cx="7851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Size is dominated by observation points.</a:t>
            </a:r>
          </a:p>
          <a:p>
            <a:pPr algn="ctr"/>
            <a:r>
              <a:rPr lang="en-US" dirty="0"/>
              <a:t>How many observation points (</a:t>
            </a:r>
            <a:r>
              <a:rPr lang="en-US" i="1" dirty="0"/>
              <a:t>i.e., </a:t>
            </a:r>
            <a:r>
              <a:rPr lang="en-US" dirty="0"/>
              <a:t>(decision point, prescription) pairs) are there? 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84CEAF2-417A-42A9-4383-D7E95FE84717}"/>
              </a:ext>
            </a:extLst>
          </p:cNvPr>
          <p:cNvSpPr/>
          <p:nvPr/>
        </p:nvSpPr>
        <p:spPr>
          <a:xfrm>
            <a:off x="810064" y="3345077"/>
            <a:ext cx="1425123" cy="3788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9B54442-8219-F944-159E-B397D72C3CFA}"/>
              </a:ext>
            </a:extLst>
          </p:cNvPr>
          <p:cNvSpPr/>
          <p:nvPr/>
        </p:nvSpPr>
        <p:spPr>
          <a:xfrm>
            <a:off x="2637421" y="3345078"/>
            <a:ext cx="481254" cy="3788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D39ABE9-D7D7-4D32-AABB-2400F280A22B}"/>
              </a:ext>
            </a:extLst>
          </p:cNvPr>
          <p:cNvSpPr/>
          <p:nvPr/>
        </p:nvSpPr>
        <p:spPr>
          <a:xfrm>
            <a:off x="3566961" y="3345078"/>
            <a:ext cx="481254" cy="3788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6BF966B-2D34-F65D-15EA-5A330F958AA4}"/>
              </a:ext>
            </a:extLst>
          </p:cNvPr>
          <p:cNvSpPr/>
          <p:nvPr/>
        </p:nvSpPr>
        <p:spPr>
          <a:xfrm>
            <a:off x="1286368" y="2625860"/>
            <a:ext cx="2378847" cy="35626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D44C1BE-3D90-9956-E072-2646DCAE1F0C}"/>
              </a:ext>
            </a:extLst>
          </p:cNvPr>
          <p:cNvCxnSpPr>
            <a:cxnSpLocks/>
          </p:cNvCxnSpPr>
          <p:nvPr/>
        </p:nvCxnSpPr>
        <p:spPr>
          <a:xfrm flipH="1" flipV="1">
            <a:off x="2235187" y="3800208"/>
            <a:ext cx="362620" cy="9410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64B7B516-9206-4C76-357C-211C072AEC7A}"/>
              </a:ext>
            </a:extLst>
          </p:cNvPr>
          <p:cNvSpPr txBox="1"/>
          <p:nvPr/>
        </p:nvSpPr>
        <p:spPr>
          <a:xfrm>
            <a:off x="577419" y="4746275"/>
            <a:ext cx="3892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Public states (common-knowledge sets)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E663F72-5202-0C67-84FE-86BC04FAFC77}"/>
              </a:ext>
            </a:extLst>
          </p:cNvPr>
          <p:cNvSpPr txBox="1"/>
          <p:nvPr/>
        </p:nvSpPr>
        <p:spPr>
          <a:xfrm>
            <a:off x="-6417" y="5356"/>
            <a:ext cx="45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[Zhang, Farina, </a:t>
            </a:r>
            <a:r>
              <a:rPr lang="en-US" sz="1200" dirty="0" err="1">
                <a:solidFill>
                  <a:schemeClr val="accent4"/>
                </a:solidFill>
              </a:rPr>
              <a:t>Sandholm</a:t>
            </a:r>
            <a:r>
              <a:rPr lang="en-US" sz="1200" dirty="0">
                <a:solidFill>
                  <a:schemeClr val="accent4"/>
                </a:solidFill>
              </a:rPr>
              <a:t> ICML 2023]</a:t>
            </a:r>
            <a:endParaRPr lang="en-US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8B372D-182B-5EF7-5A96-FCA96ACC116E}"/>
              </a:ext>
            </a:extLst>
          </p:cNvPr>
          <p:cNvSpPr/>
          <p:nvPr/>
        </p:nvSpPr>
        <p:spPr>
          <a:xfrm>
            <a:off x="4917560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AF4708E-98E1-A97F-F7D0-505F81761339}"/>
              </a:ext>
            </a:extLst>
          </p:cNvPr>
          <p:cNvSpPr/>
          <p:nvPr/>
        </p:nvSpPr>
        <p:spPr>
          <a:xfrm>
            <a:off x="55005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450B2A8-F490-30A9-8042-6420F866E076}"/>
              </a:ext>
            </a:extLst>
          </p:cNvPr>
          <p:cNvSpPr/>
          <p:nvPr/>
        </p:nvSpPr>
        <p:spPr>
          <a:xfrm>
            <a:off x="6033976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CA11EB2C-7A79-E128-9108-20896B6BC926}"/>
              </a:ext>
            </a:extLst>
          </p:cNvPr>
          <p:cNvSpPr/>
          <p:nvPr/>
        </p:nvSpPr>
        <p:spPr>
          <a:xfrm>
            <a:off x="6604032" y="4741287"/>
            <a:ext cx="228600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95578CCC-533B-A436-CA94-F866A125BE6E}"/>
              </a:ext>
            </a:extLst>
          </p:cNvPr>
          <p:cNvSpPr/>
          <p:nvPr/>
        </p:nvSpPr>
        <p:spPr>
          <a:xfrm>
            <a:off x="54102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GI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A7C2F57-1ABB-EBD3-F462-858BBA40FECC}"/>
              </a:ext>
            </a:extLst>
          </p:cNvPr>
          <p:cNvSpPr/>
          <p:nvPr/>
        </p:nvSpPr>
        <p:spPr>
          <a:xfrm>
            <a:off x="5943600" y="4191236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HJ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349BB54-1C95-D0B6-9B68-B5B5269AEB93}"/>
              </a:ext>
            </a:extLst>
          </p:cNvPr>
          <p:cNvSpPr/>
          <p:nvPr/>
        </p:nvSpPr>
        <p:spPr>
          <a:xfrm>
            <a:off x="4760976" y="4191234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87277668-DA8B-1B57-5CF6-538B2CE0B4A6}"/>
              </a:ext>
            </a:extLst>
          </p:cNvPr>
          <p:cNvSpPr/>
          <p:nvPr/>
        </p:nvSpPr>
        <p:spPr>
          <a:xfrm>
            <a:off x="51054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A3475D8F-B80A-C395-3B67-6EA91459C9E3}"/>
              </a:ext>
            </a:extLst>
          </p:cNvPr>
          <p:cNvSpPr/>
          <p:nvPr/>
        </p:nvSpPr>
        <p:spPr>
          <a:xfrm>
            <a:off x="6477000" y="4191233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AEFC0D7-BDFB-0987-FCD1-0111341934C9}"/>
              </a:ext>
            </a:extLst>
          </p:cNvPr>
          <p:cNvSpPr/>
          <p:nvPr/>
        </p:nvSpPr>
        <p:spPr>
          <a:xfrm>
            <a:off x="6786766" y="4191232"/>
            <a:ext cx="192024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091454A-B131-9806-62E9-290B53F5465B}"/>
              </a:ext>
            </a:extLst>
          </p:cNvPr>
          <p:cNvCxnSpPr>
            <a:stCxn id="97" idx="2"/>
            <a:endCxn id="3" idx="0"/>
          </p:cNvCxnSpPr>
          <p:nvPr/>
        </p:nvCxnSpPr>
        <p:spPr>
          <a:xfrm flipH="1">
            <a:off x="5031860" y="4419837"/>
            <a:ext cx="570364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1BB40552-37C3-A506-8C34-A271644C7F2A}"/>
              </a:ext>
            </a:extLst>
          </p:cNvPr>
          <p:cNvCxnSpPr>
            <a:cxnSpLocks/>
            <a:stCxn id="97" idx="2"/>
            <a:endCxn id="95" idx="0"/>
          </p:cNvCxnSpPr>
          <p:nvPr/>
        </p:nvCxnSpPr>
        <p:spPr>
          <a:xfrm>
            <a:off x="5602224" y="4419837"/>
            <a:ext cx="546052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69B407CF-61DA-49F4-A041-31C5C8A33FDB}"/>
              </a:ext>
            </a:extLst>
          </p:cNvPr>
          <p:cNvCxnSpPr>
            <a:cxnSpLocks/>
            <a:stCxn id="99" idx="2"/>
            <a:endCxn id="93" idx="0"/>
          </p:cNvCxnSpPr>
          <p:nvPr/>
        </p:nvCxnSpPr>
        <p:spPr>
          <a:xfrm flipH="1">
            <a:off x="5614876" y="4419837"/>
            <a:ext cx="52074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74D037FE-1BA5-13C8-997B-63F1FD6879DA}"/>
              </a:ext>
            </a:extLst>
          </p:cNvPr>
          <p:cNvCxnSpPr>
            <a:cxnSpLocks/>
            <a:stCxn id="99" idx="2"/>
            <a:endCxn id="96" idx="0"/>
          </p:cNvCxnSpPr>
          <p:nvPr/>
        </p:nvCxnSpPr>
        <p:spPr>
          <a:xfrm>
            <a:off x="6135624" y="4419837"/>
            <a:ext cx="582708" cy="32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7598D434-89F5-B4D6-A3FF-4F948FDB9676}"/>
              </a:ext>
            </a:extLst>
          </p:cNvPr>
          <p:cNvCxnSpPr>
            <a:cxnSpLocks/>
            <a:stCxn id="101" idx="2"/>
            <a:endCxn id="3" idx="0"/>
          </p:cNvCxnSpPr>
          <p:nvPr/>
        </p:nvCxnSpPr>
        <p:spPr>
          <a:xfrm>
            <a:off x="4856988" y="4419835"/>
            <a:ext cx="174872" cy="321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06C522C0-F9CD-9DE2-CC6E-360039191CEF}"/>
              </a:ext>
            </a:extLst>
          </p:cNvPr>
          <p:cNvCxnSpPr>
            <a:cxnSpLocks/>
            <a:stCxn id="102" idx="2"/>
            <a:endCxn id="93" idx="0"/>
          </p:cNvCxnSpPr>
          <p:nvPr/>
        </p:nvCxnSpPr>
        <p:spPr>
          <a:xfrm>
            <a:off x="5201412" y="4419834"/>
            <a:ext cx="413464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2D4CB10C-DB30-248D-D46C-ADEF64DED186}"/>
              </a:ext>
            </a:extLst>
          </p:cNvPr>
          <p:cNvCxnSpPr>
            <a:cxnSpLocks/>
            <a:stCxn id="103" idx="2"/>
            <a:endCxn id="95" idx="0"/>
          </p:cNvCxnSpPr>
          <p:nvPr/>
        </p:nvCxnSpPr>
        <p:spPr>
          <a:xfrm flipH="1">
            <a:off x="6148276" y="4419834"/>
            <a:ext cx="424736" cy="32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57FAAB7B-0976-326E-D99F-9DE7DA342A8A}"/>
              </a:ext>
            </a:extLst>
          </p:cNvPr>
          <p:cNvCxnSpPr>
            <a:cxnSpLocks/>
            <a:stCxn id="104" idx="2"/>
            <a:endCxn id="96" idx="0"/>
          </p:cNvCxnSpPr>
          <p:nvPr/>
        </p:nvCxnSpPr>
        <p:spPr>
          <a:xfrm flipH="1">
            <a:off x="6718332" y="4419833"/>
            <a:ext cx="164446" cy="321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78000FC-7ED4-96C2-5A7A-36323364FDEA}"/>
              </a:ext>
            </a:extLst>
          </p:cNvPr>
          <p:cNvSpPr/>
          <p:nvPr/>
        </p:nvSpPr>
        <p:spPr>
          <a:xfrm>
            <a:off x="7131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B3EC048-4960-0E21-0EA6-F23B41B6CF31}"/>
              </a:ext>
            </a:extLst>
          </p:cNvPr>
          <p:cNvSpPr/>
          <p:nvPr/>
        </p:nvSpPr>
        <p:spPr>
          <a:xfrm>
            <a:off x="7515238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L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B73BB1A7-2052-2CAE-697E-C42479A44A44}"/>
              </a:ext>
            </a:extLst>
          </p:cNvPr>
          <p:cNvSpPr/>
          <p:nvPr/>
        </p:nvSpPr>
        <p:spPr>
          <a:xfrm>
            <a:off x="7893190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9E1A8F58-FDDD-C140-51EC-9DFA20898B49}"/>
              </a:ext>
            </a:extLst>
          </p:cNvPr>
          <p:cNvSpPr/>
          <p:nvPr/>
        </p:nvSpPr>
        <p:spPr>
          <a:xfrm>
            <a:off x="8271142" y="4191232"/>
            <a:ext cx="228600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9E375450-0854-9732-C0AD-7D8C56CEC6C3}"/>
              </a:ext>
            </a:extLst>
          </p:cNvPr>
          <p:cNvSpPr/>
          <p:nvPr/>
        </p:nvSpPr>
        <p:spPr>
          <a:xfrm>
            <a:off x="5674240" y="3571611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0D4C6123-ADFE-AB16-1891-B482D1BDF9E6}"/>
              </a:ext>
            </a:extLst>
          </p:cNvPr>
          <p:cNvCxnSpPr>
            <a:cxnSpLocks/>
            <a:stCxn id="117" idx="2"/>
            <a:endCxn id="97" idx="0"/>
          </p:cNvCxnSpPr>
          <p:nvPr/>
        </p:nvCxnSpPr>
        <p:spPr>
          <a:xfrm flipH="1">
            <a:off x="5602224" y="3800212"/>
            <a:ext cx="26404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B1EE2C72-4A7F-AC2F-0CF4-A8FAF155F0B6}"/>
              </a:ext>
            </a:extLst>
          </p:cNvPr>
          <p:cNvCxnSpPr>
            <a:cxnSpLocks/>
            <a:stCxn id="117" idx="2"/>
            <a:endCxn id="99" idx="0"/>
          </p:cNvCxnSpPr>
          <p:nvPr/>
        </p:nvCxnSpPr>
        <p:spPr>
          <a:xfrm>
            <a:off x="5866264" y="3800212"/>
            <a:ext cx="269360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BABDB749-FAB8-4480-05A3-BB0E6099E8CF}"/>
              </a:ext>
            </a:extLst>
          </p:cNvPr>
          <p:cNvSpPr/>
          <p:nvPr/>
        </p:nvSpPr>
        <p:spPr>
          <a:xfrm>
            <a:off x="4843128" y="357161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</a:t>
            </a: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D7974C0-6900-798E-BB7C-BFE2C0BF656F}"/>
              </a:ext>
            </a:extLst>
          </p:cNvPr>
          <p:cNvCxnSpPr>
            <a:cxnSpLocks/>
            <a:stCxn id="120" idx="2"/>
            <a:endCxn id="101" idx="0"/>
          </p:cNvCxnSpPr>
          <p:nvPr/>
        </p:nvCxnSpPr>
        <p:spPr>
          <a:xfrm flipH="1">
            <a:off x="4856988" y="3800211"/>
            <a:ext cx="17816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9831C51D-D2B1-6F4D-CB03-DEAC3DFE5D15}"/>
              </a:ext>
            </a:extLst>
          </p:cNvPr>
          <p:cNvCxnSpPr>
            <a:cxnSpLocks/>
            <a:stCxn id="120" idx="2"/>
            <a:endCxn id="102" idx="0"/>
          </p:cNvCxnSpPr>
          <p:nvPr/>
        </p:nvCxnSpPr>
        <p:spPr>
          <a:xfrm>
            <a:off x="5035152" y="3800211"/>
            <a:ext cx="166260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Rectangle 122">
            <a:extLst>
              <a:ext uri="{FF2B5EF4-FFF2-40B4-BE49-F238E27FC236}">
                <a16:creationId xmlns:a16="http://schemas.microsoft.com/office/drawing/2014/main" id="{745D849C-7880-145E-1A4D-3AE32B3C437A}"/>
              </a:ext>
            </a:extLst>
          </p:cNvPr>
          <p:cNvSpPr/>
          <p:nvPr/>
        </p:nvSpPr>
        <p:spPr>
          <a:xfrm>
            <a:off x="6559302" y="3571609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</a:t>
            </a: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4893486D-B921-ECD7-2B91-35A0D80A7915}"/>
              </a:ext>
            </a:extLst>
          </p:cNvPr>
          <p:cNvCxnSpPr>
            <a:cxnSpLocks/>
            <a:stCxn id="123" idx="2"/>
            <a:endCxn id="104" idx="0"/>
          </p:cNvCxnSpPr>
          <p:nvPr/>
        </p:nvCxnSpPr>
        <p:spPr>
          <a:xfrm>
            <a:off x="6751326" y="3800210"/>
            <a:ext cx="131452" cy="39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3ADF5163-5F6F-F7C2-0AC6-3470D252DEAC}"/>
              </a:ext>
            </a:extLst>
          </p:cNvPr>
          <p:cNvCxnSpPr>
            <a:cxnSpLocks/>
            <a:stCxn id="123" idx="2"/>
            <a:endCxn id="103" idx="0"/>
          </p:cNvCxnSpPr>
          <p:nvPr/>
        </p:nvCxnSpPr>
        <p:spPr>
          <a:xfrm flipH="1">
            <a:off x="6573012" y="3800210"/>
            <a:ext cx="178314" cy="39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A5F7F39-2FA1-BD6A-1958-644A1B24EE1D}"/>
              </a:ext>
            </a:extLst>
          </p:cNvPr>
          <p:cNvSpPr/>
          <p:nvPr/>
        </p:nvSpPr>
        <p:spPr>
          <a:xfrm>
            <a:off x="7250027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3E920FD-B45D-E574-EF09-AC681F502E68}"/>
              </a:ext>
            </a:extLst>
          </p:cNvPr>
          <p:cNvSpPr/>
          <p:nvPr/>
        </p:nvSpPr>
        <p:spPr>
          <a:xfrm>
            <a:off x="8007490" y="3571607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</a:t>
            </a:r>
          </a:p>
        </p:txBody>
      </p: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FE6B8E4B-1431-924A-692A-08E1F2C3CA92}"/>
              </a:ext>
            </a:extLst>
          </p:cNvPr>
          <p:cNvCxnSpPr>
            <a:cxnSpLocks/>
            <a:stCxn id="126" idx="2"/>
            <a:endCxn id="114" idx="0"/>
          </p:cNvCxnSpPr>
          <p:nvPr/>
        </p:nvCxnSpPr>
        <p:spPr>
          <a:xfrm>
            <a:off x="7442051" y="3800208"/>
            <a:ext cx="187487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E0040AEA-F0A9-ED42-FBA6-82932215F756}"/>
              </a:ext>
            </a:extLst>
          </p:cNvPr>
          <p:cNvCxnSpPr>
            <a:cxnSpLocks/>
            <a:stCxn id="126" idx="2"/>
            <a:endCxn id="113" idx="0"/>
          </p:cNvCxnSpPr>
          <p:nvPr/>
        </p:nvCxnSpPr>
        <p:spPr>
          <a:xfrm flipH="1">
            <a:off x="7245490" y="3800208"/>
            <a:ext cx="196561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345301A9-F9AD-5F3E-5A0C-B226B95DD953}"/>
              </a:ext>
            </a:extLst>
          </p:cNvPr>
          <p:cNvCxnSpPr>
            <a:cxnSpLocks/>
            <a:stCxn id="127" idx="2"/>
            <a:endCxn id="115" idx="0"/>
          </p:cNvCxnSpPr>
          <p:nvPr/>
        </p:nvCxnSpPr>
        <p:spPr>
          <a:xfrm flipH="1">
            <a:off x="8007490" y="3800208"/>
            <a:ext cx="192024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3AF33B10-E678-2565-F272-F67FC161E334}"/>
              </a:ext>
            </a:extLst>
          </p:cNvPr>
          <p:cNvCxnSpPr>
            <a:cxnSpLocks/>
            <a:stCxn id="127" idx="2"/>
            <a:endCxn id="116" idx="0"/>
          </p:cNvCxnSpPr>
          <p:nvPr/>
        </p:nvCxnSpPr>
        <p:spPr>
          <a:xfrm>
            <a:off x="8199514" y="3800208"/>
            <a:ext cx="185928" cy="39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131">
            <a:extLst>
              <a:ext uri="{FF2B5EF4-FFF2-40B4-BE49-F238E27FC236}">
                <a16:creationId xmlns:a16="http://schemas.microsoft.com/office/drawing/2014/main" id="{302C5A4D-7DCA-3165-9EF2-78B7E2B47504}"/>
              </a:ext>
            </a:extLst>
          </p:cNvPr>
          <p:cNvSpPr/>
          <p:nvPr/>
        </p:nvSpPr>
        <p:spPr>
          <a:xfrm>
            <a:off x="6366719" y="1981200"/>
            <a:ext cx="384048" cy="228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AB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0F899A5E-7A2F-16D9-6786-708AEE70D5F3}"/>
              </a:ext>
            </a:extLst>
          </p:cNvPr>
          <p:cNvSpPr/>
          <p:nvPr/>
        </p:nvSpPr>
        <p:spPr>
          <a:xfrm>
            <a:off x="5039777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CD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7731CD74-847C-B0D8-D304-FF48F6C72478}"/>
              </a:ext>
            </a:extLst>
          </p:cNvPr>
          <p:cNvSpPr/>
          <p:nvPr/>
        </p:nvSpPr>
        <p:spPr>
          <a:xfrm>
            <a:off x="6030377" y="2793574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CF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D51EED92-5BA8-E4BA-A64A-04CF3EFEB467}"/>
              </a:ext>
            </a:extLst>
          </p:cNvPr>
          <p:cNvSpPr/>
          <p:nvPr/>
        </p:nvSpPr>
        <p:spPr>
          <a:xfrm>
            <a:off x="6868577" y="2798530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DE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7949CD05-A9AE-5D2A-48AF-3E7933F5CF43}"/>
              </a:ext>
            </a:extLst>
          </p:cNvPr>
          <p:cNvSpPr/>
          <p:nvPr/>
        </p:nvSpPr>
        <p:spPr>
          <a:xfrm>
            <a:off x="7769352" y="2800592"/>
            <a:ext cx="384048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EF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E36151B7-3F87-B4EB-56EB-59C621428825}"/>
              </a:ext>
            </a:extLst>
          </p:cNvPr>
          <p:cNvCxnSpPr>
            <a:stCxn id="132" idx="2"/>
            <a:endCxn id="133" idx="0"/>
          </p:cNvCxnSpPr>
          <p:nvPr/>
        </p:nvCxnSpPr>
        <p:spPr>
          <a:xfrm flipH="1">
            <a:off x="5231801" y="2209801"/>
            <a:ext cx="1326942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F4783141-278F-D4C9-FA83-4FEF80C9A39F}"/>
              </a:ext>
            </a:extLst>
          </p:cNvPr>
          <p:cNvCxnSpPr>
            <a:cxnSpLocks/>
            <a:stCxn id="133" idx="2"/>
            <a:endCxn id="117" idx="0"/>
          </p:cNvCxnSpPr>
          <p:nvPr/>
        </p:nvCxnSpPr>
        <p:spPr>
          <a:xfrm>
            <a:off x="5231801" y="3029193"/>
            <a:ext cx="634463" cy="542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7B830D30-60DF-2AA0-499F-F60FFAC19A9A}"/>
              </a:ext>
            </a:extLst>
          </p:cNvPr>
          <p:cNvCxnSpPr>
            <a:cxnSpLocks/>
            <a:stCxn id="134" idx="2"/>
            <a:endCxn id="120" idx="0"/>
          </p:cNvCxnSpPr>
          <p:nvPr/>
        </p:nvCxnSpPr>
        <p:spPr>
          <a:xfrm flipH="1">
            <a:off x="5035152" y="3022175"/>
            <a:ext cx="1187249" cy="549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460E714F-DCC7-6AD7-CDA4-EA389493DD50}"/>
              </a:ext>
            </a:extLst>
          </p:cNvPr>
          <p:cNvCxnSpPr>
            <a:cxnSpLocks/>
            <a:stCxn id="134" idx="2"/>
            <a:endCxn id="127" idx="0"/>
          </p:cNvCxnSpPr>
          <p:nvPr/>
        </p:nvCxnSpPr>
        <p:spPr>
          <a:xfrm>
            <a:off x="6222401" y="3022175"/>
            <a:ext cx="1977113" cy="549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072D9468-11F9-9E7C-EE42-2FB90355716C}"/>
              </a:ext>
            </a:extLst>
          </p:cNvPr>
          <p:cNvCxnSpPr>
            <a:cxnSpLocks/>
            <a:stCxn id="135" idx="2"/>
            <a:endCxn id="123" idx="0"/>
          </p:cNvCxnSpPr>
          <p:nvPr/>
        </p:nvCxnSpPr>
        <p:spPr>
          <a:xfrm flipH="1">
            <a:off x="6751326" y="3027131"/>
            <a:ext cx="309275" cy="544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1B2C84A0-B395-BBFF-B28F-0A366F6E9BA1}"/>
              </a:ext>
            </a:extLst>
          </p:cNvPr>
          <p:cNvCxnSpPr>
            <a:cxnSpLocks/>
            <a:stCxn id="135" idx="2"/>
            <a:endCxn id="126" idx="0"/>
          </p:cNvCxnSpPr>
          <p:nvPr/>
        </p:nvCxnSpPr>
        <p:spPr>
          <a:xfrm>
            <a:off x="7060601" y="3027131"/>
            <a:ext cx="381450" cy="544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7804469B-2FAB-BD3B-4558-4504D6F5D018}"/>
              </a:ext>
            </a:extLst>
          </p:cNvPr>
          <p:cNvCxnSpPr>
            <a:cxnSpLocks/>
            <a:stCxn id="136" idx="2"/>
            <a:endCxn id="126" idx="0"/>
          </p:cNvCxnSpPr>
          <p:nvPr/>
        </p:nvCxnSpPr>
        <p:spPr>
          <a:xfrm flipH="1">
            <a:off x="7442051" y="3029193"/>
            <a:ext cx="519325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BF157C28-C6EC-2A9F-3089-55F4C6388AE7}"/>
              </a:ext>
            </a:extLst>
          </p:cNvPr>
          <p:cNvCxnSpPr>
            <a:cxnSpLocks/>
            <a:stCxn id="136" idx="2"/>
            <a:endCxn id="127" idx="0"/>
          </p:cNvCxnSpPr>
          <p:nvPr/>
        </p:nvCxnSpPr>
        <p:spPr>
          <a:xfrm>
            <a:off x="7961376" y="3029193"/>
            <a:ext cx="238138" cy="542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28F9BBC5-5CB8-68DF-5E28-2AB02B7A34E4}"/>
              </a:ext>
            </a:extLst>
          </p:cNvPr>
          <p:cNvCxnSpPr>
            <a:cxnSpLocks/>
            <a:stCxn id="132" idx="2"/>
            <a:endCxn id="134" idx="0"/>
          </p:cNvCxnSpPr>
          <p:nvPr/>
        </p:nvCxnSpPr>
        <p:spPr>
          <a:xfrm flipH="1">
            <a:off x="6222401" y="2209801"/>
            <a:ext cx="336342" cy="58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D7A512BB-E2C2-DFD6-42BD-962F6E3E2089}"/>
              </a:ext>
            </a:extLst>
          </p:cNvPr>
          <p:cNvCxnSpPr>
            <a:cxnSpLocks/>
            <a:stCxn id="132" idx="2"/>
            <a:endCxn id="135" idx="0"/>
          </p:cNvCxnSpPr>
          <p:nvPr/>
        </p:nvCxnSpPr>
        <p:spPr>
          <a:xfrm>
            <a:off x="6558743" y="2209801"/>
            <a:ext cx="501858" cy="588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13E676D9-F3CE-E96A-11C2-5D2592A4A46A}"/>
              </a:ext>
            </a:extLst>
          </p:cNvPr>
          <p:cNvCxnSpPr>
            <a:cxnSpLocks/>
            <a:stCxn id="132" idx="2"/>
            <a:endCxn id="136" idx="0"/>
          </p:cNvCxnSpPr>
          <p:nvPr/>
        </p:nvCxnSpPr>
        <p:spPr>
          <a:xfrm>
            <a:off x="6558743" y="2209801"/>
            <a:ext cx="1402633" cy="590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459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7CF00AD-DDE5-449D-5ACB-BA852128A7D3}"/>
              </a:ext>
            </a:extLst>
          </p:cNvPr>
          <p:cNvCxnSpPr>
            <a:cxnSpLocks/>
            <a:stCxn id="44" idx="5"/>
            <a:endCxn id="117" idx="1"/>
          </p:cNvCxnSpPr>
          <p:nvPr/>
        </p:nvCxnSpPr>
        <p:spPr>
          <a:xfrm flipV="1">
            <a:off x="3115344" y="4826708"/>
            <a:ext cx="551112" cy="1"/>
          </a:xfrm>
          <a:prstGeom prst="line">
            <a:avLst/>
          </a:prstGeom>
          <a:ln>
            <a:solidFill>
              <a:schemeClr val="accent5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96EE4B-942C-1E21-C82E-767999F0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AA3CC2AC-44FC-9195-FE3D-7C0235377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How big is the TB-DAG?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F48F9B4-ECEE-D946-6C21-5C883917A617}"/>
              </a:ext>
            </a:extLst>
          </p:cNvPr>
          <p:cNvSpPr txBox="1"/>
          <p:nvPr/>
        </p:nvSpPr>
        <p:spPr>
          <a:xfrm>
            <a:off x="797871" y="1148613"/>
            <a:ext cx="7851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Size is dominated by observation points.</a:t>
            </a:r>
          </a:p>
          <a:p>
            <a:pPr algn="ctr"/>
            <a:r>
              <a:rPr lang="en-US" dirty="0"/>
              <a:t>How many observation points (</a:t>
            </a:r>
            <a:r>
              <a:rPr lang="en-US" i="1" dirty="0"/>
              <a:t>i.e., </a:t>
            </a:r>
            <a:r>
              <a:rPr lang="en-US" dirty="0"/>
              <a:t>(decision point, prescription) pairs) are there? </a:t>
            </a:r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0C4716F8-E343-46D0-80AD-B62423871905}"/>
              </a:ext>
            </a:extLst>
          </p:cNvPr>
          <p:cNvSpPr/>
          <p:nvPr/>
        </p:nvSpPr>
        <p:spPr>
          <a:xfrm>
            <a:off x="2209800" y="4700421"/>
            <a:ext cx="292992" cy="252579"/>
          </a:xfrm>
          <a:prstGeom prst="triangl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0998DFBB-2AD9-C0B5-370E-B656D956FFC5}"/>
              </a:ext>
            </a:extLst>
          </p:cNvPr>
          <p:cNvSpPr/>
          <p:nvPr/>
        </p:nvSpPr>
        <p:spPr>
          <a:xfrm>
            <a:off x="1535808" y="4700421"/>
            <a:ext cx="292992" cy="252579"/>
          </a:xfrm>
          <a:prstGeom prst="triangl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118FF93D-0B6C-D001-164C-778CBBDA302B}"/>
              </a:ext>
            </a:extLst>
          </p:cNvPr>
          <p:cNvSpPr/>
          <p:nvPr/>
        </p:nvSpPr>
        <p:spPr>
          <a:xfrm>
            <a:off x="2895600" y="4700419"/>
            <a:ext cx="292992" cy="252579"/>
          </a:xfrm>
          <a:prstGeom prst="triangl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9C424F51-323C-838B-69A8-60FA43BCA11D}"/>
              </a:ext>
            </a:extLst>
          </p:cNvPr>
          <p:cNvSpPr/>
          <p:nvPr/>
        </p:nvSpPr>
        <p:spPr>
          <a:xfrm>
            <a:off x="1931623" y="3332605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80DBBC54-04B3-512B-6E4A-9C115575512A}"/>
              </a:ext>
            </a:extLst>
          </p:cNvPr>
          <p:cNvSpPr/>
          <p:nvPr/>
        </p:nvSpPr>
        <p:spPr>
          <a:xfrm>
            <a:off x="2602608" y="3971186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CD2749B-C925-A302-F293-C873FA4546A1}"/>
              </a:ext>
            </a:extLst>
          </p:cNvPr>
          <p:cNvCxnSpPr>
            <a:cxnSpLocks/>
            <a:stCxn id="49" idx="3"/>
            <a:endCxn id="44" idx="0"/>
          </p:cNvCxnSpPr>
          <p:nvPr/>
        </p:nvCxnSpPr>
        <p:spPr>
          <a:xfrm>
            <a:off x="2749104" y="4223765"/>
            <a:ext cx="292992" cy="476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DAB2132-4A68-8959-67B4-B645166A909D}"/>
              </a:ext>
            </a:extLst>
          </p:cNvPr>
          <p:cNvCxnSpPr>
            <a:cxnSpLocks/>
            <a:stCxn id="46" idx="3"/>
            <a:endCxn id="49" idx="0"/>
          </p:cNvCxnSpPr>
          <p:nvPr/>
        </p:nvCxnSpPr>
        <p:spPr>
          <a:xfrm>
            <a:off x="2078119" y="3585184"/>
            <a:ext cx="670985" cy="386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3098356-E176-0ABF-D96F-42A1FA821347}"/>
              </a:ext>
            </a:extLst>
          </p:cNvPr>
          <p:cNvCxnSpPr>
            <a:cxnSpLocks/>
            <a:stCxn id="46" idx="3"/>
            <a:endCxn id="43" idx="0"/>
          </p:cNvCxnSpPr>
          <p:nvPr/>
        </p:nvCxnSpPr>
        <p:spPr>
          <a:xfrm flipH="1">
            <a:off x="1682304" y="3585184"/>
            <a:ext cx="395815" cy="11152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C83521D7-4403-046C-4C48-77DB5C42120F}"/>
              </a:ext>
            </a:extLst>
          </p:cNvPr>
          <p:cNvCxnSpPr>
            <a:cxnSpLocks/>
            <a:stCxn id="49" idx="3"/>
            <a:endCxn id="42" idx="0"/>
          </p:cNvCxnSpPr>
          <p:nvPr/>
        </p:nvCxnSpPr>
        <p:spPr>
          <a:xfrm flipH="1">
            <a:off x="2356296" y="4223765"/>
            <a:ext cx="392808" cy="476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72D084FA-5BAC-9690-41B3-F0D103940F9C}"/>
              </a:ext>
            </a:extLst>
          </p:cNvPr>
          <p:cNvSpPr/>
          <p:nvPr/>
        </p:nvSpPr>
        <p:spPr>
          <a:xfrm>
            <a:off x="1495142" y="2487961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B12B774-DDA6-FC80-FB92-E00189493210}"/>
              </a:ext>
            </a:extLst>
          </p:cNvPr>
          <p:cNvCxnSpPr>
            <a:stCxn id="72" idx="3"/>
            <a:endCxn id="46" idx="0"/>
          </p:cNvCxnSpPr>
          <p:nvPr/>
        </p:nvCxnSpPr>
        <p:spPr>
          <a:xfrm>
            <a:off x="1641638" y="2740540"/>
            <a:ext cx="436481" cy="5920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7870B09-4A0A-4BCA-D652-29EEA359CC28}"/>
              </a:ext>
            </a:extLst>
          </p:cNvPr>
          <p:cNvCxnSpPr>
            <a:cxnSpLocks/>
            <a:stCxn id="72" idx="3"/>
          </p:cNvCxnSpPr>
          <p:nvPr/>
        </p:nvCxnSpPr>
        <p:spPr>
          <a:xfrm flipH="1">
            <a:off x="1310378" y="2740540"/>
            <a:ext cx="331260" cy="582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81A4A9C-A502-F7E6-0750-9D1F3255867B}"/>
              </a:ext>
            </a:extLst>
          </p:cNvPr>
          <p:cNvCxnSpPr>
            <a:cxnSpLocks/>
            <a:stCxn id="72" idx="3"/>
          </p:cNvCxnSpPr>
          <p:nvPr/>
        </p:nvCxnSpPr>
        <p:spPr>
          <a:xfrm flipH="1">
            <a:off x="750879" y="2740540"/>
            <a:ext cx="890759" cy="582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Isosceles Triangle 83">
            <a:extLst>
              <a:ext uri="{FF2B5EF4-FFF2-40B4-BE49-F238E27FC236}">
                <a16:creationId xmlns:a16="http://schemas.microsoft.com/office/drawing/2014/main" id="{415D83F5-FC11-73C6-DF93-C0486784B8FE}"/>
              </a:ext>
            </a:extLst>
          </p:cNvPr>
          <p:cNvSpPr/>
          <p:nvPr/>
        </p:nvSpPr>
        <p:spPr>
          <a:xfrm>
            <a:off x="3898008" y="3971185"/>
            <a:ext cx="292992" cy="252579"/>
          </a:xfrm>
          <a:prstGeom prst="triangl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2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1F89328-7577-6223-CC17-CE306ADBDD77}"/>
              </a:ext>
            </a:extLst>
          </p:cNvPr>
          <p:cNvCxnSpPr>
            <a:cxnSpLocks/>
            <a:stCxn id="49" idx="5"/>
            <a:endCxn id="84" idx="1"/>
          </p:cNvCxnSpPr>
          <p:nvPr/>
        </p:nvCxnSpPr>
        <p:spPr>
          <a:xfrm flipV="1">
            <a:off x="2822352" y="4097475"/>
            <a:ext cx="1148904" cy="1"/>
          </a:xfrm>
          <a:prstGeom prst="line">
            <a:avLst/>
          </a:prstGeom>
          <a:ln>
            <a:solidFill>
              <a:schemeClr val="accent4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B0F4AB7B-48C4-875D-0EBA-328D0F055A7F}"/>
              </a:ext>
            </a:extLst>
          </p:cNvPr>
          <p:cNvCxnSpPr>
            <a:cxnSpLocks/>
            <a:stCxn id="84" idx="3"/>
          </p:cNvCxnSpPr>
          <p:nvPr/>
        </p:nvCxnSpPr>
        <p:spPr>
          <a:xfrm>
            <a:off x="4044504" y="4223764"/>
            <a:ext cx="855912" cy="424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C893272B-DF8A-2F4C-C528-0067145EE1AB}"/>
              </a:ext>
            </a:extLst>
          </p:cNvPr>
          <p:cNvCxnSpPr>
            <a:cxnSpLocks/>
            <a:stCxn id="84" idx="3"/>
            <a:endCxn id="117" idx="0"/>
          </p:cNvCxnSpPr>
          <p:nvPr/>
        </p:nvCxnSpPr>
        <p:spPr>
          <a:xfrm flipH="1">
            <a:off x="3739704" y="4223764"/>
            <a:ext cx="304800" cy="476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Oval 103">
            <a:extLst>
              <a:ext uri="{FF2B5EF4-FFF2-40B4-BE49-F238E27FC236}">
                <a16:creationId xmlns:a16="http://schemas.microsoft.com/office/drawing/2014/main" id="{C1488A01-0D02-6977-C264-8A0BA55AB1FA}"/>
              </a:ext>
            </a:extLst>
          </p:cNvPr>
          <p:cNvSpPr/>
          <p:nvPr/>
        </p:nvSpPr>
        <p:spPr>
          <a:xfrm>
            <a:off x="2356296" y="1995745"/>
            <a:ext cx="222696" cy="22269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CB83C4B7-909B-88AB-4E23-5A05C27C20EB}"/>
              </a:ext>
            </a:extLst>
          </p:cNvPr>
          <p:cNvCxnSpPr>
            <a:cxnSpLocks/>
            <a:stCxn id="104" idx="4"/>
            <a:endCxn id="72" idx="0"/>
          </p:cNvCxnSpPr>
          <p:nvPr/>
        </p:nvCxnSpPr>
        <p:spPr>
          <a:xfrm flipH="1">
            <a:off x="1641638" y="2218441"/>
            <a:ext cx="826006" cy="269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A90D0BCA-6BCB-7599-45E5-634E69874C62}"/>
              </a:ext>
            </a:extLst>
          </p:cNvPr>
          <p:cNvCxnSpPr>
            <a:cxnSpLocks/>
            <a:stCxn id="104" idx="4"/>
            <a:endCxn id="84" idx="0"/>
          </p:cNvCxnSpPr>
          <p:nvPr/>
        </p:nvCxnSpPr>
        <p:spPr>
          <a:xfrm>
            <a:off x="2467644" y="2218441"/>
            <a:ext cx="1576860" cy="1752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Isosceles Triangle 116">
            <a:extLst>
              <a:ext uri="{FF2B5EF4-FFF2-40B4-BE49-F238E27FC236}">
                <a16:creationId xmlns:a16="http://schemas.microsoft.com/office/drawing/2014/main" id="{99EA731B-DE53-7210-EF99-49BFFD2C3B49}"/>
              </a:ext>
            </a:extLst>
          </p:cNvPr>
          <p:cNvSpPr/>
          <p:nvPr/>
        </p:nvSpPr>
        <p:spPr>
          <a:xfrm>
            <a:off x="3593208" y="4700418"/>
            <a:ext cx="292992" cy="252579"/>
          </a:xfrm>
          <a:prstGeom prst="triangl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5DA97B7-C31A-BECE-14F8-4D8AE1253E99}"/>
              </a:ext>
            </a:extLst>
          </p:cNvPr>
          <p:cNvSpPr/>
          <p:nvPr/>
        </p:nvSpPr>
        <p:spPr>
          <a:xfrm>
            <a:off x="1143000" y="4493284"/>
            <a:ext cx="3048000" cy="69145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2752A6A9-8FFB-2D25-518A-B53C500DF2E5}"/>
              </a:ext>
            </a:extLst>
          </p:cNvPr>
          <p:cNvCxnSpPr>
            <a:cxnSpLocks/>
            <a:stCxn id="43" idx="3"/>
          </p:cNvCxnSpPr>
          <p:nvPr/>
        </p:nvCxnSpPr>
        <p:spPr>
          <a:xfrm flipH="1">
            <a:off x="1559777" y="4953000"/>
            <a:ext cx="122527" cy="467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78CCDEB5-32C0-E82A-3FB8-0C4068B13137}"/>
              </a:ext>
            </a:extLst>
          </p:cNvPr>
          <p:cNvCxnSpPr>
            <a:cxnSpLocks/>
            <a:stCxn id="43" idx="3"/>
          </p:cNvCxnSpPr>
          <p:nvPr/>
        </p:nvCxnSpPr>
        <p:spPr>
          <a:xfrm>
            <a:off x="1682304" y="4953000"/>
            <a:ext cx="183941" cy="467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9990C184-DFCE-0AB7-DF7A-D37FCA9ECB20}"/>
              </a:ext>
            </a:extLst>
          </p:cNvPr>
          <p:cNvCxnSpPr>
            <a:cxnSpLocks/>
            <a:stCxn id="42" idx="3"/>
          </p:cNvCxnSpPr>
          <p:nvPr/>
        </p:nvCxnSpPr>
        <p:spPr>
          <a:xfrm flipH="1">
            <a:off x="2228184" y="4953000"/>
            <a:ext cx="128112" cy="467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B74BB360-8EE5-F235-E968-F5E081284E41}"/>
              </a:ext>
            </a:extLst>
          </p:cNvPr>
          <p:cNvCxnSpPr>
            <a:cxnSpLocks/>
            <a:stCxn id="42" idx="3"/>
            <a:endCxn id="181" idx="0"/>
          </p:cNvCxnSpPr>
          <p:nvPr/>
        </p:nvCxnSpPr>
        <p:spPr>
          <a:xfrm>
            <a:off x="2356296" y="4953000"/>
            <a:ext cx="196404" cy="691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C1577D17-1B29-DF7C-5190-C25E343DB2D1}"/>
              </a:ext>
            </a:extLst>
          </p:cNvPr>
          <p:cNvCxnSpPr>
            <a:cxnSpLocks/>
            <a:stCxn id="44" idx="3"/>
          </p:cNvCxnSpPr>
          <p:nvPr/>
        </p:nvCxnSpPr>
        <p:spPr>
          <a:xfrm flipH="1">
            <a:off x="2907408" y="4952998"/>
            <a:ext cx="134688" cy="467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EC50E9C9-51D5-BF96-9D2D-9ED53232AC6F}"/>
              </a:ext>
            </a:extLst>
          </p:cNvPr>
          <p:cNvCxnSpPr>
            <a:cxnSpLocks/>
            <a:stCxn id="44" idx="3"/>
            <a:endCxn id="180" idx="0"/>
          </p:cNvCxnSpPr>
          <p:nvPr/>
        </p:nvCxnSpPr>
        <p:spPr>
          <a:xfrm>
            <a:off x="3042096" y="4952998"/>
            <a:ext cx="288685" cy="691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00A3B350-4FEC-275F-CCF3-5A89440C079F}"/>
              </a:ext>
            </a:extLst>
          </p:cNvPr>
          <p:cNvCxnSpPr>
            <a:cxnSpLocks/>
            <a:stCxn id="117" idx="3"/>
          </p:cNvCxnSpPr>
          <p:nvPr/>
        </p:nvCxnSpPr>
        <p:spPr>
          <a:xfrm>
            <a:off x="3739704" y="4952997"/>
            <a:ext cx="229973" cy="4317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D599D20F-FAF7-F136-5022-36736812D286}"/>
              </a:ext>
            </a:extLst>
          </p:cNvPr>
          <p:cNvCxnSpPr>
            <a:cxnSpLocks/>
            <a:stCxn id="117" idx="3"/>
          </p:cNvCxnSpPr>
          <p:nvPr/>
        </p:nvCxnSpPr>
        <p:spPr>
          <a:xfrm flipH="1">
            <a:off x="3543300" y="4952997"/>
            <a:ext cx="196404" cy="4317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D5461F83-4833-27E3-E34D-FCD2611A17C7}"/>
              </a:ext>
            </a:extLst>
          </p:cNvPr>
          <p:cNvCxnSpPr>
            <a:cxnSpLocks/>
            <a:stCxn id="43" idx="5"/>
            <a:endCxn id="42" idx="1"/>
          </p:cNvCxnSpPr>
          <p:nvPr/>
        </p:nvCxnSpPr>
        <p:spPr>
          <a:xfrm>
            <a:off x="1755552" y="4826711"/>
            <a:ext cx="527496" cy="0"/>
          </a:xfrm>
          <a:prstGeom prst="line">
            <a:avLst/>
          </a:prstGeom>
          <a:ln>
            <a:solidFill>
              <a:schemeClr val="accent5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0" name="Isosceles Triangle 179">
            <a:extLst>
              <a:ext uri="{FF2B5EF4-FFF2-40B4-BE49-F238E27FC236}">
                <a16:creationId xmlns:a16="http://schemas.microsoft.com/office/drawing/2014/main" id="{F5B7EE64-AD8C-E748-875B-6B6CB6B7F77F}"/>
              </a:ext>
            </a:extLst>
          </p:cNvPr>
          <p:cNvSpPr/>
          <p:nvPr/>
        </p:nvSpPr>
        <p:spPr>
          <a:xfrm>
            <a:off x="3184285" y="5644454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81" name="Isosceles Triangle 180">
            <a:extLst>
              <a:ext uri="{FF2B5EF4-FFF2-40B4-BE49-F238E27FC236}">
                <a16:creationId xmlns:a16="http://schemas.microsoft.com/office/drawing/2014/main" id="{ABBE8299-CAFE-4A98-033F-CE0EB8799747}"/>
              </a:ext>
            </a:extLst>
          </p:cNvPr>
          <p:cNvSpPr/>
          <p:nvPr/>
        </p:nvSpPr>
        <p:spPr>
          <a:xfrm>
            <a:off x="2406204" y="5644454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7712D9B9-2B2B-549E-338E-0BBEA135D4B0}"/>
                  </a:ext>
                </a:extLst>
              </p:cNvPr>
              <p:cNvSpPr txBox="1"/>
              <p:nvPr/>
            </p:nvSpPr>
            <p:spPr>
              <a:xfrm>
                <a:off x="5053022" y="1893303"/>
                <a:ext cx="3927589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Idea: </a:t>
                </a:r>
                <a:r>
                  <a:rPr lang="en-US" dirty="0"/>
                  <a:t>Count within each </a:t>
                </a:r>
                <a:r>
                  <a:rPr lang="en-US" dirty="0">
                    <a:solidFill>
                      <a:schemeClr val="accent2"/>
                    </a:solidFill>
                  </a:rPr>
                  <a:t>public state.</a:t>
                </a:r>
              </a:p>
              <a:p>
                <a:endParaRPr lang="en-US" i="1" dirty="0"/>
              </a:p>
              <a:p>
                <a:r>
                  <a:rPr lang="en-US" dirty="0"/>
                  <a:t>A (decision point, prescription) pair can be uniquely determined by, for each </a:t>
                </a:r>
                <a:r>
                  <a:rPr lang="en-US" b="1" dirty="0">
                    <a:solidFill>
                      <a:srgbClr val="00B050"/>
                    </a:solidFill>
                  </a:rPr>
                  <a:t>last-</a:t>
                </a:r>
                <a:r>
                  <a:rPr lang="en-US" b="1" dirty="0" err="1">
                    <a:solidFill>
                      <a:srgbClr val="00B050"/>
                    </a:solidFill>
                  </a:rPr>
                  <a:t>infoset</a:t>
                </a:r>
                <a:r>
                  <a:rPr lang="en-US" b="1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b="1" dirty="0">
                    <a:solidFill>
                      <a:srgbClr val="00B050"/>
                    </a:solidFill>
                  </a:rPr>
                  <a:t>, </a:t>
                </a:r>
                <a:r>
                  <a:rPr lang="en-US" dirty="0"/>
                  <a:t>specifying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whether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dirty="0"/>
                  <a:t> is reached by that player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if so, what action is selected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7712D9B9-2B2B-549E-338E-0BBEA135D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3022" y="1893303"/>
                <a:ext cx="3927589" cy="2031325"/>
              </a:xfrm>
              <a:prstGeom prst="rect">
                <a:avLst/>
              </a:prstGeom>
              <a:blipFill>
                <a:blip r:embed="rId3"/>
                <a:stretch>
                  <a:fillRect l="-1398" t="-1802" r="-311" b="-3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7" name="Rectangle 186">
            <a:extLst>
              <a:ext uri="{FF2B5EF4-FFF2-40B4-BE49-F238E27FC236}">
                <a16:creationId xmlns:a16="http://schemas.microsoft.com/office/drawing/2014/main" id="{6EA70846-F381-EAF5-108C-9F2C567E9B39}"/>
              </a:ext>
            </a:extLst>
          </p:cNvPr>
          <p:cNvSpPr/>
          <p:nvPr/>
        </p:nvSpPr>
        <p:spPr>
          <a:xfrm>
            <a:off x="1421631" y="4591751"/>
            <a:ext cx="1211542" cy="47665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ADACE791-C312-2ECA-9EC7-C22477206A66}"/>
              </a:ext>
            </a:extLst>
          </p:cNvPr>
          <p:cNvSpPr/>
          <p:nvPr/>
        </p:nvSpPr>
        <p:spPr>
          <a:xfrm>
            <a:off x="2801643" y="4588377"/>
            <a:ext cx="1211542" cy="47665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B4C73AF5-E817-7BA1-377C-92457D3FAEE3}"/>
              </a:ext>
            </a:extLst>
          </p:cNvPr>
          <p:cNvSpPr/>
          <p:nvPr/>
        </p:nvSpPr>
        <p:spPr>
          <a:xfrm>
            <a:off x="2532857" y="3859144"/>
            <a:ext cx="1754675" cy="47665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4DFC272D-D671-412A-0C58-8C1F209C601B}"/>
              </a:ext>
            </a:extLst>
          </p:cNvPr>
          <p:cNvSpPr/>
          <p:nvPr/>
        </p:nvSpPr>
        <p:spPr>
          <a:xfrm>
            <a:off x="1828801" y="3231447"/>
            <a:ext cx="509992" cy="47665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FF255677-67F4-8E09-DFD2-6E7790B3D7CA}"/>
              </a:ext>
            </a:extLst>
          </p:cNvPr>
          <p:cNvGrpSpPr/>
          <p:nvPr/>
        </p:nvGrpSpPr>
        <p:grpSpPr>
          <a:xfrm>
            <a:off x="21937" y="3371635"/>
            <a:ext cx="5595274" cy="2065590"/>
            <a:chOff x="21937" y="3371635"/>
            <a:chExt cx="5595274" cy="2065590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A992F2D1-15CD-0714-0C7E-727ABE796A62}"/>
                </a:ext>
              </a:extLst>
            </p:cNvPr>
            <p:cNvSpPr txBox="1"/>
            <p:nvPr/>
          </p:nvSpPr>
          <p:spPr>
            <a:xfrm>
              <a:off x="637358" y="3371635"/>
              <a:ext cx="12270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B050"/>
                  </a:solidFill>
                </a:rPr>
                <a:t>unreached by P1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634616DF-7AFF-0AE4-B95A-8C40D0AD1361}"/>
                </a:ext>
              </a:extLst>
            </p:cNvPr>
            <p:cNvSpPr txBox="1"/>
            <p:nvPr/>
          </p:nvSpPr>
          <p:spPr>
            <a:xfrm>
              <a:off x="4246258" y="4006239"/>
              <a:ext cx="13709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B050"/>
                  </a:solidFill>
                </a:rPr>
                <a:t>reached, P2 plays L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1B009711-6778-6BA1-5E5C-8B70D8E4A744}"/>
                </a:ext>
              </a:extLst>
            </p:cNvPr>
            <p:cNvSpPr txBox="1"/>
            <p:nvPr/>
          </p:nvSpPr>
          <p:spPr>
            <a:xfrm>
              <a:off x="4044504" y="5143379"/>
              <a:ext cx="13709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B050"/>
                  </a:solidFill>
                </a:rPr>
                <a:t>reached, P3 plays L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5AA4C0A8-2A4C-1CEA-606D-E9AA9FB70278}"/>
                </a:ext>
              </a:extLst>
            </p:cNvPr>
            <p:cNvSpPr txBox="1"/>
            <p:nvPr/>
          </p:nvSpPr>
          <p:spPr>
            <a:xfrm>
              <a:off x="21937" y="5160226"/>
              <a:ext cx="13901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B050"/>
                  </a:solidFill>
                </a:rPr>
                <a:t>reached, P3 plays R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35770C2A-8ADF-7F3A-FC60-9F568DF86277}"/>
              </a:ext>
            </a:extLst>
          </p:cNvPr>
          <p:cNvGrpSpPr/>
          <p:nvPr/>
        </p:nvGrpSpPr>
        <p:grpSpPr>
          <a:xfrm>
            <a:off x="3543300" y="5420378"/>
            <a:ext cx="2123426" cy="737836"/>
            <a:chOff x="3571339" y="5409721"/>
            <a:chExt cx="2123426" cy="737836"/>
          </a:xfrm>
        </p:grpSpPr>
        <p:cxnSp>
          <p:nvCxnSpPr>
            <p:cNvPr id="200" name="Straight Arrow Connector 199">
              <a:extLst>
                <a:ext uri="{FF2B5EF4-FFF2-40B4-BE49-F238E27FC236}">
                  <a16:creationId xmlns:a16="http://schemas.microsoft.com/office/drawing/2014/main" id="{10A2451B-35E6-C8D6-D87F-75A3E8C52A6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71339" y="5409721"/>
              <a:ext cx="314861" cy="297115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2" name="TextBox 201">
                  <a:extLst>
                    <a:ext uri="{FF2B5EF4-FFF2-40B4-BE49-F238E27FC236}">
                      <a16:creationId xmlns:a16="http://schemas.microsoft.com/office/drawing/2014/main" id="{929FE1D3-DC90-9587-F671-A43C8C3BC99B}"/>
                    </a:ext>
                  </a:extLst>
                </p:cNvPr>
                <p:cNvSpPr txBox="1"/>
                <p:nvPr/>
              </p:nvSpPr>
              <p:spPr>
                <a:xfrm>
                  <a:off x="3817281" y="5624337"/>
                  <a:ext cx="1877484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1400" dirty="0">
                      <a:solidFill>
                        <a:srgbClr val="00B050"/>
                      </a:solidFill>
                    </a:rPr>
                    <a:t>observation point contains only this node</a:t>
                  </a:r>
                </a:p>
              </p:txBody>
            </p:sp>
          </mc:Choice>
          <mc:Fallback xmlns="">
            <p:sp>
              <p:nvSpPr>
                <p:cNvPr id="202" name="TextBox 201">
                  <a:extLst>
                    <a:ext uri="{FF2B5EF4-FFF2-40B4-BE49-F238E27FC236}">
                      <a16:creationId xmlns:a16="http://schemas.microsoft.com/office/drawing/2014/main" id="{929FE1D3-DC90-9587-F671-A43C8C3BC9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7281" y="5624337"/>
                  <a:ext cx="1877484" cy="523220"/>
                </a:xfrm>
                <a:prstGeom prst="rect">
                  <a:avLst/>
                </a:prstGeom>
                <a:blipFill>
                  <a:blip r:embed="rId4"/>
                  <a:stretch>
                    <a:fillRect l="-974" t="-1163" b="-116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253072BF-17DA-7722-BA07-7B4E6B8F7449}"/>
              </a:ext>
            </a:extLst>
          </p:cNvPr>
          <p:cNvGrpSpPr/>
          <p:nvPr/>
        </p:nvGrpSpPr>
        <p:grpSpPr>
          <a:xfrm>
            <a:off x="1351734" y="5379057"/>
            <a:ext cx="7170534" cy="1376601"/>
            <a:chOff x="1351734" y="5379057"/>
            <a:chExt cx="7170534" cy="13766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4" name="TextBox 203">
                  <a:extLst>
                    <a:ext uri="{FF2B5EF4-FFF2-40B4-BE49-F238E27FC236}">
                      <a16:creationId xmlns:a16="http://schemas.microsoft.com/office/drawing/2014/main" id="{C86AFEBB-B371-8B4A-1C60-3508B3DE81DF}"/>
                    </a:ext>
                  </a:extLst>
                </p:cNvPr>
                <p:cNvSpPr txBox="1"/>
                <p:nvPr/>
              </p:nvSpPr>
              <p:spPr>
                <a:xfrm>
                  <a:off x="1351734" y="6287453"/>
                  <a:ext cx="6241452" cy="4682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# observation points per public state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04" name="TextBox 203">
                  <a:extLst>
                    <a:ext uri="{FF2B5EF4-FFF2-40B4-BE49-F238E27FC236}">
                      <a16:creationId xmlns:a16="http://schemas.microsoft.com/office/drawing/2014/main" id="{C86AFEBB-B371-8B4A-1C60-3508B3DE81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1734" y="6287453"/>
                  <a:ext cx="6241452" cy="468205"/>
                </a:xfrm>
                <a:prstGeom prst="rect">
                  <a:avLst/>
                </a:prstGeom>
                <a:blipFill>
                  <a:blip r:embed="rId5"/>
                  <a:stretch>
                    <a:fillRect l="-1563" t="-9091" b="-2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6104E829-28F5-6312-F310-8FE87668900E}"/>
                </a:ext>
              </a:extLst>
            </p:cNvPr>
            <p:cNvGrpSpPr/>
            <p:nvPr/>
          </p:nvGrpSpPr>
          <p:grpSpPr>
            <a:xfrm>
              <a:off x="5863396" y="5712023"/>
              <a:ext cx="1379608" cy="688777"/>
              <a:chOff x="5863396" y="5712023"/>
              <a:chExt cx="1379608" cy="688777"/>
            </a:xfrm>
          </p:grpSpPr>
          <p:cxnSp>
            <p:nvCxnSpPr>
              <p:cNvPr id="206" name="Straight Arrow Connector 205">
                <a:extLst>
                  <a:ext uri="{FF2B5EF4-FFF2-40B4-BE49-F238E27FC236}">
                    <a16:creationId xmlns:a16="http://schemas.microsoft.com/office/drawing/2014/main" id="{0C8F43E5-FB46-D4CA-5D32-15846A8A03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77000" y="6019800"/>
                <a:ext cx="76200" cy="3810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E596A0F0-5F6E-B52D-B4AD-BAEA982BB209}"/>
                  </a:ext>
                </a:extLst>
              </p:cNvPr>
              <p:cNvSpPr txBox="1"/>
              <p:nvPr/>
            </p:nvSpPr>
            <p:spPr>
              <a:xfrm>
                <a:off x="5863396" y="5712023"/>
                <a:ext cx="13796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branching factor</a:t>
                </a:r>
              </a:p>
            </p:txBody>
          </p:sp>
        </p:grp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FB676C49-3D2B-8EF4-9260-E8B45A84BDEC}"/>
                </a:ext>
              </a:extLst>
            </p:cNvPr>
            <p:cNvGrpSpPr/>
            <p:nvPr/>
          </p:nvGrpSpPr>
          <p:grpSpPr>
            <a:xfrm>
              <a:off x="6646177" y="5379057"/>
              <a:ext cx="1876091" cy="955670"/>
              <a:chOff x="5669985" y="5670702"/>
              <a:chExt cx="1876091" cy="955670"/>
            </a:xfrm>
          </p:grpSpPr>
          <p:cxnSp>
            <p:nvCxnSpPr>
              <p:cNvPr id="211" name="Straight Arrow Connector 210">
                <a:extLst>
                  <a:ext uri="{FF2B5EF4-FFF2-40B4-BE49-F238E27FC236}">
                    <a16:creationId xmlns:a16="http://schemas.microsoft.com/office/drawing/2014/main" id="{F0FC3A0E-EE8D-F8BB-D2E5-7F3E312E0F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406704" y="5926639"/>
                <a:ext cx="56778" cy="69973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72F96FCD-19FD-3E29-42FD-7E9228AF3D5A}"/>
                  </a:ext>
                </a:extLst>
              </p:cNvPr>
              <p:cNvSpPr txBox="1"/>
              <p:nvPr/>
            </p:nvSpPr>
            <p:spPr>
              <a:xfrm>
                <a:off x="5669985" y="5670702"/>
                <a:ext cx="187609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/>
                    </a:solidFill>
                  </a:rPr>
                  <a:t>number of last-</a:t>
                </a:r>
                <a:r>
                  <a:rPr lang="en-US" sz="1400" dirty="0" err="1">
                    <a:solidFill>
                      <a:schemeClr val="accent2"/>
                    </a:solidFill>
                  </a:rPr>
                  <a:t>infosets</a:t>
                </a:r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p:grpSp>
      </p:grpSp>
      <p:sp>
        <p:nvSpPr>
          <p:cNvPr id="216" name="TextBox 215">
            <a:extLst>
              <a:ext uri="{FF2B5EF4-FFF2-40B4-BE49-F238E27FC236}">
                <a16:creationId xmlns:a16="http://schemas.microsoft.com/office/drawing/2014/main" id="{4B03D958-9E07-A3FC-1D6A-998E96DCBFAB}"/>
              </a:ext>
            </a:extLst>
          </p:cNvPr>
          <p:cNvSpPr txBox="1"/>
          <p:nvPr/>
        </p:nvSpPr>
        <p:spPr>
          <a:xfrm>
            <a:off x="-6417" y="5356"/>
            <a:ext cx="45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[Zhang, Farina, </a:t>
            </a:r>
            <a:r>
              <a:rPr lang="en-US" sz="1200" dirty="0" err="1">
                <a:solidFill>
                  <a:schemeClr val="accent4"/>
                </a:solidFill>
              </a:rPr>
              <a:t>Sandholm</a:t>
            </a:r>
            <a:r>
              <a:rPr lang="en-US" sz="1200" dirty="0">
                <a:solidFill>
                  <a:schemeClr val="accent4"/>
                </a:solidFill>
              </a:rPr>
              <a:t> ICML 2023]</a:t>
            </a:r>
            <a:endParaRPr lang="en-US" sz="120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84C19C2-F9CA-D2E3-5A7F-DF7F161349AE}"/>
              </a:ext>
            </a:extLst>
          </p:cNvPr>
          <p:cNvCxnSpPr>
            <a:cxnSpLocks/>
            <a:stCxn id="181" idx="5"/>
            <a:endCxn id="180" idx="1"/>
          </p:cNvCxnSpPr>
          <p:nvPr/>
        </p:nvCxnSpPr>
        <p:spPr>
          <a:xfrm>
            <a:off x="2625948" y="5770744"/>
            <a:ext cx="631585" cy="0"/>
          </a:xfrm>
          <a:prstGeom prst="line">
            <a:avLst/>
          </a:prstGeom>
          <a:ln>
            <a:solidFill>
              <a:schemeClr val="accent1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12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54A036-237C-48BE-A701-730DB1A58597}"/>
                  </a:ext>
                </a:extLst>
              </p:cNvPr>
              <p:cNvSpPr txBox="1"/>
              <p:nvPr/>
            </p:nvSpPr>
            <p:spPr>
              <a:xfrm>
                <a:off x="1425092" y="3346060"/>
                <a:ext cx="6685333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Number of last-</a:t>
                </a:r>
                <a:r>
                  <a:rPr lang="en-US" sz="1600" dirty="0" err="1">
                    <a:solidFill>
                      <a:schemeClr val="tx1"/>
                    </a:solidFill>
                  </a:rPr>
                  <a:t>infosets</a:t>
                </a:r>
                <a:r>
                  <a:rPr lang="en-US" sz="1600" dirty="0">
                    <a:solidFill>
                      <a:schemeClr val="tx1"/>
                    </a:solidFill>
                  </a:rPr>
                  <a:t> = “information asymmetry”: measures </a:t>
                </a:r>
                <a:r>
                  <a:rPr lang="en-US" sz="1600" i="1" dirty="0">
                    <a:solidFill>
                      <a:schemeClr val="tx1"/>
                    </a:solidFill>
                  </a:rPr>
                  <a:t>how much information is known to one player but not public to the team</a:t>
                </a:r>
              </a:p>
              <a:p>
                <a:pPr algn="ctr"/>
                <a:endParaRPr lang="en-US" sz="1600" i="1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: team players have symmetric info</a:t>
                </a:r>
                <a:br>
                  <a:rPr lang="en-US" sz="1600" dirty="0">
                    <a:solidFill>
                      <a:schemeClr val="tx1"/>
                    </a:solidFill>
                  </a:rPr>
                </a:br>
                <a:r>
                  <a:rPr lang="en-US" sz="1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can be modeled as a perfect-recall player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54A036-237C-48BE-A701-730DB1A585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092" y="3346060"/>
                <a:ext cx="6685333" cy="1323439"/>
              </a:xfrm>
              <a:prstGeom prst="rect">
                <a:avLst/>
              </a:prstGeom>
              <a:blipFill>
                <a:blip r:embed="rId3"/>
                <a:stretch>
                  <a:fillRect t="-1382" b="-5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96EE4B-942C-1E21-C82E-767999F0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AA3CC2AC-44FC-9195-FE3D-7C0235377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How big is the TB-DAG?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F48F9B4-ECEE-D946-6C21-5C883917A617}"/>
              </a:ext>
            </a:extLst>
          </p:cNvPr>
          <p:cNvSpPr txBox="1"/>
          <p:nvPr/>
        </p:nvSpPr>
        <p:spPr>
          <a:xfrm>
            <a:off x="797871" y="1148613"/>
            <a:ext cx="7851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Size is dominated by observation points.</a:t>
            </a:r>
          </a:p>
          <a:p>
            <a:pPr algn="ctr"/>
            <a:r>
              <a:rPr lang="en-US" dirty="0"/>
              <a:t>How many observation points (</a:t>
            </a:r>
            <a:r>
              <a:rPr lang="en-US" i="1" dirty="0"/>
              <a:t>i.e., </a:t>
            </a:r>
            <a:r>
              <a:rPr lang="en-US" dirty="0"/>
              <a:t>(decision point, prescription) pairs) are there?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C86AFEBB-B371-8B4A-1C60-3508B3DE81DF}"/>
                  </a:ext>
                </a:extLst>
              </p:cNvPr>
              <p:cNvSpPr txBox="1"/>
              <p:nvPr/>
            </p:nvSpPr>
            <p:spPr>
              <a:xfrm>
                <a:off x="1371600" y="2695373"/>
                <a:ext cx="6241452" cy="4682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# observation points per public state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C86AFEBB-B371-8B4A-1C60-3508B3DE81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2695373"/>
                <a:ext cx="6241452" cy="468205"/>
              </a:xfrm>
              <a:prstGeom prst="rect">
                <a:avLst/>
              </a:prstGeom>
              <a:blipFill>
                <a:blip r:embed="rId4"/>
                <a:stretch>
                  <a:fillRect l="-1465" t="-9091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9" name="Group 208">
            <a:extLst>
              <a:ext uri="{FF2B5EF4-FFF2-40B4-BE49-F238E27FC236}">
                <a16:creationId xmlns:a16="http://schemas.microsoft.com/office/drawing/2014/main" id="{6104E829-28F5-6312-F310-8FE87668900E}"/>
              </a:ext>
            </a:extLst>
          </p:cNvPr>
          <p:cNvGrpSpPr/>
          <p:nvPr/>
        </p:nvGrpSpPr>
        <p:grpSpPr>
          <a:xfrm>
            <a:off x="5883262" y="2119943"/>
            <a:ext cx="1379608" cy="688777"/>
            <a:chOff x="5863396" y="5712023"/>
            <a:chExt cx="1379608" cy="688777"/>
          </a:xfrm>
        </p:grpSpPr>
        <p:cxnSp>
          <p:nvCxnSpPr>
            <p:cNvPr id="206" name="Straight Arrow Connector 205">
              <a:extLst>
                <a:ext uri="{FF2B5EF4-FFF2-40B4-BE49-F238E27FC236}">
                  <a16:creationId xmlns:a16="http://schemas.microsoft.com/office/drawing/2014/main" id="{0C8F43E5-FB46-D4CA-5D32-15846A8A03ED}"/>
                </a:ext>
              </a:extLst>
            </p:cNvPr>
            <p:cNvCxnSpPr>
              <a:cxnSpLocks/>
            </p:cNvCxnSpPr>
            <p:nvPr/>
          </p:nvCxnSpPr>
          <p:spPr>
            <a:xfrm>
              <a:off x="6477000" y="6019800"/>
              <a:ext cx="76200" cy="3810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E596A0F0-5F6E-B52D-B4AD-BAEA982BB209}"/>
                </a:ext>
              </a:extLst>
            </p:cNvPr>
            <p:cNvSpPr txBox="1"/>
            <p:nvPr/>
          </p:nvSpPr>
          <p:spPr>
            <a:xfrm>
              <a:off x="5863396" y="5712023"/>
              <a:ext cx="13796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branching factor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090A572-DCC5-EDF3-6106-FC53B05D1ED8}"/>
              </a:ext>
            </a:extLst>
          </p:cNvPr>
          <p:cNvGrpSpPr/>
          <p:nvPr/>
        </p:nvGrpSpPr>
        <p:grpSpPr>
          <a:xfrm>
            <a:off x="457200" y="4572000"/>
            <a:ext cx="8404844" cy="1104335"/>
            <a:chOff x="457200" y="4709134"/>
            <a:chExt cx="8404844" cy="11043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BC74ABEA-277F-4354-0C61-5FE4C24594EC}"/>
                    </a:ext>
                  </a:extLst>
                </p:cNvPr>
                <p:cNvSpPr txBox="1"/>
                <p:nvPr/>
              </p:nvSpPr>
              <p:spPr>
                <a:xfrm>
                  <a:off x="457200" y="5345264"/>
                  <a:ext cx="8381653" cy="468205"/>
                </a:xfrm>
                <a:prstGeom prst="rect">
                  <a:avLst/>
                </a:pr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CFR per-iteration runtime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∝</m:t>
                      </m:r>
                    </m:oMath>
                  </a14:m>
                  <a:r>
                    <a:rPr lang="en-US" sz="2400" dirty="0"/>
                    <a:t> size of TB-DAG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poly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BC74ABEA-277F-4354-0C61-5FE4C24594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7200" y="5345264"/>
                  <a:ext cx="8381653" cy="468205"/>
                </a:xfrm>
                <a:prstGeom prst="rect">
                  <a:avLst/>
                </a:prstGeom>
                <a:blipFill>
                  <a:blip r:embed="rId5"/>
                  <a:stretch>
                    <a:fillRect l="-943" t="-6173" b="-246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FB676C49-3D2B-8EF4-9260-E8B45A84BDEC}"/>
                </a:ext>
              </a:extLst>
            </p:cNvPr>
            <p:cNvGrpSpPr/>
            <p:nvPr/>
          </p:nvGrpSpPr>
          <p:grpSpPr>
            <a:xfrm>
              <a:off x="8068237" y="4709134"/>
              <a:ext cx="793807" cy="707845"/>
              <a:chOff x="5953656" y="5651679"/>
              <a:chExt cx="793807" cy="707845"/>
            </a:xfrm>
          </p:grpSpPr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72F96FCD-19FD-3E29-42FD-7E9228AF3D5A}"/>
                  </a:ext>
                </a:extLst>
              </p:cNvPr>
              <p:cNvSpPr txBox="1"/>
              <p:nvPr/>
            </p:nvSpPr>
            <p:spPr>
              <a:xfrm>
                <a:off x="5953656" y="5651679"/>
                <a:ext cx="7938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tree size</a:t>
                </a:r>
              </a:p>
            </p:txBody>
          </p:sp>
          <p:cxnSp>
            <p:nvCxnSpPr>
              <p:cNvPr id="211" name="Straight Arrow Connector 210">
                <a:extLst>
                  <a:ext uri="{FF2B5EF4-FFF2-40B4-BE49-F238E27FC236}">
                    <a16:creationId xmlns:a16="http://schemas.microsoft.com/office/drawing/2014/main" id="{F0FC3A0E-EE8D-F8BB-D2E5-7F3E312E0F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82974" y="5911710"/>
                <a:ext cx="67586" cy="44781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CE3D45E-4174-83AA-E01B-C0081CAEED61}"/>
              </a:ext>
            </a:extLst>
          </p:cNvPr>
          <p:cNvGrpSpPr/>
          <p:nvPr/>
        </p:nvGrpSpPr>
        <p:grpSpPr>
          <a:xfrm>
            <a:off x="6649201" y="1828800"/>
            <a:ext cx="1876091" cy="866573"/>
            <a:chOff x="5669985" y="5670702"/>
            <a:chExt cx="1876091" cy="86657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03E8AF5-BD87-324D-3EFB-7E1B0B89BC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184" y="5926639"/>
              <a:ext cx="51298" cy="6106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FD7026D-A008-BE47-FF74-99082335CD10}"/>
                </a:ext>
              </a:extLst>
            </p:cNvPr>
            <p:cNvSpPr txBox="1"/>
            <p:nvPr/>
          </p:nvSpPr>
          <p:spPr>
            <a:xfrm>
              <a:off x="5669985" y="5670702"/>
              <a:ext cx="18760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2"/>
                  </a:solidFill>
                </a:rPr>
                <a:t>number of last-</a:t>
              </a:r>
              <a:r>
                <a:rPr lang="en-US" sz="1400" dirty="0" err="1">
                  <a:solidFill>
                    <a:schemeClr val="accent2"/>
                  </a:solidFill>
                </a:rPr>
                <a:t>infosets</a:t>
              </a:r>
              <a:endParaRPr lang="en-US" sz="1400" dirty="0">
                <a:solidFill>
                  <a:schemeClr val="accent2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5F69E5-2B80-2857-C922-D6DB7398F0A7}"/>
                  </a:ext>
                </a:extLst>
              </p:cNvPr>
              <p:cNvSpPr txBox="1"/>
              <p:nvPr/>
            </p:nvSpPr>
            <p:spPr>
              <a:xfrm>
                <a:off x="1031417" y="5960689"/>
                <a:ext cx="7472687" cy="7287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00B050"/>
                    </a:solidFill>
                  </a:rPr>
                  <a:t>Polynomial time (and quite efficient in practice) when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is a constant!</a:t>
                </a:r>
              </a:p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Cannot be improved: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sup>
                    </m:sSup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poly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would disprove ETH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5F69E5-2B80-2857-C922-D6DB7398F0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417" y="5960689"/>
                <a:ext cx="7472687" cy="728789"/>
              </a:xfrm>
              <a:prstGeom prst="rect">
                <a:avLst/>
              </a:prstGeom>
              <a:blipFill>
                <a:blip r:embed="rId6"/>
                <a:stretch>
                  <a:fillRect l="-82" t="-5042" r="-82" b="-151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337A097-D0C0-0785-90EC-7689D301D5C6}"/>
              </a:ext>
            </a:extLst>
          </p:cNvPr>
          <p:cNvSpPr txBox="1"/>
          <p:nvPr/>
        </p:nvSpPr>
        <p:spPr>
          <a:xfrm>
            <a:off x="-6417" y="5356"/>
            <a:ext cx="45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[Zhang, Farina, </a:t>
            </a:r>
            <a:r>
              <a:rPr lang="en-US" sz="1200" dirty="0" err="1">
                <a:solidFill>
                  <a:schemeClr val="accent4"/>
                </a:solidFill>
              </a:rPr>
              <a:t>Sandholm</a:t>
            </a:r>
            <a:r>
              <a:rPr lang="en-US" sz="1200" dirty="0">
                <a:solidFill>
                  <a:schemeClr val="accent4"/>
                </a:solidFill>
              </a:rPr>
              <a:t> ICML 2023]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2551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975B9-9D1D-ADC1-D150-CB167FC25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big is the TB-DAG?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F7C51-0517-3C7E-9F5A-5D4326218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C9C7BA-3293-DC0F-59D3-C3AEC265282D}"/>
              </a:ext>
            </a:extLst>
          </p:cNvPr>
          <p:cNvSpPr txBox="1"/>
          <p:nvPr/>
        </p:nvSpPr>
        <p:spPr>
          <a:xfrm>
            <a:off x="-6417" y="5356"/>
            <a:ext cx="45759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[Zhang, Farina, </a:t>
            </a:r>
            <a:r>
              <a:rPr lang="en-US" sz="1200" dirty="0" err="1">
                <a:solidFill>
                  <a:schemeClr val="accent4"/>
                </a:solidFill>
              </a:rPr>
              <a:t>Sandholm</a:t>
            </a:r>
            <a:r>
              <a:rPr lang="en-US" sz="1200" dirty="0">
                <a:solidFill>
                  <a:schemeClr val="accent4"/>
                </a:solidFill>
              </a:rPr>
              <a:t> ICML 2023]</a:t>
            </a:r>
            <a:endParaRPr 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B2EA20-4B47-AA0E-434C-1518A4E45BAB}"/>
                  </a:ext>
                </a:extLst>
              </p:cNvPr>
              <p:cNvSpPr txBox="1"/>
              <p:nvPr/>
            </p:nvSpPr>
            <p:spPr>
              <a:xfrm>
                <a:off x="378730" y="1295400"/>
                <a:ext cx="8381653" cy="468205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CFR per-iteration runtime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400" dirty="0"/>
                  <a:t> size of TB-DAG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poly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B2EA20-4B47-AA0E-434C-1518A4E45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730" y="1295400"/>
                <a:ext cx="8381653" cy="468205"/>
              </a:xfrm>
              <a:prstGeom prst="rect">
                <a:avLst/>
              </a:prstGeom>
              <a:blipFill>
                <a:blip r:embed="rId2"/>
                <a:stretch>
                  <a:fillRect l="-943" t="-625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3EB6B4F-B136-AEDE-9A0A-EAC73A2EC784}"/>
                  </a:ext>
                </a:extLst>
              </p:cNvPr>
              <p:cNvSpPr txBox="1"/>
              <p:nvPr/>
            </p:nvSpPr>
            <p:spPr>
              <a:xfrm>
                <a:off x="1066800" y="2209800"/>
                <a:ext cx="7315200" cy="2168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What about a game like… contract bridge?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</m:oMath>
                </a14:m>
                <a:r>
                  <a:rPr lang="en-US" dirty="0"/>
                  <a:t>,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dirty="0"/>
                  <a:t>,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200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sz="1200" dirty="0"/>
                  <a:t>(very rough guess)</a:t>
                </a:r>
              </a:p>
              <a:p>
                <a:endParaRPr lang="en-US" dirty="0"/>
              </a:p>
              <a:p>
                <a:r>
                  <a:rPr lang="en-US" dirty="0"/>
                  <a:t>Naïve algorithm (write down the normal form and solve):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200</m:t>
                            </m:r>
                          </m:sup>
                        </m:sSup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TB-DAG: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6⋅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40</m:t>
                            </m:r>
                          </m:sup>
                        </m:sSup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poly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200</m:t>
                            </m:r>
                          </m:sup>
                        </m:sSup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43</m:t>
                            </m:r>
                          </m:sup>
                        </m:sSup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≪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200</m:t>
                            </m:r>
                          </m:sup>
                        </m:sSup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3EB6B4F-B136-AEDE-9A0A-EAC73A2EC7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2209800"/>
                <a:ext cx="7315200" cy="2168414"/>
              </a:xfrm>
              <a:prstGeom prst="rect">
                <a:avLst/>
              </a:prstGeom>
              <a:blipFill>
                <a:blip r:embed="rId3"/>
                <a:stretch>
                  <a:fillRect l="-667" t="-1690" b="-3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90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rc 31">
            <a:extLst>
              <a:ext uri="{FF2B5EF4-FFF2-40B4-BE49-F238E27FC236}">
                <a16:creationId xmlns:a16="http://schemas.microsoft.com/office/drawing/2014/main" id="{1076392E-FAEB-EC9D-F4A5-0290630D6B70}"/>
              </a:ext>
            </a:extLst>
          </p:cNvPr>
          <p:cNvSpPr/>
          <p:nvPr/>
        </p:nvSpPr>
        <p:spPr>
          <a:xfrm>
            <a:off x="1692180" y="3053591"/>
            <a:ext cx="914400" cy="914400"/>
          </a:xfrm>
          <a:prstGeom prst="arc">
            <a:avLst>
              <a:gd name="adj1" fmla="val 8764583"/>
              <a:gd name="adj2" fmla="val 15343648"/>
            </a:avLst>
          </a:prstGeom>
          <a:ln>
            <a:prstDash val="sysDot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B087FC-36AA-01E7-23EC-2ED08522A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timeability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D64BC-4ED7-7AE1-71B7-5D185692B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2522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Partial answer: </a:t>
            </a:r>
          </a:p>
          <a:p>
            <a:pPr marL="0" indent="0">
              <a:buNone/>
            </a:pPr>
            <a:r>
              <a:rPr lang="en-US" sz="2800" dirty="0" err="1"/>
              <a:t>Untimeable</a:t>
            </a:r>
            <a:r>
              <a:rPr lang="en-US" sz="2800" dirty="0"/>
              <a:t> games of imperfect recall are weird…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BF878-B12E-B829-BB4D-300E6CC74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76DC4-AA2C-5143-A71B-608810D79912}"/>
              </a:ext>
            </a:extLst>
          </p:cNvPr>
          <p:cNvSpPr/>
          <p:nvPr/>
        </p:nvSpPr>
        <p:spPr>
          <a:xfrm>
            <a:off x="1495776" y="4504336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1E608A-7F00-D47C-B985-94CCFA69A526}"/>
              </a:ext>
            </a:extLst>
          </p:cNvPr>
          <p:cNvSpPr/>
          <p:nvPr/>
        </p:nvSpPr>
        <p:spPr>
          <a:xfrm>
            <a:off x="1952978" y="4504336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2F61E73A-2593-7612-9C16-B10B72CEE09E}"/>
              </a:ext>
            </a:extLst>
          </p:cNvPr>
          <p:cNvSpPr/>
          <p:nvPr/>
        </p:nvSpPr>
        <p:spPr>
          <a:xfrm>
            <a:off x="1692180" y="3699968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5C6C8ED-9041-EE08-D865-8F8D638D2221}"/>
              </a:ext>
            </a:extLst>
          </p:cNvPr>
          <p:cNvCxnSpPr>
            <a:cxnSpLocks/>
          </p:cNvCxnSpPr>
          <p:nvPr/>
        </p:nvCxnSpPr>
        <p:spPr>
          <a:xfrm flipH="1">
            <a:off x="1610077" y="3952547"/>
            <a:ext cx="228599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8291776-9B28-FF60-F67A-95B2529045EE}"/>
              </a:ext>
            </a:extLst>
          </p:cNvPr>
          <p:cNvCxnSpPr>
            <a:cxnSpLocks/>
            <a:stCxn id="15" idx="3"/>
            <a:endCxn id="14" idx="0"/>
          </p:cNvCxnSpPr>
          <p:nvPr/>
        </p:nvCxnSpPr>
        <p:spPr>
          <a:xfrm>
            <a:off x="1838676" y="3952547"/>
            <a:ext cx="228603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4EB4D354-7E41-F177-B0B0-16CDBC77FB5A}"/>
              </a:ext>
            </a:extLst>
          </p:cNvPr>
          <p:cNvSpPr/>
          <p:nvPr/>
        </p:nvSpPr>
        <p:spPr>
          <a:xfrm>
            <a:off x="1981200" y="2895600"/>
            <a:ext cx="292992" cy="2525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r>
              <a:rPr lang="en-US" sz="1200" dirty="0"/>
              <a:t>1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C9C4BBE-4991-E5AA-F915-946013591387}"/>
              </a:ext>
            </a:extLst>
          </p:cNvPr>
          <p:cNvCxnSpPr>
            <a:cxnSpLocks/>
            <a:stCxn id="20" idx="3"/>
            <a:endCxn id="15" idx="0"/>
          </p:cNvCxnSpPr>
          <p:nvPr/>
        </p:nvCxnSpPr>
        <p:spPr>
          <a:xfrm flipH="1">
            <a:off x="1838676" y="3148179"/>
            <a:ext cx="289020" cy="55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1EDDA95E-5538-1CAF-7A17-AC34616EA31E}"/>
              </a:ext>
            </a:extLst>
          </p:cNvPr>
          <p:cNvSpPr/>
          <p:nvPr/>
        </p:nvSpPr>
        <p:spPr>
          <a:xfrm>
            <a:off x="2274192" y="3740905"/>
            <a:ext cx="228601" cy="228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E1B767E-7492-02F8-18EC-980268431329}"/>
              </a:ext>
            </a:extLst>
          </p:cNvPr>
          <p:cNvCxnSpPr>
            <a:cxnSpLocks/>
            <a:stCxn id="20" idx="3"/>
            <a:endCxn id="24" idx="0"/>
          </p:cNvCxnSpPr>
          <p:nvPr/>
        </p:nvCxnSpPr>
        <p:spPr>
          <a:xfrm>
            <a:off x="2127696" y="3148179"/>
            <a:ext cx="260797" cy="592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5F264A2-C3CA-5531-22E3-340A9CF7841B}"/>
                  </a:ext>
                </a:extLst>
              </p:cNvPr>
              <p:cNvSpPr txBox="1"/>
              <p:nvPr/>
            </p:nvSpPr>
            <p:spPr>
              <a:xfrm>
                <a:off x="3124200" y="2910626"/>
                <a:ext cx="5244641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Every pure strategy scores 0</a:t>
                </a:r>
              </a:p>
              <a:p>
                <a:r>
                  <a:rPr lang="en-US" dirty="0"/>
                  <a:t>Randomizing uniformly and independently scores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1/4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“Behavioral strategies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⊈</m:t>
                    </m:r>
                  </m:oMath>
                </a14:m>
                <a:r>
                  <a:rPr lang="en-US" dirty="0"/>
                  <a:t> mixed strategies?!”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5F264A2-C3CA-5531-22E3-340A9CF78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2910626"/>
                <a:ext cx="5244641" cy="1200329"/>
              </a:xfrm>
              <a:prstGeom prst="rect">
                <a:avLst/>
              </a:prstGeom>
              <a:blipFill>
                <a:blip r:embed="rId2"/>
                <a:stretch>
                  <a:fillRect l="-1047" t="-2538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475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4E2DB23-A847-3D10-D824-7CC6CF3B69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Hidden-role games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100F2C8-BCAF-4AA3-2809-A1876A0B19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400" dirty="0">
                <a:solidFill>
                  <a:schemeClr val="accent4"/>
                </a:solidFill>
              </a:rPr>
              <a:t>Luca Carminati*, Brian Hu Zhang*, Gabriele Farina, Nicola </a:t>
            </a:r>
            <a:r>
              <a:rPr lang="en-US" sz="1400" dirty="0" err="1">
                <a:solidFill>
                  <a:schemeClr val="accent4"/>
                </a:solidFill>
              </a:rPr>
              <a:t>Gatti</a:t>
            </a:r>
            <a:r>
              <a:rPr lang="en-US" sz="1400" dirty="0">
                <a:solidFill>
                  <a:schemeClr val="accent4"/>
                </a:solidFill>
              </a:rPr>
              <a:t>, </a:t>
            </a:r>
            <a:r>
              <a:rPr lang="en-US" sz="1400" dirty="0" err="1">
                <a:solidFill>
                  <a:schemeClr val="accent4"/>
                </a:solidFill>
              </a:rPr>
              <a:t>Tuomas</a:t>
            </a:r>
            <a:r>
              <a:rPr lang="en-US" sz="1400" dirty="0">
                <a:solidFill>
                  <a:schemeClr val="accent4"/>
                </a:solidFill>
              </a:rPr>
              <a:t> </a:t>
            </a:r>
            <a:r>
              <a:rPr lang="en-US" sz="1400" dirty="0" err="1">
                <a:solidFill>
                  <a:schemeClr val="accent4"/>
                </a:solidFill>
              </a:rPr>
              <a:t>Sandholm</a:t>
            </a:r>
            <a:r>
              <a:rPr lang="en-US" sz="1400" dirty="0">
                <a:solidFill>
                  <a:schemeClr val="accent4"/>
                </a:solidFill>
              </a:rPr>
              <a:t> (EC 2024) “Hidden-Role Games: Equilibrium Concepts and Computation”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F8294-2E13-3ED8-C071-E780343EE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067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22831-5104-1F3C-F697-0578F755E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Hidden-Role Games?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9D23E28-F4E9-4CC5-42A3-230495E02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23622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800" dirty="0"/>
              <a:t>Adversarial team games in which </a:t>
            </a:r>
            <a:r>
              <a:rPr lang="en-US" sz="2800" i="1" dirty="0"/>
              <a:t>one team </a:t>
            </a:r>
            <a:r>
              <a:rPr lang="en-US" sz="2800" dirty="0"/>
              <a:t>("</a:t>
            </a:r>
            <a:r>
              <a:rPr lang="en-US" sz="2800" dirty="0">
                <a:solidFill>
                  <a:schemeClr val="accent1"/>
                </a:solidFill>
              </a:rPr>
              <a:t>Good</a:t>
            </a:r>
            <a:r>
              <a:rPr lang="en-US" sz="2800" dirty="0"/>
              <a:t>")</a:t>
            </a:r>
            <a:r>
              <a:rPr lang="en-US" sz="2800" i="1" dirty="0"/>
              <a:t> does not know who its teammates are.</a:t>
            </a:r>
          </a:p>
          <a:p>
            <a:pPr marL="0" indent="0" algn="ctr">
              <a:buNone/>
            </a:pPr>
            <a:endParaRPr lang="en-US" sz="2800" i="1" dirty="0"/>
          </a:p>
          <a:p>
            <a:pPr marL="0" indent="0" algn="ctr">
              <a:buNone/>
            </a:pPr>
            <a:r>
              <a:rPr lang="en-US" sz="2800" dirty="0"/>
              <a:t>Emphasis on </a:t>
            </a:r>
            <a:r>
              <a:rPr lang="en-US" sz="2800" i="1" dirty="0"/>
              <a:t>communication:</a:t>
            </a:r>
            <a:r>
              <a:rPr lang="en-US" sz="2800" dirty="0"/>
              <a:t> Players are free to talk to each other (e.g., to establish trust and coordinate actions), but </a:t>
            </a:r>
            <a:r>
              <a:rPr lang="en-US" sz="2800" dirty="0">
                <a:solidFill>
                  <a:schemeClr val="accent1"/>
                </a:solidFill>
              </a:rPr>
              <a:t>Good</a:t>
            </a:r>
            <a:r>
              <a:rPr lang="en-US" sz="2800" dirty="0"/>
              <a:t> players don't know whether they are talking to a </a:t>
            </a:r>
            <a:r>
              <a:rPr lang="en-US" sz="2800" dirty="0">
                <a:solidFill>
                  <a:schemeClr val="accent2"/>
                </a:solidFill>
              </a:rPr>
              <a:t>Bad</a:t>
            </a:r>
            <a:r>
              <a:rPr lang="en-US" sz="2800" dirty="0"/>
              <a:t> player!</a:t>
            </a:r>
          </a:p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5967AB-C33C-88A4-14CF-22FA1E9DB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442AAF-D22D-3BF1-8A30-4BC2A47D4057}"/>
              </a:ext>
            </a:extLst>
          </p:cNvPr>
          <p:cNvSpPr txBox="1"/>
          <p:nvPr/>
        </p:nvSpPr>
        <p:spPr>
          <a:xfrm>
            <a:off x="0" y="10784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a.k.a. </a:t>
            </a:r>
            <a:r>
              <a:rPr lang="en-US" i="1" dirty="0"/>
              <a:t>social deduction</a:t>
            </a:r>
            <a:r>
              <a:rPr lang="en-US" dirty="0"/>
              <a:t> games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F9D7119-AD4C-EEAE-CCA5-988DF5067927}"/>
              </a:ext>
            </a:extLst>
          </p:cNvPr>
          <p:cNvGrpSpPr/>
          <p:nvPr/>
        </p:nvGrpSpPr>
        <p:grpSpPr>
          <a:xfrm>
            <a:off x="1905000" y="4542574"/>
            <a:ext cx="3736243" cy="1502028"/>
            <a:chOff x="762000" y="1698372"/>
            <a:chExt cx="3247521" cy="1305554"/>
          </a:xfrm>
        </p:grpSpPr>
        <p:pic>
          <p:nvPicPr>
            <p:cNvPr id="6" name="Picture 12">
              <a:extLst>
                <a:ext uri="{FF2B5EF4-FFF2-40B4-BE49-F238E27FC236}">
                  <a16:creationId xmlns:a16="http://schemas.microsoft.com/office/drawing/2014/main" id="{480C15AE-CC82-3E41-EC94-7BAD130FD1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1713404"/>
              <a:ext cx="1522992" cy="12905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4">
              <a:extLst>
                <a:ext uri="{FF2B5EF4-FFF2-40B4-BE49-F238E27FC236}">
                  <a16:creationId xmlns:a16="http://schemas.microsoft.com/office/drawing/2014/main" id="{D4B80B51-507D-3D8B-1FA3-9C193205AE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2502" y="1698372"/>
              <a:ext cx="887019" cy="12905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1DAD768-D0B5-64AE-522E-7F64CB857AAF}"/>
              </a:ext>
            </a:extLst>
          </p:cNvPr>
          <p:cNvSpPr txBox="1"/>
          <p:nvPr/>
        </p:nvSpPr>
        <p:spPr>
          <a:xfrm>
            <a:off x="0" y="6301264"/>
            <a:ext cx="9150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35B0F7"/>
              </a:buClr>
              <a:buSzPct val="66000"/>
            </a:pPr>
            <a:r>
              <a:rPr lang="en-US" sz="1800" dirty="0">
                <a:solidFill>
                  <a:schemeClr val="tx1"/>
                </a:solidFill>
                <a:ea typeface="CMU Sans Serif" panose="02000603000000000000" pitchFamily="2" charset="0"/>
                <a:cs typeface="CMU Sans Serif" panose="02000603000000000000" pitchFamily="2" charset="0"/>
              </a:rPr>
              <a:t>+ more applications: distributed systems, network security, federated learning, …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BD48861-42E9-330B-CC8E-F5EE1CD3E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715993"/>
            <a:ext cx="805711" cy="106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1342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AD32-3D46-14B2-3622-431250A52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Solution Concepts for </a:t>
            </a:r>
            <a:br>
              <a:rPr lang="en-US" dirty="0"/>
            </a:br>
            <a:r>
              <a:rPr lang="en-US" dirty="0"/>
              <a:t>Hidden-Role Games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DFFBF-547D-CC23-5414-142038198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1479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Can we just use…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Nash equilibrium? </a:t>
            </a:r>
          </a:p>
          <a:p>
            <a:pPr lvl="1"/>
            <a:r>
              <a:rPr lang="en-US" dirty="0"/>
              <a:t>Most basic notion of equilibrium</a:t>
            </a:r>
          </a:p>
          <a:p>
            <a:pPr lvl="1"/>
            <a:r>
              <a:rPr lang="en-US" dirty="0"/>
              <a:t>Problem: Nash doesn't capture </a:t>
            </a:r>
            <a:r>
              <a:rPr lang="en-US" i="1" dirty="0"/>
              <a:t>team coordination.</a:t>
            </a:r>
          </a:p>
          <a:p>
            <a:pPr marL="457200" lvl="1" indent="0">
              <a:buNone/>
            </a:pPr>
            <a:r>
              <a:rPr lang="en-US" dirty="0"/>
              <a:t>(If there is only one team (Good or Bad), we want to capture the jointly-optimal strategy of the team, not simply a Nash equilibrium)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Team-correlated equilibrium?</a:t>
            </a:r>
          </a:p>
          <a:p>
            <a:pPr lvl="1"/>
            <a:r>
              <a:rPr lang="en-US" dirty="0"/>
              <a:t>Most natural concept </a:t>
            </a:r>
            <a:r>
              <a:rPr lang="en-US" i="1" dirty="0"/>
              <a:t>when teams are common knowledge.</a:t>
            </a:r>
          </a:p>
          <a:p>
            <a:pPr lvl="1"/>
            <a:r>
              <a:rPr lang="en-US" dirty="0"/>
              <a:t>Teammates can discuss strategy (incl. flipping random coins, i.e., correlating) </a:t>
            </a:r>
            <a:r>
              <a:rPr lang="en-US" i="1" dirty="0"/>
              <a:t>before the game begins</a:t>
            </a:r>
            <a:r>
              <a:rPr lang="en-US" dirty="0"/>
              <a:t> </a:t>
            </a:r>
            <a:endParaRPr lang="en-US" i="1" dirty="0"/>
          </a:p>
          <a:p>
            <a:pPr lvl="1"/>
            <a:r>
              <a:rPr lang="en-US" dirty="0"/>
              <a:t>Problem: in hidden-role games, before the game begins, you don't even know your teammates!</a:t>
            </a:r>
          </a:p>
          <a:p>
            <a:pPr marL="457200" lvl="1" indent="0">
              <a:buNone/>
            </a:pPr>
            <a:endParaRPr lang="en-US" i="1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43F93-5A9B-C309-98F6-26B267400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4F25F2-8FD9-2C8D-6AF9-BCF337CD05F8}"/>
              </a:ext>
            </a:extLst>
          </p:cNvPr>
          <p:cNvSpPr txBox="1"/>
          <p:nvPr/>
        </p:nvSpPr>
        <p:spPr>
          <a:xfrm>
            <a:off x="2438400" y="5897563"/>
            <a:ext cx="3674917" cy="400110"/>
          </a:xfrm>
          <a:prstGeom prst="rect">
            <a:avLst/>
          </a:prstGeom>
          <a:solidFill>
            <a:schemeClr val="accent2">
              <a:tint val="50000"/>
              <a:satMod val="30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/>
              <a:t>We need a new solution concept!</a:t>
            </a:r>
          </a:p>
        </p:txBody>
      </p:sp>
    </p:spTree>
    <p:extLst>
      <p:ext uri="{BB962C8B-B14F-4D97-AF65-F5344CB8AC3E}">
        <p14:creationId xmlns:p14="http://schemas.microsoft.com/office/powerpoint/2010/main" val="21521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CC9FB-497D-9E48-6194-13C00EAB2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Solution Concepts for </a:t>
            </a:r>
            <a:br>
              <a:rPr lang="en-US" dirty="0"/>
            </a:br>
            <a:r>
              <a:rPr lang="en-US" dirty="0"/>
              <a:t>Hidden-Role Games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0A28D7-D9B6-BBC0-A202-AA0434F171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1"/>
                <a:ext cx="8461408" cy="2057399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Solution: the </a:t>
                </a:r>
                <a:r>
                  <a:rPr lang="en-US" i="1" dirty="0"/>
                  <a:t>split-personality game</a:t>
                </a:r>
              </a:p>
              <a:p>
                <a:pPr marL="0" indent="0">
                  <a:buNone/>
                </a:pPr>
                <a:endParaRPr lang="en-US" i="1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-player </a:t>
                </a:r>
                <a:r>
                  <a:rPr lang="en-US" b="1" dirty="0"/>
                  <a:t>hidden-role game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-player </a:t>
                </a:r>
                <a:r>
                  <a:rPr lang="en-US" b="1" dirty="0"/>
                  <a:t>adversarial team game</a:t>
                </a:r>
              </a:p>
              <a:p>
                <a:pPr marL="0" indent="0">
                  <a:buNone/>
                </a:pPr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0A28D7-D9B6-BBC0-A202-AA0434F171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1"/>
                <a:ext cx="8461408" cy="2057399"/>
              </a:xfrm>
              <a:blipFill>
                <a:blip r:embed="rId2"/>
                <a:stretch>
                  <a:fillRect l="-1153" t="-5638" r="-432" b="-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079C0-D8BC-5828-A8A4-CB66F3987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46A80D7-C6AB-8D75-74FE-A463E8C82FE1}"/>
              </a:ext>
            </a:extLst>
          </p:cNvPr>
          <p:cNvGrpSpPr/>
          <p:nvPr/>
        </p:nvGrpSpPr>
        <p:grpSpPr>
          <a:xfrm>
            <a:off x="6680651" y="1704785"/>
            <a:ext cx="491571" cy="835329"/>
            <a:chOff x="2404029" y="2819400"/>
            <a:chExt cx="491571" cy="83532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E357EA6-4D34-C1AC-FF5D-6B5C6A7B1A2B}"/>
                </a:ext>
              </a:extLst>
            </p:cNvPr>
            <p:cNvGrpSpPr/>
            <p:nvPr/>
          </p:nvGrpSpPr>
          <p:grpSpPr>
            <a:xfrm>
              <a:off x="2404029" y="2819400"/>
              <a:ext cx="491571" cy="491571"/>
              <a:chOff x="348596" y="5218259"/>
              <a:chExt cx="1295400" cy="1295400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8CEC13D6-BB5D-312B-BC05-89B694A39CF2}"/>
                  </a:ext>
                </a:extLst>
              </p:cNvPr>
              <p:cNvSpPr/>
              <p:nvPr/>
            </p:nvSpPr>
            <p:spPr>
              <a:xfrm>
                <a:off x="348596" y="5218259"/>
                <a:ext cx="1295400" cy="12954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9600" dirty="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3AF412B-4275-3795-B62C-2C806BCE5B1B}"/>
                  </a:ext>
                </a:extLst>
              </p:cNvPr>
              <p:cNvSpPr/>
              <p:nvPr/>
            </p:nvSpPr>
            <p:spPr>
              <a:xfrm>
                <a:off x="779932" y="5675459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A1700848-C8DD-8F5B-898D-01A831AD9E3A}"/>
                  </a:ext>
                </a:extLst>
              </p:cNvPr>
              <p:cNvSpPr/>
              <p:nvPr/>
            </p:nvSpPr>
            <p:spPr>
              <a:xfrm>
                <a:off x="1084732" y="5675459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Arc 14">
                <a:extLst>
                  <a:ext uri="{FF2B5EF4-FFF2-40B4-BE49-F238E27FC236}">
                    <a16:creationId xmlns:a16="http://schemas.microsoft.com/office/drawing/2014/main" id="{96E37FEE-6230-B8D1-327C-C22A8010F8BE}"/>
                  </a:ext>
                </a:extLst>
              </p:cNvPr>
              <p:cNvSpPr/>
              <p:nvPr/>
            </p:nvSpPr>
            <p:spPr>
              <a:xfrm rot="8100000">
                <a:off x="539095" y="5218259"/>
                <a:ext cx="914400" cy="914400"/>
              </a:xfrm>
              <a:prstGeom prst="arc">
                <a:avLst/>
              </a:prstGeom>
              <a:noFill/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491F5A-937A-689B-2BB0-B1E9AD6D2702}"/>
                </a:ext>
              </a:extLst>
            </p:cNvPr>
            <p:cNvSpPr txBox="1"/>
            <p:nvPr/>
          </p:nvSpPr>
          <p:spPr>
            <a:xfrm>
              <a:off x="2439659" y="3285397"/>
              <a:ext cx="4203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P1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8A99EBA-8F65-7F94-9259-287E1AB35B7D}"/>
              </a:ext>
            </a:extLst>
          </p:cNvPr>
          <p:cNvGrpSpPr/>
          <p:nvPr/>
        </p:nvGrpSpPr>
        <p:grpSpPr>
          <a:xfrm>
            <a:off x="8017625" y="1066800"/>
            <a:ext cx="848309" cy="869313"/>
            <a:chOff x="6248400" y="2831296"/>
            <a:chExt cx="848309" cy="869313"/>
          </a:xfrm>
        </p:grpSpPr>
        <p:sp>
          <p:nvSpPr>
            <p:cNvPr id="32" name="Moon 31">
              <a:extLst>
                <a:ext uri="{FF2B5EF4-FFF2-40B4-BE49-F238E27FC236}">
                  <a16:creationId xmlns:a16="http://schemas.microsoft.com/office/drawing/2014/main" id="{89330301-4F2C-C1F8-568F-5B995CE8484C}"/>
                </a:ext>
              </a:extLst>
            </p:cNvPr>
            <p:cNvSpPr/>
            <p:nvPr/>
          </p:nvSpPr>
          <p:spPr>
            <a:xfrm rot="16200000">
              <a:off x="6557505" y="2716246"/>
              <a:ext cx="230101" cy="460201"/>
            </a:xfrm>
            <a:prstGeom prst="moon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7405F50-8573-8FEC-AF1A-B47D203AC834}"/>
                </a:ext>
              </a:extLst>
            </p:cNvPr>
            <p:cNvGrpSpPr/>
            <p:nvPr/>
          </p:nvGrpSpPr>
          <p:grpSpPr>
            <a:xfrm>
              <a:off x="6248400" y="2859598"/>
              <a:ext cx="848309" cy="841011"/>
              <a:chOff x="2225657" y="2819400"/>
              <a:chExt cx="848309" cy="841011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1A092B2-E0EC-58DC-0E82-5E112A6215F6}"/>
                  </a:ext>
                </a:extLst>
              </p:cNvPr>
              <p:cNvGrpSpPr/>
              <p:nvPr/>
            </p:nvGrpSpPr>
            <p:grpSpPr>
              <a:xfrm>
                <a:off x="2404029" y="2819400"/>
                <a:ext cx="491571" cy="491571"/>
                <a:chOff x="348596" y="5218259"/>
                <a:chExt cx="1295400" cy="1295400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C73666EE-29D3-D8B7-DA80-40A2A354F996}"/>
                    </a:ext>
                  </a:extLst>
                </p:cNvPr>
                <p:cNvSpPr/>
                <p:nvPr/>
              </p:nvSpPr>
              <p:spPr>
                <a:xfrm>
                  <a:off x="348596" y="5218259"/>
                  <a:ext cx="1295400" cy="1295400"/>
                </a:xfrm>
                <a:prstGeom prst="ellipse">
                  <a:avLst/>
                </a:prstGeom>
              </p:spPr>
              <p:style>
                <a:lnRef idx="2">
                  <a:schemeClr val="accent2">
                    <a:shade val="15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600" dirty="0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C2F6ABBF-D0E7-9597-D928-FCBCA9AFF3A8}"/>
                    </a:ext>
                  </a:extLst>
                </p:cNvPr>
                <p:cNvSpPr/>
                <p:nvPr/>
              </p:nvSpPr>
              <p:spPr>
                <a:xfrm>
                  <a:off x="779932" y="5675459"/>
                  <a:ext cx="152400" cy="1524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E34F2B30-F417-E568-CC7F-E9FAC2933363}"/>
                    </a:ext>
                  </a:extLst>
                </p:cNvPr>
                <p:cNvSpPr/>
                <p:nvPr/>
              </p:nvSpPr>
              <p:spPr>
                <a:xfrm>
                  <a:off x="1084732" y="5675459"/>
                  <a:ext cx="152400" cy="1524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Arc 23">
                  <a:extLst>
                    <a:ext uri="{FF2B5EF4-FFF2-40B4-BE49-F238E27FC236}">
                      <a16:creationId xmlns:a16="http://schemas.microsoft.com/office/drawing/2014/main" id="{DAE7CD61-B51F-761F-F492-B8003DE0BBA2}"/>
                    </a:ext>
                  </a:extLst>
                </p:cNvPr>
                <p:cNvSpPr/>
                <p:nvPr/>
              </p:nvSpPr>
              <p:spPr>
                <a:xfrm rot="8100000">
                  <a:off x="539095" y="5218259"/>
                  <a:ext cx="914400" cy="914400"/>
                </a:xfrm>
                <a:prstGeom prst="arc">
                  <a:avLst/>
                </a:prstGeom>
                <a:noFill/>
                <a:ln w="5715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4279B1D-0ED6-0851-0FB4-6B974A280C56}"/>
                  </a:ext>
                </a:extLst>
              </p:cNvPr>
              <p:cNvSpPr txBox="1"/>
              <p:nvPr/>
            </p:nvSpPr>
            <p:spPr>
              <a:xfrm>
                <a:off x="2225657" y="3291079"/>
                <a:ext cx="8483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Bad</a:t>
                </a:r>
                <a:r>
                  <a:rPr lang="en-US" dirty="0"/>
                  <a:t>-P1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665EF2F-07A3-4ED6-097E-C630C0D07CB8}"/>
              </a:ext>
            </a:extLst>
          </p:cNvPr>
          <p:cNvGrpSpPr/>
          <p:nvPr/>
        </p:nvGrpSpPr>
        <p:grpSpPr>
          <a:xfrm>
            <a:off x="7916411" y="2078258"/>
            <a:ext cx="1002197" cy="923711"/>
            <a:chOff x="7492814" y="2939470"/>
            <a:chExt cx="1002197" cy="92371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343AE79-2517-8C60-00B0-F0DDEF2D53B6}"/>
                </a:ext>
              </a:extLst>
            </p:cNvPr>
            <p:cNvGrpSpPr/>
            <p:nvPr/>
          </p:nvGrpSpPr>
          <p:grpSpPr>
            <a:xfrm>
              <a:off x="7492814" y="3017017"/>
              <a:ext cx="1002197" cy="846164"/>
              <a:chOff x="2124443" y="2819400"/>
              <a:chExt cx="1002197" cy="846164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BBCE1F92-B7AD-5B41-BE85-533CEC9E1FD6}"/>
                  </a:ext>
                </a:extLst>
              </p:cNvPr>
              <p:cNvGrpSpPr/>
              <p:nvPr/>
            </p:nvGrpSpPr>
            <p:grpSpPr>
              <a:xfrm>
                <a:off x="2404029" y="2819400"/>
                <a:ext cx="491571" cy="491571"/>
                <a:chOff x="348596" y="5218259"/>
                <a:chExt cx="1295400" cy="1295400"/>
              </a:xfrm>
            </p:grpSpPr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67C5A594-E308-CA43-64A7-4A56E577C61D}"/>
                    </a:ext>
                  </a:extLst>
                </p:cNvPr>
                <p:cNvSpPr/>
                <p:nvPr/>
              </p:nvSpPr>
              <p:spPr>
                <a:xfrm>
                  <a:off x="348596" y="5218259"/>
                  <a:ext cx="1295400" cy="12954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600" dirty="0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0828B8A9-7D72-1C18-8E07-C678E4DBBCDA}"/>
                    </a:ext>
                  </a:extLst>
                </p:cNvPr>
                <p:cNvSpPr/>
                <p:nvPr/>
              </p:nvSpPr>
              <p:spPr>
                <a:xfrm>
                  <a:off x="779932" y="5675459"/>
                  <a:ext cx="152400" cy="1524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051FE0AD-1845-0418-F9FF-F67FA0D04E81}"/>
                    </a:ext>
                  </a:extLst>
                </p:cNvPr>
                <p:cNvSpPr/>
                <p:nvPr/>
              </p:nvSpPr>
              <p:spPr>
                <a:xfrm>
                  <a:off x="1084732" y="5675459"/>
                  <a:ext cx="152400" cy="1524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Arc 30">
                  <a:extLst>
                    <a:ext uri="{FF2B5EF4-FFF2-40B4-BE49-F238E27FC236}">
                      <a16:creationId xmlns:a16="http://schemas.microsoft.com/office/drawing/2014/main" id="{B2F1F869-B035-796E-4682-E6CCA8E57043}"/>
                    </a:ext>
                  </a:extLst>
                </p:cNvPr>
                <p:cNvSpPr/>
                <p:nvPr/>
              </p:nvSpPr>
              <p:spPr>
                <a:xfrm rot="8100000">
                  <a:off x="539095" y="5218259"/>
                  <a:ext cx="914400" cy="914400"/>
                </a:xfrm>
                <a:prstGeom prst="arc">
                  <a:avLst/>
                </a:prstGeom>
                <a:noFill/>
                <a:ln w="5715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ACBA7CC-A600-692A-0658-408FC782DE14}"/>
                  </a:ext>
                </a:extLst>
              </p:cNvPr>
              <p:cNvSpPr txBox="1"/>
              <p:nvPr/>
            </p:nvSpPr>
            <p:spPr>
              <a:xfrm>
                <a:off x="2124443" y="3296232"/>
                <a:ext cx="10021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1"/>
                    </a:solidFill>
                  </a:rPr>
                  <a:t>Good</a:t>
                </a:r>
                <a:r>
                  <a:rPr lang="en-US" dirty="0"/>
                  <a:t>-P1</a:t>
                </a:r>
              </a:p>
            </p:txBody>
          </p:sp>
        </p:grp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8972205-C4CC-7494-978E-33FAE8037CB0}"/>
                </a:ext>
              </a:extLst>
            </p:cNvPr>
            <p:cNvSpPr/>
            <p:nvPr/>
          </p:nvSpPr>
          <p:spPr>
            <a:xfrm>
              <a:off x="7841264" y="2939470"/>
              <a:ext cx="353840" cy="45719"/>
            </a:xfrm>
            <a:prstGeom prst="ellipse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12DADC3-7523-895C-9772-2E6D14C6FD01}"/>
              </a:ext>
            </a:extLst>
          </p:cNvPr>
          <p:cNvCxnSpPr>
            <a:cxnSpLocks/>
          </p:cNvCxnSpPr>
          <p:nvPr/>
        </p:nvCxnSpPr>
        <p:spPr>
          <a:xfrm>
            <a:off x="7299846" y="1889317"/>
            <a:ext cx="768718" cy="489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782E36C-44F1-7609-F7BC-AFD447C564B7}"/>
              </a:ext>
            </a:extLst>
          </p:cNvPr>
          <p:cNvCxnSpPr>
            <a:cxnSpLocks/>
          </p:cNvCxnSpPr>
          <p:nvPr/>
        </p:nvCxnSpPr>
        <p:spPr>
          <a:xfrm flipV="1">
            <a:off x="7299846" y="1332868"/>
            <a:ext cx="826718" cy="561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C5818DA-621C-8CEE-C691-F299E57FEC26}"/>
              </a:ext>
            </a:extLst>
          </p:cNvPr>
          <p:cNvSpPr txBox="1"/>
          <p:nvPr/>
        </p:nvSpPr>
        <p:spPr>
          <a:xfrm>
            <a:off x="457200" y="3827679"/>
            <a:ext cx="8385208" cy="1200329"/>
          </a:xfrm>
          <a:prstGeom prst="rect">
            <a:avLst/>
          </a:prstGeom>
          <a:solidFill>
            <a:schemeClr val="accent1">
              <a:tint val="50000"/>
              <a:satMod val="30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1" dirty="0"/>
              <a:t>Definition: Hidden-role equilibrium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/>
              <a:t>= Team (uncorrelated) equilibrium of the split-personality game </a:t>
            </a:r>
          </a:p>
          <a:p>
            <a:pPr marL="0" indent="0">
              <a:buNone/>
            </a:pPr>
            <a:r>
              <a:rPr lang="en-US" sz="2400" dirty="0"/>
              <a:t>= Optimal team strategy </a:t>
            </a:r>
            <a:r>
              <a:rPr lang="en-US" sz="2400" i="1" dirty="0"/>
              <a:t>for the good team</a:t>
            </a:r>
            <a:r>
              <a:rPr lang="en-US" sz="2400" dirty="0"/>
              <a:t> to commit to</a:t>
            </a:r>
            <a:endParaRPr lang="en-US" sz="2400" b="1" dirty="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AF2C66B-7F44-413A-C153-55011025BCBB}"/>
              </a:ext>
            </a:extLst>
          </p:cNvPr>
          <p:cNvGrpSpPr/>
          <p:nvPr/>
        </p:nvGrpSpPr>
        <p:grpSpPr>
          <a:xfrm>
            <a:off x="1336630" y="4953000"/>
            <a:ext cx="6553200" cy="1741443"/>
            <a:chOff x="1336630" y="4953000"/>
            <a:chExt cx="6553200" cy="1741443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D69383A6-3850-6639-D852-28548E564C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10200" y="4953000"/>
              <a:ext cx="152400" cy="30479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43258DC-CE6E-0BD2-D3BC-30ADD60EDCF2}"/>
                </a:ext>
              </a:extLst>
            </p:cNvPr>
            <p:cNvSpPr txBox="1"/>
            <p:nvPr/>
          </p:nvSpPr>
          <p:spPr>
            <a:xfrm>
              <a:off x="1924657" y="5257800"/>
              <a:ext cx="53751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Inherently asymmetric (no duality/minimax theorem)!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84BA2107-81B9-547B-61E3-42C0E1D2BDAF}"/>
                    </a:ext>
                  </a:extLst>
                </p:cNvPr>
                <p:cNvSpPr txBox="1"/>
                <p:nvPr/>
              </p:nvSpPr>
              <p:spPr>
                <a:xfrm>
                  <a:off x="1336630" y="5771113"/>
                  <a:ext cx="6553200" cy="923330"/>
                </a:xfrm>
                <a:prstGeom prst="rect">
                  <a:avLst/>
                </a:prstGeom>
                <a:solidFill>
                  <a:schemeClr val="accent6">
                    <a:tint val="50000"/>
                    <a:satMod val="300000"/>
                  </a:schemeClr>
                </a:solidFill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Asymmetry is </a:t>
                  </a:r>
                  <a:r>
                    <a:rPr lang="en-US" i="1" dirty="0"/>
                    <a:t>essential</a:t>
                  </a:r>
                  <a:r>
                    <a:rPr lang="en-US" dirty="0"/>
                    <a:t>: in any hidden-role game where the minimax theorem holds, </a:t>
                  </a:r>
                  <a:r>
                    <a:rPr lang="en-US" dirty="0">
                      <a:solidFill>
                        <a:schemeClr val="accent1"/>
                      </a:solidFill>
                    </a:rPr>
                    <a:t>Good</a:t>
                  </a:r>
                  <a:r>
                    <a:rPr lang="en-US" dirty="0"/>
                    <a:t> can immediately cause teams to be publicly revealed by sending a long random string (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US" dirty="0"/>
                    <a:t> no more hidden roles!)</a:t>
                  </a:r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84BA2107-81B9-547B-61E3-42C0E1D2BD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36630" y="5771113"/>
                  <a:ext cx="6553200" cy="92333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4732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3E7BC-B10C-CA18-BB28-2113DDE1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7E749-5CD0-4783-F4A4-B29DCE2FA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C3F42AE-A6B3-7F9F-013D-7A8B911F6989}"/>
              </a:ext>
            </a:extLst>
          </p:cNvPr>
          <p:cNvGrpSpPr/>
          <p:nvPr/>
        </p:nvGrpSpPr>
        <p:grpSpPr>
          <a:xfrm>
            <a:off x="1946829" y="5355800"/>
            <a:ext cx="646259" cy="646259"/>
            <a:chOff x="348596" y="5218259"/>
            <a:chExt cx="1295400" cy="12954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D040857-2203-9375-21EF-90C513988F06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3B93AE0-80EC-61CC-83C0-C9DC8044FF63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6F7D197-8CF4-1392-5E37-57A7D83F7B44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AF0B40BE-E853-AB3A-014A-87E2A2F840A0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B41B47C-6C69-7800-5B39-86F5054E659E}"/>
              </a:ext>
            </a:extLst>
          </p:cNvPr>
          <p:cNvSpPr txBox="1"/>
          <p:nvPr/>
        </p:nvSpPr>
        <p:spPr>
          <a:xfrm>
            <a:off x="2057400" y="600094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P3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7106B60-A377-A8E1-51E7-41C099840671}"/>
              </a:ext>
            </a:extLst>
          </p:cNvPr>
          <p:cNvGrpSpPr/>
          <p:nvPr/>
        </p:nvGrpSpPr>
        <p:grpSpPr>
          <a:xfrm>
            <a:off x="3925741" y="2067018"/>
            <a:ext cx="646259" cy="646259"/>
            <a:chOff x="348596" y="5218259"/>
            <a:chExt cx="1295400" cy="12954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64A6C93-54AC-646C-B34E-F89BFC87D87B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494AD4B-9AAB-F524-9A59-E963E5FB20E5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1506641-84BB-8B52-8901-ACA260F900CC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98CECD3E-72C6-9276-DD23-C5DC02A430F0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444DA50-90D2-E6AA-0DD3-8ABDAB25D307}"/>
              </a:ext>
            </a:extLst>
          </p:cNvPr>
          <p:cNvSpPr txBox="1"/>
          <p:nvPr/>
        </p:nvSpPr>
        <p:spPr>
          <a:xfrm>
            <a:off x="4036312" y="2712159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P1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9E8327-9204-2B37-4212-3B405EBE7D06}"/>
              </a:ext>
            </a:extLst>
          </p:cNvPr>
          <p:cNvGrpSpPr/>
          <p:nvPr/>
        </p:nvGrpSpPr>
        <p:grpSpPr>
          <a:xfrm>
            <a:off x="5756829" y="5261321"/>
            <a:ext cx="646259" cy="646259"/>
            <a:chOff x="348596" y="5218259"/>
            <a:chExt cx="1295400" cy="12954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0C3C558-62BD-7A3A-EA5A-9251332C824F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E21F707-8946-EA5C-F8DF-9FD28A65BA70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A7AD027-94B3-8A37-757F-81B83DC8C20D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C0518E51-AA1D-6434-BEB0-3761955FD2FC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CD1F5DC-E91B-8821-5DDB-D652DE2EFC37}"/>
              </a:ext>
            </a:extLst>
          </p:cNvPr>
          <p:cNvSpPr txBox="1"/>
          <p:nvPr/>
        </p:nvSpPr>
        <p:spPr>
          <a:xfrm>
            <a:off x="5867400" y="590646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C780E42-9C34-91C9-2159-60326581914E}"/>
              </a:ext>
            </a:extLst>
          </p:cNvPr>
          <p:cNvSpPr/>
          <p:nvPr/>
        </p:nvSpPr>
        <p:spPr>
          <a:xfrm>
            <a:off x="6021529" y="1912725"/>
            <a:ext cx="762000" cy="10992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Good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3263F6-0FE9-1275-6667-4EE973F4F21A}"/>
              </a:ext>
            </a:extLst>
          </p:cNvPr>
          <p:cNvSpPr/>
          <p:nvPr/>
        </p:nvSpPr>
        <p:spPr>
          <a:xfrm>
            <a:off x="6901558" y="1912724"/>
            <a:ext cx="762000" cy="10992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Good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038CE82-F8AC-5745-01F4-4E1FE8C75DC1}"/>
              </a:ext>
            </a:extLst>
          </p:cNvPr>
          <p:cNvSpPr/>
          <p:nvPr/>
        </p:nvSpPr>
        <p:spPr>
          <a:xfrm>
            <a:off x="7774129" y="1912724"/>
            <a:ext cx="762000" cy="109925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Bad</a:t>
            </a:r>
          </a:p>
        </p:txBody>
      </p:sp>
    </p:spTree>
    <p:extLst>
      <p:ext uri="{BB962C8B-B14F-4D97-AF65-F5344CB8AC3E}">
        <p14:creationId xmlns:p14="http://schemas.microsoft.com/office/powerpoint/2010/main" val="506227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3E7BC-B10C-CA18-BB28-2113DDE1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7E749-5CD0-4783-F4A4-B29DCE2FA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3007472C-8164-3646-7B8E-04FFB16C1A4A}"/>
              </a:ext>
            </a:extLst>
          </p:cNvPr>
          <p:cNvSpPr/>
          <p:nvPr/>
        </p:nvSpPr>
        <p:spPr>
          <a:xfrm>
            <a:off x="263765" y="5462417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good</a:t>
            </a: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8A90199D-9069-1704-2872-F690CD201F4D}"/>
              </a:ext>
            </a:extLst>
          </p:cNvPr>
          <p:cNvSpPr/>
          <p:nvPr/>
        </p:nvSpPr>
        <p:spPr>
          <a:xfrm>
            <a:off x="4105049" y="5094405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good</a:t>
            </a:r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39FF2753-D8AA-FA8F-03A3-C2714C326701}"/>
              </a:ext>
            </a:extLst>
          </p:cNvPr>
          <p:cNvSpPr/>
          <p:nvPr/>
        </p:nvSpPr>
        <p:spPr>
          <a:xfrm>
            <a:off x="2349604" y="1876942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bad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FF3C537-27E0-CA2C-CE62-AE32B0886239}"/>
              </a:ext>
            </a:extLst>
          </p:cNvPr>
          <p:cNvSpPr/>
          <p:nvPr/>
        </p:nvSpPr>
        <p:spPr>
          <a:xfrm>
            <a:off x="6021529" y="1912725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74ECF1-339E-61ED-4B8E-AC5E0352DF4D}"/>
              </a:ext>
            </a:extLst>
          </p:cNvPr>
          <p:cNvSpPr/>
          <p:nvPr/>
        </p:nvSpPr>
        <p:spPr>
          <a:xfrm>
            <a:off x="6901558" y="1912724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ADD7F8E-A8D9-13BB-AB0B-FAA9758E41FA}"/>
              </a:ext>
            </a:extLst>
          </p:cNvPr>
          <p:cNvSpPr/>
          <p:nvPr/>
        </p:nvSpPr>
        <p:spPr>
          <a:xfrm>
            <a:off x="7774129" y="1912724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64D138B-2CCF-7D44-1B8E-321F4FCA911D}"/>
              </a:ext>
            </a:extLst>
          </p:cNvPr>
          <p:cNvGrpSpPr/>
          <p:nvPr/>
        </p:nvGrpSpPr>
        <p:grpSpPr>
          <a:xfrm>
            <a:off x="3005617" y="3728380"/>
            <a:ext cx="1954239" cy="835653"/>
            <a:chOff x="3005617" y="3728380"/>
            <a:chExt cx="1954239" cy="835653"/>
          </a:xfrm>
        </p:grpSpPr>
        <p:sp>
          <p:nvSpPr>
            <p:cNvPr id="34" name="Speech Bubble: Rectangle with Corners Rounded 33">
              <a:extLst>
                <a:ext uri="{FF2B5EF4-FFF2-40B4-BE49-F238E27FC236}">
                  <a16:creationId xmlns:a16="http://schemas.microsoft.com/office/drawing/2014/main" id="{E3E44F28-6D12-6E95-11AC-8AE3DEDDDDAC}"/>
                </a:ext>
              </a:extLst>
            </p:cNvPr>
            <p:cNvSpPr/>
            <p:nvPr/>
          </p:nvSpPr>
          <p:spPr>
            <a:xfrm>
              <a:off x="3005617" y="3728380"/>
              <a:ext cx="914400" cy="311626"/>
            </a:xfrm>
            <a:prstGeom prst="wedgeRoundRectCallout">
              <a:avLst>
                <a:gd name="adj1" fmla="val 67167"/>
                <a:gd name="adj2" fmla="val -364659"/>
                <a:gd name="adj3" fmla="val 16667"/>
              </a:avLst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…</a:t>
              </a:r>
            </a:p>
          </p:txBody>
        </p:sp>
        <p:sp>
          <p:nvSpPr>
            <p:cNvPr id="35" name="Speech Bubble: Rectangle with Corners Rounded 34">
              <a:extLst>
                <a:ext uri="{FF2B5EF4-FFF2-40B4-BE49-F238E27FC236}">
                  <a16:creationId xmlns:a16="http://schemas.microsoft.com/office/drawing/2014/main" id="{80210C5B-363F-1170-BE36-6998DA2530BB}"/>
                </a:ext>
              </a:extLst>
            </p:cNvPr>
            <p:cNvSpPr/>
            <p:nvPr/>
          </p:nvSpPr>
          <p:spPr>
            <a:xfrm>
              <a:off x="3121912" y="4252407"/>
              <a:ext cx="914400" cy="311626"/>
            </a:xfrm>
            <a:prstGeom prst="wedgeRoundRectCallout">
              <a:avLst>
                <a:gd name="adj1" fmla="val -108833"/>
                <a:gd name="adj2" fmla="val 301424"/>
                <a:gd name="adj3" fmla="val 16667"/>
              </a:avLst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…</a:t>
              </a:r>
            </a:p>
          </p:txBody>
        </p:sp>
        <p:sp>
          <p:nvSpPr>
            <p:cNvPr id="36" name="Speech Bubble: Rectangle with Corners Rounded 35">
              <a:extLst>
                <a:ext uri="{FF2B5EF4-FFF2-40B4-BE49-F238E27FC236}">
                  <a16:creationId xmlns:a16="http://schemas.microsoft.com/office/drawing/2014/main" id="{27B03892-715C-42FF-BD8B-2883C003570D}"/>
                </a:ext>
              </a:extLst>
            </p:cNvPr>
            <p:cNvSpPr/>
            <p:nvPr/>
          </p:nvSpPr>
          <p:spPr>
            <a:xfrm>
              <a:off x="4045456" y="3884193"/>
              <a:ext cx="914400" cy="311626"/>
            </a:xfrm>
            <a:prstGeom prst="wedgeRoundRectCallout">
              <a:avLst>
                <a:gd name="adj1" fmla="val 160167"/>
                <a:gd name="adj2" fmla="val 386518"/>
                <a:gd name="adj3" fmla="val 16667"/>
              </a:avLst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…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B063C29B-0B37-DC36-7263-A420D311A0B9}"/>
              </a:ext>
            </a:extLst>
          </p:cNvPr>
          <p:cNvSpPr txBox="1"/>
          <p:nvPr/>
        </p:nvSpPr>
        <p:spPr>
          <a:xfrm>
            <a:off x="2057400" y="600094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326731-0DBC-1D9B-147C-20CFE3C58C39}"/>
              </a:ext>
            </a:extLst>
          </p:cNvPr>
          <p:cNvSpPr txBox="1"/>
          <p:nvPr/>
        </p:nvSpPr>
        <p:spPr>
          <a:xfrm>
            <a:off x="4036312" y="2712159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F1CB718-47B6-4AD2-1422-80B0932636B5}"/>
              </a:ext>
            </a:extLst>
          </p:cNvPr>
          <p:cNvSpPr txBox="1"/>
          <p:nvPr/>
        </p:nvSpPr>
        <p:spPr>
          <a:xfrm>
            <a:off x="5867400" y="590646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P2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DDA224-19D8-95D8-6EA2-C0F89EA8F498}"/>
              </a:ext>
            </a:extLst>
          </p:cNvPr>
          <p:cNvGrpSpPr/>
          <p:nvPr/>
        </p:nvGrpSpPr>
        <p:grpSpPr>
          <a:xfrm>
            <a:off x="1946829" y="5355800"/>
            <a:ext cx="646259" cy="646259"/>
            <a:chOff x="348596" y="5218259"/>
            <a:chExt cx="1295400" cy="12954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6E74615-3C9A-6440-10BE-DB14B202A118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E17DA64-D7A7-A3F3-6EBA-CA888B0FF6D6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D9B10CF-F306-2BAF-F777-A118E6574873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E337FB84-D50F-0108-1398-53EAF52ECA84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09B605-0D5D-7B3D-FAFF-C527B281C0D7}"/>
              </a:ext>
            </a:extLst>
          </p:cNvPr>
          <p:cNvGrpSpPr/>
          <p:nvPr/>
        </p:nvGrpSpPr>
        <p:grpSpPr>
          <a:xfrm>
            <a:off x="3925741" y="2067018"/>
            <a:ext cx="646259" cy="646259"/>
            <a:chOff x="348596" y="5218259"/>
            <a:chExt cx="1295400" cy="129540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6B8D87A-8EE4-D057-4CB1-4533049CD0A9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638DFE7-B404-4CF5-5F5B-26F8ACB5A58B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1E1DE33-7234-7735-16AF-76EFD82788CD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9A3E4C9F-9C42-6E15-2C7F-D7014360AC52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2364C31-37B8-166B-2FCF-0FA8C7D05BE5}"/>
              </a:ext>
            </a:extLst>
          </p:cNvPr>
          <p:cNvGrpSpPr/>
          <p:nvPr/>
        </p:nvGrpSpPr>
        <p:grpSpPr>
          <a:xfrm>
            <a:off x="5756829" y="5261321"/>
            <a:ext cx="646259" cy="646259"/>
            <a:chOff x="348596" y="5218259"/>
            <a:chExt cx="1295400" cy="129540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0C2CCCD-B574-7C4B-D875-823637171773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835B6F4-8E4B-D18E-0F15-89ED56B3E166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AF12374-E162-E1ED-749A-1EEB3D882698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c 45">
              <a:extLst>
                <a:ext uri="{FF2B5EF4-FFF2-40B4-BE49-F238E27FC236}">
                  <a16:creationId xmlns:a16="http://schemas.microsoft.com/office/drawing/2014/main" id="{96751CEC-B23A-7733-4A3E-7CA6896B2D85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1AE6E642-7A66-254F-BCF8-7B668480C802}"/>
              </a:ext>
            </a:extLst>
          </p:cNvPr>
          <p:cNvSpPr/>
          <p:nvPr/>
        </p:nvSpPr>
        <p:spPr>
          <a:xfrm>
            <a:off x="2839495" y="5248685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5C7ECF-275F-6D5D-AFAF-9E2190075506}"/>
              </a:ext>
            </a:extLst>
          </p:cNvPr>
          <p:cNvSpPr/>
          <p:nvPr/>
        </p:nvSpPr>
        <p:spPr>
          <a:xfrm>
            <a:off x="6478560" y="5034265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7725E0-5EDC-FDF9-C586-ABF38E8DB02C}"/>
              </a:ext>
            </a:extLst>
          </p:cNvPr>
          <p:cNvSpPr/>
          <p:nvPr/>
        </p:nvSpPr>
        <p:spPr>
          <a:xfrm>
            <a:off x="4723751" y="1876942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9827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22222E-6 L -0.35017 0.48541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17" y="2425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-0.04652 0.45509 " pathEditMode="fixed" rAng="0" ptsTypes="AA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6" y="227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L -0.33351 -0.00347 " pathEditMode="fixed" rAng="0" ptsTypes="AA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84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6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3E7BC-B10C-CA18-BB28-2113DDE1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7E749-5CD0-4783-F4A4-B29DCE2FA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39FF2753-D8AA-FA8F-03A3-C2714C326701}"/>
              </a:ext>
            </a:extLst>
          </p:cNvPr>
          <p:cNvSpPr/>
          <p:nvPr/>
        </p:nvSpPr>
        <p:spPr>
          <a:xfrm>
            <a:off x="2349604" y="1876942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bad</a:t>
            </a:r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649E9518-4395-B112-EB30-C2CCE2D9FF94}"/>
              </a:ext>
            </a:extLst>
          </p:cNvPr>
          <p:cNvSpPr/>
          <p:nvPr/>
        </p:nvSpPr>
        <p:spPr>
          <a:xfrm>
            <a:off x="2592529" y="4343400"/>
            <a:ext cx="914400" cy="612648"/>
          </a:xfrm>
          <a:prstGeom prst="wedgeRoundRectCallout">
            <a:avLst>
              <a:gd name="adj1" fmla="val -46833"/>
              <a:gd name="adj2" fmla="val 113246"/>
              <a:gd name="adj3" fmla="val 16667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vote for P2!</a:t>
            </a:r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7061D9A5-6388-EB9E-47EA-E47569EEBAD4}"/>
              </a:ext>
            </a:extLst>
          </p:cNvPr>
          <p:cNvSpPr/>
          <p:nvPr/>
        </p:nvSpPr>
        <p:spPr>
          <a:xfrm>
            <a:off x="4724400" y="4172728"/>
            <a:ext cx="1143000" cy="612648"/>
          </a:xfrm>
          <a:prstGeom prst="wedgeRoundRectCallout">
            <a:avLst>
              <a:gd name="adj1" fmla="val 42167"/>
              <a:gd name="adj2" fmla="val 110261"/>
              <a:gd name="adj3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vote for myself!</a:t>
            </a:r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63AA9FE7-34ED-C6DE-5A50-5E52AE89A1B0}"/>
              </a:ext>
            </a:extLst>
          </p:cNvPr>
          <p:cNvSpPr/>
          <p:nvPr/>
        </p:nvSpPr>
        <p:spPr>
          <a:xfrm>
            <a:off x="2893312" y="3001350"/>
            <a:ext cx="1143000" cy="612648"/>
          </a:xfrm>
          <a:prstGeom prst="wedgeRoundRectCallout">
            <a:avLst>
              <a:gd name="adj1" fmla="val 43767"/>
              <a:gd name="adj2" fmla="val -100187"/>
              <a:gd name="adj3" fmla="val 16667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vote for myself!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93DA61C-4E51-06F8-854F-A82347EC45E4}"/>
              </a:ext>
            </a:extLst>
          </p:cNvPr>
          <p:cNvSpPr/>
          <p:nvPr/>
        </p:nvSpPr>
        <p:spPr>
          <a:xfrm>
            <a:off x="2839495" y="5248685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B942B3A-B28E-166E-65F7-DEBB95715BB3}"/>
              </a:ext>
            </a:extLst>
          </p:cNvPr>
          <p:cNvSpPr/>
          <p:nvPr/>
        </p:nvSpPr>
        <p:spPr>
          <a:xfrm>
            <a:off x="6478560" y="5034265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91416A4-2208-0371-B779-CDBF68F076F5}"/>
              </a:ext>
            </a:extLst>
          </p:cNvPr>
          <p:cNvSpPr/>
          <p:nvPr/>
        </p:nvSpPr>
        <p:spPr>
          <a:xfrm>
            <a:off x="4723751" y="1876942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B9787C4-17E6-BE54-1182-0927CAEBFC82}"/>
              </a:ext>
            </a:extLst>
          </p:cNvPr>
          <p:cNvSpPr txBox="1"/>
          <p:nvPr/>
        </p:nvSpPr>
        <p:spPr>
          <a:xfrm>
            <a:off x="2057400" y="600094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3B477A6-5F2A-573B-CF0C-7D980306567E}"/>
              </a:ext>
            </a:extLst>
          </p:cNvPr>
          <p:cNvSpPr txBox="1"/>
          <p:nvPr/>
        </p:nvSpPr>
        <p:spPr>
          <a:xfrm>
            <a:off x="4036312" y="2712159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129BA3-EA38-FF24-9A9E-6F813376EBA4}"/>
              </a:ext>
            </a:extLst>
          </p:cNvPr>
          <p:cNvSpPr txBox="1"/>
          <p:nvPr/>
        </p:nvSpPr>
        <p:spPr>
          <a:xfrm>
            <a:off x="5867400" y="590646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P2</a:t>
            </a:r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F6DBE6C4-F245-FF68-BB37-038722B5C309}"/>
              </a:ext>
            </a:extLst>
          </p:cNvPr>
          <p:cNvSpPr/>
          <p:nvPr/>
        </p:nvSpPr>
        <p:spPr>
          <a:xfrm>
            <a:off x="263765" y="5462417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good</a:t>
            </a:r>
          </a:p>
        </p:txBody>
      </p:sp>
      <p:sp>
        <p:nvSpPr>
          <p:cNvPr id="18" name="Thought Bubble: Cloud 17">
            <a:extLst>
              <a:ext uri="{FF2B5EF4-FFF2-40B4-BE49-F238E27FC236}">
                <a16:creationId xmlns:a16="http://schemas.microsoft.com/office/drawing/2014/main" id="{7C9B5689-3A19-29EF-286D-37FE557B1E31}"/>
              </a:ext>
            </a:extLst>
          </p:cNvPr>
          <p:cNvSpPr/>
          <p:nvPr/>
        </p:nvSpPr>
        <p:spPr>
          <a:xfrm>
            <a:off x="4105049" y="5094405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good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45ED7F1-D8B9-4D1C-DD7B-48CB7059737E}"/>
              </a:ext>
            </a:extLst>
          </p:cNvPr>
          <p:cNvGrpSpPr/>
          <p:nvPr/>
        </p:nvGrpSpPr>
        <p:grpSpPr>
          <a:xfrm>
            <a:off x="1946829" y="5355800"/>
            <a:ext cx="646259" cy="646259"/>
            <a:chOff x="348596" y="5218259"/>
            <a:chExt cx="1295400" cy="12954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7FDE8AE-CEC2-CF87-C4C1-11C2838422F3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CE03BD6-0F97-CCD0-091E-DFE53713CA7B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C793C3B-4A39-A18C-0BAB-12D141A70AFC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24E0E491-505A-C7B9-A2DC-FAA1726CBCA2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2AA6F5C-00C2-62EB-C0AA-F659CA61F6C6}"/>
              </a:ext>
            </a:extLst>
          </p:cNvPr>
          <p:cNvGrpSpPr/>
          <p:nvPr/>
        </p:nvGrpSpPr>
        <p:grpSpPr>
          <a:xfrm>
            <a:off x="3925741" y="2067018"/>
            <a:ext cx="646259" cy="646259"/>
            <a:chOff x="348596" y="5218259"/>
            <a:chExt cx="1295400" cy="129540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68413E3-0BBF-92C4-6516-83BE7558E218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EF26F9C-C688-3D9F-4387-31A1E5A5BC31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1967FBC-219A-3CEF-A9A6-6B1AA1EDDEE8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8C7C5F88-BE4C-DA1F-26A9-64DC479E3977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49EBA12-0227-934E-BE6F-1C1FF45A91FB}"/>
              </a:ext>
            </a:extLst>
          </p:cNvPr>
          <p:cNvGrpSpPr/>
          <p:nvPr/>
        </p:nvGrpSpPr>
        <p:grpSpPr>
          <a:xfrm>
            <a:off x="5756829" y="5261321"/>
            <a:ext cx="646259" cy="646259"/>
            <a:chOff x="348596" y="5218259"/>
            <a:chExt cx="1295400" cy="1295400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B020AEA-8445-168B-8F77-C04840B3509B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B837324-2BF5-760A-4331-A04C6FD59F37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4CD7946-5FF1-730F-A332-1000161051A2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Arc 46">
              <a:extLst>
                <a:ext uri="{FF2B5EF4-FFF2-40B4-BE49-F238E27FC236}">
                  <a16:creationId xmlns:a16="http://schemas.microsoft.com/office/drawing/2014/main" id="{9C49A9C1-1722-37FC-8B0B-C5C290211CEE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855065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3E7BC-B10C-CA18-BB28-2113DDE1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7E749-5CD0-4783-F4A4-B29DCE2FA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3007472C-8164-3646-7B8E-04FFB16C1A4A}"/>
              </a:ext>
            </a:extLst>
          </p:cNvPr>
          <p:cNvSpPr/>
          <p:nvPr/>
        </p:nvSpPr>
        <p:spPr>
          <a:xfrm>
            <a:off x="263765" y="5462417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good</a:t>
            </a: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8A90199D-9069-1704-2872-F690CD201F4D}"/>
              </a:ext>
            </a:extLst>
          </p:cNvPr>
          <p:cNvSpPr/>
          <p:nvPr/>
        </p:nvSpPr>
        <p:spPr>
          <a:xfrm>
            <a:off x="4105049" y="5094405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good</a:t>
            </a:r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39FF2753-D8AA-FA8F-03A3-C2714C326701}"/>
              </a:ext>
            </a:extLst>
          </p:cNvPr>
          <p:cNvSpPr/>
          <p:nvPr/>
        </p:nvSpPr>
        <p:spPr>
          <a:xfrm>
            <a:off x="2349604" y="1876942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bad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93DA61C-4E51-06F8-854F-A82347EC45E4}"/>
              </a:ext>
            </a:extLst>
          </p:cNvPr>
          <p:cNvSpPr/>
          <p:nvPr/>
        </p:nvSpPr>
        <p:spPr>
          <a:xfrm>
            <a:off x="2839495" y="5248685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91416A4-2208-0371-B779-CDBF68F076F5}"/>
              </a:ext>
            </a:extLst>
          </p:cNvPr>
          <p:cNvSpPr/>
          <p:nvPr/>
        </p:nvSpPr>
        <p:spPr>
          <a:xfrm>
            <a:off x="4723751" y="1876942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39" name="Graphic 38" descr="Crown">
            <a:extLst>
              <a:ext uri="{FF2B5EF4-FFF2-40B4-BE49-F238E27FC236}">
                <a16:creationId xmlns:a16="http://schemas.microsoft.com/office/drawing/2014/main" id="{00FB9EC6-4EF4-D0F8-1589-F17343F84CD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680773">
            <a:off x="5949860" y="4840178"/>
            <a:ext cx="468982" cy="46898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B9787C4-17E6-BE54-1182-0927CAEBFC82}"/>
              </a:ext>
            </a:extLst>
          </p:cNvPr>
          <p:cNvSpPr txBox="1"/>
          <p:nvPr/>
        </p:nvSpPr>
        <p:spPr>
          <a:xfrm>
            <a:off x="2057400" y="600094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3B477A6-5F2A-573B-CF0C-7D980306567E}"/>
              </a:ext>
            </a:extLst>
          </p:cNvPr>
          <p:cNvSpPr txBox="1"/>
          <p:nvPr/>
        </p:nvSpPr>
        <p:spPr>
          <a:xfrm>
            <a:off x="4036312" y="2712159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129BA3-EA38-FF24-9A9E-6F813376EBA4}"/>
              </a:ext>
            </a:extLst>
          </p:cNvPr>
          <p:cNvSpPr txBox="1"/>
          <p:nvPr/>
        </p:nvSpPr>
        <p:spPr>
          <a:xfrm>
            <a:off x="5867400" y="590646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D6BA1F-28F0-5C2E-43CC-34E725AE2666}"/>
              </a:ext>
            </a:extLst>
          </p:cNvPr>
          <p:cNvSpPr/>
          <p:nvPr/>
        </p:nvSpPr>
        <p:spPr>
          <a:xfrm>
            <a:off x="6478560" y="5015816"/>
            <a:ext cx="762000" cy="10992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Good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A3AF43-5C35-0B5B-B402-B644BD1CDACF}"/>
              </a:ext>
            </a:extLst>
          </p:cNvPr>
          <p:cNvSpPr txBox="1"/>
          <p:nvPr/>
        </p:nvSpPr>
        <p:spPr>
          <a:xfrm>
            <a:off x="6070255" y="3307674"/>
            <a:ext cx="2487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Good player elected (Good players win)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8EC369-1E4A-308B-14E1-7C6D7337B561}"/>
              </a:ext>
            </a:extLst>
          </p:cNvPr>
          <p:cNvGrpSpPr/>
          <p:nvPr/>
        </p:nvGrpSpPr>
        <p:grpSpPr>
          <a:xfrm>
            <a:off x="1946829" y="5355800"/>
            <a:ext cx="646259" cy="646259"/>
            <a:chOff x="348596" y="5218259"/>
            <a:chExt cx="1295400" cy="12954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E099BAD-5251-F921-A228-7FADFB42CE4F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59AFBD6-3C84-BD85-F44B-78F713D05060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184C730-00A8-5F93-98C3-12A5D480C7EF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427D04D7-90E5-833C-7FEB-420B4E209B61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F9DD0F1-67B8-41CF-FC65-D6B144152AE3}"/>
              </a:ext>
            </a:extLst>
          </p:cNvPr>
          <p:cNvGrpSpPr/>
          <p:nvPr/>
        </p:nvGrpSpPr>
        <p:grpSpPr>
          <a:xfrm>
            <a:off x="3925741" y="2067018"/>
            <a:ext cx="646259" cy="646259"/>
            <a:chOff x="348596" y="5218259"/>
            <a:chExt cx="1295400" cy="129540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FE08B96-9468-F359-5890-9F6433FF6858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B92CF17-EB2D-145D-F302-DC9B9D64E755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A1E2DDB-B729-88FD-FA46-A65554535E5F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47BCCED9-37F4-2A8B-A74D-7F1EA03A0A56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AB943C6-A59B-55B5-8321-C046EF8D499A}"/>
              </a:ext>
            </a:extLst>
          </p:cNvPr>
          <p:cNvGrpSpPr/>
          <p:nvPr/>
        </p:nvGrpSpPr>
        <p:grpSpPr>
          <a:xfrm>
            <a:off x="5756829" y="5261321"/>
            <a:ext cx="646259" cy="646259"/>
            <a:chOff x="348596" y="5218259"/>
            <a:chExt cx="1295400" cy="1295400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39139DCE-81C9-F3FF-DFDC-B29953CBB15F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B380C3A-BB0F-26CD-589E-4C8EF423BDAD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ABCE81A2-54BD-7AC2-30BB-04CC89A49671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Arc 46">
              <a:extLst>
                <a:ext uri="{FF2B5EF4-FFF2-40B4-BE49-F238E27FC236}">
                  <a16:creationId xmlns:a16="http://schemas.microsoft.com/office/drawing/2014/main" id="{DA5EF2FC-E7B8-F355-BEC2-97A37EF2FD85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Speech Bubble: Rectangle with Corners Rounded 47">
            <a:extLst>
              <a:ext uri="{FF2B5EF4-FFF2-40B4-BE49-F238E27FC236}">
                <a16:creationId xmlns:a16="http://schemas.microsoft.com/office/drawing/2014/main" id="{8E692A71-CD1E-4212-5AC1-F85C5D1702D5}"/>
              </a:ext>
            </a:extLst>
          </p:cNvPr>
          <p:cNvSpPr/>
          <p:nvPr/>
        </p:nvSpPr>
        <p:spPr>
          <a:xfrm>
            <a:off x="2592529" y="4343400"/>
            <a:ext cx="914400" cy="612648"/>
          </a:xfrm>
          <a:prstGeom prst="wedgeRoundRectCallout">
            <a:avLst>
              <a:gd name="adj1" fmla="val -46833"/>
              <a:gd name="adj2" fmla="val 113246"/>
              <a:gd name="adj3" fmla="val 16667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vote for P2!</a:t>
            </a:r>
          </a:p>
        </p:txBody>
      </p:sp>
      <p:sp>
        <p:nvSpPr>
          <p:cNvPr id="49" name="Speech Bubble: Rectangle with Corners Rounded 48">
            <a:extLst>
              <a:ext uri="{FF2B5EF4-FFF2-40B4-BE49-F238E27FC236}">
                <a16:creationId xmlns:a16="http://schemas.microsoft.com/office/drawing/2014/main" id="{CAF4D104-C819-FB51-79FD-29285F477C73}"/>
              </a:ext>
            </a:extLst>
          </p:cNvPr>
          <p:cNvSpPr/>
          <p:nvPr/>
        </p:nvSpPr>
        <p:spPr>
          <a:xfrm>
            <a:off x="4724400" y="4172728"/>
            <a:ext cx="1143000" cy="612648"/>
          </a:xfrm>
          <a:prstGeom prst="wedgeRoundRectCallout">
            <a:avLst>
              <a:gd name="adj1" fmla="val 42167"/>
              <a:gd name="adj2" fmla="val 110261"/>
              <a:gd name="adj3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vote for myself!</a:t>
            </a:r>
          </a:p>
        </p:txBody>
      </p:sp>
      <p:sp>
        <p:nvSpPr>
          <p:cNvPr id="50" name="Speech Bubble: Rectangle with Corners Rounded 49">
            <a:extLst>
              <a:ext uri="{FF2B5EF4-FFF2-40B4-BE49-F238E27FC236}">
                <a16:creationId xmlns:a16="http://schemas.microsoft.com/office/drawing/2014/main" id="{4A6BAFDD-4E1B-21BF-6B89-6563A76499B6}"/>
              </a:ext>
            </a:extLst>
          </p:cNvPr>
          <p:cNvSpPr/>
          <p:nvPr/>
        </p:nvSpPr>
        <p:spPr>
          <a:xfrm>
            <a:off x="2893312" y="3001350"/>
            <a:ext cx="1143000" cy="612648"/>
          </a:xfrm>
          <a:prstGeom prst="wedgeRoundRectCallout">
            <a:avLst>
              <a:gd name="adj1" fmla="val 43767"/>
              <a:gd name="adj2" fmla="val -100187"/>
              <a:gd name="adj3" fmla="val 16667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vote for myself!</a:t>
            </a:r>
          </a:p>
        </p:txBody>
      </p:sp>
    </p:spTree>
    <p:extLst>
      <p:ext uri="{BB962C8B-B14F-4D97-AF65-F5344CB8AC3E}">
        <p14:creationId xmlns:p14="http://schemas.microsoft.com/office/powerpoint/2010/main" val="37593409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E82A366-6B44-06BB-068B-418355CA9A8A}"/>
              </a:ext>
            </a:extLst>
          </p:cNvPr>
          <p:cNvSpPr/>
          <p:nvPr/>
        </p:nvSpPr>
        <p:spPr>
          <a:xfrm>
            <a:off x="4723751" y="1876941"/>
            <a:ext cx="762000" cy="109925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Bad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93E7BC-B10C-CA18-BB28-2113DDE1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7E749-5CD0-4783-F4A4-B29DCE2FA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39FF2753-D8AA-FA8F-03A3-C2714C326701}"/>
              </a:ext>
            </a:extLst>
          </p:cNvPr>
          <p:cNvSpPr/>
          <p:nvPr/>
        </p:nvSpPr>
        <p:spPr>
          <a:xfrm>
            <a:off x="2349604" y="1876942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bad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93DA61C-4E51-06F8-854F-A82347EC45E4}"/>
              </a:ext>
            </a:extLst>
          </p:cNvPr>
          <p:cNvSpPr/>
          <p:nvPr/>
        </p:nvSpPr>
        <p:spPr>
          <a:xfrm>
            <a:off x="2839495" y="5248685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39" name="Graphic 38" descr="Crown">
            <a:extLst>
              <a:ext uri="{FF2B5EF4-FFF2-40B4-BE49-F238E27FC236}">
                <a16:creationId xmlns:a16="http://schemas.microsoft.com/office/drawing/2014/main" id="{00FB9EC6-4EF4-D0F8-1589-F17343F84CD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680773">
            <a:off x="4134528" y="1669120"/>
            <a:ext cx="468982" cy="46898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B9787C4-17E6-BE54-1182-0927CAEBFC82}"/>
              </a:ext>
            </a:extLst>
          </p:cNvPr>
          <p:cNvSpPr txBox="1"/>
          <p:nvPr/>
        </p:nvSpPr>
        <p:spPr>
          <a:xfrm>
            <a:off x="2057400" y="600094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3B477A6-5F2A-573B-CF0C-7D980306567E}"/>
              </a:ext>
            </a:extLst>
          </p:cNvPr>
          <p:cNvSpPr txBox="1"/>
          <p:nvPr/>
        </p:nvSpPr>
        <p:spPr>
          <a:xfrm>
            <a:off x="4036312" y="2712159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129BA3-EA38-FF24-9A9E-6F813376EBA4}"/>
              </a:ext>
            </a:extLst>
          </p:cNvPr>
          <p:cNvSpPr txBox="1"/>
          <p:nvPr/>
        </p:nvSpPr>
        <p:spPr>
          <a:xfrm>
            <a:off x="5867400" y="590646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9349F4-0DEC-2149-4BAB-2E688CD9D2CE}"/>
              </a:ext>
            </a:extLst>
          </p:cNvPr>
          <p:cNvSpPr/>
          <p:nvPr/>
        </p:nvSpPr>
        <p:spPr>
          <a:xfrm>
            <a:off x="6478560" y="5034265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7ED145D-39CF-559A-81DF-7FFC35E914B6}"/>
              </a:ext>
            </a:extLst>
          </p:cNvPr>
          <p:cNvSpPr txBox="1"/>
          <p:nvPr/>
        </p:nvSpPr>
        <p:spPr>
          <a:xfrm>
            <a:off x="6070255" y="3307674"/>
            <a:ext cx="2487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Bad player elected </a:t>
            </a:r>
          </a:p>
          <a:p>
            <a:pPr algn="ctr"/>
            <a:r>
              <a:rPr lang="en-US" dirty="0"/>
              <a:t>(Bad player wins)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DCB1B70-B45B-B0F8-D428-17B5467C79E3}"/>
              </a:ext>
            </a:extLst>
          </p:cNvPr>
          <p:cNvGrpSpPr/>
          <p:nvPr/>
        </p:nvGrpSpPr>
        <p:grpSpPr>
          <a:xfrm>
            <a:off x="1946829" y="5355800"/>
            <a:ext cx="646259" cy="646259"/>
            <a:chOff x="348596" y="5218259"/>
            <a:chExt cx="1295400" cy="12954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FF1D08E-E825-74D2-137C-2320E4F7A696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D9599A5-B054-1147-0EC8-84F2D72492E0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6C5923A-9874-AF47-81E3-2482CAFA5085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DADEB83E-629B-B70B-0497-BB960DC77917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CE9DB16-7232-1F58-B270-88B23E5B8814}"/>
              </a:ext>
            </a:extLst>
          </p:cNvPr>
          <p:cNvGrpSpPr/>
          <p:nvPr/>
        </p:nvGrpSpPr>
        <p:grpSpPr>
          <a:xfrm>
            <a:off x="3925741" y="2067018"/>
            <a:ext cx="646259" cy="646259"/>
            <a:chOff x="348596" y="5218259"/>
            <a:chExt cx="1295400" cy="12954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BC0BE8D-0392-D07C-77DC-79FD5D575E0B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F4DAA83-14C4-FD32-88A1-AF42C6BC1306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8C22A7C-46D0-8257-3988-27865D1ED45D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EF8942AF-E262-4C18-57D3-8247FDB5FEEC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450B510-802C-2FD3-66D0-4E67AD11B185}"/>
              </a:ext>
            </a:extLst>
          </p:cNvPr>
          <p:cNvGrpSpPr/>
          <p:nvPr/>
        </p:nvGrpSpPr>
        <p:grpSpPr>
          <a:xfrm>
            <a:off x="5756829" y="5261321"/>
            <a:ext cx="646259" cy="646259"/>
            <a:chOff x="348596" y="5218259"/>
            <a:chExt cx="1295400" cy="129540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1373B77-E08D-34C7-3103-F1B7687F231C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F4D0A96-8DD9-37AA-116C-E38C7973184E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52AE540-46C9-99A8-90A6-F893A5C36B93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Arc 46">
              <a:extLst>
                <a:ext uri="{FF2B5EF4-FFF2-40B4-BE49-F238E27FC236}">
                  <a16:creationId xmlns:a16="http://schemas.microsoft.com/office/drawing/2014/main" id="{412727E9-1644-9087-4D35-B4614C85D0E3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Speech Bubble: Rectangle with Corners Rounded 47">
            <a:extLst>
              <a:ext uri="{FF2B5EF4-FFF2-40B4-BE49-F238E27FC236}">
                <a16:creationId xmlns:a16="http://schemas.microsoft.com/office/drawing/2014/main" id="{9D16D811-37CC-BAD2-84A8-425D815DEFFC}"/>
              </a:ext>
            </a:extLst>
          </p:cNvPr>
          <p:cNvSpPr/>
          <p:nvPr/>
        </p:nvSpPr>
        <p:spPr>
          <a:xfrm>
            <a:off x="2592529" y="4343400"/>
            <a:ext cx="914400" cy="612648"/>
          </a:xfrm>
          <a:prstGeom prst="wedgeRoundRectCallout">
            <a:avLst>
              <a:gd name="adj1" fmla="val -46833"/>
              <a:gd name="adj2" fmla="val 113246"/>
              <a:gd name="adj3" fmla="val 16667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vote for P2!</a:t>
            </a:r>
          </a:p>
        </p:txBody>
      </p:sp>
      <p:sp>
        <p:nvSpPr>
          <p:cNvPr id="49" name="Speech Bubble: Rectangle with Corners Rounded 48">
            <a:extLst>
              <a:ext uri="{FF2B5EF4-FFF2-40B4-BE49-F238E27FC236}">
                <a16:creationId xmlns:a16="http://schemas.microsoft.com/office/drawing/2014/main" id="{F2F02414-74A8-9E44-DC8A-94FFDC8BB5FC}"/>
              </a:ext>
            </a:extLst>
          </p:cNvPr>
          <p:cNvSpPr/>
          <p:nvPr/>
        </p:nvSpPr>
        <p:spPr>
          <a:xfrm>
            <a:off x="4724400" y="4172728"/>
            <a:ext cx="1143000" cy="612648"/>
          </a:xfrm>
          <a:prstGeom prst="wedgeRoundRectCallout">
            <a:avLst>
              <a:gd name="adj1" fmla="val 42167"/>
              <a:gd name="adj2" fmla="val 110261"/>
              <a:gd name="adj3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vote for P1!</a:t>
            </a:r>
          </a:p>
        </p:txBody>
      </p:sp>
      <p:sp>
        <p:nvSpPr>
          <p:cNvPr id="50" name="Speech Bubble: Rectangle with Corners Rounded 49">
            <a:extLst>
              <a:ext uri="{FF2B5EF4-FFF2-40B4-BE49-F238E27FC236}">
                <a16:creationId xmlns:a16="http://schemas.microsoft.com/office/drawing/2014/main" id="{ED2FEF60-7407-E2D7-F151-9611778C12A1}"/>
              </a:ext>
            </a:extLst>
          </p:cNvPr>
          <p:cNvSpPr/>
          <p:nvPr/>
        </p:nvSpPr>
        <p:spPr>
          <a:xfrm>
            <a:off x="2893312" y="3001350"/>
            <a:ext cx="1143000" cy="612648"/>
          </a:xfrm>
          <a:prstGeom prst="wedgeRoundRectCallout">
            <a:avLst>
              <a:gd name="adj1" fmla="val 43767"/>
              <a:gd name="adj2" fmla="val -100187"/>
              <a:gd name="adj3" fmla="val 16667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vote for myself!</a:t>
            </a:r>
          </a:p>
        </p:txBody>
      </p:sp>
      <p:sp>
        <p:nvSpPr>
          <p:cNvPr id="51" name="Thought Bubble: Cloud 50">
            <a:extLst>
              <a:ext uri="{FF2B5EF4-FFF2-40B4-BE49-F238E27FC236}">
                <a16:creationId xmlns:a16="http://schemas.microsoft.com/office/drawing/2014/main" id="{779ED5B7-56A1-68C0-AB6B-39375508EAE5}"/>
              </a:ext>
            </a:extLst>
          </p:cNvPr>
          <p:cNvSpPr/>
          <p:nvPr/>
        </p:nvSpPr>
        <p:spPr>
          <a:xfrm>
            <a:off x="263765" y="5462417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good</a:t>
            </a:r>
          </a:p>
        </p:txBody>
      </p:sp>
      <p:sp>
        <p:nvSpPr>
          <p:cNvPr id="52" name="Thought Bubble: Cloud 51">
            <a:extLst>
              <a:ext uri="{FF2B5EF4-FFF2-40B4-BE49-F238E27FC236}">
                <a16:creationId xmlns:a16="http://schemas.microsoft.com/office/drawing/2014/main" id="{01D37D49-1F0A-B968-807D-7E86C1CFA5E3}"/>
              </a:ext>
            </a:extLst>
          </p:cNvPr>
          <p:cNvSpPr/>
          <p:nvPr/>
        </p:nvSpPr>
        <p:spPr>
          <a:xfrm>
            <a:off x="4105049" y="5094405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good</a:t>
            </a:r>
          </a:p>
        </p:txBody>
      </p:sp>
    </p:spTree>
    <p:extLst>
      <p:ext uri="{BB962C8B-B14F-4D97-AF65-F5344CB8AC3E}">
        <p14:creationId xmlns:p14="http://schemas.microsoft.com/office/powerpoint/2010/main" val="40378280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3E7BC-B10C-CA18-BB28-2113DDE1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7E749-5CD0-4783-F4A4-B29DCE2FA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39FF2753-D8AA-FA8F-03A3-C2714C326701}"/>
              </a:ext>
            </a:extLst>
          </p:cNvPr>
          <p:cNvSpPr/>
          <p:nvPr/>
        </p:nvSpPr>
        <p:spPr>
          <a:xfrm>
            <a:off x="2349604" y="1876942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bad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93DA61C-4E51-06F8-854F-A82347EC45E4}"/>
              </a:ext>
            </a:extLst>
          </p:cNvPr>
          <p:cNvSpPr/>
          <p:nvPr/>
        </p:nvSpPr>
        <p:spPr>
          <a:xfrm>
            <a:off x="2839495" y="5248685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B9787C4-17E6-BE54-1182-0927CAEBFC82}"/>
              </a:ext>
            </a:extLst>
          </p:cNvPr>
          <p:cNvSpPr txBox="1"/>
          <p:nvPr/>
        </p:nvSpPr>
        <p:spPr>
          <a:xfrm>
            <a:off x="2057400" y="600094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3B477A6-5F2A-573B-CF0C-7D980306567E}"/>
              </a:ext>
            </a:extLst>
          </p:cNvPr>
          <p:cNvSpPr txBox="1"/>
          <p:nvPr/>
        </p:nvSpPr>
        <p:spPr>
          <a:xfrm>
            <a:off x="4036312" y="2712159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129BA3-EA38-FF24-9A9E-6F813376EBA4}"/>
              </a:ext>
            </a:extLst>
          </p:cNvPr>
          <p:cNvSpPr txBox="1"/>
          <p:nvPr/>
        </p:nvSpPr>
        <p:spPr>
          <a:xfrm>
            <a:off x="5867400" y="590646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9349F4-0DEC-2149-4BAB-2E688CD9D2CE}"/>
              </a:ext>
            </a:extLst>
          </p:cNvPr>
          <p:cNvSpPr/>
          <p:nvPr/>
        </p:nvSpPr>
        <p:spPr>
          <a:xfrm>
            <a:off x="6478560" y="5034265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3C194F-DC75-2F28-8673-2767ACDF939A}"/>
              </a:ext>
            </a:extLst>
          </p:cNvPr>
          <p:cNvSpPr/>
          <p:nvPr/>
        </p:nvSpPr>
        <p:spPr>
          <a:xfrm>
            <a:off x="4723751" y="1876942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0E8BEE7-8C26-2CF7-6BAA-BFB7B55D1D59}"/>
              </a:ext>
            </a:extLst>
          </p:cNvPr>
          <p:cNvSpPr txBox="1"/>
          <p:nvPr/>
        </p:nvSpPr>
        <p:spPr>
          <a:xfrm>
            <a:off x="5764077" y="3307674"/>
            <a:ext cx="3303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 consensus </a:t>
            </a:r>
          </a:p>
          <a:p>
            <a:pPr algn="ctr"/>
            <a:r>
              <a:rPr lang="en-US" dirty="0"/>
              <a:t>(Bad player wins by default)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424ED5-F791-2885-2CC9-6831A9E7FA96}"/>
              </a:ext>
            </a:extLst>
          </p:cNvPr>
          <p:cNvGrpSpPr/>
          <p:nvPr/>
        </p:nvGrpSpPr>
        <p:grpSpPr>
          <a:xfrm>
            <a:off x="1946829" y="5355800"/>
            <a:ext cx="646259" cy="646259"/>
            <a:chOff x="348596" y="5218259"/>
            <a:chExt cx="1295400" cy="12954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AEA61FD-C248-D17E-6437-C5631CB634DD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421F524-FFA6-DB71-4A9C-1C4466DB1DAE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3ECAE28-A910-ED1E-AE5C-66C3E05D8B2E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7E45D1D6-1027-2C3B-90DF-1B8E535C958A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A4AB8F-A91A-9942-6DFA-6FEC1FD45A1C}"/>
              </a:ext>
            </a:extLst>
          </p:cNvPr>
          <p:cNvGrpSpPr/>
          <p:nvPr/>
        </p:nvGrpSpPr>
        <p:grpSpPr>
          <a:xfrm>
            <a:off x="3925741" y="2067018"/>
            <a:ext cx="646259" cy="646259"/>
            <a:chOff x="348596" y="5218259"/>
            <a:chExt cx="1295400" cy="12954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DBAEEB1-91EF-6640-5696-4AFE8797C407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82AE6A1-B34A-ECD7-1543-46C253B00466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99E2443-2174-F92E-D22F-EDE1085A197B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589E1206-F52B-1843-6E1D-336B5E4ACC6A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A3599DB-6164-1369-C4D1-88F7FAB5D096}"/>
              </a:ext>
            </a:extLst>
          </p:cNvPr>
          <p:cNvGrpSpPr/>
          <p:nvPr/>
        </p:nvGrpSpPr>
        <p:grpSpPr>
          <a:xfrm>
            <a:off x="5756829" y="5261321"/>
            <a:ext cx="646259" cy="646259"/>
            <a:chOff x="348596" y="5218259"/>
            <a:chExt cx="1295400" cy="129540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9E5FF08-8805-0B4D-8FA3-B757D29F35EC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CD992E5-8A4D-72ED-C514-CEECEE356A37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1499532-C7FE-78E4-901F-13797692A470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c 45">
              <a:extLst>
                <a:ext uri="{FF2B5EF4-FFF2-40B4-BE49-F238E27FC236}">
                  <a16:creationId xmlns:a16="http://schemas.microsoft.com/office/drawing/2014/main" id="{7CE14F87-CB73-C1B3-5A55-98956B99CCE2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Speech Bubble: Rectangle with Corners Rounded 46">
            <a:extLst>
              <a:ext uri="{FF2B5EF4-FFF2-40B4-BE49-F238E27FC236}">
                <a16:creationId xmlns:a16="http://schemas.microsoft.com/office/drawing/2014/main" id="{569DDD79-A2E7-4618-B423-C777F33228EC}"/>
              </a:ext>
            </a:extLst>
          </p:cNvPr>
          <p:cNvSpPr/>
          <p:nvPr/>
        </p:nvSpPr>
        <p:spPr>
          <a:xfrm>
            <a:off x="2390108" y="4343400"/>
            <a:ext cx="1116821" cy="612648"/>
          </a:xfrm>
          <a:prstGeom prst="wedgeRoundRectCallout">
            <a:avLst>
              <a:gd name="adj1" fmla="val -46833"/>
              <a:gd name="adj2" fmla="val 113246"/>
              <a:gd name="adj3" fmla="val 16667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vote for myself!</a:t>
            </a:r>
          </a:p>
        </p:txBody>
      </p:sp>
      <p:sp>
        <p:nvSpPr>
          <p:cNvPr id="48" name="Speech Bubble: Rectangle with Corners Rounded 47">
            <a:extLst>
              <a:ext uri="{FF2B5EF4-FFF2-40B4-BE49-F238E27FC236}">
                <a16:creationId xmlns:a16="http://schemas.microsoft.com/office/drawing/2014/main" id="{A0EEEF76-BFDD-49CE-8681-A9C4EB9E96BF}"/>
              </a:ext>
            </a:extLst>
          </p:cNvPr>
          <p:cNvSpPr/>
          <p:nvPr/>
        </p:nvSpPr>
        <p:spPr>
          <a:xfrm>
            <a:off x="4724400" y="4172728"/>
            <a:ext cx="1143000" cy="612648"/>
          </a:xfrm>
          <a:prstGeom prst="wedgeRoundRectCallout">
            <a:avLst>
              <a:gd name="adj1" fmla="val 42167"/>
              <a:gd name="adj2" fmla="val 110261"/>
              <a:gd name="adj3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vote for myself!</a:t>
            </a:r>
          </a:p>
        </p:txBody>
      </p:sp>
      <p:sp>
        <p:nvSpPr>
          <p:cNvPr id="49" name="Speech Bubble: Rectangle with Corners Rounded 48">
            <a:extLst>
              <a:ext uri="{FF2B5EF4-FFF2-40B4-BE49-F238E27FC236}">
                <a16:creationId xmlns:a16="http://schemas.microsoft.com/office/drawing/2014/main" id="{65164FAB-DC85-5FC9-44D8-4CD7F7F13FEA}"/>
              </a:ext>
            </a:extLst>
          </p:cNvPr>
          <p:cNvSpPr/>
          <p:nvPr/>
        </p:nvSpPr>
        <p:spPr>
          <a:xfrm>
            <a:off x="2893312" y="3001350"/>
            <a:ext cx="1143000" cy="612648"/>
          </a:xfrm>
          <a:prstGeom prst="wedgeRoundRectCallout">
            <a:avLst>
              <a:gd name="adj1" fmla="val 43767"/>
              <a:gd name="adj2" fmla="val -100187"/>
              <a:gd name="adj3" fmla="val 16667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vote for myself!</a:t>
            </a:r>
          </a:p>
        </p:txBody>
      </p:sp>
      <p:sp>
        <p:nvSpPr>
          <p:cNvPr id="50" name="Thought Bubble: Cloud 49">
            <a:extLst>
              <a:ext uri="{FF2B5EF4-FFF2-40B4-BE49-F238E27FC236}">
                <a16:creationId xmlns:a16="http://schemas.microsoft.com/office/drawing/2014/main" id="{4BDC9CF1-156E-1061-254E-2330C2BB4BFB}"/>
              </a:ext>
            </a:extLst>
          </p:cNvPr>
          <p:cNvSpPr/>
          <p:nvPr/>
        </p:nvSpPr>
        <p:spPr>
          <a:xfrm>
            <a:off x="263765" y="5462417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good</a:t>
            </a:r>
          </a:p>
        </p:txBody>
      </p:sp>
      <p:sp>
        <p:nvSpPr>
          <p:cNvPr id="51" name="Thought Bubble: Cloud 50">
            <a:extLst>
              <a:ext uri="{FF2B5EF4-FFF2-40B4-BE49-F238E27FC236}">
                <a16:creationId xmlns:a16="http://schemas.microsoft.com/office/drawing/2014/main" id="{8A894E35-7A7A-A52A-5EB8-E93C92BE3999}"/>
              </a:ext>
            </a:extLst>
          </p:cNvPr>
          <p:cNvSpPr/>
          <p:nvPr/>
        </p:nvSpPr>
        <p:spPr>
          <a:xfrm>
            <a:off x="4105049" y="5094405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good</a:t>
            </a:r>
          </a:p>
        </p:txBody>
      </p:sp>
    </p:spTree>
    <p:extLst>
      <p:ext uri="{BB962C8B-B14F-4D97-AF65-F5344CB8AC3E}">
        <p14:creationId xmlns:p14="http://schemas.microsoft.com/office/powerpoint/2010/main" val="31682515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3E7BC-B10C-CA18-BB28-2113DDE1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7E749-5CD0-4783-F4A4-B29DCE2FA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39FF2753-D8AA-FA8F-03A3-C2714C326701}"/>
              </a:ext>
            </a:extLst>
          </p:cNvPr>
          <p:cNvSpPr/>
          <p:nvPr/>
        </p:nvSpPr>
        <p:spPr>
          <a:xfrm>
            <a:off x="2349604" y="1876942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bad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93DA61C-4E51-06F8-854F-A82347EC45E4}"/>
              </a:ext>
            </a:extLst>
          </p:cNvPr>
          <p:cNvSpPr/>
          <p:nvPr/>
        </p:nvSpPr>
        <p:spPr>
          <a:xfrm>
            <a:off x="2839495" y="5248685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B9787C4-17E6-BE54-1182-0927CAEBFC82}"/>
              </a:ext>
            </a:extLst>
          </p:cNvPr>
          <p:cNvSpPr txBox="1"/>
          <p:nvPr/>
        </p:nvSpPr>
        <p:spPr>
          <a:xfrm>
            <a:off x="2057400" y="600094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3B477A6-5F2A-573B-CF0C-7D980306567E}"/>
              </a:ext>
            </a:extLst>
          </p:cNvPr>
          <p:cNvSpPr txBox="1"/>
          <p:nvPr/>
        </p:nvSpPr>
        <p:spPr>
          <a:xfrm>
            <a:off x="4036312" y="2712159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129BA3-EA38-FF24-9A9E-6F813376EBA4}"/>
              </a:ext>
            </a:extLst>
          </p:cNvPr>
          <p:cNvSpPr txBox="1"/>
          <p:nvPr/>
        </p:nvSpPr>
        <p:spPr>
          <a:xfrm>
            <a:off x="5867400" y="590646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9349F4-0DEC-2149-4BAB-2E688CD9D2CE}"/>
              </a:ext>
            </a:extLst>
          </p:cNvPr>
          <p:cNvSpPr/>
          <p:nvPr/>
        </p:nvSpPr>
        <p:spPr>
          <a:xfrm>
            <a:off x="6478560" y="5034265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3C194F-DC75-2F28-8673-2767ACDF939A}"/>
              </a:ext>
            </a:extLst>
          </p:cNvPr>
          <p:cNvSpPr/>
          <p:nvPr/>
        </p:nvSpPr>
        <p:spPr>
          <a:xfrm>
            <a:off x="4723751" y="1876942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437F9E5B-CE6E-7225-0FF3-BF6323775F0F}"/>
              </a:ext>
            </a:extLst>
          </p:cNvPr>
          <p:cNvSpPr/>
          <p:nvPr/>
        </p:nvSpPr>
        <p:spPr>
          <a:xfrm>
            <a:off x="1600200" y="2514600"/>
            <a:ext cx="2057400" cy="1099250"/>
          </a:xfrm>
          <a:prstGeom prst="cloudCallout">
            <a:avLst>
              <a:gd name="adj1" fmla="val 65167"/>
              <a:gd name="adj2" fmla="val -67351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should </a:t>
            </a:r>
            <a:r>
              <a:rPr lang="en-US" b="1" dirty="0">
                <a:solidFill>
                  <a:schemeClr val="tx1"/>
                </a:solidFill>
              </a:rPr>
              <a:t>pretend to be good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6FD2F02-F27C-FF09-2C7A-C908EA18A2A8}"/>
                  </a:ext>
                </a:extLst>
              </p:cNvPr>
              <p:cNvSpPr txBox="1"/>
              <p:nvPr/>
            </p:nvSpPr>
            <p:spPr>
              <a:xfrm>
                <a:off x="5756829" y="3285478"/>
                <a:ext cx="314586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Good team can't learn anything</a:t>
                </a:r>
                <a:endParaRPr lang="en-US" b="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⇒ </m:t>
                    </m:r>
                  </m:oMath>
                </a14:m>
                <a:r>
                  <a:rPr lang="en-US" dirty="0"/>
                  <a:t> Elect someone arbitrary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dirty="0"/>
                  <a:t>  Pr[good wins] = 2/3</a:t>
                </a: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6FD2F02-F27C-FF09-2C7A-C908EA18A2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6829" y="3285478"/>
                <a:ext cx="3145861" cy="923330"/>
              </a:xfrm>
              <a:prstGeom prst="rect">
                <a:avLst/>
              </a:prstGeom>
              <a:blipFill>
                <a:blip r:embed="rId2"/>
                <a:stretch>
                  <a:fillRect l="-1550" t="-3974" r="-969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84C7FA3-6ADD-2617-8AA6-99BFE811F419}"/>
              </a:ext>
            </a:extLst>
          </p:cNvPr>
          <p:cNvGrpSpPr/>
          <p:nvPr/>
        </p:nvGrpSpPr>
        <p:grpSpPr>
          <a:xfrm>
            <a:off x="1946829" y="5355800"/>
            <a:ext cx="646259" cy="646259"/>
            <a:chOff x="348596" y="5218259"/>
            <a:chExt cx="1295400" cy="129540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34734C4-E30F-0F35-8B46-4E15513F5416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D10EF83-0F6A-B3DC-D3A2-684C4466D7BA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CB18086-8D49-10E7-6003-F9A4ADB418B3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A780D299-4558-9D1E-24CB-F5C62A25EFBF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D829947-3B8C-7CBC-7762-9F9CBC02DF4F}"/>
              </a:ext>
            </a:extLst>
          </p:cNvPr>
          <p:cNvGrpSpPr/>
          <p:nvPr/>
        </p:nvGrpSpPr>
        <p:grpSpPr>
          <a:xfrm>
            <a:off x="3925741" y="2067018"/>
            <a:ext cx="646259" cy="646259"/>
            <a:chOff x="348596" y="5218259"/>
            <a:chExt cx="1295400" cy="129540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011BB51-9AD3-A0F9-F5CC-9A6AFFAA1FEC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C890093-8BE5-EB18-2D72-4395A76DCBDA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8CB8B328-3BDD-3263-C7F6-E9EE007A2240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573E5429-A630-C280-0F50-10156D7461B9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BD98FB4-C320-6432-ABD7-1CADEB2122BA}"/>
              </a:ext>
            </a:extLst>
          </p:cNvPr>
          <p:cNvGrpSpPr/>
          <p:nvPr/>
        </p:nvGrpSpPr>
        <p:grpSpPr>
          <a:xfrm>
            <a:off x="5756829" y="5261321"/>
            <a:ext cx="646259" cy="646259"/>
            <a:chOff x="348596" y="5218259"/>
            <a:chExt cx="1295400" cy="129540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02A64A6-4D89-5AC7-B670-1400A8A4C744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28DD91A-9EE0-7A25-97D3-C11222BFD412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550D0E8-B2D5-7909-6A38-4D295659EE9E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Arc 43">
              <a:extLst>
                <a:ext uri="{FF2B5EF4-FFF2-40B4-BE49-F238E27FC236}">
                  <a16:creationId xmlns:a16="http://schemas.microsoft.com/office/drawing/2014/main" id="{06B1BD0A-49ED-0D04-B81F-4FF84043CA2D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Thought Bubble: Cloud 44">
            <a:extLst>
              <a:ext uri="{FF2B5EF4-FFF2-40B4-BE49-F238E27FC236}">
                <a16:creationId xmlns:a16="http://schemas.microsoft.com/office/drawing/2014/main" id="{F05CB8A2-D312-7383-33CE-0CA42ED44164}"/>
              </a:ext>
            </a:extLst>
          </p:cNvPr>
          <p:cNvSpPr/>
          <p:nvPr/>
        </p:nvSpPr>
        <p:spPr>
          <a:xfrm>
            <a:off x="263765" y="5462417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good</a:t>
            </a:r>
          </a:p>
        </p:txBody>
      </p:sp>
      <p:sp>
        <p:nvSpPr>
          <p:cNvPr id="46" name="Thought Bubble: Cloud 45">
            <a:extLst>
              <a:ext uri="{FF2B5EF4-FFF2-40B4-BE49-F238E27FC236}">
                <a16:creationId xmlns:a16="http://schemas.microsoft.com/office/drawing/2014/main" id="{7D27ED57-178F-ACE6-2522-66B440A3C546}"/>
              </a:ext>
            </a:extLst>
          </p:cNvPr>
          <p:cNvSpPr/>
          <p:nvPr/>
        </p:nvSpPr>
        <p:spPr>
          <a:xfrm>
            <a:off x="4105049" y="5094405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good</a:t>
            </a:r>
          </a:p>
        </p:txBody>
      </p:sp>
    </p:spTree>
    <p:extLst>
      <p:ext uri="{BB962C8B-B14F-4D97-AF65-F5344CB8AC3E}">
        <p14:creationId xmlns:p14="http://schemas.microsoft.com/office/powerpoint/2010/main" val="2405356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3E7BC-B10C-CA18-BB28-2113DDE1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7E749-5CD0-4783-F4A4-B29DCE2FA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B9787C4-17E6-BE54-1182-0927CAEBFC82}"/>
              </a:ext>
            </a:extLst>
          </p:cNvPr>
          <p:cNvSpPr txBox="1"/>
          <p:nvPr/>
        </p:nvSpPr>
        <p:spPr>
          <a:xfrm>
            <a:off x="2057400" y="600094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3B477A6-5F2A-573B-CF0C-7D980306567E}"/>
              </a:ext>
            </a:extLst>
          </p:cNvPr>
          <p:cNvSpPr txBox="1"/>
          <p:nvPr/>
        </p:nvSpPr>
        <p:spPr>
          <a:xfrm>
            <a:off x="4036312" y="2712159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129BA3-EA38-FF24-9A9E-6F813376EBA4}"/>
              </a:ext>
            </a:extLst>
          </p:cNvPr>
          <p:cNvSpPr txBox="1"/>
          <p:nvPr/>
        </p:nvSpPr>
        <p:spPr>
          <a:xfrm>
            <a:off x="5867400" y="590646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6FD2F02-F27C-FF09-2C7A-C908EA18A2A8}"/>
              </a:ext>
            </a:extLst>
          </p:cNvPr>
          <p:cNvSpPr txBox="1"/>
          <p:nvPr/>
        </p:nvSpPr>
        <p:spPr>
          <a:xfrm>
            <a:off x="5756829" y="3285478"/>
            <a:ext cx="2018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 small change…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277953C-A892-C21C-E68B-E55D13C6BF6A}"/>
              </a:ext>
            </a:extLst>
          </p:cNvPr>
          <p:cNvSpPr/>
          <p:nvPr/>
        </p:nvSpPr>
        <p:spPr>
          <a:xfrm>
            <a:off x="6021529" y="1912725"/>
            <a:ext cx="762000" cy="10992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Good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1D9C7D1-4CA6-D203-1FCB-C2BF13852A1D}"/>
              </a:ext>
            </a:extLst>
          </p:cNvPr>
          <p:cNvSpPr/>
          <p:nvPr/>
        </p:nvSpPr>
        <p:spPr>
          <a:xfrm>
            <a:off x="6901558" y="1912724"/>
            <a:ext cx="762000" cy="10992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Good'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243EC8-4120-8D86-0948-238DB6C29E3F}"/>
              </a:ext>
            </a:extLst>
          </p:cNvPr>
          <p:cNvSpPr/>
          <p:nvPr/>
        </p:nvSpPr>
        <p:spPr>
          <a:xfrm>
            <a:off x="7774129" y="1912724"/>
            <a:ext cx="762000" cy="109925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Bad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94F9C3-24EE-A2C9-DAB1-D57DAC611F94}"/>
              </a:ext>
            </a:extLst>
          </p:cNvPr>
          <p:cNvGrpSpPr/>
          <p:nvPr/>
        </p:nvGrpSpPr>
        <p:grpSpPr>
          <a:xfrm>
            <a:off x="1946829" y="5355800"/>
            <a:ext cx="646259" cy="646259"/>
            <a:chOff x="348596" y="5218259"/>
            <a:chExt cx="1295400" cy="12954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49D5D56-5890-46E2-0F91-FF79A73A9E7C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F5103B5-0557-C4BF-32F1-2BC3332E9B54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5693F3D-200E-7C21-6CC6-75D685407539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E927DEFC-1EC8-5574-A944-CA6FB20105E4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1ACC979-D2B9-AE89-83DB-CA8F74C7AE0B}"/>
              </a:ext>
            </a:extLst>
          </p:cNvPr>
          <p:cNvGrpSpPr/>
          <p:nvPr/>
        </p:nvGrpSpPr>
        <p:grpSpPr>
          <a:xfrm>
            <a:off x="3925741" y="2067018"/>
            <a:ext cx="646259" cy="646259"/>
            <a:chOff x="348596" y="5218259"/>
            <a:chExt cx="1295400" cy="12954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FB12088-024F-1101-FC2A-BD41DFED4A7F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D795C4-E6FF-8E7F-ADCD-5491FF759371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5A5B2C5-1CC0-6366-D613-4FB2E735952A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29350EBE-4094-3132-3877-F39BCFC05C7E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34F93D0-9B81-97A7-EBEB-0B93B671F370}"/>
              </a:ext>
            </a:extLst>
          </p:cNvPr>
          <p:cNvGrpSpPr/>
          <p:nvPr/>
        </p:nvGrpSpPr>
        <p:grpSpPr>
          <a:xfrm>
            <a:off x="5756829" y="5261321"/>
            <a:ext cx="646259" cy="646259"/>
            <a:chOff x="348596" y="5218259"/>
            <a:chExt cx="1295400" cy="129540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B5586F4-4520-0C23-5D4F-821AB0676C27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68F1BA1-521F-EA86-1950-5A43EA36AEA6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CD3CC29-A045-79B8-646C-36805C1BE3F7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6D555E00-B2CF-13F8-BB5B-AD36CFCBD86A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58756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3E7BC-B10C-CA18-BB28-2113DDE1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7E749-5CD0-4783-F4A4-B29DCE2FA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7106B60-A377-A8E1-51E7-41C099840671}"/>
              </a:ext>
            </a:extLst>
          </p:cNvPr>
          <p:cNvGrpSpPr/>
          <p:nvPr/>
        </p:nvGrpSpPr>
        <p:grpSpPr>
          <a:xfrm>
            <a:off x="3925741" y="2067018"/>
            <a:ext cx="646259" cy="646259"/>
            <a:chOff x="348596" y="5218259"/>
            <a:chExt cx="1295400" cy="12954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64A6C93-54AC-646C-B34E-F89BFC87D87B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494AD4B-9AAB-F524-9A59-E963E5FB20E5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1506641-84BB-8B52-8901-ACA260F900CC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98CECD3E-72C6-9276-DD23-C5DC02A430F0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3007472C-8164-3646-7B8E-04FFB16C1A4A}"/>
              </a:ext>
            </a:extLst>
          </p:cNvPr>
          <p:cNvSpPr/>
          <p:nvPr/>
        </p:nvSpPr>
        <p:spPr>
          <a:xfrm>
            <a:off x="152401" y="5462417"/>
            <a:ext cx="1687114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good</a:t>
            </a: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8A90199D-9069-1704-2872-F690CD201F4D}"/>
              </a:ext>
            </a:extLst>
          </p:cNvPr>
          <p:cNvSpPr/>
          <p:nvPr/>
        </p:nvSpPr>
        <p:spPr>
          <a:xfrm>
            <a:off x="3894069" y="5355800"/>
            <a:ext cx="1755445" cy="395007"/>
          </a:xfrm>
          <a:prstGeom prst="cloudCallout">
            <a:avLst>
              <a:gd name="adj1" fmla="val 55376"/>
              <a:gd name="adj2" fmla="val 16202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good'</a:t>
            </a:r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39FF2753-D8AA-FA8F-03A3-C2714C326701}"/>
              </a:ext>
            </a:extLst>
          </p:cNvPr>
          <p:cNvSpPr/>
          <p:nvPr/>
        </p:nvSpPr>
        <p:spPr>
          <a:xfrm>
            <a:off x="2349604" y="1876942"/>
            <a:ext cx="1575749" cy="395007"/>
          </a:xfrm>
          <a:prstGeom prst="cloudCallout">
            <a:avLst>
              <a:gd name="adj1" fmla="val 51209"/>
              <a:gd name="adj2" fmla="val 34721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I'm bad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FF3C537-27E0-CA2C-CE62-AE32B0886239}"/>
              </a:ext>
            </a:extLst>
          </p:cNvPr>
          <p:cNvSpPr/>
          <p:nvPr/>
        </p:nvSpPr>
        <p:spPr>
          <a:xfrm>
            <a:off x="6021529" y="1912725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74ECF1-339E-61ED-4B8E-AC5E0352DF4D}"/>
              </a:ext>
            </a:extLst>
          </p:cNvPr>
          <p:cNvSpPr/>
          <p:nvPr/>
        </p:nvSpPr>
        <p:spPr>
          <a:xfrm>
            <a:off x="6901558" y="1912724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ADD7F8E-A8D9-13BB-AB0B-FAA9758E41FA}"/>
              </a:ext>
            </a:extLst>
          </p:cNvPr>
          <p:cNvSpPr/>
          <p:nvPr/>
        </p:nvSpPr>
        <p:spPr>
          <a:xfrm>
            <a:off x="7774129" y="1912724"/>
            <a:ext cx="762000" cy="1099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063C29B-0B37-DC36-7263-A420D311A0B9}"/>
              </a:ext>
            </a:extLst>
          </p:cNvPr>
          <p:cNvSpPr txBox="1"/>
          <p:nvPr/>
        </p:nvSpPr>
        <p:spPr>
          <a:xfrm>
            <a:off x="2057400" y="600094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326731-0DBC-1D9B-147C-20CFE3C58C39}"/>
              </a:ext>
            </a:extLst>
          </p:cNvPr>
          <p:cNvSpPr txBox="1"/>
          <p:nvPr/>
        </p:nvSpPr>
        <p:spPr>
          <a:xfrm>
            <a:off x="4036312" y="2712159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F1CB718-47B6-4AD2-1422-80B0932636B5}"/>
              </a:ext>
            </a:extLst>
          </p:cNvPr>
          <p:cNvSpPr txBox="1"/>
          <p:nvPr/>
        </p:nvSpPr>
        <p:spPr>
          <a:xfrm>
            <a:off x="5867400" y="590646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63FFB7-4832-4979-F285-CCDC8F531396}"/>
              </a:ext>
            </a:extLst>
          </p:cNvPr>
          <p:cNvSpPr txBox="1"/>
          <p:nvPr/>
        </p:nvSpPr>
        <p:spPr>
          <a:xfrm>
            <a:off x="5756829" y="3285478"/>
            <a:ext cx="2472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Claim: </a:t>
            </a:r>
            <a:r>
              <a:rPr lang="en-US" dirty="0"/>
              <a:t>Good team can win deterministically</a:t>
            </a:r>
            <a:endParaRPr lang="en-US" b="1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BC8F055-B176-5BFB-656F-738C7A6B1242}"/>
              </a:ext>
            </a:extLst>
          </p:cNvPr>
          <p:cNvGrpSpPr/>
          <p:nvPr/>
        </p:nvGrpSpPr>
        <p:grpSpPr>
          <a:xfrm>
            <a:off x="2401420" y="4588946"/>
            <a:ext cx="3248094" cy="612707"/>
            <a:chOff x="2347606" y="4501430"/>
            <a:chExt cx="3248094" cy="612707"/>
          </a:xfrm>
        </p:grpSpPr>
        <p:sp>
          <p:nvSpPr>
            <p:cNvPr id="18" name="Speech Bubble: Rectangle with Corners Rounded 17">
              <a:extLst>
                <a:ext uri="{FF2B5EF4-FFF2-40B4-BE49-F238E27FC236}">
                  <a16:creationId xmlns:a16="http://schemas.microsoft.com/office/drawing/2014/main" id="{ADA2E5DF-E2CD-0350-5A08-333595306378}"/>
                </a:ext>
              </a:extLst>
            </p:cNvPr>
            <p:cNvSpPr/>
            <p:nvPr/>
          </p:nvSpPr>
          <p:spPr>
            <a:xfrm>
              <a:off x="4681300" y="4501430"/>
              <a:ext cx="914400" cy="612648"/>
            </a:xfrm>
            <a:prstGeom prst="wedgeRoundRectCallout">
              <a:avLst>
                <a:gd name="adj1" fmla="val 64167"/>
                <a:gd name="adj2" fmla="val 78917"/>
                <a:gd name="adj3" fmla="val 16667"/>
              </a:avLst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I'm good'</a:t>
              </a:r>
            </a:p>
          </p:txBody>
        </p:sp>
        <p:sp>
          <p:nvSpPr>
            <p:cNvPr id="24" name="Speech Bubble: Rectangle with Corners Rounded 23">
              <a:extLst>
                <a:ext uri="{FF2B5EF4-FFF2-40B4-BE49-F238E27FC236}">
                  <a16:creationId xmlns:a16="http://schemas.microsoft.com/office/drawing/2014/main" id="{026C9D46-4E8D-D76C-9637-59435059FE59}"/>
                </a:ext>
              </a:extLst>
            </p:cNvPr>
            <p:cNvSpPr/>
            <p:nvPr/>
          </p:nvSpPr>
          <p:spPr>
            <a:xfrm>
              <a:off x="2347606" y="4501489"/>
              <a:ext cx="914400" cy="612648"/>
            </a:xfrm>
            <a:prstGeom prst="wedgeRoundRectCallout">
              <a:avLst>
                <a:gd name="adj1" fmla="val -47833"/>
                <a:gd name="adj2" fmla="val 95335"/>
                <a:gd name="adj3" fmla="val 16667"/>
              </a:avLst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I'm good</a:t>
              </a:r>
            </a:p>
          </p:txBody>
        </p:sp>
      </p:grpSp>
      <p:sp>
        <p:nvSpPr>
          <p:cNvPr id="27" name="Thought Bubble: Cloud 26">
            <a:extLst>
              <a:ext uri="{FF2B5EF4-FFF2-40B4-BE49-F238E27FC236}">
                <a16:creationId xmlns:a16="http://schemas.microsoft.com/office/drawing/2014/main" id="{B02E9D83-C956-636E-88FA-070D4928EA55}"/>
              </a:ext>
            </a:extLst>
          </p:cNvPr>
          <p:cNvSpPr/>
          <p:nvPr/>
        </p:nvSpPr>
        <p:spPr>
          <a:xfrm>
            <a:off x="304800" y="3033643"/>
            <a:ext cx="4956256" cy="1234937"/>
          </a:xfrm>
          <a:prstGeom prst="cloudCallout">
            <a:avLst>
              <a:gd name="adj1" fmla="val 20381"/>
              <a:gd name="adj2" fmla="val -78474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Uh oh…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If I claim to be</a:t>
            </a:r>
            <a:r>
              <a:rPr lang="en-US" sz="1400" b="1" dirty="0">
                <a:solidFill>
                  <a:schemeClr val="tx1"/>
                </a:solidFill>
              </a:rPr>
              <a:t> good, </a:t>
            </a:r>
            <a:r>
              <a:rPr lang="en-US" sz="1400" dirty="0">
                <a:solidFill>
                  <a:schemeClr val="tx1"/>
                </a:solidFill>
              </a:rPr>
              <a:t>they will elect </a:t>
            </a:r>
            <a:r>
              <a:rPr lang="en-US" sz="1400" b="1" dirty="0">
                <a:solidFill>
                  <a:schemeClr val="tx1"/>
                </a:solidFill>
              </a:rPr>
              <a:t>good'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If I claim to be </a:t>
            </a:r>
            <a:r>
              <a:rPr lang="en-US" sz="1400" b="1" dirty="0">
                <a:solidFill>
                  <a:schemeClr val="tx1"/>
                </a:solidFill>
              </a:rPr>
              <a:t>good', </a:t>
            </a:r>
            <a:r>
              <a:rPr lang="en-US" sz="1400" dirty="0">
                <a:solidFill>
                  <a:schemeClr val="tx1"/>
                </a:solidFill>
              </a:rPr>
              <a:t>they will elect </a:t>
            </a:r>
            <a:r>
              <a:rPr lang="en-US" sz="1400" b="1" dirty="0">
                <a:solidFill>
                  <a:schemeClr val="tx1"/>
                </a:solidFill>
              </a:rPr>
              <a:t>good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If I claim neither, they know I'm bad </a:t>
            </a:r>
          </a:p>
          <a:p>
            <a:pPr algn="ctr">
              <a:spcAft>
                <a:spcPts val="1200"/>
              </a:spcAft>
            </a:pPr>
            <a:r>
              <a:rPr lang="en-US" sz="1400" b="1" dirty="0">
                <a:solidFill>
                  <a:schemeClr val="tx1"/>
                </a:solidFill>
              </a:rPr>
              <a:t>I'm doomed!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A1275E6-9C7F-0D07-D0D8-B430AACED50D}"/>
              </a:ext>
            </a:extLst>
          </p:cNvPr>
          <p:cNvGrpSpPr/>
          <p:nvPr/>
        </p:nvGrpSpPr>
        <p:grpSpPr>
          <a:xfrm>
            <a:off x="1946829" y="5355800"/>
            <a:ext cx="646259" cy="646259"/>
            <a:chOff x="348596" y="5218259"/>
            <a:chExt cx="1295400" cy="1295400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5C7995B-E06E-8AC8-2B25-7B5AEAD35651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26B7EF7-D27C-34A2-DE07-56CD31697533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1F805B2-0DAD-5B51-F995-94FD76C7A9AD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698A3C75-9C84-D084-5285-24731EEFB6C3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3F38656-EA45-CCD1-5B7C-78045339A2C3}"/>
              </a:ext>
            </a:extLst>
          </p:cNvPr>
          <p:cNvGrpSpPr/>
          <p:nvPr/>
        </p:nvGrpSpPr>
        <p:grpSpPr>
          <a:xfrm>
            <a:off x="3925741" y="2067018"/>
            <a:ext cx="646259" cy="646259"/>
            <a:chOff x="348596" y="5218259"/>
            <a:chExt cx="1295400" cy="1295400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0E29042-BB47-A2E7-E6EC-D567FEE0CB9F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AD529D-D315-FFAE-4F97-5DD29572032D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72C2F603-4AD9-EC8C-06B6-819099D3B708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Arc 46">
              <a:extLst>
                <a:ext uri="{FF2B5EF4-FFF2-40B4-BE49-F238E27FC236}">
                  <a16:creationId xmlns:a16="http://schemas.microsoft.com/office/drawing/2014/main" id="{3947119E-96C5-A153-7D94-C89E44EC2EF3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E1BBEDD-AE13-52BC-3D1F-D72C524DFAAF}"/>
              </a:ext>
            </a:extLst>
          </p:cNvPr>
          <p:cNvGrpSpPr/>
          <p:nvPr/>
        </p:nvGrpSpPr>
        <p:grpSpPr>
          <a:xfrm>
            <a:off x="5756829" y="5261321"/>
            <a:ext cx="646259" cy="646259"/>
            <a:chOff x="348596" y="5218259"/>
            <a:chExt cx="1295400" cy="129540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88EA0C9E-84A8-A926-EEA5-91A80430A2DC}"/>
                </a:ext>
              </a:extLst>
            </p:cNvPr>
            <p:cNvSpPr/>
            <p:nvPr/>
          </p:nvSpPr>
          <p:spPr>
            <a:xfrm>
              <a:off x="348596" y="5218259"/>
              <a:ext cx="1295400" cy="1295400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81BE755-BC1B-9BE4-292D-37E372D14874}"/>
                </a:ext>
              </a:extLst>
            </p:cNvPr>
            <p:cNvSpPr/>
            <p:nvPr/>
          </p:nvSpPr>
          <p:spPr>
            <a:xfrm>
              <a:off x="7799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D8D7D0A-D7D3-BB6A-99B8-297C1974AEA2}"/>
                </a:ext>
              </a:extLst>
            </p:cNvPr>
            <p:cNvSpPr/>
            <p:nvPr/>
          </p:nvSpPr>
          <p:spPr>
            <a:xfrm>
              <a:off x="1084732" y="567545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Arc 51">
              <a:extLst>
                <a:ext uri="{FF2B5EF4-FFF2-40B4-BE49-F238E27FC236}">
                  <a16:creationId xmlns:a16="http://schemas.microsoft.com/office/drawing/2014/main" id="{395C09C4-A02E-5F80-6B8B-37502DF72266}"/>
                </a:ext>
              </a:extLst>
            </p:cNvPr>
            <p:cNvSpPr/>
            <p:nvPr/>
          </p:nvSpPr>
          <p:spPr>
            <a:xfrm rot="8100000">
              <a:off x="539095" y="5218259"/>
              <a:ext cx="914400" cy="914400"/>
            </a:xfrm>
            <a:prstGeom prst="arc">
              <a:avLst/>
            </a:prstGeom>
            <a:noFill/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A60B64C-F4C5-FC63-C5A0-C39B2B8847F3}"/>
                  </a:ext>
                </a:extLst>
              </p:cNvPr>
              <p:cNvSpPr txBox="1"/>
              <p:nvPr/>
            </p:nvSpPr>
            <p:spPr>
              <a:xfrm>
                <a:off x="5867400" y="4022100"/>
                <a:ext cx="3123180" cy="646331"/>
              </a:xfrm>
              <a:prstGeom prst="rect">
                <a:avLst/>
              </a:prstGeom>
              <a:solidFill>
                <a:schemeClr val="accent3">
                  <a:tint val="50000"/>
                  <a:satMod val="30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Intuition: </a:t>
                </a:r>
                <a:r>
                  <a:rPr lang="en-US" dirty="0"/>
                  <a:t>Distinguishable cards</a:t>
                </a:r>
              </a:p>
              <a:p>
                <a:pPr algn="ctr"/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dirty="0"/>
                  <a:t> "implicit correlation"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A60B64C-F4C5-FC63-C5A0-C39B2B884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4022100"/>
                <a:ext cx="3123180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236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22222E-6 L -0.34409 0.48842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05" y="2442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-0.04652 0.45509 " pathEditMode="fixed" rAng="0" ptsTypes="AA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6" y="227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L -0.33351 -0.01088 " pathEditMode="fixed" rAng="0" ptsTypes="AA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84" y="-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28" grpId="0" animBg="1"/>
      <p:bldP spid="29" grpId="0" animBg="1"/>
      <p:bldP spid="30" grpId="0" animBg="1"/>
      <p:bldP spid="27" grpId="0" uiExpand="1" build="p" animBg="1"/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7F638-DFA0-9EF9-869C-735DD5190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Hidden-Role Equilibria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2A8AC-79B1-E83A-1215-5B30A154B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17056"/>
          </a:xfrm>
        </p:spPr>
        <p:txBody>
          <a:bodyPr>
            <a:normAutofit/>
          </a:bodyPr>
          <a:lstStyle/>
          <a:p>
            <a:r>
              <a:rPr lang="en-US" sz="2000" dirty="0"/>
              <a:t>Team </a:t>
            </a:r>
            <a:r>
              <a:rPr lang="en-US" sz="2000" dirty="0">
                <a:solidFill>
                  <a:schemeClr val="accent2"/>
                </a:solidFill>
              </a:rPr>
              <a:t>Bad </a:t>
            </a:r>
            <a:r>
              <a:rPr lang="en-US" sz="2000" dirty="0"/>
              <a:t>is a </a:t>
            </a:r>
            <a:r>
              <a:rPr lang="en-US" sz="2000" i="1" dirty="0"/>
              <a:t>minority</a:t>
            </a:r>
            <a:r>
              <a:rPr lang="en-US" sz="2000" dirty="0"/>
              <a:t> if it has fewer players than </a:t>
            </a:r>
            <a:r>
              <a:rPr lang="en-US" sz="2000" dirty="0">
                <a:solidFill>
                  <a:schemeClr val="accent1"/>
                </a:solidFill>
              </a:rPr>
              <a:t>Good</a:t>
            </a:r>
          </a:p>
          <a:p>
            <a:r>
              <a:rPr lang="en-US" sz="2000" dirty="0"/>
              <a:t>Team </a:t>
            </a:r>
            <a:r>
              <a:rPr lang="en-US" sz="2000" dirty="0">
                <a:solidFill>
                  <a:schemeClr val="accent2"/>
                </a:solidFill>
              </a:rPr>
              <a:t>Bad </a:t>
            </a:r>
            <a:r>
              <a:rPr lang="en-US" sz="2000" dirty="0"/>
              <a:t>is </a:t>
            </a:r>
            <a:r>
              <a:rPr lang="en-US" sz="2000" i="1" dirty="0"/>
              <a:t>coordinated</a:t>
            </a:r>
            <a:r>
              <a:rPr lang="en-US" sz="2000" dirty="0"/>
              <a:t> if (informally) the team "acts like it is being controlled by a single adversary controller"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4841F-0994-84A4-C5FD-B21923F59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C0372A-D288-ABDA-B34B-FC7EC06D52AD}"/>
              </a:ext>
            </a:extLst>
          </p:cNvPr>
          <p:cNvSpPr txBox="1"/>
          <p:nvPr/>
        </p:nvSpPr>
        <p:spPr>
          <a:xfrm>
            <a:off x="457200" y="2949476"/>
            <a:ext cx="5791200" cy="1938992"/>
          </a:xfrm>
          <a:prstGeom prst="rect">
            <a:avLst/>
          </a:prstGeom>
          <a:solidFill>
            <a:schemeClr val="accent1">
              <a:tint val="50000"/>
              <a:satMod val="30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/>
              <a:t>Theorem [Main algorithmic result]: </a:t>
            </a:r>
            <a:r>
              <a:rPr lang="en-US" sz="2000" dirty="0"/>
              <a:t> </a:t>
            </a:r>
          </a:p>
          <a:p>
            <a:r>
              <a:rPr lang="en-US" sz="2000" dirty="0"/>
              <a:t>There exists an </a:t>
            </a:r>
            <a:r>
              <a:rPr lang="en-US" sz="2000" b="1" dirty="0"/>
              <a:t>efficient algorithm </a:t>
            </a:r>
            <a:r>
              <a:rPr lang="en-US" sz="2000" dirty="0"/>
              <a:t>for computing hidden-role equilibria, assuming: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private communication is allowed,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Team </a:t>
            </a:r>
            <a:r>
              <a:rPr lang="en-US" sz="2000" dirty="0">
                <a:solidFill>
                  <a:schemeClr val="accent2"/>
                </a:solidFill>
              </a:rPr>
              <a:t>Bad</a:t>
            </a:r>
            <a:r>
              <a:rPr lang="en-US" sz="2000" dirty="0"/>
              <a:t> is a minority, and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Team </a:t>
            </a:r>
            <a:r>
              <a:rPr lang="en-US" sz="2000" dirty="0">
                <a:solidFill>
                  <a:schemeClr val="accent2"/>
                </a:solidFill>
              </a:rPr>
              <a:t>Bad</a:t>
            </a:r>
            <a:r>
              <a:rPr lang="en-US" sz="2000" dirty="0"/>
              <a:t> is coordinated,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BF76BF-51A6-CE77-A1A4-0E8A5E808018}"/>
              </a:ext>
            </a:extLst>
          </p:cNvPr>
          <p:cNvGrpSpPr/>
          <p:nvPr/>
        </p:nvGrpSpPr>
        <p:grpSpPr>
          <a:xfrm>
            <a:off x="4648200" y="3452008"/>
            <a:ext cx="4460587" cy="1323439"/>
            <a:chOff x="4607213" y="3483440"/>
            <a:chExt cx="4460587" cy="1323439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D529702-C242-C3A1-ACAD-F45C0C541505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 flipV="1">
              <a:off x="4607213" y="4072177"/>
              <a:ext cx="1752600" cy="7298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2A0A0F-9D69-B0EE-6383-5D1908EDCE01}"/>
                </a:ext>
              </a:extLst>
            </p:cNvPr>
            <p:cNvSpPr txBox="1"/>
            <p:nvPr/>
          </p:nvSpPr>
          <p:spPr>
            <a:xfrm>
              <a:off x="6359813" y="3483440"/>
              <a:ext cx="270798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Reasonable assumption: can be implemented with public communication + public-key crypto, assuming </a:t>
              </a:r>
              <a:r>
                <a:rPr lang="en-US" sz="1600" dirty="0">
                  <a:solidFill>
                    <a:schemeClr val="accent2"/>
                  </a:solidFill>
                </a:rPr>
                <a:t>Bad</a:t>
              </a:r>
              <a:r>
                <a:rPr lang="en-US" sz="1600" dirty="0"/>
                <a:t> is computationally bounded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4F70FCC-95DB-6A86-009B-7028A14826C8}"/>
                  </a:ext>
                </a:extLst>
              </p:cNvPr>
              <p:cNvSpPr txBox="1"/>
              <p:nvPr/>
            </p:nvSpPr>
            <p:spPr>
              <a:xfrm>
                <a:off x="457200" y="5182589"/>
                <a:ext cx="5791200" cy="1333955"/>
              </a:xfrm>
              <a:prstGeom prst="rect">
                <a:avLst/>
              </a:prstGeom>
              <a:solidFill>
                <a:schemeClr val="accent2">
                  <a:tint val="50000"/>
                  <a:satMod val="300000"/>
                </a:schemeClr>
              </a:solid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000" b="1" dirty="0"/>
                  <a:t>Theorem [Lower bounds, informal]: </a:t>
                </a:r>
                <a:r>
                  <a:rPr lang="en-US" sz="2000" dirty="0"/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Assuming (2) and (3) but not (1):     NP-hard.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Assuming (2) and (1) but not (3): </a:t>
                </a:r>
                <a:r>
                  <a:rPr lang="en-US" sz="2000" dirty="0" err="1"/>
                  <a:t>coNP</a:t>
                </a:r>
                <a:r>
                  <a:rPr lang="en-US" sz="2000" dirty="0"/>
                  <a:t>-hard.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Assuming (2) only:                    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sup>
                    </m:sSubSup>
                  </m:oMath>
                </a14:m>
                <a:r>
                  <a:rPr lang="en-US" sz="2000" dirty="0"/>
                  <a:t>-hard.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4F70FCC-95DB-6A86-009B-7028A1482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182589"/>
                <a:ext cx="5791200" cy="1333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F9B9A66-E7D5-44B7-C761-A45B701FBD68}"/>
              </a:ext>
            </a:extLst>
          </p:cNvPr>
          <p:cNvSpPr txBox="1"/>
          <p:nvPr/>
        </p:nvSpPr>
        <p:spPr>
          <a:xfrm>
            <a:off x="6345093" y="5886711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Open problem: What about assuming (1) and (3)?</a:t>
            </a:r>
          </a:p>
        </p:txBody>
      </p:sp>
    </p:spTree>
    <p:extLst>
      <p:ext uri="{BB962C8B-B14F-4D97-AF65-F5344CB8AC3E}">
        <p14:creationId xmlns:p14="http://schemas.microsoft.com/office/powerpoint/2010/main" val="104821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D8778-2A3B-0EB0-9D68-3D364ED6B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Proof Ideas for Main Theorem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D947A-418E-DB0E-CB4E-57F508E5C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53113"/>
          </a:xfrm>
        </p:spPr>
        <p:txBody>
          <a:bodyPr>
            <a:normAutofit fontScale="70000" lnSpcReduction="2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/>
              <a:t>Suppose that there is a player, who we call the </a:t>
            </a:r>
            <a:r>
              <a:rPr lang="en-US" i="1" dirty="0"/>
              <a:t>mediator</a:t>
            </a:r>
            <a:r>
              <a:rPr lang="en-US" dirty="0"/>
              <a:t>, who is </a:t>
            </a:r>
            <a:r>
              <a:rPr lang="en-US" i="1" dirty="0"/>
              <a:t>always </a:t>
            </a:r>
            <a:r>
              <a:rPr lang="en-US" dirty="0"/>
              <a:t>on the </a:t>
            </a:r>
            <a:r>
              <a:rPr lang="en-US" dirty="0">
                <a:solidFill>
                  <a:schemeClr val="accent1"/>
                </a:solidFill>
              </a:rPr>
              <a:t>Good </a:t>
            </a:r>
            <a:r>
              <a:rPr lang="en-US" dirty="0"/>
              <a:t>team.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Revelation principle: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957BD6-628E-BE53-A8DD-2C0A6786B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848247E-A6AC-687C-1D1F-8FAC0B4A0209}"/>
              </a:ext>
            </a:extLst>
          </p:cNvPr>
          <p:cNvGrpSpPr/>
          <p:nvPr/>
        </p:nvGrpSpPr>
        <p:grpSpPr>
          <a:xfrm>
            <a:off x="2925022" y="2224389"/>
            <a:ext cx="1506374" cy="1665454"/>
            <a:chOff x="2953435" y="3465537"/>
            <a:chExt cx="1506374" cy="166545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65171AB-6868-99CF-EC03-0ED97DA8B094}"/>
                </a:ext>
              </a:extLst>
            </p:cNvPr>
            <p:cNvGrpSpPr/>
            <p:nvPr/>
          </p:nvGrpSpPr>
          <p:grpSpPr>
            <a:xfrm>
              <a:off x="3167818" y="3465537"/>
              <a:ext cx="1050836" cy="1050836"/>
              <a:chOff x="348597" y="5218257"/>
              <a:chExt cx="1295401" cy="1295400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4AAE4DEA-30A0-3AC9-8E78-981C5A0F3F26}"/>
                  </a:ext>
                </a:extLst>
              </p:cNvPr>
              <p:cNvSpPr/>
              <p:nvPr/>
            </p:nvSpPr>
            <p:spPr>
              <a:xfrm>
                <a:off x="348597" y="5218257"/>
                <a:ext cx="1295401" cy="1295400"/>
              </a:xfrm>
              <a:prstGeom prst="ellipse">
                <a:avLst/>
              </a:prstGeom>
              <a:solidFill>
                <a:srgbClr val="00B050"/>
              </a:solidFill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dirty="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5EC655E7-B9AF-8BB5-6FC7-10CD2C56FDD2}"/>
                  </a:ext>
                </a:extLst>
              </p:cNvPr>
              <p:cNvSpPr/>
              <p:nvPr/>
            </p:nvSpPr>
            <p:spPr>
              <a:xfrm>
                <a:off x="779932" y="5675459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98DA4E65-9EF6-55E7-292E-55736B0FD52D}"/>
                  </a:ext>
                </a:extLst>
              </p:cNvPr>
              <p:cNvSpPr/>
              <p:nvPr/>
            </p:nvSpPr>
            <p:spPr>
              <a:xfrm>
                <a:off x="1084732" y="5675459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Arc 8">
                <a:extLst>
                  <a:ext uri="{FF2B5EF4-FFF2-40B4-BE49-F238E27FC236}">
                    <a16:creationId xmlns:a16="http://schemas.microsoft.com/office/drawing/2014/main" id="{AF730621-E132-E155-5C3F-D9BBDB5823E0}"/>
                  </a:ext>
                </a:extLst>
              </p:cNvPr>
              <p:cNvSpPr/>
              <p:nvPr/>
            </p:nvSpPr>
            <p:spPr>
              <a:xfrm rot="8100000">
                <a:off x="539095" y="5218259"/>
                <a:ext cx="914400" cy="914400"/>
              </a:xfrm>
              <a:prstGeom prst="arc">
                <a:avLst/>
              </a:prstGeom>
              <a:noFill/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FA5B45-ABDA-C236-0D03-33BFDE69157D}"/>
                </a:ext>
              </a:extLst>
            </p:cNvPr>
            <p:cNvSpPr txBox="1"/>
            <p:nvPr/>
          </p:nvSpPr>
          <p:spPr>
            <a:xfrm>
              <a:off x="2953435" y="4484660"/>
              <a:ext cx="15063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Mediator</a:t>
              </a:r>
            </a:p>
            <a:p>
              <a:pPr algn="ctr"/>
              <a:r>
                <a:rPr lang="en-US" dirty="0">
                  <a:solidFill>
                    <a:srgbClr val="00B050"/>
                  </a:solidFill>
                </a:rPr>
                <a:t>(always good)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C0CDE53-0BC5-4DE9-F3B3-47B154BE0D92}"/>
              </a:ext>
            </a:extLst>
          </p:cNvPr>
          <p:cNvGrpSpPr/>
          <p:nvPr/>
        </p:nvGrpSpPr>
        <p:grpSpPr>
          <a:xfrm>
            <a:off x="6649191" y="2141909"/>
            <a:ext cx="491571" cy="569118"/>
            <a:chOff x="7772400" y="2939470"/>
            <a:chExt cx="491571" cy="56911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69E3CDC-853B-B8E7-6E76-F84C8E47CB25}"/>
                </a:ext>
              </a:extLst>
            </p:cNvPr>
            <p:cNvGrpSpPr/>
            <p:nvPr/>
          </p:nvGrpSpPr>
          <p:grpSpPr>
            <a:xfrm>
              <a:off x="7772400" y="3017017"/>
              <a:ext cx="491571" cy="491571"/>
              <a:chOff x="348596" y="5218259"/>
              <a:chExt cx="1295400" cy="1295400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BE88CC5B-25A2-ED6C-021F-7CF5BE080CCA}"/>
                  </a:ext>
                </a:extLst>
              </p:cNvPr>
              <p:cNvSpPr/>
              <p:nvPr/>
            </p:nvSpPr>
            <p:spPr>
              <a:xfrm>
                <a:off x="348596" y="5218259"/>
                <a:ext cx="1295400" cy="1295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dirty="0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F0309FF3-6BF3-69E0-FB7D-150D61B6A953}"/>
                  </a:ext>
                </a:extLst>
              </p:cNvPr>
              <p:cNvSpPr/>
              <p:nvPr/>
            </p:nvSpPr>
            <p:spPr>
              <a:xfrm>
                <a:off x="779932" y="5675459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4B191F90-9F71-6AC3-86E9-0F54A699256A}"/>
                  </a:ext>
                </a:extLst>
              </p:cNvPr>
              <p:cNvSpPr/>
              <p:nvPr/>
            </p:nvSpPr>
            <p:spPr>
              <a:xfrm>
                <a:off x="1084732" y="5675459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Arc 41">
                <a:extLst>
                  <a:ext uri="{FF2B5EF4-FFF2-40B4-BE49-F238E27FC236}">
                    <a16:creationId xmlns:a16="http://schemas.microsoft.com/office/drawing/2014/main" id="{C05D0BD1-6FAD-9A4A-F105-409A061F799E}"/>
                  </a:ext>
                </a:extLst>
              </p:cNvPr>
              <p:cNvSpPr/>
              <p:nvPr/>
            </p:nvSpPr>
            <p:spPr>
              <a:xfrm rot="8100000">
                <a:off x="539095" y="5218259"/>
                <a:ext cx="914400" cy="914400"/>
              </a:xfrm>
              <a:prstGeom prst="arc">
                <a:avLst/>
              </a:prstGeom>
              <a:noFill/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4068D0E-2531-4E80-9C20-55E673F01C97}"/>
                </a:ext>
              </a:extLst>
            </p:cNvPr>
            <p:cNvSpPr/>
            <p:nvPr/>
          </p:nvSpPr>
          <p:spPr>
            <a:xfrm>
              <a:off x="7841264" y="2939470"/>
              <a:ext cx="353840" cy="45719"/>
            </a:xfrm>
            <a:prstGeom prst="ellipse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1E2342C-673A-E914-5547-A00570D03223}"/>
              </a:ext>
            </a:extLst>
          </p:cNvPr>
          <p:cNvSpPr txBox="1"/>
          <p:nvPr/>
        </p:nvSpPr>
        <p:spPr>
          <a:xfrm>
            <a:off x="4540026" y="2005769"/>
            <a:ext cx="2025811" cy="705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/>
              <a:t>True information</a:t>
            </a:r>
          </a:p>
          <a:p>
            <a:pPr algn="ctr">
              <a:lnSpc>
                <a:spcPct val="150000"/>
              </a:lnSpc>
            </a:pPr>
            <a:r>
              <a:rPr lang="en-US" sz="1400" dirty="0"/>
              <a:t>Action recommendations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FC32142-231F-4DEB-3CFF-344992901E1C}"/>
              </a:ext>
            </a:extLst>
          </p:cNvPr>
          <p:cNvCxnSpPr/>
          <p:nvPr/>
        </p:nvCxnSpPr>
        <p:spPr>
          <a:xfrm>
            <a:off x="4697548" y="2344378"/>
            <a:ext cx="1650568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29A9A12-33EB-0FCD-55E1-09F57F99C591}"/>
              </a:ext>
            </a:extLst>
          </p:cNvPr>
          <p:cNvCxnSpPr>
            <a:cxnSpLocks/>
          </p:cNvCxnSpPr>
          <p:nvPr/>
        </p:nvCxnSpPr>
        <p:spPr>
          <a:xfrm flipH="1">
            <a:off x="4697548" y="2685718"/>
            <a:ext cx="1624634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FA26293-040F-DF56-349F-3FD188EBD980}"/>
              </a:ext>
            </a:extLst>
          </p:cNvPr>
          <p:cNvCxnSpPr>
            <a:cxnSpLocks/>
          </p:cNvCxnSpPr>
          <p:nvPr/>
        </p:nvCxnSpPr>
        <p:spPr>
          <a:xfrm>
            <a:off x="7207832" y="2691122"/>
            <a:ext cx="2983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D5440951-34B3-6C7B-5708-0E6EB66F7141}"/>
              </a:ext>
            </a:extLst>
          </p:cNvPr>
          <p:cNvSpPr txBox="1"/>
          <p:nvPr/>
        </p:nvSpPr>
        <p:spPr>
          <a:xfrm>
            <a:off x="7477146" y="2404637"/>
            <a:ext cx="1514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Obey</a:t>
            </a:r>
          </a:p>
          <a:p>
            <a:pPr algn="ctr"/>
            <a:r>
              <a:rPr lang="en-US" sz="1400" dirty="0"/>
              <a:t>recommendations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EA9873D-3B63-395D-8B62-A95C4375E6C7}"/>
              </a:ext>
            </a:extLst>
          </p:cNvPr>
          <p:cNvGrpSpPr/>
          <p:nvPr/>
        </p:nvGrpSpPr>
        <p:grpSpPr>
          <a:xfrm>
            <a:off x="4491842" y="3126398"/>
            <a:ext cx="4499757" cy="988402"/>
            <a:chOff x="4401425" y="4342643"/>
            <a:chExt cx="4499757" cy="988402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36449D6-4F40-9985-DBFC-0C9FD253C34F}"/>
                </a:ext>
              </a:extLst>
            </p:cNvPr>
            <p:cNvGrpSpPr/>
            <p:nvPr/>
          </p:nvGrpSpPr>
          <p:grpSpPr>
            <a:xfrm>
              <a:off x="6549455" y="4550441"/>
              <a:ext cx="491571" cy="519873"/>
              <a:chOff x="6426772" y="2831296"/>
              <a:chExt cx="491571" cy="519873"/>
            </a:xfrm>
          </p:grpSpPr>
          <p:sp>
            <p:nvSpPr>
              <p:cNvPr id="26" name="Moon 25">
                <a:extLst>
                  <a:ext uri="{FF2B5EF4-FFF2-40B4-BE49-F238E27FC236}">
                    <a16:creationId xmlns:a16="http://schemas.microsoft.com/office/drawing/2014/main" id="{EC9A0E79-50F8-729B-F786-4F83776C39BD}"/>
                  </a:ext>
                </a:extLst>
              </p:cNvPr>
              <p:cNvSpPr/>
              <p:nvPr/>
            </p:nvSpPr>
            <p:spPr>
              <a:xfrm rot="16200000">
                <a:off x="6557505" y="2716246"/>
                <a:ext cx="230101" cy="460201"/>
              </a:xfrm>
              <a:prstGeom prst="moo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CCD24B29-230D-B1E9-FFC1-A3BFA3218CD0}"/>
                  </a:ext>
                </a:extLst>
              </p:cNvPr>
              <p:cNvGrpSpPr/>
              <p:nvPr/>
            </p:nvGrpSpPr>
            <p:grpSpPr>
              <a:xfrm>
                <a:off x="6426772" y="2859598"/>
                <a:ext cx="491571" cy="491571"/>
                <a:chOff x="348596" y="5218259"/>
                <a:chExt cx="1295400" cy="1295400"/>
              </a:xfrm>
            </p:grpSpPr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C928CE3F-B5D3-7799-9109-8E78C1645470}"/>
                    </a:ext>
                  </a:extLst>
                </p:cNvPr>
                <p:cNvSpPr/>
                <p:nvPr/>
              </p:nvSpPr>
              <p:spPr>
                <a:xfrm>
                  <a:off x="348596" y="5218259"/>
                  <a:ext cx="1295400" cy="1295400"/>
                </a:xfrm>
                <a:prstGeom prst="ellipse">
                  <a:avLst/>
                </a:prstGeom>
              </p:spPr>
              <p:style>
                <a:lnRef idx="2">
                  <a:schemeClr val="accent2">
                    <a:shade val="15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600" dirty="0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ACA65B82-0DE1-21B3-C649-F1A4AEE63E88}"/>
                    </a:ext>
                  </a:extLst>
                </p:cNvPr>
                <p:cNvSpPr/>
                <p:nvPr/>
              </p:nvSpPr>
              <p:spPr>
                <a:xfrm>
                  <a:off x="779932" y="5675459"/>
                  <a:ext cx="152400" cy="1524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85AEFF02-54C3-41A3-2D1E-B9E281E5ACA0}"/>
                    </a:ext>
                  </a:extLst>
                </p:cNvPr>
                <p:cNvSpPr/>
                <p:nvPr/>
              </p:nvSpPr>
              <p:spPr>
                <a:xfrm>
                  <a:off x="1084732" y="5675459"/>
                  <a:ext cx="152400" cy="1524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Arc 32">
                  <a:extLst>
                    <a:ext uri="{FF2B5EF4-FFF2-40B4-BE49-F238E27FC236}">
                      <a16:creationId xmlns:a16="http://schemas.microsoft.com/office/drawing/2014/main" id="{B3F7BDBE-046C-13A5-0F42-24F0F1BCD71D}"/>
                    </a:ext>
                  </a:extLst>
                </p:cNvPr>
                <p:cNvSpPr/>
                <p:nvPr/>
              </p:nvSpPr>
              <p:spPr>
                <a:xfrm rot="8100000">
                  <a:off x="539095" y="5218259"/>
                  <a:ext cx="914400" cy="914400"/>
                </a:xfrm>
                <a:prstGeom prst="arc">
                  <a:avLst/>
                </a:prstGeom>
                <a:noFill/>
                <a:ln w="5715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1C80EAB-49DD-5BC7-7643-BA661FB33EAE}"/>
                </a:ext>
              </a:extLst>
            </p:cNvPr>
            <p:cNvSpPr txBox="1"/>
            <p:nvPr/>
          </p:nvSpPr>
          <p:spPr>
            <a:xfrm>
              <a:off x="4401425" y="4342643"/>
              <a:ext cx="2051395" cy="7052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00" dirty="0"/>
                <a:t>Possibly false information</a:t>
              </a:r>
            </a:p>
            <a:p>
              <a:pPr algn="ctr">
                <a:lnSpc>
                  <a:spcPct val="150000"/>
                </a:lnSpc>
              </a:pPr>
              <a:r>
                <a:rPr lang="en-US" sz="1400" dirty="0"/>
                <a:t>Action recommendations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465E6E2-3D35-6839-86BC-B0C3648682DB}"/>
                </a:ext>
              </a:extLst>
            </p:cNvPr>
            <p:cNvCxnSpPr/>
            <p:nvPr/>
          </p:nvCxnSpPr>
          <p:spPr>
            <a:xfrm>
              <a:off x="4571739" y="4699540"/>
              <a:ext cx="1650568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0CB145FD-58A5-8714-6313-775D4CEB16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1739" y="5040880"/>
              <a:ext cx="1624634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DA2F8C4-B69D-5545-B905-C83A50342424}"/>
                </a:ext>
              </a:extLst>
            </p:cNvPr>
            <p:cNvSpPr txBox="1"/>
            <p:nvPr/>
          </p:nvSpPr>
          <p:spPr>
            <a:xfrm>
              <a:off x="7386729" y="4807825"/>
              <a:ext cx="15144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Possibly disobey</a:t>
              </a:r>
            </a:p>
            <a:p>
              <a:pPr algn="ctr"/>
              <a:r>
                <a:rPr lang="en-US" sz="1400" dirty="0"/>
                <a:t>recommendations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A53B592B-91F2-5E40-B925-8600CC62ABAB}"/>
                </a:ext>
              </a:extLst>
            </p:cNvPr>
            <p:cNvCxnSpPr>
              <a:cxnSpLocks/>
            </p:cNvCxnSpPr>
            <p:nvPr/>
          </p:nvCxnSpPr>
          <p:spPr>
            <a:xfrm>
              <a:off x="7111261" y="5056018"/>
              <a:ext cx="29838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AF9227D-7EF9-FD70-9530-105AB0C0BAB7}"/>
                  </a:ext>
                </a:extLst>
              </p:cNvPr>
              <p:cNvSpPr txBox="1"/>
              <p:nvPr/>
            </p:nvSpPr>
            <p:spPr>
              <a:xfrm>
                <a:off x="457199" y="4394537"/>
                <a:ext cx="8001001" cy="1015663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Main idea #1: </a:t>
                </a:r>
                <a:r>
                  <a:rPr lang="en-US" sz="2000" dirty="0"/>
                  <a:t>With private communication, when 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Bad</a:t>
                </a:r>
                <a:r>
                  <a:rPr lang="en-US" sz="2000" dirty="0"/>
                  <a:t> is </a:t>
                </a:r>
                <a:r>
                  <a:rPr lang="en-US" sz="2000" i="1" dirty="0"/>
                  <a:t>coordinated</a:t>
                </a:r>
                <a:r>
                  <a:rPr lang="en-US" sz="2000" dirty="0"/>
                  <a:t>, this is a </a:t>
                </a:r>
                <a:r>
                  <a:rPr lang="en-US" sz="2000" b="1" dirty="0"/>
                  <a:t>two-player zero-sum</a:t>
                </a:r>
                <a:r>
                  <a:rPr lang="en-US" sz="2000" dirty="0"/>
                  <a:t> game between the </a:t>
                </a:r>
                <a:r>
                  <a:rPr lang="en-US" sz="2000" dirty="0">
                    <a:solidFill>
                      <a:srgbClr val="00B050"/>
                    </a:solidFill>
                  </a:rPr>
                  <a:t>mediator</a:t>
                </a:r>
                <a:r>
                  <a:rPr lang="en-US" sz="2000" dirty="0"/>
                  <a:t> and the 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Bad</a:t>
                </a:r>
                <a:r>
                  <a:rPr lang="en-US" sz="2000" dirty="0"/>
                  <a:t> team</a:t>
                </a:r>
              </a:p>
              <a:p>
                <a:pPr algn="ctr"/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b="1" dirty="0"/>
                  <a:t>can be solved efficiently!</a:t>
                </a: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AF9227D-7EF9-FD70-9530-105AB0C0B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" y="4394537"/>
                <a:ext cx="8001001" cy="1015663"/>
              </a:xfrm>
              <a:prstGeom prst="rect">
                <a:avLst/>
              </a:prstGeom>
              <a:blipFill>
                <a:blip r:embed="rId2"/>
                <a:stretch>
                  <a:fillRect l="-607" t="-2339" r="-1215" b="-8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>
            <a:extLst>
              <a:ext uri="{FF2B5EF4-FFF2-40B4-BE49-F238E27FC236}">
                <a16:creationId xmlns:a16="http://schemas.microsoft.com/office/drawing/2014/main" id="{D7B3FD4F-C269-24D6-A8ED-1B17A7F1C906}"/>
              </a:ext>
            </a:extLst>
          </p:cNvPr>
          <p:cNvSpPr txBox="1"/>
          <p:nvPr/>
        </p:nvSpPr>
        <p:spPr>
          <a:xfrm>
            <a:off x="457199" y="5950668"/>
            <a:ext cx="8001001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/>
              <a:t>Main idea #2: </a:t>
            </a:r>
            <a:r>
              <a:rPr lang="en-US" sz="2000" dirty="0"/>
              <a:t>If there is no mediator, </a:t>
            </a:r>
            <a:r>
              <a:rPr lang="en-US" sz="2000" b="1" dirty="0"/>
              <a:t>simulate one </a:t>
            </a:r>
            <a:r>
              <a:rPr lang="en-US" sz="2000" dirty="0"/>
              <a:t>using multi-party computation! (requires minority </a:t>
            </a:r>
            <a:r>
              <a:rPr lang="en-US" sz="2000" dirty="0">
                <a:solidFill>
                  <a:schemeClr val="accent2"/>
                </a:solidFill>
              </a:rPr>
              <a:t>Bad</a:t>
            </a:r>
            <a:r>
              <a:rPr lang="en-US" sz="2000" dirty="0"/>
              <a:t> team + private communication)</a:t>
            </a:r>
            <a:endParaRPr lang="en-US" sz="2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1E406A-DEEC-4865-81BB-74E02F3E602B}"/>
              </a:ext>
            </a:extLst>
          </p:cNvPr>
          <p:cNvSpPr txBox="1"/>
          <p:nvPr/>
        </p:nvSpPr>
        <p:spPr>
          <a:xfrm>
            <a:off x="381001" y="5397754"/>
            <a:ext cx="807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accent1"/>
                </a:solidFill>
              </a:rPr>
              <a:t>Implies that game values of hidden-role games are rational under these assumptions!</a:t>
            </a:r>
          </a:p>
        </p:txBody>
      </p:sp>
    </p:spTree>
    <p:extLst>
      <p:ext uri="{BB962C8B-B14F-4D97-AF65-F5344CB8AC3E}">
        <p14:creationId xmlns:p14="http://schemas.microsoft.com/office/powerpoint/2010/main" val="1265962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1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A9A172E-E4EF-D15B-596C-59EECBD28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9144000" cy="20375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8D4573-5174-0694-BDB6-6091B9A95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Exact solving of </a:t>
            </a:r>
            <a:r>
              <a:rPr lang="en-US" i="1" dirty="0"/>
              <a:t>Avalon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C2B3AE-4E18-2782-B4DD-792BF1F580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1"/>
                <a:ext cx="8229600" cy="1620997"/>
              </a:xfrm>
            </p:spPr>
            <p:txBody>
              <a:bodyPr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dirty="0"/>
                  <a:t>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&lt;7</m:t>
                    </m:r>
                  </m:oMath>
                </a14:m>
                <a:r>
                  <a:rPr lang="en-US" dirty="0"/>
                  <a:t> players, the </a:t>
                </a:r>
                <a:r>
                  <a:rPr lang="en-US" dirty="0">
                    <a:solidFill>
                      <a:schemeClr val="accent2"/>
                    </a:solidFill>
                  </a:rPr>
                  <a:t>Bad</a:t>
                </a:r>
                <a:r>
                  <a:rPr lang="en-US" dirty="0"/>
                  <a:t> team in </a:t>
                </a:r>
                <a:r>
                  <a:rPr lang="en-US" i="1" dirty="0"/>
                  <a:t>Avalon</a:t>
                </a:r>
                <a:r>
                  <a:rPr lang="en-US" dirty="0"/>
                  <a:t> is coordinated</a:t>
                </a:r>
              </a:p>
              <a:p>
                <a:pPr marL="457200" lvl="1" indent="0">
                  <a:lnSpc>
                    <a:spcPct val="12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dirty="0"/>
                  <a:t> main theorem applies!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b="1" dirty="0"/>
                  <a:t>Many</a:t>
                </a:r>
                <a:r>
                  <a:rPr lang="en-US" dirty="0"/>
                  <a:t> simplifications (e.g., removal of dominated strategies) </a:t>
                </a:r>
              </a:p>
              <a:p>
                <a:pPr marL="457200" lvl="1" indent="0">
                  <a:lnSpc>
                    <a:spcPct val="12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dirty="0"/>
                  <a:t> games small enough to solve exactly with LP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C2B3AE-4E18-2782-B4DD-792BF1F580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1"/>
                <a:ext cx="8229600" cy="1620997"/>
              </a:xfrm>
              <a:blipFill>
                <a:blip r:embed="rId4"/>
                <a:stretch>
                  <a:fillRect l="-815" t="-2642" b="-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A5033-8060-A00F-BE9C-76ED6D8A1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882651-CCCB-E4D5-2AB8-09C84DB4629A}"/>
              </a:ext>
            </a:extLst>
          </p:cNvPr>
          <p:cNvSpPr txBox="1"/>
          <p:nvPr/>
        </p:nvSpPr>
        <p:spPr>
          <a:xfrm>
            <a:off x="26996" y="5465010"/>
            <a:ext cx="2079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*: Known to </a:t>
            </a:r>
            <a:r>
              <a:rPr lang="en-US" sz="1200" dirty="0" err="1"/>
              <a:t>Christiano</a:t>
            </a:r>
            <a:r>
              <a:rPr lang="en-US" sz="1200" dirty="0"/>
              <a:t> [2018]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0449E75-36C5-6A8F-1EAD-42B2BD4D8712}"/>
              </a:ext>
            </a:extLst>
          </p:cNvPr>
          <p:cNvGrpSpPr/>
          <p:nvPr/>
        </p:nvGrpSpPr>
        <p:grpSpPr>
          <a:xfrm>
            <a:off x="1066800" y="4000774"/>
            <a:ext cx="6029443" cy="2632870"/>
            <a:chOff x="1066800" y="3835918"/>
            <a:chExt cx="6029443" cy="26328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3190D3A-0044-3142-CB44-65A69ADCB60F}"/>
                    </a:ext>
                  </a:extLst>
                </p:cNvPr>
                <p:cNvSpPr txBox="1"/>
                <p:nvPr/>
              </p:nvSpPr>
              <p:spPr>
                <a:xfrm>
                  <a:off x="1066800" y="5706335"/>
                  <a:ext cx="6029443" cy="7624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Resistance </a:t>
                  </a:r>
                  <a14:m>
                    <m:oMath xmlns:m="http://schemas.openxmlformats.org/officeDocument/2006/math">
                      <m:r>
                        <a:rPr lang="en-US" b="0" i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b="0" i="0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0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a14:m>
                  <a:r>
                    <a:rPr lang="en-US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 = Merlin + 2 </a:t>
                  </a:r>
                  <a:r>
                    <a:rPr lang="en-US" dirty="0" err="1">
                      <a:solidFill>
                        <a:schemeClr val="accent6">
                          <a:lumMod val="75000"/>
                        </a:schemeClr>
                      </a:solidFill>
                    </a:rPr>
                    <a:t>Mordreds</a:t>
                  </a:r>
                  <a:r>
                    <a:rPr lang="en-US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?</a:t>
                  </a:r>
                </a:p>
                <a:p>
                  <a:pPr algn="ctr"/>
                  <a:r>
                    <a:rPr lang="en-US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No: distinguishable role cards for </a:t>
                  </a:r>
                  <a:r>
                    <a:rPr lang="en-US" dirty="0">
                      <a:solidFill>
                        <a:schemeClr val="accent1"/>
                      </a:solidFill>
                    </a:rPr>
                    <a:t>Good</a:t>
                  </a:r>
                  <a:r>
                    <a:rPr lang="en-US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b="0" i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⇒ </m:t>
                      </m:r>
                    </m:oMath>
                  </a14:m>
                  <a:r>
                    <a:rPr lang="en-US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implicit correlation!</a:t>
                  </a: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3190D3A-0044-3142-CB44-65A69ADCB6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6800" y="5706335"/>
                  <a:ext cx="6029443" cy="762453"/>
                </a:xfrm>
                <a:prstGeom prst="rect">
                  <a:avLst/>
                </a:prstGeom>
                <a:blipFill>
                  <a:blip r:embed="rId5"/>
                  <a:stretch>
                    <a:fillRect l="-101" r="-202" b="-1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9091E8F-37CB-A19E-5E34-91ACF6695DE3}"/>
                </a:ext>
              </a:extLst>
            </p:cNvPr>
            <p:cNvGrpSpPr/>
            <p:nvPr/>
          </p:nvGrpSpPr>
          <p:grpSpPr>
            <a:xfrm>
              <a:off x="4038600" y="3835918"/>
              <a:ext cx="457200" cy="2107682"/>
              <a:chOff x="4038600" y="3835918"/>
              <a:chExt cx="457200" cy="2107682"/>
            </a:xfrm>
          </p:grpSpPr>
          <p:sp>
            <p:nvSpPr>
              <p:cNvPr id="8" name="Right Bracket 7">
                <a:extLst>
                  <a:ext uri="{FF2B5EF4-FFF2-40B4-BE49-F238E27FC236}">
                    <a16:creationId xmlns:a16="http://schemas.microsoft.com/office/drawing/2014/main" id="{2954B390-B4FB-EC54-6839-77F0BD020CF6}"/>
                  </a:ext>
                </a:extLst>
              </p:cNvPr>
              <p:cNvSpPr/>
              <p:nvPr/>
            </p:nvSpPr>
            <p:spPr>
              <a:xfrm flipH="1">
                <a:off x="4267200" y="3835918"/>
                <a:ext cx="152400" cy="897905"/>
              </a:xfrm>
              <a:prstGeom prst="rightBracket">
                <a:avLst/>
              </a:prstGeom>
              <a:ln>
                <a:tailEnd type="non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Arc 20">
                <a:extLst>
                  <a:ext uri="{FF2B5EF4-FFF2-40B4-BE49-F238E27FC236}">
                    <a16:creationId xmlns:a16="http://schemas.microsoft.com/office/drawing/2014/main" id="{B6732D4D-C3F6-CE3D-9327-713C12DB38E2}"/>
                  </a:ext>
                </a:extLst>
              </p:cNvPr>
              <p:cNvSpPr/>
              <p:nvPr/>
            </p:nvSpPr>
            <p:spPr>
              <a:xfrm>
                <a:off x="4038600" y="4361106"/>
                <a:ext cx="457200" cy="1582494"/>
              </a:xfrm>
              <a:prstGeom prst="arc">
                <a:avLst>
                  <a:gd name="adj1" fmla="val 6230812"/>
                  <a:gd name="adj2" fmla="val 16288958"/>
                </a:avLst>
              </a:prstGeom>
              <a:ln>
                <a:headEnd type="triangle" w="med" len="med"/>
                <a:tailEnd type="none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25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B1840-16D8-B4E5-6EFB-E144E72B7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6832D-E76D-E96B-139E-2EAB5BBB4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/>
              <a:t>This is a </a:t>
            </a:r>
            <a:r>
              <a:rPr lang="en-US" b="1" dirty="0"/>
              <a:t>new class of games for which we can reasonably define what it means to "solve" a game! </a:t>
            </a:r>
            <a:r>
              <a:rPr lang="en-US" dirty="0"/>
              <a:t>Still many open questions &amp; possible future directions: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(</a:t>
            </a:r>
            <a:r>
              <a:rPr lang="en-US" i="1" dirty="0"/>
              <a:t>From earlier slide</a:t>
            </a:r>
            <a:r>
              <a:rPr lang="en-US" dirty="0"/>
              <a:t>) Efficient algorithm or hardness result for the case of coordinated, </a:t>
            </a:r>
            <a:r>
              <a:rPr lang="en-US" i="1" dirty="0"/>
              <a:t>non-minority</a:t>
            </a: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Bad</a:t>
            </a:r>
            <a:r>
              <a:rPr lang="en-US" dirty="0"/>
              <a:t> team and private communication?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Not even clear whether a </a:t>
            </a:r>
            <a:r>
              <a:rPr lang="en-US" i="1" dirty="0"/>
              <a:t>finite</a:t>
            </a:r>
            <a:r>
              <a:rPr lang="en-US" dirty="0"/>
              <a:t>-time </a:t>
            </a:r>
            <a:r>
              <a:rPr lang="en-US" dirty="0" err="1"/>
              <a:t>alg</a:t>
            </a:r>
            <a:r>
              <a:rPr lang="en-US" dirty="0"/>
              <a:t> exists if only public communication is allowed (how to bound the length of communication?)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/>
              <a:t>Especially important for practical interpretations, since humans playing these games often restrict ourselves to public communication + no crypto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Other messaging structures? (e.g., </a:t>
            </a:r>
            <a:r>
              <a:rPr lang="en-US" i="1" dirty="0"/>
              <a:t>anonymous</a:t>
            </a:r>
            <a:r>
              <a:rPr lang="en-US" dirty="0"/>
              <a:t> messages)?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What happens when </a:t>
            </a:r>
            <a:r>
              <a:rPr lang="en-US" i="1" dirty="0"/>
              <a:t>both</a:t>
            </a:r>
            <a:r>
              <a:rPr lang="en-US" dirty="0"/>
              <a:t> teams are hidden? 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/>
              <a:t>Is there even a way to define hidden-role equilibria so that it does not depend on the seemingly-arbitrary choice of which team picks its strategy first?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EAC2D-9064-FD3D-42F3-62FDC3E53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785701-C97F-E39C-BCF3-B3F20925219C}"/>
              </a:ext>
            </a:extLst>
          </p:cNvPr>
          <p:cNvSpPr txBox="1"/>
          <p:nvPr/>
        </p:nvSpPr>
        <p:spPr>
          <a:xfrm>
            <a:off x="4038600" y="6077892"/>
            <a:ext cx="1609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64415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DBEB3-A263-17E0-5436-175F855E2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8DE5F-B065-19CF-4732-62903C7F7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D7B67E-6397-DC12-83C1-CD4ABA9E65D1}"/>
              </a:ext>
            </a:extLst>
          </p:cNvPr>
          <p:cNvSpPr txBox="1"/>
          <p:nvPr/>
        </p:nvSpPr>
        <p:spPr>
          <a:xfrm>
            <a:off x="457200" y="1219200"/>
            <a:ext cx="82296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600" dirty="0"/>
              <a:t>Brian Hu Zhang, Gabriele Farina, </a:t>
            </a:r>
            <a:r>
              <a:rPr lang="en-US" sz="1600" dirty="0" err="1"/>
              <a:t>Tuomas</a:t>
            </a:r>
            <a:r>
              <a:rPr lang="en-US" sz="1600" dirty="0"/>
              <a:t> </a:t>
            </a:r>
            <a:r>
              <a:rPr lang="en-US" sz="1600" dirty="0" err="1"/>
              <a:t>Sandholm</a:t>
            </a:r>
            <a:r>
              <a:rPr lang="en-US" sz="1600" dirty="0"/>
              <a:t> (</a:t>
            </a:r>
            <a:r>
              <a:rPr lang="en-US" sz="1600" dirty="0" err="1"/>
              <a:t>arXiv</a:t>
            </a:r>
            <a:r>
              <a:rPr lang="en-US" sz="1600" dirty="0"/>
              <a:t> 2022; ICML 2023) “Team Belief DAG: Generalizing the Sequence Form to Team Games for Fast Computation of Correlated Team Max-Min Equilibria via Regret Minimization”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600" dirty="0"/>
              <a:t>Stephen McAleer, Gabriele Farina, </a:t>
            </a:r>
            <a:r>
              <a:rPr lang="en-US" sz="1600" dirty="0" err="1"/>
              <a:t>Gaoyue</a:t>
            </a:r>
            <a:r>
              <a:rPr lang="en-US" sz="1600" dirty="0"/>
              <a:t> Zhou, </a:t>
            </a:r>
            <a:r>
              <a:rPr lang="en-US" sz="1600" dirty="0" err="1"/>
              <a:t>Mingzhi</a:t>
            </a:r>
            <a:r>
              <a:rPr lang="en-US" sz="1600" dirty="0"/>
              <a:t> Wang, </a:t>
            </a:r>
            <a:r>
              <a:rPr lang="en-US" sz="1600" dirty="0" err="1"/>
              <a:t>Yaodong</a:t>
            </a:r>
            <a:r>
              <a:rPr lang="en-US" sz="1600" dirty="0"/>
              <a:t> Yang, </a:t>
            </a:r>
            <a:r>
              <a:rPr lang="en-US" sz="1600" dirty="0" err="1"/>
              <a:t>Tuomas</a:t>
            </a:r>
            <a:r>
              <a:rPr lang="en-US" sz="1600" dirty="0"/>
              <a:t> </a:t>
            </a:r>
            <a:r>
              <a:rPr lang="en-US" sz="1600" dirty="0" err="1"/>
              <a:t>Sandholm</a:t>
            </a:r>
            <a:r>
              <a:rPr lang="en-US" sz="1600" dirty="0"/>
              <a:t> (</a:t>
            </a:r>
            <a:r>
              <a:rPr lang="en-US" sz="1600" dirty="0" err="1"/>
              <a:t>NeurIPS</a:t>
            </a:r>
            <a:r>
              <a:rPr lang="en-US" sz="1600" dirty="0"/>
              <a:t> 2023) “Team-PSRO for learning approximate </a:t>
            </a:r>
            <a:r>
              <a:rPr lang="en-US" sz="1600" dirty="0" err="1"/>
              <a:t>TMECor</a:t>
            </a:r>
            <a:r>
              <a:rPr lang="en-US" sz="1600" dirty="0"/>
              <a:t> in large team games via cooperative reinforcement learning”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600" dirty="0"/>
              <a:t>Luca Carminati*, Brian Hu Zhang*, Gabriele Farina, Nicola </a:t>
            </a:r>
            <a:r>
              <a:rPr lang="en-US" sz="1600" dirty="0" err="1"/>
              <a:t>Gatti</a:t>
            </a:r>
            <a:r>
              <a:rPr lang="en-US" sz="1600" dirty="0"/>
              <a:t>, </a:t>
            </a:r>
            <a:r>
              <a:rPr lang="en-US" sz="1600" dirty="0" err="1"/>
              <a:t>Tuomas</a:t>
            </a:r>
            <a:r>
              <a:rPr lang="en-US" sz="1600" dirty="0"/>
              <a:t> </a:t>
            </a:r>
            <a:r>
              <a:rPr lang="en-US" sz="1600" dirty="0" err="1"/>
              <a:t>Sandholm</a:t>
            </a:r>
            <a:r>
              <a:rPr lang="en-US" sz="1600" dirty="0"/>
              <a:t> (EC 2024) “Hidden-Role Games: Equilibrium Concepts and Computation”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00194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tailEnd type="non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19551</TotalTime>
  <Words>3308</Words>
  <Application>Microsoft Office PowerPoint</Application>
  <PresentationFormat>On-screen Show (4:3)</PresentationFormat>
  <Paragraphs>931</Paragraphs>
  <Slides>40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Cambria Math</vt:lpstr>
      <vt:lpstr>CMU Sans Serif</vt:lpstr>
      <vt:lpstr>Office Theme</vt:lpstr>
      <vt:lpstr>Team games</vt:lpstr>
      <vt:lpstr>What are team games?</vt:lpstr>
      <vt:lpstr>What are team games?</vt:lpstr>
      <vt:lpstr>Solution concepts for team games</vt:lpstr>
      <vt:lpstr>Solution concepts for team games</vt:lpstr>
      <vt:lpstr>Solution concepts for team games</vt:lpstr>
      <vt:lpstr>Equivalently: (Timeable) two-player zero-sum games of imperfect recall</vt:lpstr>
      <vt:lpstr>Representing strategy profiles of a team: Realization form</vt:lpstr>
      <vt:lpstr>Computing TMECor is hard</vt:lpstr>
      <vt:lpstr>Can we do anything?</vt:lpstr>
      <vt:lpstr>Can we do anything?</vt:lpstr>
      <vt:lpstr>Can we do anything?</vt:lpstr>
      <vt:lpstr>Can we do anything?</vt:lpstr>
      <vt:lpstr>Can we do anything?</vt:lpstr>
      <vt:lpstr>Can we do anything?</vt:lpstr>
      <vt:lpstr>Can we do anything?</vt:lpstr>
      <vt:lpstr>Can we do anything?</vt:lpstr>
      <vt:lpstr>How big is the TB-DAG?</vt:lpstr>
      <vt:lpstr>How big is the TB-DAG?</vt:lpstr>
      <vt:lpstr>How big is the TB-DAG?</vt:lpstr>
      <vt:lpstr>How big is the TB-DAG?</vt:lpstr>
      <vt:lpstr>Why timeability?</vt:lpstr>
      <vt:lpstr>Hidden-role games</vt:lpstr>
      <vt:lpstr>What Are Hidden-Role Games?</vt:lpstr>
      <vt:lpstr>Solution Concepts for  Hidden-Role Games</vt:lpstr>
      <vt:lpstr>Solution Concepts for  Hidden-Role Games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Computing Hidden-Role Equilibria</vt:lpstr>
      <vt:lpstr>Proof Ideas for Main Theorem</vt:lpstr>
      <vt:lpstr>Application: Exact solving of Avalon</vt:lpstr>
      <vt:lpstr>Future Research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Tuomas Sandholm</dc:creator>
  <cp:lastModifiedBy>Brian Z</cp:lastModifiedBy>
  <cp:revision>512</cp:revision>
  <dcterms:created xsi:type="dcterms:W3CDTF">2006-08-16T00:00:00Z</dcterms:created>
  <dcterms:modified xsi:type="dcterms:W3CDTF">2026-09-28T20:37:38Z</dcterms:modified>
</cp:coreProperties>
</file>