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261" r:id="rId3"/>
    <p:sldId id="270" r:id="rId4"/>
    <p:sldId id="269" r:id="rId5"/>
    <p:sldId id="272" r:id="rId6"/>
    <p:sldId id="271" r:id="rId7"/>
    <p:sldId id="268" r:id="rId8"/>
    <p:sldId id="267" r:id="rId9"/>
    <p:sldId id="266" r:id="rId10"/>
    <p:sldId id="265" r:id="rId11"/>
    <p:sldId id="273" r:id="rId12"/>
    <p:sldId id="264" r:id="rId13"/>
    <p:sldId id="258" r:id="rId14"/>
    <p:sldId id="257" r:id="rId15"/>
    <p:sldId id="277" r:id="rId16"/>
    <p:sldId id="259" r:id="rId17"/>
    <p:sldId id="26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76923" autoAdjust="0"/>
  </p:normalViewPr>
  <p:slideViewPr>
    <p:cSldViewPr>
      <p:cViewPr varScale="1">
        <p:scale>
          <a:sx n="126" d="100"/>
          <a:sy n="126" d="100"/>
        </p:scale>
        <p:origin x="-2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EA4907-D8EB-4D2B-9EC5-315AE40D86F8}" type="datetimeFigureOut">
              <a:rPr lang="en-US"/>
              <a:pPr/>
              <a:t>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B6C3ED-D7D5-4847-9EE1-D324FF9FC6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57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opical" TargetMode="External"/><Relationship Id="rId7" Type="http://schemas.openxmlformats.org/officeDocument/2006/relationships/hyperlink" Target="http://en.wikipedia.org/wiki/Honey_bee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Apis_cerana" TargetMode="External"/><Relationship Id="rId5" Type="http://schemas.openxmlformats.org/officeDocument/2006/relationships/hyperlink" Target="http://en.wikipedia.org/wiki/Unicellular" TargetMode="External"/><Relationship Id="rId4" Type="http://schemas.openxmlformats.org/officeDocument/2006/relationships/hyperlink" Target="http://en.wikipedia.org/wiki/Microsporidia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Diabetes: 1 2 occur a lot due to “type 1 diabetes” or “type 2 diabetes”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Content words start to show up relatively late: 33</a:t>
            </a:r>
            <a:r>
              <a:rPr lang="en-US" baseline="30000" smtClean="0"/>
              <a:t>rd</a:t>
            </a:r>
            <a:r>
              <a:rPr lang="en-US" smtClean="0"/>
              <a:t>: animal; 58</a:t>
            </a:r>
            <a:r>
              <a:rPr lang="en-US" baseline="30000" smtClean="0"/>
              <a:t>th</a:t>
            </a:r>
            <a:r>
              <a:rPr lang="en-US" smtClean="0"/>
              <a:t>: infection; 62</a:t>
            </a:r>
            <a:r>
              <a:rPr lang="en-US" baseline="30000" smtClean="0"/>
              <a:t>nd</a:t>
            </a:r>
            <a:r>
              <a:rPr lang="en-US" smtClean="0"/>
              <a:t>: disease.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F25B2C-CADB-4D63-86AD-A67142488CE9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Lidocain is a typo of “Lidocaine”, which</a:t>
            </a:r>
            <a:r>
              <a:rPr lang="en-US" smtClean="0"/>
              <a:t> is used </a:t>
            </a:r>
            <a:r>
              <a:rPr lang="en-US" smtClean="0">
                <a:hlinkClick r:id="rId3" tooltip="Topical"/>
              </a:rPr>
              <a:t>topically</a:t>
            </a:r>
            <a:r>
              <a:rPr lang="en-US" smtClean="0"/>
              <a:t> to relieve itching, burning and pain from skin inflammations, injected as a dental anesthetic or as a local anesthetic for minor surgery.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i="1" smtClean="0"/>
              <a:t>Nosema ceranae</a:t>
            </a:r>
            <a:r>
              <a:rPr lang="en-US" smtClean="0"/>
              <a:t> is a </a:t>
            </a:r>
            <a:r>
              <a:rPr lang="en-US" smtClean="0">
                <a:hlinkClick r:id="rId4" tooltip="Microsporidia"/>
              </a:rPr>
              <a:t>microsporidian</a:t>
            </a:r>
            <a:r>
              <a:rPr lang="en-US" smtClean="0"/>
              <a:t>, a small, </a:t>
            </a:r>
            <a:r>
              <a:rPr lang="en-US" smtClean="0">
                <a:hlinkClick r:id="rId5" tooltip="Unicellular"/>
              </a:rPr>
              <a:t>unicellular</a:t>
            </a:r>
            <a:r>
              <a:rPr lang="en-US" smtClean="0"/>
              <a:t> parasite that mainly affects </a:t>
            </a:r>
            <a:r>
              <a:rPr lang="en-US" i="1" smtClean="0">
                <a:hlinkClick r:id="rId6" tooltip="Apis cerana"/>
              </a:rPr>
              <a:t>Apis cerana</a:t>
            </a:r>
            <a:r>
              <a:rPr lang="en-US" smtClean="0"/>
              <a:t>, the Asiatic </a:t>
            </a:r>
            <a:r>
              <a:rPr lang="en-US" u="sng" smtClean="0">
                <a:hlinkClick r:id="rId7" tooltip="Honey bee"/>
              </a:rPr>
              <a:t>honey bee</a:t>
            </a: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8CC7B2-59A9-4D1B-B736-A5FFA3AA1ADA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6C3ED-D7D5-4847-9EE1-D324FF9FC6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6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2971800"/>
            <a:ext cx="80264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F78D810A-DA27-4065-A01B-8E0260041B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7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B03E6-0A6E-40D4-A575-2FF67497DF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757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228600"/>
            <a:ext cx="2065337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43613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43FDB-385F-48EA-96CC-BAAF55D17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105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896F3-EFBF-4F79-98D2-F96CFC9F6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326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884AD-365A-4F7A-9746-66DCCD6AA3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065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45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5FE35-E017-4F49-B5DA-7A12072F7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637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CEFE8-D748-49E3-B366-36F8273E4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655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941CB-A502-4903-AB68-618C4F4CB0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721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95961-D76E-43B7-9F23-C0704B5D0E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885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90948-394A-459F-B5DE-A14D4D2FED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641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2C051-E336-4F76-97F3-0E0925F329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174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371600"/>
            <a:ext cx="76962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772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727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0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/>
            </a:lvl1pPr>
          </a:lstStyle>
          <a:p>
            <a:fld id="{8CF33156-744F-4E13-8727-B210A7D29C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702550" y="990600"/>
            <a:ext cx="134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CC3300"/>
                </a:solidFill>
                <a:latin typeface="Garamond" pitchFamily="18" charset="0"/>
              </a:rPr>
              <a:t>Carnegie</a:t>
            </a:r>
            <a:endParaRPr lang="en-US">
              <a:latin typeface="Garamond" pitchFamily="18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696200" y="1322388"/>
            <a:ext cx="11001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84" tIns="182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CC3300"/>
                </a:solidFill>
                <a:latin typeface="Garamond" pitchFamily="18" charset="0"/>
              </a:rPr>
              <a:t>Mellon</a:t>
            </a:r>
            <a:endParaRPr lang="en-US" sz="1800" b="1">
              <a:latin typeface="Garamond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75000"/>
        <a:buFont typeface="Monotype Sort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65000"/>
        <a:buFont typeface="ZapfDingbats" pitchFamily="82" charset="2"/>
        <a:buChar char="l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70000"/>
        <a:buFont typeface="Webdings" pitchFamily="18" charset="2"/>
        <a:buChar char="4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65000"/>
        <a:buFont typeface="Monotype Sorts" pitchFamily="2" charset="2"/>
        <a:buChar char="u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Words</a:t>
            </a:r>
            <a:endParaRPr lang="en-US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constitutes a word?  Does it matter?</a:t>
            </a:r>
          </a:p>
          <a:p>
            <a:r>
              <a:rPr lang="en-US" smtClean="0"/>
              <a:t>Word tokens vs. word types; type-token curves</a:t>
            </a:r>
          </a:p>
          <a:p>
            <a:r>
              <a:rPr lang="en-US" smtClean="0"/>
              <a:t>Zipf’s law, Mandlebrot’s law; explanation</a:t>
            </a:r>
          </a:p>
          <a:p>
            <a:r>
              <a:rPr lang="en-US" smtClean="0"/>
              <a:t>Heterogeneity of language:</a:t>
            </a:r>
          </a:p>
          <a:p>
            <a:pPr lvl="1"/>
            <a:r>
              <a:rPr lang="en-US" smtClean="0"/>
              <a:t>written vs. spoken</a:t>
            </a:r>
          </a:p>
          <a:p>
            <a:pPr lvl="1"/>
            <a:r>
              <a:rPr lang="en-US" smtClean="0"/>
              <a:t>period, genre, register, domain</a:t>
            </a:r>
          </a:p>
          <a:p>
            <a:pPr lvl="1"/>
            <a:r>
              <a:rPr lang="en-US" smtClean="0"/>
              <a:t>topic (hierarchy), speaker, audience</a:t>
            </a:r>
          </a:p>
          <a:p>
            <a:r>
              <a:rPr lang="en-US" smtClean="0"/>
              <a:t>“uncertainty principle of language modeling”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762000"/>
          </a:xfrm>
        </p:spPr>
        <p:txBody>
          <a:bodyPr/>
          <a:lstStyle/>
          <a:p>
            <a:r>
              <a:rPr lang="en-US" sz="2400" b="1" dirty="0" smtClean="0"/>
              <a:t>Trigram Token-Type Curve – BN vs. SWB (log scale)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767388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33400"/>
          </a:xfrm>
        </p:spPr>
        <p:txBody>
          <a:bodyPr/>
          <a:lstStyle/>
          <a:p>
            <a:r>
              <a:rPr lang="en-US" sz="2400" b="1" dirty="0" smtClean="0"/>
              <a:t>Head of Word Frequency List </a:t>
            </a:r>
            <a:r>
              <a:rPr lang="en-US" sz="2000" b="1" dirty="0" smtClean="0"/>
              <a:t>(counts per 1,000 tokens)</a:t>
            </a:r>
            <a:endParaRPr lang="en-US" sz="2800" b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1981200" y="563563"/>
          <a:ext cx="5334000" cy="6217920"/>
        </p:xfrm>
        <a:graphic>
          <a:graphicData uri="http://schemas.openxmlformats.org/drawingml/2006/table">
            <a:tbl>
              <a:tblPr/>
              <a:tblGrid>
                <a:gridCol w="871538"/>
                <a:gridCol w="869950"/>
                <a:gridCol w="871537"/>
                <a:gridCol w="871538"/>
                <a:gridCol w="977900"/>
                <a:gridCol w="871537"/>
              </a:tblGrid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WSJ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BN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SWB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&lt;/S&gt;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&lt;/S&gt;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&lt;SIL&gt;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THAT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THAT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FOR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THAT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KNOW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FOR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THIS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SAID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+NOISE+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HAVE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THEY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UH-HUH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FIVE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HAVE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TWO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THEY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BUT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DOLLARS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IT’S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BUT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BY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533400"/>
          </a:xfrm>
        </p:spPr>
        <p:txBody>
          <a:bodyPr/>
          <a:lstStyle/>
          <a:p>
            <a:r>
              <a:rPr lang="en-US" sz="2400" b="1" dirty="0" smtClean="0"/>
              <a:t>Tail of Word Frequency List: Count=1 (“Singletons”)</a:t>
            </a:r>
            <a:endParaRPr lang="en-US" sz="2400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600200" y="1600200"/>
          <a:ext cx="6051550" cy="5181600"/>
        </p:xfrm>
        <a:graphic>
          <a:graphicData uri="http://schemas.openxmlformats.org/drawingml/2006/table">
            <a:tbl>
              <a:tblPr/>
              <a:tblGrid>
                <a:gridCol w="2017713"/>
                <a:gridCol w="2016125"/>
                <a:gridCol w="2017712"/>
              </a:tblGrid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WSJ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BN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SWB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ZEROS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YEARBOOK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ZENKER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YEARS”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ZEOLITE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ZHIVAGOS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ZEROS’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ZIANGSHING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YELLOWISH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ZEROED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ZILLIONS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ZEROS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ZIMBABBWE’S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ZESTY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ZINGA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ZEUS’S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YOGURT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ZIONLIST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YORKER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ZHONGTIAN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ZIGZAG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ZOIST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YOURSELFER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ZIGZAGGING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ZOO’S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YUPPISH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ZOOMED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ZIONIST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ZUCKERMAN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ZAK’S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ZULU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ZIPPER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ZUICH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ZANTH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ZIPPY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ZWEIMAR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ZEALAND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ZOO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ZWICK’S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ZEROED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ZOOKEEPER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ZWINKELS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ZIRCONIUHS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Sub-language Example </a:t>
            </a:r>
            <a:r>
              <a:rPr lang="en-US" sz="2400" b="1" dirty="0" smtClean="0"/>
              <a:t>2</a:t>
            </a:r>
            <a:endParaRPr lang="en-US" sz="2400" b="1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Diabetes</a:t>
            </a:r>
            <a:r>
              <a:rPr lang="en-US" dirty="0" smtClean="0"/>
              <a:t> set includes 9 Diabetes-related journals and a total of 4.5M tokens and 95K types.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Veterinary</a:t>
            </a:r>
            <a:r>
              <a:rPr lang="en-US" dirty="0" smtClean="0"/>
              <a:t> </a:t>
            </a:r>
            <a:r>
              <a:rPr lang="en-US" b="1" dirty="0" smtClean="0"/>
              <a:t>science</a:t>
            </a:r>
            <a:r>
              <a:rPr lang="en-US" dirty="0" smtClean="0"/>
              <a:t> set includes 11 journals and 3.2M tokens and 87K types.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 Journals were extracted from PubMed in Oct 2010 and they include everything that was available by those journals up until then.</a:t>
            </a:r>
          </a:p>
          <a:p>
            <a:endParaRPr lang="en-US" dirty="0" smtClean="0"/>
          </a:p>
          <a:p>
            <a:r>
              <a:rPr lang="en-US" dirty="0" smtClean="0"/>
              <a:t>This example is provided by Dana Movshovitz-Attias.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609600"/>
          </a:xfrm>
        </p:spPr>
        <p:txBody>
          <a:bodyPr/>
          <a:lstStyle/>
          <a:p>
            <a:r>
              <a:rPr lang="en-US" sz="2400" b="1" dirty="0" smtClean="0"/>
              <a:t>Diabetes vs. </a:t>
            </a:r>
            <a:r>
              <a:rPr lang="en-US" sz="2400" b="1" dirty="0"/>
              <a:t>V</a:t>
            </a:r>
            <a:r>
              <a:rPr lang="en-US" sz="2400" b="1" dirty="0" smtClean="0"/>
              <a:t>eterinary: Type-Token </a:t>
            </a:r>
            <a:r>
              <a:rPr lang="en-US" sz="2400" b="1" dirty="0" smtClean="0"/>
              <a:t>Curve</a:t>
            </a:r>
          </a:p>
        </p:txBody>
      </p:sp>
      <p:pic>
        <p:nvPicPr>
          <p:cNvPr id="8195" name="Picture 4" descr="C:\Users\mings\Desktop\TypeTokenCu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6929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609600"/>
          </a:xfrm>
        </p:spPr>
        <p:txBody>
          <a:bodyPr/>
          <a:lstStyle/>
          <a:p>
            <a:r>
              <a:rPr lang="en-US" sz="2400" b="1" dirty="0" smtClean="0"/>
              <a:t>Diabetes vs. Veterinary: Type-Token Curve </a:t>
            </a:r>
            <a:r>
              <a:rPr lang="en-US" sz="2000" b="1" dirty="0" smtClean="0"/>
              <a:t>(log scale)</a:t>
            </a:r>
            <a:endParaRPr lang="en-US" sz="2400" dirty="0" smtClean="0"/>
          </a:p>
        </p:txBody>
      </p:sp>
      <p:pic>
        <p:nvPicPr>
          <p:cNvPr id="7171" name="Picture 3" descr="C:\Users\mings\Desktop\TypeTokenCurve_log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70560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533400"/>
          </a:xfrm>
        </p:spPr>
        <p:txBody>
          <a:bodyPr/>
          <a:lstStyle/>
          <a:p>
            <a:r>
              <a:rPr lang="en-US" sz="2400" b="1" dirty="0" smtClean="0"/>
              <a:t>Head of Word Frequency List </a:t>
            </a:r>
            <a:r>
              <a:rPr lang="en-US" sz="2000" b="1" dirty="0" smtClean="0"/>
              <a:t>(counts per 1,000 tokens)</a:t>
            </a:r>
            <a:endParaRPr lang="en-US" sz="2400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649154"/>
              </p:ext>
            </p:extLst>
          </p:nvPr>
        </p:nvGraphicFramePr>
        <p:xfrm>
          <a:off x="1811338" y="1752600"/>
          <a:ext cx="5199062" cy="4856173"/>
        </p:xfrm>
        <a:graphic>
          <a:graphicData uri="http://schemas.openxmlformats.org/drawingml/2006/table">
            <a:tbl>
              <a:tblPr/>
              <a:tblGrid>
                <a:gridCol w="1236662"/>
                <a:gridCol w="1303338"/>
                <a:gridCol w="1211262"/>
                <a:gridCol w="1447800"/>
              </a:tblGrid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diabetes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count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veterinary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count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THE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42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THE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57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OF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35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OF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39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AND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31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AND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30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IN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29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IN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29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TO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16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TO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17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WITH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WERE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11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FOR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WAS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WAS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FOR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WERE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WITH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DIABETES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FROM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THAT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THAT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BY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IS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IS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AS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BY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AS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ON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INSULIN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AT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OR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GLUCOSE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BE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THIS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22860" marR="228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533400"/>
          </a:xfrm>
        </p:spPr>
        <p:txBody>
          <a:bodyPr/>
          <a:lstStyle/>
          <a:p>
            <a:r>
              <a:rPr lang="en-US" sz="2400" b="1" dirty="0" smtClean="0"/>
              <a:t>Tail of Word Frequency List: Count=1 (“Singletons”)</a:t>
            </a:r>
            <a:endParaRPr lang="en-US" sz="24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7450" y="1828800"/>
          <a:ext cx="6432550" cy="3894143"/>
        </p:xfrm>
        <a:graphic>
          <a:graphicData uri="http://schemas.openxmlformats.org/drawingml/2006/table">
            <a:tbl>
              <a:tblPr/>
              <a:tblGrid>
                <a:gridCol w="3216275"/>
                <a:gridCol w="3216275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Diabetes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Veterinary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QUESTIONNAIRE-BASED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MOLARITIES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CAPACITY-CONSTRAINED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LIDOCAIN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DND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MULTIORGAN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1003500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MICROGLIA-MEDIATED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ENZYME-INHIBITOR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ALVEOLUS-CAPILLARY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10702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KUZUYA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BLUE-DNA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$6054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HAIR-LOSS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SENTENCING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POPULATION-DYNAMICAL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PAPER-AND-PENCIL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</a:rPr>
                        <a:t>STATE-TRANSITION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533400"/>
          </a:xfrm>
        </p:spPr>
        <p:txBody>
          <a:bodyPr/>
          <a:lstStyle/>
          <a:p>
            <a:r>
              <a:rPr lang="en-US" sz="2400" b="1" dirty="0" err="1" smtClean="0"/>
              <a:t>Zipf’s</a:t>
            </a:r>
            <a:r>
              <a:rPr lang="en-US" sz="2400" b="1" dirty="0" smtClean="0"/>
              <a:t> Law </a:t>
            </a:r>
            <a:r>
              <a:rPr lang="en-US" sz="2400" b="1" dirty="0" smtClean="0"/>
              <a:t>– Frequency vs. Rank (Brown Corpus)</a:t>
            </a:r>
            <a:endParaRPr lang="en-US" sz="2400" b="1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249988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914400"/>
          </a:xfrm>
        </p:spPr>
        <p:txBody>
          <a:bodyPr/>
          <a:lstStyle/>
          <a:p>
            <a:r>
              <a:rPr lang="en-US" sz="2400" b="1" dirty="0" err="1" smtClean="0"/>
              <a:t>Zipf’s</a:t>
            </a:r>
            <a:r>
              <a:rPr lang="en-US" sz="2400" b="1" dirty="0" smtClean="0"/>
              <a:t> Law – Frequency vs. Rank (Brown Corpus) </a:t>
            </a:r>
            <a:r>
              <a:rPr lang="en-US" sz="2400" dirty="0" smtClean="0"/>
              <a:t>(</a:t>
            </a:r>
            <a:r>
              <a:rPr lang="en-US" sz="2400" dirty="0" smtClean="0"/>
              <a:t>log scale)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273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Sub-language Example </a:t>
            </a:r>
            <a:r>
              <a:rPr lang="en-US" sz="2400" b="1" dirty="0" smtClean="0"/>
              <a:t>1</a:t>
            </a:r>
            <a:endParaRPr lang="en-US" sz="2400" b="1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27950" cy="4495800"/>
          </a:xfrm>
        </p:spPr>
        <p:txBody>
          <a:bodyPr/>
          <a:lstStyle/>
          <a:p>
            <a:r>
              <a:rPr lang="en-US" dirty="0" smtClean="0"/>
              <a:t>“Wall </a:t>
            </a:r>
            <a:r>
              <a:rPr lang="en-US" dirty="0" smtClean="0"/>
              <a:t>Street </a:t>
            </a:r>
            <a:r>
              <a:rPr lang="en-US" dirty="0" smtClean="0"/>
              <a:t>Journal” Corpus (WSJ): </a:t>
            </a:r>
          </a:p>
          <a:p>
            <a:pPr lvl="1"/>
            <a:r>
              <a:rPr lang="en-US" dirty="0" smtClean="0"/>
              <a:t>Newspaper articles, 1988-1992</a:t>
            </a:r>
          </a:p>
          <a:p>
            <a:pPr lvl="1"/>
            <a:r>
              <a:rPr lang="en-US" dirty="0" smtClean="0"/>
              <a:t>Written English, rich vocabulary (leaning towards finance)</a:t>
            </a:r>
            <a:endParaRPr lang="en-US" dirty="0" smtClean="0"/>
          </a:p>
          <a:p>
            <a:r>
              <a:rPr lang="en-US" dirty="0" smtClean="0"/>
              <a:t>“Switchboard” Corpus (SWB):</a:t>
            </a:r>
          </a:p>
          <a:p>
            <a:pPr lvl="1"/>
            <a:r>
              <a:rPr lang="en-US" dirty="0" smtClean="0"/>
              <a:t>Transcribed spoken conversations</a:t>
            </a:r>
          </a:p>
          <a:p>
            <a:pPr lvl="1"/>
            <a:r>
              <a:rPr lang="en-US" dirty="0" smtClean="0"/>
              <a:t>over the telephone</a:t>
            </a:r>
          </a:p>
          <a:p>
            <a:pPr lvl="1"/>
            <a:r>
              <a:rPr lang="en-US" dirty="0" smtClean="0"/>
              <a:t>Proscribed topic (one of 70)</a:t>
            </a:r>
          </a:p>
          <a:p>
            <a:pPr lvl="1"/>
            <a:r>
              <a:rPr lang="en-US" dirty="0" smtClean="0"/>
              <a:t>1990’s</a:t>
            </a:r>
          </a:p>
          <a:p>
            <a:r>
              <a:rPr lang="en-US" dirty="0" smtClean="0"/>
              <a:t>“Broadcast News” Corpus (BN):</a:t>
            </a:r>
          </a:p>
          <a:p>
            <a:pPr lvl="1"/>
            <a:r>
              <a:rPr lang="en-US" dirty="0" smtClean="0"/>
              <a:t>Transcribed TV/Radio News programs</a:t>
            </a:r>
          </a:p>
          <a:p>
            <a:pPr lvl="1"/>
            <a:r>
              <a:rPr lang="en-US" dirty="0" smtClean="0"/>
              <a:t>Spoken, but somewhat scripted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/>
              <a:t>Zipf’s</a:t>
            </a:r>
            <a:r>
              <a:rPr lang="en-US" sz="2400" b="1" dirty="0" smtClean="0"/>
              <a:t> Law – Frequency vs. Rank (Brown Corpus) </a:t>
            </a:r>
            <a:r>
              <a:rPr lang="en-US" sz="2400" dirty="0" smtClean="0"/>
              <a:t>(log scale) + theoretical </a:t>
            </a:r>
            <a:r>
              <a:rPr lang="en-US" sz="2400" dirty="0" err="1" smtClean="0"/>
              <a:t>Zipf</a:t>
            </a:r>
            <a:r>
              <a:rPr lang="en-US" sz="2400" dirty="0" smtClean="0"/>
              <a:t> distribution</a:t>
            </a:r>
            <a:endParaRPr lang="en-US" sz="2400" dirty="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19250"/>
            <a:ext cx="62388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Unigram Type-Token Curve – BN vs. SWB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6753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685800"/>
          </a:xfrm>
        </p:spPr>
        <p:txBody>
          <a:bodyPr/>
          <a:lstStyle/>
          <a:p>
            <a:r>
              <a:rPr lang="en-US" sz="2400" b="1" dirty="0" smtClean="0"/>
              <a:t>Unigram Type-Token Curve – BN vs. SWB (log scale)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531938"/>
            <a:ext cx="5399087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609600"/>
          </a:xfrm>
        </p:spPr>
        <p:txBody>
          <a:bodyPr/>
          <a:lstStyle/>
          <a:p>
            <a:r>
              <a:rPr lang="en-US" sz="2400" b="1" dirty="0" smtClean="0"/>
              <a:t>Unigram Type-Token Curve – </a:t>
            </a:r>
            <a:r>
              <a:rPr lang="en-US" sz="2400" b="1" dirty="0" smtClean="0"/>
              <a:t>BN </a:t>
            </a:r>
            <a:r>
              <a:rPr lang="en-US" sz="2400" b="1" dirty="0" smtClean="0"/>
              <a:t>vs. SWB vs. WSJ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524000"/>
            <a:ext cx="59134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838200"/>
          </a:xfrm>
        </p:spPr>
        <p:txBody>
          <a:bodyPr/>
          <a:lstStyle/>
          <a:p>
            <a:r>
              <a:rPr lang="en-US" sz="2400" b="1" dirty="0" smtClean="0"/>
              <a:t>Unigram Type-Token Curve – </a:t>
            </a:r>
            <a:r>
              <a:rPr lang="en-US" sz="2400" b="1" dirty="0" smtClean="0"/>
              <a:t>BN </a:t>
            </a:r>
            <a:r>
              <a:rPr lang="en-US" sz="2400" b="1" dirty="0" smtClean="0"/>
              <a:t>vs. SWB vs. WSJ (log scale)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1514475"/>
            <a:ext cx="5694362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Bigram Token-Type Curve – BN vs. SWB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767388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Bigram Token Type Curve – BN vs. SWB (log scale)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1447800"/>
            <a:ext cx="5894387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Trigram Token-Type Curve – BN vs. SWB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4813"/>
            <a:ext cx="60960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U-new">
  <a:themeElements>
    <a:clrScheme name="">
      <a:dk1>
        <a:srgbClr val="C2C2C2"/>
      </a:dk1>
      <a:lt1>
        <a:srgbClr val="FFFFFF"/>
      </a:lt1>
      <a:dk2>
        <a:srgbClr val="00003C"/>
      </a:dk2>
      <a:lt2>
        <a:srgbClr val="FFFFFF"/>
      </a:lt2>
      <a:accent1>
        <a:srgbClr val="B2B2B2"/>
      </a:accent1>
      <a:accent2>
        <a:srgbClr val="FF3300"/>
      </a:accent2>
      <a:accent3>
        <a:srgbClr val="AAAAAF"/>
      </a:accent3>
      <a:accent4>
        <a:srgbClr val="DADADA"/>
      </a:accent4>
      <a:accent5>
        <a:srgbClr val="D5D5D5"/>
      </a:accent5>
      <a:accent6>
        <a:srgbClr val="E72D00"/>
      </a:accent6>
      <a:hlink>
        <a:srgbClr val="5F5F5F"/>
      </a:hlink>
      <a:folHlink>
        <a:srgbClr val="DDDDDD"/>
      </a:folHlink>
    </a:clrScheme>
    <a:fontScheme name="CMU-new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MU-new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U-new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ne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new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U-new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E72D00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new 6">
        <a:dk1>
          <a:srgbClr val="C2C2C2"/>
        </a:dk1>
        <a:lt1>
          <a:srgbClr val="FFFFFF"/>
        </a:lt1>
        <a:dk2>
          <a:srgbClr val="000000"/>
        </a:dk2>
        <a:lt2>
          <a:srgbClr val="FFFFFF"/>
        </a:lt2>
        <a:accent1>
          <a:srgbClr val="B2B2B2"/>
        </a:accent1>
        <a:accent2>
          <a:srgbClr val="FF3300"/>
        </a:accent2>
        <a:accent3>
          <a:srgbClr val="AAAAAA"/>
        </a:accent3>
        <a:accent4>
          <a:srgbClr val="DADADA"/>
        </a:accent4>
        <a:accent5>
          <a:srgbClr val="D5D5D5"/>
        </a:accent5>
        <a:accent6>
          <a:srgbClr val="E72D00"/>
        </a:accent6>
        <a:hlink>
          <a:srgbClr val="5F5F5F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D:\WINNT\Profiles\roni.000\Application Data\Microsoft\Templates\CMU-new.pot</Template>
  <TotalTime>344</TotalTime>
  <Words>705</Words>
  <Application>Microsoft Office PowerPoint</Application>
  <PresentationFormat>On-screen Show (4:3)</PresentationFormat>
  <Paragraphs>359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Times New Roman</vt:lpstr>
      <vt:lpstr>Arial</vt:lpstr>
      <vt:lpstr>Helvetica</vt:lpstr>
      <vt:lpstr>Monotype Sorts</vt:lpstr>
      <vt:lpstr>ZapfDingbats</vt:lpstr>
      <vt:lpstr>Webdings</vt:lpstr>
      <vt:lpstr>Calibri</vt:lpstr>
      <vt:lpstr>Garamond</vt:lpstr>
      <vt:lpstr>CMU-new</vt:lpstr>
      <vt:lpstr>Words</vt:lpstr>
      <vt:lpstr>Sub-language Example 1</vt:lpstr>
      <vt:lpstr>Unigram Type-Token Curve – BN vs. SWB</vt:lpstr>
      <vt:lpstr>Unigram Type-Token Curve – BN vs. SWB (log scale) </vt:lpstr>
      <vt:lpstr>Unigram Type-Token Curve – BN vs. SWB vs. WSJ</vt:lpstr>
      <vt:lpstr>Unigram Type-Token Curve – BN vs. SWB vs. WSJ (log scale)</vt:lpstr>
      <vt:lpstr>Bigram Token-Type Curve – BN vs. SWB</vt:lpstr>
      <vt:lpstr>Bigram Token Type Curve – BN vs. SWB (log scale)</vt:lpstr>
      <vt:lpstr>Trigram Token-Type Curve – BN vs. SWB</vt:lpstr>
      <vt:lpstr>Trigram Token-Type Curve – BN vs. SWB (log scale)</vt:lpstr>
      <vt:lpstr>Head of Word Frequency List (counts per 1,000 tokens)</vt:lpstr>
      <vt:lpstr>Tail of Word Frequency List: Count=1 (“Singletons”)</vt:lpstr>
      <vt:lpstr>Sub-language Example 2</vt:lpstr>
      <vt:lpstr>Diabetes vs. Veterinary: Type-Token Curve</vt:lpstr>
      <vt:lpstr>Diabetes vs. Veterinary: Type-Token Curve (log scale)</vt:lpstr>
      <vt:lpstr>Head of Word Frequency List (counts per 1,000 tokens)</vt:lpstr>
      <vt:lpstr>Tail of Word Frequency List: Count=1 (“Singletons”)</vt:lpstr>
      <vt:lpstr>Zipf’s Law – Frequency vs. Rank (Brown Corpus)</vt:lpstr>
      <vt:lpstr>Zipf’s Law – Frequency vs. Rank (Brown Corpus) (log scale)</vt:lpstr>
      <vt:lpstr>Zipf’s Law – Frequency vs. Rank (Brown Corpus) (log scale) + theoretical Zipf distribution</vt:lpstr>
    </vt:vector>
  </TitlesOfParts>
  <Company>CMU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</dc:title>
  <dc:creator>Roni Rosenfeld</dc:creator>
  <cp:lastModifiedBy>Roni Rosenfeld</cp:lastModifiedBy>
  <cp:revision>52</cp:revision>
  <dcterms:created xsi:type="dcterms:W3CDTF">2001-01-22T21:31:25Z</dcterms:created>
  <dcterms:modified xsi:type="dcterms:W3CDTF">2014-01-22T21:09:44Z</dcterms:modified>
</cp:coreProperties>
</file>