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4" autoAdjust="0"/>
    <p:restoredTop sz="59883" autoAdjust="0"/>
  </p:normalViewPr>
  <p:slideViewPr>
    <p:cSldViewPr>
      <p:cViewPr>
        <p:scale>
          <a:sx n="81" d="100"/>
          <a:sy n="81" d="100"/>
        </p:scale>
        <p:origin x="-630" y="-7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AC7BDDE7-7157-4A09-B731-3277F6D23A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11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0C62C2A-B637-4CD9-A33A-D441804757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362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5B084-8780-40DB-846B-D043139EE240}" type="slidenum">
              <a:rPr lang="en-US"/>
              <a:pPr/>
              <a:t>1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51C91C-C042-48B6-9CA1-37A74DA01D3B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45F4A-7056-4F35-B1FC-FAA06316FBDB}" type="slidenum">
              <a:rPr lang="en-US"/>
              <a:pPr/>
              <a:t>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3AE3F-7350-4B09-9841-A54C04772612}" type="slidenum">
              <a:rPr lang="en-US"/>
              <a:pPr/>
              <a:t>4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C82B4-2022-421D-B807-39E107144457}" type="slidenum">
              <a:rPr lang="en-US"/>
              <a:pPr/>
              <a:t>5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A99686-757B-4BF8-B208-5DD7D8E1DF5E}" type="slidenum">
              <a:rPr lang="en-US"/>
              <a:pPr/>
              <a:t>6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39605-74A7-48AB-9662-F63A91298BEF}" type="slidenum">
              <a:rPr lang="en-US"/>
              <a:pPr/>
              <a:t>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F8593F-CCE4-41B7-8849-65FBE93E9306}" type="slidenum">
              <a:rPr lang="en-US"/>
              <a:pPr/>
              <a:t>8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0" y="2971800"/>
            <a:ext cx="80264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en-US" smtClean="0"/>
              <a:t>© Roni Rosenfeld, 2014</a:t>
            </a: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1400"/>
            </a:lvl1pPr>
          </a:lstStyle>
          <a:p>
            <a:fld id="{69BD324B-0D68-4379-9955-E968EE14F3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44E6F-6BBF-4AD1-A400-4E4520B98D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013" y="228600"/>
            <a:ext cx="2065337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43613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21134-65E0-4C08-8688-CAB64CEA3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B18EE-633D-4A93-8CBC-ED1A94480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E4865-AEEA-4A52-99D2-8946C799FD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4575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D8BD2-3D42-447C-B61B-72671E67E5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2FC37-B382-4E88-BC08-BA2A0DBDF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9ECD0-B1AF-4F7C-8804-97B0922D74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EA277-E894-4F9A-B75F-F592D07F9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0ECB5-5658-4577-84C6-90246034A7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January 2014</a:t>
            </a:r>
            <a:endParaRPr lang="en-US" sz="10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2014</a:t>
            </a:r>
            <a:endParaRPr lang="en-US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B9FB3-C172-46B9-B318-4A6445AC0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Line 2"/>
          <p:cNvSpPr>
            <a:spLocks noChangeShapeType="1"/>
          </p:cNvSpPr>
          <p:nvPr/>
        </p:nvSpPr>
        <p:spPr bwMode="auto">
          <a:xfrm>
            <a:off x="0" y="1371600"/>
            <a:ext cx="76962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727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/>
            </a:lvl1pPr>
          </a:lstStyle>
          <a:p>
            <a:endParaRPr lang="en-US" sz="1000" dirty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sz="1400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/>
            </a:lvl1pPr>
          </a:lstStyle>
          <a:p>
            <a:fld id="{7A45551C-2BCA-47D9-B384-A4821B1544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7702550" y="990600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CC3300"/>
                </a:solidFill>
                <a:latin typeface="Garamond" pitchFamily="18" charset="0"/>
              </a:rPr>
              <a:t>Carnegie</a:t>
            </a:r>
            <a:endParaRPr lang="en-US">
              <a:latin typeface="Garamond" pitchFamily="18" charset="0"/>
            </a:endParaRP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7696200" y="1322388"/>
            <a:ext cx="11001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584" tIns="18288">
            <a:spAutoFit/>
          </a:bodyPr>
          <a:lstStyle/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CC3300"/>
                </a:solidFill>
                <a:latin typeface="Garamond" pitchFamily="18" charset="0"/>
              </a:rPr>
              <a:t>Mellon</a:t>
            </a:r>
            <a:endParaRPr lang="en-US" sz="1800" b="1">
              <a:latin typeface="Garamond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75000"/>
        <a:buFont typeface="Monotype Sort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ZapfDingbats" pitchFamily="82" charset="2"/>
        <a:buChar char="l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70000"/>
        <a:buFont typeface="Webdings" pitchFamily="18" charset="2"/>
        <a:buChar char="4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r>
              <a:rPr lang="en-US" sz="3600"/>
              <a:t>11-761  Language and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2400" i="1" dirty="0" smtClean="0"/>
              <a:t>Spring 2016</a:t>
            </a:r>
          </a:p>
          <a:p>
            <a:endParaRPr lang="en-US" sz="2400" i="1" dirty="0"/>
          </a:p>
          <a:p>
            <a:r>
              <a:rPr lang="en-US" sz="2400" i="1" dirty="0"/>
              <a:t>Roni Rosenfeld</a:t>
            </a:r>
          </a:p>
          <a:p>
            <a:endParaRPr lang="en-US" sz="2400" i="1" dirty="0"/>
          </a:p>
          <a:p>
            <a:r>
              <a:rPr lang="en-US" sz="2400" i="1" dirty="0"/>
              <a:t>http://www.cs.cmu.edu/~</a:t>
            </a:r>
            <a:r>
              <a:rPr lang="en-US" sz="2400" i="1" dirty="0" smtClean="0"/>
              <a:t>roni/</a:t>
            </a:r>
            <a:r>
              <a:rPr lang="en-US" sz="2400" dirty="0" smtClean="0"/>
              <a:t>11761-s16/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148F2-AF58-464E-9757-A50477C7AE4E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Goals and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727950" cy="4114800"/>
          </a:xfrm>
        </p:spPr>
        <p:txBody>
          <a:bodyPr/>
          <a:lstStyle/>
          <a:p>
            <a:r>
              <a:rPr lang="en-US" dirty="0"/>
              <a:t>Teaching statistical </a:t>
            </a:r>
            <a:r>
              <a:rPr lang="en-US" dirty="0" smtClean="0"/>
              <a:t>foundation and techniques </a:t>
            </a:r>
            <a:r>
              <a:rPr lang="en-US" dirty="0"/>
              <a:t>for language technologies</a:t>
            </a:r>
          </a:p>
          <a:p>
            <a:r>
              <a:rPr lang="en-US" dirty="0"/>
              <a:t>Plugging gaping holes in </a:t>
            </a:r>
            <a:r>
              <a:rPr lang="en-US" dirty="0" smtClean="0"/>
              <a:t>LTI/CS </a:t>
            </a:r>
            <a:r>
              <a:rPr lang="en-US" dirty="0"/>
              <a:t>grad student education in probability, statistics and information theory.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24F4-B4D5-416A-B496-7CC47DF1C9B0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philosophy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Socratic </a:t>
            </a:r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Will try to maintain in spite of large class size</a:t>
            </a:r>
            <a:endParaRPr lang="en-US" dirty="0"/>
          </a:p>
          <a:p>
            <a:pPr lvl="1"/>
            <a:r>
              <a:rPr lang="en-US" dirty="0"/>
              <a:t>participation strongly encouraged (</a:t>
            </a:r>
            <a:r>
              <a:rPr lang="en-US" dirty="0" err="1"/>
              <a:t>pls</a:t>
            </a:r>
            <a:r>
              <a:rPr lang="en-US" dirty="0"/>
              <a:t> state your name)</a:t>
            </a:r>
          </a:p>
          <a:p>
            <a:r>
              <a:rPr lang="en-US" dirty="0"/>
              <a:t>Highly interactive</a:t>
            </a:r>
          </a:p>
          <a:p>
            <a:r>
              <a:rPr lang="en-US" dirty="0"/>
              <a:t>Highly adaptable</a:t>
            </a:r>
          </a:p>
          <a:p>
            <a:pPr lvl="1"/>
            <a:r>
              <a:rPr lang="en-US" dirty="0"/>
              <a:t>based on how fast we move</a:t>
            </a:r>
          </a:p>
          <a:p>
            <a:r>
              <a:rPr lang="en-US" dirty="0"/>
              <a:t>Lots of Probability, Statistics, Information theory</a:t>
            </a:r>
          </a:p>
          <a:p>
            <a:pPr lvl="1"/>
            <a:r>
              <a:rPr lang="en-US" dirty="0"/>
              <a:t>not in the abstract, but rather as the need arises</a:t>
            </a:r>
          </a:p>
          <a:p>
            <a:r>
              <a:rPr lang="en-US" dirty="0"/>
              <a:t>Lectures emphasize intuition, not rigor or detail</a:t>
            </a:r>
          </a:p>
          <a:p>
            <a:pPr lvl="1"/>
            <a:r>
              <a:rPr lang="en-US" dirty="0"/>
              <a:t>background reading will have rigor &amp; detail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060E-D972-4ABD-80EA-6D550FC24AE4}" type="slidenum">
              <a:rPr lang="en-US"/>
              <a:pPr/>
              <a:t>4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</a:t>
            </a:r>
            <a:r>
              <a:rPr lang="en-US" dirty="0" smtClean="0"/>
              <a:t>Prerequisites &amp; Mechanics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need to be able to </a:t>
            </a:r>
            <a:r>
              <a:rPr lang="en-US" dirty="0" smtClean="0"/>
              <a:t>program</a:t>
            </a:r>
            <a:r>
              <a:rPr lang="en-US" dirty="0" smtClean="0"/>
              <a:t>, from </a:t>
            </a:r>
            <a:r>
              <a:rPr lang="en-US" dirty="0" smtClean="0"/>
              <a:t>scratch.</a:t>
            </a:r>
          </a:p>
          <a:p>
            <a:pPr lvl="1"/>
            <a:r>
              <a:rPr lang="en-US" dirty="0" smtClean="0"/>
              <a:t>Largest program is </a:t>
            </a:r>
            <a:r>
              <a:rPr lang="en-US" dirty="0" smtClean="0"/>
              <a:t>O(100) </a:t>
            </a:r>
            <a:r>
              <a:rPr lang="en-US" dirty="0" smtClean="0"/>
              <a:t>lines</a:t>
            </a:r>
            <a:endParaRPr lang="en-US" dirty="0"/>
          </a:p>
          <a:p>
            <a:r>
              <a:rPr lang="en-US" dirty="0" smtClean="0"/>
              <a:t>You need to be comfortable with probabilities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you derive Bayes equation in your sleep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11661 (masters level): no final project</a:t>
            </a:r>
          </a:p>
          <a:p>
            <a:r>
              <a:rPr lang="en-US" dirty="0" smtClean="0"/>
              <a:t>Hand in assignments via Blackboard</a:t>
            </a:r>
          </a:p>
          <a:p>
            <a:r>
              <a:rPr lang="en-US" dirty="0" smtClean="0"/>
              <a:t>Vigorous enforcement of  collaboration &amp; disclosure policy</a:t>
            </a:r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A22B-2F84-4F39-A600-B4B1F6450C37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Material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/>
              <a:t>No single book exists which covers the course material.</a:t>
            </a:r>
          </a:p>
          <a:p>
            <a:pPr>
              <a:buFont typeface="Monotype Sorts" pitchFamily="2" charset="2"/>
              <a:buNone/>
            </a:pPr>
            <a:endParaRPr lang="en-US" sz="2000" dirty="0"/>
          </a:p>
          <a:p>
            <a:r>
              <a:rPr lang="en-US" sz="2000" dirty="0"/>
              <a:t>“Foundations of Statistical NLP”, Manning &amp; </a:t>
            </a:r>
            <a:r>
              <a:rPr lang="en-US" sz="2000" dirty="0" err="1"/>
              <a:t>Schutze</a:t>
            </a:r>
            <a:endParaRPr lang="en-US" sz="2000" dirty="0"/>
          </a:p>
          <a:p>
            <a:pPr lvl="1"/>
            <a:r>
              <a:rPr lang="en-US" sz="1800" dirty="0"/>
              <a:t>Computational Linguistics perspective</a:t>
            </a:r>
          </a:p>
          <a:p>
            <a:r>
              <a:rPr lang="en-US" sz="2000" dirty="0"/>
              <a:t>“Statistical Methods in Speech Recognition”, </a:t>
            </a:r>
            <a:r>
              <a:rPr lang="en-US" sz="2000" dirty="0" err="1"/>
              <a:t>Jelinek</a:t>
            </a:r>
            <a:endParaRPr lang="en-US" sz="2000" dirty="0"/>
          </a:p>
          <a:p>
            <a:r>
              <a:rPr lang="en-US" sz="2000" dirty="0"/>
              <a:t>“Text Compression”, Bell, Cleary &amp; Witten</a:t>
            </a:r>
          </a:p>
          <a:p>
            <a:pPr lvl="1"/>
            <a:r>
              <a:rPr lang="en-US" sz="1800" dirty="0"/>
              <a:t>first 4 chapters; rest is mostly text compression</a:t>
            </a:r>
          </a:p>
          <a:p>
            <a:r>
              <a:rPr lang="en-US" sz="2000" dirty="0"/>
              <a:t>“Probability and Statistics”, </a:t>
            </a:r>
            <a:r>
              <a:rPr lang="en-US" sz="2000" dirty="0" err="1"/>
              <a:t>DeGroot</a:t>
            </a:r>
            <a:endParaRPr lang="en-US" sz="2000" dirty="0"/>
          </a:p>
          <a:p>
            <a:r>
              <a:rPr lang="en-US" sz="2000" dirty="0"/>
              <a:t>“All of Statistics” &amp; “All of nonparametric Statistics”, Wasserman</a:t>
            </a:r>
          </a:p>
          <a:p>
            <a:r>
              <a:rPr lang="en-US" sz="2000" dirty="0"/>
              <a:t>Lots of individual articles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B06B-73E3-4669-87A0-985BDAAA5F1A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62000"/>
          </a:xfrm>
        </p:spPr>
        <p:txBody>
          <a:bodyPr/>
          <a:lstStyle/>
          <a:p>
            <a:r>
              <a:rPr lang="en-US" dirty="0" smtClean="0"/>
              <a:t>High Level Syllabus </a:t>
            </a:r>
            <a:r>
              <a:rPr lang="en-US" sz="2400" dirty="0"/>
              <a:t>(subject to change)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Technology formalisms</a:t>
            </a:r>
            <a:endParaRPr lang="en-US" dirty="0"/>
          </a:p>
          <a:p>
            <a:pPr lvl="1"/>
            <a:r>
              <a:rPr lang="en-US" dirty="0"/>
              <a:t>source-channel </a:t>
            </a:r>
            <a:r>
              <a:rPr lang="en-US" dirty="0" smtClean="0"/>
              <a:t>formulation</a:t>
            </a:r>
          </a:p>
          <a:p>
            <a:pPr lvl="1"/>
            <a:r>
              <a:rPr lang="en-US" dirty="0" smtClean="0"/>
              <a:t>Bayes classifier</a:t>
            </a:r>
            <a:endParaRPr lang="en-US" dirty="0"/>
          </a:p>
          <a:p>
            <a:r>
              <a:rPr lang="en-US" dirty="0"/>
              <a:t>Words, Words, Words</a:t>
            </a:r>
          </a:p>
          <a:p>
            <a:pPr lvl="1"/>
            <a:r>
              <a:rPr lang="en-US" dirty="0"/>
              <a:t>type </a:t>
            </a:r>
            <a:r>
              <a:rPr lang="en-US" dirty="0" err="1"/>
              <a:t>vs</a:t>
            </a:r>
            <a:r>
              <a:rPr lang="en-US" dirty="0"/>
              <a:t>, token, </a:t>
            </a:r>
            <a:r>
              <a:rPr lang="en-US" dirty="0" err="1"/>
              <a:t>Zipf</a:t>
            </a:r>
            <a:r>
              <a:rPr lang="en-US" dirty="0"/>
              <a:t>, </a:t>
            </a:r>
            <a:r>
              <a:rPr lang="en-US" dirty="0" err="1"/>
              <a:t>Mandlebrot</a:t>
            </a:r>
            <a:r>
              <a:rPr lang="en-US" dirty="0"/>
              <a:t>, heterogeneity of </a:t>
            </a:r>
            <a:r>
              <a:rPr lang="en-US" dirty="0" err="1"/>
              <a:t>langauge</a:t>
            </a:r>
            <a:r>
              <a:rPr lang="en-US" dirty="0"/>
              <a:t> </a:t>
            </a:r>
          </a:p>
          <a:p>
            <a:r>
              <a:rPr lang="en-US" dirty="0"/>
              <a:t>Modeling Word distributions - the unigram:</a:t>
            </a:r>
          </a:p>
          <a:p>
            <a:pPr lvl="1"/>
            <a:r>
              <a:rPr lang="en-US" dirty="0"/>
              <a:t>[estimators, ML, zero frequency, </a:t>
            </a:r>
            <a:r>
              <a:rPr lang="en-US" dirty="0" smtClean="0"/>
              <a:t>smoothing, shrinkage, G-T</a:t>
            </a:r>
            <a:r>
              <a:rPr lang="en-US" dirty="0"/>
              <a:t>]</a:t>
            </a:r>
          </a:p>
          <a:p>
            <a:r>
              <a:rPr lang="en-US" dirty="0"/>
              <a:t>N-grams:</a:t>
            </a:r>
          </a:p>
          <a:p>
            <a:pPr lvl="1"/>
            <a:r>
              <a:rPr lang="en-US" dirty="0"/>
              <a:t>Deleted Interpolation Model, </a:t>
            </a:r>
            <a:r>
              <a:rPr lang="en-US" dirty="0" err="1"/>
              <a:t>backoff</a:t>
            </a:r>
            <a:r>
              <a:rPr lang="en-US" dirty="0"/>
              <a:t>, toolkit</a:t>
            </a:r>
          </a:p>
          <a:p>
            <a:r>
              <a:rPr lang="en-US" dirty="0"/>
              <a:t>Measuring Success: perplexity</a:t>
            </a:r>
          </a:p>
          <a:p>
            <a:pPr lvl="1"/>
            <a:r>
              <a:rPr lang="en-US" dirty="0"/>
              <a:t>[entropy, KL-div, MI], the entropy of English, alternatives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6841-CB97-4EBC-B60A-609F6E726E40}" type="slidenum">
              <a:rPr lang="en-US"/>
              <a:pPr/>
              <a:t>7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Syllabus </a:t>
            </a:r>
            <a:r>
              <a:rPr lang="en-US" sz="2000"/>
              <a:t>(continued)</a:t>
            </a: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Clustering: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class-based N-grams, hierarchical </a:t>
            </a:r>
            <a:r>
              <a:rPr lang="en-US" dirty="0" smtClean="0"/>
              <a:t>clustering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</a:t>
            </a:r>
            <a:r>
              <a:rPr lang="en-US" dirty="0" smtClean="0"/>
              <a:t>ard and soft clustering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Latent Variable Models, EM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Hidden Markov Models, revisiting interpolated and class n-grams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Part-Of-Speech tagging, Word Sense Disambiguation</a:t>
            </a:r>
          </a:p>
          <a:p>
            <a:pPr>
              <a:lnSpc>
                <a:spcPct val="90000"/>
              </a:lnSpc>
            </a:pPr>
            <a:r>
              <a:rPr lang="en-US" dirty="0"/>
              <a:t>Decision &amp; Regression </a:t>
            </a:r>
            <a:r>
              <a:rPr lang="en-US" dirty="0" smtClean="0"/>
              <a:t>Trees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Particularly as applied to language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Stochastic Grammars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(SCFG, inside-outside alg., Link grammar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0387-65E1-43A3-B8AC-B1481B4A1E70}" type="slidenum">
              <a:rPr lang="en-US"/>
              <a:pPr/>
              <a:t>8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Syllabus </a:t>
            </a:r>
            <a:r>
              <a:rPr lang="en-US" sz="2000"/>
              <a:t>(continued)</a:t>
            </a: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Maximum Entropy Modeling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exponential models, ME principle, feature induction...</a:t>
            </a:r>
          </a:p>
          <a:p>
            <a:r>
              <a:rPr lang="en-US" dirty="0" smtClean="0"/>
              <a:t>Language </a:t>
            </a:r>
            <a:r>
              <a:rPr lang="en-US" dirty="0"/>
              <a:t>Model Adaptation</a:t>
            </a:r>
          </a:p>
          <a:p>
            <a:pPr lvl="1"/>
            <a:r>
              <a:rPr lang="en-US" dirty="0"/>
              <a:t>caches, </a:t>
            </a:r>
            <a:r>
              <a:rPr lang="en-US" dirty="0" err="1"/>
              <a:t>backoff</a:t>
            </a:r>
            <a:endParaRPr lang="en-US" dirty="0"/>
          </a:p>
          <a:p>
            <a:r>
              <a:rPr lang="en-US" dirty="0"/>
              <a:t>Dimensionality reduction</a:t>
            </a:r>
          </a:p>
          <a:p>
            <a:pPr lvl="1"/>
            <a:r>
              <a:rPr lang="en-US" dirty="0"/>
              <a:t>latent semantic </a:t>
            </a:r>
            <a:r>
              <a:rPr lang="en-US" dirty="0" smtClean="0"/>
              <a:t>analysis, word2vec</a:t>
            </a:r>
          </a:p>
          <a:p>
            <a:r>
              <a:rPr lang="en-US" dirty="0" smtClean="0"/>
              <a:t>Syntactic Language Models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U-new">
  <a:themeElements>
    <a:clrScheme name="">
      <a:dk1>
        <a:srgbClr val="C2C2C2"/>
      </a:dk1>
      <a:lt1>
        <a:srgbClr val="FFFFFF"/>
      </a:lt1>
      <a:dk2>
        <a:srgbClr val="00003C"/>
      </a:dk2>
      <a:lt2>
        <a:srgbClr val="FFFFFF"/>
      </a:lt2>
      <a:accent1>
        <a:srgbClr val="B2B2B2"/>
      </a:accent1>
      <a:accent2>
        <a:srgbClr val="FF3300"/>
      </a:accent2>
      <a:accent3>
        <a:srgbClr val="AAAAAF"/>
      </a:accent3>
      <a:accent4>
        <a:srgbClr val="DADADA"/>
      </a:accent4>
      <a:accent5>
        <a:srgbClr val="D5D5D5"/>
      </a:accent5>
      <a:accent6>
        <a:srgbClr val="E72D00"/>
      </a:accent6>
      <a:hlink>
        <a:srgbClr val="5F5F5F"/>
      </a:hlink>
      <a:folHlink>
        <a:srgbClr val="DDDDDD"/>
      </a:folHlink>
    </a:clrScheme>
    <a:fontScheme name="CMU-new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MU-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U-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U-new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FF330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E72D00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6">
        <a:dk1>
          <a:srgbClr val="C2C2C2"/>
        </a:dk1>
        <a:lt1>
          <a:srgbClr val="FFFFFF"/>
        </a:lt1>
        <a:dk2>
          <a:srgbClr val="000000"/>
        </a:dk2>
        <a:lt2>
          <a:srgbClr val="FFFFFF"/>
        </a:lt2>
        <a:accent1>
          <a:srgbClr val="B2B2B2"/>
        </a:accent1>
        <a:accent2>
          <a:srgbClr val="FF3300"/>
        </a:accent2>
        <a:accent3>
          <a:srgbClr val="AAAAAA"/>
        </a:accent3>
        <a:accent4>
          <a:srgbClr val="DADADA"/>
        </a:accent4>
        <a:accent5>
          <a:srgbClr val="D5D5D5"/>
        </a:accent5>
        <a:accent6>
          <a:srgbClr val="E72D00"/>
        </a:accent6>
        <a:hlink>
          <a:srgbClr val="5F5F5F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Office\Templates\CMU-new.pot</Template>
  <TotalTime>4108</TotalTime>
  <Words>420</Words>
  <Application>Microsoft Office PowerPoint</Application>
  <PresentationFormat>On-screen Show (4:3)</PresentationFormat>
  <Paragraphs>86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CMU-new</vt:lpstr>
      <vt:lpstr>11-761  Language and Statistics</vt:lpstr>
      <vt:lpstr>Course Goals and Style</vt:lpstr>
      <vt:lpstr>Course philosophy</vt:lpstr>
      <vt:lpstr>Course Prerequisites &amp; Mechanics</vt:lpstr>
      <vt:lpstr>Background Material</vt:lpstr>
      <vt:lpstr>High Level Syllabus (subject to change)</vt:lpstr>
      <vt:lpstr>Syllabus (continued)</vt:lpstr>
      <vt:lpstr>Syllabus (continued)</vt:lpstr>
    </vt:vector>
  </TitlesOfParts>
  <Company>CMU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11-761  Language and Statistics</dc:title>
  <dc:creator>roni rosenfeld</dc:creator>
  <cp:lastModifiedBy>Roni Rosenfeld</cp:lastModifiedBy>
  <cp:revision>25</cp:revision>
  <dcterms:created xsi:type="dcterms:W3CDTF">2001-01-12T19:48:18Z</dcterms:created>
  <dcterms:modified xsi:type="dcterms:W3CDTF">2016-01-08T23:24:56Z</dcterms:modified>
</cp:coreProperties>
</file>