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66" r:id="rId2"/>
    <p:sldId id="256" r:id="rId3"/>
    <p:sldId id="262" r:id="rId4"/>
    <p:sldId id="261" r:id="rId5"/>
    <p:sldId id="264" r:id="rId6"/>
    <p:sldId id="263" r:id="rId7"/>
    <p:sldId id="269" r:id="rId8"/>
    <p:sldId id="265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10" autoAdjust="0"/>
    <p:restoredTop sz="76963" autoAdjust="0"/>
  </p:normalViewPr>
  <p:slideViewPr>
    <p:cSldViewPr>
      <p:cViewPr varScale="1">
        <p:scale>
          <a:sx n="129" d="100"/>
          <a:sy n="129" d="100"/>
        </p:scale>
        <p:origin x="1560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3EA4907-D8EB-4D2B-9EC5-315AE40D86F8}" type="datetimeFigureOut">
              <a:rPr lang="en-US"/>
              <a:pPr/>
              <a:t>8/29/2018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B6C3ED-D7D5-4847-9EE1-D324FF9FC6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7573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6C3ED-D7D5-4847-9EE1-D324FF9FC6B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28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6C3ED-D7D5-4847-9EE1-D324FF9FC6B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006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6C3ED-D7D5-4847-9EE1-D324FF9FC6B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152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6C3ED-D7D5-4847-9EE1-D324FF9FC6B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703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After step (4), the problem is well defined: Achieve T by improving P using E.  But you still don’t have a solution.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After step (5),</a:t>
            </a:r>
            <a:r>
              <a:rPr lang="en-US" sz="1200" baseline="0" dirty="0" smtClean="0"/>
              <a:t> the problem is also mathematically well defined. </a:t>
            </a:r>
            <a:r>
              <a:rPr lang="en-US" sz="1200" dirty="0" smtClean="0"/>
              <a:t>But you still don’t have a solution!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Step (6) makes</a:t>
            </a:r>
            <a:r>
              <a:rPr lang="en-US" sz="1200" baseline="0" dirty="0" smtClean="0"/>
              <a:t> an assumption: that the set H contains the right solution, or at least a good solution.</a:t>
            </a:r>
            <a:endParaRPr lang="en-US" sz="120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6C3ED-D7D5-4847-9EE1-D324FF9FC6B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1523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This is my view.  Other people may see things differently.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6C3ED-D7D5-4847-9EE1-D324FF9FC6B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1523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This is my view.  Other people may see </a:t>
            </a:r>
            <a:r>
              <a:rPr lang="en-US" sz="1200" smtClean="0"/>
              <a:t>things differently.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6C3ED-D7D5-4847-9EE1-D324FF9FC6B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152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2971800"/>
            <a:ext cx="8026400" cy="0"/>
          </a:xfrm>
          <a:prstGeom prst="line">
            <a:avLst/>
          </a:prstGeom>
          <a:noFill/>
          <a:ln w="50800">
            <a:solidFill>
              <a:srgbClr val="CC33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3810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2017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F78D810A-DA27-4065-A01B-8E0260041B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71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2017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B03E6-0A6E-40D4-A575-2FF67497DF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7572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7013" y="228600"/>
            <a:ext cx="2065337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28600"/>
            <a:ext cx="6043613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2017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F43FDB-385F-48EA-96CC-BAAF55D17E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1054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2017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896F3-EFBF-4F79-98D2-F96CFC9F64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3263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2017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2884AD-365A-4F7A-9746-66DCCD6AA3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0658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0"/>
            <a:ext cx="3787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4575" y="1676400"/>
            <a:ext cx="3787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2017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5FE35-E017-4F49-B5DA-7A12072F76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6379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2017</a:t>
            </a: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3CEFE8-D748-49E3-B366-36F8273E4C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06559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2017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F941CB-A502-4903-AB68-618C4F4CB0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7219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2017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E95961-D76E-43B7-9F23-C0704B5D0E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8851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2017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090948-394A-459F-B5DE-A14D4D2FED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6411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Roni Rosenfeld, 2017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2C051-E336-4F76-97F3-0E0925F329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41745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0" y="1371600"/>
            <a:ext cx="7696200" cy="0"/>
          </a:xfrm>
          <a:prstGeom prst="line">
            <a:avLst/>
          </a:prstGeom>
          <a:noFill/>
          <a:ln w="50800">
            <a:solidFill>
              <a:srgbClr val="CC33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28600"/>
            <a:ext cx="77724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77279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000"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buFontTx/>
              <a:buNone/>
              <a:defRPr sz="1400"/>
            </a:lvl1pPr>
          </a:lstStyle>
          <a:p>
            <a:r>
              <a:rPr lang="en-US" smtClean="0"/>
              <a:t>© Roni Rosenfeld, 2017</a:t>
            </a: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000"/>
            </a:lvl1pPr>
          </a:lstStyle>
          <a:p>
            <a:fld id="{8CF33156-744F-4E13-8727-B210A7D29CE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02550" y="990600"/>
            <a:ext cx="134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CC3300"/>
                </a:solidFill>
                <a:latin typeface="Garamond" pitchFamily="18" charset="0"/>
              </a:rPr>
              <a:t>Carnegie</a:t>
            </a:r>
            <a:endParaRPr lang="en-US">
              <a:latin typeface="Garamond" pitchFamily="18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7696200" y="1322388"/>
            <a:ext cx="1100138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584" tIns="1828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CC3300"/>
                </a:solidFill>
                <a:latin typeface="Garamond" pitchFamily="18" charset="0"/>
              </a:rPr>
              <a:t>Mellon</a:t>
            </a:r>
            <a:endParaRPr lang="en-US" sz="1800" b="1">
              <a:latin typeface="Garamond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75000"/>
        <a:buFont typeface="Monotype Sorts" pitchFamily="2" charset="2"/>
        <a:buChar char="u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65000"/>
        <a:buFont typeface="ZapfDingbats" pitchFamily="82" charset="2"/>
        <a:buChar char="l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70000"/>
        <a:buFont typeface="Webdings" pitchFamily="18" charset="2"/>
        <a:buChar char="4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 to Machine Learning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Roni Rosenfeld, 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D810A-DA27-4065-A01B-8E0260041B4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9078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772400" cy="838200"/>
          </a:xfrm>
        </p:spPr>
        <p:txBody>
          <a:bodyPr/>
          <a:lstStyle/>
          <a:p>
            <a:r>
              <a:rPr lang="en-US" sz="2400" b="1" dirty="0"/>
              <a:t>Machine Learning and </a:t>
            </a:r>
            <a:r>
              <a:rPr lang="en-US" sz="2400" b="1" dirty="0" smtClean="0"/>
              <a:t>Statistics </a:t>
            </a:r>
            <a:r>
              <a:rPr lang="en-US" sz="1800" dirty="0" smtClean="0"/>
              <a:t>(cont.)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991600" cy="54102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u="sng" dirty="0" smtClean="0"/>
              <a:t>From </a:t>
            </a:r>
            <a:r>
              <a:rPr lang="en-US" u="sng" dirty="0"/>
              <a:t>the mid 1990s: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The </a:t>
            </a:r>
            <a:r>
              <a:rPr lang="en-US" dirty="0"/>
              <a:t>two fields have effectively </a:t>
            </a:r>
            <a:r>
              <a:rPr lang="en-US" dirty="0" smtClean="0"/>
              <a:t>merged</a:t>
            </a:r>
            <a:endParaRPr lang="en-US" dirty="0"/>
          </a:p>
          <a:p>
            <a:pPr lvl="1"/>
            <a:r>
              <a:rPr lang="en-US" dirty="0"/>
              <a:t>Carnegie Mellon has led the way!</a:t>
            </a:r>
          </a:p>
          <a:p>
            <a:pPr lvl="0"/>
            <a:r>
              <a:rPr lang="en-US" dirty="0"/>
              <a:t>ML is now often called “Statistical Machine Learning”</a:t>
            </a:r>
          </a:p>
          <a:p>
            <a:pPr lvl="1"/>
            <a:r>
              <a:rPr lang="en-US" dirty="0"/>
              <a:t>There is very little non-statistical ML today</a:t>
            </a:r>
          </a:p>
          <a:p>
            <a:pPr lvl="1"/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Roni Rosenfeld, 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96F3-EFBF-4F79-98D2-F96CFC9F647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441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772400" cy="800100"/>
          </a:xfrm>
        </p:spPr>
        <p:txBody>
          <a:bodyPr/>
          <a:lstStyle/>
          <a:p>
            <a:r>
              <a:rPr lang="en-US" sz="2400" b="1" dirty="0" smtClean="0"/>
              <a:t>Artificial Intelligence (AI):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>Getting Computers </a:t>
            </a:r>
            <a:r>
              <a:rPr lang="en-US" sz="2400" b="1" dirty="0"/>
              <a:t>to </a:t>
            </a:r>
            <a:r>
              <a:rPr lang="en-US" sz="2400" b="1" dirty="0" smtClean="0"/>
              <a:t>Behave Intelligently</a:t>
            </a:r>
            <a:endParaRPr lang="en-US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41375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= </a:t>
            </a:r>
            <a:r>
              <a:rPr lang="en-US" dirty="0" smtClean="0"/>
              <a:t>Do </a:t>
            </a:r>
            <a:r>
              <a:rPr lang="en-US" dirty="0"/>
              <a:t>things that people do well (better than computers</a:t>
            </a:r>
            <a:r>
              <a:rPr lang="en-US" dirty="0" smtClean="0"/>
              <a:t>)</a:t>
            </a:r>
          </a:p>
          <a:p>
            <a:r>
              <a:rPr lang="en-US" dirty="0" smtClean="0"/>
              <a:t>A moving target!  But usually involves:</a:t>
            </a:r>
          </a:p>
          <a:p>
            <a:pPr lvl="1"/>
            <a:r>
              <a:rPr lang="en-US" dirty="0" smtClean="0"/>
              <a:t>Perception</a:t>
            </a:r>
          </a:p>
          <a:p>
            <a:pPr lvl="1"/>
            <a:r>
              <a:rPr lang="en-US" dirty="0" smtClean="0"/>
              <a:t>Control</a:t>
            </a:r>
          </a:p>
          <a:p>
            <a:pPr lvl="1"/>
            <a:r>
              <a:rPr lang="en-US" dirty="0" smtClean="0"/>
              <a:t>Planning</a:t>
            </a:r>
          </a:p>
          <a:p>
            <a:pPr lvl="1"/>
            <a:r>
              <a:rPr lang="en-US" dirty="0" smtClean="0"/>
              <a:t>Human language (recognize, understand, respond to, generate)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Roni Rosenfeld, 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96F3-EFBF-4F79-98D2-F96CFC9F647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772400" cy="800100"/>
          </a:xfrm>
        </p:spPr>
        <p:txBody>
          <a:bodyPr/>
          <a:lstStyle/>
          <a:p>
            <a:r>
              <a:rPr lang="en-US" sz="2400" b="1" dirty="0" smtClean="0"/>
              <a:t>Artificial Intelligence (AI): 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>Example Tasks:</a:t>
            </a:r>
            <a:endParaRPr lang="en-US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413750" cy="4724400"/>
          </a:xfrm>
        </p:spPr>
        <p:txBody>
          <a:bodyPr/>
          <a:lstStyle/>
          <a:p>
            <a:pPr lvl="1"/>
            <a:r>
              <a:rPr lang="en-US" dirty="0"/>
              <a:t>Identify objects in an image</a:t>
            </a:r>
          </a:p>
          <a:p>
            <a:pPr lvl="1"/>
            <a:r>
              <a:rPr lang="en-US" dirty="0"/>
              <a:t>Translate from one human language to another</a:t>
            </a:r>
          </a:p>
          <a:p>
            <a:pPr lvl="1"/>
            <a:r>
              <a:rPr lang="en-US" dirty="0"/>
              <a:t>Recognize speech</a:t>
            </a:r>
          </a:p>
          <a:p>
            <a:pPr lvl="1"/>
            <a:r>
              <a:rPr lang="en-US" dirty="0"/>
              <a:t>Assess risk (e.g. in loan application)</a:t>
            </a:r>
          </a:p>
          <a:p>
            <a:pPr lvl="1"/>
            <a:r>
              <a:rPr lang="en-US" dirty="0"/>
              <a:t>Make decisions (e.g. in loan application)</a:t>
            </a:r>
          </a:p>
          <a:p>
            <a:pPr lvl="1"/>
            <a:r>
              <a:rPr lang="en-US" dirty="0"/>
              <a:t>Assess potential (e.g. in admission decisions)</a:t>
            </a:r>
          </a:p>
          <a:p>
            <a:pPr lvl="1"/>
            <a:r>
              <a:rPr lang="en-US" dirty="0"/>
              <a:t>Categorize a complex situation (e.g. medical diagnosis)</a:t>
            </a:r>
          </a:p>
          <a:p>
            <a:pPr lvl="1"/>
            <a:r>
              <a:rPr lang="en-US" dirty="0"/>
              <a:t>Predict outcome (e.g. medical prognosis, stock prices, inflation, temperature)</a:t>
            </a:r>
          </a:p>
          <a:p>
            <a:pPr lvl="1"/>
            <a:r>
              <a:rPr lang="en-US" dirty="0"/>
              <a:t>Predict events (default on loans, quitting school, war)</a:t>
            </a:r>
          </a:p>
          <a:p>
            <a:pPr lvl="1"/>
            <a:r>
              <a:rPr lang="en-US" dirty="0"/>
              <a:t>Plan ahead under perfect knowledge (chess)</a:t>
            </a:r>
          </a:p>
          <a:p>
            <a:pPr lvl="1"/>
            <a:r>
              <a:rPr lang="en-US" dirty="0"/>
              <a:t>Plan ahead under partial knowledge (Poker, Bridge)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Roni Rosenfeld, 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96F3-EFBF-4F79-98D2-F96CFC9F647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0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1</a:t>
            </a:r>
            <a:r>
              <a:rPr lang="en-US" sz="2400" b="1" dirty="0" smtClean="0"/>
              <a:t>st Attempt: “Knowledge-Based AI” (1960s—1980s)</a:t>
            </a:r>
            <a:br>
              <a:rPr lang="en-US" sz="2400" b="1" dirty="0" smtClean="0"/>
            </a:br>
            <a:endParaRPr lang="en-US" sz="2400" b="1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= Write </a:t>
            </a:r>
            <a:r>
              <a:rPr lang="en-US" dirty="0"/>
              <a:t>programs that simulate how people do </a:t>
            </a:r>
            <a:r>
              <a:rPr lang="en-US" dirty="0" smtClean="0"/>
              <a:t>it.</a:t>
            </a:r>
          </a:p>
          <a:p>
            <a:pPr marL="0" indent="0">
              <a:buNone/>
            </a:pPr>
            <a:r>
              <a:rPr lang="en-US" u="sng" dirty="0" smtClean="0"/>
              <a:t>Problems:</a:t>
            </a:r>
            <a:endParaRPr lang="en-US" u="sng" dirty="0"/>
          </a:p>
          <a:p>
            <a:pPr lvl="0"/>
            <a:r>
              <a:rPr lang="en-US" dirty="0"/>
              <a:t>Will never get better than a person</a:t>
            </a:r>
          </a:p>
          <a:p>
            <a:pPr lvl="0"/>
            <a:r>
              <a:rPr lang="en-US" dirty="0"/>
              <a:t>Requires deep introspection</a:t>
            </a:r>
          </a:p>
          <a:p>
            <a:pPr lvl="0"/>
            <a:r>
              <a:rPr lang="en-US" dirty="0"/>
              <a:t>Sometimes requires experts </a:t>
            </a:r>
            <a:r>
              <a:rPr lang="en-US" dirty="0" smtClean="0"/>
              <a:t>(“</a:t>
            </a:r>
            <a:r>
              <a:rPr lang="en-US" dirty="0"/>
              <a:t>expert systems</a:t>
            </a:r>
            <a:r>
              <a:rPr lang="en-US" dirty="0" smtClean="0"/>
              <a:t>”, </a:t>
            </a:r>
            <a:r>
              <a:rPr lang="en-US" dirty="0"/>
              <a:t>“knowledge elicitation</a:t>
            </a:r>
            <a:r>
              <a:rPr lang="en-US" dirty="0" smtClean="0"/>
              <a:t>”)</a:t>
            </a:r>
            <a:endParaRPr lang="en-US" dirty="0"/>
          </a:p>
          <a:p>
            <a:pPr lvl="0"/>
            <a:r>
              <a:rPr lang="en-US" dirty="0"/>
              <a:t>Often we don’t know how we do things (e.g. </a:t>
            </a:r>
            <a:r>
              <a:rPr lang="en-US" dirty="0" smtClean="0"/>
              <a:t>ride bicycle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Difference between knowing and knowing-how-we-know</a:t>
            </a:r>
          </a:p>
          <a:p>
            <a:pPr lvl="0"/>
            <a:r>
              <a:rPr lang="en-US" dirty="0" smtClean="0"/>
              <a:t>Sometimes </a:t>
            </a:r>
            <a:r>
              <a:rPr lang="en-US" dirty="0"/>
              <a:t>we </a:t>
            </a:r>
            <a:r>
              <a:rPr lang="en-US" i="1" dirty="0"/>
              <a:t>think </a:t>
            </a:r>
            <a:r>
              <a:rPr lang="en-US" dirty="0"/>
              <a:t>we know, but we’re wrong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Didn’t </a:t>
            </a:r>
            <a:r>
              <a:rPr lang="en-US" dirty="0"/>
              <a:t>work </a:t>
            </a:r>
            <a:r>
              <a:rPr lang="en-US" dirty="0" smtClean="0"/>
              <a:t>as well</a:t>
            </a:r>
            <a:r>
              <a:rPr lang="en-US" dirty="0"/>
              <a:t> </a:t>
            </a:r>
            <a:r>
              <a:rPr lang="en-US" dirty="0" smtClean="0"/>
              <a:t>as hoped.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Roni Rosenfeld, 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96F3-EFBF-4F79-98D2-F96CFC9F647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1104900"/>
          </a:xfrm>
        </p:spPr>
        <p:txBody>
          <a:bodyPr/>
          <a:lstStyle/>
          <a:p>
            <a:r>
              <a:rPr lang="en-US" sz="2400" b="1" dirty="0" smtClean="0"/>
              <a:t>Alternative: “Data-Based AI” (a.k.a. Machine Learning)</a:t>
            </a:r>
            <a:br>
              <a:rPr lang="en-US" sz="2400" b="1" dirty="0" smtClean="0"/>
            </a:br>
            <a:r>
              <a:rPr lang="en-US" sz="2400" b="1" dirty="0" smtClean="0"/>
              <a:t>(1980s—today)</a:t>
            </a:r>
            <a:br>
              <a:rPr lang="en-US" sz="2400" b="1" dirty="0" smtClean="0"/>
            </a:br>
            <a:endParaRPr lang="en-US" sz="2400" b="1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= Write </a:t>
            </a:r>
            <a:r>
              <a:rPr lang="en-US" dirty="0"/>
              <a:t>programs that learn </a:t>
            </a:r>
            <a:r>
              <a:rPr lang="en-US" dirty="0" smtClean="0"/>
              <a:t>the task from examples.</a:t>
            </a:r>
          </a:p>
          <a:p>
            <a:pPr lvl="0"/>
            <a:endParaRPr lang="en-US" dirty="0" smtClean="0"/>
          </a:p>
          <a:p>
            <a:pPr lvl="0"/>
            <a:r>
              <a:rPr lang="en-US" dirty="0"/>
              <a:t>+ You don’t need to know how to do it yourself</a:t>
            </a:r>
          </a:p>
          <a:p>
            <a:pPr lvl="0"/>
            <a:r>
              <a:rPr lang="en-US" dirty="0"/>
              <a:t>+ Performance (should) improve with more </a:t>
            </a:r>
            <a:r>
              <a:rPr lang="en-US" dirty="0" smtClean="0"/>
              <a:t>examples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 smtClean="0"/>
              <a:t>But:</a:t>
            </a:r>
            <a:endParaRPr lang="en-US" dirty="0"/>
          </a:p>
          <a:p>
            <a:pPr lvl="0"/>
            <a:r>
              <a:rPr lang="en-US" dirty="0"/>
              <a:t>- Need lots of examples!</a:t>
            </a:r>
          </a:p>
          <a:p>
            <a:pPr lvl="0"/>
            <a:r>
              <a:rPr lang="en-US" dirty="0"/>
              <a:t>- When it finally works, you may not understand how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Roni Rosenfeld, 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96F3-EFBF-4F79-98D2-F96CFC9F647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247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772400" cy="838200"/>
          </a:xfrm>
        </p:spPr>
        <p:txBody>
          <a:bodyPr/>
          <a:lstStyle/>
          <a:p>
            <a:r>
              <a:rPr lang="en-US" sz="2400" b="1" dirty="0" smtClean="0"/>
              <a:t>The Machine Learning Framework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495800"/>
          </a:xfrm>
        </p:spPr>
        <p:txBody>
          <a:bodyPr/>
          <a:lstStyle/>
          <a:p>
            <a:pPr lvl="0"/>
            <a:r>
              <a:rPr lang="en-US" dirty="0" smtClean="0"/>
              <a:t>Formalize the </a:t>
            </a:r>
            <a:r>
              <a:rPr lang="en-US" dirty="0" smtClean="0"/>
              <a:t>task </a:t>
            </a:r>
            <a:r>
              <a:rPr lang="en-US" dirty="0"/>
              <a:t>as a mapping from input to </a:t>
            </a:r>
            <a:r>
              <a:rPr lang="en-US" dirty="0" smtClean="0"/>
              <a:t>output</a:t>
            </a:r>
            <a:endParaRPr lang="en-US" dirty="0"/>
          </a:p>
          <a:p>
            <a:pPr lvl="1"/>
            <a:r>
              <a:rPr lang="en-US" dirty="0" smtClean="0"/>
              <a:t>Task examples </a:t>
            </a:r>
            <a:r>
              <a:rPr lang="en-US" dirty="0"/>
              <a:t>will usually be pairs: (input, </a:t>
            </a:r>
            <a:r>
              <a:rPr lang="en-US" dirty="0" err="1"/>
              <a:t>correct_output</a:t>
            </a:r>
            <a:r>
              <a:rPr lang="en-US" dirty="0"/>
              <a:t>)</a:t>
            </a:r>
          </a:p>
          <a:p>
            <a:pPr lvl="0"/>
            <a:r>
              <a:rPr lang="en-US" dirty="0" smtClean="0"/>
              <a:t>Formalize </a:t>
            </a:r>
            <a:r>
              <a:rPr lang="en-US" dirty="0" smtClean="0"/>
              <a:t>performance </a:t>
            </a:r>
            <a:r>
              <a:rPr lang="en-US" dirty="0"/>
              <a:t>as an error </a:t>
            </a:r>
            <a:r>
              <a:rPr lang="en-US" dirty="0" smtClean="0"/>
              <a:t>measure</a:t>
            </a:r>
          </a:p>
          <a:p>
            <a:pPr lvl="1"/>
            <a:r>
              <a:rPr lang="en-US" dirty="0" smtClean="0"/>
              <a:t>or </a:t>
            </a:r>
            <a:r>
              <a:rPr lang="en-US" dirty="0"/>
              <a:t>more </a:t>
            </a:r>
            <a:r>
              <a:rPr lang="en-US" dirty="0" smtClean="0"/>
              <a:t>generally, as </a:t>
            </a:r>
            <a:r>
              <a:rPr lang="en-US" dirty="0"/>
              <a:t>an objective function (aka Loss function)</a:t>
            </a:r>
          </a:p>
          <a:p>
            <a:r>
              <a:rPr lang="en-US" dirty="0"/>
              <a:t>Examples:   </a:t>
            </a:r>
          </a:p>
          <a:p>
            <a:pPr lvl="1"/>
            <a:r>
              <a:rPr lang="en-US" dirty="0"/>
              <a:t>Medical </a:t>
            </a:r>
            <a:r>
              <a:rPr lang="en-US" dirty="0" smtClean="0"/>
              <a:t>Diagnosis</a:t>
            </a:r>
          </a:p>
          <a:p>
            <a:pPr lvl="2"/>
            <a:r>
              <a:rPr lang="en-US" dirty="0" smtClean="0"/>
              <a:t>mapping </a:t>
            </a:r>
            <a:r>
              <a:rPr lang="en-US" dirty="0"/>
              <a:t>input to one of several classes/categories </a:t>
            </a:r>
            <a:r>
              <a:rPr lang="en-US" dirty="0" smtClean="0">
                <a:sym typeface="Wingdings" panose="05000000000000000000" pitchFamily="2" charset="2"/>
              </a:rPr>
              <a:t>(aka</a:t>
            </a:r>
            <a:r>
              <a:rPr lang="en-US" dirty="0" smtClean="0"/>
              <a:t> classification)</a:t>
            </a:r>
            <a:endParaRPr lang="en-US" dirty="0"/>
          </a:p>
          <a:p>
            <a:pPr lvl="1"/>
            <a:r>
              <a:rPr lang="en-US" dirty="0"/>
              <a:t>Predict tomorrow’s </a:t>
            </a:r>
            <a:r>
              <a:rPr lang="en-US" dirty="0" smtClean="0"/>
              <a:t>Temperature</a:t>
            </a:r>
          </a:p>
          <a:p>
            <a:pPr lvl="2"/>
            <a:r>
              <a:rPr lang="en-US" dirty="0" smtClean="0"/>
              <a:t>mapping </a:t>
            </a:r>
            <a:r>
              <a:rPr lang="en-US" dirty="0"/>
              <a:t>input to a number  </a:t>
            </a:r>
            <a:r>
              <a:rPr lang="en-US" dirty="0" smtClean="0">
                <a:sym typeface="Wingdings" panose="05000000000000000000" pitchFamily="2" charset="2"/>
              </a:rPr>
              <a:t>(aka r</a:t>
            </a:r>
            <a:r>
              <a:rPr lang="en-US" dirty="0" smtClean="0"/>
              <a:t>egression)</a:t>
            </a:r>
            <a:endParaRPr lang="en-US" dirty="0"/>
          </a:p>
          <a:p>
            <a:pPr lvl="1"/>
            <a:r>
              <a:rPr lang="en-US" dirty="0"/>
              <a:t>Chance of Survival:  From patient data to p(survive &gt;= 5 </a:t>
            </a:r>
            <a:r>
              <a:rPr lang="en-US" dirty="0" smtClean="0"/>
              <a:t>years)</a:t>
            </a:r>
          </a:p>
          <a:p>
            <a:pPr lvl="2"/>
            <a:r>
              <a:rPr lang="en-US" dirty="0" smtClean="0"/>
              <a:t>mapping </a:t>
            </a:r>
            <a:r>
              <a:rPr lang="en-US" dirty="0"/>
              <a:t>input to </a:t>
            </a:r>
            <a:r>
              <a:rPr lang="en-US" dirty="0" smtClean="0"/>
              <a:t>probability </a:t>
            </a:r>
            <a:r>
              <a:rPr lang="en-US" dirty="0" smtClean="0">
                <a:sym typeface="Wingdings" panose="05000000000000000000" pitchFamily="2" charset="2"/>
              </a:rPr>
              <a:t>(aka l</a:t>
            </a:r>
            <a:r>
              <a:rPr lang="en-US" dirty="0" smtClean="0"/>
              <a:t>ogistic regression)</a:t>
            </a:r>
            <a:endParaRPr lang="en-US" dirty="0"/>
          </a:p>
          <a:p>
            <a:pPr lvl="1"/>
            <a:r>
              <a:rPr lang="en-US" dirty="0"/>
              <a:t>Driving </a:t>
            </a:r>
            <a:r>
              <a:rPr lang="en-US" dirty="0" smtClean="0"/>
              <a:t>recommendation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mapping input into a plan </a:t>
            </a:r>
            <a:r>
              <a:rPr lang="en-US" dirty="0" smtClean="0">
                <a:sym typeface="Wingdings" panose="05000000000000000000" pitchFamily="2" charset="2"/>
              </a:rPr>
              <a:t>(aka</a:t>
            </a:r>
            <a:r>
              <a:rPr lang="en-US" dirty="0" smtClean="0"/>
              <a:t> Planning)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Roni Rosenfeld, 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96F3-EFBF-4F79-98D2-F96CFC9F647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912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Choices in ML </a:t>
            </a:r>
            <a:r>
              <a:rPr lang="en-US" dirty="0" smtClean="0"/>
              <a:t>Problem Formulation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868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Often, </a:t>
            </a:r>
            <a:r>
              <a:rPr lang="en-US" dirty="0"/>
              <a:t>the same task can be formulated in more than one way:</a:t>
            </a:r>
          </a:p>
          <a:p>
            <a:r>
              <a:rPr lang="en-US" dirty="0" smtClean="0"/>
              <a:t>Ex</a:t>
            </a:r>
            <a:r>
              <a:rPr lang="en-US" dirty="0"/>
              <a:t>. 1: Loan </a:t>
            </a:r>
            <a:r>
              <a:rPr lang="en-US" dirty="0" smtClean="0"/>
              <a:t>applications </a:t>
            </a:r>
          </a:p>
          <a:p>
            <a:pPr lvl="1"/>
            <a:r>
              <a:rPr lang="en-US" dirty="0" smtClean="0"/>
              <a:t>creditworthiness/score </a:t>
            </a:r>
            <a:r>
              <a:rPr lang="en-US" dirty="0"/>
              <a:t>(</a:t>
            </a:r>
            <a:r>
              <a:rPr lang="en-US" dirty="0" smtClean="0"/>
              <a:t>regression)</a:t>
            </a:r>
          </a:p>
          <a:p>
            <a:pPr lvl="1"/>
            <a:r>
              <a:rPr lang="en-US" dirty="0" smtClean="0"/>
              <a:t>probability </a:t>
            </a:r>
            <a:r>
              <a:rPr lang="en-US" dirty="0"/>
              <a:t>of default (logistic </a:t>
            </a:r>
            <a:r>
              <a:rPr lang="en-US" dirty="0" smtClean="0"/>
              <a:t>regression)</a:t>
            </a:r>
          </a:p>
          <a:p>
            <a:pPr lvl="1"/>
            <a:r>
              <a:rPr lang="en-US" dirty="0" smtClean="0"/>
              <a:t>loan decision </a:t>
            </a:r>
            <a:r>
              <a:rPr lang="en-US" dirty="0"/>
              <a:t>(classification)</a:t>
            </a:r>
          </a:p>
          <a:p>
            <a:r>
              <a:rPr lang="en-US" dirty="0" smtClean="0"/>
              <a:t>Ex</a:t>
            </a:r>
            <a:r>
              <a:rPr lang="en-US" dirty="0"/>
              <a:t>. 2: </a:t>
            </a:r>
            <a:r>
              <a:rPr lang="en-US" dirty="0" smtClean="0"/>
              <a:t>Chess</a:t>
            </a:r>
          </a:p>
          <a:p>
            <a:pPr lvl="1"/>
            <a:r>
              <a:rPr lang="en-US" dirty="0" smtClean="0"/>
              <a:t>Nature </a:t>
            </a:r>
            <a:r>
              <a:rPr lang="en-US" dirty="0"/>
              <a:t>of available training </a:t>
            </a:r>
            <a:r>
              <a:rPr lang="en-US" dirty="0" smtClean="0"/>
              <a:t>examples/experience:</a:t>
            </a:r>
          </a:p>
          <a:p>
            <a:pPr lvl="2"/>
            <a:r>
              <a:rPr lang="en-US" dirty="0" smtClean="0"/>
              <a:t>expert </a:t>
            </a:r>
            <a:r>
              <a:rPr lang="en-US" dirty="0"/>
              <a:t>advice </a:t>
            </a:r>
            <a:r>
              <a:rPr lang="en-US" dirty="0" smtClean="0"/>
              <a:t>(painful </a:t>
            </a:r>
            <a:r>
              <a:rPr lang="en-US" dirty="0"/>
              <a:t>to </a:t>
            </a:r>
            <a:r>
              <a:rPr lang="en-US" dirty="0" smtClean="0"/>
              <a:t>experts)</a:t>
            </a:r>
          </a:p>
          <a:p>
            <a:pPr lvl="2"/>
            <a:r>
              <a:rPr lang="en-US" dirty="0" smtClean="0"/>
              <a:t>games </a:t>
            </a:r>
            <a:r>
              <a:rPr lang="en-US" dirty="0"/>
              <a:t>against experts </a:t>
            </a:r>
            <a:r>
              <a:rPr lang="en-US" dirty="0" smtClean="0"/>
              <a:t>(less </a:t>
            </a:r>
            <a:r>
              <a:rPr lang="en-US" dirty="0"/>
              <a:t>painful but limited, </a:t>
            </a:r>
            <a:r>
              <a:rPr lang="en-US" dirty="0" smtClean="0"/>
              <a:t>and not much control)</a:t>
            </a:r>
          </a:p>
          <a:p>
            <a:pPr lvl="2"/>
            <a:r>
              <a:rPr lang="en-US" dirty="0" smtClean="0"/>
              <a:t>experts’ </a:t>
            </a:r>
            <a:r>
              <a:rPr lang="en-US" dirty="0"/>
              <a:t>games </a:t>
            </a:r>
            <a:r>
              <a:rPr lang="en-US" dirty="0" smtClean="0"/>
              <a:t>(almost </a:t>
            </a:r>
            <a:r>
              <a:rPr lang="en-US" dirty="0"/>
              <a:t>unlimited, but </a:t>
            </a:r>
            <a:r>
              <a:rPr lang="en-US" dirty="0" smtClean="0"/>
              <a:t>only ”</a:t>
            </a:r>
            <a:r>
              <a:rPr lang="en-US" dirty="0"/>
              <a:t>found data</a:t>
            </a:r>
            <a:r>
              <a:rPr lang="en-US" dirty="0" smtClean="0"/>
              <a:t>” – no control)</a:t>
            </a:r>
          </a:p>
          <a:p>
            <a:pPr lvl="2"/>
            <a:r>
              <a:rPr lang="en-US" dirty="0" smtClean="0"/>
              <a:t>games </a:t>
            </a:r>
            <a:r>
              <a:rPr lang="en-US" dirty="0"/>
              <a:t>against self </a:t>
            </a:r>
            <a:r>
              <a:rPr lang="en-US" dirty="0" smtClean="0"/>
              <a:t> (unlimited</a:t>
            </a:r>
            <a:r>
              <a:rPr lang="en-US" dirty="0"/>
              <a:t>, flexible, </a:t>
            </a:r>
            <a:r>
              <a:rPr lang="en-US" dirty="0" smtClean="0"/>
              <a:t>but can you learn this way?)</a:t>
            </a:r>
          </a:p>
          <a:p>
            <a:pPr lvl="1"/>
            <a:r>
              <a:rPr lang="en-US" dirty="0" smtClean="0"/>
              <a:t>Choice of target function: </a:t>
            </a:r>
            <a:r>
              <a:rPr lang="en-US" dirty="0" err="1" smtClean="0"/>
              <a:t>board</a:t>
            </a:r>
            <a:r>
              <a:rPr lang="en-US" dirty="0" err="1" smtClean="0">
                <a:sym typeface="Wingdings" panose="05000000000000000000" pitchFamily="2" charset="2"/>
              </a:rPr>
              <a:t>move</a:t>
            </a:r>
            <a:r>
              <a:rPr lang="en-US" dirty="0" smtClean="0">
                <a:sym typeface="Wingdings" panose="05000000000000000000" pitchFamily="2" charset="2"/>
              </a:rPr>
              <a:t>  vs. </a:t>
            </a:r>
            <a:r>
              <a:rPr lang="en-US" dirty="0" err="1" smtClean="0">
                <a:sym typeface="Wingdings" panose="05000000000000000000" pitchFamily="2" charset="2"/>
              </a:rPr>
              <a:t>boardscore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Roni Rosenfeld,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96F3-EFBF-4F79-98D2-F96CFC9F647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691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772400" cy="838200"/>
          </a:xfrm>
        </p:spPr>
        <p:txBody>
          <a:bodyPr/>
          <a:lstStyle/>
          <a:p>
            <a:r>
              <a:rPr lang="en-US" sz="2400" b="1" dirty="0" smtClean="0"/>
              <a:t>How to Approach a Machine Learning Problem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991600" cy="5410200"/>
          </a:xfrm>
        </p:spPr>
        <p:txBody>
          <a:bodyPr/>
          <a:lstStyle/>
          <a:p>
            <a:pPr marL="225425" lvl="0" indent="-225425">
              <a:buFont typeface="+mj-lt"/>
              <a:buAutoNum type="arabicPeriod"/>
            </a:pPr>
            <a:r>
              <a:rPr lang="en-US" sz="2000" dirty="0"/>
              <a:t>Consider your goal </a:t>
            </a:r>
            <a:r>
              <a:rPr lang="en-US" sz="2000" dirty="0">
                <a:sym typeface="Wingdings"/>
              </a:rPr>
              <a:t></a:t>
            </a:r>
            <a:r>
              <a:rPr lang="en-US" sz="2000" dirty="0"/>
              <a:t> definition of task </a:t>
            </a:r>
            <a:r>
              <a:rPr lang="en-US" sz="2000" b="1" dirty="0"/>
              <a:t>T</a:t>
            </a:r>
            <a:r>
              <a:rPr lang="en-US" sz="2000" dirty="0"/>
              <a:t> </a:t>
            </a:r>
            <a:endParaRPr lang="en-US" sz="2000" dirty="0" smtClean="0"/>
          </a:p>
          <a:p>
            <a:pPr lvl="1" indent="-342900"/>
            <a:r>
              <a:rPr lang="en-US" sz="1600" dirty="0"/>
              <a:t>E</a:t>
            </a:r>
            <a:r>
              <a:rPr lang="en-US" sz="1600" dirty="0" smtClean="0"/>
              <a:t>.g</a:t>
            </a:r>
            <a:r>
              <a:rPr lang="en-US" sz="1600" dirty="0"/>
              <a:t>. make good loan decisions, win chess </a:t>
            </a:r>
            <a:r>
              <a:rPr lang="en-US" sz="1600" dirty="0" smtClean="0"/>
              <a:t>competitions, …</a:t>
            </a:r>
            <a:endParaRPr lang="en-US" sz="1600" dirty="0"/>
          </a:p>
          <a:p>
            <a:pPr marL="225425" lvl="0" indent="-225425">
              <a:buFont typeface="+mj-lt"/>
              <a:buAutoNum type="arabicPeriod"/>
            </a:pPr>
            <a:r>
              <a:rPr lang="en-US" sz="2000" dirty="0"/>
              <a:t>Consider the nature of </a:t>
            </a:r>
            <a:r>
              <a:rPr lang="en-US" sz="2000" dirty="0" smtClean="0"/>
              <a:t>available (or </a:t>
            </a:r>
            <a:r>
              <a:rPr lang="en-US" sz="2000" dirty="0"/>
              <a:t>potential) experience </a:t>
            </a:r>
            <a:r>
              <a:rPr lang="en-US" sz="2000" b="1" dirty="0" smtClean="0"/>
              <a:t>E</a:t>
            </a:r>
          </a:p>
          <a:p>
            <a:pPr marL="685800" lvl="1"/>
            <a:r>
              <a:rPr lang="en-US" sz="1600" dirty="0" smtClean="0"/>
              <a:t>How much data can you get?  What would it cost (in money, time or effort)?</a:t>
            </a:r>
          </a:p>
          <a:p>
            <a:pPr marL="225425" lvl="0" indent="-225425">
              <a:buFont typeface="+mj-lt"/>
              <a:buAutoNum type="arabicPeriod"/>
            </a:pPr>
            <a:r>
              <a:rPr lang="en-US" sz="2000" dirty="0"/>
              <a:t>Choose type of output </a:t>
            </a:r>
            <a:r>
              <a:rPr lang="en-US" sz="2000" b="1" dirty="0"/>
              <a:t>O </a:t>
            </a:r>
            <a:r>
              <a:rPr lang="en-US" sz="2000" dirty="0"/>
              <a:t>to learn</a:t>
            </a:r>
          </a:p>
          <a:p>
            <a:pPr lvl="1" indent="-342900"/>
            <a:r>
              <a:rPr lang="en-US" sz="1600" dirty="0"/>
              <a:t>(Numerical? Category? Probability? </a:t>
            </a:r>
            <a:r>
              <a:rPr lang="en-US" sz="1600" dirty="0" smtClean="0"/>
              <a:t>Plan</a:t>
            </a:r>
            <a:r>
              <a:rPr lang="en-US" sz="1600" dirty="0"/>
              <a:t>?) </a:t>
            </a:r>
          </a:p>
          <a:p>
            <a:pPr marL="225425" lvl="0" indent="-225425">
              <a:buFont typeface="+mj-lt"/>
              <a:buAutoNum type="arabicPeriod"/>
            </a:pPr>
            <a:r>
              <a:rPr lang="en-US" sz="2000" dirty="0" smtClean="0"/>
              <a:t>Choose </a:t>
            </a:r>
            <a:r>
              <a:rPr lang="en-US" sz="2000" dirty="0"/>
              <a:t>the Performance measure </a:t>
            </a:r>
            <a:r>
              <a:rPr lang="en-US" sz="2000" b="1" dirty="0"/>
              <a:t>P</a:t>
            </a:r>
            <a:r>
              <a:rPr lang="en-US" sz="2000" dirty="0"/>
              <a:t> (error/loss function</a:t>
            </a:r>
            <a:r>
              <a:rPr lang="en-US" sz="2000" dirty="0" smtClean="0"/>
              <a:t>)</a:t>
            </a:r>
          </a:p>
          <a:p>
            <a:pPr marL="225425" lvl="0" indent="-225425">
              <a:buFont typeface="+mj-lt"/>
              <a:buAutoNum type="arabicPeriod"/>
            </a:pPr>
            <a:endParaRPr lang="en-US" sz="2000" dirty="0"/>
          </a:p>
          <a:p>
            <a:pPr marL="225425" lvl="0" indent="-225425">
              <a:buFont typeface="+mj-lt"/>
              <a:buAutoNum type="arabicPeriod"/>
            </a:pPr>
            <a:r>
              <a:rPr lang="en-US" sz="2000" dirty="0" smtClean="0"/>
              <a:t>Choose </a:t>
            </a:r>
            <a:r>
              <a:rPr lang="en-US" sz="2000" dirty="0"/>
              <a:t>a representation for the input </a:t>
            </a:r>
            <a:r>
              <a:rPr lang="en-US" sz="2000" dirty="0" smtClean="0"/>
              <a:t>X</a:t>
            </a:r>
            <a:endParaRPr lang="en-US" sz="2000" dirty="0"/>
          </a:p>
          <a:p>
            <a:pPr marL="225425" lvl="0" indent="-225425">
              <a:buFont typeface="+mj-lt"/>
              <a:buAutoNum type="arabicPeriod"/>
            </a:pPr>
            <a:r>
              <a:rPr lang="en-US" sz="2000" dirty="0"/>
              <a:t>Choose a set of possible solutions </a:t>
            </a:r>
            <a:r>
              <a:rPr lang="en-US" sz="2000" b="1" dirty="0"/>
              <a:t>H</a:t>
            </a:r>
            <a:r>
              <a:rPr lang="en-US" sz="2000" dirty="0"/>
              <a:t> (hypothesis </a:t>
            </a:r>
            <a:r>
              <a:rPr lang="en-US" sz="2000" dirty="0" smtClean="0"/>
              <a:t>space)</a:t>
            </a:r>
          </a:p>
          <a:p>
            <a:pPr lvl="1" indent="-342900"/>
            <a:r>
              <a:rPr lang="en-US" sz="1800" dirty="0" smtClean="0"/>
              <a:t>set </a:t>
            </a:r>
            <a:r>
              <a:rPr lang="en-US" sz="1800" dirty="0"/>
              <a:t>of functions h</a:t>
            </a:r>
            <a:r>
              <a:rPr lang="en-US" sz="1800" dirty="0" smtClean="0"/>
              <a:t>: X </a:t>
            </a:r>
            <a:r>
              <a:rPr lang="en-US" sz="1800" dirty="0" smtClean="0">
                <a:sym typeface="Wingdings" panose="05000000000000000000" pitchFamily="2" charset="2"/>
              </a:rPr>
              <a:t></a:t>
            </a:r>
            <a:r>
              <a:rPr lang="en-US" sz="1800" dirty="0" smtClean="0"/>
              <a:t> </a:t>
            </a:r>
            <a:r>
              <a:rPr lang="en-US" sz="1800" dirty="0"/>
              <a:t>O</a:t>
            </a:r>
          </a:p>
          <a:p>
            <a:pPr lvl="1" indent="-342900"/>
            <a:r>
              <a:rPr lang="en-US" sz="1800" dirty="0"/>
              <a:t>(often, by choosing a representation for them)</a:t>
            </a:r>
          </a:p>
          <a:p>
            <a:pPr marL="225425" lvl="0" indent="-225425">
              <a:buFont typeface="+mj-lt"/>
              <a:buAutoNum type="arabicPeriod"/>
            </a:pPr>
            <a:r>
              <a:rPr lang="en-US" sz="2000" dirty="0"/>
              <a:t>Choose or design </a:t>
            </a:r>
            <a:r>
              <a:rPr lang="en-US" sz="2000" dirty="0" smtClean="0"/>
              <a:t>a learning algorithm</a:t>
            </a:r>
          </a:p>
          <a:p>
            <a:pPr lvl="1" indent="-342900"/>
            <a:r>
              <a:rPr lang="en-US" sz="1800" dirty="0" smtClean="0"/>
              <a:t> </a:t>
            </a:r>
            <a:r>
              <a:rPr lang="en-US" sz="1800" dirty="0"/>
              <a:t>for using examples (</a:t>
            </a:r>
            <a:r>
              <a:rPr lang="en-US" sz="1800" b="1" dirty="0"/>
              <a:t>E</a:t>
            </a:r>
            <a:r>
              <a:rPr lang="en-US" sz="1800" dirty="0"/>
              <a:t>) to converge on a member of </a:t>
            </a:r>
            <a:r>
              <a:rPr lang="en-US" sz="1800" b="1" dirty="0"/>
              <a:t>H</a:t>
            </a:r>
            <a:r>
              <a:rPr lang="en-US" sz="1800" dirty="0"/>
              <a:t> that optimizes </a:t>
            </a:r>
            <a:r>
              <a:rPr lang="en-US" sz="1800" b="1" dirty="0" smtClean="0"/>
              <a:t>P</a:t>
            </a:r>
            <a:endParaRPr lang="en-US" sz="1800" dirty="0"/>
          </a:p>
          <a:p>
            <a:pPr marL="225425" indent="-225425"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Roni Rosenfeld, 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96F3-EFBF-4F79-98D2-F96CFC9F647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605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772400" cy="838200"/>
          </a:xfrm>
        </p:spPr>
        <p:txBody>
          <a:bodyPr/>
          <a:lstStyle/>
          <a:p>
            <a:r>
              <a:rPr lang="en-US" sz="2400" b="1" dirty="0"/>
              <a:t>Machine Learning and </a:t>
            </a:r>
            <a:r>
              <a:rPr lang="en-US" sz="2400" b="1" dirty="0" smtClean="0"/>
              <a:t>Statistics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991600" cy="5410200"/>
          </a:xfrm>
        </p:spPr>
        <p:txBody>
          <a:bodyPr/>
          <a:lstStyle/>
          <a:p>
            <a:pPr lvl="0"/>
            <a:r>
              <a:rPr lang="en-US" sz="2000" dirty="0"/>
              <a:t>Statistics is also about learning from data</a:t>
            </a:r>
          </a:p>
          <a:p>
            <a:pPr lvl="0"/>
            <a:r>
              <a:rPr lang="en-US" sz="2000" dirty="0"/>
              <a:t>Statistics has been around from much longer!</a:t>
            </a:r>
          </a:p>
          <a:p>
            <a:pPr lvl="0"/>
            <a:r>
              <a:rPr lang="en-US" sz="2000" dirty="0"/>
              <a:t>What’s the </a:t>
            </a:r>
            <a:r>
              <a:rPr lang="en-US" sz="2000" dirty="0" smtClean="0"/>
              <a:t>difference?</a:t>
            </a:r>
          </a:p>
          <a:p>
            <a:pPr marL="0" lvl="0" indent="0">
              <a:buNone/>
            </a:pPr>
            <a:endParaRPr lang="en-US" sz="900" dirty="0" smtClean="0"/>
          </a:p>
          <a:p>
            <a:pPr marL="0" lvl="0" indent="0">
              <a:buNone/>
            </a:pPr>
            <a:r>
              <a:rPr lang="en-US" sz="2000" u="sng" dirty="0" smtClean="0"/>
              <a:t>Until the mid 1990s:</a:t>
            </a:r>
          </a:p>
          <a:p>
            <a:r>
              <a:rPr lang="en-US" dirty="0" smtClean="0"/>
              <a:t>Statistics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A branch of mathematics</a:t>
            </a:r>
          </a:p>
          <a:p>
            <a:pPr lvl="1"/>
            <a:r>
              <a:rPr lang="en-US" dirty="0"/>
              <a:t>Emphasized rigor, correctness, provable properties (“is it correct?”)</a:t>
            </a:r>
          </a:p>
          <a:p>
            <a:pPr lvl="1"/>
            <a:r>
              <a:rPr lang="en-US" dirty="0"/>
              <a:t>Was not very concerned with scaling</a:t>
            </a:r>
          </a:p>
          <a:p>
            <a:pPr lvl="2"/>
            <a:r>
              <a:rPr lang="en-US" dirty="0"/>
              <a:t>Not much awareness of computational complexity</a:t>
            </a:r>
          </a:p>
          <a:p>
            <a:r>
              <a:rPr lang="en-US" dirty="0"/>
              <a:t>Machine Learning:</a:t>
            </a:r>
          </a:p>
          <a:p>
            <a:pPr lvl="1"/>
            <a:r>
              <a:rPr lang="en-US" dirty="0"/>
              <a:t>A branch of Computer Science / AI</a:t>
            </a:r>
          </a:p>
          <a:p>
            <a:pPr lvl="1"/>
            <a:r>
              <a:rPr lang="en-US" dirty="0"/>
              <a:t>Focus on heuristics, </a:t>
            </a:r>
            <a:r>
              <a:rPr lang="en-US" dirty="0" smtClean="0"/>
              <a:t>making things work </a:t>
            </a:r>
            <a:r>
              <a:rPr lang="en-US" dirty="0"/>
              <a:t>in practice (“does it work?”)</a:t>
            </a:r>
          </a:p>
          <a:p>
            <a:pPr lvl="1"/>
            <a:r>
              <a:rPr lang="en-US" dirty="0"/>
              <a:t>Not much awareness of statistical </a:t>
            </a:r>
            <a:r>
              <a:rPr lang="en-US" dirty="0" smtClean="0"/>
              <a:t>theory</a:t>
            </a:r>
          </a:p>
          <a:p>
            <a:pPr lvl="1"/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Roni Rosenfeld, 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96F3-EFBF-4F79-98D2-F96CFC9F647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0755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MU-new">
  <a:themeElements>
    <a:clrScheme name="">
      <a:dk1>
        <a:srgbClr val="C2C2C2"/>
      </a:dk1>
      <a:lt1>
        <a:srgbClr val="FFFFFF"/>
      </a:lt1>
      <a:dk2>
        <a:srgbClr val="00003C"/>
      </a:dk2>
      <a:lt2>
        <a:srgbClr val="FFFFFF"/>
      </a:lt2>
      <a:accent1>
        <a:srgbClr val="B2B2B2"/>
      </a:accent1>
      <a:accent2>
        <a:srgbClr val="FF3300"/>
      </a:accent2>
      <a:accent3>
        <a:srgbClr val="AAAAAF"/>
      </a:accent3>
      <a:accent4>
        <a:srgbClr val="DADADA"/>
      </a:accent4>
      <a:accent5>
        <a:srgbClr val="D5D5D5"/>
      </a:accent5>
      <a:accent6>
        <a:srgbClr val="E72D00"/>
      </a:accent6>
      <a:hlink>
        <a:srgbClr val="5F5F5F"/>
      </a:hlink>
      <a:folHlink>
        <a:srgbClr val="DDDDDD"/>
      </a:folHlink>
    </a:clrScheme>
    <a:fontScheme name="CMU-new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MU-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MU-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U-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U-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MU-new 5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FF330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E72D00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U-new 6">
        <a:dk1>
          <a:srgbClr val="C2C2C2"/>
        </a:dk1>
        <a:lt1>
          <a:srgbClr val="FFFFFF"/>
        </a:lt1>
        <a:dk2>
          <a:srgbClr val="000000"/>
        </a:dk2>
        <a:lt2>
          <a:srgbClr val="FFFFFF"/>
        </a:lt2>
        <a:accent1>
          <a:srgbClr val="B2B2B2"/>
        </a:accent1>
        <a:accent2>
          <a:srgbClr val="FF3300"/>
        </a:accent2>
        <a:accent3>
          <a:srgbClr val="AAAAAA"/>
        </a:accent3>
        <a:accent4>
          <a:srgbClr val="DADADA"/>
        </a:accent4>
        <a:accent5>
          <a:srgbClr val="D5D5D5"/>
        </a:accent5>
        <a:accent6>
          <a:srgbClr val="E72D00"/>
        </a:accent6>
        <a:hlink>
          <a:srgbClr val="5F5F5F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D:\WINNT\Profiles\roni.000\Application Data\Microsoft\Templates\CMU-new.pot</Template>
  <TotalTime>655</TotalTime>
  <Words>840</Words>
  <Application>Microsoft Office PowerPoint</Application>
  <PresentationFormat>On-screen Show (4:3)</PresentationFormat>
  <Paragraphs>139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Calibri</vt:lpstr>
      <vt:lpstr>Garamond</vt:lpstr>
      <vt:lpstr>Helvetica</vt:lpstr>
      <vt:lpstr>Monotype Sorts</vt:lpstr>
      <vt:lpstr>Times New Roman</vt:lpstr>
      <vt:lpstr>Webdings</vt:lpstr>
      <vt:lpstr>Wingdings</vt:lpstr>
      <vt:lpstr>ZapfDingbats</vt:lpstr>
      <vt:lpstr>CMU-new</vt:lpstr>
      <vt:lpstr>Introduction to Machine Learning </vt:lpstr>
      <vt:lpstr>Artificial Intelligence (AI): Getting Computers to Behave Intelligently</vt:lpstr>
      <vt:lpstr>Artificial Intelligence (AI):  Example Tasks:</vt:lpstr>
      <vt:lpstr>1st Attempt: “Knowledge-Based AI” (1960s—1980s) </vt:lpstr>
      <vt:lpstr>Alternative: “Data-Based AI” (a.k.a. Machine Learning) (1980s—today) </vt:lpstr>
      <vt:lpstr>The Machine Learning Framework</vt:lpstr>
      <vt:lpstr>Choices in ML Problem Formulation</vt:lpstr>
      <vt:lpstr>How to Approach a Machine Learning Problem</vt:lpstr>
      <vt:lpstr>Machine Learning and Statistics</vt:lpstr>
      <vt:lpstr>Machine Learning and Statistics (cont.)</vt:lpstr>
    </vt:vector>
  </TitlesOfParts>
  <Company>CMU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Words</dc:title>
  <dc:creator>Roni Rosenfeld</dc:creator>
  <cp:lastModifiedBy>Roni Rosenfeld</cp:lastModifiedBy>
  <cp:revision>71</cp:revision>
  <dcterms:created xsi:type="dcterms:W3CDTF">2001-01-22T21:31:25Z</dcterms:created>
  <dcterms:modified xsi:type="dcterms:W3CDTF">2018-08-29T12:47:23Z</dcterms:modified>
</cp:coreProperties>
</file>