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Lst>
  <p:notesMasterIdLst>
    <p:notesMasterId r:id="rId35"/>
  </p:notesMasterIdLst>
  <p:handoutMasterIdLst>
    <p:handoutMasterId r:id="rId36"/>
  </p:handoutMasterIdLst>
  <p:sldIdLst>
    <p:sldId id="265" r:id="rId2"/>
    <p:sldId id="266" r:id="rId3"/>
    <p:sldId id="267" r:id="rId4"/>
    <p:sldId id="268" r:id="rId5"/>
    <p:sldId id="269" r:id="rId6"/>
    <p:sldId id="270" r:id="rId7"/>
    <p:sldId id="271" r:id="rId8"/>
    <p:sldId id="272" r:id="rId9"/>
    <p:sldId id="273" r:id="rId10"/>
    <p:sldId id="280" r:id="rId11"/>
    <p:sldId id="281" r:id="rId12"/>
    <p:sldId id="282" r:id="rId13"/>
    <p:sldId id="286" r:id="rId14"/>
    <p:sldId id="285" r:id="rId15"/>
    <p:sldId id="284" r:id="rId16"/>
    <p:sldId id="287" r:id="rId17"/>
    <p:sldId id="288" r:id="rId18"/>
    <p:sldId id="289" r:id="rId19"/>
    <p:sldId id="290" r:id="rId20"/>
    <p:sldId id="291" r:id="rId21"/>
    <p:sldId id="292" r:id="rId22"/>
    <p:sldId id="294" r:id="rId23"/>
    <p:sldId id="293" r:id="rId24"/>
    <p:sldId id="295" r:id="rId25"/>
    <p:sldId id="296" r:id="rId26"/>
    <p:sldId id="307" r:id="rId27"/>
    <p:sldId id="304" r:id="rId28"/>
    <p:sldId id="303" r:id="rId29"/>
    <p:sldId id="305" r:id="rId30"/>
    <p:sldId id="306" r:id="rId31"/>
    <p:sldId id="298" r:id="rId32"/>
    <p:sldId id="299" r:id="rId33"/>
    <p:sldId id="300" r:id="rId34"/>
  </p:sldIdLst>
  <p:sldSz cx="9144000" cy="6858000" type="screen4x3"/>
  <p:notesSz cx="6985000" cy="92837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521415D9-36F7-43E2-AB2F-B90AF26B5E84}">
      <p14:sectionLst xmlns:p14="http://schemas.microsoft.com/office/powerpoint/2010/main">
        <p14:section name="Default Section" id="{3CE1BCA8-EFA3-405F-9383-8718AABD83C1}">
          <p14:sldIdLst>
            <p14:sldId id="265"/>
            <p14:sldId id="266"/>
            <p14:sldId id="267"/>
            <p14:sldId id="268"/>
            <p14:sldId id="269"/>
            <p14:sldId id="270"/>
            <p14:sldId id="271"/>
            <p14:sldId id="272"/>
            <p14:sldId id="273"/>
            <p14:sldId id="280"/>
            <p14:sldId id="281"/>
            <p14:sldId id="282"/>
            <p14:sldId id="286"/>
            <p14:sldId id="285"/>
            <p14:sldId id="284"/>
            <p14:sldId id="287"/>
            <p14:sldId id="288"/>
            <p14:sldId id="289"/>
            <p14:sldId id="290"/>
            <p14:sldId id="291"/>
            <p14:sldId id="292"/>
            <p14:sldId id="294"/>
            <p14:sldId id="293"/>
            <p14:sldId id="295"/>
            <p14:sldId id="296"/>
            <p14:sldId id="307"/>
            <p14:sldId id="304"/>
            <p14:sldId id="303"/>
            <p14:sldId id="305"/>
            <p14:sldId id="306"/>
            <p14:sldId id="298"/>
            <p14:sldId id="299"/>
            <p14:sldId id="30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6F6FFF"/>
    <a:srgbClr val="00CC00"/>
    <a:srgbClr val="00CC99"/>
    <a:srgbClr val="993300"/>
    <a:srgbClr val="3366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99" autoAdjust="0"/>
    <p:restoredTop sz="86376" autoAdjust="0"/>
  </p:normalViewPr>
  <p:slideViewPr>
    <p:cSldViewPr>
      <p:cViewPr>
        <p:scale>
          <a:sx n="50" d="100"/>
          <a:sy n="50" d="100"/>
        </p:scale>
        <p:origin x="792" y="822"/>
      </p:cViewPr>
      <p:guideLst>
        <p:guide orient="horz" pos="2160"/>
        <p:guide pos="2880"/>
      </p:guideLst>
    </p:cSldViewPr>
  </p:slideViewPr>
  <p:outlineViewPr>
    <p:cViewPr>
      <p:scale>
        <a:sx n="33" d="100"/>
        <a:sy n="33" d="100"/>
      </p:scale>
      <p:origin x="0" y="-1349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616" y="-8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3027363" cy="463550"/>
          </a:xfrm>
          <a:prstGeom prst="rect">
            <a:avLst/>
          </a:prstGeom>
          <a:noFill/>
          <a:ln w="9525">
            <a:noFill/>
            <a:miter lim="800000"/>
            <a:headEnd/>
            <a:tailEnd/>
          </a:ln>
          <a:effectLst/>
        </p:spPr>
        <p:txBody>
          <a:bodyPr vert="horz" wrap="square" lIns="93017" tIns="46507" rIns="93017" bIns="46507" numCol="1" anchor="t" anchorCtr="0" compatLnSpc="1">
            <a:prstTxWarp prst="textNoShape">
              <a:avLst/>
            </a:prstTxWarp>
          </a:bodyPr>
          <a:lstStyle>
            <a:lvl1pPr defTabSz="930391">
              <a:defRPr sz="1300">
                <a:latin typeface="Times New Roman" charset="0"/>
              </a:defRPr>
            </a:lvl1pPr>
          </a:lstStyle>
          <a:p>
            <a:pPr>
              <a:defRPr/>
            </a:pPr>
            <a:endParaRPr lang="en-US"/>
          </a:p>
        </p:txBody>
      </p:sp>
      <p:sp>
        <p:nvSpPr>
          <p:cNvPr id="12291" name="Rectangle 3"/>
          <p:cNvSpPr>
            <a:spLocks noGrp="1" noChangeArrowheads="1"/>
          </p:cNvSpPr>
          <p:nvPr>
            <p:ph type="dt" sz="quarter" idx="1"/>
          </p:nvPr>
        </p:nvSpPr>
        <p:spPr bwMode="auto">
          <a:xfrm>
            <a:off x="3957638" y="0"/>
            <a:ext cx="3027362" cy="463550"/>
          </a:xfrm>
          <a:prstGeom prst="rect">
            <a:avLst/>
          </a:prstGeom>
          <a:noFill/>
          <a:ln w="9525">
            <a:noFill/>
            <a:miter lim="800000"/>
            <a:headEnd/>
            <a:tailEnd/>
          </a:ln>
          <a:effectLst/>
        </p:spPr>
        <p:txBody>
          <a:bodyPr vert="horz" wrap="square" lIns="93017" tIns="46507" rIns="93017" bIns="46507" numCol="1" anchor="t" anchorCtr="0" compatLnSpc="1">
            <a:prstTxWarp prst="textNoShape">
              <a:avLst/>
            </a:prstTxWarp>
          </a:bodyPr>
          <a:lstStyle>
            <a:lvl1pPr algn="r" defTabSz="930391">
              <a:defRPr sz="1300">
                <a:latin typeface="Times New Roman" charset="0"/>
              </a:defRPr>
            </a:lvl1pPr>
          </a:lstStyle>
          <a:p>
            <a:pPr>
              <a:defRPr/>
            </a:pPr>
            <a:endParaRPr lang="en-US"/>
          </a:p>
        </p:txBody>
      </p:sp>
      <p:sp>
        <p:nvSpPr>
          <p:cNvPr id="12292" name="Rectangle 4"/>
          <p:cNvSpPr>
            <a:spLocks noGrp="1" noChangeArrowheads="1"/>
          </p:cNvSpPr>
          <p:nvPr>
            <p:ph type="ftr" sz="quarter" idx="2"/>
          </p:nvPr>
        </p:nvSpPr>
        <p:spPr bwMode="auto">
          <a:xfrm>
            <a:off x="0" y="8820150"/>
            <a:ext cx="3027363" cy="463550"/>
          </a:xfrm>
          <a:prstGeom prst="rect">
            <a:avLst/>
          </a:prstGeom>
          <a:noFill/>
          <a:ln w="9525">
            <a:noFill/>
            <a:miter lim="800000"/>
            <a:headEnd/>
            <a:tailEnd/>
          </a:ln>
          <a:effectLst/>
        </p:spPr>
        <p:txBody>
          <a:bodyPr vert="horz" wrap="square" lIns="93017" tIns="46507" rIns="93017" bIns="46507" numCol="1" anchor="b" anchorCtr="0" compatLnSpc="1">
            <a:prstTxWarp prst="textNoShape">
              <a:avLst/>
            </a:prstTxWarp>
          </a:bodyPr>
          <a:lstStyle>
            <a:lvl1pPr defTabSz="930391">
              <a:defRPr sz="1300">
                <a:latin typeface="Times New Roman" charset="0"/>
              </a:defRPr>
            </a:lvl1pPr>
          </a:lstStyle>
          <a:p>
            <a:pPr>
              <a:defRPr/>
            </a:pPr>
            <a:endParaRPr lang="en-US"/>
          </a:p>
        </p:txBody>
      </p:sp>
      <p:sp>
        <p:nvSpPr>
          <p:cNvPr id="12293" name="Rectangle 5"/>
          <p:cNvSpPr>
            <a:spLocks noGrp="1" noChangeArrowheads="1"/>
          </p:cNvSpPr>
          <p:nvPr>
            <p:ph type="sldNum" sz="quarter" idx="3"/>
          </p:nvPr>
        </p:nvSpPr>
        <p:spPr bwMode="auto">
          <a:xfrm>
            <a:off x="3957638" y="8820150"/>
            <a:ext cx="3027362" cy="463550"/>
          </a:xfrm>
          <a:prstGeom prst="rect">
            <a:avLst/>
          </a:prstGeom>
          <a:noFill/>
          <a:ln w="9525">
            <a:noFill/>
            <a:miter lim="800000"/>
            <a:headEnd/>
            <a:tailEnd/>
          </a:ln>
          <a:effectLst/>
        </p:spPr>
        <p:txBody>
          <a:bodyPr vert="horz" wrap="square" lIns="93017" tIns="46507" rIns="93017" bIns="46507" numCol="1" anchor="b" anchorCtr="0" compatLnSpc="1">
            <a:prstTxWarp prst="textNoShape">
              <a:avLst/>
            </a:prstTxWarp>
          </a:bodyPr>
          <a:lstStyle>
            <a:lvl1pPr algn="r" defTabSz="930275">
              <a:defRPr sz="1300"/>
            </a:lvl1pPr>
          </a:lstStyle>
          <a:p>
            <a:fld id="{66208A88-C20C-42F3-A4A7-F58B190391FD}" type="slidenum">
              <a:rPr lang="en-US"/>
              <a:pPr/>
              <a:t>‹#›</a:t>
            </a:fld>
            <a:endParaRPr lang="en-US"/>
          </a:p>
        </p:txBody>
      </p:sp>
    </p:spTree>
    <p:extLst>
      <p:ext uri="{BB962C8B-B14F-4D97-AF65-F5344CB8AC3E}">
        <p14:creationId xmlns:p14="http://schemas.microsoft.com/office/powerpoint/2010/main" val="16016194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3027363" cy="463550"/>
          </a:xfrm>
          <a:prstGeom prst="rect">
            <a:avLst/>
          </a:prstGeom>
          <a:noFill/>
          <a:ln w="9525">
            <a:noFill/>
            <a:miter lim="800000"/>
            <a:headEnd/>
            <a:tailEnd/>
          </a:ln>
          <a:effectLst/>
        </p:spPr>
        <p:txBody>
          <a:bodyPr vert="horz" wrap="square" lIns="93017" tIns="46507" rIns="93017" bIns="46507" numCol="1" anchor="t" anchorCtr="0" compatLnSpc="1">
            <a:prstTxWarp prst="textNoShape">
              <a:avLst/>
            </a:prstTxWarp>
          </a:bodyPr>
          <a:lstStyle>
            <a:lvl1pPr defTabSz="930391">
              <a:defRPr sz="1300">
                <a:latin typeface="Times New Roman" charset="0"/>
              </a:defRPr>
            </a:lvl1pPr>
          </a:lstStyle>
          <a:p>
            <a:pPr>
              <a:defRPr/>
            </a:pPr>
            <a:endParaRPr lang="en-US"/>
          </a:p>
        </p:txBody>
      </p:sp>
      <p:sp>
        <p:nvSpPr>
          <p:cNvPr id="30723" name="Rectangle 3"/>
          <p:cNvSpPr>
            <a:spLocks noGrp="1" noChangeArrowheads="1"/>
          </p:cNvSpPr>
          <p:nvPr>
            <p:ph type="dt" idx="1"/>
          </p:nvPr>
        </p:nvSpPr>
        <p:spPr bwMode="auto">
          <a:xfrm>
            <a:off x="3957638" y="0"/>
            <a:ext cx="3027362" cy="463550"/>
          </a:xfrm>
          <a:prstGeom prst="rect">
            <a:avLst/>
          </a:prstGeom>
          <a:noFill/>
          <a:ln w="9525">
            <a:noFill/>
            <a:miter lim="800000"/>
            <a:headEnd/>
            <a:tailEnd/>
          </a:ln>
          <a:effectLst/>
        </p:spPr>
        <p:txBody>
          <a:bodyPr vert="horz" wrap="square" lIns="93017" tIns="46507" rIns="93017" bIns="46507" numCol="1" anchor="t" anchorCtr="0" compatLnSpc="1">
            <a:prstTxWarp prst="textNoShape">
              <a:avLst/>
            </a:prstTxWarp>
          </a:bodyPr>
          <a:lstStyle>
            <a:lvl1pPr algn="r" defTabSz="930391">
              <a:defRPr sz="1300">
                <a:latin typeface="Times New Roman" charset="0"/>
              </a:defRPr>
            </a:lvl1pPr>
          </a:lstStyle>
          <a:p>
            <a:pPr>
              <a:defRPr/>
            </a:pPr>
            <a:endParaRPr lang="en-US"/>
          </a:p>
        </p:txBody>
      </p:sp>
      <p:sp>
        <p:nvSpPr>
          <p:cNvPr id="80900" name="Rectangle 4"/>
          <p:cNvSpPr>
            <a:spLocks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5" name="Rectangle 5"/>
          <p:cNvSpPr>
            <a:spLocks noGrp="1" noChangeArrowheads="1"/>
          </p:cNvSpPr>
          <p:nvPr>
            <p:ph type="body" sz="quarter" idx="3"/>
          </p:nvPr>
        </p:nvSpPr>
        <p:spPr bwMode="auto">
          <a:xfrm>
            <a:off x="930275" y="4410075"/>
            <a:ext cx="5124450" cy="4176713"/>
          </a:xfrm>
          <a:prstGeom prst="rect">
            <a:avLst/>
          </a:prstGeom>
          <a:noFill/>
          <a:ln w="9525">
            <a:noFill/>
            <a:miter lim="800000"/>
            <a:headEnd/>
            <a:tailEnd/>
          </a:ln>
          <a:effectLst/>
        </p:spPr>
        <p:txBody>
          <a:bodyPr vert="horz" wrap="square" lIns="93017" tIns="46507" rIns="93017" bIns="4650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26" name="Rectangle 6"/>
          <p:cNvSpPr>
            <a:spLocks noGrp="1" noChangeArrowheads="1"/>
          </p:cNvSpPr>
          <p:nvPr>
            <p:ph type="ftr" sz="quarter" idx="4"/>
          </p:nvPr>
        </p:nvSpPr>
        <p:spPr bwMode="auto">
          <a:xfrm>
            <a:off x="0" y="8820150"/>
            <a:ext cx="3027363" cy="463550"/>
          </a:xfrm>
          <a:prstGeom prst="rect">
            <a:avLst/>
          </a:prstGeom>
          <a:noFill/>
          <a:ln w="9525">
            <a:noFill/>
            <a:miter lim="800000"/>
            <a:headEnd/>
            <a:tailEnd/>
          </a:ln>
          <a:effectLst/>
        </p:spPr>
        <p:txBody>
          <a:bodyPr vert="horz" wrap="square" lIns="93017" tIns="46507" rIns="93017" bIns="46507" numCol="1" anchor="b" anchorCtr="0" compatLnSpc="1">
            <a:prstTxWarp prst="textNoShape">
              <a:avLst/>
            </a:prstTxWarp>
          </a:bodyPr>
          <a:lstStyle>
            <a:lvl1pPr defTabSz="930391">
              <a:defRPr sz="1300">
                <a:latin typeface="Times New Roman" charset="0"/>
              </a:defRPr>
            </a:lvl1pPr>
          </a:lstStyle>
          <a:p>
            <a:pPr>
              <a:defRPr/>
            </a:pPr>
            <a:endParaRPr lang="en-US"/>
          </a:p>
        </p:txBody>
      </p:sp>
      <p:sp>
        <p:nvSpPr>
          <p:cNvPr id="30727" name="Rectangle 7"/>
          <p:cNvSpPr>
            <a:spLocks noGrp="1" noChangeArrowheads="1"/>
          </p:cNvSpPr>
          <p:nvPr>
            <p:ph type="sldNum" sz="quarter" idx="5"/>
          </p:nvPr>
        </p:nvSpPr>
        <p:spPr bwMode="auto">
          <a:xfrm>
            <a:off x="3957638" y="8820150"/>
            <a:ext cx="3027362" cy="463550"/>
          </a:xfrm>
          <a:prstGeom prst="rect">
            <a:avLst/>
          </a:prstGeom>
          <a:noFill/>
          <a:ln w="9525">
            <a:noFill/>
            <a:miter lim="800000"/>
            <a:headEnd/>
            <a:tailEnd/>
          </a:ln>
          <a:effectLst/>
        </p:spPr>
        <p:txBody>
          <a:bodyPr vert="horz" wrap="square" lIns="93017" tIns="46507" rIns="93017" bIns="46507" numCol="1" anchor="b" anchorCtr="0" compatLnSpc="1">
            <a:prstTxWarp prst="textNoShape">
              <a:avLst/>
            </a:prstTxWarp>
          </a:bodyPr>
          <a:lstStyle>
            <a:lvl1pPr algn="r" defTabSz="930275">
              <a:defRPr sz="1300"/>
            </a:lvl1pPr>
          </a:lstStyle>
          <a:p>
            <a:fld id="{DBF76B79-5A6C-494B-B0B2-B2BE13F610F1}" type="slidenum">
              <a:rPr lang="en-US"/>
              <a:pPr/>
              <a:t>‹#›</a:t>
            </a:fld>
            <a:endParaRPr lang="en-US"/>
          </a:p>
        </p:txBody>
      </p:sp>
    </p:spTree>
    <p:extLst>
      <p:ext uri="{BB962C8B-B14F-4D97-AF65-F5344CB8AC3E}">
        <p14:creationId xmlns:p14="http://schemas.microsoft.com/office/powerpoint/2010/main" val="28122981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eaLnBrk="0" hangingPunct="0">
              <a:defRPr sz="2400">
                <a:solidFill>
                  <a:schemeClr val="tx1"/>
                </a:solidFill>
                <a:latin typeface="Times New Roman" panose="02020603050405020304" pitchFamily="18" charset="0"/>
              </a:defRPr>
            </a:lvl1pPr>
            <a:lvl2pPr marL="742950" indent="-285750" defTabSz="927100" eaLnBrk="0" hangingPunct="0">
              <a:defRPr sz="2400">
                <a:solidFill>
                  <a:schemeClr val="tx1"/>
                </a:solidFill>
                <a:latin typeface="Times New Roman" panose="02020603050405020304" pitchFamily="18" charset="0"/>
              </a:defRPr>
            </a:lvl2pPr>
            <a:lvl3pPr marL="1143000" indent="-228600" defTabSz="927100" eaLnBrk="0" hangingPunct="0">
              <a:defRPr sz="2400">
                <a:solidFill>
                  <a:schemeClr val="tx1"/>
                </a:solidFill>
                <a:latin typeface="Times New Roman" panose="02020603050405020304" pitchFamily="18" charset="0"/>
              </a:defRPr>
            </a:lvl3pPr>
            <a:lvl4pPr marL="1600200" indent="-228600" defTabSz="927100" eaLnBrk="0" hangingPunct="0">
              <a:defRPr sz="2400">
                <a:solidFill>
                  <a:schemeClr val="tx1"/>
                </a:solidFill>
                <a:latin typeface="Times New Roman" panose="02020603050405020304" pitchFamily="18" charset="0"/>
              </a:defRPr>
            </a:lvl4pPr>
            <a:lvl5pPr marL="2057400" indent="-228600" defTabSz="927100" eaLnBrk="0" hangingPunct="0">
              <a:defRPr sz="2400">
                <a:solidFill>
                  <a:schemeClr val="tx1"/>
                </a:solidFill>
                <a:latin typeface="Times New Roman" panose="02020603050405020304" pitchFamily="18" charset="0"/>
              </a:defRPr>
            </a:lvl5pPr>
            <a:lvl6pPr marL="2514600" indent="-228600" defTabSz="9271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271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271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271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D38EE49-0F79-4EC7-83E1-B8BE6EBF89FF}" type="slidenum">
              <a:rPr lang="en-US" sz="1300"/>
              <a:pPr eaLnBrk="1" hangingPunct="1"/>
              <a:t>1</a:t>
            </a:fld>
            <a:endParaRPr lang="en-US" sz="1300"/>
          </a:p>
        </p:txBody>
      </p:sp>
      <p:sp>
        <p:nvSpPr>
          <p:cNvPr id="81923" name="Rectangle 2"/>
          <p:cNvSpPr>
            <a:spLocks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anose="02020603050405020304" pitchFamily="18" charset="0"/>
            </a:endParaRPr>
          </a:p>
        </p:txBody>
      </p:sp>
    </p:spTree>
    <p:extLst>
      <p:ext uri="{BB962C8B-B14F-4D97-AF65-F5344CB8AC3E}">
        <p14:creationId xmlns:p14="http://schemas.microsoft.com/office/powerpoint/2010/main" val="1508472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panose="020B0604020202020204" pitchFamily="34" charset="0"/>
                <a:ea typeface="ＭＳ Ｐゴシック" panose="020B0600070205080204" pitchFamily="34" charset="-128"/>
              </a:rPr>
              <a:t>Each mobile monitors their setup channels for incoming calls and responds using the uplink channel</a:t>
            </a:r>
          </a:p>
          <a:p>
            <a:r>
              <a:rPr lang="en-US" dirty="0" smtClean="0">
                <a:latin typeface="Arial" panose="020B0604020202020204" pitchFamily="34" charset="0"/>
                <a:ea typeface="ＭＳ Ｐゴシック" panose="020B0600070205080204" pitchFamily="34" charset="-128"/>
              </a:rPr>
              <a:t>The MTSO sets up a circuit between the calling and called BSs. At the same time</a:t>
            </a:r>
          </a:p>
          <a:p>
            <a:r>
              <a:rPr lang="en-US" dirty="0" smtClean="0">
                <a:latin typeface="Arial" panose="020B0604020202020204" pitchFamily="34" charset="0"/>
                <a:ea typeface="ＭＳ Ｐゴシック" panose="020B0600070205080204" pitchFamily="34" charset="-128"/>
              </a:rPr>
              <a:t>The MTSO selects an available traffic channel with each BS’s cell and notifies each BS,</a:t>
            </a:r>
          </a:p>
          <a:p>
            <a:r>
              <a:rPr lang="en-US" dirty="0" smtClean="0">
                <a:latin typeface="Arial" panose="020B0604020202020204" pitchFamily="34" charset="0"/>
                <a:ea typeface="ＭＳ Ｐゴシック" panose="020B0600070205080204" pitchFamily="34" charset="-128"/>
              </a:rPr>
              <a:t>Which in turn notifies its mobile unit. The mobile units tune to their assigned channels</a:t>
            </a:r>
          </a:p>
        </p:txBody>
      </p:sp>
    </p:spTree>
    <p:extLst>
      <p:ext uri="{BB962C8B-B14F-4D97-AF65-F5344CB8AC3E}">
        <p14:creationId xmlns:p14="http://schemas.microsoft.com/office/powerpoint/2010/main" val="30135131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Arial" panose="020B0604020202020204" pitchFamily="34" charset="0"/>
                <a:ea typeface="ＭＳ Ｐゴシック" panose="020B0600070205080204" pitchFamily="34" charset="-128"/>
              </a:rPr>
              <a:t>Prediction could also be used</a:t>
            </a:r>
          </a:p>
          <a:p>
            <a:r>
              <a:rPr lang="en-US" smtClean="0">
                <a:latin typeface="Arial" panose="020B0604020202020204" pitchFamily="34" charset="0"/>
                <a:ea typeface="ＭＳ Ｐゴシック" panose="020B0600070205080204" pitchFamily="34" charset="-128"/>
              </a:rPr>
              <a:t>Dwell time The time over which a call may be maintained within a cell, without handoff, depending on propagation, interference, distance between the MS and BS, and other time varying effects </a:t>
            </a:r>
          </a:p>
        </p:txBody>
      </p:sp>
    </p:spTree>
    <p:extLst>
      <p:ext uri="{BB962C8B-B14F-4D97-AF65-F5344CB8AC3E}">
        <p14:creationId xmlns:p14="http://schemas.microsoft.com/office/powerpoint/2010/main" val="4113126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F76B79-5A6C-494B-B0B2-B2BE13F610F1}" type="slidenum">
              <a:rPr lang="en-US" smtClean="0"/>
              <a:pPr/>
              <a:t>23</a:t>
            </a:fld>
            <a:endParaRPr lang="en-US"/>
          </a:p>
        </p:txBody>
      </p:sp>
    </p:spTree>
    <p:extLst>
      <p:ext uri="{BB962C8B-B14F-4D97-AF65-F5344CB8AC3E}">
        <p14:creationId xmlns:p14="http://schemas.microsoft.com/office/powerpoint/2010/main" val="190573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Arial" panose="020B0604020202020204" pitchFamily="34" charset="0"/>
                <a:ea typeface="ＭＳ Ｐゴシック" panose="020B0600070205080204" pitchFamily="34" charset="-128"/>
              </a:rPr>
              <a:t>Not all countries use the same frequency bands due to military or previous analog systems</a:t>
            </a:r>
          </a:p>
        </p:txBody>
      </p:sp>
    </p:spTree>
    <p:extLst>
      <p:ext uri="{BB962C8B-B14F-4D97-AF65-F5344CB8AC3E}">
        <p14:creationId xmlns:p14="http://schemas.microsoft.com/office/powerpoint/2010/main" val="3896217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panose="020B0604020202020204" pitchFamily="34" charset="0"/>
                <a:ea typeface="ＭＳ Ｐゴシック" panose="020B0600070205080204" pitchFamily="34" charset="-128"/>
              </a:rPr>
              <a:t>http://www.comlab.hut.fi/opetus/238/lecture4_Intro_to_WCDMA.pdf</a:t>
            </a:r>
          </a:p>
        </p:txBody>
      </p:sp>
    </p:spTree>
    <p:extLst>
      <p:ext uri="{BB962C8B-B14F-4D97-AF65-F5344CB8AC3E}">
        <p14:creationId xmlns:p14="http://schemas.microsoft.com/office/powerpoint/2010/main" val="40957182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Arial" panose="020B0604020202020204" pitchFamily="34" charset="0"/>
                <a:ea typeface="ＭＳ Ｐゴシック" panose="020B0600070205080204" pitchFamily="34" charset="-128"/>
              </a:rPr>
              <a:t>Older systems such as GSM were designed to work to full speciﬁ cation at the cell edge and the better radio conditions further into the cell were used to reduce uplink and downlink transmission power rather than deliver higher- rate services. Newer systems take advantage of the variation in radio conditions across the cell to opportunistically deliver higher rate services. For example, GSM requires 9 dB SNR at the cell boundary but full-rate EDGE requires 24 dB SNR and so only performs at its peak rate towards the middle of a cell dimen- sioned for basic GSM.</a:t>
            </a:r>
          </a:p>
        </p:txBody>
      </p:sp>
    </p:spTree>
    <p:extLst>
      <p:ext uri="{BB962C8B-B14F-4D97-AF65-F5344CB8AC3E}">
        <p14:creationId xmlns:p14="http://schemas.microsoft.com/office/powerpoint/2010/main" val="3979798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1143000" y="1752600"/>
            <a:ext cx="7580313" cy="148590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en-US"/>
          </a:p>
        </p:txBody>
      </p:sp>
      <p:grpSp>
        <p:nvGrpSpPr>
          <p:cNvPr id="5" name="Group 3"/>
          <p:cNvGrpSpPr>
            <a:grpSpLocks/>
          </p:cNvGrpSpPr>
          <p:nvPr/>
        </p:nvGrpSpPr>
        <p:grpSpPr bwMode="auto">
          <a:xfrm>
            <a:off x="0" y="68263"/>
            <a:ext cx="990600" cy="6713537"/>
            <a:chOff x="0" y="43"/>
            <a:chExt cx="624" cy="4229"/>
          </a:xfrm>
        </p:grpSpPr>
        <p:sp>
          <p:nvSpPr>
            <p:cNvPr id="6" name="Line 4"/>
            <p:cNvSpPr>
              <a:spLocks noChangeShapeType="1"/>
            </p:cNvSpPr>
            <p:nvPr userDrawn="1"/>
          </p:nvSpPr>
          <p:spPr bwMode="auto">
            <a:xfrm>
              <a:off x="0" y="4203"/>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 name="Line 5"/>
            <p:cNvSpPr>
              <a:spLocks noChangeShapeType="1"/>
            </p:cNvSpPr>
            <p:nvPr userDrawn="1"/>
          </p:nvSpPr>
          <p:spPr bwMode="auto">
            <a:xfrm>
              <a:off x="0" y="4239"/>
              <a:ext cx="624"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 name="Line 6"/>
            <p:cNvSpPr>
              <a:spLocks noChangeShapeType="1"/>
            </p:cNvSpPr>
            <p:nvPr userDrawn="1"/>
          </p:nvSpPr>
          <p:spPr bwMode="auto">
            <a:xfrm>
              <a:off x="0" y="4272"/>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 name="Line 7"/>
            <p:cNvSpPr>
              <a:spLocks noChangeShapeType="1"/>
            </p:cNvSpPr>
            <p:nvPr userDrawn="1"/>
          </p:nvSpPr>
          <p:spPr bwMode="auto">
            <a:xfrm>
              <a:off x="0" y="4113"/>
              <a:ext cx="624"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 name="Line 8"/>
            <p:cNvSpPr>
              <a:spLocks noChangeShapeType="1"/>
            </p:cNvSpPr>
            <p:nvPr userDrawn="1"/>
          </p:nvSpPr>
          <p:spPr bwMode="auto">
            <a:xfrm>
              <a:off x="0" y="4065"/>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 name="Line 9"/>
            <p:cNvSpPr>
              <a:spLocks noChangeShapeType="1"/>
            </p:cNvSpPr>
            <p:nvPr userDrawn="1"/>
          </p:nvSpPr>
          <p:spPr bwMode="auto">
            <a:xfrm>
              <a:off x="0" y="4158"/>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 name="Line 10"/>
            <p:cNvSpPr>
              <a:spLocks noChangeShapeType="1"/>
            </p:cNvSpPr>
            <p:nvPr userDrawn="1"/>
          </p:nvSpPr>
          <p:spPr bwMode="auto">
            <a:xfrm>
              <a:off x="0" y="3666"/>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 name="Line 11"/>
            <p:cNvSpPr>
              <a:spLocks noChangeShapeType="1"/>
            </p:cNvSpPr>
            <p:nvPr userDrawn="1"/>
          </p:nvSpPr>
          <p:spPr bwMode="auto">
            <a:xfrm>
              <a:off x="0" y="3639"/>
              <a:ext cx="624"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 name="Line 12"/>
            <p:cNvSpPr>
              <a:spLocks noChangeShapeType="1"/>
            </p:cNvSpPr>
            <p:nvPr userDrawn="1"/>
          </p:nvSpPr>
          <p:spPr bwMode="auto">
            <a:xfrm>
              <a:off x="0" y="4020"/>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 name="Line 13"/>
            <p:cNvSpPr>
              <a:spLocks noChangeShapeType="1"/>
            </p:cNvSpPr>
            <p:nvPr userDrawn="1"/>
          </p:nvSpPr>
          <p:spPr bwMode="auto">
            <a:xfrm>
              <a:off x="0" y="3894"/>
              <a:ext cx="624"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 name="Line 14"/>
            <p:cNvSpPr>
              <a:spLocks noChangeShapeType="1"/>
            </p:cNvSpPr>
            <p:nvPr userDrawn="1"/>
          </p:nvSpPr>
          <p:spPr bwMode="auto">
            <a:xfrm>
              <a:off x="0" y="3813"/>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 name="Line 15"/>
            <p:cNvSpPr>
              <a:spLocks noChangeShapeType="1"/>
            </p:cNvSpPr>
            <p:nvPr userDrawn="1"/>
          </p:nvSpPr>
          <p:spPr bwMode="auto">
            <a:xfrm>
              <a:off x="0" y="3999"/>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 name="Line 16"/>
            <p:cNvSpPr>
              <a:spLocks noChangeShapeType="1"/>
            </p:cNvSpPr>
            <p:nvPr userDrawn="1"/>
          </p:nvSpPr>
          <p:spPr bwMode="auto">
            <a:xfrm>
              <a:off x="0" y="3687"/>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 name="Line 17"/>
            <p:cNvSpPr>
              <a:spLocks noChangeShapeType="1"/>
            </p:cNvSpPr>
            <p:nvPr userDrawn="1"/>
          </p:nvSpPr>
          <p:spPr bwMode="auto">
            <a:xfrm>
              <a:off x="0" y="3741"/>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 name="Line 18"/>
            <p:cNvSpPr>
              <a:spLocks noChangeShapeType="1"/>
            </p:cNvSpPr>
            <p:nvPr userDrawn="1"/>
          </p:nvSpPr>
          <p:spPr bwMode="auto">
            <a:xfrm>
              <a:off x="0" y="3939"/>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 name="Line 19"/>
            <p:cNvSpPr>
              <a:spLocks noChangeShapeType="1"/>
            </p:cNvSpPr>
            <p:nvPr userDrawn="1"/>
          </p:nvSpPr>
          <p:spPr bwMode="auto">
            <a:xfrm>
              <a:off x="0" y="3918"/>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 name="Line 20"/>
            <p:cNvSpPr>
              <a:spLocks noChangeShapeType="1"/>
            </p:cNvSpPr>
            <p:nvPr userDrawn="1"/>
          </p:nvSpPr>
          <p:spPr bwMode="auto">
            <a:xfrm>
              <a:off x="0" y="3510"/>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 name="Line 21"/>
            <p:cNvSpPr>
              <a:spLocks noChangeShapeType="1"/>
            </p:cNvSpPr>
            <p:nvPr userDrawn="1"/>
          </p:nvSpPr>
          <p:spPr bwMode="auto">
            <a:xfrm>
              <a:off x="0" y="3546"/>
              <a:ext cx="624"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 name="Line 22"/>
            <p:cNvSpPr>
              <a:spLocks noChangeShapeType="1"/>
            </p:cNvSpPr>
            <p:nvPr userDrawn="1"/>
          </p:nvSpPr>
          <p:spPr bwMode="auto">
            <a:xfrm>
              <a:off x="0" y="3579"/>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 name="Line 23"/>
            <p:cNvSpPr>
              <a:spLocks noChangeShapeType="1"/>
            </p:cNvSpPr>
            <p:nvPr userDrawn="1"/>
          </p:nvSpPr>
          <p:spPr bwMode="auto">
            <a:xfrm>
              <a:off x="0" y="3420"/>
              <a:ext cx="624"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 name="Line 24"/>
            <p:cNvSpPr>
              <a:spLocks noChangeShapeType="1"/>
            </p:cNvSpPr>
            <p:nvPr userDrawn="1"/>
          </p:nvSpPr>
          <p:spPr bwMode="auto">
            <a:xfrm>
              <a:off x="0" y="3372"/>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 name="Line 25"/>
            <p:cNvSpPr>
              <a:spLocks noChangeShapeType="1"/>
            </p:cNvSpPr>
            <p:nvPr userDrawn="1"/>
          </p:nvSpPr>
          <p:spPr bwMode="auto">
            <a:xfrm>
              <a:off x="0" y="3465"/>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 name="Line 26"/>
            <p:cNvSpPr>
              <a:spLocks noChangeShapeType="1"/>
            </p:cNvSpPr>
            <p:nvPr userDrawn="1"/>
          </p:nvSpPr>
          <p:spPr bwMode="auto">
            <a:xfrm>
              <a:off x="0" y="2973"/>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 name="Line 27"/>
            <p:cNvSpPr>
              <a:spLocks noChangeShapeType="1"/>
            </p:cNvSpPr>
            <p:nvPr userDrawn="1"/>
          </p:nvSpPr>
          <p:spPr bwMode="auto">
            <a:xfrm>
              <a:off x="0" y="2946"/>
              <a:ext cx="624"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 name="Line 28"/>
            <p:cNvSpPr>
              <a:spLocks noChangeShapeType="1"/>
            </p:cNvSpPr>
            <p:nvPr userDrawn="1"/>
          </p:nvSpPr>
          <p:spPr bwMode="auto">
            <a:xfrm>
              <a:off x="0" y="3327"/>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 name="Line 29"/>
            <p:cNvSpPr>
              <a:spLocks noChangeShapeType="1"/>
            </p:cNvSpPr>
            <p:nvPr userDrawn="1"/>
          </p:nvSpPr>
          <p:spPr bwMode="auto">
            <a:xfrm>
              <a:off x="0" y="3201"/>
              <a:ext cx="624"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 name="Line 30"/>
            <p:cNvSpPr>
              <a:spLocks noChangeShapeType="1"/>
            </p:cNvSpPr>
            <p:nvPr userDrawn="1"/>
          </p:nvSpPr>
          <p:spPr bwMode="auto">
            <a:xfrm>
              <a:off x="0" y="3120"/>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 name="Line 31"/>
            <p:cNvSpPr>
              <a:spLocks noChangeShapeType="1"/>
            </p:cNvSpPr>
            <p:nvPr userDrawn="1"/>
          </p:nvSpPr>
          <p:spPr bwMode="auto">
            <a:xfrm>
              <a:off x="0" y="3306"/>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 name="Line 32"/>
            <p:cNvSpPr>
              <a:spLocks noChangeShapeType="1"/>
            </p:cNvSpPr>
            <p:nvPr userDrawn="1"/>
          </p:nvSpPr>
          <p:spPr bwMode="auto">
            <a:xfrm>
              <a:off x="0" y="2994"/>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 name="Line 33"/>
            <p:cNvSpPr>
              <a:spLocks noChangeShapeType="1"/>
            </p:cNvSpPr>
            <p:nvPr userDrawn="1"/>
          </p:nvSpPr>
          <p:spPr bwMode="auto">
            <a:xfrm>
              <a:off x="0" y="3048"/>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 name="Line 34"/>
            <p:cNvSpPr>
              <a:spLocks noChangeShapeType="1"/>
            </p:cNvSpPr>
            <p:nvPr userDrawn="1"/>
          </p:nvSpPr>
          <p:spPr bwMode="auto">
            <a:xfrm>
              <a:off x="0" y="3246"/>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7" name="Line 35"/>
            <p:cNvSpPr>
              <a:spLocks noChangeShapeType="1"/>
            </p:cNvSpPr>
            <p:nvPr userDrawn="1"/>
          </p:nvSpPr>
          <p:spPr bwMode="auto">
            <a:xfrm>
              <a:off x="0" y="3225"/>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8" name="Line 36"/>
            <p:cNvSpPr>
              <a:spLocks noChangeShapeType="1"/>
            </p:cNvSpPr>
            <p:nvPr userDrawn="1"/>
          </p:nvSpPr>
          <p:spPr bwMode="auto">
            <a:xfrm>
              <a:off x="0" y="2831"/>
              <a:ext cx="624"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9" name="Line 37"/>
            <p:cNvSpPr>
              <a:spLocks noChangeShapeType="1"/>
            </p:cNvSpPr>
            <p:nvPr userDrawn="1"/>
          </p:nvSpPr>
          <p:spPr bwMode="auto">
            <a:xfrm>
              <a:off x="0" y="2750"/>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 name="Line 38"/>
            <p:cNvSpPr>
              <a:spLocks noChangeShapeType="1"/>
            </p:cNvSpPr>
            <p:nvPr userDrawn="1"/>
          </p:nvSpPr>
          <p:spPr bwMode="auto">
            <a:xfrm>
              <a:off x="0" y="2678"/>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 name="Line 39"/>
            <p:cNvSpPr>
              <a:spLocks noChangeShapeType="1"/>
            </p:cNvSpPr>
            <p:nvPr userDrawn="1"/>
          </p:nvSpPr>
          <p:spPr bwMode="auto">
            <a:xfrm>
              <a:off x="0" y="2876"/>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2" name="Line 40"/>
            <p:cNvSpPr>
              <a:spLocks noChangeShapeType="1"/>
            </p:cNvSpPr>
            <p:nvPr userDrawn="1"/>
          </p:nvSpPr>
          <p:spPr bwMode="auto">
            <a:xfrm>
              <a:off x="0" y="2855"/>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3" name="Line 41"/>
            <p:cNvSpPr>
              <a:spLocks noChangeShapeType="1"/>
            </p:cNvSpPr>
            <p:nvPr userDrawn="1"/>
          </p:nvSpPr>
          <p:spPr bwMode="auto">
            <a:xfrm>
              <a:off x="0" y="2554"/>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 name="Line 42"/>
            <p:cNvSpPr>
              <a:spLocks noChangeShapeType="1"/>
            </p:cNvSpPr>
            <p:nvPr userDrawn="1"/>
          </p:nvSpPr>
          <p:spPr bwMode="auto">
            <a:xfrm>
              <a:off x="0" y="2590"/>
              <a:ext cx="624"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5" name="Line 43"/>
            <p:cNvSpPr>
              <a:spLocks noChangeShapeType="1"/>
            </p:cNvSpPr>
            <p:nvPr userDrawn="1"/>
          </p:nvSpPr>
          <p:spPr bwMode="auto">
            <a:xfrm>
              <a:off x="0" y="2623"/>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6" name="Line 44"/>
            <p:cNvSpPr>
              <a:spLocks noChangeShapeType="1"/>
            </p:cNvSpPr>
            <p:nvPr userDrawn="1"/>
          </p:nvSpPr>
          <p:spPr bwMode="auto">
            <a:xfrm>
              <a:off x="0" y="2464"/>
              <a:ext cx="624"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7" name="Line 45"/>
            <p:cNvSpPr>
              <a:spLocks noChangeShapeType="1"/>
            </p:cNvSpPr>
            <p:nvPr userDrawn="1"/>
          </p:nvSpPr>
          <p:spPr bwMode="auto">
            <a:xfrm>
              <a:off x="0" y="2416"/>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8" name="Line 46"/>
            <p:cNvSpPr>
              <a:spLocks noChangeShapeType="1"/>
            </p:cNvSpPr>
            <p:nvPr userDrawn="1"/>
          </p:nvSpPr>
          <p:spPr bwMode="auto">
            <a:xfrm>
              <a:off x="0" y="2509"/>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9" name="Line 47"/>
            <p:cNvSpPr>
              <a:spLocks noChangeShapeType="1"/>
            </p:cNvSpPr>
            <p:nvPr userDrawn="1"/>
          </p:nvSpPr>
          <p:spPr bwMode="auto">
            <a:xfrm>
              <a:off x="0" y="2371"/>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0" name="Line 48"/>
            <p:cNvSpPr>
              <a:spLocks noChangeShapeType="1"/>
            </p:cNvSpPr>
            <p:nvPr userDrawn="1"/>
          </p:nvSpPr>
          <p:spPr bwMode="auto">
            <a:xfrm>
              <a:off x="0" y="2245"/>
              <a:ext cx="624"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 name="Line 49"/>
            <p:cNvSpPr>
              <a:spLocks noChangeShapeType="1"/>
            </p:cNvSpPr>
            <p:nvPr userDrawn="1"/>
          </p:nvSpPr>
          <p:spPr bwMode="auto">
            <a:xfrm>
              <a:off x="0" y="2350"/>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2" name="Line 50"/>
            <p:cNvSpPr>
              <a:spLocks noChangeShapeType="1"/>
            </p:cNvSpPr>
            <p:nvPr userDrawn="1"/>
          </p:nvSpPr>
          <p:spPr bwMode="auto">
            <a:xfrm>
              <a:off x="0" y="2290"/>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3" name="Line 51"/>
            <p:cNvSpPr>
              <a:spLocks noChangeShapeType="1"/>
            </p:cNvSpPr>
            <p:nvPr userDrawn="1"/>
          </p:nvSpPr>
          <p:spPr bwMode="auto">
            <a:xfrm>
              <a:off x="0" y="2269"/>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4" name="Line 52"/>
            <p:cNvSpPr>
              <a:spLocks noChangeShapeType="1"/>
            </p:cNvSpPr>
            <p:nvPr userDrawn="1"/>
          </p:nvSpPr>
          <p:spPr bwMode="auto">
            <a:xfrm>
              <a:off x="0" y="2130"/>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5" name="Line 53"/>
            <p:cNvSpPr>
              <a:spLocks noChangeShapeType="1"/>
            </p:cNvSpPr>
            <p:nvPr userDrawn="1"/>
          </p:nvSpPr>
          <p:spPr bwMode="auto">
            <a:xfrm>
              <a:off x="0" y="2166"/>
              <a:ext cx="624"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6" name="Line 54"/>
            <p:cNvSpPr>
              <a:spLocks noChangeShapeType="1"/>
            </p:cNvSpPr>
            <p:nvPr userDrawn="1"/>
          </p:nvSpPr>
          <p:spPr bwMode="auto">
            <a:xfrm>
              <a:off x="0" y="2199"/>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 name="Line 55"/>
            <p:cNvSpPr>
              <a:spLocks noChangeShapeType="1"/>
            </p:cNvSpPr>
            <p:nvPr userDrawn="1"/>
          </p:nvSpPr>
          <p:spPr bwMode="auto">
            <a:xfrm>
              <a:off x="0" y="2040"/>
              <a:ext cx="624"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8" name="Line 56"/>
            <p:cNvSpPr>
              <a:spLocks noChangeShapeType="1"/>
            </p:cNvSpPr>
            <p:nvPr userDrawn="1"/>
          </p:nvSpPr>
          <p:spPr bwMode="auto">
            <a:xfrm>
              <a:off x="0" y="1992"/>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 name="Line 57"/>
            <p:cNvSpPr>
              <a:spLocks noChangeShapeType="1"/>
            </p:cNvSpPr>
            <p:nvPr userDrawn="1"/>
          </p:nvSpPr>
          <p:spPr bwMode="auto">
            <a:xfrm>
              <a:off x="0" y="2085"/>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0" name="Line 58"/>
            <p:cNvSpPr>
              <a:spLocks noChangeShapeType="1"/>
            </p:cNvSpPr>
            <p:nvPr userDrawn="1"/>
          </p:nvSpPr>
          <p:spPr bwMode="auto">
            <a:xfrm>
              <a:off x="0" y="1593"/>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 name="Line 59"/>
            <p:cNvSpPr>
              <a:spLocks noChangeShapeType="1"/>
            </p:cNvSpPr>
            <p:nvPr userDrawn="1"/>
          </p:nvSpPr>
          <p:spPr bwMode="auto">
            <a:xfrm>
              <a:off x="0" y="1566"/>
              <a:ext cx="624"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 name="Line 60"/>
            <p:cNvSpPr>
              <a:spLocks noChangeShapeType="1"/>
            </p:cNvSpPr>
            <p:nvPr userDrawn="1"/>
          </p:nvSpPr>
          <p:spPr bwMode="auto">
            <a:xfrm>
              <a:off x="0" y="1947"/>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 name="Line 61"/>
            <p:cNvSpPr>
              <a:spLocks noChangeShapeType="1"/>
            </p:cNvSpPr>
            <p:nvPr userDrawn="1"/>
          </p:nvSpPr>
          <p:spPr bwMode="auto">
            <a:xfrm>
              <a:off x="0" y="1821"/>
              <a:ext cx="624"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 name="Line 62"/>
            <p:cNvSpPr>
              <a:spLocks noChangeShapeType="1"/>
            </p:cNvSpPr>
            <p:nvPr userDrawn="1"/>
          </p:nvSpPr>
          <p:spPr bwMode="auto">
            <a:xfrm>
              <a:off x="0" y="1740"/>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5" name="Line 63"/>
            <p:cNvSpPr>
              <a:spLocks noChangeShapeType="1"/>
            </p:cNvSpPr>
            <p:nvPr userDrawn="1"/>
          </p:nvSpPr>
          <p:spPr bwMode="auto">
            <a:xfrm>
              <a:off x="0" y="1926"/>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6" name="Line 64"/>
            <p:cNvSpPr>
              <a:spLocks noChangeShapeType="1"/>
            </p:cNvSpPr>
            <p:nvPr userDrawn="1"/>
          </p:nvSpPr>
          <p:spPr bwMode="auto">
            <a:xfrm>
              <a:off x="0" y="1614"/>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7" name="Line 65"/>
            <p:cNvSpPr>
              <a:spLocks noChangeShapeType="1"/>
            </p:cNvSpPr>
            <p:nvPr userDrawn="1"/>
          </p:nvSpPr>
          <p:spPr bwMode="auto">
            <a:xfrm>
              <a:off x="0" y="1668"/>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8" name="Line 66"/>
            <p:cNvSpPr>
              <a:spLocks noChangeShapeType="1"/>
            </p:cNvSpPr>
            <p:nvPr userDrawn="1"/>
          </p:nvSpPr>
          <p:spPr bwMode="auto">
            <a:xfrm>
              <a:off x="0" y="1866"/>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9" name="Line 67"/>
            <p:cNvSpPr>
              <a:spLocks noChangeShapeType="1"/>
            </p:cNvSpPr>
            <p:nvPr userDrawn="1"/>
          </p:nvSpPr>
          <p:spPr bwMode="auto">
            <a:xfrm>
              <a:off x="0" y="1845"/>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0" name="Line 68"/>
            <p:cNvSpPr>
              <a:spLocks noChangeShapeType="1"/>
            </p:cNvSpPr>
            <p:nvPr userDrawn="1"/>
          </p:nvSpPr>
          <p:spPr bwMode="auto">
            <a:xfrm>
              <a:off x="0" y="1437"/>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1" name="Line 69"/>
            <p:cNvSpPr>
              <a:spLocks noChangeShapeType="1"/>
            </p:cNvSpPr>
            <p:nvPr userDrawn="1"/>
          </p:nvSpPr>
          <p:spPr bwMode="auto">
            <a:xfrm>
              <a:off x="0" y="1473"/>
              <a:ext cx="624"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2" name="Line 70"/>
            <p:cNvSpPr>
              <a:spLocks noChangeShapeType="1"/>
            </p:cNvSpPr>
            <p:nvPr userDrawn="1"/>
          </p:nvSpPr>
          <p:spPr bwMode="auto">
            <a:xfrm>
              <a:off x="0" y="1506"/>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3" name="Line 71"/>
            <p:cNvSpPr>
              <a:spLocks noChangeShapeType="1"/>
            </p:cNvSpPr>
            <p:nvPr userDrawn="1"/>
          </p:nvSpPr>
          <p:spPr bwMode="auto">
            <a:xfrm>
              <a:off x="0" y="1347"/>
              <a:ext cx="624"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4" name="Line 72"/>
            <p:cNvSpPr>
              <a:spLocks noChangeShapeType="1"/>
            </p:cNvSpPr>
            <p:nvPr userDrawn="1"/>
          </p:nvSpPr>
          <p:spPr bwMode="auto">
            <a:xfrm>
              <a:off x="0" y="1392"/>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5" name="Line 73"/>
            <p:cNvSpPr>
              <a:spLocks noChangeShapeType="1"/>
            </p:cNvSpPr>
            <p:nvPr userDrawn="1"/>
          </p:nvSpPr>
          <p:spPr bwMode="auto">
            <a:xfrm>
              <a:off x="0" y="1016"/>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6" name="Line 74"/>
            <p:cNvSpPr>
              <a:spLocks noChangeShapeType="1"/>
            </p:cNvSpPr>
            <p:nvPr userDrawn="1"/>
          </p:nvSpPr>
          <p:spPr bwMode="auto">
            <a:xfrm>
              <a:off x="0" y="989"/>
              <a:ext cx="624"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7" name="Line 75"/>
            <p:cNvSpPr>
              <a:spLocks noChangeShapeType="1"/>
            </p:cNvSpPr>
            <p:nvPr userDrawn="1"/>
          </p:nvSpPr>
          <p:spPr bwMode="auto">
            <a:xfrm>
              <a:off x="0" y="1244"/>
              <a:ext cx="624"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8" name="Line 76"/>
            <p:cNvSpPr>
              <a:spLocks noChangeShapeType="1"/>
            </p:cNvSpPr>
            <p:nvPr userDrawn="1"/>
          </p:nvSpPr>
          <p:spPr bwMode="auto">
            <a:xfrm>
              <a:off x="0" y="1163"/>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9" name="Line 77"/>
            <p:cNvSpPr>
              <a:spLocks noChangeShapeType="1"/>
            </p:cNvSpPr>
            <p:nvPr userDrawn="1"/>
          </p:nvSpPr>
          <p:spPr bwMode="auto">
            <a:xfrm>
              <a:off x="0" y="1037"/>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0" name="Line 78"/>
            <p:cNvSpPr>
              <a:spLocks noChangeShapeType="1"/>
            </p:cNvSpPr>
            <p:nvPr userDrawn="1"/>
          </p:nvSpPr>
          <p:spPr bwMode="auto">
            <a:xfrm>
              <a:off x="0" y="1091"/>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1" name="Line 79"/>
            <p:cNvSpPr>
              <a:spLocks noChangeShapeType="1"/>
            </p:cNvSpPr>
            <p:nvPr userDrawn="1"/>
          </p:nvSpPr>
          <p:spPr bwMode="auto">
            <a:xfrm>
              <a:off x="0" y="1289"/>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2" name="Line 80"/>
            <p:cNvSpPr>
              <a:spLocks noChangeShapeType="1"/>
            </p:cNvSpPr>
            <p:nvPr userDrawn="1"/>
          </p:nvSpPr>
          <p:spPr bwMode="auto">
            <a:xfrm>
              <a:off x="0" y="1268"/>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3" name="Line 81"/>
            <p:cNvSpPr>
              <a:spLocks noChangeShapeType="1"/>
            </p:cNvSpPr>
            <p:nvPr userDrawn="1"/>
          </p:nvSpPr>
          <p:spPr bwMode="auto">
            <a:xfrm>
              <a:off x="0" y="860"/>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4" name="Line 82"/>
            <p:cNvSpPr>
              <a:spLocks noChangeShapeType="1"/>
            </p:cNvSpPr>
            <p:nvPr userDrawn="1"/>
          </p:nvSpPr>
          <p:spPr bwMode="auto">
            <a:xfrm>
              <a:off x="0" y="896"/>
              <a:ext cx="624"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5" name="Line 83"/>
            <p:cNvSpPr>
              <a:spLocks noChangeShapeType="1"/>
            </p:cNvSpPr>
            <p:nvPr userDrawn="1"/>
          </p:nvSpPr>
          <p:spPr bwMode="auto">
            <a:xfrm>
              <a:off x="0" y="929"/>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6" name="Line 84"/>
            <p:cNvSpPr>
              <a:spLocks noChangeShapeType="1"/>
            </p:cNvSpPr>
            <p:nvPr userDrawn="1"/>
          </p:nvSpPr>
          <p:spPr bwMode="auto">
            <a:xfrm>
              <a:off x="0" y="770"/>
              <a:ext cx="624"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7" name="Line 85"/>
            <p:cNvSpPr>
              <a:spLocks noChangeShapeType="1"/>
            </p:cNvSpPr>
            <p:nvPr userDrawn="1"/>
          </p:nvSpPr>
          <p:spPr bwMode="auto">
            <a:xfrm>
              <a:off x="0" y="815"/>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8" name="Line 86"/>
            <p:cNvSpPr>
              <a:spLocks noChangeShapeType="1"/>
            </p:cNvSpPr>
            <p:nvPr userDrawn="1"/>
          </p:nvSpPr>
          <p:spPr bwMode="auto">
            <a:xfrm>
              <a:off x="0" y="718"/>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9" name="Line 87"/>
            <p:cNvSpPr>
              <a:spLocks noChangeShapeType="1"/>
            </p:cNvSpPr>
            <p:nvPr userDrawn="1"/>
          </p:nvSpPr>
          <p:spPr bwMode="auto">
            <a:xfrm>
              <a:off x="0" y="646"/>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0" name="Line 88"/>
            <p:cNvSpPr>
              <a:spLocks noChangeShapeType="1"/>
            </p:cNvSpPr>
            <p:nvPr userDrawn="1"/>
          </p:nvSpPr>
          <p:spPr bwMode="auto">
            <a:xfrm>
              <a:off x="0" y="522"/>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1" name="Line 89"/>
            <p:cNvSpPr>
              <a:spLocks noChangeShapeType="1"/>
            </p:cNvSpPr>
            <p:nvPr userDrawn="1"/>
          </p:nvSpPr>
          <p:spPr bwMode="auto">
            <a:xfrm>
              <a:off x="0" y="558"/>
              <a:ext cx="624"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2" name="Line 90"/>
            <p:cNvSpPr>
              <a:spLocks noChangeShapeType="1"/>
            </p:cNvSpPr>
            <p:nvPr userDrawn="1"/>
          </p:nvSpPr>
          <p:spPr bwMode="auto">
            <a:xfrm>
              <a:off x="0" y="591"/>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3" name="Line 91"/>
            <p:cNvSpPr>
              <a:spLocks noChangeShapeType="1"/>
            </p:cNvSpPr>
            <p:nvPr userDrawn="1"/>
          </p:nvSpPr>
          <p:spPr bwMode="auto">
            <a:xfrm>
              <a:off x="0" y="432"/>
              <a:ext cx="624"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4" name="Line 92"/>
            <p:cNvSpPr>
              <a:spLocks noChangeShapeType="1"/>
            </p:cNvSpPr>
            <p:nvPr userDrawn="1"/>
          </p:nvSpPr>
          <p:spPr bwMode="auto">
            <a:xfrm>
              <a:off x="0" y="384"/>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5" name="Line 93"/>
            <p:cNvSpPr>
              <a:spLocks noChangeShapeType="1"/>
            </p:cNvSpPr>
            <p:nvPr userDrawn="1"/>
          </p:nvSpPr>
          <p:spPr bwMode="auto">
            <a:xfrm>
              <a:off x="0" y="477"/>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6" name="Line 94"/>
            <p:cNvSpPr>
              <a:spLocks noChangeShapeType="1"/>
            </p:cNvSpPr>
            <p:nvPr userDrawn="1"/>
          </p:nvSpPr>
          <p:spPr bwMode="auto">
            <a:xfrm>
              <a:off x="0" y="339"/>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7" name="Line 95"/>
            <p:cNvSpPr>
              <a:spLocks noChangeShapeType="1"/>
            </p:cNvSpPr>
            <p:nvPr userDrawn="1"/>
          </p:nvSpPr>
          <p:spPr bwMode="auto">
            <a:xfrm>
              <a:off x="0" y="318"/>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8" name="Line 96"/>
            <p:cNvSpPr>
              <a:spLocks noChangeShapeType="1"/>
            </p:cNvSpPr>
            <p:nvPr userDrawn="1"/>
          </p:nvSpPr>
          <p:spPr bwMode="auto">
            <a:xfrm>
              <a:off x="0" y="258"/>
              <a:ext cx="624"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9" name="Line 97"/>
            <p:cNvSpPr>
              <a:spLocks noChangeShapeType="1"/>
            </p:cNvSpPr>
            <p:nvPr userDrawn="1"/>
          </p:nvSpPr>
          <p:spPr bwMode="auto">
            <a:xfrm>
              <a:off x="0" y="70"/>
              <a:ext cx="624"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0" name="Line 98"/>
            <p:cNvSpPr>
              <a:spLocks noChangeShapeType="1"/>
            </p:cNvSpPr>
            <p:nvPr userDrawn="1"/>
          </p:nvSpPr>
          <p:spPr bwMode="auto">
            <a:xfrm>
              <a:off x="0" y="43"/>
              <a:ext cx="624"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1" name="Line 99"/>
            <p:cNvSpPr>
              <a:spLocks noChangeShapeType="1"/>
            </p:cNvSpPr>
            <p:nvPr userDrawn="1"/>
          </p:nvSpPr>
          <p:spPr bwMode="auto">
            <a:xfrm>
              <a:off x="0" y="91"/>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 name="Line 100"/>
            <p:cNvSpPr>
              <a:spLocks noChangeShapeType="1"/>
            </p:cNvSpPr>
            <p:nvPr userDrawn="1"/>
          </p:nvSpPr>
          <p:spPr bwMode="auto">
            <a:xfrm>
              <a:off x="0" y="145"/>
              <a:ext cx="624"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 name="Line 101"/>
            <p:cNvSpPr>
              <a:spLocks noChangeShapeType="1"/>
            </p:cNvSpPr>
            <p:nvPr userDrawn="1"/>
          </p:nvSpPr>
          <p:spPr bwMode="auto">
            <a:xfrm>
              <a:off x="0" y="202"/>
              <a:ext cx="624"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04" name="Rectangle 106"/>
          <p:cNvSpPr>
            <a:spLocks noChangeArrowheads="1"/>
          </p:cNvSpPr>
          <p:nvPr/>
        </p:nvSpPr>
        <p:spPr bwMode="auto">
          <a:xfrm>
            <a:off x="3017838" y="3122613"/>
            <a:ext cx="5662612" cy="77787"/>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kumimoji="1" lang="en-US">
              <a:latin typeface="Arial" panose="020B0604020202020204" pitchFamily="34" charset="0"/>
            </a:endParaRPr>
          </a:p>
        </p:txBody>
      </p:sp>
      <p:sp>
        <p:nvSpPr>
          <p:cNvPr id="105" name="Rectangle 107"/>
          <p:cNvSpPr>
            <a:spLocks noChangeArrowheads="1"/>
          </p:cNvSpPr>
          <p:nvPr/>
        </p:nvSpPr>
        <p:spPr bwMode="auto">
          <a:xfrm>
            <a:off x="1098550" y="1863725"/>
            <a:ext cx="5662613" cy="77788"/>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kumimoji="1" lang="en-US">
              <a:latin typeface="Arial" panose="020B0604020202020204" pitchFamily="34" charset="0"/>
            </a:endParaRPr>
          </a:p>
        </p:txBody>
      </p:sp>
      <p:grpSp>
        <p:nvGrpSpPr>
          <p:cNvPr id="106" name="Group 108"/>
          <p:cNvGrpSpPr>
            <a:grpSpLocks/>
          </p:cNvGrpSpPr>
          <p:nvPr/>
        </p:nvGrpSpPr>
        <p:grpSpPr bwMode="auto">
          <a:xfrm>
            <a:off x="1295400" y="2133600"/>
            <a:ext cx="1066800" cy="838200"/>
            <a:chOff x="912" y="1344"/>
            <a:chExt cx="672" cy="528"/>
          </a:xfrm>
        </p:grpSpPr>
        <p:sp>
          <p:nvSpPr>
            <p:cNvPr id="107" name="Rectangle 109"/>
            <p:cNvSpPr>
              <a:spLocks noChangeArrowheads="1"/>
            </p:cNvSpPr>
            <p:nvPr userDrawn="1"/>
          </p:nvSpPr>
          <p:spPr bwMode="auto">
            <a:xfrm>
              <a:off x="912" y="1344"/>
              <a:ext cx="672" cy="528"/>
            </a:xfrm>
            <a:prstGeom prst="rect">
              <a:avLst/>
            </a:prstGeom>
            <a:solidFill>
              <a:schemeClr val="bg1"/>
            </a:solidFill>
            <a:ln w="2857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08" name="Rectangle 110"/>
            <p:cNvSpPr>
              <a:spLocks noChangeArrowheads="1"/>
            </p:cNvSpPr>
            <p:nvPr userDrawn="1"/>
          </p:nvSpPr>
          <p:spPr bwMode="auto">
            <a:xfrm>
              <a:off x="1478" y="1721"/>
              <a:ext cx="71" cy="7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grpSp>
          <p:nvGrpSpPr>
            <p:cNvPr id="109" name="Group 111"/>
            <p:cNvGrpSpPr>
              <a:grpSpLocks/>
            </p:cNvGrpSpPr>
            <p:nvPr userDrawn="1"/>
          </p:nvGrpSpPr>
          <p:grpSpPr bwMode="auto">
            <a:xfrm>
              <a:off x="939" y="1420"/>
              <a:ext cx="567" cy="380"/>
              <a:chOff x="1920" y="96"/>
              <a:chExt cx="768" cy="480"/>
            </a:xfrm>
          </p:grpSpPr>
          <p:sp>
            <p:nvSpPr>
              <p:cNvPr id="114" name="Oval 112"/>
              <p:cNvSpPr>
                <a:spLocks noChangeArrowheads="1"/>
              </p:cNvSpPr>
              <p:nvPr userDrawn="1"/>
            </p:nvSpPr>
            <p:spPr bwMode="auto">
              <a:xfrm>
                <a:off x="1920" y="192"/>
                <a:ext cx="576" cy="239"/>
              </a:xfrm>
              <a:prstGeom prst="ellipse">
                <a:avLst/>
              </a:prstGeom>
              <a:solidFill>
                <a:srgbClr val="6F6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15" name="Oval 113"/>
              <p:cNvSpPr>
                <a:spLocks noChangeArrowheads="1"/>
              </p:cNvSpPr>
              <p:nvPr userDrawn="1"/>
            </p:nvSpPr>
            <p:spPr bwMode="auto">
              <a:xfrm>
                <a:off x="2016" y="96"/>
                <a:ext cx="576" cy="241"/>
              </a:xfrm>
              <a:prstGeom prst="ellipse">
                <a:avLst/>
              </a:prstGeom>
              <a:solidFill>
                <a:srgbClr val="6F6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16" name="Oval 114"/>
              <p:cNvSpPr>
                <a:spLocks noChangeArrowheads="1"/>
              </p:cNvSpPr>
              <p:nvPr userDrawn="1"/>
            </p:nvSpPr>
            <p:spPr bwMode="auto">
              <a:xfrm>
                <a:off x="2016" y="337"/>
                <a:ext cx="336" cy="239"/>
              </a:xfrm>
              <a:prstGeom prst="ellipse">
                <a:avLst/>
              </a:prstGeom>
              <a:solidFill>
                <a:srgbClr val="6F6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17" name="Oval 115"/>
              <p:cNvSpPr>
                <a:spLocks noChangeArrowheads="1"/>
              </p:cNvSpPr>
              <p:nvPr userDrawn="1"/>
            </p:nvSpPr>
            <p:spPr bwMode="auto">
              <a:xfrm>
                <a:off x="2256" y="337"/>
                <a:ext cx="336" cy="239"/>
              </a:xfrm>
              <a:prstGeom prst="ellipse">
                <a:avLst/>
              </a:prstGeom>
              <a:solidFill>
                <a:srgbClr val="6F6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18" name="Oval 116"/>
              <p:cNvSpPr>
                <a:spLocks noChangeArrowheads="1"/>
              </p:cNvSpPr>
              <p:nvPr userDrawn="1"/>
            </p:nvSpPr>
            <p:spPr bwMode="auto">
              <a:xfrm>
                <a:off x="2256" y="240"/>
                <a:ext cx="336" cy="239"/>
              </a:xfrm>
              <a:prstGeom prst="ellipse">
                <a:avLst/>
              </a:prstGeom>
              <a:solidFill>
                <a:srgbClr val="6F6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19" name="Oval 117"/>
              <p:cNvSpPr>
                <a:spLocks noChangeArrowheads="1"/>
              </p:cNvSpPr>
              <p:nvPr userDrawn="1"/>
            </p:nvSpPr>
            <p:spPr bwMode="auto">
              <a:xfrm>
                <a:off x="2352" y="240"/>
                <a:ext cx="336" cy="239"/>
              </a:xfrm>
              <a:prstGeom prst="ellipse">
                <a:avLst/>
              </a:prstGeom>
              <a:solidFill>
                <a:srgbClr val="6F6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grpSp>
        <p:sp>
          <p:nvSpPr>
            <p:cNvPr id="110" name="Rectangle 118"/>
            <p:cNvSpPr>
              <a:spLocks noChangeArrowheads="1"/>
            </p:cNvSpPr>
            <p:nvPr userDrawn="1"/>
          </p:nvSpPr>
          <p:spPr bwMode="auto">
            <a:xfrm>
              <a:off x="947" y="1382"/>
              <a:ext cx="71" cy="7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11" name="Rectangle 119"/>
            <p:cNvSpPr>
              <a:spLocks noChangeArrowheads="1"/>
            </p:cNvSpPr>
            <p:nvPr userDrawn="1"/>
          </p:nvSpPr>
          <p:spPr bwMode="auto">
            <a:xfrm>
              <a:off x="983" y="1419"/>
              <a:ext cx="70" cy="76"/>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12" name="Rectangle 120"/>
            <p:cNvSpPr>
              <a:spLocks noChangeArrowheads="1"/>
            </p:cNvSpPr>
            <p:nvPr userDrawn="1"/>
          </p:nvSpPr>
          <p:spPr bwMode="auto">
            <a:xfrm>
              <a:off x="1443" y="1683"/>
              <a:ext cx="70" cy="76"/>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cxnSp>
          <p:nvCxnSpPr>
            <p:cNvPr id="113" name="AutoShape 121"/>
            <p:cNvCxnSpPr>
              <a:cxnSpLocks noChangeShapeType="1"/>
            </p:cNvCxnSpPr>
            <p:nvPr userDrawn="1"/>
          </p:nvCxnSpPr>
          <p:spPr bwMode="auto">
            <a:xfrm>
              <a:off x="1053" y="1457"/>
              <a:ext cx="390" cy="264"/>
            </a:xfrm>
            <a:prstGeom prst="curvedConnector3">
              <a:avLst>
                <a:gd name="adj1" fmla="val 50000"/>
              </a:avLst>
            </a:prstGeom>
            <a:noFill/>
            <a:ln w="38100">
              <a:solidFill>
                <a:srgbClr val="FFFF00"/>
              </a:solidFill>
              <a:round/>
              <a:headEnd/>
              <a:tailEnd/>
            </a:ln>
            <a:extLst>
              <a:ext uri="{909E8E84-426E-40DD-AFC4-6F175D3DCCD1}">
                <a14:hiddenFill xmlns:a14="http://schemas.microsoft.com/office/drawing/2010/main">
                  <a:noFill/>
                </a14:hiddenFill>
              </a:ext>
            </a:extLst>
          </p:spPr>
        </p:cxnSp>
      </p:grpSp>
      <p:sp>
        <p:nvSpPr>
          <p:cNvPr id="505961" name="Rectangle 105"/>
          <p:cNvSpPr>
            <a:spLocks noGrp="1" noChangeArrowheads="1"/>
          </p:cNvSpPr>
          <p:nvPr>
            <p:ph type="subTitle" idx="1"/>
          </p:nvPr>
        </p:nvSpPr>
        <p:spPr>
          <a:xfrm>
            <a:off x="1566863" y="3429000"/>
            <a:ext cx="6662737" cy="2259013"/>
          </a:xfrm>
        </p:spPr>
        <p:txBody>
          <a:bodyPr/>
          <a:lstStyle>
            <a:lvl1pPr marL="0" indent="0" algn="ctr">
              <a:buFontTx/>
              <a:buNone/>
              <a:defRPr/>
            </a:lvl1pPr>
          </a:lstStyle>
          <a:p>
            <a:r>
              <a:rPr lang="en-US"/>
              <a:t>Click to edit Master subtitle style</a:t>
            </a:r>
          </a:p>
        </p:txBody>
      </p:sp>
      <p:sp>
        <p:nvSpPr>
          <p:cNvPr id="505978" name="Rectangle 122"/>
          <p:cNvSpPr>
            <a:spLocks noGrp="1" noChangeArrowheads="1"/>
          </p:cNvSpPr>
          <p:nvPr>
            <p:ph type="ctrTitle" sz="quarter"/>
          </p:nvPr>
        </p:nvSpPr>
        <p:spPr>
          <a:xfrm>
            <a:off x="1981200" y="1981200"/>
            <a:ext cx="6934200" cy="1143000"/>
          </a:xfrm>
        </p:spPr>
        <p:txBody>
          <a:bodyPr/>
          <a:lstStyle>
            <a:lvl1pPr algn="ctr">
              <a:defRPr/>
            </a:lvl1pPr>
          </a:lstStyle>
          <a:p>
            <a:r>
              <a:rPr lang="en-US"/>
              <a:t>15-441: Computer Networking</a:t>
            </a:r>
          </a:p>
        </p:txBody>
      </p:sp>
      <p:sp>
        <p:nvSpPr>
          <p:cNvPr id="120" name="Rectangle 102"/>
          <p:cNvSpPr>
            <a:spLocks noGrp="1" noChangeArrowheads="1"/>
          </p:cNvSpPr>
          <p:nvPr>
            <p:ph type="dt" sz="half" idx="10"/>
          </p:nvPr>
        </p:nvSpPr>
        <p:spPr>
          <a:xfrm>
            <a:off x="1387475" y="6357938"/>
            <a:ext cx="1905000" cy="457200"/>
          </a:xfrm>
        </p:spPr>
        <p:txBody>
          <a:bodyPr/>
          <a:lstStyle>
            <a:lvl1pPr>
              <a:defRPr sz="1400"/>
            </a:lvl1pPr>
          </a:lstStyle>
          <a:p>
            <a:pPr>
              <a:defRPr/>
            </a:pPr>
            <a:r>
              <a:rPr lang="en-US"/>
              <a:t>15-441 S'10</a:t>
            </a:r>
          </a:p>
        </p:txBody>
      </p:sp>
      <p:sp>
        <p:nvSpPr>
          <p:cNvPr id="121" name="Rectangle 103"/>
          <p:cNvSpPr>
            <a:spLocks noGrp="1" noChangeArrowheads="1"/>
          </p:cNvSpPr>
          <p:nvPr>
            <p:ph type="ftr" sz="quarter" idx="11"/>
          </p:nvPr>
        </p:nvSpPr>
        <p:spPr bwMode="auto">
          <a:xfrm>
            <a:off x="3352800" y="6357938"/>
            <a:ext cx="3048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a:defRPr sz="1400">
                <a:solidFill>
                  <a:schemeClr val="folHlink"/>
                </a:solidFill>
                <a:latin typeface="+mn-lt"/>
              </a:defRPr>
            </a:lvl1pPr>
          </a:lstStyle>
          <a:p>
            <a:pPr>
              <a:defRPr/>
            </a:pPr>
            <a:r>
              <a:rPr lang="en-US"/>
              <a:t>Lecture 21: CDN/Hashing/P2P</a:t>
            </a:r>
          </a:p>
        </p:txBody>
      </p:sp>
      <p:sp>
        <p:nvSpPr>
          <p:cNvPr id="122" name="Rectangle 104"/>
          <p:cNvSpPr>
            <a:spLocks noGrp="1" noChangeArrowheads="1"/>
          </p:cNvSpPr>
          <p:nvPr>
            <p:ph type="sldNum" sz="quarter" idx="12"/>
          </p:nvPr>
        </p:nvSpPr>
        <p:spPr>
          <a:xfrm>
            <a:off x="6464300" y="6361113"/>
            <a:ext cx="1906588" cy="457200"/>
          </a:xfrm>
        </p:spPr>
        <p:txBody>
          <a:bodyPr/>
          <a:lstStyle>
            <a:lvl1pPr>
              <a:defRPr sz="1400"/>
            </a:lvl1pPr>
          </a:lstStyle>
          <a:p>
            <a:fld id="{EC92A67B-BF2D-49F6-AAAC-5D8922BEB7E7}" type="slidenum">
              <a:rPr lang="en-US"/>
              <a:pPr/>
              <a:t>‹#›</a:t>
            </a:fld>
            <a:endParaRPr lang="en-US"/>
          </a:p>
        </p:txBody>
      </p:sp>
    </p:spTree>
    <p:extLst>
      <p:ext uri="{BB962C8B-B14F-4D97-AF65-F5344CB8AC3E}">
        <p14:creationId xmlns:p14="http://schemas.microsoft.com/office/powerpoint/2010/main" val="3984181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slide(fromLeft)">
                                      <p:cBhvr>
                                        <p:cTn id="7" dur="500"/>
                                        <p:tgtEl>
                                          <p:spTgt spid="105"/>
                                        </p:tgtEl>
                                      </p:cBhvr>
                                    </p:animEffect>
                                  </p:childTnLst>
                                </p:cTn>
                              </p:par>
                            </p:childTnLst>
                          </p:cTn>
                        </p:par>
                        <p:par>
                          <p:cTn id="8" fill="hold">
                            <p:stCondLst>
                              <p:cond delay="500"/>
                            </p:stCondLst>
                            <p:childTnLst>
                              <p:par>
                                <p:cTn id="9" presetID="12" presetClass="entr" presetSubtype="2" fill="hold" grpId="0" nodeType="afterEffect">
                                  <p:stCondLst>
                                    <p:cond delay="0"/>
                                  </p:stCondLst>
                                  <p:childTnLst>
                                    <p:set>
                                      <p:cBhvr>
                                        <p:cTn id="10" dur="1" fill="hold">
                                          <p:stCondLst>
                                            <p:cond delay="0"/>
                                          </p:stCondLst>
                                        </p:cTn>
                                        <p:tgtEl>
                                          <p:spTgt spid="104"/>
                                        </p:tgtEl>
                                        <p:attrNameLst>
                                          <p:attrName>style.visibility</p:attrName>
                                        </p:attrNameLst>
                                      </p:cBhvr>
                                      <p:to>
                                        <p:strVal val="visible"/>
                                      </p:to>
                                    </p:set>
                                    <p:animEffect transition="in" filter="slide(fromRight)">
                                      <p:cBhvr>
                                        <p:cTn id="11" dur="500"/>
                                        <p:tgtEl>
                                          <p:spTgt spid="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animBg="1" autoUpdateAnimBg="0"/>
      <p:bldP spid="105" grpId="0" animBg="1" autoUpdateAnimBg="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6"/>
          <p:cNvSpPr>
            <a:spLocks noGrp="1" noChangeArrowheads="1"/>
          </p:cNvSpPr>
          <p:nvPr>
            <p:ph type="dt" sz="half" idx="10"/>
          </p:nvPr>
        </p:nvSpPr>
        <p:spPr>
          <a:ln/>
        </p:spPr>
        <p:txBody>
          <a:bodyPr/>
          <a:lstStyle>
            <a:lvl1pPr>
              <a:defRPr/>
            </a:lvl1pPr>
          </a:lstStyle>
          <a:p>
            <a:pPr>
              <a:defRPr/>
            </a:pPr>
            <a:r>
              <a:rPr lang="en-US"/>
              <a:t>15-441 S'10</a:t>
            </a:r>
          </a:p>
        </p:txBody>
      </p:sp>
      <p:sp>
        <p:nvSpPr>
          <p:cNvPr id="5" name="Rectangle 108"/>
          <p:cNvSpPr>
            <a:spLocks noGrp="1" noChangeArrowheads="1"/>
          </p:cNvSpPr>
          <p:nvPr>
            <p:ph type="sldNum" sz="quarter" idx="11"/>
          </p:nvPr>
        </p:nvSpPr>
        <p:spPr>
          <a:ln/>
        </p:spPr>
        <p:txBody>
          <a:bodyPr/>
          <a:lstStyle>
            <a:lvl1pPr>
              <a:defRPr/>
            </a:lvl1pPr>
          </a:lstStyle>
          <a:p>
            <a:fld id="{E5EF29F3-D15A-44F0-BC2C-434D6EBC1DD2}" type="slidenum">
              <a:rPr lang="en-US"/>
              <a:pPr/>
              <a:t>‹#›</a:t>
            </a:fld>
            <a:endParaRPr lang="en-US"/>
          </a:p>
        </p:txBody>
      </p:sp>
    </p:spTree>
    <p:extLst>
      <p:ext uri="{BB962C8B-B14F-4D97-AF65-F5344CB8AC3E}">
        <p14:creationId xmlns:p14="http://schemas.microsoft.com/office/powerpoint/2010/main" val="1763447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5138" y="152400"/>
            <a:ext cx="2117725" cy="6096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6205538" cy="6096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6"/>
          <p:cNvSpPr>
            <a:spLocks noGrp="1" noChangeArrowheads="1"/>
          </p:cNvSpPr>
          <p:nvPr>
            <p:ph type="dt" sz="half" idx="10"/>
          </p:nvPr>
        </p:nvSpPr>
        <p:spPr>
          <a:ln/>
        </p:spPr>
        <p:txBody>
          <a:bodyPr/>
          <a:lstStyle>
            <a:lvl1pPr>
              <a:defRPr/>
            </a:lvl1pPr>
          </a:lstStyle>
          <a:p>
            <a:pPr>
              <a:defRPr/>
            </a:pPr>
            <a:r>
              <a:rPr lang="en-US"/>
              <a:t>15-441 S'10</a:t>
            </a:r>
          </a:p>
        </p:txBody>
      </p:sp>
      <p:sp>
        <p:nvSpPr>
          <p:cNvPr id="5" name="Rectangle 108"/>
          <p:cNvSpPr>
            <a:spLocks noGrp="1" noChangeArrowheads="1"/>
          </p:cNvSpPr>
          <p:nvPr>
            <p:ph type="sldNum" sz="quarter" idx="11"/>
          </p:nvPr>
        </p:nvSpPr>
        <p:spPr>
          <a:ln/>
        </p:spPr>
        <p:txBody>
          <a:bodyPr/>
          <a:lstStyle>
            <a:lvl1pPr>
              <a:defRPr/>
            </a:lvl1pPr>
          </a:lstStyle>
          <a:p>
            <a:fld id="{FC0B7E10-AD01-4C8B-85A1-7FC2813E03FD}" type="slidenum">
              <a:rPr lang="en-US"/>
              <a:pPr/>
              <a:t>‹#›</a:t>
            </a:fld>
            <a:endParaRPr lang="en-US"/>
          </a:p>
        </p:txBody>
      </p:sp>
    </p:spTree>
    <p:extLst>
      <p:ext uri="{BB962C8B-B14F-4D97-AF65-F5344CB8AC3E}">
        <p14:creationId xmlns:p14="http://schemas.microsoft.com/office/powerpoint/2010/main" val="2340373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4"/>
          <p:cNvSpPr>
            <a:spLocks noGrp="1"/>
          </p:cNvSpPr>
          <p:nvPr>
            <p:ph type="sldNum" sz="quarter" idx="10"/>
          </p:nvPr>
        </p:nvSpPr>
        <p:spPr/>
        <p:txBody>
          <a:bodyPr/>
          <a:lstStyle>
            <a:lvl1pPr>
              <a:defRPr/>
            </a:lvl1pPr>
          </a:lstStyle>
          <a:p>
            <a:fld id="{59687BC3-27B0-4E79-B47A-161AC20D0713}" type="slidenum">
              <a:rPr lang="en-US"/>
              <a:pPr/>
              <a:t>‹#›</a:t>
            </a:fld>
            <a:endParaRPr lang="en-US"/>
          </a:p>
        </p:txBody>
      </p:sp>
    </p:spTree>
    <p:extLst>
      <p:ext uri="{BB962C8B-B14F-4D97-AF65-F5344CB8AC3E}">
        <p14:creationId xmlns:p14="http://schemas.microsoft.com/office/powerpoint/2010/main" val="104480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6"/>
          <p:cNvSpPr>
            <a:spLocks noGrp="1" noChangeArrowheads="1"/>
          </p:cNvSpPr>
          <p:nvPr>
            <p:ph type="dt" sz="half" idx="10"/>
          </p:nvPr>
        </p:nvSpPr>
        <p:spPr>
          <a:ln/>
        </p:spPr>
        <p:txBody>
          <a:bodyPr/>
          <a:lstStyle>
            <a:lvl1pPr>
              <a:defRPr/>
            </a:lvl1pPr>
          </a:lstStyle>
          <a:p>
            <a:pPr>
              <a:defRPr/>
            </a:pPr>
            <a:r>
              <a:rPr lang="en-US"/>
              <a:t>15-441 S'10</a:t>
            </a:r>
          </a:p>
        </p:txBody>
      </p:sp>
      <p:sp>
        <p:nvSpPr>
          <p:cNvPr id="5" name="Rectangle 108"/>
          <p:cNvSpPr>
            <a:spLocks noGrp="1" noChangeArrowheads="1"/>
          </p:cNvSpPr>
          <p:nvPr>
            <p:ph type="sldNum" sz="quarter" idx="11"/>
          </p:nvPr>
        </p:nvSpPr>
        <p:spPr>
          <a:ln/>
        </p:spPr>
        <p:txBody>
          <a:bodyPr/>
          <a:lstStyle>
            <a:lvl1pPr>
              <a:defRPr/>
            </a:lvl1pPr>
          </a:lstStyle>
          <a:p>
            <a:fld id="{5AD7B36D-23A0-42F2-815F-46FD7FA708BD}" type="slidenum">
              <a:rPr lang="en-US"/>
              <a:pPr/>
              <a:t>‹#›</a:t>
            </a:fld>
            <a:endParaRPr lang="en-US"/>
          </a:p>
        </p:txBody>
      </p:sp>
    </p:spTree>
    <p:extLst>
      <p:ext uri="{BB962C8B-B14F-4D97-AF65-F5344CB8AC3E}">
        <p14:creationId xmlns:p14="http://schemas.microsoft.com/office/powerpoint/2010/main" val="3009161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24000"/>
            <a:ext cx="4160838"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70438" y="1524000"/>
            <a:ext cx="4162425"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6"/>
          <p:cNvSpPr>
            <a:spLocks noGrp="1" noChangeArrowheads="1"/>
          </p:cNvSpPr>
          <p:nvPr>
            <p:ph type="dt" sz="half" idx="10"/>
          </p:nvPr>
        </p:nvSpPr>
        <p:spPr>
          <a:ln/>
        </p:spPr>
        <p:txBody>
          <a:bodyPr/>
          <a:lstStyle>
            <a:lvl1pPr>
              <a:defRPr/>
            </a:lvl1pPr>
          </a:lstStyle>
          <a:p>
            <a:pPr>
              <a:defRPr/>
            </a:pPr>
            <a:r>
              <a:rPr lang="en-US"/>
              <a:t>15-441 S'10</a:t>
            </a:r>
          </a:p>
        </p:txBody>
      </p:sp>
      <p:sp>
        <p:nvSpPr>
          <p:cNvPr id="6" name="Rectangle 108"/>
          <p:cNvSpPr>
            <a:spLocks noGrp="1" noChangeArrowheads="1"/>
          </p:cNvSpPr>
          <p:nvPr>
            <p:ph type="sldNum" sz="quarter" idx="11"/>
          </p:nvPr>
        </p:nvSpPr>
        <p:spPr>
          <a:ln/>
        </p:spPr>
        <p:txBody>
          <a:bodyPr/>
          <a:lstStyle>
            <a:lvl1pPr>
              <a:defRPr/>
            </a:lvl1pPr>
          </a:lstStyle>
          <a:p>
            <a:fld id="{E5DF18B2-2076-40AF-9825-091FC336C976}" type="slidenum">
              <a:rPr lang="en-US"/>
              <a:pPr/>
              <a:t>‹#›</a:t>
            </a:fld>
            <a:endParaRPr lang="en-US"/>
          </a:p>
        </p:txBody>
      </p:sp>
    </p:spTree>
    <p:extLst>
      <p:ext uri="{BB962C8B-B14F-4D97-AF65-F5344CB8AC3E}">
        <p14:creationId xmlns:p14="http://schemas.microsoft.com/office/powerpoint/2010/main" val="3437402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6"/>
          <p:cNvSpPr>
            <a:spLocks noGrp="1" noChangeArrowheads="1"/>
          </p:cNvSpPr>
          <p:nvPr>
            <p:ph type="dt" sz="half" idx="10"/>
          </p:nvPr>
        </p:nvSpPr>
        <p:spPr>
          <a:ln/>
        </p:spPr>
        <p:txBody>
          <a:bodyPr/>
          <a:lstStyle>
            <a:lvl1pPr>
              <a:defRPr/>
            </a:lvl1pPr>
          </a:lstStyle>
          <a:p>
            <a:pPr>
              <a:defRPr/>
            </a:pPr>
            <a:r>
              <a:rPr lang="en-US"/>
              <a:t>15-441 S'10</a:t>
            </a:r>
          </a:p>
        </p:txBody>
      </p:sp>
      <p:sp>
        <p:nvSpPr>
          <p:cNvPr id="8" name="Rectangle 108"/>
          <p:cNvSpPr>
            <a:spLocks noGrp="1" noChangeArrowheads="1"/>
          </p:cNvSpPr>
          <p:nvPr>
            <p:ph type="sldNum" sz="quarter" idx="11"/>
          </p:nvPr>
        </p:nvSpPr>
        <p:spPr>
          <a:ln/>
        </p:spPr>
        <p:txBody>
          <a:bodyPr/>
          <a:lstStyle>
            <a:lvl1pPr>
              <a:defRPr/>
            </a:lvl1pPr>
          </a:lstStyle>
          <a:p>
            <a:fld id="{C030B5AC-BE5D-43D2-B478-4190594F6345}" type="slidenum">
              <a:rPr lang="en-US"/>
              <a:pPr/>
              <a:t>‹#›</a:t>
            </a:fld>
            <a:endParaRPr lang="en-US"/>
          </a:p>
        </p:txBody>
      </p:sp>
    </p:spTree>
    <p:extLst>
      <p:ext uri="{BB962C8B-B14F-4D97-AF65-F5344CB8AC3E}">
        <p14:creationId xmlns:p14="http://schemas.microsoft.com/office/powerpoint/2010/main" val="542705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6"/>
          <p:cNvSpPr>
            <a:spLocks noGrp="1" noChangeArrowheads="1"/>
          </p:cNvSpPr>
          <p:nvPr>
            <p:ph type="dt" sz="half" idx="10"/>
          </p:nvPr>
        </p:nvSpPr>
        <p:spPr>
          <a:ln/>
        </p:spPr>
        <p:txBody>
          <a:bodyPr/>
          <a:lstStyle>
            <a:lvl1pPr>
              <a:defRPr/>
            </a:lvl1pPr>
          </a:lstStyle>
          <a:p>
            <a:pPr>
              <a:defRPr/>
            </a:pPr>
            <a:r>
              <a:rPr lang="en-US"/>
              <a:t>15-441 S'10</a:t>
            </a:r>
          </a:p>
        </p:txBody>
      </p:sp>
      <p:sp>
        <p:nvSpPr>
          <p:cNvPr id="4" name="Rectangle 108"/>
          <p:cNvSpPr>
            <a:spLocks noGrp="1" noChangeArrowheads="1"/>
          </p:cNvSpPr>
          <p:nvPr>
            <p:ph type="sldNum" sz="quarter" idx="11"/>
          </p:nvPr>
        </p:nvSpPr>
        <p:spPr>
          <a:ln/>
        </p:spPr>
        <p:txBody>
          <a:bodyPr/>
          <a:lstStyle>
            <a:lvl1pPr>
              <a:defRPr/>
            </a:lvl1pPr>
          </a:lstStyle>
          <a:p>
            <a:fld id="{0AEBAD6F-1E81-4E7D-9B42-9E30B3C7B5FE}" type="slidenum">
              <a:rPr lang="en-US"/>
              <a:pPr/>
              <a:t>‹#›</a:t>
            </a:fld>
            <a:endParaRPr lang="en-US"/>
          </a:p>
        </p:txBody>
      </p:sp>
    </p:spTree>
    <p:extLst>
      <p:ext uri="{BB962C8B-B14F-4D97-AF65-F5344CB8AC3E}">
        <p14:creationId xmlns:p14="http://schemas.microsoft.com/office/powerpoint/2010/main" val="2077711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6"/>
          <p:cNvSpPr>
            <a:spLocks noGrp="1" noChangeArrowheads="1"/>
          </p:cNvSpPr>
          <p:nvPr>
            <p:ph type="dt" sz="half" idx="10"/>
          </p:nvPr>
        </p:nvSpPr>
        <p:spPr>
          <a:ln/>
        </p:spPr>
        <p:txBody>
          <a:bodyPr/>
          <a:lstStyle>
            <a:lvl1pPr>
              <a:defRPr/>
            </a:lvl1pPr>
          </a:lstStyle>
          <a:p>
            <a:pPr>
              <a:defRPr/>
            </a:pPr>
            <a:r>
              <a:rPr lang="en-US"/>
              <a:t>15-441 S'10</a:t>
            </a:r>
          </a:p>
        </p:txBody>
      </p:sp>
      <p:sp>
        <p:nvSpPr>
          <p:cNvPr id="3" name="Rectangle 108"/>
          <p:cNvSpPr>
            <a:spLocks noGrp="1" noChangeArrowheads="1"/>
          </p:cNvSpPr>
          <p:nvPr>
            <p:ph type="sldNum" sz="quarter" idx="11"/>
          </p:nvPr>
        </p:nvSpPr>
        <p:spPr>
          <a:ln/>
        </p:spPr>
        <p:txBody>
          <a:bodyPr/>
          <a:lstStyle>
            <a:lvl1pPr>
              <a:defRPr/>
            </a:lvl1pPr>
          </a:lstStyle>
          <a:p>
            <a:fld id="{C92CEAD2-A555-416D-BA97-2EE9D2E9BD64}" type="slidenum">
              <a:rPr lang="en-US"/>
              <a:pPr/>
              <a:t>‹#›</a:t>
            </a:fld>
            <a:endParaRPr lang="en-US"/>
          </a:p>
        </p:txBody>
      </p:sp>
    </p:spTree>
    <p:extLst>
      <p:ext uri="{BB962C8B-B14F-4D97-AF65-F5344CB8AC3E}">
        <p14:creationId xmlns:p14="http://schemas.microsoft.com/office/powerpoint/2010/main" val="2298929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6"/>
          <p:cNvSpPr>
            <a:spLocks noGrp="1" noChangeArrowheads="1"/>
          </p:cNvSpPr>
          <p:nvPr>
            <p:ph type="dt" sz="half" idx="10"/>
          </p:nvPr>
        </p:nvSpPr>
        <p:spPr>
          <a:ln/>
        </p:spPr>
        <p:txBody>
          <a:bodyPr/>
          <a:lstStyle>
            <a:lvl1pPr>
              <a:defRPr/>
            </a:lvl1pPr>
          </a:lstStyle>
          <a:p>
            <a:pPr>
              <a:defRPr/>
            </a:pPr>
            <a:r>
              <a:rPr lang="en-US"/>
              <a:t>15-441 S'10</a:t>
            </a:r>
          </a:p>
        </p:txBody>
      </p:sp>
      <p:sp>
        <p:nvSpPr>
          <p:cNvPr id="6" name="Rectangle 108"/>
          <p:cNvSpPr>
            <a:spLocks noGrp="1" noChangeArrowheads="1"/>
          </p:cNvSpPr>
          <p:nvPr>
            <p:ph type="sldNum" sz="quarter" idx="11"/>
          </p:nvPr>
        </p:nvSpPr>
        <p:spPr>
          <a:ln/>
        </p:spPr>
        <p:txBody>
          <a:bodyPr/>
          <a:lstStyle>
            <a:lvl1pPr>
              <a:defRPr/>
            </a:lvl1pPr>
          </a:lstStyle>
          <a:p>
            <a:fld id="{ABA24867-BE92-489F-97E4-F329673FCECE}" type="slidenum">
              <a:rPr lang="en-US"/>
              <a:pPr/>
              <a:t>‹#›</a:t>
            </a:fld>
            <a:endParaRPr lang="en-US"/>
          </a:p>
        </p:txBody>
      </p:sp>
    </p:spTree>
    <p:extLst>
      <p:ext uri="{BB962C8B-B14F-4D97-AF65-F5344CB8AC3E}">
        <p14:creationId xmlns:p14="http://schemas.microsoft.com/office/powerpoint/2010/main" val="726249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6"/>
          <p:cNvSpPr>
            <a:spLocks noGrp="1" noChangeArrowheads="1"/>
          </p:cNvSpPr>
          <p:nvPr>
            <p:ph type="dt" sz="half" idx="10"/>
          </p:nvPr>
        </p:nvSpPr>
        <p:spPr>
          <a:ln/>
        </p:spPr>
        <p:txBody>
          <a:bodyPr/>
          <a:lstStyle>
            <a:lvl1pPr>
              <a:defRPr/>
            </a:lvl1pPr>
          </a:lstStyle>
          <a:p>
            <a:pPr>
              <a:defRPr/>
            </a:pPr>
            <a:r>
              <a:rPr lang="en-US"/>
              <a:t>15-441 S'10</a:t>
            </a:r>
          </a:p>
        </p:txBody>
      </p:sp>
      <p:sp>
        <p:nvSpPr>
          <p:cNvPr id="6" name="Rectangle 108"/>
          <p:cNvSpPr>
            <a:spLocks noGrp="1" noChangeArrowheads="1"/>
          </p:cNvSpPr>
          <p:nvPr>
            <p:ph type="sldNum" sz="quarter" idx="11"/>
          </p:nvPr>
        </p:nvSpPr>
        <p:spPr>
          <a:ln/>
        </p:spPr>
        <p:txBody>
          <a:bodyPr/>
          <a:lstStyle>
            <a:lvl1pPr>
              <a:defRPr/>
            </a:lvl1pPr>
          </a:lstStyle>
          <a:p>
            <a:fld id="{2CEDF4F4-8482-42AE-A526-A40AA44BBB09}" type="slidenum">
              <a:rPr lang="en-US"/>
              <a:pPr/>
              <a:t>‹#›</a:t>
            </a:fld>
            <a:endParaRPr lang="en-US"/>
          </a:p>
        </p:txBody>
      </p:sp>
    </p:spTree>
    <p:extLst>
      <p:ext uri="{BB962C8B-B14F-4D97-AF65-F5344CB8AC3E}">
        <p14:creationId xmlns:p14="http://schemas.microsoft.com/office/powerpoint/2010/main" val="722972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8263"/>
            <a:ext cx="457200" cy="6713537"/>
            <a:chOff x="0" y="43"/>
            <a:chExt cx="5760" cy="4229"/>
          </a:xfrm>
        </p:grpSpPr>
        <p:sp>
          <p:nvSpPr>
            <p:cNvPr id="1049" name="Line 3"/>
            <p:cNvSpPr>
              <a:spLocks noChangeShapeType="1"/>
            </p:cNvSpPr>
            <p:nvPr userDrawn="1"/>
          </p:nvSpPr>
          <p:spPr bwMode="auto">
            <a:xfrm>
              <a:off x="0" y="4203"/>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0" name="Line 4"/>
            <p:cNvSpPr>
              <a:spLocks noChangeShapeType="1"/>
            </p:cNvSpPr>
            <p:nvPr userDrawn="1"/>
          </p:nvSpPr>
          <p:spPr bwMode="auto">
            <a:xfrm>
              <a:off x="0" y="4239"/>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1" name="Line 5"/>
            <p:cNvSpPr>
              <a:spLocks noChangeShapeType="1"/>
            </p:cNvSpPr>
            <p:nvPr userDrawn="1"/>
          </p:nvSpPr>
          <p:spPr bwMode="auto">
            <a:xfrm>
              <a:off x="0" y="4272"/>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2" name="Line 6"/>
            <p:cNvSpPr>
              <a:spLocks noChangeShapeType="1"/>
            </p:cNvSpPr>
            <p:nvPr userDrawn="1"/>
          </p:nvSpPr>
          <p:spPr bwMode="auto">
            <a:xfrm>
              <a:off x="0" y="4113"/>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3" name="Line 7"/>
            <p:cNvSpPr>
              <a:spLocks noChangeShapeType="1"/>
            </p:cNvSpPr>
            <p:nvPr userDrawn="1"/>
          </p:nvSpPr>
          <p:spPr bwMode="auto">
            <a:xfrm>
              <a:off x="0" y="4065"/>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4" name="Line 8"/>
            <p:cNvSpPr>
              <a:spLocks noChangeShapeType="1"/>
            </p:cNvSpPr>
            <p:nvPr userDrawn="1"/>
          </p:nvSpPr>
          <p:spPr bwMode="auto">
            <a:xfrm>
              <a:off x="0" y="4158"/>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5" name="Line 9"/>
            <p:cNvSpPr>
              <a:spLocks noChangeShapeType="1"/>
            </p:cNvSpPr>
            <p:nvPr userDrawn="1"/>
          </p:nvSpPr>
          <p:spPr bwMode="auto">
            <a:xfrm>
              <a:off x="0" y="3666"/>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6" name="Line 10"/>
            <p:cNvSpPr>
              <a:spLocks noChangeShapeType="1"/>
            </p:cNvSpPr>
            <p:nvPr userDrawn="1"/>
          </p:nvSpPr>
          <p:spPr bwMode="auto">
            <a:xfrm>
              <a:off x="0" y="3639"/>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7" name="Line 11"/>
            <p:cNvSpPr>
              <a:spLocks noChangeShapeType="1"/>
            </p:cNvSpPr>
            <p:nvPr userDrawn="1"/>
          </p:nvSpPr>
          <p:spPr bwMode="auto">
            <a:xfrm>
              <a:off x="0" y="4020"/>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8" name="Line 12"/>
            <p:cNvSpPr>
              <a:spLocks noChangeShapeType="1"/>
            </p:cNvSpPr>
            <p:nvPr userDrawn="1"/>
          </p:nvSpPr>
          <p:spPr bwMode="auto">
            <a:xfrm>
              <a:off x="0" y="3894"/>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9" name="Line 13"/>
            <p:cNvSpPr>
              <a:spLocks noChangeShapeType="1"/>
            </p:cNvSpPr>
            <p:nvPr userDrawn="1"/>
          </p:nvSpPr>
          <p:spPr bwMode="auto">
            <a:xfrm>
              <a:off x="0" y="3813"/>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0" name="Line 14"/>
            <p:cNvSpPr>
              <a:spLocks noChangeShapeType="1"/>
            </p:cNvSpPr>
            <p:nvPr userDrawn="1"/>
          </p:nvSpPr>
          <p:spPr bwMode="auto">
            <a:xfrm>
              <a:off x="0" y="3999"/>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1" name="Line 15"/>
            <p:cNvSpPr>
              <a:spLocks noChangeShapeType="1"/>
            </p:cNvSpPr>
            <p:nvPr userDrawn="1"/>
          </p:nvSpPr>
          <p:spPr bwMode="auto">
            <a:xfrm>
              <a:off x="0" y="3687"/>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2" name="Line 16"/>
            <p:cNvSpPr>
              <a:spLocks noChangeShapeType="1"/>
            </p:cNvSpPr>
            <p:nvPr userDrawn="1"/>
          </p:nvSpPr>
          <p:spPr bwMode="auto">
            <a:xfrm>
              <a:off x="0" y="3741"/>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3" name="Line 17"/>
            <p:cNvSpPr>
              <a:spLocks noChangeShapeType="1"/>
            </p:cNvSpPr>
            <p:nvPr userDrawn="1"/>
          </p:nvSpPr>
          <p:spPr bwMode="auto">
            <a:xfrm>
              <a:off x="0" y="3939"/>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4" name="Line 18"/>
            <p:cNvSpPr>
              <a:spLocks noChangeShapeType="1"/>
            </p:cNvSpPr>
            <p:nvPr userDrawn="1"/>
          </p:nvSpPr>
          <p:spPr bwMode="auto">
            <a:xfrm>
              <a:off x="0" y="3918"/>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5" name="Line 19"/>
            <p:cNvSpPr>
              <a:spLocks noChangeShapeType="1"/>
            </p:cNvSpPr>
            <p:nvPr userDrawn="1"/>
          </p:nvSpPr>
          <p:spPr bwMode="auto">
            <a:xfrm>
              <a:off x="0" y="3510"/>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6" name="Line 20"/>
            <p:cNvSpPr>
              <a:spLocks noChangeShapeType="1"/>
            </p:cNvSpPr>
            <p:nvPr userDrawn="1"/>
          </p:nvSpPr>
          <p:spPr bwMode="auto">
            <a:xfrm>
              <a:off x="0" y="3546"/>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7" name="Line 21"/>
            <p:cNvSpPr>
              <a:spLocks noChangeShapeType="1"/>
            </p:cNvSpPr>
            <p:nvPr userDrawn="1"/>
          </p:nvSpPr>
          <p:spPr bwMode="auto">
            <a:xfrm>
              <a:off x="0" y="3579"/>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8" name="Line 22"/>
            <p:cNvSpPr>
              <a:spLocks noChangeShapeType="1"/>
            </p:cNvSpPr>
            <p:nvPr userDrawn="1"/>
          </p:nvSpPr>
          <p:spPr bwMode="auto">
            <a:xfrm>
              <a:off x="0" y="3420"/>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9" name="Line 23"/>
            <p:cNvSpPr>
              <a:spLocks noChangeShapeType="1"/>
            </p:cNvSpPr>
            <p:nvPr userDrawn="1"/>
          </p:nvSpPr>
          <p:spPr bwMode="auto">
            <a:xfrm>
              <a:off x="0" y="3372"/>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0" name="Line 24"/>
            <p:cNvSpPr>
              <a:spLocks noChangeShapeType="1"/>
            </p:cNvSpPr>
            <p:nvPr userDrawn="1"/>
          </p:nvSpPr>
          <p:spPr bwMode="auto">
            <a:xfrm>
              <a:off x="0" y="3465"/>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1" name="Line 25"/>
            <p:cNvSpPr>
              <a:spLocks noChangeShapeType="1"/>
            </p:cNvSpPr>
            <p:nvPr userDrawn="1"/>
          </p:nvSpPr>
          <p:spPr bwMode="auto">
            <a:xfrm>
              <a:off x="0" y="2973"/>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2" name="Line 26"/>
            <p:cNvSpPr>
              <a:spLocks noChangeShapeType="1"/>
            </p:cNvSpPr>
            <p:nvPr userDrawn="1"/>
          </p:nvSpPr>
          <p:spPr bwMode="auto">
            <a:xfrm>
              <a:off x="0" y="2946"/>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3" name="Line 27"/>
            <p:cNvSpPr>
              <a:spLocks noChangeShapeType="1"/>
            </p:cNvSpPr>
            <p:nvPr userDrawn="1"/>
          </p:nvSpPr>
          <p:spPr bwMode="auto">
            <a:xfrm>
              <a:off x="0" y="3327"/>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4" name="Line 28"/>
            <p:cNvSpPr>
              <a:spLocks noChangeShapeType="1"/>
            </p:cNvSpPr>
            <p:nvPr userDrawn="1"/>
          </p:nvSpPr>
          <p:spPr bwMode="auto">
            <a:xfrm>
              <a:off x="0" y="3201"/>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5" name="Line 29"/>
            <p:cNvSpPr>
              <a:spLocks noChangeShapeType="1"/>
            </p:cNvSpPr>
            <p:nvPr userDrawn="1"/>
          </p:nvSpPr>
          <p:spPr bwMode="auto">
            <a:xfrm>
              <a:off x="0" y="3120"/>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6" name="Line 30"/>
            <p:cNvSpPr>
              <a:spLocks noChangeShapeType="1"/>
            </p:cNvSpPr>
            <p:nvPr userDrawn="1"/>
          </p:nvSpPr>
          <p:spPr bwMode="auto">
            <a:xfrm>
              <a:off x="0" y="3306"/>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7" name="Line 31"/>
            <p:cNvSpPr>
              <a:spLocks noChangeShapeType="1"/>
            </p:cNvSpPr>
            <p:nvPr userDrawn="1"/>
          </p:nvSpPr>
          <p:spPr bwMode="auto">
            <a:xfrm>
              <a:off x="0" y="2994"/>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8" name="Line 32"/>
            <p:cNvSpPr>
              <a:spLocks noChangeShapeType="1"/>
            </p:cNvSpPr>
            <p:nvPr userDrawn="1"/>
          </p:nvSpPr>
          <p:spPr bwMode="auto">
            <a:xfrm>
              <a:off x="0" y="3048"/>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9" name="Line 33"/>
            <p:cNvSpPr>
              <a:spLocks noChangeShapeType="1"/>
            </p:cNvSpPr>
            <p:nvPr userDrawn="1"/>
          </p:nvSpPr>
          <p:spPr bwMode="auto">
            <a:xfrm>
              <a:off x="0" y="3246"/>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0" name="Line 34"/>
            <p:cNvSpPr>
              <a:spLocks noChangeShapeType="1"/>
            </p:cNvSpPr>
            <p:nvPr userDrawn="1"/>
          </p:nvSpPr>
          <p:spPr bwMode="auto">
            <a:xfrm>
              <a:off x="0" y="3225"/>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1" name="Line 35"/>
            <p:cNvSpPr>
              <a:spLocks noChangeShapeType="1"/>
            </p:cNvSpPr>
            <p:nvPr userDrawn="1"/>
          </p:nvSpPr>
          <p:spPr bwMode="auto">
            <a:xfrm>
              <a:off x="0" y="2831"/>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2" name="Line 36"/>
            <p:cNvSpPr>
              <a:spLocks noChangeShapeType="1"/>
            </p:cNvSpPr>
            <p:nvPr userDrawn="1"/>
          </p:nvSpPr>
          <p:spPr bwMode="auto">
            <a:xfrm>
              <a:off x="0" y="2750"/>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3" name="Line 37"/>
            <p:cNvSpPr>
              <a:spLocks noChangeShapeType="1"/>
            </p:cNvSpPr>
            <p:nvPr userDrawn="1"/>
          </p:nvSpPr>
          <p:spPr bwMode="auto">
            <a:xfrm>
              <a:off x="0" y="2678"/>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4" name="Line 38"/>
            <p:cNvSpPr>
              <a:spLocks noChangeShapeType="1"/>
            </p:cNvSpPr>
            <p:nvPr userDrawn="1"/>
          </p:nvSpPr>
          <p:spPr bwMode="auto">
            <a:xfrm>
              <a:off x="0" y="2876"/>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5" name="Line 39"/>
            <p:cNvSpPr>
              <a:spLocks noChangeShapeType="1"/>
            </p:cNvSpPr>
            <p:nvPr userDrawn="1"/>
          </p:nvSpPr>
          <p:spPr bwMode="auto">
            <a:xfrm>
              <a:off x="0" y="2855"/>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6" name="Line 40"/>
            <p:cNvSpPr>
              <a:spLocks noChangeShapeType="1"/>
            </p:cNvSpPr>
            <p:nvPr userDrawn="1"/>
          </p:nvSpPr>
          <p:spPr bwMode="auto">
            <a:xfrm>
              <a:off x="0" y="2554"/>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7" name="Line 41"/>
            <p:cNvSpPr>
              <a:spLocks noChangeShapeType="1"/>
            </p:cNvSpPr>
            <p:nvPr userDrawn="1"/>
          </p:nvSpPr>
          <p:spPr bwMode="auto">
            <a:xfrm>
              <a:off x="0" y="2590"/>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8" name="Line 42"/>
            <p:cNvSpPr>
              <a:spLocks noChangeShapeType="1"/>
            </p:cNvSpPr>
            <p:nvPr userDrawn="1"/>
          </p:nvSpPr>
          <p:spPr bwMode="auto">
            <a:xfrm>
              <a:off x="0" y="2623"/>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9" name="Line 43"/>
            <p:cNvSpPr>
              <a:spLocks noChangeShapeType="1"/>
            </p:cNvSpPr>
            <p:nvPr userDrawn="1"/>
          </p:nvSpPr>
          <p:spPr bwMode="auto">
            <a:xfrm>
              <a:off x="0" y="2464"/>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0" name="Line 44"/>
            <p:cNvSpPr>
              <a:spLocks noChangeShapeType="1"/>
            </p:cNvSpPr>
            <p:nvPr userDrawn="1"/>
          </p:nvSpPr>
          <p:spPr bwMode="auto">
            <a:xfrm>
              <a:off x="0" y="2416"/>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1" name="Line 45"/>
            <p:cNvSpPr>
              <a:spLocks noChangeShapeType="1"/>
            </p:cNvSpPr>
            <p:nvPr userDrawn="1"/>
          </p:nvSpPr>
          <p:spPr bwMode="auto">
            <a:xfrm>
              <a:off x="0" y="2509"/>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2" name="Line 46"/>
            <p:cNvSpPr>
              <a:spLocks noChangeShapeType="1"/>
            </p:cNvSpPr>
            <p:nvPr userDrawn="1"/>
          </p:nvSpPr>
          <p:spPr bwMode="auto">
            <a:xfrm>
              <a:off x="0" y="2371"/>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3" name="Line 47"/>
            <p:cNvSpPr>
              <a:spLocks noChangeShapeType="1"/>
            </p:cNvSpPr>
            <p:nvPr userDrawn="1"/>
          </p:nvSpPr>
          <p:spPr bwMode="auto">
            <a:xfrm>
              <a:off x="0" y="2245"/>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4" name="Line 48"/>
            <p:cNvSpPr>
              <a:spLocks noChangeShapeType="1"/>
            </p:cNvSpPr>
            <p:nvPr userDrawn="1"/>
          </p:nvSpPr>
          <p:spPr bwMode="auto">
            <a:xfrm>
              <a:off x="0" y="2350"/>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5" name="Line 49"/>
            <p:cNvSpPr>
              <a:spLocks noChangeShapeType="1"/>
            </p:cNvSpPr>
            <p:nvPr userDrawn="1"/>
          </p:nvSpPr>
          <p:spPr bwMode="auto">
            <a:xfrm>
              <a:off x="0" y="2290"/>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6" name="Line 50"/>
            <p:cNvSpPr>
              <a:spLocks noChangeShapeType="1"/>
            </p:cNvSpPr>
            <p:nvPr userDrawn="1"/>
          </p:nvSpPr>
          <p:spPr bwMode="auto">
            <a:xfrm>
              <a:off x="0" y="2269"/>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7" name="Line 51"/>
            <p:cNvSpPr>
              <a:spLocks noChangeShapeType="1"/>
            </p:cNvSpPr>
            <p:nvPr userDrawn="1"/>
          </p:nvSpPr>
          <p:spPr bwMode="auto">
            <a:xfrm>
              <a:off x="0" y="2130"/>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8" name="Line 52"/>
            <p:cNvSpPr>
              <a:spLocks noChangeShapeType="1"/>
            </p:cNvSpPr>
            <p:nvPr userDrawn="1"/>
          </p:nvSpPr>
          <p:spPr bwMode="auto">
            <a:xfrm>
              <a:off x="0" y="2166"/>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9" name="Line 53"/>
            <p:cNvSpPr>
              <a:spLocks noChangeShapeType="1"/>
            </p:cNvSpPr>
            <p:nvPr userDrawn="1"/>
          </p:nvSpPr>
          <p:spPr bwMode="auto">
            <a:xfrm>
              <a:off x="0" y="2199"/>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00" name="Line 54"/>
            <p:cNvSpPr>
              <a:spLocks noChangeShapeType="1"/>
            </p:cNvSpPr>
            <p:nvPr userDrawn="1"/>
          </p:nvSpPr>
          <p:spPr bwMode="auto">
            <a:xfrm>
              <a:off x="0" y="2040"/>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01" name="Line 55"/>
            <p:cNvSpPr>
              <a:spLocks noChangeShapeType="1"/>
            </p:cNvSpPr>
            <p:nvPr userDrawn="1"/>
          </p:nvSpPr>
          <p:spPr bwMode="auto">
            <a:xfrm>
              <a:off x="0" y="1992"/>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02" name="Line 56"/>
            <p:cNvSpPr>
              <a:spLocks noChangeShapeType="1"/>
            </p:cNvSpPr>
            <p:nvPr userDrawn="1"/>
          </p:nvSpPr>
          <p:spPr bwMode="auto">
            <a:xfrm>
              <a:off x="0" y="2085"/>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03" name="Line 57"/>
            <p:cNvSpPr>
              <a:spLocks noChangeShapeType="1"/>
            </p:cNvSpPr>
            <p:nvPr userDrawn="1"/>
          </p:nvSpPr>
          <p:spPr bwMode="auto">
            <a:xfrm>
              <a:off x="0" y="1593"/>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04" name="Line 58"/>
            <p:cNvSpPr>
              <a:spLocks noChangeShapeType="1"/>
            </p:cNvSpPr>
            <p:nvPr userDrawn="1"/>
          </p:nvSpPr>
          <p:spPr bwMode="auto">
            <a:xfrm>
              <a:off x="0" y="1566"/>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05" name="Line 59"/>
            <p:cNvSpPr>
              <a:spLocks noChangeShapeType="1"/>
            </p:cNvSpPr>
            <p:nvPr userDrawn="1"/>
          </p:nvSpPr>
          <p:spPr bwMode="auto">
            <a:xfrm>
              <a:off x="0" y="1947"/>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06" name="Line 60"/>
            <p:cNvSpPr>
              <a:spLocks noChangeShapeType="1"/>
            </p:cNvSpPr>
            <p:nvPr userDrawn="1"/>
          </p:nvSpPr>
          <p:spPr bwMode="auto">
            <a:xfrm>
              <a:off x="0" y="1821"/>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07" name="Line 61"/>
            <p:cNvSpPr>
              <a:spLocks noChangeShapeType="1"/>
            </p:cNvSpPr>
            <p:nvPr userDrawn="1"/>
          </p:nvSpPr>
          <p:spPr bwMode="auto">
            <a:xfrm>
              <a:off x="0" y="1740"/>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08" name="Line 62"/>
            <p:cNvSpPr>
              <a:spLocks noChangeShapeType="1"/>
            </p:cNvSpPr>
            <p:nvPr userDrawn="1"/>
          </p:nvSpPr>
          <p:spPr bwMode="auto">
            <a:xfrm>
              <a:off x="0" y="1926"/>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09" name="Line 63"/>
            <p:cNvSpPr>
              <a:spLocks noChangeShapeType="1"/>
            </p:cNvSpPr>
            <p:nvPr userDrawn="1"/>
          </p:nvSpPr>
          <p:spPr bwMode="auto">
            <a:xfrm>
              <a:off x="0" y="1614"/>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10" name="Line 64"/>
            <p:cNvSpPr>
              <a:spLocks noChangeShapeType="1"/>
            </p:cNvSpPr>
            <p:nvPr userDrawn="1"/>
          </p:nvSpPr>
          <p:spPr bwMode="auto">
            <a:xfrm>
              <a:off x="0" y="1668"/>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11" name="Line 65"/>
            <p:cNvSpPr>
              <a:spLocks noChangeShapeType="1"/>
            </p:cNvSpPr>
            <p:nvPr userDrawn="1"/>
          </p:nvSpPr>
          <p:spPr bwMode="auto">
            <a:xfrm>
              <a:off x="0" y="1866"/>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12" name="Line 66"/>
            <p:cNvSpPr>
              <a:spLocks noChangeShapeType="1"/>
            </p:cNvSpPr>
            <p:nvPr userDrawn="1"/>
          </p:nvSpPr>
          <p:spPr bwMode="auto">
            <a:xfrm>
              <a:off x="0" y="1845"/>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13" name="Line 67"/>
            <p:cNvSpPr>
              <a:spLocks noChangeShapeType="1"/>
            </p:cNvSpPr>
            <p:nvPr userDrawn="1"/>
          </p:nvSpPr>
          <p:spPr bwMode="auto">
            <a:xfrm>
              <a:off x="0" y="1437"/>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14" name="Line 68"/>
            <p:cNvSpPr>
              <a:spLocks noChangeShapeType="1"/>
            </p:cNvSpPr>
            <p:nvPr userDrawn="1"/>
          </p:nvSpPr>
          <p:spPr bwMode="auto">
            <a:xfrm>
              <a:off x="0" y="1473"/>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15" name="Line 69"/>
            <p:cNvSpPr>
              <a:spLocks noChangeShapeType="1"/>
            </p:cNvSpPr>
            <p:nvPr userDrawn="1"/>
          </p:nvSpPr>
          <p:spPr bwMode="auto">
            <a:xfrm>
              <a:off x="0" y="1506"/>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16" name="Line 70"/>
            <p:cNvSpPr>
              <a:spLocks noChangeShapeType="1"/>
            </p:cNvSpPr>
            <p:nvPr userDrawn="1"/>
          </p:nvSpPr>
          <p:spPr bwMode="auto">
            <a:xfrm>
              <a:off x="0" y="1347"/>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17" name="Line 71"/>
            <p:cNvSpPr>
              <a:spLocks noChangeShapeType="1"/>
            </p:cNvSpPr>
            <p:nvPr userDrawn="1"/>
          </p:nvSpPr>
          <p:spPr bwMode="auto">
            <a:xfrm>
              <a:off x="0" y="1392"/>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18" name="Line 72"/>
            <p:cNvSpPr>
              <a:spLocks noChangeShapeType="1"/>
            </p:cNvSpPr>
            <p:nvPr userDrawn="1"/>
          </p:nvSpPr>
          <p:spPr bwMode="auto">
            <a:xfrm>
              <a:off x="0" y="1016"/>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19" name="Line 73"/>
            <p:cNvSpPr>
              <a:spLocks noChangeShapeType="1"/>
            </p:cNvSpPr>
            <p:nvPr userDrawn="1"/>
          </p:nvSpPr>
          <p:spPr bwMode="auto">
            <a:xfrm>
              <a:off x="0" y="989"/>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0" name="Line 74"/>
            <p:cNvSpPr>
              <a:spLocks noChangeShapeType="1"/>
            </p:cNvSpPr>
            <p:nvPr userDrawn="1"/>
          </p:nvSpPr>
          <p:spPr bwMode="auto">
            <a:xfrm>
              <a:off x="0" y="1244"/>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1" name="Line 75"/>
            <p:cNvSpPr>
              <a:spLocks noChangeShapeType="1"/>
            </p:cNvSpPr>
            <p:nvPr userDrawn="1"/>
          </p:nvSpPr>
          <p:spPr bwMode="auto">
            <a:xfrm>
              <a:off x="0" y="1163"/>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2" name="Line 76"/>
            <p:cNvSpPr>
              <a:spLocks noChangeShapeType="1"/>
            </p:cNvSpPr>
            <p:nvPr userDrawn="1"/>
          </p:nvSpPr>
          <p:spPr bwMode="auto">
            <a:xfrm>
              <a:off x="0" y="1037"/>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3" name="Line 77"/>
            <p:cNvSpPr>
              <a:spLocks noChangeShapeType="1"/>
            </p:cNvSpPr>
            <p:nvPr userDrawn="1"/>
          </p:nvSpPr>
          <p:spPr bwMode="auto">
            <a:xfrm>
              <a:off x="0" y="1091"/>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4" name="Line 78"/>
            <p:cNvSpPr>
              <a:spLocks noChangeShapeType="1"/>
            </p:cNvSpPr>
            <p:nvPr userDrawn="1"/>
          </p:nvSpPr>
          <p:spPr bwMode="auto">
            <a:xfrm>
              <a:off x="0" y="1289"/>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5" name="Line 79"/>
            <p:cNvSpPr>
              <a:spLocks noChangeShapeType="1"/>
            </p:cNvSpPr>
            <p:nvPr userDrawn="1"/>
          </p:nvSpPr>
          <p:spPr bwMode="auto">
            <a:xfrm>
              <a:off x="0" y="1268"/>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6" name="Line 80"/>
            <p:cNvSpPr>
              <a:spLocks noChangeShapeType="1"/>
            </p:cNvSpPr>
            <p:nvPr userDrawn="1"/>
          </p:nvSpPr>
          <p:spPr bwMode="auto">
            <a:xfrm>
              <a:off x="0" y="860"/>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7" name="Line 81"/>
            <p:cNvSpPr>
              <a:spLocks noChangeShapeType="1"/>
            </p:cNvSpPr>
            <p:nvPr userDrawn="1"/>
          </p:nvSpPr>
          <p:spPr bwMode="auto">
            <a:xfrm>
              <a:off x="0" y="896"/>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8" name="Line 82"/>
            <p:cNvSpPr>
              <a:spLocks noChangeShapeType="1"/>
            </p:cNvSpPr>
            <p:nvPr userDrawn="1"/>
          </p:nvSpPr>
          <p:spPr bwMode="auto">
            <a:xfrm>
              <a:off x="0" y="929"/>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9" name="Line 83"/>
            <p:cNvSpPr>
              <a:spLocks noChangeShapeType="1"/>
            </p:cNvSpPr>
            <p:nvPr userDrawn="1"/>
          </p:nvSpPr>
          <p:spPr bwMode="auto">
            <a:xfrm>
              <a:off x="0" y="770"/>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30" name="Line 84"/>
            <p:cNvSpPr>
              <a:spLocks noChangeShapeType="1"/>
            </p:cNvSpPr>
            <p:nvPr userDrawn="1"/>
          </p:nvSpPr>
          <p:spPr bwMode="auto">
            <a:xfrm>
              <a:off x="0" y="815"/>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31" name="Line 85"/>
            <p:cNvSpPr>
              <a:spLocks noChangeShapeType="1"/>
            </p:cNvSpPr>
            <p:nvPr userDrawn="1"/>
          </p:nvSpPr>
          <p:spPr bwMode="auto">
            <a:xfrm>
              <a:off x="0" y="718"/>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32" name="Line 86"/>
            <p:cNvSpPr>
              <a:spLocks noChangeShapeType="1"/>
            </p:cNvSpPr>
            <p:nvPr userDrawn="1"/>
          </p:nvSpPr>
          <p:spPr bwMode="auto">
            <a:xfrm>
              <a:off x="0" y="646"/>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33" name="Line 87"/>
            <p:cNvSpPr>
              <a:spLocks noChangeShapeType="1"/>
            </p:cNvSpPr>
            <p:nvPr userDrawn="1"/>
          </p:nvSpPr>
          <p:spPr bwMode="auto">
            <a:xfrm>
              <a:off x="0" y="522"/>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34" name="Line 88"/>
            <p:cNvSpPr>
              <a:spLocks noChangeShapeType="1"/>
            </p:cNvSpPr>
            <p:nvPr userDrawn="1"/>
          </p:nvSpPr>
          <p:spPr bwMode="auto">
            <a:xfrm>
              <a:off x="0" y="558"/>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35" name="Line 89"/>
            <p:cNvSpPr>
              <a:spLocks noChangeShapeType="1"/>
            </p:cNvSpPr>
            <p:nvPr userDrawn="1"/>
          </p:nvSpPr>
          <p:spPr bwMode="auto">
            <a:xfrm>
              <a:off x="0" y="591"/>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36" name="Line 90"/>
            <p:cNvSpPr>
              <a:spLocks noChangeShapeType="1"/>
            </p:cNvSpPr>
            <p:nvPr userDrawn="1"/>
          </p:nvSpPr>
          <p:spPr bwMode="auto">
            <a:xfrm>
              <a:off x="0" y="432"/>
              <a:ext cx="5760"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37" name="Line 91"/>
            <p:cNvSpPr>
              <a:spLocks noChangeShapeType="1"/>
            </p:cNvSpPr>
            <p:nvPr userDrawn="1"/>
          </p:nvSpPr>
          <p:spPr bwMode="auto">
            <a:xfrm>
              <a:off x="0" y="384"/>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38" name="Line 92"/>
            <p:cNvSpPr>
              <a:spLocks noChangeShapeType="1"/>
            </p:cNvSpPr>
            <p:nvPr userDrawn="1"/>
          </p:nvSpPr>
          <p:spPr bwMode="auto">
            <a:xfrm>
              <a:off x="0" y="477"/>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39" name="Line 93"/>
            <p:cNvSpPr>
              <a:spLocks noChangeShapeType="1"/>
            </p:cNvSpPr>
            <p:nvPr userDrawn="1"/>
          </p:nvSpPr>
          <p:spPr bwMode="auto">
            <a:xfrm>
              <a:off x="0" y="339"/>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40" name="Line 94"/>
            <p:cNvSpPr>
              <a:spLocks noChangeShapeType="1"/>
            </p:cNvSpPr>
            <p:nvPr userDrawn="1"/>
          </p:nvSpPr>
          <p:spPr bwMode="auto">
            <a:xfrm>
              <a:off x="0" y="318"/>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41" name="Line 95"/>
            <p:cNvSpPr>
              <a:spLocks noChangeShapeType="1"/>
            </p:cNvSpPr>
            <p:nvPr userDrawn="1"/>
          </p:nvSpPr>
          <p:spPr bwMode="auto">
            <a:xfrm>
              <a:off x="0" y="258"/>
              <a:ext cx="576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42" name="Line 96"/>
            <p:cNvSpPr>
              <a:spLocks noChangeShapeType="1"/>
            </p:cNvSpPr>
            <p:nvPr userDrawn="1"/>
          </p:nvSpPr>
          <p:spPr bwMode="auto">
            <a:xfrm>
              <a:off x="0" y="70"/>
              <a:ext cx="576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43" name="Line 97"/>
            <p:cNvSpPr>
              <a:spLocks noChangeShapeType="1"/>
            </p:cNvSpPr>
            <p:nvPr userDrawn="1"/>
          </p:nvSpPr>
          <p:spPr bwMode="auto">
            <a:xfrm>
              <a:off x="0" y="43"/>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44" name="Line 98"/>
            <p:cNvSpPr>
              <a:spLocks noChangeShapeType="1"/>
            </p:cNvSpPr>
            <p:nvPr userDrawn="1"/>
          </p:nvSpPr>
          <p:spPr bwMode="auto">
            <a:xfrm>
              <a:off x="0" y="91"/>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45" name="Line 99"/>
            <p:cNvSpPr>
              <a:spLocks noChangeShapeType="1"/>
            </p:cNvSpPr>
            <p:nvPr userDrawn="1"/>
          </p:nvSpPr>
          <p:spPr bwMode="auto">
            <a:xfrm>
              <a:off x="0" y="145"/>
              <a:ext cx="5760" cy="0"/>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46" name="Line 100"/>
            <p:cNvSpPr>
              <a:spLocks noChangeShapeType="1"/>
            </p:cNvSpPr>
            <p:nvPr userDrawn="1"/>
          </p:nvSpPr>
          <p:spPr bwMode="auto">
            <a:xfrm>
              <a:off x="0" y="202"/>
              <a:ext cx="5760" cy="0"/>
            </a:xfrm>
            <a:prstGeom prst="line">
              <a:avLst/>
            </a:prstGeom>
            <a:noFill/>
            <a:ln w="381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027" name="Rectangle 101"/>
          <p:cNvSpPr>
            <a:spLocks noChangeArrowheads="1"/>
          </p:cNvSpPr>
          <p:nvPr/>
        </p:nvSpPr>
        <p:spPr bwMode="auto">
          <a:xfrm>
            <a:off x="76200" y="76200"/>
            <a:ext cx="304800" cy="1450975"/>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028" name="Rectangle 102"/>
          <p:cNvSpPr>
            <a:spLocks noChangeArrowheads="1"/>
          </p:cNvSpPr>
          <p:nvPr/>
        </p:nvSpPr>
        <p:spPr bwMode="auto">
          <a:xfrm>
            <a:off x="204788" y="150813"/>
            <a:ext cx="5662612" cy="77787"/>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029" name="Rectangle 103"/>
          <p:cNvSpPr>
            <a:spLocks noChangeArrowheads="1"/>
          </p:cNvSpPr>
          <p:nvPr/>
        </p:nvSpPr>
        <p:spPr bwMode="auto">
          <a:xfrm>
            <a:off x="7300913" y="1185863"/>
            <a:ext cx="1474787" cy="33813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030" name="Rectangle 104"/>
          <p:cNvSpPr>
            <a:spLocks noChangeArrowheads="1"/>
          </p:cNvSpPr>
          <p:nvPr/>
        </p:nvSpPr>
        <p:spPr bwMode="auto">
          <a:xfrm>
            <a:off x="3252788" y="1338263"/>
            <a:ext cx="5662612" cy="77787"/>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031" name="Rectangle 105"/>
          <p:cNvSpPr>
            <a:spLocks noGrp="1" noChangeArrowheads="1"/>
          </p:cNvSpPr>
          <p:nvPr>
            <p:ph type="body" idx="1"/>
          </p:nvPr>
        </p:nvSpPr>
        <p:spPr bwMode="auto">
          <a:xfrm>
            <a:off x="457200" y="1524000"/>
            <a:ext cx="8475663"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04938" name="Rectangle 106"/>
          <p:cNvSpPr>
            <a:spLocks noGrp="1" noChangeArrowheads="1"/>
          </p:cNvSpPr>
          <p:nvPr>
            <p:ph type="dt" sz="half" idx="2"/>
          </p:nvPr>
        </p:nvSpPr>
        <p:spPr bwMode="auto">
          <a:xfrm>
            <a:off x="809625" y="6373813"/>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folHlink"/>
                </a:solidFill>
                <a:latin typeface="+mn-lt"/>
              </a:defRPr>
            </a:lvl1pPr>
          </a:lstStyle>
          <a:p>
            <a:pPr>
              <a:defRPr/>
            </a:pPr>
            <a:r>
              <a:rPr lang="en-US"/>
              <a:t>15-441 S'10</a:t>
            </a:r>
          </a:p>
        </p:txBody>
      </p:sp>
      <p:sp>
        <p:nvSpPr>
          <p:cNvPr id="504940" name="Rectangle 108"/>
          <p:cNvSpPr>
            <a:spLocks noGrp="1" noChangeArrowheads="1"/>
          </p:cNvSpPr>
          <p:nvPr>
            <p:ph type="sldNum" sz="quarter" idx="4"/>
          </p:nvPr>
        </p:nvSpPr>
        <p:spPr bwMode="auto">
          <a:xfrm>
            <a:off x="6589713" y="6376988"/>
            <a:ext cx="219392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folHlink"/>
                </a:solidFill>
                <a:latin typeface="Arial" panose="020B0604020202020204" pitchFamily="34" charset="0"/>
              </a:defRPr>
            </a:lvl1pPr>
          </a:lstStyle>
          <a:p>
            <a:fld id="{848936A5-249D-44A7-8EE0-6280FF4C12F0}" type="slidenum">
              <a:rPr lang="en-US"/>
              <a:pPr/>
              <a:t>‹#›</a:t>
            </a:fld>
            <a:endParaRPr lang="en-US"/>
          </a:p>
        </p:txBody>
      </p:sp>
      <p:sp>
        <p:nvSpPr>
          <p:cNvPr id="1034" name="Rectangle 109"/>
          <p:cNvSpPr>
            <a:spLocks noGrp="1" noChangeArrowheads="1"/>
          </p:cNvSpPr>
          <p:nvPr>
            <p:ph type="title"/>
          </p:nvPr>
        </p:nvSpPr>
        <p:spPr bwMode="auto">
          <a:xfrm>
            <a:off x="457200" y="152400"/>
            <a:ext cx="8458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grpSp>
        <p:nvGrpSpPr>
          <p:cNvPr id="1035" name="Group 110"/>
          <p:cNvGrpSpPr>
            <a:grpSpLocks/>
          </p:cNvGrpSpPr>
          <p:nvPr/>
        </p:nvGrpSpPr>
        <p:grpSpPr bwMode="auto">
          <a:xfrm>
            <a:off x="7620000" y="228600"/>
            <a:ext cx="1066800" cy="838200"/>
            <a:chOff x="912" y="1344"/>
            <a:chExt cx="672" cy="528"/>
          </a:xfrm>
        </p:grpSpPr>
        <p:sp>
          <p:nvSpPr>
            <p:cNvPr id="1036" name="Rectangle 111"/>
            <p:cNvSpPr>
              <a:spLocks noChangeArrowheads="1"/>
            </p:cNvSpPr>
            <p:nvPr userDrawn="1"/>
          </p:nvSpPr>
          <p:spPr bwMode="auto">
            <a:xfrm>
              <a:off x="912" y="1344"/>
              <a:ext cx="672" cy="528"/>
            </a:xfrm>
            <a:prstGeom prst="rect">
              <a:avLst/>
            </a:prstGeom>
            <a:solidFill>
              <a:schemeClr val="bg1"/>
            </a:solidFill>
            <a:ln w="28575">
              <a:solidFill>
                <a:schemeClr val="tx1"/>
              </a:solidFill>
              <a:miter lim="800000"/>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037" name="Rectangle 112"/>
            <p:cNvSpPr>
              <a:spLocks noChangeArrowheads="1"/>
            </p:cNvSpPr>
            <p:nvPr userDrawn="1"/>
          </p:nvSpPr>
          <p:spPr bwMode="auto">
            <a:xfrm>
              <a:off x="1478" y="1721"/>
              <a:ext cx="71" cy="7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grpSp>
          <p:nvGrpSpPr>
            <p:cNvPr id="1038" name="Group 113"/>
            <p:cNvGrpSpPr>
              <a:grpSpLocks/>
            </p:cNvGrpSpPr>
            <p:nvPr userDrawn="1"/>
          </p:nvGrpSpPr>
          <p:grpSpPr bwMode="auto">
            <a:xfrm>
              <a:off x="947" y="1419"/>
              <a:ext cx="566" cy="378"/>
              <a:chOff x="1920" y="96"/>
              <a:chExt cx="768" cy="480"/>
            </a:xfrm>
          </p:grpSpPr>
          <p:sp>
            <p:nvSpPr>
              <p:cNvPr id="1043" name="Oval 114"/>
              <p:cNvSpPr>
                <a:spLocks noChangeArrowheads="1"/>
              </p:cNvSpPr>
              <p:nvPr userDrawn="1"/>
            </p:nvSpPr>
            <p:spPr bwMode="auto">
              <a:xfrm>
                <a:off x="1920" y="193"/>
                <a:ext cx="577" cy="240"/>
              </a:xfrm>
              <a:prstGeom prst="ellipse">
                <a:avLst/>
              </a:prstGeom>
              <a:solidFill>
                <a:srgbClr val="6F6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044" name="Oval 115"/>
              <p:cNvSpPr>
                <a:spLocks noChangeArrowheads="1"/>
              </p:cNvSpPr>
              <p:nvPr userDrawn="1"/>
            </p:nvSpPr>
            <p:spPr bwMode="auto">
              <a:xfrm>
                <a:off x="2016" y="96"/>
                <a:ext cx="575" cy="240"/>
              </a:xfrm>
              <a:prstGeom prst="ellipse">
                <a:avLst/>
              </a:prstGeom>
              <a:solidFill>
                <a:srgbClr val="6F6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045" name="Oval 116"/>
              <p:cNvSpPr>
                <a:spLocks noChangeArrowheads="1"/>
              </p:cNvSpPr>
              <p:nvPr userDrawn="1"/>
            </p:nvSpPr>
            <p:spPr bwMode="auto">
              <a:xfrm>
                <a:off x="2016" y="336"/>
                <a:ext cx="335" cy="240"/>
              </a:xfrm>
              <a:prstGeom prst="ellipse">
                <a:avLst/>
              </a:prstGeom>
              <a:solidFill>
                <a:srgbClr val="6F6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046" name="Oval 117"/>
              <p:cNvSpPr>
                <a:spLocks noChangeArrowheads="1"/>
              </p:cNvSpPr>
              <p:nvPr userDrawn="1"/>
            </p:nvSpPr>
            <p:spPr bwMode="auto">
              <a:xfrm>
                <a:off x="2257" y="336"/>
                <a:ext cx="335" cy="240"/>
              </a:xfrm>
              <a:prstGeom prst="ellipse">
                <a:avLst/>
              </a:prstGeom>
              <a:solidFill>
                <a:srgbClr val="6F6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047" name="Oval 118"/>
              <p:cNvSpPr>
                <a:spLocks noChangeArrowheads="1"/>
              </p:cNvSpPr>
              <p:nvPr userDrawn="1"/>
            </p:nvSpPr>
            <p:spPr bwMode="auto">
              <a:xfrm>
                <a:off x="2257" y="239"/>
                <a:ext cx="335" cy="240"/>
              </a:xfrm>
              <a:prstGeom prst="ellipse">
                <a:avLst/>
              </a:prstGeom>
              <a:solidFill>
                <a:srgbClr val="6F6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048" name="Oval 119"/>
              <p:cNvSpPr>
                <a:spLocks noChangeArrowheads="1"/>
              </p:cNvSpPr>
              <p:nvPr userDrawn="1"/>
            </p:nvSpPr>
            <p:spPr bwMode="auto">
              <a:xfrm>
                <a:off x="2351" y="239"/>
                <a:ext cx="337" cy="240"/>
              </a:xfrm>
              <a:prstGeom prst="ellipse">
                <a:avLst/>
              </a:prstGeom>
              <a:solidFill>
                <a:srgbClr val="6F6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grpSp>
        <p:sp>
          <p:nvSpPr>
            <p:cNvPr id="1039" name="Rectangle 120"/>
            <p:cNvSpPr>
              <a:spLocks noChangeArrowheads="1"/>
            </p:cNvSpPr>
            <p:nvPr userDrawn="1"/>
          </p:nvSpPr>
          <p:spPr bwMode="auto">
            <a:xfrm>
              <a:off x="947" y="1382"/>
              <a:ext cx="71" cy="7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040" name="Rectangle 121"/>
            <p:cNvSpPr>
              <a:spLocks noChangeArrowheads="1"/>
            </p:cNvSpPr>
            <p:nvPr userDrawn="1"/>
          </p:nvSpPr>
          <p:spPr bwMode="auto">
            <a:xfrm>
              <a:off x="983" y="1419"/>
              <a:ext cx="70" cy="76"/>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1041" name="Rectangle 122"/>
            <p:cNvSpPr>
              <a:spLocks noChangeArrowheads="1"/>
            </p:cNvSpPr>
            <p:nvPr userDrawn="1"/>
          </p:nvSpPr>
          <p:spPr bwMode="auto">
            <a:xfrm>
              <a:off x="1443" y="1683"/>
              <a:ext cx="70" cy="76"/>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cxnSp>
          <p:nvCxnSpPr>
            <p:cNvPr id="1042" name="AutoShape 123"/>
            <p:cNvCxnSpPr>
              <a:cxnSpLocks noChangeShapeType="1"/>
              <a:stCxn id="1040" idx="3"/>
              <a:endCxn id="1041" idx="1"/>
            </p:cNvCxnSpPr>
            <p:nvPr userDrawn="1"/>
          </p:nvCxnSpPr>
          <p:spPr bwMode="auto">
            <a:xfrm>
              <a:off x="1053" y="1457"/>
              <a:ext cx="390" cy="264"/>
            </a:xfrm>
            <a:prstGeom prst="curvedConnector3">
              <a:avLst>
                <a:gd name="adj1" fmla="val 50000"/>
              </a:avLst>
            </a:prstGeom>
            <a:noFill/>
            <a:ln w="38100">
              <a:solidFill>
                <a:srgbClr val="FFFF00"/>
              </a:solidFill>
              <a:round/>
              <a:headEnd/>
              <a:tailEnd/>
            </a:ln>
            <a:extLst>
              <a:ext uri="{909E8E84-426E-40DD-AFC4-6F175D3DCCD1}">
                <a14:hiddenFill xmlns:a14="http://schemas.microsoft.com/office/drawing/2010/main">
                  <a:noFill/>
                </a14:hiddenFill>
              </a:ext>
            </a:extLst>
          </p:spPr>
        </p:cxnSp>
      </p:grpSp>
    </p:spTree>
  </p:cSld>
  <p:clrMap bg1="lt1" tx1="dk1" bg2="lt2" tx2="dk2" accent1="accent1" accent2="accent2" accent3="accent3" accent4="accent4" accent5="accent5" accent6="accent6" hlink="hlink" folHlink="folHlink"/>
  <p:sldLayoutIdLst>
    <p:sldLayoutId id="2147483926" r:id="rId1"/>
    <p:sldLayoutId id="2147483927"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iming>
    <p:tnLst>
      <p:par>
        <p:cTn id="1" dur="indefinite" restart="never" nodeType="tmRoot"/>
      </p:par>
    </p:tnLst>
  </p:timing>
  <p:hf hdr="0"/>
  <p:txStyles>
    <p:titleStyle>
      <a:lvl1pPr algn="l" rtl="0" eaLnBrk="0" fontAlgn="base" hangingPunct="0">
        <a:lnSpc>
          <a:spcPct val="85000"/>
        </a:lnSpc>
        <a:spcBef>
          <a:spcPct val="0"/>
        </a:spcBef>
        <a:spcAft>
          <a:spcPct val="0"/>
        </a:spcAft>
        <a:defRPr sz="3200">
          <a:solidFill>
            <a:schemeClr val="folHlink"/>
          </a:solidFill>
          <a:latin typeface="+mj-lt"/>
          <a:ea typeface="+mj-ea"/>
          <a:cs typeface="+mj-cs"/>
        </a:defRPr>
      </a:lvl1pPr>
      <a:lvl2pPr algn="l" rtl="0" eaLnBrk="0" fontAlgn="base" hangingPunct="0">
        <a:lnSpc>
          <a:spcPct val="85000"/>
        </a:lnSpc>
        <a:spcBef>
          <a:spcPct val="0"/>
        </a:spcBef>
        <a:spcAft>
          <a:spcPct val="0"/>
        </a:spcAft>
        <a:defRPr sz="3200">
          <a:solidFill>
            <a:schemeClr val="folHlink"/>
          </a:solidFill>
          <a:latin typeface="Arial" charset="0"/>
        </a:defRPr>
      </a:lvl2pPr>
      <a:lvl3pPr algn="l" rtl="0" eaLnBrk="0" fontAlgn="base" hangingPunct="0">
        <a:lnSpc>
          <a:spcPct val="85000"/>
        </a:lnSpc>
        <a:spcBef>
          <a:spcPct val="0"/>
        </a:spcBef>
        <a:spcAft>
          <a:spcPct val="0"/>
        </a:spcAft>
        <a:defRPr sz="3200">
          <a:solidFill>
            <a:schemeClr val="folHlink"/>
          </a:solidFill>
          <a:latin typeface="Arial" charset="0"/>
        </a:defRPr>
      </a:lvl3pPr>
      <a:lvl4pPr algn="l" rtl="0" eaLnBrk="0" fontAlgn="base" hangingPunct="0">
        <a:lnSpc>
          <a:spcPct val="85000"/>
        </a:lnSpc>
        <a:spcBef>
          <a:spcPct val="0"/>
        </a:spcBef>
        <a:spcAft>
          <a:spcPct val="0"/>
        </a:spcAft>
        <a:defRPr sz="3200">
          <a:solidFill>
            <a:schemeClr val="folHlink"/>
          </a:solidFill>
          <a:latin typeface="Arial" charset="0"/>
        </a:defRPr>
      </a:lvl4pPr>
      <a:lvl5pPr algn="l" rtl="0" eaLnBrk="0" fontAlgn="base" hangingPunct="0">
        <a:lnSpc>
          <a:spcPct val="85000"/>
        </a:lnSpc>
        <a:spcBef>
          <a:spcPct val="0"/>
        </a:spcBef>
        <a:spcAft>
          <a:spcPct val="0"/>
        </a:spcAft>
        <a:defRPr sz="3200">
          <a:solidFill>
            <a:schemeClr val="folHlink"/>
          </a:solidFill>
          <a:latin typeface="Arial" charset="0"/>
        </a:defRPr>
      </a:lvl5pPr>
      <a:lvl6pPr marL="457200" algn="l" rtl="0" fontAlgn="base">
        <a:lnSpc>
          <a:spcPct val="85000"/>
        </a:lnSpc>
        <a:spcBef>
          <a:spcPct val="0"/>
        </a:spcBef>
        <a:spcAft>
          <a:spcPct val="0"/>
        </a:spcAft>
        <a:defRPr sz="3200">
          <a:solidFill>
            <a:schemeClr val="folHlink"/>
          </a:solidFill>
          <a:latin typeface="Arial" charset="0"/>
        </a:defRPr>
      </a:lvl6pPr>
      <a:lvl7pPr marL="914400" algn="l" rtl="0" fontAlgn="base">
        <a:lnSpc>
          <a:spcPct val="85000"/>
        </a:lnSpc>
        <a:spcBef>
          <a:spcPct val="0"/>
        </a:spcBef>
        <a:spcAft>
          <a:spcPct val="0"/>
        </a:spcAft>
        <a:defRPr sz="3200">
          <a:solidFill>
            <a:schemeClr val="folHlink"/>
          </a:solidFill>
          <a:latin typeface="Arial" charset="0"/>
        </a:defRPr>
      </a:lvl7pPr>
      <a:lvl8pPr marL="1371600" algn="l" rtl="0" fontAlgn="base">
        <a:lnSpc>
          <a:spcPct val="85000"/>
        </a:lnSpc>
        <a:spcBef>
          <a:spcPct val="0"/>
        </a:spcBef>
        <a:spcAft>
          <a:spcPct val="0"/>
        </a:spcAft>
        <a:defRPr sz="3200">
          <a:solidFill>
            <a:schemeClr val="folHlink"/>
          </a:solidFill>
          <a:latin typeface="Arial" charset="0"/>
        </a:defRPr>
      </a:lvl8pPr>
      <a:lvl9pPr marL="1828800" algn="l" rtl="0" fontAlgn="base">
        <a:lnSpc>
          <a:spcPct val="85000"/>
        </a:lnSpc>
        <a:spcBef>
          <a:spcPct val="0"/>
        </a:spcBef>
        <a:spcAft>
          <a:spcPct val="0"/>
        </a:spcAft>
        <a:defRPr sz="3200">
          <a:solidFill>
            <a:schemeClr val="folHlink"/>
          </a:solidFill>
          <a:latin typeface="Arial" charset="0"/>
        </a:defRPr>
      </a:lvl9pPr>
    </p:titleStyle>
    <p:bodyStyle>
      <a:lvl1pPr marL="342900" indent="-342900" algn="l" rtl="0" eaLnBrk="0" fontAlgn="base" hangingPunct="0">
        <a:spcBef>
          <a:spcPct val="20000"/>
        </a:spcBef>
        <a:spcAft>
          <a:spcPct val="0"/>
        </a:spcAft>
        <a:buClr>
          <a:schemeClr val="accent2"/>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Char char="•"/>
        <a:defRPr sz="2400">
          <a:solidFill>
            <a:schemeClr val="tx1"/>
          </a:solidFill>
          <a:latin typeface="+mn-lt"/>
        </a:defRPr>
      </a:lvl2pPr>
      <a:lvl3pPr marL="1085850" indent="-228600" algn="l" rtl="0" eaLnBrk="0" fontAlgn="base" hangingPunct="0">
        <a:spcBef>
          <a:spcPct val="20000"/>
        </a:spcBef>
        <a:spcAft>
          <a:spcPct val="0"/>
        </a:spcAft>
        <a:buClr>
          <a:schemeClr val="accent2"/>
        </a:buClr>
        <a:buChar char="•"/>
        <a:defRPr sz="2000">
          <a:solidFill>
            <a:schemeClr val="tx1"/>
          </a:solidFill>
          <a:latin typeface="+mn-lt"/>
        </a:defRPr>
      </a:lvl3pPr>
      <a:lvl4pPr marL="1428750" indent="-228600" algn="l" rtl="0" eaLnBrk="0" fontAlgn="base" hangingPunct="0">
        <a:spcBef>
          <a:spcPct val="20000"/>
        </a:spcBef>
        <a:spcAft>
          <a:spcPct val="0"/>
        </a:spcAft>
        <a:buClr>
          <a:schemeClr val="accent2"/>
        </a:buClr>
        <a:buChar char="•"/>
        <a:defRPr>
          <a:solidFill>
            <a:schemeClr val="tx1"/>
          </a:solidFill>
          <a:latin typeface="+mn-lt"/>
        </a:defRPr>
      </a:lvl4pPr>
      <a:lvl5pPr marL="1771650" indent="-228600" algn="l" rtl="0" eaLnBrk="0" fontAlgn="base" hangingPunct="0">
        <a:spcBef>
          <a:spcPct val="20000"/>
        </a:spcBef>
        <a:spcAft>
          <a:spcPct val="0"/>
        </a:spcAft>
        <a:buClr>
          <a:schemeClr val="accent2"/>
        </a:buClr>
        <a:buChar char="•"/>
        <a:defRPr sz="1600">
          <a:solidFill>
            <a:schemeClr val="tx1"/>
          </a:solidFill>
          <a:latin typeface="+mn-lt"/>
        </a:defRPr>
      </a:lvl5pPr>
      <a:lvl6pPr marL="2228850" indent="-228600" algn="l" rtl="0" fontAlgn="base">
        <a:spcBef>
          <a:spcPct val="20000"/>
        </a:spcBef>
        <a:spcAft>
          <a:spcPct val="0"/>
        </a:spcAft>
        <a:buClr>
          <a:schemeClr val="accent2"/>
        </a:buClr>
        <a:buChar char="•"/>
        <a:defRPr sz="1600">
          <a:solidFill>
            <a:schemeClr val="tx1"/>
          </a:solidFill>
          <a:latin typeface="+mn-lt"/>
        </a:defRPr>
      </a:lvl6pPr>
      <a:lvl7pPr marL="2686050" indent="-228600" algn="l" rtl="0" fontAlgn="base">
        <a:spcBef>
          <a:spcPct val="20000"/>
        </a:spcBef>
        <a:spcAft>
          <a:spcPct val="0"/>
        </a:spcAft>
        <a:buClr>
          <a:schemeClr val="accent2"/>
        </a:buClr>
        <a:buChar char="•"/>
        <a:defRPr sz="1600">
          <a:solidFill>
            <a:schemeClr val="tx1"/>
          </a:solidFill>
          <a:latin typeface="+mn-lt"/>
        </a:defRPr>
      </a:lvl7pPr>
      <a:lvl8pPr marL="3143250" indent="-228600" algn="l" rtl="0" fontAlgn="base">
        <a:spcBef>
          <a:spcPct val="20000"/>
        </a:spcBef>
        <a:spcAft>
          <a:spcPct val="0"/>
        </a:spcAft>
        <a:buClr>
          <a:schemeClr val="accent2"/>
        </a:buClr>
        <a:buChar char="•"/>
        <a:defRPr sz="1600">
          <a:solidFill>
            <a:schemeClr val="tx1"/>
          </a:solidFill>
          <a:latin typeface="+mn-lt"/>
        </a:defRPr>
      </a:lvl8pPr>
      <a:lvl9pPr marL="3600450" indent="-228600" algn="l" rtl="0" fontAlgn="base">
        <a:spcBef>
          <a:spcPct val="20000"/>
        </a:spcBef>
        <a:spcAft>
          <a:spcPct val="0"/>
        </a:spcAft>
        <a:buClr>
          <a:schemeClr val="accent2"/>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ourvaluedcustomers.blogspot.com/2013/10/while-discusing-movies-and-future.htm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ourvaluedcustomers.blogspot.com/2013/10/while-discusing-movies-and-future.html"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371600" y="1981200"/>
            <a:ext cx="7772400" cy="1143000"/>
          </a:xfrm>
        </p:spPr>
        <p:txBody>
          <a:bodyPr/>
          <a:lstStyle/>
          <a:p>
            <a:pPr eaLnBrk="1" hangingPunct="1"/>
            <a:r>
              <a:rPr lang="en-US" dirty="0" smtClean="0"/>
              <a:t>15-441 Computer Networking</a:t>
            </a:r>
          </a:p>
        </p:txBody>
      </p:sp>
      <p:sp>
        <p:nvSpPr>
          <p:cNvPr id="5123" name="Rectangle 2"/>
          <p:cNvSpPr>
            <a:spLocks noChangeArrowheads="1"/>
          </p:cNvSpPr>
          <p:nvPr/>
        </p:nvSpPr>
        <p:spPr bwMode="auto">
          <a:xfrm>
            <a:off x="1600200" y="3430588"/>
            <a:ext cx="6705600" cy="255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sz="3200" dirty="0"/>
              <a:t>Lecture </a:t>
            </a:r>
            <a:r>
              <a:rPr lang="en-US" sz="3200" dirty="0" smtClean="0"/>
              <a:t>25??: Cellular</a:t>
            </a:r>
            <a:r>
              <a:rPr lang="en-US" sz="3200" dirty="0"/>
              <a:t/>
            </a:r>
            <a:br>
              <a:rPr lang="en-US" sz="3200" dirty="0"/>
            </a:br>
            <a:r>
              <a:rPr lang="en-US" sz="3200" dirty="0" smtClean="0"/>
              <a:t>Eric Anderson</a:t>
            </a:r>
            <a:endParaRPr lang="en-US" sz="3200" dirty="0"/>
          </a:p>
          <a:p>
            <a:pPr algn="ctr" eaLnBrk="1" hangingPunct="1"/>
            <a:endParaRPr lang="en-US" sz="3200" dirty="0"/>
          </a:p>
          <a:p>
            <a:pPr algn="ctr" eaLnBrk="1" hangingPunct="1"/>
            <a:r>
              <a:rPr lang="en-US" sz="3200" dirty="0"/>
              <a:t>Fall 2013</a:t>
            </a:r>
          </a:p>
          <a:p>
            <a:pPr algn="ctr" eaLnBrk="1" hangingPunct="1"/>
            <a:r>
              <a:rPr lang="en-US" sz="3200" dirty="0"/>
              <a:t>www.cs.cmu.edu/~prs/15-441-F13</a:t>
            </a:r>
          </a:p>
        </p:txBody>
      </p:sp>
      <p:grpSp>
        <p:nvGrpSpPr>
          <p:cNvPr id="5124" name="Group 3"/>
          <p:cNvGrpSpPr>
            <a:grpSpLocks/>
          </p:cNvGrpSpPr>
          <p:nvPr/>
        </p:nvGrpSpPr>
        <p:grpSpPr bwMode="auto">
          <a:xfrm>
            <a:off x="2444750" y="1987550"/>
            <a:ext cx="1447800" cy="1066800"/>
            <a:chOff x="3054350" y="346076"/>
            <a:chExt cx="1066800" cy="803274"/>
          </a:xfrm>
        </p:grpSpPr>
        <p:sp>
          <p:nvSpPr>
            <p:cNvPr id="5125" name="Rectangle 123"/>
            <p:cNvSpPr>
              <a:spLocks noChangeArrowheads="1"/>
            </p:cNvSpPr>
            <p:nvPr/>
          </p:nvSpPr>
          <p:spPr bwMode="auto">
            <a:xfrm>
              <a:off x="3054350" y="346076"/>
              <a:ext cx="1066800" cy="803274"/>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577" tIns="45789" rIns="91577" bIns="45789"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endParaRPr lang="en-US"/>
            </a:p>
          </p:txBody>
        </p:sp>
        <p:sp>
          <p:nvSpPr>
            <p:cNvPr id="5126" name="Rectangle 2"/>
            <p:cNvSpPr txBox="1">
              <a:spLocks noChangeArrowheads="1"/>
            </p:cNvSpPr>
            <p:nvPr/>
          </p:nvSpPr>
          <p:spPr bwMode="auto">
            <a:xfrm>
              <a:off x="3054350" y="346076"/>
              <a:ext cx="1066800" cy="803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77" tIns="45789" rIns="91577" bIns="45789"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sz="3200">
                  <a:solidFill>
                    <a:schemeClr val="folHlink"/>
                  </a:solidFill>
                  <a:latin typeface="Arial" panose="020B0604020202020204" pitchFamily="34" charset="0"/>
                  <a:ea typeface="ＭＳ Ｐゴシック" panose="020B0600070205080204" pitchFamily="34" charset="-128"/>
                </a:rPr>
                <a:t>15-441</a:t>
              </a:r>
            </a:p>
            <a:p>
              <a:pPr algn="ctr" eaLnBrk="1" hangingPunct="1"/>
              <a:r>
                <a:rPr lang="en-US" sz="3200">
                  <a:solidFill>
                    <a:schemeClr val="folHlink"/>
                  </a:solidFill>
                  <a:latin typeface="Arial" panose="020B0604020202020204" pitchFamily="34" charset="0"/>
                  <a:ea typeface="ＭＳ Ｐゴシック" panose="020B0600070205080204" pitchFamily="34" charset="-128"/>
                </a:rPr>
                <a:t>15-641</a:t>
              </a: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smtClean="0">
                <a:ea typeface="ＭＳ Ｐゴシック" panose="020B0600070205080204" pitchFamily="34" charset="-128"/>
              </a:rPr>
              <a:t>Call progression</a:t>
            </a:r>
          </a:p>
        </p:txBody>
      </p:sp>
      <p:pic>
        <p:nvPicPr>
          <p:cNvPr id="25603" name="Picture 3" descr="cell_call_1.tif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6925" y="2212053"/>
            <a:ext cx="8071777" cy="30360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4" name="TextBox 4"/>
          <p:cNvSpPr txBox="1">
            <a:spLocks noChangeArrowheads="1"/>
          </p:cNvSpPr>
          <p:nvPr/>
        </p:nvSpPr>
        <p:spPr bwMode="auto">
          <a:xfrm>
            <a:off x="388747" y="4874124"/>
            <a:ext cx="4279912" cy="46110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a:t>(a) Monitor for strongest signal</a:t>
            </a:r>
          </a:p>
        </p:txBody>
      </p:sp>
      <p:sp>
        <p:nvSpPr>
          <p:cNvPr id="25605" name="TextBox 5"/>
          <p:cNvSpPr txBox="1">
            <a:spLocks noChangeArrowheads="1"/>
          </p:cNvSpPr>
          <p:nvPr/>
        </p:nvSpPr>
        <p:spPr bwMode="auto">
          <a:xfrm>
            <a:off x="4749471" y="4874124"/>
            <a:ext cx="3652424" cy="46110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a:t>(b) Request for connection</a:t>
            </a:r>
          </a:p>
        </p:txBody>
      </p:sp>
    </p:spTree>
    <p:extLst>
      <p:ext uri="{BB962C8B-B14F-4D97-AF65-F5344CB8AC3E}">
        <p14:creationId xmlns:p14="http://schemas.microsoft.com/office/powerpoint/2010/main" val="23614505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dirty="0" smtClean="0">
                <a:ea typeface="ＭＳ Ｐゴシック" panose="020B0600070205080204" pitchFamily="34" charset="-128"/>
              </a:rPr>
              <a:t>Call progression</a:t>
            </a:r>
          </a:p>
        </p:txBody>
      </p:sp>
      <p:pic>
        <p:nvPicPr>
          <p:cNvPr id="26627" name="Picture 3" descr="cell_call_2.tif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91744" y="2212053"/>
            <a:ext cx="8415628" cy="2890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2062049" y="4793312"/>
            <a:ext cx="1505337" cy="46110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a:solidFill>
                  <a:srgbClr val="FC0128"/>
                </a:solidFill>
              </a:rPr>
              <a:t>(c) Paging</a:t>
            </a:r>
          </a:p>
        </p:txBody>
      </p:sp>
      <p:sp>
        <p:nvSpPr>
          <p:cNvPr id="26629" name="TextBox 5"/>
          <p:cNvSpPr txBox="1">
            <a:spLocks noChangeArrowheads="1"/>
          </p:cNvSpPr>
          <p:nvPr/>
        </p:nvSpPr>
        <p:spPr bwMode="auto">
          <a:xfrm>
            <a:off x="5256533" y="4793312"/>
            <a:ext cx="2402201" cy="46110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a:t>(d) Call accepted</a:t>
            </a:r>
          </a:p>
        </p:txBody>
      </p:sp>
    </p:spTree>
    <p:extLst>
      <p:ext uri="{BB962C8B-B14F-4D97-AF65-F5344CB8AC3E}">
        <p14:creationId xmlns:p14="http://schemas.microsoft.com/office/powerpoint/2010/main" val="3068790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smtClean="0">
                <a:ea typeface="ＭＳ Ｐゴシック" panose="020B0600070205080204" pitchFamily="34" charset="-128"/>
              </a:rPr>
              <a:t>Call progression</a:t>
            </a:r>
          </a:p>
        </p:txBody>
      </p:sp>
      <p:pic>
        <p:nvPicPr>
          <p:cNvPr id="27651" name="Picture 3" descr="cell_call_3.tif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2983" y="2212053"/>
            <a:ext cx="8032164" cy="2890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5560769" y="4798065"/>
            <a:ext cx="1660625" cy="46110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a:solidFill>
                  <a:srgbClr val="FC0128"/>
                </a:solidFill>
              </a:rPr>
              <a:t>(f) Handoff</a:t>
            </a:r>
          </a:p>
        </p:txBody>
      </p:sp>
      <p:sp>
        <p:nvSpPr>
          <p:cNvPr id="27653" name="TextBox 5"/>
          <p:cNvSpPr txBox="1">
            <a:spLocks noChangeArrowheads="1"/>
          </p:cNvSpPr>
          <p:nvPr/>
        </p:nvSpPr>
        <p:spPr bwMode="auto">
          <a:xfrm>
            <a:off x="1453575" y="4798065"/>
            <a:ext cx="2264345" cy="46110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a:t>(e) Ongoing call</a:t>
            </a:r>
          </a:p>
        </p:txBody>
      </p:sp>
    </p:spTree>
    <p:extLst>
      <p:ext uri="{BB962C8B-B14F-4D97-AF65-F5344CB8AC3E}">
        <p14:creationId xmlns:p14="http://schemas.microsoft.com/office/powerpoint/2010/main" val="24141995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smtClean="0">
                <a:ea typeface="ＭＳ Ｐゴシック" panose="020B0600070205080204" pitchFamily="34" charset="-128"/>
              </a:rPr>
              <a:t>Handoff between 2 cells</a:t>
            </a:r>
          </a:p>
        </p:txBody>
      </p:sp>
      <p:cxnSp>
        <p:nvCxnSpPr>
          <p:cNvPr id="30723" name="Straight Arrow Connector 4"/>
          <p:cNvCxnSpPr>
            <a:cxnSpLocks noChangeShapeType="1"/>
          </p:cNvCxnSpPr>
          <p:nvPr/>
        </p:nvCxnSpPr>
        <p:spPr bwMode="auto">
          <a:xfrm>
            <a:off x="1833871" y="5634715"/>
            <a:ext cx="5476259" cy="1585"/>
          </a:xfrm>
          <a:prstGeom prst="straightConnector1">
            <a:avLst/>
          </a:prstGeom>
          <a:noFill/>
          <a:ln w="50800">
            <a:solidFill>
              <a:schemeClr val="tx2"/>
            </a:solidFill>
            <a:round/>
            <a:headEnd/>
            <a:tailEnd type="arrow" w="med" len="med"/>
          </a:ln>
          <a:extLst>
            <a:ext uri="{909E8E84-426E-40DD-AFC4-6F175D3DCCD1}">
              <a14:hiddenFill xmlns:a14="http://schemas.microsoft.com/office/drawing/2010/main">
                <a:noFill/>
              </a14:hiddenFill>
            </a:ext>
          </a:extLst>
        </p:spPr>
      </p:cxnSp>
      <p:cxnSp>
        <p:nvCxnSpPr>
          <p:cNvPr id="30724" name="Straight Arrow Connector 6"/>
          <p:cNvCxnSpPr>
            <a:cxnSpLocks noChangeShapeType="1"/>
          </p:cNvCxnSpPr>
          <p:nvPr/>
        </p:nvCxnSpPr>
        <p:spPr bwMode="auto">
          <a:xfrm rot="5400000" flipH="1" flipV="1">
            <a:off x="-29577" y="3771267"/>
            <a:ext cx="3726898" cy="3169"/>
          </a:xfrm>
          <a:prstGeom prst="straightConnector1">
            <a:avLst/>
          </a:prstGeom>
          <a:noFill/>
          <a:ln w="50800">
            <a:solidFill>
              <a:schemeClr val="tx2"/>
            </a:solidFill>
            <a:round/>
            <a:headEnd/>
            <a:tailEnd type="arrow" w="med" len="med"/>
          </a:ln>
          <a:extLst>
            <a:ext uri="{909E8E84-426E-40DD-AFC4-6F175D3DCCD1}">
              <a14:hiddenFill xmlns:a14="http://schemas.microsoft.com/office/drawing/2010/main">
                <a:noFill/>
              </a14:hiddenFill>
            </a:ext>
          </a:extLst>
        </p:spPr>
      </p:cxnSp>
      <p:sp>
        <p:nvSpPr>
          <p:cNvPr id="30725" name="Freeform 9"/>
          <p:cNvSpPr>
            <a:spLocks noChangeArrowheads="1"/>
          </p:cNvSpPr>
          <p:nvPr/>
        </p:nvSpPr>
        <p:spPr bwMode="auto">
          <a:xfrm>
            <a:off x="1821194" y="2668409"/>
            <a:ext cx="5032580" cy="2341988"/>
          </a:xfrm>
          <a:custGeom>
            <a:avLst/>
            <a:gdLst>
              <a:gd name="T0" fmla="*/ 0 w 4930387"/>
              <a:gd name="T1" fmla="*/ 3212495 h 2255995"/>
              <a:gd name="T2" fmla="*/ 1845369 w 4930387"/>
              <a:gd name="T3" fmla="*/ 3042297 h 2255995"/>
              <a:gd name="T4" fmla="*/ 3891718 w 4930387"/>
              <a:gd name="T5" fmla="*/ 2255128 h 2255995"/>
              <a:gd name="T6" fmla="*/ 6029417 w 4930387"/>
              <a:gd name="T7" fmla="*/ 0 h 2255995"/>
              <a:gd name="T8" fmla="*/ 0 60000 65536"/>
              <a:gd name="T9" fmla="*/ 0 60000 65536"/>
              <a:gd name="T10" fmla="*/ 0 60000 65536"/>
              <a:gd name="T11" fmla="*/ 0 60000 65536"/>
              <a:gd name="T12" fmla="*/ 0 w 4930387"/>
              <a:gd name="T13" fmla="*/ 0 h 2255995"/>
              <a:gd name="T14" fmla="*/ 4930387 w 4930387"/>
              <a:gd name="T15" fmla="*/ 2255995 h 2255995"/>
            </a:gdLst>
            <a:ahLst/>
            <a:cxnLst>
              <a:cxn ang="T8">
                <a:pos x="T0" y="T1"/>
              </a:cxn>
              <a:cxn ang="T9">
                <a:pos x="T2" y="T3"/>
              </a:cxn>
              <a:cxn ang="T10">
                <a:pos x="T4" y="T5"/>
              </a:cxn>
              <a:cxn ang="T11">
                <a:pos x="T6" y="T7"/>
              </a:cxn>
            </a:cxnLst>
            <a:rect l="T12" t="T13" r="T14" b="T15"/>
            <a:pathLst>
              <a:path w="4930387" h="2255995">
                <a:moveTo>
                  <a:pt x="0" y="2255995"/>
                </a:moveTo>
                <a:cubicBezTo>
                  <a:pt x="489303" y="2252260"/>
                  <a:pt x="978607" y="2248525"/>
                  <a:pt x="1508997" y="2136472"/>
                </a:cubicBezTo>
                <a:cubicBezTo>
                  <a:pt x="2039387" y="2024419"/>
                  <a:pt x="2612109" y="1939758"/>
                  <a:pt x="3182341" y="1583679"/>
                </a:cubicBezTo>
                <a:cubicBezTo>
                  <a:pt x="3752573" y="1227600"/>
                  <a:pt x="4930387" y="0"/>
                  <a:pt x="4930387" y="0"/>
                </a:cubicBezTo>
              </a:path>
            </a:pathLst>
          </a:custGeom>
          <a:noFill/>
          <a:ln w="50800">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2396"/>
          </a:p>
        </p:txBody>
      </p:sp>
      <p:sp>
        <p:nvSpPr>
          <p:cNvPr id="30726" name="Freeform 10"/>
          <p:cNvSpPr>
            <a:spLocks noChangeArrowheads="1"/>
          </p:cNvSpPr>
          <p:nvPr/>
        </p:nvSpPr>
        <p:spPr bwMode="auto">
          <a:xfrm>
            <a:off x="1837040" y="2326143"/>
            <a:ext cx="5040504" cy="2400617"/>
          </a:xfrm>
          <a:custGeom>
            <a:avLst/>
            <a:gdLst>
              <a:gd name="T0" fmla="*/ 0 w 5049911"/>
              <a:gd name="T1" fmla="*/ 0 h 2405398"/>
              <a:gd name="T2" fmla="*/ 1150295 w 5049911"/>
              <a:gd name="T3" fmla="*/ 1074506 h 2405398"/>
              <a:gd name="T4" fmla="*/ 2644177 w 5049911"/>
              <a:gd name="T5" fmla="*/ 1731151 h 2405398"/>
              <a:gd name="T6" fmla="*/ 4332276 w 5049911"/>
              <a:gd name="T7" fmla="*/ 2253482 h 2405398"/>
              <a:gd name="T8" fmla="*/ 5049334 w 5049911"/>
              <a:gd name="T9" fmla="*/ 2402711 h 2405398"/>
              <a:gd name="T10" fmla="*/ 0 60000 65536"/>
              <a:gd name="T11" fmla="*/ 0 60000 65536"/>
              <a:gd name="T12" fmla="*/ 0 60000 65536"/>
              <a:gd name="T13" fmla="*/ 0 60000 65536"/>
              <a:gd name="T14" fmla="*/ 0 60000 65536"/>
              <a:gd name="T15" fmla="*/ 0 w 5049911"/>
              <a:gd name="T16" fmla="*/ 0 h 2405398"/>
              <a:gd name="T17" fmla="*/ 5049911 w 5049911"/>
              <a:gd name="T18" fmla="*/ 2405398 h 2405398"/>
            </a:gdLst>
            <a:ahLst/>
            <a:cxnLst>
              <a:cxn ang="T10">
                <a:pos x="T0" y="T1"/>
              </a:cxn>
              <a:cxn ang="T11">
                <a:pos x="T2" y="T3"/>
              </a:cxn>
              <a:cxn ang="T12">
                <a:pos x="T4" y="T5"/>
              </a:cxn>
              <a:cxn ang="T13">
                <a:pos x="T6" y="T7"/>
              </a:cxn>
              <a:cxn ang="T14">
                <a:pos x="T8" y="T9"/>
              </a:cxn>
            </a:cxnLst>
            <a:rect l="T15" t="T16" r="T17" b="T18"/>
            <a:pathLst>
              <a:path w="5049911" h="2405398">
                <a:moveTo>
                  <a:pt x="0" y="0"/>
                </a:moveTo>
                <a:cubicBezTo>
                  <a:pt x="354838" y="393429"/>
                  <a:pt x="709677" y="786859"/>
                  <a:pt x="1150423" y="1075706"/>
                </a:cubicBezTo>
                <a:cubicBezTo>
                  <a:pt x="1591169" y="1364553"/>
                  <a:pt x="2114090" y="1536367"/>
                  <a:pt x="2644480" y="1733082"/>
                </a:cubicBezTo>
                <a:cubicBezTo>
                  <a:pt x="3174870" y="1929797"/>
                  <a:pt x="3931859" y="2143942"/>
                  <a:pt x="4332764" y="2255995"/>
                </a:cubicBezTo>
                <a:cubicBezTo>
                  <a:pt x="4733669" y="2368048"/>
                  <a:pt x="5049911" y="2405398"/>
                  <a:pt x="5049911" y="2405398"/>
                </a:cubicBezTo>
              </a:path>
            </a:pathLst>
          </a:custGeom>
          <a:noFill/>
          <a:ln w="50800">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2396"/>
          </a:p>
        </p:txBody>
      </p:sp>
      <p:cxnSp>
        <p:nvCxnSpPr>
          <p:cNvPr id="30727" name="Straight Arrow Connector 12"/>
          <p:cNvCxnSpPr>
            <a:cxnSpLocks noChangeShapeType="1"/>
          </p:cNvCxnSpPr>
          <p:nvPr/>
        </p:nvCxnSpPr>
        <p:spPr bwMode="auto">
          <a:xfrm rot="5400000" flipH="1" flipV="1">
            <a:off x="5028356" y="3809296"/>
            <a:ext cx="3650839" cy="3169"/>
          </a:xfrm>
          <a:prstGeom prst="straightConnector1">
            <a:avLst/>
          </a:prstGeom>
          <a:noFill/>
          <a:ln w="50800">
            <a:solidFill>
              <a:schemeClr val="accent1"/>
            </a:solidFill>
            <a:round/>
            <a:headEnd/>
            <a:tailEnd type="arrow" w="med" len="med"/>
          </a:ln>
          <a:extLst>
            <a:ext uri="{909E8E84-426E-40DD-AFC4-6F175D3DCCD1}">
              <a14:hiddenFill xmlns:a14="http://schemas.microsoft.com/office/drawing/2010/main">
                <a:noFill/>
              </a14:hiddenFill>
            </a:ext>
          </a:extLst>
        </p:spPr>
      </p:cxnSp>
      <p:sp>
        <p:nvSpPr>
          <p:cNvPr id="30728" name="TextBox 14"/>
          <p:cNvSpPr txBox="1">
            <a:spLocks noChangeArrowheads="1"/>
          </p:cNvSpPr>
          <p:nvPr/>
        </p:nvSpPr>
        <p:spPr bwMode="auto">
          <a:xfrm>
            <a:off x="921161" y="1451463"/>
            <a:ext cx="2045675" cy="461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a:solidFill>
                  <a:schemeClr val="tx2"/>
                </a:solidFill>
              </a:rPr>
              <a:t>Base station A</a:t>
            </a:r>
          </a:p>
        </p:txBody>
      </p:sp>
      <p:sp>
        <p:nvSpPr>
          <p:cNvPr id="30729" name="TextBox 15"/>
          <p:cNvSpPr txBox="1">
            <a:spLocks noChangeArrowheads="1"/>
          </p:cNvSpPr>
          <p:nvPr/>
        </p:nvSpPr>
        <p:spPr bwMode="auto">
          <a:xfrm>
            <a:off x="5788947" y="1527522"/>
            <a:ext cx="2045675" cy="461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a:solidFill>
                  <a:schemeClr val="accent1"/>
                </a:solidFill>
              </a:rPr>
              <a:t>Base station B</a:t>
            </a:r>
          </a:p>
        </p:txBody>
      </p:sp>
      <p:pic>
        <p:nvPicPr>
          <p:cNvPr id="30730" name="Picture 16" descr="ca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05693" y="5710774"/>
            <a:ext cx="1090181" cy="817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9" name="Straight Arrow Connector 18"/>
          <p:cNvCxnSpPr>
            <a:cxnSpLocks noChangeShapeType="1"/>
          </p:cNvCxnSpPr>
          <p:nvPr/>
        </p:nvCxnSpPr>
        <p:spPr bwMode="auto">
          <a:xfrm rot="5400000" flipH="1" flipV="1">
            <a:off x="3659291" y="4569888"/>
            <a:ext cx="2890248" cy="3169"/>
          </a:xfrm>
          <a:prstGeom prst="straightConnector1">
            <a:avLst/>
          </a:prstGeom>
          <a:noFill/>
          <a:ln w="50800">
            <a:solidFill>
              <a:srgbClr val="438E00"/>
            </a:solidFill>
            <a:round/>
            <a:headEnd/>
            <a:tailEnd type="arrow" w="med" len="med"/>
          </a:ln>
          <a:extLst>
            <a:ext uri="{909E8E84-426E-40DD-AFC4-6F175D3DCCD1}">
              <a14:hiddenFill xmlns:a14="http://schemas.microsoft.com/office/drawing/2010/main">
                <a:noFill/>
              </a14:hiddenFill>
            </a:ext>
          </a:extLst>
        </p:spPr>
      </p:cxnSp>
      <p:cxnSp>
        <p:nvCxnSpPr>
          <p:cNvPr id="21" name="Straight Connector 20"/>
          <p:cNvCxnSpPr>
            <a:cxnSpLocks noChangeShapeType="1"/>
          </p:cNvCxnSpPr>
          <p:nvPr/>
        </p:nvCxnSpPr>
        <p:spPr bwMode="auto">
          <a:xfrm>
            <a:off x="1833871" y="4493828"/>
            <a:ext cx="5019904" cy="1585"/>
          </a:xfrm>
          <a:prstGeom prst="line">
            <a:avLst/>
          </a:prstGeom>
          <a:noFill/>
          <a:ln w="50800">
            <a:solidFill>
              <a:srgbClr val="FF6600"/>
            </a:solidFill>
            <a:prstDash val="dash"/>
            <a:round/>
            <a:headEnd/>
            <a:tailEnd/>
          </a:ln>
          <a:extLst>
            <a:ext uri="{909E8E84-426E-40DD-AFC4-6F175D3DCCD1}">
              <a14:hiddenFill xmlns:a14="http://schemas.microsoft.com/office/drawing/2010/main">
                <a:noFill/>
              </a14:hiddenFill>
            </a:ext>
          </a:extLst>
        </p:spPr>
      </p:cxnSp>
      <p:cxnSp>
        <p:nvCxnSpPr>
          <p:cNvPr id="22" name="Straight Arrow Connector 21"/>
          <p:cNvCxnSpPr>
            <a:cxnSpLocks noChangeShapeType="1"/>
          </p:cNvCxnSpPr>
          <p:nvPr/>
        </p:nvCxnSpPr>
        <p:spPr bwMode="auto">
          <a:xfrm rot="5400000" flipH="1" flipV="1">
            <a:off x="4495942" y="4569888"/>
            <a:ext cx="2890248" cy="3169"/>
          </a:xfrm>
          <a:prstGeom prst="straightConnector1">
            <a:avLst/>
          </a:prstGeom>
          <a:noFill/>
          <a:ln w="50800">
            <a:solidFill>
              <a:srgbClr val="438E00"/>
            </a:solidFill>
            <a:round/>
            <a:headEnd/>
            <a:tailEnd type="arrow" w="med" len="med"/>
          </a:ln>
          <a:extLst>
            <a:ext uri="{909E8E84-426E-40DD-AFC4-6F175D3DCCD1}">
              <a14:hiddenFill xmlns:a14="http://schemas.microsoft.com/office/drawing/2010/main">
                <a:noFill/>
              </a14:hiddenFill>
            </a:ext>
          </a:extLst>
        </p:spPr>
      </p:cxnSp>
      <p:cxnSp>
        <p:nvCxnSpPr>
          <p:cNvPr id="26" name="Straight Arrow Connector 25"/>
          <p:cNvCxnSpPr>
            <a:cxnSpLocks noChangeShapeType="1"/>
          </p:cNvCxnSpPr>
          <p:nvPr/>
        </p:nvCxnSpPr>
        <p:spPr bwMode="auto">
          <a:xfrm rot="5400000">
            <a:off x="5408652" y="4113533"/>
            <a:ext cx="608473" cy="3169"/>
          </a:xfrm>
          <a:prstGeom prst="straightConnector1">
            <a:avLst/>
          </a:prstGeom>
          <a:noFill/>
          <a:ln w="50800">
            <a:solidFill>
              <a:schemeClr val="tx2"/>
            </a:solidFill>
            <a:round/>
            <a:headEnd type="arrow" w="med" len="me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6651906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nodeType="clickEffect">
                                  <p:stCondLst>
                                    <p:cond delay="0"/>
                                  </p:stCondLst>
                                  <p:childTnLst>
                                    <p:set>
                                      <p:cBhvr>
                                        <p:cTn id="10" dur="1" fill="hold">
                                          <p:stCondLst>
                                            <p:cond delay="0"/>
                                          </p:stCondLst>
                                        </p:cTn>
                                        <p:tgtEl>
                                          <p:spTgt spid="19"/>
                                        </p:tgtEl>
                                        <p:attrNameLst>
                                          <p:attrName>style.visibility</p:attrName>
                                        </p:attrNameLst>
                                      </p:cBhvr>
                                      <p:to>
                                        <p:strVal val="hidden"/>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xit" presetSubtype="0" fill="hold" nodeType="clickEffect">
                                  <p:stCondLst>
                                    <p:cond delay="0"/>
                                  </p:stCondLst>
                                  <p:childTnLst>
                                    <p:set>
                                      <p:cBhvr>
                                        <p:cTn id="22" dur="1" fill="hold">
                                          <p:stCondLst>
                                            <p:cond delay="0"/>
                                          </p:stCondLst>
                                        </p:cTn>
                                        <p:tgtEl>
                                          <p:spTgt spid="21"/>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22"/>
                                        </p:tgtEl>
                                        <p:attrNameLst>
                                          <p:attrName>style.visibility</p:attrName>
                                        </p:attrNameLst>
                                      </p:cBhvr>
                                      <p:to>
                                        <p:strVal val="hidden"/>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xit" presetSubtype="0" fill="hold" nodeType="clickEffect">
                                  <p:stCondLst>
                                    <p:cond delay="0"/>
                                  </p:stCondLst>
                                  <p:childTnLst>
                                    <p:set>
                                      <p:cBhvr>
                                        <p:cTn id="32" dur="1" fill="hold">
                                          <p:stCondLst>
                                            <p:cond delay="0"/>
                                          </p:stCondLst>
                                        </p:cTn>
                                        <p:tgtEl>
                                          <p:spTgt spid="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Handoff Options</a:t>
            </a:r>
            <a:endParaRPr lang="en-US" dirty="0"/>
          </a:p>
        </p:txBody>
      </p:sp>
      <p:sp>
        <p:nvSpPr>
          <p:cNvPr id="3" name="Content Placeholder 2"/>
          <p:cNvSpPr>
            <a:spLocks noGrp="1"/>
          </p:cNvSpPr>
          <p:nvPr>
            <p:ph idx="1"/>
          </p:nvPr>
        </p:nvSpPr>
        <p:spPr/>
        <p:txBody>
          <a:bodyPr/>
          <a:lstStyle/>
          <a:p>
            <a:r>
              <a:rPr lang="en-US" dirty="0" smtClean="0"/>
              <a:t>Switch when a different cell is better … or the current one is too bad.</a:t>
            </a:r>
          </a:p>
          <a:p>
            <a:pPr lvl="1"/>
            <a:r>
              <a:rPr lang="en-US" dirty="0" smtClean="0"/>
              <a:t>Defined how?  Who measures? How often?</a:t>
            </a:r>
          </a:p>
          <a:p>
            <a:pPr lvl="1"/>
            <a:r>
              <a:rPr lang="en-US" dirty="0" smtClean="0"/>
              <a:t>What thresholds?</a:t>
            </a:r>
          </a:p>
          <a:p>
            <a:r>
              <a:rPr lang="en-US" dirty="0"/>
              <a:t>S</a:t>
            </a:r>
            <a:r>
              <a:rPr lang="en-US" dirty="0" smtClean="0"/>
              <a:t>et up new connection before tearing down the old one?</a:t>
            </a:r>
          </a:p>
          <a:p>
            <a:pPr lvl="1"/>
            <a:r>
              <a:rPr lang="en-US" dirty="0" smtClean="0"/>
              <a:t>What kind of resources are involved?</a:t>
            </a:r>
          </a:p>
          <a:p>
            <a:pPr lvl="1"/>
            <a:r>
              <a:rPr lang="en-US" dirty="0" smtClean="0"/>
              <a:t>How do you deliver data while &gt;1 connections open?</a:t>
            </a:r>
          </a:p>
        </p:txBody>
      </p:sp>
      <p:sp>
        <p:nvSpPr>
          <p:cNvPr id="4" name="Slide Number Placeholder 3"/>
          <p:cNvSpPr>
            <a:spLocks noGrp="1"/>
          </p:cNvSpPr>
          <p:nvPr>
            <p:ph type="sldNum" sz="quarter" idx="10"/>
          </p:nvPr>
        </p:nvSpPr>
        <p:spPr/>
        <p:txBody>
          <a:bodyPr/>
          <a:lstStyle/>
          <a:p>
            <a:fld id="{59687BC3-27B0-4E79-B47A-161AC20D0713}" type="slidenum">
              <a:rPr lang="en-US" smtClean="0"/>
              <a:pPr/>
              <a:t>14</a:t>
            </a:fld>
            <a:endParaRPr lang="en-US"/>
          </a:p>
        </p:txBody>
      </p:sp>
    </p:spTree>
    <p:extLst>
      <p:ext uri="{BB962C8B-B14F-4D97-AF65-F5344CB8AC3E}">
        <p14:creationId xmlns:p14="http://schemas.microsoft.com/office/powerpoint/2010/main" val="7778730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dirty="0" smtClean="0">
                <a:ea typeface="ＭＳ Ｐゴシック" panose="020B0600070205080204" pitchFamily="34" charset="-128"/>
              </a:rPr>
              <a:t>Handoff</a:t>
            </a:r>
          </a:p>
        </p:txBody>
      </p:sp>
      <p:sp>
        <p:nvSpPr>
          <p:cNvPr id="29699" name="Content Placeholder 2"/>
          <p:cNvSpPr>
            <a:spLocks noGrp="1"/>
          </p:cNvSpPr>
          <p:nvPr>
            <p:ph idx="1"/>
          </p:nvPr>
        </p:nvSpPr>
        <p:spPr>
          <a:xfrm>
            <a:off x="838200" y="1447800"/>
            <a:ext cx="7149560" cy="4107194"/>
          </a:xfrm>
        </p:spPr>
        <p:txBody>
          <a:bodyPr/>
          <a:lstStyle/>
          <a:p>
            <a:r>
              <a:rPr lang="en-US" dirty="0" smtClean="0">
                <a:ea typeface="ＭＳ Ｐゴシック" panose="020B0600070205080204" pitchFamily="34" charset="-128"/>
              </a:rPr>
              <a:t>Could be network or client </a:t>
            </a:r>
            <a:r>
              <a:rPr lang="en-US" dirty="0" smtClean="0">
                <a:ea typeface="ＭＳ Ｐゴシック" panose="020B0600070205080204" pitchFamily="34" charset="-128"/>
              </a:rPr>
              <a:t>initiated</a:t>
            </a:r>
          </a:p>
          <a:p>
            <a:r>
              <a:rPr lang="en-US" dirty="0" smtClean="0">
                <a:ea typeface="ＭＳ Ｐゴシック" panose="020B0600070205080204" pitchFamily="34" charset="-128"/>
              </a:rPr>
              <a:t>Target </a:t>
            </a:r>
            <a:r>
              <a:rPr lang="en-US" dirty="0" smtClean="0">
                <a:ea typeface="ＭＳ Ｐゴシック" panose="020B0600070205080204" pitchFamily="34" charset="-128"/>
              </a:rPr>
              <a:t>performance metrics:</a:t>
            </a:r>
          </a:p>
          <a:p>
            <a:pPr lvl="1"/>
            <a:r>
              <a:rPr lang="en-US" dirty="0" smtClean="0"/>
              <a:t>Cell blocking probability</a:t>
            </a:r>
          </a:p>
          <a:p>
            <a:pPr lvl="1"/>
            <a:r>
              <a:rPr lang="en-US" dirty="0" smtClean="0"/>
              <a:t>Call dropping probability</a:t>
            </a:r>
          </a:p>
          <a:p>
            <a:pPr lvl="1"/>
            <a:r>
              <a:rPr lang="en-US" dirty="0" smtClean="0"/>
              <a:t>Call completion probability</a:t>
            </a:r>
          </a:p>
          <a:p>
            <a:pPr lvl="1"/>
            <a:r>
              <a:rPr lang="en-US" dirty="0" smtClean="0"/>
              <a:t>Probability of unsuccessful handoff</a:t>
            </a:r>
          </a:p>
          <a:p>
            <a:pPr lvl="1"/>
            <a:r>
              <a:rPr lang="en-US" dirty="0" smtClean="0"/>
              <a:t>Handoff blocking probability</a:t>
            </a:r>
          </a:p>
          <a:p>
            <a:pPr lvl="1"/>
            <a:r>
              <a:rPr lang="en-US" dirty="0" smtClean="0"/>
              <a:t>Handoff probability</a:t>
            </a:r>
          </a:p>
          <a:p>
            <a:pPr lvl="1"/>
            <a:r>
              <a:rPr lang="en-US" dirty="0" smtClean="0"/>
              <a:t>Rate of handoff</a:t>
            </a:r>
          </a:p>
          <a:p>
            <a:pPr lvl="1"/>
            <a:r>
              <a:rPr lang="en-US" dirty="0" smtClean="0"/>
              <a:t>Interruption duration</a:t>
            </a:r>
          </a:p>
          <a:p>
            <a:pPr lvl="1"/>
            <a:r>
              <a:rPr lang="en-US" dirty="0" smtClean="0"/>
              <a:t>Handoff delay</a:t>
            </a:r>
          </a:p>
        </p:txBody>
      </p:sp>
    </p:spTree>
    <p:extLst>
      <p:ext uri="{BB962C8B-B14F-4D97-AF65-F5344CB8AC3E}">
        <p14:creationId xmlns:p14="http://schemas.microsoft.com/office/powerpoint/2010/main" val="17628167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smtClean="0">
                <a:ea typeface="ＭＳ Ｐゴシック" panose="020B0600070205080204" pitchFamily="34" charset="-128"/>
              </a:rPr>
              <a:t>Frequency reuse</a:t>
            </a:r>
          </a:p>
        </p:txBody>
      </p:sp>
      <p:sp>
        <p:nvSpPr>
          <p:cNvPr id="16387" name="Content Placeholder 2"/>
          <p:cNvSpPr>
            <a:spLocks noGrp="1"/>
          </p:cNvSpPr>
          <p:nvPr>
            <p:ph idx="1"/>
          </p:nvPr>
        </p:nvSpPr>
        <p:spPr/>
        <p:txBody>
          <a:bodyPr/>
          <a:lstStyle/>
          <a:p>
            <a:r>
              <a:rPr lang="en-US" smtClean="0">
                <a:ea typeface="ＭＳ Ｐゴシック" panose="020B0600070205080204" pitchFamily="34" charset="-128"/>
              </a:rPr>
              <a:t>Each cell features one base transceiver</a:t>
            </a:r>
          </a:p>
          <a:p>
            <a:r>
              <a:rPr lang="en-US" smtClean="0">
                <a:ea typeface="ＭＳ Ｐゴシック" panose="020B0600070205080204" pitchFamily="34" charset="-128"/>
              </a:rPr>
              <a:t>Through power control cover the cell area while limiting the power leaking to other co-frequency cells</a:t>
            </a:r>
          </a:p>
          <a:p>
            <a:r>
              <a:rPr lang="en-US" smtClean="0">
                <a:ea typeface="ＭＳ Ｐゴシック" panose="020B0600070205080204" pitchFamily="34" charset="-128"/>
              </a:rPr>
              <a:t>Frequency reuse not possible for adjacent towers!</a:t>
            </a:r>
          </a:p>
          <a:p>
            <a:r>
              <a:rPr lang="en-US" smtClean="0">
                <a:ea typeface="ＭＳ Ｐゴシック" panose="020B0600070205080204" pitchFamily="34" charset="-128"/>
              </a:rPr>
              <a:t>The number of frequency bands assigned to a cell dependent on its traffic</a:t>
            </a:r>
          </a:p>
        </p:txBody>
      </p:sp>
    </p:spTree>
    <p:extLst>
      <p:ext uri="{BB962C8B-B14F-4D97-AF65-F5344CB8AC3E}">
        <p14:creationId xmlns:p14="http://schemas.microsoft.com/office/powerpoint/2010/main" val="22000005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smtClean="0">
                <a:ea typeface="ＭＳ Ｐゴシック" panose="020B0600070205080204" pitchFamily="34" charset="-128"/>
              </a:rPr>
              <a:t>Minimum separation?</a:t>
            </a:r>
          </a:p>
        </p:txBody>
      </p:sp>
      <p:pic>
        <p:nvPicPr>
          <p:cNvPr id="17411" name="Content Placeholder 5" descr="cell_1a.gif"/>
          <p:cNvPicPr>
            <a:picLocks noGrp="1" noChangeAspect="1"/>
          </p:cNvPicPr>
          <p:nvPr>
            <p:ph idx="1"/>
          </p:nvPr>
        </p:nvPicPr>
        <p:blipFill>
          <a:blip r:embed="rId2">
            <a:extLst>
              <a:ext uri="{28A0092B-C50C-407E-A947-70E740481C1C}">
                <a14:useLocalDpi xmlns:a14="http://schemas.microsoft.com/office/drawing/2010/main" val="0"/>
              </a:ext>
            </a:extLst>
          </a:blip>
          <a:srcRect l="-9596" r="-9596"/>
          <a:stretch>
            <a:fillRect/>
          </a:stretch>
        </p:blipFill>
        <p:spPr>
          <a:xfrm>
            <a:off x="312688" y="1451462"/>
            <a:ext cx="8605776" cy="4943845"/>
          </a:xfrm>
        </p:spPr>
      </p:pic>
      <p:sp>
        <p:nvSpPr>
          <p:cNvPr id="7" name="Oval 6"/>
          <p:cNvSpPr>
            <a:spLocks noChangeArrowheads="1"/>
          </p:cNvSpPr>
          <p:nvPr/>
        </p:nvSpPr>
        <p:spPr bwMode="auto">
          <a:xfrm>
            <a:off x="2290226" y="2516290"/>
            <a:ext cx="3802957" cy="3955076"/>
          </a:xfrm>
          <a:prstGeom prst="ellipse">
            <a:avLst/>
          </a:prstGeom>
          <a:noFill/>
          <a:ln w="50800">
            <a:solidFill>
              <a:srgbClr val="C1CEFF"/>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7413" name="Freeform 4"/>
          <p:cNvSpPr>
            <a:spLocks/>
          </p:cNvSpPr>
          <p:nvPr/>
        </p:nvSpPr>
        <p:spPr bwMode="auto">
          <a:xfrm>
            <a:off x="3028634" y="3397309"/>
            <a:ext cx="2253252" cy="2216808"/>
          </a:xfrm>
          <a:custGeom>
            <a:avLst/>
            <a:gdLst>
              <a:gd name="T0" fmla="*/ 0 w 2257063"/>
              <a:gd name="T1" fmla="*/ 852689 h 2222339"/>
              <a:gd name="T2" fmla="*/ 11589 w 2257063"/>
              <a:gd name="T3" fmla="*/ 1325126 h 2222339"/>
              <a:gd name="T4" fmla="*/ 393980 w 2257063"/>
              <a:gd name="T5" fmla="*/ 1544059 h 2222339"/>
              <a:gd name="T6" fmla="*/ 417158 w 2257063"/>
              <a:gd name="T7" fmla="*/ 2004970 h 2222339"/>
              <a:gd name="T8" fmla="*/ 764790 w 2257063"/>
              <a:gd name="T9" fmla="*/ 2200856 h 2222339"/>
              <a:gd name="T10" fmla="*/ 1147183 w 2257063"/>
              <a:gd name="T11" fmla="*/ 1993448 h 2222339"/>
              <a:gd name="T12" fmla="*/ 1494814 w 2257063"/>
              <a:gd name="T13" fmla="*/ 2212380 h 2222339"/>
              <a:gd name="T14" fmla="*/ 1854035 w 2257063"/>
              <a:gd name="T15" fmla="*/ 1993448 h 2222339"/>
              <a:gd name="T16" fmla="*/ 1852665 w 2257063"/>
              <a:gd name="T17" fmla="*/ 1549420 h 2222339"/>
              <a:gd name="T18" fmla="*/ 2259597 w 2257063"/>
              <a:gd name="T19" fmla="*/ 1325126 h 2222339"/>
              <a:gd name="T20" fmla="*/ 2259597 w 2257063"/>
              <a:gd name="T21" fmla="*/ 864211 h 2222339"/>
              <a:gd name="T22" fmla="*/ 1877208 w 2257063"/>
              <a:gd name="T23" fmla="*/ 679846 h 2222339"/>
              <a:gd name="T24" fmla="*/ 1877208 w 2257063"/>
              <a:gd name="T25" fmla="*/ 218932 h 2222339"/>
              <a:gd name="T26" fmla="*/ 1541166 w 2257063"/>
              <a:gd name="T27" fmla="*/ 0 h 2222339"/>
              <a:gd name="T28" fmla="*/ 1158771 w 2257063"/>
              <a:gd name="T29" fmla="*/ 218932 h 2222339"/>
              <a:gd name="T30" fmla="*/ 811138 w 2257063"/>
              <a:gd name="T31" fmla="*/ 11526 h 2222339"/>
              <a:gd name="T32" fmla="*/ 405569 w 2257063"/>
              <a:gd name="T33" fmla="*/ 218932 h 2222339"/>
              <a:gd name="T34" fmla="*/ 405569 w 2257063"/>
              <a:gd name="T35" fmla="*/ 691369 h 2222339"/>
              <a:gd name="T36" fmla="*/ 23177 w 2257063"/>
              <a:gd name="T37" fmla="*/ 898779 h 222233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257063"/>
              <a:gd name="T58" fmla="*/ 0 h 2222339"/>
              <a:gd name="T59" fmla="*/ 2257063 w 2257063"/>
              <a:gd name="T60" fmla="*/ 2222339 h 222233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257063" h="2222339">
                <a:moveTo>
                  <a:pt x="0" y="856527"/>
                </a:moveTo>
                <a:lnTo>
                  <a:pt x="11575" y="1331089"/>
                </a:lnTo>
                <a:lnTo>
                  <a:pt x="393539" y="1551008"/>
                </a:lnTo>
                <a:lnTo>
                  <a:pt x="416689" y="2013995"/>
                </a:lnTo>
                <a:lnTo>
                  <a:pt x="763929" y="2210765"/>
                </a:lnTo>
                <a:lnTo>
                  <a:pt x="1145894" y="2002420"/>
                </a:lnTo>
                <a:lnTo>
                  <a:pt x="1493134" y="2222339"/>
                </a:lnTo>
                <a:lnTo>
                  <a:pt x="1851949" y="2002420"/>
                </a:lnTo>
                <a:cubicBezTo>
                  <a:pt x="1851494" y="1853744"/>
                  <a:pt x="1851038" y="1705069"/>
                  <a:pt x="1850583" y="1556393"/>
                </a:cubicBezTo>
                <a:lnTo>
                  <a:pt x="2257063" y="1331089"/>
                </a:lnTo>
                <a:lnTo>
                  <a:pt x="2257063" y="868101"/>
                </a:lnTo>
                <a:lnTo>
                  <a:pt x="1875099" y="682906"/>
                </a:lnTo>
                <a:lnTo>
                  <a:pt x="1875099" y="219919"/>
                </a:lnTo>
                <a:lnTo>
                  <a:pt x="1539433" y="0"/>
                </a:lnTo>
                <a:lnTo>
                  <a:pt x="1157468" y="219919"/>
                </a:lnTo>
                <a:lnTo>
                  <a:pt x="810228" y="11575"/>
                </a:lnTo>
                <a:lnTo>
                  <a:pt x="405114" y="219919"/>
                </a:lnTo>
                <a:lnTo>
                  <a:pt x="405114" y="694481"/>
                </a:lnTo>
                <a:lnTo>
                  <a:pt x="23149" y="902825"/>
                </a:lnTo>
              </a:path>
            </a:pathLst>
          </a:custGeom>
          <a:noFill/>
          <a:ln w="5080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en-US" sz="2396"/>
          </a:p>
        </p:txBody>
      </p:sp>
    </p:spTree>
    <p:extLst>
      <p:ext uri="{BB962C8B-B14F-4D97-AF65-F5344CB8AC3E}">
        <p14:creationId xmlns:p14="http://schemas.microsoft.com/office/powerpoint/2010/main" val="37643336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ea typeface="ＭＳ Ｐゴシック" panose="020B0600070205080204" pitchFamily="34" charset="-128"/>
              </a:rPr>
              <a:t>How to Increase Capacity?</a:t>
            </a:r>
          </a:p>
        </p:txBody>
      </p:sp>
      <p:sp>
        <p:nvSpPr>
          <p:cNvPr id="18435" name="Content Placeholder 2"/>
          <p:cNvSpPr>
            <a:spLocks noGrp="1"/>
          </p:cNvSpPr>
          <p:nvPr>
            <p:ph idx="1"/>
          </p:nvPr>
        </p:nvSpPr>
        <p:spPr/>
        <p:txBody>
          <a:bodyPr/>
          <a:lstStyle/>
          <a:p>
            <a:r>
              <a:rPr lang="en-US" sz="2795">
                <a:ea typeface="ＭＳ Ｐゴシック" panose="020B0600070205080204" pitchFamily="34" charset="-128"/>
              </a:rPr>
              <a:t>Adding new channels</a:t>
            </a:r>
          </a:p>
          <a:p>
            <a:r>
              <a:rPr lang="en-US" sz="2795">
                <a:ea typeface="ＭＳ Ｐゴシック" panose="020B0600070205080204" pitchFamily="34" charset="-128"/>
              </a:rPr>
              <a:t>Frequency borrowing</a:t>
            </a:r>
          </a:p>
          <a:p>
            <a:r>
              <a:rPr lang="en-US" sz="2795">
                <a:ea typeface="ＭＳ Ｐゴシック" panose="020B0600070205080204" pitchFamily="34" charset="-128"/>
              </a:rPr>
              <a:t>Sectoring antennas</a:t>
            </a:r>
          </a:p>
          <a:p>
            <a:r>
              <a:rPr lang="en-US" sz="2795">
                <a:ea typeface="ＭＳ Ｐゴシック" panose="020B0600070205080204" pitchFamily="34" charset="-128"/>
              </a:rPr>
              <a:t>Microcells</a:t>
            </a:r>
          </a:p>
          <a:p>
            <a:pPr lvl="1"/>
            <a:r>
              <a:rPr lang="en-US" sz="1996"/>
              <a:t>Antennas on top of buildings, even lamp posts</a:t>
            </a:r>
          </a:p>
          <a:p>
            <a:pPr lvl="1"/>
            <a:r>
              <a:rPr lang="en-US" sz="1996"/>
              <a:t>Form micro cells with reduced power</a:t>
            </a:r>
          </a:p>
          <a:p>
            <a:pPr lvl="1"/>
            <a:r>
              <a:rPr lang="en-US" sz="1996"/>
              <a:t>Good for city streets, roads and inside buildings</a:t>
            </a:r>
          </a:p>
        </p:txBody>
      </p:sp>
    </p:spTree>
    <p:extLst>
      <p:ext uri="{BB962C8B-B14F-4D97-AF65-F5344CB8AC3E}">
        <p14:creationId xmlns:p14="http://schemas.microsoft.com/office/powerpoint/2010/main" val="26016105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itle 1"/>
          <p:cNvSpPr>
            <a:spLocks noGrp="1"/>
          </p:cNvSpPr>
          <p:nvPr>
            <p:ph type="title"/>
          </p:nvPr>
        </p:nvSpPr>
        <p:spPr/>
        <p:txBody>
          <a:bodyPr/>
          <a:lstStyle/>
          <a:p>
            <a:r>
              <a:rPr lang="en-US" dirty="0" smtClean="0">
                <a:ea typeface="ＭＳ Ｐゴシック" panose="020B0600070205080204" pitchFamily="34" charset="-128"/>
              </a:rPr>
              <a:t>Cell splitting</a:t>
            </a:r>
          </a:p>
        </p:txBody>
      </p:sp>
      <mc:AlternateContent xmlns:mc="http://schemas.openxmlformats.org/markup-compatibility/2006">
        <mc:Choice xmlns:a14="http://schemas.microsoft.com/office/drawing/2010/main" Requires="a14">
          <p:sp>
            <p:nvSpPr>
              <p:cNvPr id="4100" name="Content Placeholder 2"/>
              <p:cNvSpPr>
                <a:spLocks noGrp="1"/>
              </p:cNvSpPr>
              <p:nvPr>
                <p:ph idx="1"/>
              </p:nvPr>
            </p:nvSpPr>
            <p:spPr>
              <a:xfrm>
                <a:off x="997220" y="1755699"/>
                <a:ext cx="7149560" cy="4107194"/>
              </a:xfrm>
            </p:spPr>
            <p:txBody>
              <a:bodyPr/>
              <a:lstStyle/>
              <a:p>
                <a:r>
                  <a:rPr lang="en-US" dirty="0" smtClean="0">
                    <a:ea typeface="ＭＳ Ｐゴシック" panose="020B0600070205080204" pitchFamily="34" charset="-128"/>
                  </a:rPr>
                  <a:t>Cell size ~ 6.5-13Km, Minimum ~ 1.5Km</a:t>
                </a:r>
              </a:p>
              <a:p>
                <a:r>
                  <a:rPr lang="en-US" dirty="0" smtClean="0">
                    <a:ea typeface="ＭＳ Ｐゴシック" panose="020B0600070205080204" pitchFamily="34" charset="-128"/>
                  </a:rPr>
                  <a:t>Requires careful power control and possibly more frequent handoffs for mobile stations</a:t>
                </a:r>
              </a:p>
              <a:p>
                <a:r>
                  <a:rPr lang="en-US" dirty="0" smtClean="0">
                    <a:ea typeface="ＭＳ Ｐゴシック" panose="020B0600070205080204" pitchFamily="34" charset="-128"/>
                  </a:rPr>
                  <a:t>A radius reduction by a factor of </a:t>
                </a:r>
                <a14:m>
                  <m:oMath xmlns:m="http://schemas.openxmlformats.org/officeDocument/2006/math">
                    <m:r>
                      <a:rPr lang="en-US" b="0" i="1" smtClean="0">
                        <a:latin typeface="Cambria Math" panose="02040503050406030204" pitchFamily="18" charset="0"/>
                        <a:ea typeface="ＭＳ Ｐゴシック" panose="020B0600070205080204" pitchFamily="34" charset="-128"/>
                      </a:rPr>
                      <m:t>𝐹</m:t>
                    </m:r>
                    <m:r>
                      <a:rPr lang="en-US" b="0" i="1" smtClean="0">
                        <a:latin typeface="Cambria Math" panose="02040503050406030204" pitchFamily="18" charset="0"/>
                        <a:ea typeface="ＭＳ Ｐゴシック" panose="020B0600070205080204" pitchFamily="34" charset="-128"/>
                      </a:rPr>
                      <m:t> </m:t>
                    </m:r>
                  </m:oMath>
                </a14:m>
                <a:r>
                  <a:rPr lang="en-US" dirty="0" smtClean="0">
                    <a:ea typeface="ＭＳ Ｐゴシック" panose="020B0600070205080204" pitchFamily="34" charset="-128"/>
                  </a:rPr>
                  <a:t>reduces </a:t>
                </a:r>
                <a:r>
                  <a:rPr lang="en-US" dirty="0" smtClean="0">
                    <a:ea typeface="ＭＳ Ｐゴシック" panose="020B0600070205080204" pitchFamily="34" charset="-128"/>
                  </a:rPr>
                  <a:t>the coverage area and increases the required number of base stations by a factor </a:t>
                </a:r>
                <a:r>
                  <a:rPr lang="en-US" dirty="0" smtClean="0">
                    <a:ea typeface="ＭＳ Ｐゴシック" panose="020B0600070205080204" pitchFamily="34" charset="-128"/>
                  </a:rPr>
                  <a:t>of </a:t>
                </a:r>
                <a14:m>
                  <m:oMath xmlns:m="http://schemas.openxmlformats.org/officeDocument/2006/math">
                    <m:sSup>
                      <m:sSupPr>
                        <m:ctrlPr>
                          <a:rPr lang="en-US" b="0" i="1" smtClean="0">
                            <a:latin typeface="Cambria Math" panose="02040503050406030204" pitchFamily="18" charset="0"/>
                            <a:ea typeface="ＭＳ Ｐゴシック" panose="020B0600070205080204" pitchFamily="34" charset="-128"/>
                          </a:rPr>
                        </m:ctrlPr>
                      </m:sSupPr>
                      <m:e>
                        <m:r>
                          <a:rPr lang="en-US" b="0" i="1" smtClean="0">
                            <a:latin typeface="Cambria Math" panose="02040503050406030204" pitchFamily="18" charset="0"/>
                            <a:ea typeface="ＭＳ Ｐゴシック" panose="020B0600070205080204" pitchFamily="34" charset="-128"/>
                          </a:rPr>
                          <m:t>𝐹</m:t>
                        </m:r>
                      </m:e>
                      <m:sup>
                        <m:r>
                          <a:rPr lang="en-US" b="0" i="1" smtClean="0">
                            <a:latin typeface="Cambria Math" panose="02040503050406030204" pitchFamily="18" charset="0"/>
                            <a:ea typeface="ＭＳ Ｐゴシック" panose="020B0600070205080204" pitchFamily="34" charset="-128"/>
                          </a:rPr>
                          <m:t>2</m:t>
                        </m:r>
                      </m:sup>
                    </m:sSup>
                  </m:oMath>
                </a14:m>
                <a:endParaRPr lang="en-US" dirty="0" smtClean="0">
                  <a:ea typeface="ＭＳ Ｐゴシック" panose="020B0600070205080204" pitchFamily="34" charset="-128"/>
                </a:endParaRPr>
              </a:p>
            </p:txBody>
          </p:sp>
        </mc:Choice>
        <mc:Fallback>
          <p:sp>
            <p:nvSpPr>
              <p:cNvPr id="4100" name="Content Placeholder 2"/>
              <p:cNvSpPr>
                <a:spLocks noGrp="1" noRot="1" noChangeAspect="1" noMove="1" noResize="1" noEditPoints="1" noAdjustHandles="1" noChangeArrowheads="1" noChangeShapeType="1" noTextEdit="1"/>
              </p:cNvSpPr>
              <p:nvPr>
                <p:ph idx="1"/>
              </p:nvPr>
            </p:nvSpPr>
            <p:spPr>
              <a:xfrm>
                <a:off x="997220" y="1755699"/>
                <a:ext cx="7149560" cy="4107194"/>
              </a:xfrm>
              <a:blipFill rotWithShape="0">
                <a:blip r:embed="rId2"/>
                <a:stretch>
                  <a:fillRect l="-1195" t="-1039"/>
                </a:stretch>
              </a:blipFill>
            </p:spPr>
            <p:txBody>
              <a:bodyPr/>
              <a:lstStyle/>
              <a:p>
                <a:r>
                  <a:rPr lang="en-US">
                    <a:noFill/>
                  </a:rPr>
                  <a:t> </a:t>
                </a:r>
              </a:p>
            </p:txBody>
          </p:sp>
        </mc:Fallback>
      </mc:AlternateContent>
      <p:pic>
        <p:nvPicPr>
          <p:cNvPr id="4101" name="Picture 5" descr="cell_splitting.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93769" y="4114800"/>
            <a:ext cx="3861587" cy="28965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9956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solidFill>
                  <a:srgbClr val="FF0000"/>
                </a:solidFill>
              </a:rPr>
              <a:t>Principles of Cellular Service</a:t>
            </a:r>
          </a:p>
          <a:p>
            <a:r>
              <a:rPr lang="en-US" dirty="0" smtClean="0"/>
              <a:t>Cellular at Layer 1 and Layer 2</a:t>
            </a:r>
          </a:p>
          <a:p>
            <a:pPr marL="0" indent="0">
              <a:buNone/>
            </a:pPr>
            <a:endParaRPr lang="en-US" dirty="0"/>
          </a:p>
        </p:txBody>
      </p:sp>
      <p:sp>
        <p:nvSpPr>
          <p:cNvPr id="4" name="Slide Number Placeholder 3"/>
          <p:cNvSpPr>
            <a:spLocks noGrp="1"/>
          </p:cNvSpPr>
          <p:nvPr>
            <p:ph type="sldNum" sz="quarter" idx="10"/>
          </p:nvPr>
        </p:nvSpPr>
        <p:spPr/>
        <p:txBody>
          <a:bodyPr/>
          <a:lstStyle/>
          <a:p>
            <a:fld id="{59687BC3-27B0-4E79-B47A-161AC20D0713}" type="slidenum">
              <a:rPr lang="en-US" smtClean="0"/>
              <a:pPr/>
              <a:t>2</a:t>
            </a:fld>
            <a:endParaRPr lang="en-US"/>
          </a:p>
        </p:txBody>
      </p:sp>
      <p:sp>
        <p:nvSpPr>
          <p:cNvPr id="6" name="TextBox 5"/>
          <p:cNvSpPr txBox="1"/>
          <p:nvPr/>
        </p:nvSpPr>
        <p:spPr>
          <a:xfrm>
            <a:off x="685800" y="6376988"/>
            <a:ext cx="6553200" cy="246221"/>
          </a:xfrm>
          <a:prstGeom prst="rect">
            <a:avLst/>
          </a:prstGeom>
          <a:noFill/>
        </p:spPr>
        <p:txBody>
          <a:bodyPr wrap="square" rtlCol="0">
            <a:spAutoFit/>
          </a:bodyPr>
          <a:lstStyle/>
          <a:p>
            <a:r>
              <a:rPr lang="en-US" sz="1000" dirty="0" smtClean="0"/>
              <a:t>From </a:t>
            </a:r>
            <a:r>
              <a:rPr lang="en-US" sz="1000" dirty="0" smtClean="0">
                <a:hlinkClick r:id="rId2"/>
              </a:rPr>
              <a:t>http://ourvaluedcustomers.blogspot.com/2013/10/while-discusing-movies-and-future.html</a:t>
            </a:r>
            <a:r>
              <a:rPr lang="en-US" sz="1000" dirty="0" smtClean="0"/>
              <a:t> , by Tim Chamberlain</a:t>
            </a:r>
            <a:endParaRPr lang="en-US" sz="1000" dirty="0"/>
          </a:p>
        </p:txBody>
      </p:sp>
    </p:spTree>
    <p:extLst>
      <p:ext uri="{BB962C8B-B14F-4D97-AF65-F5344CB8AC3E}">
        <p14:creationId xmlns:p14="http://schemas.microsoft.com/office/powerpoint/2010/main" val="25095838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smtClean="0">
                <a:ea typeface="ＭＳ Ｐゴシック" panose="020B0600070205080204" pitchFamily="34" charset="-128"/>
              </a:rPr>
              <a:t/>
            </a:r>
            <a:br>
              <a:rPr lang="en-US" dirty="0" smtClean="0">
                <a:ea typeface="ＭＳ Ｐゴシック" panose="020B0600070205080204" pitchFamily="34" charset="-128"/>
              </a:rPr>
            </a:br>
            <a:r>
              <a:rPr lang="en-US" dirty="0" smtClean="0">
                <a:ea typeface="ＭＳ Ｐゴシック" panose="020B0600070205080204" pitchFamily="34" charset="-128"/>
              </a:rPr>
              <a:t>Cell splitting</a:t>
            </a:r>
          </a:p>
        </p:txBody>
      </p:sp>
      <p:pic>
        <p:nvPicPr>
          <p:cNvPr id="19459" name="Picture 3" descr="splittin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8657" y="2343574"/>
            <a:ext cx="7642359" cy="3139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TextBox 4"/>
          <p:cNvSpPr txBox="1">
            <a:spLocks noChangeArrowheads="1"/>
          </p:cNvSpPr>
          <p:nvPr/>
        </p:nvSpPr>
        <p:spPr bwMode="auto">
          <a:xfrm>
            <a:off x="1453575" y="5862893"/>
            <a:ext cx="5848632" cy="461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a:t>Radius of small cell half that of the original</a:t>
            </a:r>
          </a:p>
        </p:txBody>
      </p:sp>
    </p:spTree>
    <p:extLst>
      <p:ext uri="{BB962C8B-B14F-4D97-AF65-F5344CB8AC3E}">
        <p14:creationId xmlns:p14="http://schemas.microsoft.com/office/powerpoint/2010/main" val="41517838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ea typeface="ＭＳ Ｐゴシック" panose="020B0600070205080204" pitchFamily="34" charset="-128"/>
              </a:rPr>
              <a:t>Cell sectoring</a:t>
            </a:r>
          </a:p>
        </p:txBody>
      </p:sp>
      <p:sp>
        <p:nvSpPr>
          <p:cNvPr id="20483" name="Content Placeholder 2"/>
          <p:cNvSpPr>
            <a:spLocks noGrp="1"/>
          </p:cNvSpPr>
          <p:nvPr>
            <p:ph idx="1"/>
          </p:nvPr>
        </p:nvSpPr>
        <p:spPr>
          <a:xfrm>
            <a:off x="997220" y="1980707"/>
            <a:ext cx="7605915" cy="4107194"/>
          </a:xfrm>
        </p:spPr>
        <p:txBody>
          <a:bodyPr/>
          <a:lstStyle/>
          <a:p>
            <a:r>
              <a:rPr lang="en-US" smtClean="0"/>
              <a:t>Cell divided into wedge shaped sectors</a:t>
            </a:r>
          </a:p>
          <a:p>
            <a:r>
              <a:rPr lang="en-US" smtClean="0"/>
              <a:t>3-6 sectors per cell, each with own channel set</a:t>
            </a:r>
          </a:p>
          <a:p>
            <a:r>
              <a:rPr lang="en-US" smtClean="0"/>
              <a:t>Subset of cell’s channel, use of directional antennas</a:t>
            </a:r>
          </a:p>
          <a:p>
            <a:endParaRPr lang="en-US" smtClean="0">
              <a:ea typeface="ＭＳ Ｐゴシック" panose="020B0600070205080204" pitchFamily="34" charset="-128"/>
            </a:endParaRPr>
          </a:p>
        </p:txBody>
      </p:sp>
      <p:pic>
        <p:nvPicPr>
          <p:cNvPr id="20484" name="Picture 3" descr="cell_sectoring.tif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67630" y="3785528"/>
            <a:ext cx="4132547" cy="268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4" descr="sector_antenna.tif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76237" y="3581118"/>
            <a:ext cx="3777604" cy="2687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iamond 2"/>
          <p:cNvSpPr/>
          <p:nvPr/>
        </p:nvSpPr>
        <p:spPr bwMode="auto">
          <a:xfrm>
            <a:off x="1905000" y="4557714"/>
            <a:ext cx="533400" cy="914400"/>
          </a:xfrm>
          <a:prstGeom prst="diamond">
            <a:avLst/>
          </a:prstGeom>
          <a:solidFill>
            <a:srgbClr val="FF0000">
              <a:alpha val="26000"/>
            </a:srgb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charset="0"/>
            </a:endParaRPr>
          </a:p>
        </p:txBody>
      </p:sp>
      <p:sp>
        <p:nvSpPr>
          <p:cNvPr id="8" name="Diamond 7"/>
          <p:cNvSpPr/>
          <p:nvPr/>
        </p:nvSpPr>
        <p:spPr bwMode="auto">
          <a:xfrm rot="3663760">
            <a:off x="1447973" y="4274543"/>
            <a:ext cx="533400" cy="914400"/>
          </a:xfrm>
          <a:prstGeom prst="diamond">
            <a:avLst/>
          </a:prstGeom>
          <a:solidFill>
            <a:srgbClr val="0070C0">
              <a:alpha val="25000"/>
            </a:srgb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charset="0"/>
            </a:endParaRPr>
          </a:p>
        </p:txBody>
      </p:sp>
      <p:sp>
        <p:nvSpPr>
          <p:cNvPr id="9" name="Diamond 8"/>
          <p:cNvSpPr/>
          <p:nvPr/>
        </p:nvSpPr>
        <p:spPr bwMode="auto">
          <a:xfrm rot="7201850">
            <a:off x="1443695" y="4812370"/>
            <a:ext cx="533400" cy="914400"/>
          </a:xfrm>
          <a:prstGeom prst="diamond">
            <a:avLst/>
          </a:prstGeom>
          <a:solidFill>
            <a:srgbClr val="00B050">
              <a:alpha val="25000"/>
            </a:srgb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charset="0"/>
            </a:endParaRPr>
          </a:p>
        </p:txBody>
      </p:sp>
    </p:spTree>
    <p:extLst>
      <p:ext uri="{BB962C8B-B14F-4D97-AF65-F5344CB8AC3E}">
        <p14:creationId xmlns:p14="http://schemas.microsoft.com/office/powerpoint/2010/main" val="41467207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smtClean="0">
                <a:ea typeface="ＭＳ Ｐゴシック" panose="020B0600070205080204" pitchFamily="34" charset="-128"/>
              </a:rPr>
              <a:t>Cell Sectoring - Interference</a:t>
            </a:r>
          </a:p>
        </p:txBody>
      </p:sp>
      <p:pic>
        <p:nvPicPr>
          <p:cNvPr id="22531" name="Picture 16" descr="sectorin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27911" y="1693901"/>
            <a:ext cx="4088179" cy="416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2" name="TextBox 18"/>
          <p:cNvSpPr txBox="1">
            <a:spLocks noChangeArrowheads="1"/>
          </p:cNvSpPr>
          <p:nvPr/>
        </p:nvSpPr>
        <p:spPr bwMode="auto">
          <a:xfrm>
            <a:off x="6093183" y="2135995"/>
            <a:ext cx="576782" cy="461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dirty="0"/>
              <a:t>1/3</a:t>
            </a:r>
          </a:p>
        </p:txBody>
      </p:sp>
    </p:spTree>
    <p:extLst>
      <p:ext uri="{BB962C8B-B14F-4D97-AF65-F5344CB8AC3E}">
        <p14:creationId xmlns:p14="http://schemas.microsoft.com/office/powerpoint/2010/main" val="11089856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Principles of Cellular Service</a:t>
            </a:r>
          </a:p>
          <a:p>
            <a:r>
              <a:rPr lang="en-US" dirty="0" smtClean="0">
                <a:solidFill>
                  <a:srgbClr val="FF0000"/>
                </a:solidFill>
              </a:rPr>
              <a:t>Cellular at Layer 1 and Layer 2</a:t>
            </a:r>
          </a:p>
          <a:p>
            <a:pPr marL="0" indent="0">
              <a:buNone/>
            </a:pPr>
            <a:endParaRPr lang="en-US"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59687BC3-27B0-4E79-B47A-161AC20D0713}" type="slidenum">
              <a:rPr lang="en-US" smtClean="0"/>
              <a:pPr/>
              <a:t>23</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2447688"/>
            <a:ext cx="5943600" cy="3891200"/>
          </a:xfrm>
          <a:prstGeom prst="rect">
            <a:avLst/>
          </a:prstGeom>
        </p:spPr>
      </p:pic>
      <p:sp>
        <p:nvSpPr>
          <p:cNvPr id="6" name="TextBox 5"/>
          <p:cNvSpPr txBox="1"/>
          <p:nvPr/>
        </p:nvSpPr>
        <p:spPr>
          <a:xfrm>
            <a:off x="685800" y="6376988"/>
            <a:ext cx="6553200" cy="246221"/>
          </a:xfrm>
          <a:prstGeom prst="rect">
            <a:avLst/>
          </a:prstGeom>
          <a:noFill/>
        </p:spPr>
        <p:txBody>
          <a:bodyPr wrap="square" rtlCol="0">
            <a:spAutoFit/>
          </a:bodyPr>
          <a:lstStyle/>
          <a:p>
            <a:r>
              <a:rPr lang="en-US" sz="1000" dirty="0" smtClean="0"/>
              <a:t>From </a:t>
            </a:r>
            <a:r>
              <a:rPr lang="en-US" sz="1000" dirty="0" smtClean="0">
                <a:hlinkClick r:id="rId4"/>
              </a:rPr>
              <a:t>http://ourvaluedcustomers.blogspot.com/2013/10/while-discusing-movies-and-future.html</a:t>
            </a:r>
            <a:r>
              <a:rPr lang="en-US" sz="1000" dirty="0" smtClean="0"/>
              <a:t> , by Tim Chamberlain</a:t>
            </a:r>
            <a:endParaRPr lang="en-US" sz="1000" dirty="0"/>
          </a:p>
        </p:txBody>
      </p:sp>
    </p:spTree>
    <p:extLst>
      <p:ext uri="{BB962C8B-B14F-4D97-AF65-F5344CB8AC3E}">
        <p14:creationId xmlns:p14="http://schemas.microsoft.com/office/powerpoint/2010/main" val="7548770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smtClean="0">
                <a:ea typeface="ＭＳ Ｐゴシック" panose="020B0600070205080204" pitchFamily="34" charset="-128"/>
              </a:rPr>
              <a:t>GSM Multiple Access</a:t>
            </a:r>
          </a:p>
        </p:txBody>
      </p:sp>
      <p:sp>
        <p:nvSpPr>
          <p:cNvPr id="27651" name="Content Placeholder 2"/>
          <p:cNvSpPr>
            <a:spLocks noGrp="1"/>
          </p:cNvSpPr>
          <p:nvPr>
            <p:ph idx="1"/>
          </p:nvPr>
        </p:nvSpPr>
        <p:spPr/>
        <p:txBody>
          <a:bodyPr/>
          <a:lstStyle/>
          <a:p>
            <a:r>
              <a:rPr lang="en-US" dirty="0" smtClean="0">
                <a:ea typeface="ＭＳ Ｐゴシック" panose="020B0600070205080204" pitchFamily="34" charset="-128"/>
              </a:rPr>
              <a:t>Combination of </a:t>
            </a:r>
            <a:r>
              <a:rPr lang="en-US" dirty="0" smtClean="0">
                <a:ea typeface="ＭＳ Ｐゴシック" panose="020B0600070205080204" pitchFamily="34" charset="-128"/>
              </a:rPr>
              <a:t>FDD, FDMA </a:t>
            </a:r>
            <a:r>
              <a:rPr lang="en-US" dirty="0" smtClean="0">
                <a:ea typeface="ＭＳ Ｐゴシック" panose="020B0600070205080204" pitchFamily="34" charset="-128"/>
              </a:rPr>
              <a:t>and TDMA</a:t>
            </a:r>
          </a:p>
          <a:p>
            <a:r>
              <a:rPr lang="en-US" dirty="0" smtClean="0">
                <a:ea typeface="ＭＳ Ｐゴシック" panose="020B0600070205080204" pitchFamily="34" charset="-128"/>
              </a:rPr>
              <a:t>890-915 MHz for uplink</a:t>
            </a:r>
          </a:p>
          <a:p>
            <a:r>
              <a:rPr lang="en-US" dirty="0" smtClean="0">
                <a:ea typeface="ＭＳ Ｐゴシック" panose="020B0600070205080204" pitchFamily="34" charset="-128"/>
              </a:rPr>
              <a:t>935-960 MHz for downlink</a:t>
            </a:r>
          </a:p>
          <a:p>
            <a:r>
              <a:rPr lang="en-US" dirty="0" smtClean="0">
                <a:ea typeface="ＭＳ Ｐゴシック" panose="020B0600070205080204" pitchFamily="34" charset="-128"/>
              </a:rPr>
              <a:t>Each of those 25 MHz bands is sub divided into 124 single carrier channel of 200 KHz</a:t>
            </a:r>
          </a:p>
          <a:p>
            <a:r>
              <a:rPr lang="en-US" dirty="0" smtClean="0">
                <a:ea typeface="ＭＳ Ｐゴシック" panose="020B0600070205080204" pitchFamily="34" charset="-128"/>
              </a:rPr>
              <a:t>In each uplink/downlink band there is a 200 KHz guard band</a:t>
            </a:r>
          </a:p>
          <a:p>
            <a:r>
              <a:rPr lang="en-US" dirty="0" smtClean="0">
                <a:ea typeface="ＭＳ Ｐゴシック" panose="020B0600070205080204" pitchFamily="34" charset="-128"/>
              </a:rPr>
              <a:t>Each 200 KHz channel carries 8 TDMA channels</a:t>
            </a:r>
          </a:p>
        </p:txBody>
      </p:sp>
    </p:spTree>
    <p:extLst>
      <p:ext uri="{BB962C8B-B14F-4D97-AF65-F5344CB8AC3E}">
        <p14:creationId xmlns:p14="http://schemas.microsoft.com/office/powerpoint/2010/main" val="21272638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dirty="0" smtClean="0">
                <a:ea typeface="ＭＳ Ｐゴシック" panose="020B0600070205080204" pitchFamily="34" charset="-128"/>
              </a:rPr>
              <a:t>FDMA/TDMA</a:t>
            </a:r>
          </a:p>
        </p:txBody>
      </p:sp>
      <p:pic>
        <p:nvPicPr>
          <p:cNvPr id="28675" name="Picture 3" descr="fdma_tdma.tif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25398" y="2059936"/>
            <a:ext cx="6579116" cy="4018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6" name="Rectangle 4"/>
          <p:cNvSpPr>
            <a:spLocks noChangeArrowheads="1"/>
          </p:cNvSpPr>
          <p:nvPr/>
        </p:nvSpPr>
        <p:spPr bwMode="auto">
          <a:xfrm>
            <a:off x="6321360" y="1907817"/>
            <a:ext cx="988769" cy="1293006"/>
          </a:xfrm>
          <a:prstGeom prst="rect">
            <a:avLst/>
          </a:prstGeom>
          <a:solidFill>
            <a:schemeClr val="bg1"/>
          </a:solidFill>
          <a:ln>
            <a:noFill/>
          </a:ln>
          <a:extLst>
            <a:ext uri="{91240B29-F687-4F45-9708-019B960494DF}">
              <a14:hiddenLine xmlns:a14="http://schemas.microsoft.com/office/drawing/2010/main" w="50800">
                <a:solidFill>
                  <a:srgbClr val="000000"/>
                </a:solidFill>
                <a:round/>
                <a:headEnd/>
                <a:tailEnd/>
              </a14:hiddenLine>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Tree>
    <p:extLst>
      <p:ext uri="{BB962C8B-B14F-4D97-AF65-F5344CB8AC3E}">
        <p14:creationId xmlns:p14="http://schemas.microsoft.com/office/powerpoint/2010/main" val="8462263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LTE</a:t>
            </a:r>
            <a:endParaRPr lang="en-US" dirty="0"/>
          </a:p>
        </p:txBody>
      </p:sp>
      <p:sp>
        <p:nvSpPr>
          <p:cNvPr id="3" name="Content Placeholder 2"/>
          <p:cNvSpPr>
            <a:spLocks noGrp="1"/>
          </p:cNvSpPr>
          <p:nvPr>
            <p:ph idx="1"/>
          </p:nvPr>
        </p:nvSpPr>
        <p:spPr/>
        <p:txBody>
          <a:bodyPr/>
          <a:lstStyle/>
          <a:p>
            <a:r>
              <a:rPr lang="en-US" dirty="0" smtClean="0"/>
              <a:t>Some slides from </a:t>
            </a:r>
          </a:p>
          <a:p>
            <a:r>
              <a:rPr lang="en-US" altLang="zh-TW" dirty="0" err="1">
                <a:latin typeface="Times New Roman" panose="02020603050405020304" pitchFamily="18" charset="0"/>
                <a:ea typeface="DFKai-SB" panose="03000509000000000000" pitchFamily="65" charset="-120"/>
              </a:rPr>
              <a:t>Tsung</a:t>
            </a:r>
            <a:r>
              <a:rPr lang="en-US" altLang="zh-TW" dirty="0">
                <a:latin typeface="Times New Roman" panose="02020603050405020304" pitchFamily="18" charset="0"/>
                <a:ea typeface="DFKai-SB" panose="03000509000000000000" pitchFamily="65" charset="-120"/>
              </a:rPr>
              <a:t>-Yin </a:t>
            </a:r>
            <a:r>
              <a:rPr lang="en-US" altLang="zh-TW" dirty="0" smtClean="0">
                <a:latin typeface="Times New Roman" panose="02020603050405020304" pitchFamily="18" charset="0"/>
                <a:ea typeface="DFKai-SB" panose="03000509000000000000" pitchFamily="65" charset="-120"/>
              </a:rPr>
              <a:t>Lee</a:t>
            </a:r>
          </a:p>
          <a:p>
            <a:r>
              <a:rPr lang="en-US" altLang="zh-TW" dirty="0" smtClean="0">
                <a:latin typeface="Times New Roman" panose="02020603050405020304" pitchFamily="18" charset="0"/>
                <a:ea typeface="DFKai-SB" panose="03000509000000000000" pitchFamily="65" charset="-120"/>
              </a:rPr>
              <a:t> Roger </a:t>
            </a:r>
            <a:r>
              <a:rPr lang="en-US" altLang="zh-TW" dirty="0" err="1" smtClean="0">
                <a:latin typeface="Times New Roman" panose="02020603050405020304" pitchFamily="18" charset="0"/>
                <a:ea typeface="DFKai-SB" panose="03000509000000000000" pitchFamily="65" charset="-120"/>
              </a:rPr>
              <a:t>Piqueras</a:t>
            </a:r>
            <a:r>
              <a:rPr lang="en-US" altLang="zh-TW" dirty="0" smtClean="0">
                <a:latin typeface="Times New Roman" panose="02020603050405020304" pitchFamily="18" charset="0"/>
                <a:ea typeface="DFKai-SB" panose="03000509000000000000" pitchFamily="65" charset="-120"/>
              </a:rPr>
              <a:t> </a:t>
            </a:r>
            <a:r>
              <a:rPr lang="en-US" altLang="zh-TW" dirty="0" err="1" smtClean="0">
                <a:latin typeface="Times New Roman" panose="02020603050405020304" pitchFamily="18" charset="0"/>
                <a:ea typeface="DFKai-SB" panose="03000509000000000000" pitchFamily="65" charset="-120"/>
              </a:rPr>
              <a:t>Jover</a:t>
            </a:r>
            <a:endParaRPr lang="en-US" altLang="zh-TW" dirty="0">
              <a:latin typeface="Times New Roman" panose="02020603050405020304" pitchFamily="18" charset="0"/>
              <a:ea typeface="DFKai-SB" panose="03000509000000000000" pitchFamily="65" charset="-120"/>
            </a:endParaRPr>
          </a:p>
          <a:p>
            <a:pPr marL="0" indent="0">
              <a:buNone/>
            </a:pPr>
            <a:endParaRPr lang="en-US" dirty="0"/>
          </a:p>
        </p:txBody>
      </p:sp>
      <p:sp>
        <p:nvSpPr>
          <p:cNvPr id="4" name="Slide Number Placeholder 3"/>
          <p:cNvSpPr>
            <a:spLocks noGrp="1"/>
          </p:cNvSpPr>
          <p:nvPr>
            <p:ph type="sldNum" sz="quarter" idx="10"/>
          </p:nvPr>
        </p:nvSpPr>
        <p:spPr/>
        <p:txBody>
          <a:bodyPr/>
          <a:lstStyle/>
          <a:p>
            <a:fld id="{59687BC3-27B0-4E79-B47A-161AC20D0713}" type="slidenum">
              <a:rPr lang="en-US" smtClean="0"/>
              <a:pPr/>
              <a:t>26</a:t>
            </a:fld>
            <a:endParaRPr lang="en-US"/>
          </a:p>
        </p:txBody>
      </p:sp>
    </p:spTree>
    <p:extLst>
      <p:ext uri="{BB962C8B-B14F-4D97-AF65-F5344CB8AC3E}">
        <p14:creationId xmlns:p14="http://schemas.microsoft.com/office/powerpoint/2010/main" val="3465426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4294967295"/>
          </p:nvPr>
        </p:nvSpPr>
        <p:spPr>
          <a:xfrm>
            <a:off x="7042150" y="6243638"/>
            <a:ext cx="1905000" cy="457200"/>
          </a:xfrm>
          <a:prstGeom prst="rect">
            <a:avLst/>
          </a:prstGeom>
          <a:noFill/>
        </p:spPr>
        <p:txBody>
          <a:bodyPr/>
          <a:lstStyle>
            <a:lvl1pPr eaLnBrk="0" hangingPunct="0">
              <a:defRPr kumimoji="1">
                <a:solidFill>
                  <a:schemeClr val="tx1"/>
                </a:solidFill>
                <a:latin typeface="Tahoma" panose="020B0604030504040204" pitchFamily="34" charset="0"/>
                <a:ea typeface="PMingLiU" panose="02020500000000000000" pitchFamily="18" charset="-120"/>
              </a:defRPr>
            </a:lvl1pPr>
            <a:lvl2pPr marL="742950" indent="-285750" eaLnBrk="0" hangingPunct="0">
              <a:defRPr kumimoji="1">
                <a:solidFill>
                  <a:schemeClr val="tx1"/>
                </a:solidFill>
                <a:latin typeface="Tahoma" panose="020B0604030504040204" pitchFamily="34" charset="0"/>
                <a:ea typeface="PMingLiU" panose="02020500000000000000" pitchFamily="18" charset="-120"/>
              </a:defRPr>
            </a:lvl2pPr>
            <a:lvl3pPr marL="1143000" indent="-228600" eaLnBrk="0" hangingPunct="0">
              <a:defRPr kumimoji="1">
                <a:solidFill>
                  <a:schemeClr val="tx1"/>
                </a:solidFill>
                <a:latin typeface="Tahoma" panose="020B0604030504040204" pitchFamily="34" charset="0"/>
                <a:ea typeface="PMingLiU" panose="02020500000000000000" pitchFamily="18" charset="-120"/>
              </a:defRPr>
            </a:lvl3pPr>
            <a:lvl4pPr marL="1600200" indent="-228600" eaLnBrk="0" hangingPunct="0">
              <a:defRPr kumimoji="1">
                <a:solidFill>
                  <a:schemeClr val="tx1"/>
                </a:solidFill>
                <a:latin typeface="Tahoma" panose="020B0604030504040204" pitchFamily="34" charset="0"/>
                <a:ea typeface="PMingLiU" panose="02020500000000000000" pitchFamily="18" charset="-120"/>
              </a:defRPr>
            </a:lvl4pPr>
            <a:lvl5pPr marL="2057400" indent="-228600" eaLnBrk="0" hangingPunct="0">
              <a:defRPr kumimoji="1">
                <a:solidFill>
                  <a:schemeClr val="tx1"/>
                </a:solidFill>
                <a:latin typeface="Tahoma" panose="020B0604030504040204" pitchFamily="34" charset="0"/>
                <a:ea typeface="PMingLiU" panose="02020500000000000000" pitchFamily="18" charset="-120"/>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9pPr>
          </a:lstStyle>
          <a:p>
            <a:pPr eaLnBrk="1" hangingPunct="1"/>
            <a:fld id="{0ED1AB0E-0E10-4587-BCF0-1B8B184D0AB9}" type="slidenum">
              <a:rPr kumimoji="0" lang="en-US" altLang="zh-TW"/>
              <a:pPr eaLnBrk="1" hangingPunct="1"/>
              <a:t>27</a:t>
            </a:fld>
            <a:endParaRPr kumimoji="0" lang="en-US" altLang="zh-TW"/>
          </a:p>
        </p:txBody>
      </p:sp>
      <p:sp>
        <p:nvSpPr>
          <p:cNvPr id="19459" name="Rectangle 2"/>
          <p:cNvSpPr>
            <a:spLocks noGrp="1" noChangeArrowheads="1"/>
          </p:cNvSpPr>
          <p:nvPr>
            <p:ph type="title"/>
          </p:nvPr>
        </p:nvSpPr>
        <p:spPr/>
        <p:txBody>
          <a:bodyPr/>
          <a:lstStyle/>
          <a:p>
            <a:pPr eaLnBrk="1" hangingPunct="1"/>
            <a:r>
              <a:rPr lang="en-US" altLang="zh-TW" dirty="0" smtClean="0"/>
              <a:t>LTE spectrum (bandwidth and duplex) flexibility</a:t>
            </a:r>
          </a:p>
        </p:txBody>
      </p:sp>
      <p:sp>
        <p:nvSpPr>
          <p:cNvPr id="19460" name="Rectangle 3"/>
          <p:cNvSpPr>
            <a:spLocks noGrp="1" noChangeArrowheads="1"/>
          </p:cNvSpPr>
          <p:nvPr>
            <p:ph type="body" idx="1"/>
          </p:nvPr>
        </p:nvSpPr>
        <p:spPr/>
        <p:txBody>
          <a:bodyPr/>
          <a:lstStyle/>
          <a:p>
            <a:pPr eaLnBrk="1" hangingPunct="1"/>
            <a:endParaRPr lang="en-US" smtClean="0"/>
          </a:p>
        </p:txBody>
      </p:sp>
      <p:pic>
        <p:nvPicPr>
          <p:cNvPr id="1946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051050"/>
            <a:ext cx="8305800"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34390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4294967295"/>
          </p:nvPr>
        </p:nvSpPr>
        <p:spPr>
          <a:xfrm>
            <a:off x="7042150" y="6243638"/>
            <a:ext cx="1905000" cy="457200"/>
          </a:xfrm>
          <a:prstGeom prst="rect">
            <a:avLst/>
          </a:prstGeom>
          <a:noFill/>
        </p:spPr>
        <p:txBody>
          <a:bodyPr/>
          <a:lstStyle>
            <a:lvl1pPr eaLnBrk="0" hangingPunct="0">
              <a:defRPr kumimoji="1">
                <a:solidFill>
                  <a:schemeClr val="tx1"/>
                </a:solidFill>
                <a:latin typeface="Tahoma" panose="020B0604030504040204" pitchFamily="34" charset="0"/>
                <a:ea typeface="PMingLiU" panose="02020500000000000000" pitchFamily="18" charset="-120"/>
              </a:defRPr>
            </a:lvl1pPr>
            <a:lvl2pPr marL="742950" indent="-285750" eaLnBrk="0" hangingPunct="0">
              <a:defRPr kumimoji="1">
                <a:solidFill>
                  <a:schemeClr val="tx1"/>
                </a:solidFill>
                <a:latin typeface="Tahoma" panose="020B0604030504040204" pitchFamily="34" charset="0"/>
                <a:ea typeface="PMingLiU" panose="02020500000000000000" pitchFamily="18" charset="-120"/>
              </a:defRPr>
            </a:lvl2pPr>
            <a:lvl3pPr marL="1143000" indent="-228600" eaLnBrk="0" hangingPunct="0">
              <a:defRPr kumimoji="1">
                <a:solidFill>
                  <a:schemeClr val="tx1"/>
                </a:solidFill>
                <a:latin typeface="Tahoma" panose="020B0604030504040204" pitchFamily="34" charset="0"/>
                <a:ea typeface="PMingLiU" panose="02020500000000000000" pitchFamily="18" charset="-120"/>
              </a:defRPr>
            </a:lvl3pPr>
            <a:lvl4pPr marL="1600200" indent="-228600" eaLnBrk="0" hangingPunct="0">
              <a:defRPr kumimoji="1">
                <a:solidFill>
                  <a:schemeClr val="tx1"/>
                </a:solidFill>
                <a:latin typeface="Tahoma" panose="020B0604030504040204" pitchFamily="34" charset="0"/>
                <a:ea typeface="PMingLiU" panose="02020500000000000000" pitchFamily="18" charset="-120"/>
              </a:defRPr>
            </a:lvl4pPr>
            <a:lvl5pPr marL="2057400" indent="-228600" eaLnBrk="0" hangingPunct="0">
              <a:defRPr kumimoji="1">
                <a:solidFill>
                  <a:schemeClr val="tx1"/>
                </a:solidFill>
                <a:latin typeface="Tahoma" panose="020B0604030504040204" pitchFamily="34" charset="0"/>
                <a:ea typeface="PMingLiU" panose="02020500000000000000" pitchFamily="18" charset="-120"/>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9pPr>
          </a:lstStyle>
          <a:p>
            <a:pPr eaLnBrk="1" hangingPunct="1"/>
            <a:fld id="{8AD377C2-6057-4396-8256-EC95BDBA80D6}" type="slidenum">
              <a:rPr kumimoji="0" lang="en-US" altLang="zh-TW"/>
              <a:pPr eaLnBrk="1" hangingPunct="1"/>
              <a:t>28</a:t>
            </a:fld>
            <a:endParaRPr kumimoji="0" lang="en-US" altLang="zh-TW"/>
          </a:p>
        </p:txBody>
      </p:sp>
      <p:sp>
        <p:nvSpPr>
          <p:cNvPr id="18435" name="Rectangle 2"/>
          <p:cNvSpPr>
            <a:spLocks noGrp="1" noChangeArrowheads="1"/>
          </p:cNvSpPr>
          <p:nvPr>
            <p:ph type="title"/>
          </p:nvPr>
        </p:nvSpPr>
        <p:spPr/>
        <p:txBody>
          <a:bodyPr/>
          <a:lstStyle/>
          <a:p>
            <a:pPr eaLnBrk="1" hangingPunct="1"/>
            <a:r>
              <a:rPr lang="en-US" altLang="zh-TW" dirty="0" smtClean="0"/>
              <a:t>Resource Grid</a:t>
            </a:r>
          </a:p>
        </p:txBody>
      </p:sp>
      <p:pic>
        <p:nvPicPr>
          <p:cNvPr id="1843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676400"/>
            <a:ext cx="5486400" cy="477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Rectangle 3"/>
          <p:cNvSpPr>
            <a:spLocks noGrp="1" noChangeArrowheads="1"/>
          </p:cNvSpPr>
          <p:nvPr>
            <p:ph type="body" idx="1"/>
          </p:nvPr>
        </p:nvSpPr>
        <p:spPr>
          <a:xfrm>
            <a:off x="4724400" y="2438400"/>
            <a:ext cx="4154488" cy="4114800"/>
          </a:xfrm>
        </p:spPr>
        <p:txBody>
          <a:bodyPr/>
          <a:lstStyle/>
          <a:p>
            <a:pPr eaLnBrk="1" hangingPunct="1">
              <a:lnSpc>
                <a:spcPct val="90000"/>
              </a:lnSpc>
            </a:pPr>
            <a:r>
              <a:rPr lang="en-US" altLang="zh-TW" sz="2400" smtClean="0"/>
              <a:t>One frame is 10ms </a:t>
            </a:r>
            <a:br>
              <a:rPr lang="en-US" altLang="zh-TW" sz="2400" smtClean="0"/>
            </a:br>
            <a:r>
              <a:rPr lang="en-US" altLang="zh-TW" sz="2400" smtClean="0">
                <a:sym typeface="Wingdings" panose="05000000000000000000" pitchFamily="2" charset="2"/>
              </a:rPr>
              <a:t> 10 subframes</a:t>
            </a:r>
          </a:p>
          <a:p>
            <a:pPr eaLnBrk="1" hangingPunct="1">
              <a:lnSpc>
                <a:spcPct val="90000"/>
              </a:lnSpc>
            </a:pPr>
            <a:endParaRPr lang="en-US" altLang="zh-TW" sz="2400" smtClean="0">
              <a:sym typeface="Wingdings" panose="05000000000000000000" pitchFamily="2" charset="2"/>
            </a:endParaRPr>
          </a:p>
          <a:p>
            <a:pPr eaLnBrk="1" hangingPunct="1">
              <a:lnSpc>
                <a:spcPct val="90000"/>
              </a:lnSpc>
            </a:pPr>
            <a:r>
              <a:rPr lang="en-US" altLang="zh-TW" sz="2400" smtClean="0">
                <a:sym typeface="Wingdings" panose="05000000000000000000" pitchFamily="2" charset="2"/>
              </a:rPr>
              <a:t>One subframe is 1ms </a:t>
            </a:r>
            <a:br>
              <a:rPr lang="en-US" altLang="zh-TW" sz="2400" smtClean="0">
                <a:sym typeface="Wingdings" panose="05000000000000000000" pitchFamily="2" charset="2"/>
              </a:rPr>
            </a:br>
            <a:r>
              <a:rPr lang="en-US" altLang="zh-TW" sz="2400" smtClean="0">
                <a:sym typeface="Wingdings" panose="05000000000000000000" pitchFamily="2" charset="2"/>
              </a:rPr>
              <a:t> 2 slots</a:t>
            </a:r>
          </a:p>
          <a:p>
            <a:pPr eaLnBrk="1" hangingPunct="1">
              <a:lnSpc>
                <a:spcPct val="90000"/>
              </a:lnSpc>
            </a:pPr>
            <a:r>
              <a:rPr lang="en-US" altLang="zh-TW" sz="2400" smtClean="0">
                <a:sym typeface="Wingdings" panose="05000000000000000000" pitchFamily="2" charset="2"/>
              </a:rPr>
              <a:t>One slot is 0.5ms </a:t>
            </a:r>
            <a:br>
              <a:rPr lang="en-US" altLang="zh-TW" sz="2400" smtClean="0">
                <a:sym typeface="Wingdings" panose="05000000000000000000" pitchFamily="2" charset="2"/>
              </a:rPr>
            </a:br>
            <a:r>
              <a:rPr lang="en-US" altLang="zh-TW" sz="2400" smtClean="0">
                <a:sym typeface="Wingdings" panose="05000000000000000000" pitchFamily="2" charset="2"/>
              </a:rPr>
              <a:t> N resource blocks</a:t>
            </a:r>
            <a:br>
              <a:rPr lang="en-US" altLang="zh-TW" sz="2400" smtClean="0">
                <a:sym typeface="Wingdings" panose="05000000000000000000" pitchFamily="2" charset="2"/>
              </a:rPr>
            </a:br>
            <a:r>
              <a:rPr lang="en-US" altLang="zh-TW" sz="2400" smtClean="0">
                <a:sym typeface="Wingdings" panose="05000000000000000000" pitchFamily="2" charset="2"/>
              </a:rPr>
              <a:t>[ 6 &lt; N &lt; 110]</a:t>
            </a:r>
          </a:p>
          <a:p>
            <a:pPr eaLnBrk="1" hangingPunct="1">
              <a:lnSpc>
                <a:spcPct val="90000"/>
              </a:lnSpc>
            </a:pPr>
            <a:r>
              <a:rPr lang="en-US" altLang="zh-TW" sz="2400" smtClean="0">
                <a:sym typeface="Wingdings" panose="05000000000000000000" pitchFamily="2" charset="2"/>
              </a:rPr>
              <a:t>One resource block is 0.5ms and contains 12 subcarriers from each OFDM symbol</a:t>
            </a:r>
            <a:endParaRPr lang="en-US" altLang="zh-TW" sz="2400" smtClean="0"/>
          </a:p>
        </p:txBody>
      </p:sp>
    </p:spTree>
    <p:extLst>
      <p:ext uri="{BB962C8B-B14F-4D97-AF65-F5344CB8AC3E}">
        <p14:creationId xmlns:p14="http://schemas.microsoft.com/office/powerpoint/2010/main" val="20419717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4294967295"/>
          </p:nvPr>
        </p:nvSpPr>
        <p:spPr>
          <a:xfrm>
            <a:off x="7042150" y="6243638"/>
            <a:ext cx="1905000" cy="457200"/>
          </a:xfrm>
          <a:prstGeom prst="rect">
            <a:avLst/>
          </a:prstGeom>
          <a:noFill/>
        </p:spPr>
        <p:txBody>
          <a:bodyPr/>
          <a:lstStyle>
            <a:lvl1pPr eaLnBrk="0" hangingPunct="0">
              <a:defRPr kumimoji="1">
                <a:solidFill>
                  <a:schemeClr val="tx1"/>
                </a:solidFill>
                <a:latin typeface="Tahoma" panose="020B0604030504040204" pitchFamily="34" charset="0"/>
                <a:ea typeface="PMingLiU" panose="02020500000000000000" pitchFamily="18" charset="-120"/>
              </a:defRPr>
            </a:lvl1pPr>
            <a:lvl2pPr marL="742950" indent="-285750" eaLnBrk="0" hangingPunct="0">
              <a:defRPr kumimoji="1">
                <a:solidFill>
                  <a:schemeClr val="tx1"/>
                </a:solidFill>
                <a:latin typeface="Tahoma" panose="020B0604030504040204" pitchFamily="34" charset="0"/>
                <a:ea typeface="PMingLiU" panose="02020500000000000000" pitchFamily="18" charset="-120"/>
              </a:defRPr>
            </a:lvl2pPr>
            <a:lvl3pPr marL="1143000" indent="-228600" eaLnBrk="0" hangingPunct="0">
              <a:defRPr kumimoji="1">
                <a:solidFill>
                  <a:schemeClr val="tx1"/>
                </a:solidFill>
                <a:latin typeface="Tahoma" panose="020B0604030504040204" pitchFamily="34" charset="0"/>
                <a:ea typeface="PMingLiU" panose="02020500000000000000" pitchFamily="18" charset="-120"/>
              </a:defRPr>
            </a:lvl3pPr>
            <a:lvl4pPr marL="1600200" indent="-228600" eaLnBrk="0" hangingPunct="0">
              <a:defRPr kumimoji="1">
                <a:solidFill>
                  <a:schemeClr val="tx1"/>
                </a:solidFill>
                <a:latin typeface="Tahoma" panose="020B0604030504040204" pitchFamily="34" charset="0"/>
                <a:ea typeface="PMingLiU" panose="02020500000000000000" pitchFamily="18" charset="-120"/>
              </a:defRPr>
            </a:lvl4pPr>
            <a:lvl5pPr marL="2057400" indent="-228600" eaLnBrk="0" hangingPunct="0">
              <a:defRPr kumimoji="1">
                <a:solidFill>
                  <a:schemeClr val="tx1"/>
                </a:solidFill>
                <a:latin typeface="Tahoma" panose="020B0604030504040204" pitchFamily="34" charset="0"/>
                <a:ea typeface="PMingLiU" panose="02020500000000000000" pitchFamily="18" charset="-120"/>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9pPr>
          </a:lstStyle>
          <a:p>
            <a:pPr eaLnBrk="1" hangingPunct="1"/>
            <a:fld id="{A2EA6B2A-BBC5-4398-B66D-EC98D41F02DE}" type="slidenum">
              <a:rPr kumimoji="0" lang="en-US" altLang="zh-TW"/>
              <a:pPr eaLnBrk="1" hangingPunct="1"/>
              <a:t>29</a:t>
            </a:fld>
            <a:endParaRPr kumimoji="0" lang="en-US" altLang="zh-TW"/>
          </a:p>
        </p:txBody>
      </p:sp>
      <p:sp>
        <p:nvSpPr>
          <p:cNvPr id="20483" name="Rectangle 2"/>
          <p:cNvSpPr>
            <a:spLocks noGrp="1" noChangeArrowheads="1"/>
          </p:cNvSpPr>
          <p:nvPr>
            <p:ph type="title"/>
          </p:nvPr>
        </p:nvSpPr>
        <p:spPr/>
        <p:txBody>
          <a:bodyPr/>
          <a:lstStyle/>
          <a:p>
            <a:pPr eaLnBrk="1" hangingPunct="1"/>
            <a:r>
              <a:rPr lang="en-US" altLang="zh-TW" dirty="0" smtClean="0"/>
              <a:t>LTE Downlink Channels</a:t>
            </a:r>
          </a:p>
        </p:txBody>
      </p:sp>
      <p:sp>
        <p:nvSpPr>
          <p:cNvPr id="20484" name="Rectangle 3"/>
          <p:cNvSpPr>
            <a:spLocks noGrp="1" noChangeArrowheads="1"/>
          </p:cNvSpPr>
          <p:nvPr>
            <p:ph type="body" idx="1"/>
          </p:nvPr>
        </p:nvSpPr>
        <p:spPr/>
        <p:txBody>
          <a:bodyPr/>
          <a:lstStyle/>
          <a:p>
            <a:pPr eaLnBrk="1" hangingPunct="1"/>
            <a:endParaRPr lang="en-US" smtClean="0"/>
          </a:p>
        </p:txBody>
      </p:sp>
      <p:pic>
        <p:nvPicPr>
          <p:cNvPr id="2048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905000"/>
            <a:ext cx="7250113"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6" name="Text Box 5"/>
          <p:cNvSpPr txBox="1">
            <a:spLocks noChangeArrowheads="1"/>
          </p:cNvSpPr>
          <p:nvPr/>
        </p:nvSpPr>
        <p:spPr bwMode="auto">
          <a:xfrm>
            <a:off x="122238" y="4419600"/>
            <a:ext cx="14779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kumimoji="1">
                <a:solidFill>
                  <a:schemeClr val="tx1"/>
                </a:solidFill>
                <a:latin typeface="Tahoma" panose="020B0604030504040204" pitchFamily="34" charset="0"/>
                <a:ea typeface="PMingLiU" panose="02020500000000000000" pitchFamily="18" charset="-120"/>
              </a:defRPr>
            </a:lvl1pPr>
            <a:lvl2pPr marL="742950" indent="-285750" eaLnBrk="0" hangingPunct="0">
              <a:defRPr kumimoji="1">
                <a:solidFill>
                  <a:schemeClr val="tx1"/>
                </a:solidFill>
                <a:latin typeface="Tahoma" panose="020B0604030504040204" pitchFamily="34" charset="0"/>
                <a:ea typeface="PMingLiU" panose="02020500000000000000" pitchFamily="18" charset="-120"/>
              </a:defRPr>
            </a:lvl2pPr>
            <a:lvl3pPr marL="1143000" indent="-228600" eaLnBrk="0" hangingPunct="0">
              <a:defRPr kumimoji="1">
                <a:solidFill>
                  <a:schemeClr val="tx1"/>
                </a:solidFill>
                <a:latin typeface="Tahoma" panose="020B0604030504040204" pitchFamily="34" charset="0"/>
                <a:ea typeface="PMingLiU" panose="02020500000000000000" pitchFamily="18" charset="-120"/>
              </a:defRPr>
            </a:lvl3pPr>
            <a:lvl4pPr marL="1600200" indent="-228600" eaLnBrk="0" hangingPunct="0">
              <a:defRPr kumimoji="1">
                <a:solidFill>
                  <a:schemeClr val="tx1"/>
                </a:solidFill>
                <a:latin typeface="Tahoma" panose="020B0604030504040204" pitchFamily="34" charset="0"/>
                <a:ea typeface="PMingLiU" panose="02020500000000000000" pitchFamily="18" charset="-120"/>
              </a:defRPr>
            </a:lvl4pPr>
            <a:lvl5pPr marL="2057400" indent="-228600" eaLnBrk="0" hangingPunct="0">
              <a:defRPr kumimoji="1">
                <a:solidFill>
                  <a:schemeClr val="tx1"/>
                </a:solidFill>
                <a:latin typeface="Tahoma" panose="020B0604030504040204" pitchFamily="34" charset="0"/>
                <a:ea typeface="PMingLiU" panose="02020500000000000000" pitchFamily="18" charset="-120"/>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9pPr>
          </a:lstStyle>
          <a:p>
            <a:pPr eaLnBrk="1" hangingPunct="1"/>
            <a:r>
              <a:rPr lang="en-US" altLang="zh-TW" sz="1600">
                <a:solidFill>
                  <a:srgbClr val="FF0000"/>
                </a:solidFill>
                <a:latin typeface="Times New Roman" panose="02020603050405020304" pitchFamily="18" charset="0"/>
              </a:rPr>
              <a:t>Paging Channel</a:t>
            </a:r>
          </a:p>
        </p:txBody>
      </p:sp>
      <p:sp>
        <p:nvSpPr>
          <p:cNvPr id="20487" name="Text Box 6"/>
          <p:cNvSpPr txBox="1">
            <a:spLocks noChangeArrowheads="1"/>
          </p:cNvSpPr>
          <p:nvPr/>
        </p:nvSpPr>
        <p:spPr bwMode="auto">
          <a:xfrm>
            <a:off x="457200" y="2514600"/>
            <a:ext cx="21510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kumimoji="1">
                <a:solidFill>
                  <a:schemeClr val="tx1"/>
                </a:solidFill>
                <a:latin typeface="Tahoma" panose="020B0604030504040204" pitchFamily="34" charset="0"/>
                <a:ea typeface="PMingLiU" panose="02020500000000000000" pitchFamily="18" charset="-120"/>
              </a:defRPr>
            </a:lvl1pPr>
            <a:lvl2pPr marL="742950" indent="-285750" eaLnBrk="0" hangingPunct="0">
              <a:defRPr kumimoji="1">
                <a:solidFill>
                  <a:schemeClr val="tx1"/>
                </a:solidFill>
                <a:latin typeface="Tahoma" panose="020B0604030504040204" pitchFamily="34" charset="0"/>
                <a:ea typeface="PMingLiU" panose="02020500000000000000" pitchFamily="18" charset="-120"/>
              </a:defRPr>
            </a:lvl2pPr>
            <a:lvl3pPr marL="1143000" indent="-228600" eaLnBrk="0" hangingPunct="0">
              <a:defRPr kumimoji="1">
                <a:solidFill>
                  <a:schemeClr val="tx1"/>
                </a:solidFill>
                <a:latin typeface="Tahoma" panose="020B0604030504040204" pitchFamily="34" charset="0"/>
                <a:ea typeface="PMingLiU" panose="02020500000000000000" pitchFamily="18" charset="-120"/>
              </a:defRPr>
            </a:lvl3pPr>
            <a:lvl4pPr marL="1600200" indent="-228600" eaLnBrk="0" hangingPunct="0">
              <a:defRPr kumimoji="1">
                <a:solidFill>
                  <a:schemeClr val="tx1"/>
                </a:solidFill>
                <a:latin typeface="Tahoma" panose="020B0604030504040204" pitchFamily="34" charset="0"/>
                <a:ea typeface="PMingLiU" panose="02020500000000000000" pitchFamily="18" charset="-120"/>
              </a:defRPr>
            </a:lvl4pPr>
            <a:lvl5pPr marL="2057400" indent="-228600" eaLnBrk="0" hangingPunct="0">
              <a:defRPr kumimoji="1">
                <a:solidFill>
                  <a:schemeClr val="tx1"/>
                </a:solidFill>
                <a:latin typeface="Tahoma" panose="020B0604030504040204" pitchFamily="34" charset="0"/>
                <a:ea typeface="PMingLiU" panose="02020500000000000000" pitchFamily="18" charset="-120"/>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9pPr>
          </a:lstStyle>
          <a:p>
            <a:pPr eaLnBrk="1" hangingPunct="1"/>
            <a:r>
              <a:rPr lang="en-US" altLang="zh-TW" sz="1600">
                <a:solidFill>
                  <a:srgbClr val="FF0000"/>
                </a:solidFill>
                <a:latin typeface="Times New Roman" panose="02020603050405020304" pitchFamily="18" charset="0"/>
              </a:rPr>
              <a:t>Paging Control Channel</a:t>
            </a:r>
          </a:p>
        </p:txBody>
      </p:sp>
      <p:sp>
        <p:nvSpPr>
          <p:cNvPr id="20488" name="Text Box 7"/>
          <p:cNvSpPr txBox="1">
            <a:spLocks noChangeArrowheads="1"/>
          </p:cNvSpPr>
          <p:nvPr/>
        </p:nvSpPr>
        <p:spPr bwMode="auto">
          <a:xfrm>
            <a:off x="2057400" y="5683250"/>
            <a:ext cx="30829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kumimoji="1">
                <a:solidFill>
                  <a:schemeClr val="tx1"/>
                </a:solidFill>
                <a:latin typeface="Tahoma" panose="020B0604030504040204" pitchFamily="34" charset="0"/>
                <a:ea typeface="PMingLiU" panose="02020500000000000000" pitchFamily="18" charset="-120"/>
              </a:defRPr>
            </a:lvl1pPr>
            <a:lvl2pPr marL="742950" indent="-285750" eaLnBrk="0" hangingPunct="0">
              <a:defRPr kumimoji="1">
                <a:solidFill>
                  <a:schemeClr val="tx1"/>
                </a:solidFill>
                <a:latin typeface="Tahoma" panose="020B0604030504040204" pitchFamily="34" charset="0"/>
                <a:ea typeface="PMingLiU" panose="02020500000000000000" pitchFamily="18" charset="-120"/>
              </a:defRPr>
            </a:lvl2pPr>
            <a:lvl3pPr marL="1143000" indent="-228600" eaLnBrk="0" hangingPunct="0">
              <a:defRPr kumimoji="1">
                <a:solidFill>
                  <a:schemeClr val="tx1"/>
                </a:solidFill>
                <a:latin typeface="Tahoma" panose="020B0604030504040204" pitchFamily="34" charset="0"/>
                <a:ea typeface="PMingLiU" panose="02020500000000000000" pitchFamily="18" charset="-120"/>
              </a:defRPr>
            </a:lvl3pPr>
            <a:lvl4pPr marL="1600200" indent="-228600" eaLnBrk="0" hangingPunct="0">
              <a:defRPr kumimoji="1">
                <a:solidFill>
                  <a:schemeClr val="tx1"/>
                </a:solidFill>
                <a:latin typeface="Tahoma" panose="020B0604030504040204" pitchFamily="34" charset="0"/>
                <a:ea typeface="PMingLiU" panose="02020500000000000000" pitchFamily="18" charset="-120"/>
              </a:defRPr>
            </a:lvl4pPr>
            <a:lvl5pPr marL="2057400" indent="-228600" eaLnBrk="0" hangingPunct="0">
              <a:defRPr kumimoji="1">
                <a:solidFill>
                  <a:schemeClr val="tx1"/>
                </a:solidFill>
                <a:latin typeface="Tahoma" panose="020B0604030504040204" pitchFamily="34" charset="0"/>
                <a:ea typeface="PMingLiU" panose="02020500000000000000" pitchFamily="18" charset="-120"/>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9pPr>
          </a:lstStyle>
          <a:p>
            <a:pPr eaLnBrk="1" hangingPunct="1"/>
            <a:r>
              <a:rPr lang="en-US" altLang="zh-TW" sz="1600">
                <a:solidFill>
                  <a:srgbClr val="FF0000"/>
                </a:solidFill>
                <a:latin typeface="Times New Roman" panose="02020603050405020304" pitchFamily="18" charset="0"/>
              </a:rPr>
              <a:t>Physical Downlink Shared Channel</a:t>
            </a:r>
          </a:p>
        </p:txBody>
      </p:sp>
    </p:spTree>
    <p:extLst>
      <p:ext uri="{BB962C8B-B14F-4D97-AF65-F5344CB8AC3E}">
        <p14:creationId xmlns:p14="http://schemas.microsoft.com/office/powerpoint/2010/main" val="12651419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Cellular versus </a:t>
            </a:r>
            <a:r>
              <a:rPr lang="en-US" dirty="0" err="1" smtClean="0"/>
              <a:t>WiFi</a:t>
            </a:r>
            <a:endParaRPr lang="en-US" dirty="0" smtClean="0"/>
          </a:p>
        </p:txBody>
      </p:sp>
      <p:sp>
        <p:nvSpPr>
          <p:cNvPr id="9219" name="TextBox 3"/>
          <p:cNvSpPr txBox="1">
            <a:spLocks noChangeArrowheads="1"/>
          </p:cNvSpPr>
          <p:nvPr/>
        </p:nvSpPr>
        <p:spPr bwMode="auto">
          <a:xfrm>
            <a:off x="160569" y="2896586"/>
            <a:ext cx="2321389" cy="3333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795"/>
              <a:t>Spectrum</a:t>
            </a:r>
          </a:p>
          <a:p>
            <a:endParaRPr lang="en-US" sz="2795"/>
          </a:p>
          <a:p>
            <a:endParaRPr lang="en-US" sz="1098"/>
          </a:p>
          <a:p>
            <a:r>
              <a:rPr lang="en-US" sz="2795"/>
              <a:t>Service model</a:t>
            </a:r>
          </a:p>
          <a:p>
            <a:endParaRPr lang="en-US" sz="2795"/>
          </a:p>
          <a:p>
            <a:endParaRPr lang="en-US" sz="3194"/>
          </a:p>
          <a:p>
            <a:r>
              <a:rPr lang="en-US" sz="2795"/>
              <a:t>MAC services</a:t>
            </a:r>
          </a:p>
          <a:p>
            <a:endParaRPr lang="en-US" sz="2795"/>
          </a:p>
        </p:txBody>
      </p:sp>
      <p:sp>
        <p:nvSpPr>
          <p:cNvPr id="9220" name="TextBox 4"/>
          <p:cNvSpPr txBox="1">
            <a:spLocks noChangeArrowheads="1"/>
          </p:cNvSpPr>
          <p:nvPr/>
        </p:nvSpPr>
        <p:spPr bwMode="auto">
          <a:xfrm>
            <a:off x="3017542" y="2059935"/>
            <a:ext cx="2788835" cy="3962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pPr algn="ctr"/>
            <a:r>
              <a:rPr lang="en-US" sz="2795"/>
              <a:t>Cellular</a:t>
            </a:r>
          </a:p>
          <a:p>
            <a:pPr algn="ctr"/>
            <a:endParaRPr lang="en-US" sz="2795"/>
          </a:p>
          <a:p>
            <a:pPr algn="ctr"/>
            <a:r>
              <a:rPr lang="en-US" sz="2795"/>
              <a:t>Licensed</a:t>
            </a:r>
          </a:p>
          <a:p>
            <a:pPr algn="ctr"/>
            <a:endParaRPr lang="en-US" sz="2795"/>
          </a:p>
          <a:p>
            <a:pPr algn="ctr"/>
            <a:r>
              <a:rPr lang="en-US" sz="2795"/>
              <a:t>Provisioned</a:t>
            </a:r>
          </a:p>
          <a:p>
            <a:pPr algn="ctr"/>
            <a:r>
              <a:rPr lang="en-US" sz="2795"/>
              <a:t>“for pay”</a:t>
            </a:r>
          </a:p>
          <a:p>
            <a:pPr algn="ctr"/>
            <a:endParaRPr lang="en-US" sz="2795"/>
          </a:p>
          <a:p>
            <a:pPr algn="ctr"/>
            <a:r>
              <a:rPr lang="en-US" sz="2795"/>
              <a:t>Fixed bandwidth</a:t>
            </a:r>
          </a:p>
          <a:p>
            <a:pPr algn="ctr"/>
            <a:r>
              <a:rPr lang="en-US" sz="2795"/>
              <a:t>SLAs</a:t>
            </a:r>
          </a:p>
        </p:txBody>
      </p:sp>
      <p:sp>
        <p:nvSpPr>
          <p:cNvPr id="9221" name="TextBox 6"/>
          <p:cNvSpPr txBox="1">
            <a:spLocks noChangeArrowheads="1"/>
          </p:cNvSpPr>
          <p:nvPr/>
        </p:nvSpPr>
        <p:spPr bwMode="auto">
          <a:xfrm>
            <a:off x="6112198" y="2059935"/>
            <a:ext cx="2657317" cy="3962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pPr algn="ctr"/>
            <a:r>
              <a:rPr lang="en-US" sz="2795"/>
              <a:t>WiFi</a:t>
            </a:r>
          </a:p>
          <a:p>
            <a:pPr algn="ctr"/>
            <a:endParaRPr lang="en-US" sz="2795"/>
          </a:p>
          <a:p>
            <a:pPr algn="ctr"/>
            <a:r>
              <a:rPr lang="en-US" sz="2795"/>
              <a:t>Unlicensed</a:t>
            </a:r>
          </a:p>
          <a:p>
            <a:pPr algn="ctr"/>
            <a:endParaRPr lang="en-US" sz="2795"/>
          </a:p>
          <a:p>
            <a:pPr algn="ctr"/>
            <a:r>
              <a:rPr lang="en-US" sz="2795"/>
              <a:t>Unprovisioned</a:t>
            </a:r>
          </a:p>
          <a:p>
            <a:pPr algn="ctr"/>
            <a:r>
              <a:rPr lang="en-US" sz="2795"/>
              <a:t>“free” – no SLA</a:t>
            </a:r>
          </a:p>
          <a:p>
            <a:pPr algn="ctr"/>
            <a:endParaRPr lang="en-US" sz="2795"/>
          </a:p>
          <a:p>
            <a:pPr algn="ctr"/>
            <a:r>
              <a:rPr lang="en-US" sz="2795"/>
              <a:t>Best effort</a:t>
            </a:r>
          </a:p>
          <a:p>
            <a:pPr algn="ctr"/>
            <a:r>
              <a:rPr lang="en-US" sz="2795"/>
              <a:t>no SLAs</a:t>
            </a:r>
          </a:p>
        </p:txBody>
      </p:sp>
      <p:sp>
        <p:nvSpPr>
          <p:cNvPr id="8" name="Rectangle 7"/>
          <p:cNvSpPr>
            <a:spLocks noChangeArrowheads="1"/>
          </p:cNvSpPr>
          <p:nvPr/>
        </p:nvSpPr>
        <p:spPr bwMode="auto">
          <a:xfrm>
            <a:off x="2974758" y="5026242"/>
            <a:ext cx="5932614" cy="1216946"/>
          </a:xfrm>
          <a:prstGeom prst="rect">
            <a:avLst/>
          </a:prstGeom>
          <a:solidFill>
            <a:schemeClr val="bg2"/>
          </a:solidFill>
          <a:ln>
            <a:noFill/>
          </a:ln>
          <a:extLst>
            <a:ext uri="{91240B29-F687-4F45-9708-019B960494DF}">
              <a14:hiddenLine xmlns:a14="http://schemas.microsoft.com/office/drawing/2010/main" w="50800" algn="ctr">
                <a:solidFill>
                  <a:srgbClr val="000000"/>
                </a:solidFill>
                <a:round/>
                <a:headEnd/>
                <a:tailEnd/>
              </a14:hiddenLine>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9" name="Rectangle 8"/>
          <p:cNvSpPr>
            <a:spLocks noChangeArrowheads="1"/>
          </p:cNvSpPr>
          <p:nvPr/>
        </p:nvSpPr>
        <p:spPr bwMode="auto">
          <a:xfrm>
            <a:off x="2974758" y="3809296"/>
            <a:ext cx="5932614" cy="1216946"/>
          </a:xfrm>
          <a:prstGeom prst="rect">
            <a:avLst/>
          </a:prstGeom>
          <a:solidFill>
            <a:schemeClr val="bg2"/>
          </a:solidFill>
          <a:ln>
            <a:noFill/>
          </a:ln>
          <a:extLst>
            <a:ext uri="{91240B29-F687-4F45-9708-019B960494DF}">
              <a14:hiddenLine xmlns:a14="http://schemas.microsoft.com/office/drawing/2010/main" w="50800" algn="ctr">
                <a:solidFill>
                  <a:srgbClr val="000000"/>
                </a:solidFill>
                <a:round/>
                <a:headEnd/>
                <a:tailEnd/>
              </a14:hiddenLine>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0" name="Rectangle 9"/>
          <p:cNvSpPr>
            <a:spLocks noChangeArrowheads="1"/>
          </p:cNvSpPr>
          <p:nvPr/>
        </p:nvSpPr>
        <p:spPr bwMode="auto">
          <a:xfrm>
            <a:off x="2974758" y="2592350"/>
            <a:ext cx="5932614" cy="1216946"/>
          </a:xfrm>
          <a:prstGeom prst="rect">
            <a:avLst/>
          </a:prstGeom>
          <a:solidFill>
            <a:schemeClr val="bg2"/>
          </a:solidFill>
          <a:ln>
            <a:noFill/>
          </a:ln>
          <a:extLst>
            <a:ext uri="{91240B29-F687-4F45-9708-019B960494DF}">
              <a14:hiddenLine xmlns:a14="http://schemas.microsoft.com/office/drawing/2010/main" w="50800" algn="ctr">
                <a:solidFill>
                  <a:srgbClr val="000000"/>
                </a:solidFill>
                <a:round/>
                <a:headEnd/>
                <a:tailEnd/>
              </a14:hiddenLine>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Tree>
    <p:extLst>
      <p:ext uri="{BB962C8B-B14F-4D97-AF65-F5344CB8AC3E}">
        <p14:creationId xmlns:p14="http://schemas.microsoft.com/office/powerpoint/2010/main" val="6209710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grpId="0" nodeType="clickEffect">
                                  <p:stCondLst>
                                    <p:cond delay="0"/>
                                  </p:stCondLst>
                                  <p:childTnLst>
                                    <p:animEffect transition="out" filter="fade">
                                      <p:cBhvr>
                                        <p:cTn id="6" dur="2000"/>
                                        <p:tgtEl>
                                          <p:spTgt spid="10"/>
                                        </p:tgtEl>
                                      </p:cBhvr>
                                    </p:animEffect>
                                    <p:set>
                                      <p:cBhvr>
                                        <p:cTn id="7" dur="1" fill="hold">
                                          <p:stCondLst>
                                            <p:cond delay="1999"/>
                                          </p:stCondLst>
                                        </p:cTn>
                                        <p:tgtEl>
                                          <p:spTgt spid="10"/>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xit" presetSubtype="0" fill="hold" grpId="0" nodeType="clickEffect">
                                  <p:stCondLst>
                                    <p:cond delay="0"/>
                                  </p:stCondLst>
                                  <p:childTnLst>
                                    <p:animEffect transition="out" filter="fade">
                                      <p:cBhvr>
                                        <p:cTn id="11" dur="2000"/>
                                        <p:tgtEl>
                                          <p:spTgt spid="9"/>
                                        </p:tgtEl>
                                      </p:cBhvr>
                                    </p:animEffect>
                                    <p:set>
                                      <p:cBhvr>
                                        <p:cTn id="12" dur="1" fill="hold">
                                          <p:stCondLst>
                                            <p:cond delay="1999"/>
                                          </p:stCondLst>
                                        </p:cTn>
                                        <p:tgtEl>
                                          <p:spTgt spid="9"/>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xit" presetSubtype="0" fill="hold" grpId="0" nodeType="clickEffect">
                                  <p:stCondLst>
                                    <p:cond delay="0"/>
                                  </p:stCondLst>
                                  <p:childTnLst>
                                    <p:animEffect transition="out" filter="fade">
                                      <p:cBhvr>
                                        <p:cTn id="16" dur="2000"/>
                                        <p:tgtEl>
                                          <p:spTgt spid="8"/>
                                        </p:tgtEl>
                                      </p:cBhvr>
                                    </p:animEffect>
                                    <p:set>
                                      <p:cBhvr>
                                        <p:cTn id="17" dur="1" fill="hold">
                                          <p:stCondLst>
                                            <p:cond delay="1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4294967295"/>
          </p:nvPr>
        </p:nvSpPr>
        <p:spPr>
          <a:xfrm>
            <a:off x="7042150" y="6243638"/>
            <a:ext cx="1905000" cy="457200"/>
          </a:xfrm>
          <a:prstGeom prst="rect">
            <a:avLst/>
          </a:prstGeom>
          <a:noFill/>
        </p:spPr>
        <p:txBody>
          <a:bodyPr/>
          <a:lstStyle>
            <a:lvl1pPr eaLnBrk="0" hangingPunct="0">
              <a:defRPr kumimoji="1">
                <a:solidFill>
                  <a:schemeClr val="tx1"/>
                </a:solidFill>
                <a:latin typeface="Tahoma" panose="020B0604030504040204" pitchFamily="34" charset="0"/>
                <a:ea typeface="PMingLiU" panose="02020500000000000000" pitchFamily="18" charset="-120"/>
              </a:defRPr>
            </a:lvl1pPr>
            <a:lvl2pPr marL="742950" indent="-285750" eaLnBrk="0" hangingPunct="0">
              <a:defRPr kumimoji="1">
                <a:solidFill>
                  <a:schemeClr val="tx1"/>
                </a:solidFill>
                <a:latin typeface="Tahoma" panose="020B0604030504040204" pitchFamily="34" charset="0"/>
                <a:ea typeface="PMingLiU" panose="02020500000000000000" pitchFamily="18" charset="-120"/>
              </a:defRPr>
            </a:lvl2pPr>
            <a:lvl3pPr marL="1143000" indent="-228600" eaLnBrk="0" hangingPunct="0">
              <a:defRPr kumimoji="1">
                <a:solidFill>
                  <a:schemeClr val="tx1"/>
                </a:solidFill>
                <a:latin typeface="Tahoma" panose="020B0604030504040204" pitchFamily="34" charset="0"/>
                <a:ea typeface="PMingLiU" panose="02020500000000000000" pitchFamily="18" charset="-120"/>
              </a:defRPr>
            </a:lvl3pPr>
            <a:lvl4pPr marL="1600200" indent="-228600" eaLnBrk="0" hangingPunct="0">
              <a:defRPr kumimoji="1">
                <a:solidFill>
                  <a:schemeClr val="tx1"/>
                </a:solidFill>
                <a:latin typeface="Tahoma" panose="020B0604030504040204" pitchFamily="34" charset="0"/>
                <a:ea typeface="PMingLiU" panose="02020500000000000000" pitchFamily="18" charset="-120"/>
              </a:defRPr>
            </a:lvl4pPr>
            <a:lvl5pPr marL="2057400" indent="-228600" eaLnBrk="0" hangingPunct="0">
              <a:defRPr kumimoji="1">
                <a:solidFill>
                  <a:schemeClr val="tx1"/>
                </a:solidFill>
                <a:latin typeface="Tahoma" panose="020B0604030504040204" pitchFamily="34" charset="0"/>
                <a:ea typeface="PMingLiU" panose="02020500000000000000" pitchFamily="18" charset="-120"/>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9pPr>
          </a:lstStyle>
          <a:p>
            <a:pPr eaLnBrk="1" hangingPunct="1"/>
            <a:fld id="{3D0027C9-A21E-4A87-8E88-09C164FE93C2}" type="slidenum">
              <a:rPr kumimoji="0" lang="en-US" altLang="zh-TW"/>
              <a:pPr eaLnBrk="1" hangingPunct="1"/>
              <a:t>30</a:t>
            </a:fld>
            <a:endParaRPr kumimoji="0" lang="en-US" altLang="zh-TW"/>
          </a:p>
        </p:txBody>
      </p:sp>
      <p:sp>
        <p:nvSpPr>
          <p:cNvPr id="21507" name="Rectangle 2"/>
          <p:cNvSpPr>
            <a:spLocks noGrp="1" noChangeArrowheads="1"/>
          </p:cNvSpPr>
          <p:nvPr>
            <p:ph type="title"/>
          </p:nvPr>
        </p:nvSpPr>
        <p:spPr/>
        <p:txBody>
          <a:bodyPr/>
          <a:lstStyle/>
          <a:p>
            <a:pPr eaLnBrk="1" hangingPunct="1"/>
            <a:r>
              <a:rPr lang="en-US" altLang="zh-TW" dirty="0" smtClean="0"/>
              <a:t>LTE Uplink Channels</a:t>
            </a:r>
          </a:p>
        </p:txBody>
      </p:sp>
      <p:sp>
        <p:nvSpPr>
          <p:cNvPr id="21508" name="Rectangle 3"/>
          <p:cNvSpPr>
            <a:spLocks noGrp="1" noChangeArrowheads="1"/>
          </p:cNvSpPr>
          <p:nvPr>
            <p:ph type="body" idx="1"/>
          </p:nvPr>
        </p:nvSpPr>
        <p:spPr/>
        <p:txBody>
          <a:bodyPr/>
          <a:lstStyle/>
          <a:p>
            <a:pPr eaLnBrk="1" hangingPunct="1"/>
            <a:endParaRPr lang="en-US" smtClean="0"/>
          </a:p>
        </p:txBody>
      </p:sp>
      <p:pic>
        <p:nvPicPr>
          <p:cNvPr id="2150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1828800"/>
            <a:ext cx="5010150" cy="490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0" name="Text Box 5"/>
          <p:cNvSpPr txBox="1">
            <a:spLocks noChangeArrowheads="1"/>
          </p:cNvSpPr>
          <p:nvPr/>
        </p:nvSpPr>
        <p:spPr bwMode="auto">
          <a:xfrm>
            <a:off x="1809750" y="3810000"/>
            <a:ext cx="22288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kumimoji="1">
                <a:solidFill>
                  <a:schemeClr val="tx1"/>
                </a:solidFill>
                <a:latin typeface="Tahoma" panose="020B0604030504040204" pitchFamily="34" charset="0"/>
                <a:ea typeface="PMingLiU" panose="02020500000000000000" pitchFamily="18" charset="-120"/>
              </a:defRPr>
            </a:lvl1pPr>
            <a:lvl2pPr marL="742950" indent="-285750" eaLnBrk="0" hangingPunct="0">
              <a:defRPr kumimoji="1">
                <a:solidFill>
                  <a:schemeClr val="tx1"/>
                </a:solidFill>
                <a:latin typeface="Tahoma" panose="020B0604030504040204" pitchFamily="34" charset="0"/>
                <a:ea typeface="PMingLiU" panose="02020500000000000000" pitchFamily="18" charset="-120"/>
              </a:defRPr>
            </a:lvl2pPr>
            <a:lvl3pPr marL="1143000" indent="-228600" eaLnBrk="0" hangingPunct="0">
              <a:defRPr kumimoji="1">
                <a:solidFill>
                  <a:schemeClr val="tx1"/>
                </a:solidFill>
                <a:latin typeface="Tahoma" panose="020B0604030504040204" pitchFamily="34" charset="0"/>
                <a:ea typeface="PMingLiU" panose="02020500000000000000" pitchFamily="18" charset="-120"/>
              </a:defRPr>
            </a:lvl3pPr>
            <a:lvl4pPr marL="1600200" indent="-228600" eaLnBrk="0" hangingPunct="0">
              <a:defRPr kumimoji="1">
                <a:solidFill>
                  <a:schemeClr val="tx1"/>
                </a:solidFill>
                <a:latin typeface="Tahoma" panose="020B0604030504040204" pitchFamily="34" charset="0"/>
                <a:ea typeface="PMingLiU" panose="02020500000000000000" pitchFamily="18" charset="-120"/>
              </a:defRPr>
            </a:lvl4pPr>
            <a:lvl5pPr marL="2057400" indent="-228600" eaLnBrk="0" hangingPunct="0">
              <a:defRPr kumimoji="1">
                <a:solidFill>
                  <a:schemeClr val="tx1"/>
                </a:solidFill>
                <a:latin typeface="Tahoma" panose="020B0604030504040204" pitchFamily="34" charset="0"/>
                <a:ea typeface="PMingLiU" panose="02020500000000000000" pitchFamily="18" charset="-120"/>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9pPr>
          </a:lstStyle>
          <a:p>
            <a:pPr eaLnBrk="1" hangingPunct="1"/>
            <a:r>
              <a:rPr lang="en-US" altLang="zh-TW" sz="1600">
                <a:solidFill>
                  <a:srgbClr val="FF0000"/>
                </a:solidFill>
                <a:latin typeface="Times New Roman" panose="02020603050405020304" pitchFamily="18" charset="0"/>
              </a:rPr>
              <a:t>Random Access Channel</a:t>
            </a:r>
          </a:p>
        </p:txBody>
      </p:sp>
      <p:sp>
        <p:nvSpPr>
          <p:cNvPr id="21511" name="Text Box 6"/>
          <p:cNvSpPr txBox="1">
            <a:spLocks noChangeArrowheads="1"/>
          </p:cNvSpPr>
          <p:nvPr/>
        </p:nvSpPr>
        <p:spPr bwMode="auto">
          <a:xfrm>
            <a:off x="509588" y="5835650"/>
            <a:ext cx="27670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kumimoji="1">
                <a:solidFill>
                  <a:schemeClr val="tx1"/>
                </a:solidFill>
                <a:latin typeface="Tahoma" panose="020B0604030504040204" pitchFamily="34" charset="0"/>
                <a:ea typeface="PMingLiU" panose="02020500000000000000" pitchFamily="18" charset="-120"/>
              </a:defRPr>
            </a:lvl1pPr>
            <a:lvl2pPr marL="742950" indent="-285750" eaLnBrk="0" hangingPunct="0">
              <a:defRPr kumimoji="1">
                <a:solidFill>
                  <a:schemeClr val="tx1"/>
                </a:solidFill>
                <a:latin typeface="Tahoma" panose="020B0604030504040204" pitchFamily="34" charset="0"/>
                <a:ea typeface="PMingLiU" panose="02020500000000000000" pitchFamily="18" charset="-120"/>
              </a:defRPr>
            </a:lvl2pPr>
            <a:lvl3pPr marL="1143000" indent="-228600" eaLnBrk="0" hangingPunct="0">
              <a:defRPr kumimoji="1">
                <a:solidFill>
                  <a:schemeClr val="tx1"/>
                </a:solidFill>
                <a:latin typeface="Tahoma" panose="020B0604030504040204" pitchFamily="34" charset="0"/>
                <a:ea typeface="PMingLiU" panose="02020500000000000000" pitchFamily="18" charset="-120"/>
              </a:defRPr>
            </a:lvl3pPr>
            <a:lvl4pPr marL="1600200" indent="-228600" eaLnBrk="0" hangingPunct="0">
              <a:defRPr kumimoji="1">
                <a:solidFill>
                  <a:schemeClr val="tx1"/>
                </a:solidFill>
                <a:latin typeface="Tahoma" panose="020B0604030504040204" pitchFamily="34" charset="0"/>
                <a:ea typeface="PMingLiU" panose="02020500000000000000" pitchFamily="18" charset="-120"/>
              </a:defRPr>
            </a:lvl4pPr>
            <a:lvl5pPr marL="2057400" indent="-228600" eaLnBrk="0" hangingPunct="0">
              <a:defRPr kumimoji="1">
                <a:solidFill>
                  <a:schemeClr val="tx1"/>
                </a:solidFill>
                <a:latin typeface="Tahoma" panose="020B0604030504040204" pitchFamily="34" charset="0"/>
                <a:ea typeface="PMingLiU" panose="02020500000000000000" pitchFamily="18" charset="-120"/>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9pPr>
          </a:lstStyle>
          <a:p>
            <a:pPr eaLnBrk="1" hangingPunct="1"/>
            <a:r>
              <a:rPr lang="en-US" altLang="zh-TW" sz="1600">
                <a:solidFill>
                  <a:srgbClr val="FF0000"/>
                </a:solidFill>
                <a:latin typeface="Times New Roman" panose="02020603050405020304" pitchFamily="18" charset="0"/>
              </a:rPr>
              <a:t>Physical Radio Access Channel</a:t>
            </a:r>
          </a:p>
        </p:txBody>
      </p:sp>
      <p:sp>
        <p:nvSpPr>
          <p:cNvPr id="21512" name="Text Box 7"/>
          <p:cNvSpPr txBox="1">
            <a:spLocks noChangeArrowheads="1"/>
          </p:cNvSpPr>
          <p:nvPr/>
        </p:nvSpPr>
        <p:spPr bwMode="auto">
          <a:xfrm>
            <a:off x="3678238" y="5211763"/>
            <a:ext cx="2835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kumimoji="1">
                <a:solidFill>
                  <a:schemeClr val="tx1"/>
                </a:solidFill>
                <a:latin typeface="Tahoma" panose="020B0604030504040204" pitchFamily="34" charset="0"/>
                <a:ea typeface="PMingLiU" panose="02020500000000000000" pitchFamily="18" charset="-120"/>
              </a:defRPr>
            </a:lvl1pPr>
            <a:lvl2pPr marL="742950" indent="-285750" eaLnBrk="0" hangingPunct="0">
              <a:defRPr kumimoji="1">
                <a:solidFill>
                  <a:schemeClr val="tx1"/>
                </a:solidFill>
                <a:latin typeface="Tahoma" panose="020B0604030504040204" pitchFamily="34" charset="0"/>
                <a:ea typeface="PMingLiU" panose="02020500000000000000" pitchFamily="18" charset="-120"/>
              </a:defRPr>
            </a:lvl2pPr>
            <a:lvl3pPr marL="1143000" indent="-228600" eaLnBrk="0" hangingPunct="0">
              <a:defRPr kumimoji="1">
                <a:solidFill>
                  <a:schemeClr val="tx1"/>
                </a:solidFill>
                <a:latin typeface="Tahoma" panose="020B0604030504040204" pitchFamily="34" charset="0"/>
                <a:ea typeface="PMingLiU" panose="02020500000000000000" pitchFamily="18" charset="-120"/>
              </a:defRPr>
            </a:lvl3pPr>
            <a:lvl4pPr marL="1600200" indent="-228600" eaLnBrk="0" hangingPunct="0">
              <a:defRPr kumimoji="1">
                <a:solidFill>
                  <a:schemeClr val="tx1"/>
                </a:solidFill>
                <a:latin typeface="Tahoma" panose="020B0604030504040204" pitchFamily="34" charset="0"/>
                <a:ea typeface="PMingLiU" panose="02020500000000000000" pitchFamily="18" charset="-120"/>
              </a:defRPr>
            </a:lvl4pPr>
            <a:lvl5pPr marL="2057400" indent="-228600" eaLnBrk="0" hangingPunct="0">
              <a:defRPr kumimoji="1">
                <a:solidFill>
                  <a:schemeClr val="tx1"/>
                </a:solidFill>
                <a:latin typeface="Tahoma" panose="020B0604030504040204" pitchFamily="34" charset="0"/>
                <a:ea typeface="PMingLiU" panose="02020500000000000000" pitchFamily="18" charset="-120"/>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9pPr>
          </a:lstStyle>
          <a:p>
            <a:pPr eaLnBrk="1" hangingPunct="1"/>
            <a:r>
              <a:rPr lang="en-US" altLang="zh-TW" sz="1600">
                <a:solidFill>
                  <a:srgbClr val="FF0000"/>
                </a:solidFill>
                <a:latin typeface="Times New Roman" panose="02020603050405020304" pitchFamily="18" charset="0"/>
              </a:rPr>
              <a:t>Physical Uplink Shared Channel</a:t>
            </a:r>
          </a:p>
        </p:txBody>
      </p:sp>
      <p:sp>
        <p:nvSpPr>
          <p:cNvPr id="21513" name="Line 8"/>
          <p:cNvSpPr>
            <a:spLocks noChangeShapeType="1"/>
          </p:cNvSpPr>
          <p:nvPr/>
        </p:nvSpPr>
        <p:spPr bwMode="auto">
          <a:xfrm flipH="1">
            <a:off x="4038600" y="5638800"/>
            <a:ext cx="381000" cy="3810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14" name="Line 9"/>
          <p:cNvSpPr>
            <a:spLocks noChangeShapeType="1"/>
          </p:cNvSpPr>
          <p:nvPr/>
        </p:nvSpPr>
        <p:spPr bwMode="auto">
          <a:xfrm flipH="1">
            <a:off x="5181600" y="5105400"/>
            <a:ext cx="1905000" cy="10668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15" name="Text Box 10"/>
          <p:cNvSpPr txBox="1">
            <a:spLocks noChangeArrowheads="1"/>
          </p:cNvSpPr>
          <p:nvPr/>
        </p:nvSpPr>
        <p:spPr bwMode="auto">
          <a:xfrm>
            <a:off x="7121525" y="48831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kumimoji="1">
                <a:solidFill>
                  <a:schemeClr val="tx1"/>
                </a:solidFill>
                <a:latin typeface="Tahoma" panose="020B0604030504040204" pitchFamily="34" charset="0"/>
                <a:ea typeface="PMingLiU" panose="02020500000000000000" pitchFamily="18" charset="-120"/>
              </a:defRPr>
            </a:lvl1pPr>
            <a:lvl2pPr marL="742950" indent="-285750" eaLnBrk="0" hangingPunct="0">
              <a:defRPr kumimoji="1">
                <a:solidFill>
                  <a:schemeClr val="tx1"/>
                </a:solidFill>
                <a:latin typeface="Tahoma" panose="020B0604030504040204" pitchFamily="34" charset="0"/>
                <a:ea typeface="PMingLiU" panose="02020500000000000000" pitchFamily="18" charset="-120"/>
              </a:defRPr>
            </a:lvl2pPr>
            <a:lvl3pPr marL="1143000" indent="-228600" eaLnBrk="0" hangingPunct="0">
              <a:defRPr kumimoji="1">
                <a:solidFill>
                  <a:schemeClr val="tx1"/>
                </a:solidFill>
                <a:latin typeface="Tahoma" panose="020B0604030504040204" pitchFamily="34" charset="0"/>
                <a:ea typeface="PMingLiU" panose="02020500000000000000" pitchFamily="18" charset="-120"/>
              </a:defRPr>
            </a:lvl3pPr>
            <a:lvl4pPr marL="1600200" indent="-228600" eaLnBrk="0" hangingPunct="0">
              <a:defRPr kumimoji="1">
                <a:solidFill>
                  <a:schemeClr val="tx1"/>
                </a:solidFill>
                <a:latin typeface="Tahoma" panose="020B0604030504040204" pitchFamily="34" charset="0"/>
                <a:ea typeface="PMingLiU" panose="02020500000000000000" pitchFamily="18" charset="-120"/>
              </a:defRPr>
            </a:lvl4pPr>
            <a:lvl5pPr marL="2057400" indent="-228600" eaLnBrk="0" hangingPunct="0">
              <a:defRPr kumimoji="1">
                <a:solidFill>
                  <a:schemeClr val="tx1"/>
                </a:solidFill>
                <a:latin typeface="Tahoma" panose="020B0604030504040204" pitchFamily="34" charset="0"/>
                <a:ea typeface="PMingLiU" panose="02020500000000000000" pitchFamily="18" charset="-120"/>
              </a:defRPr>
            </a:lvl5pPr>
            <a:lvl6pPr marL="25146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6pPr>
            <a:lvl7pPr marL="29718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7pPr>
            <a:lvl8pPr marL="34290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8pPr>
            <a:lvl9pPr marL="3886200" indent="-228600" algn="ctr" eaLnBrk="0" fontAlgn="base" hangingPunct="0">
              <a:spcBef>
                <a:spcPct val="0"/>
              </a:spcBef>
              <a:spcAft>
                <a:spcPct val="0"/>
              </a:spcAft>
              <a:defRPr kumimoji="1">
                <a:solidFill>
                  <a:schemeClr val="tx1"/>
                </a:solidFill>
                <a:latin typeface="Tahoma" panose="020B0604030504040204" pitchFamily="34" charset="0"/>
                <a:ea typeface="PMingLiU" panose="02020500000000000000" pitchFamily="18" charset="-120"/>
              </a:defRPr>
            </a:lvl9pPr>
          </a:lstStyle>
          <a:p>
            <a:pPr eaLnBrk="1" hangingPunct="1"/>
            <a:r>
              <a:rPr lang="en-US" altLang="zh-TW">
                <a:solidFill>
                  <a:srgbClr val="FF0000"/>
                </a:solidFill>
                <a:latin typeface="Times New Roman" panose="02020603050405020304" pitchFamily="18" charset="0"/>
              </a:rPr>
              <a:t>CQI report</a:t>
            </a:r>
          </a:p>
        </p:txBody>
      </p:sp>
    </p:spTree>
    <p:extLst>
      <p:ext uri="{BB962C8B-B14F-4D97-AF65-F5344CB8AC3E}">
        <p14:creationId xmlns:p14="http://schemas.microsoft.com/office/powerpoint/2010/main" val="31623176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dirty="0" smtClean="0">
                <a:ea typeface="ＭＳ Ｐゴシック" panose="020B0600070205080204" pitchFamily="34" charset="-128"/>
              </a:rPr>
              <a:t>Rates and spectral efficiency</a:t>
            </a:r>
          </a:p>
        </p:txBody>
      </p:sp>
      <p:pic>
        <p:nvPicPr>
          <p:cNvPr id="38915" name="Picture 3" descr="cellular_rates_efficiency.tif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77516" y="301068"/>
            <a:ext cx="6712220" cy="6556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04726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dirty="0" smtClean="0">
                <a:ea typeface="ＭＳ Ｐゴシック" panose="020B0600070205080204" pitchFamily="34" charset="-128"/>
              </a:rPr>
              <a:t>Growth Explanation</a:t>
            </a:r>
          </a:p>
        </p:txBody>
      </p:sp>
      <p:sp>
        <p:nvSpPr>
          <p:cNvPr id="39939" name="Content Placeholder 2"/>
          <p:cNvSpPr>
            <a:spLocks noGrp="1"/>
          </p:cNvSpPr>
          <p:nvPr>
            <p:ph idx="1"/>
          </p:nvPr>
        </p:nvSpPr>
        <p:spPr/>
        <p:txBody>
          <a:bodyPr/>
          <a:lstStyle/>
          <a:p>
            <a:r>
              <a:rPr lang="en-US" dirty="0" smtClean="0">
                <a:ea typeface="ＭＳ Ｐゴシック" panose="020B0600070205080204" pitchFamily="34" charset="-128"/>
              </a:rPr>
              <a:t>Allocating more time (TDMA duty cycle)</a:t>
            </a:r>
          </a:p>
          <a:p>
            <a:r>
              <a:rPr lang="en-US" dirty="0" smtClean="0">
                <a:ea typeface="ＭＳ Ｐゴシック" panose="020B0600070205080204" pitchFamily="34" charset="-128"/>
              </a:rPr>
              <a:t>Allocating more bandwidth</a:t>
            </a:r>
          </a:p>
          <a:p>
            <a:r>
              <a:rPr lang="en-US" dirty="0" smtClean="0">
                <a:ea typeface="ＭＳ Ｐゴシック" panose="020B0600070205080204" pitchFamily="34" charset="-128"/>
              </a:rPr>
              <a:t>Improving frequency reuse</a:t>
            </a:r>
          </a:p>
          <a:p>
            <a:r>
              <a:rPr lang="en-US" dirty="0" smtClean="0">
                <a:ea typeface="ＭＳ Ｐゴシック" panose="020B0600070205080204" pitchFamily="34" charset="-128"/>
              </a:rPr>
              <a:t>Reducing channel coding protection</a:t>
            </a:r>
          </a:p>
          <a:p>
            <a:r>
              <a:rPr lang="en-US" dirty="0" smtClean="0">
                <a:ea typeface="ＭＳ Ｐゴシック" panose="020B0600070205080204" pitchFamily="34" charset="-128"/>
              </a:rPr>
              <a:t>Using higher order modulation</a:t>
            </a:r>
          </a:p>
          <a:p>
            <a:r>
              <a:rPr lang="en-US" dirty="0" smtClean="0">
                <a:ea typeface="ＭＳ Ｐゴシック" panose="020B0600070205080204" pitchFamily="34" charset="-128"/>
              </a:rPr>
              <a:t>Taking advantage of spatial diversity (MIMO)</a:t>
            </a:r>
          </a:p>
        </p:txBody>
      </p:sp>
      <p:sp>
        <p:nvSpPr>
          <p:cNvPr id="39940" name="Right Brace 4"/>
          <p:cNvSpPr>
            <a:spLocks/>
          </p:cNvSpPr>
          <p:nvPr/>
        </p:nvSpPr>
        <p:spPr bwMode="auto">
          <a:xfrm>
            <a:off x="7158011" y="1983876"/>
            <a:ext cx="456355" cy="836651"/>
          </a:xfrm>
          <a:prstGeom prst="rightBrace">
            <a:avLst>
              <a:gd name="adj1" fmla="val 8335"/>
              <a:gd name="adj2" fmla="val 50000"/>
            </a:avLst>
          </a:prstGeom>
          <a:noFill/>
          <a:ln w="50800">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39941" name="TextBox 5"/>
          <p:cNvSpPr txBox="1">
            <a:spLocks noChangeArrowheads="1"/>
          </p:cNvSpPr>
          <p:nvPr/>
        </p:nvSpPr>
        <p:spPr bwMode="auto">
          <a:xfrm>
            <a:off x="7614366" y="1755699"/>
            <a:ext cx="1438786" cy="1564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pPr algn="ctr"/>
            <a:r>
              <a:rPr lang="en-US" sz="2396">
                <a:solidFill>
                  <a:srgbClr val="3BCE15"/>
                </a:solidFill>
              </a:rPr>
              <a:t>Increase peak data rates</a:t>
            </a:r>
          </a:p>
        </p:txBody>
      </p:sp>
      <p:sp>
        <p:nvSpPr>
          <p:cNvPr id="7" name="TextBox 6"/>
          <p:cNvSpPr txBox="1">
            <a:spLocks noChangeArrowheads="1"/>
          </p:cNvSpPr>
          <p:nvPr/>
        </p:nvSpPr>
        <p:spPr bwMode="auto">
          <a:xfrm>
            <a:off x="6075753" y="614811"/>
            <a:ext cx="3066134" cy="1197932"/>
          </a:xfrm>
          <a:prstGeom prst="rect">
            <a:avLst/>
          </a:prstGeom>
          <a:solidFill>
            <a:schemeClr val="bg1"/>
          </a:solidFill>
          <a:ln w="9525">
            <a:solidFill>
              <a:schemeClr val="tx1"/>
            </a:solidFill>
            <a:miter lim="800000"/>
            <a:headEnd/>
            <a:tailEnd/>
          </a:ln>
        </p:spPr>
        <p:txBody>
          <a:bodyPr>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a:solidFill>
                  <a:schemeClr val="accent1"/>
                </a:solidFill>
              </a:rPr>
              <a:t>No impact on spectral efficiency or network capacity</a:t>
            </a:r>
          </a:p>
        </p:txBody>
      </p:sp>
      <p:sp>
        <p:nvSpPr>
          <p:cNvPr id="39943" name="Right Brace 7"/>
          <p:cNvSpPr>
            <a:spLocks/>
          </p:cNvSpPr>
          <p:nvPr/>
        </p:nvSpPr>
        <p:spPr bwMode="auto">
          <a:xfrm>
            <a:off x="7766484" y="2896586"/>
            <a:ext cx="608473" cy="1673301"/>
          </a:xfrm>
          <a:prstGeom prst="rightBrace">
            <a:avLst>
              <a:gd name="adj1" fmla="val 8339"/>
              <a:gd name="adj2" fmla="val 50000"/>
            </a:avLst>
          </a:prstGeom>
          <a:noFill/>
          <a:ln w="50800">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39944" name="TextBox 8"/>
          <p:cNvSpPr txBox="1">
            <a:spLocks noChangeArrowheads="1"/>
          </p:cNvSpPr>
          <p:nvPr/>
        </p:nvSpPr>
        <p:spPr bwMode="auto">
          <a:xfrm>
            <a:off x="4724118" y="4798065"/>
            <a:ext cx="4031135" cy="1196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pPr algn="ctr"/>
            <a:r>
              <a:rPr lang="en-US" sz="2396">
                <a:solidFill>
                  <a:srgbClr val="3BCE15"/>
                </a:solidFill>
              </a:rPr>
              <a:t>Increase spectral efficiency and can increase network capacity</a:t>
            </a:r>
          </a:p>
        </p:txBody>
      </p:sp>
    </p:spTree>
    <p:extLst>
      <p:ext uri="{BB962C8B-B14F-4D97-AF65-F5344CB8AC3E}">
        <p14:creationId xmlns:p14="http://schemas.microsoft.com/office/powerpoint/2010/main" val="5426325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dirty="0" smtClean="0">
                <a:ea typeface="ＭＳ Ｐゴシック" panose="020B0600070205080204" pitchFamily="34" charset="-128"/>
              </a:rPr>
              <a:t>Average vs. peak rate</a:t>
            </a:r>
          </a:p>
        </p:txBody>
      </p:sp>
      <p:pic>
        <p:nvPicPr>
          <p:cNvPr id="40963" name="Picture 3" descr="efficiency_average_rate.tif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0865" y="1451462"/>
            <a:ext cx="5837540" cy="5051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4" name="TextBox 4"/>
          <p:cNvSpPr txBox="1">
            <a:spLocks noChangeArrowheads="1"/>
          </p:cNvSpPr>
          <p:nvPr/>
        </p:nvSpPr>
        <p:spPr bwMode="auto">
          <a:xfrm>
            <a:off x="6245302" y="2592349"/>
            <a:ext cx="2679501" cy="1934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pPr algn="ctr"/>
            <a:r>
              <a:rPr lang="en-US" sz="2396"/>
              <a:t>AMPS, GSM designed to operate at their maximum rate at the edge of the cell</a:t>
            </a:r>
          </a:p>
        </p:txBody>
      </p:sp>
    </p:spTree>
    <p:extLst>
      <p:ext uri="{BB962C8B-B14F-4D97-AF65-F5344CB8AC3E}">
        <p14:creationId xmlns:p14="http://schemas.microsoft.com/office/powerpoint/2010/main" val="23988262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7"/>
          <p:cNvSpPr txBox="1">
            <a:spLocks noChangeArrowheads="1"/>
          </p:cNvSpPr>
          <p:nvPr/>
        </p:nvSpPr>
        <p:spPr bwMode="auto">
          <a:xfrm>
            <a:off x="5364283" y="1896726"/>
            <a:ext cx="3676192" cy="40549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pPr algn="ctr"/>
            <a:r>
              <a:rPr lang="en-US" sz="2795"/>
              <a:t>Implication</a:t>
            </a:r>
          </a:p>
          <a:p>
            <a:pPr algn="ctr"/>
            <a:endParaRPr lang="en-US" sz="1797"/>
          </a:p>
          <a:p>
            <a:pPr algn="ctr"/>
            <a:r>
              <a:rPr lang="en-US" sz="2795"/>
              <a:t>No control – </a:t>
            </a:r>
          </a:p>
          <a:p>
            <a:pPr algn="ctr"/>
            <a:r>
              <a:rPr lang="en-US" sz="2795"/>
              <a:t>open, diverse access</a:t>
            </a:r>
          </a:p>
          <a:p>
            <a:pPr algn="ctr"/>
            <a:endParaRPr lang="en-US" sz="1597"/>
          </a:p>
          <a:p>
            <a:pPr algn="ctr"/>
            <a:r>
              <a:rPr lang="en-US" sz="2795"/>
              <a:t>No guarantees</a:t>
            </a:r>
          </a:p>
          <a:p>
            <a:pPr algn="ctr"/>
            <a:r>
              <a:rPr lang="en-US" sz="2795"/>
              <a:t>maximize throughput, </a:t>
            </a:r>
          </a:p>
          <a:p>
            <a:pPr algn="ctr"/>
            <a:r>
              <a:rPr lang="en-US" sz="2795"/>
              <a:t>fairness</a:t>
            </a:r>
          </a:p>
          <a:p>
            <a:pPr algn="ctr"/>
            <a:endParaRPr lang="en-US" sz="2795"/>
          </a:p>
          <a:p>
            <a:pPr algn="ctr"/>
            <a:r>
              <a:rPr lang="en-US" sz="2795"/>
              <a:t>???</a:t>
            </a:r>
          </a:p>
        </p:txBody>
      </p:sp>
      <p:sp>
        <p:nvSpPr>
          <p:cNvPr id="10243" name="Title 1"/>
          <p:cNvSpPr>
            <a:spLocks noGrp="1"/>
          </p:cNvSpPr>
          <p:nvPr>
            <p:ph type="title"/>
          </p:nvPr>
        </p:nvSpPr>
        <p:spPr/>
        <p:txBody>
          <a:bodyPr/>
          <a:lstStyle/>
          <a:p>
            <a:r>
              <a:rPr lang="en-US" dirty="0" smtClean="0"/>
              <a:t>Implications </a:t>
            </a:r>
            <a:r>
              <a:rPr lang="en-US" dirty="0" err="1" smtClean="0"/>
              <a:t>WiFi</a:t>
            </a:r>
            <a:endParaRPr lang="en-US" dirty="0" smtClean="0"/>
          </a:p>
        </p:txBody>
      </p:sp>
      <p:sp>
        <p:nvSpPr>
          <p:cNvPr id="10244" name="TextBox 3"/>
          <p:cNvSpPr txBox="1">
            <a:spLocks noChangeArrowheads="1"/>
          </p:cNvSpPr>
          <p:nvPr/>
        </p:nvSpPr>
        <p:spPr bwMode="auto">
          <a:xfrm>
            <a:off x="160569" y="2809436"/>
            <a:ext cx="2321389" cy="31643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795"/>
              <a:t>Spectrum</a:t>
            </a:r>
          </a:p>
          <a:p>
            <a:endParaRPr lang="en-US" sz="2795"/>
          </a:p>
          <a:p>
            <a:endParaRPr lang="en-US" sz="3194"/>
          </a:p>
          <a:p>
            <a:r>
              <a:rPr lang="en-US" sz="2795"/>
              <a:t>Service model</a:t>
            </a:r>
          </a:p>
          <a:p>
            <a:endParaRPr lang="en-US" sz="2795"/>
          </a:p>
          <a:p>
            <a:endParaRPr lang="en-US" sz="2795"/>
          </a:p>
          <a:p>
            <a:r>
              <a:rPr lang="en-US" sz="2795"/>
              <a:t>MAC services</a:t>
            </a:r>
          </a:p>
        </p:txBody>
      </p:sp>
      <p:sp>
        <p:nvSpPr>
          <p:cNvPr id="10245" name="TextBox 6"/>
          <p:cNvSpPr txBox="1">
            <a:spLocks noChangeArrowheads="1"/>
          </p:cNvSpPr>
          <p:nvPr/>
        </p:nvSpPr>
        <p:spPr bwMode="auto">
          <a:xfrm>
            <a:off x="3069832" y="1972785"/>
            <a:ext cx="2427555" cy="4208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pPr algn="ctr"/>
            <a:r>
              <a:rPr lang="en-US" sz="2795"/>
              <a:t>WiFi</a:t>
            </a:r>
          </a:p>
          <a:p>
            <a:pPr algn="ctr"/>
            <a:endParaRPr lang="en-US" sz="2795"/>
          </a:p>
          <a:p>
            <a:pPr algn="ctr"/>
            <a:r>
              <a:rPr lang="en-US" sz="2795"/>
              <a:t>Unlicensed</a:t>
            </a:r>
          </a:p>
          <a:p>
            <a:pPr algn="ctr"/>
            <a:endParaRPr lang="en-US" sz="4392"/>
          </a:p>
          <a:p>
            <a:pPr algn="ctr"/>
            <a:r>
              <a:rPr lang="en-US" sz="2795"/>
              <a:t>Unprovisioned</a:t>
            </a:r>
          </a:p>
          <a:p>
            <a:pPr algn="ctr"/>
            <a:r>
              <a:rPr lang="en-US" sz="2795"/>
              <a:t>“free”</a:t>
            </a:r>
          </a:p>
          <a:p>
            <a:pPr algn="ctr"/>
            <a:endParaRPr lang="en-US" sz="2795"/>
          </a:p>
          <a:p>
            <a:pPr algn="ctr"/>
            <a:r>
              <a:rPr lang="en-US" sz="2795"/>
              <a:t>Best effort</a:t>
            </a:r>
          </a:p>
          <a:p>
            <a:pPr algn="ctr"/>
            <a:r>
              <a:rPr lang="en-US" sz="2795"/>
              <a:t>no SLAs</a:t>
            </a:r>
          </a:p>
        </p:txBody>
      </p:sp>
      <p:sp>
        <p:nvSpPr>
          <p:cNvPr id="9" name="Rectangle 8"/>
          <p:cNvSpPr>
            <a:spLocks noChangeArrowheads="1"/>
          </p:cNvSpPr>
          <p:nvPr/>
        </p:nvSpPr>
        <p:spPr bwMode="auto">
          <a:xfrm>
            <a:off x="2974758" y="5026242"/>
            <a:ext cx="5932614" cy="1216946"/>
          </a:xfrm>
          <a:prstGeom prst="rect">
            <a:avLst/>
          </a:prstGeom>
          <a:solidFill>
            <a:schemeClr val="bg2"/>
          </a:solidFill>
          <a:ln>
            <a:noFill/>
          </a:ln>
          <a:extLst>
            <a:ext uri="{91240B29-F687-4F45-9708-019B960494DF}">
              <a14:hiddenLine xmlns:a14="http://schemas.microsoft.com/office/drawing/2010/main" w="50800" algn="ctr">
                <a:solidFill>
                  <a:srgbClr val="000000"/>
                </a:solidFill>
                <a:round/>
                <a:headEnd/>
                <a:tailEnd/>
              </a14:hiddenLine>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0" name="Rectangle 9"/>
          <p:cNvSpPr>
            <a:spLocks noChangeArrowheads="1"/>
          </p:cNvSpPr>
          <p:nvPr/>
        </p:nvSpPr>
        <p:spPr bwMode="auto">
          <a:xfrm>
            <a:off x="2974758" y="3809296"/>
            <a:ext cx="5932614" cy="1216946"/>
          </a:xfrm>
          <a:prstGeom prst="rect">
            <a:avLst/>
          </a:prstGeom>
          <a:solidFill>
            <a:schemeClr val="bg2"/>
          </a:solidFill>
          <a:ln>
            <a:noFill/>
          </a:ln>
          <a:extLst>
            <a:ext uri="{91240B29-F687-4F45-9708-019B960494DF}">
              <a14:hiddenLine xmlns:a14="http://schemas.microsoft.com/office/drawing/2010/main" w="50800" algn="ctr">
                <a:solidFill>
                  <a:srgbClr val="000000"/>
                </a:solidFill>
                <a:round/>
                <a:headEnd/>
                <a:tailEnd/>
              </a14:hiddenLine>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1" name="Rectangle 10"/>
          <p:cNvSpPr>
            <a:spLocks noChangeArrowheads="1"/>
          </p:cNvSpPr>
          <p:nvPr/>
        </p:nvSpPr>
        <p:spPr bwMode="auto">
          <a:xfrm>
            <a:off x="2974758" y="2592350"/>
            <a:ext cx="5932614" cy="1216946"/>
          </a:xfrm>
          <a:prstGeom prst="rect">
            <a:avLst/>
          </a:prstGeom>
          <a:solidFill>
            <a:schemeClr val="bg2"/>
          </a:solidFill>
          <a:ln>
            <a:noFill/>
          </a:ln>
          <a:extLst>
            <a:ext uri="{91240B29-F687-4F45-9708-019B960494DF}">
              <a14:hiddenLine xmlns:a14="http://schemas.microsoft.com/office/drawing/2010/main" w="50800" algn="ctr">
                <a:solidFill>
                  <a:srgbClr val="000000"/>
                </a:solidFill>
                <a:round/>
                <a:headEnd/>
                <a:tailEnd/>
              </a14:hiddenLine>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Tree>
    <p:extLst>
      <p:ext uri="{BB962C8B-B14F-4D97-AF65-F5344CB8AC3E}">
        <p14:creationId xmlns:p14="http://schemas.microsoft.com/office/powerpoint/2010/main" val="16436717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grpId="0" nodeType="clickEffect">
                                  <p:stCondLst>
                                    <p:cond delay="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xit" presetSubtype="0" fill="hold" grpId="0" nodeType="clickEffect">
                                  <p:stCondLst>
                                    <p:cond delay="0"/>
                                  </p:stCondLst>
                                  <p:childTnLst>
                                    <p:animEffect transition="out" filter="fade">
                                      <p:cBhvr>
                                        <p:cTn id="11" dur="2000"/>
                                        <p:tgtEl>
                                          <p:spTgt spid="10"/>
                                        </p:tgtEl>
                                      </p:cBhvr>
                                    </p:animEffect>
                                    <p:set>
                                      <p:cBhvr>
                                        <p:cTn id="12" dur="1" fill="hold">
                                          <p:stCondLst>
                                            <p:cond delay="1999"/>
                                          </p:stCondLst>
                                        </p:cTn>
                                        <p:tgtEl>
                                          <p:spTgt spid="10"/>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xit" presetSubtype="0" fill="hold" grpId="0" nodeType="clickEffect">
                                  <p:stCondLst>
                                    <p:cond delay="0"/>
                                  </p:stCondLst>
                                  <p:childTnLst>
                                    <p:animEffect transition="out" filter="fade">
                                      <p:cBhvr>
                                        <p:cTn id="16" dur="2000"/>
                                        <p:tgtEl>
                                          <p:spTgt spid="9"/>
                                        </p:tgtEl>
                                      </p:cBhvr>
                                    </p:animEffect>
                                    <p:set>
                                      <p:cBhvr>
                                        <p:cTn id="17" dur="1" fill="hold">
                                          <p:stCondLst>
                                            <p:cond delay="1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dirty="0" smtClean="0"/>
              <a:t>Implications Cellular</a:t>
            </a:r>
          </a:p>
        </p:txBody>
      </p:sp>
      <p:sp>
        <p:nvSpPr>
          <p:cNvPr id="11267" name="TextBox 3"/>
          <p:cNvSpPr txBox="1">
            <a:spLocks noChangeArrowheads="1"/>
          </p:cNvSpPr>
          <p:nvPr/>
        </p:nvSpPr>
        <p:spPr bwMode="auto">
          <a:xfrm>
            <a:off x="8451" y="2592349"/>
            <a:ext cx="2321389" cy="3593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795"/>
              <a:t>Spectrum</a:t>
            </a:r>
          </a:p>
          <a:p>
            <a:endParaRPr lang="en-US" sz="2795"/>
          </a:p>
          <a:p>
            <a:endParaRPr lang="en-US" sz="2795"/>
          </a:p>
          <a:p>
            <a:r>
              <a:rPr lang="en-US" sz="2795"/>
              <a:t>Service model</a:t>
            </a:r>
          </a:p>
          <a:p>
            <a:endParaRPr lang="en-US" sz="2795"/>
          </a:p>
          <a:p>
            <a:endParaRPr lang="en-US" sz="3194"/>
          </a:p>
          <a:p>
            <a:r>
              <a:rPr lang="en-US" sz="2795"/>
              <a:t>MAC services</a:t>
            </a:r>
          </a:p>
          <a:p>
            <a:endParaRPr lang="en-US" sz="2795"/>
          </a:p>
        </p:txBody>
      </p:sp>
      <p:sp>
        <p:nvSpPr>
          <p:cNvPr id="11268" name="TextBox 4"/>
          <p:cNvSpPr txBox="1">
            <a:spLocks noChangeArrowheads="1"/>
          </p:cNvSpPr>
          <p:nvPr/>
        </p:nvSpPr>
        <p:spPr bwMode="auto">
          <a:xfrm>
            <a:off x="2805210" y="1755699"/>
            <a:ext cx="2788835" cy="4270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pPr algn="ctr"/>
            <a:r>
              <a:rPr lang="en-US" sz="2795"/>
              <a:t>Cellular</a:t>
            </a:r>
          </a:p>
          <a:p>
            <a:pPr algn="ctr"/>
            <a:endParaRPr lang="en-US" sz="2795"/>
          </a:p>
          <a:p>
            <a:pPr algn="ctr"/>
            <a:r>
              <a:rPr lang="en-US" sz="2795"/>
              <a:t>Licensed</a:t>
            </a:r>
          </a:p>
          <a:p>
            <a:pPr algn="ctr"/>
            <a:endParaRPr lang="en-US" sz="2795"/>
          </a:p>
          <a:p>
            <a:pPr algn="ctr"/>
            <a:endParaRPr lang="en-US" sz="1597"/>
          </a:p>
          <a:p>
            <a:pPr algn="ctr"/>
            <a:r>
              <a:rPr lang="en-US" sz="2795"/>
              <a:t>Provisioned</a:t>
            </a:r>
          </a:p>
          <a:p>
            <a:pPr algn="ctr"/>
            <a:r>
              <a:rPr lang="en-US" sz="2795"/>
              <a:t>“for pay”</a:t>
            </a:r>
          </a:p>
          <a:p>
            <a:pPr algn="ctr"/>
            <a:endParaRPr lang="en-US" sz="3194"/>
          </a:p>
          <a:p>
            <a:pPr algn="ctr"/>
            <a:r>
              <a:rPr lang="en-US" sz="2795"/>
              <a:t>Fixed bandwidth</a:t>
            </a:r>
          </a:p>
          <a:p>
            <a:pPr algn="ctr"/>
            <a:r>
              <a:rPr lang="en-US" sz="2795"/>
              <a:t>SLAs</a:t>
            </a:r>
          </a:p>
        </p:txBody>
      </p:sp>
      <p:sp>
        <p:nvSpPr>
          <p:cNvPr id="11269" name="TextBox 6"/>
          <p:cNvSpPr txBox="1">
            <a:spLocks noChangeArrowheads="1"/>
          </p:cNvSpPr>
          <p:nvPr/>
        </p:nvSpPr>
        <p:spPr bwMode="auto">
          <a:xfrm>
            <a:off x="5407067" y="1755699"/>
            <a:ext cx="3619148" cy="4238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pPr algn="ctr"/>
            <a:r>
              <a:rPr lang="en-US" sz="2795"/>
              <a:t>Implication</a:t>
            </a:r>
          </a:p>
          <a:p>
            <a:pPr algn="ctr"/>
            <a:endParaRPr lang="en-US" sz="1797"/>
          </a:p>
          <a:p>
            <a:pPr algn="ctr"/>
            <a:r>
              <a:rPr lang="en-US" sz="2795"/>
              <a:t>Provider has control </a:t>
            </a:r>
          </a:p>
          <a:p>
            <a:pPr algn="ctr"/>
            <a:r>
              <a:rPr lang="en-US" sz="2795"/>
              <a:t>over interference</a:t>
            </a:r>
          </a:p>
          <a:p>
            <a:pPr algn="ctr"/>
            <a:endParaRPr lang="en-US" sz="2795"/>
          </a:p>
          <a:p>
            <a:pPr algn="ctr"/>
            <a:r>
              <a:rPr lang="en-US" sz="2795"/>
              <a:t>Can and must charge</a:t>
            </a:r>
          </a:p>
          <a:p>
            <a:pPr algn="ctr"/>
            <a:r>
              <a:rPr lang="en-US" sz="2795"/>
              <a:t>+ make commitments</a:t>
            </a:r>
          </a:p>
          <a:p>
            <a:pPr algn="ctr"/>
            <a:endParaRPr lang="en-US" sz="2795"/>
          </a:p>
          <a:p>
            <a:pPr algn="ctr"/>
            <a:r>
              <a:rPr lang="en-US" sz="2795"/>
              <a:t>TDMA, FDMA, </a:t>
            </a:r>
          </a:p>
          <a:p>
            <a:pPr algn="ctr"/>
            <a:r>
              <a:rPr lang="en-US" sz="2795"/>
              <a:t>CDMA; access control</a:t>
            </a:r>
          </a:p>
        </p:txBody>
      </p:sp>
      <p:sp>
        <p:nvSpPr>
          <p:cNvPr id="6" name="Rectangle 5"/>
          <p:cNvSpPr>
            <a:spLocks noChangeArrowheads="1"/>
          </p:cNvSpPr>
          <p:nvPr/>
        </p:nvSpPr>
        <p:spPr bwMode="auto">
          <a:xfrm>
            <a:off x="2822640" y="4874124"/>
            <a:ext cx="6084732" cy="1216946"/>
          </a:xfrm>
          <a:prstGeom prst="rect">
            <a:avLst/>
          </a:prstGeom>
          <a:solidFill>
            <a:schemeClr val="bg2"/>
          </a:solidFill>
          <a:ln>
            <a:noFill/>
          </a:ln>
          <a:extLst>
            <a:ext uri="{91240B29-F687-4F45-9708-019B960494DF}">
              <a14:hiddenLine xmlns:a14="http://schemas.microsoft.com/office/drawing/2010/main" w="50800" algn="ctr">
                <a:solidFill>
                  <a:srgbClr val="000000"/>
                </a:solidFill>
                <a:round/>
                <a:headEnd/>
                <a:tailEnd/>
              </a14:hiddenLine>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8" name="Rectangle 7"/>
          <p:cNvSpPr>
            <a:spLocks noChangeArrowheads="1"/>
          </p:cNvSpPr>
          <p:nvPr/>
        </p:nvSpPr>
        <p:spPr bwMode="auto">
          <a:xfrm>
            <a:off x="2822640" y="3657178"/>
            <a:ext cx="6084732" cy="1216946"/>
          </a:xfrm>
          <a:prstGeom prst="rect">
            <a:avLst/>
          </a:prstGeom>
          <a:solidFill>
            <a:schemeClr val="bg2"/>
          </a:solidFill>
          <a:ln>
            <a:noFill/>
          </a:ln>
          <a:extLst>
            <a:ext uri="{91240B29-F687-4F45-9708-019B960494DF}">
              <a14:hiddenLine xmlns:a14="http://schemas.microsoft.com/office/drawing/2010/main" w="50800" algn="ctr">
                <a:solidFill>
                  <a:srgbClr val="000000"/>
                </a:solidFill>
                <a:round/>
                <a:headEnd/>
                <a:tailEnd/>
              </a14:hiddenLine>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9" name="Rectangle 8"/>
          <p:cNvSpPr>
            <a:spLocks noChangeArrowheads="1"/>
          </p:cNvSpPr>
          <p:nvPr/>
        </p:nvSpPr>
        <p:spPr bwMode="auto">
          <a:xfrm>
            <a:off x="2822640" y="2440231"/>
            <a:ext cx="6084732" cy="1216946"/>
          </a:xfrm>
          <a:prstGeom prst="rect">
            <a:avLst/>
          </a:prstGeom>
          <a:solidFill>
            <a:schemeClr val="bg2"/>
          </a:solidFill>
          <a:ln>
            <a:noFill/>
          </a:ln>
          <a:extLst>
            <a:ext uri="{91240B29-F687-4F45-9708-019B960494DF}">
              <a14:hiddenLine xmlns:a14="http://schemas.microsoft.com/office/drawing/2010/main" w="50800" algn="ctr">
                <a:solidFill>
                  <a:srgbClr val="000000"/>
                </a:solidFill>
                <a:round/>
                <a:headEnd/>
                <a:tailEnd/>
              </a14:hiddenLine>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Tree>
    <p:extLst>
      <p:ext uri="{BB962C8B-B14F-4D97-AF65-F5344CB8AC3E}">
        <p14:creationId xmlns:p14="http://schemas.microsoft.com/office/powerpoint/2010/main" val="7125602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grpId="0" nodeType="clickEffect">
                                  <p:stCondLst>
                                    <p:cond delay="0"/>
                                  </p:stCondLst>
                                  <p:childTnLst>
                                    <p:animEffect transition="out" filter="fade">
                                      <p:cBhvr>
                                        <p:cTn id="6" dur="2000"/>
                                        <p:tgtEl>
                                          <p:spTgt spid="9"/>
                                        </p:tgtEl>
                                      </p:cBhvr>
                                    </p:animEffect>
                                    <p:set>
                                      <p:cBhvr>
                                        <p:cTn id="7" dur="1" fill="hold">
                                          <p:stCondLst>
                                            <p:cond delay="1999"/>
                                          </p:stCondLst>
                                        </p:cTn>
                                        <p:tgtEl>
                                          <p:spTgt spid="9"/>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xit" presetSubtype="0" fill="hold" grpId="0" nodeType="clickEffect">
                                  <p:stCondLst>
                                    <p:cond delay="0"/>
                                  </p:stCondLst>
                                  <p:childTnLst>
                                    <p:animEffect transition="out" filter="fade">
                                      <p:cBhvr>
                                        <p:cTn id="11" dur="2000"/>
                                        <p:tgtEl>
                                          <p:spTgt spid="8"/>
                                        </p:tgtEl>
                                      </p:cBhvr>
                                    </p:animEffect>
                                    <p:set>
                                      <p:cBhvr>
                                        <p:cTn id="12" dur="1" fill="hold">
                                          <p:stCondLst>
                                            <p:cond delay="1999"/>
                                          </p:stCondLst>
                                        </p:cTn>
                                        <p:tgtEl>
                                          <p:spTgt spid="8"/>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xit" presetSubtype="0" fill="hold" grpId="0" nodeType="clickEffect">
                                  <p:stCondLst>
                                    <p:cond delay="0"/>
                                  </p:stCondLst>
                                  <p:childTnLst>
                                    <p:animEffect transition="out" filter="fade">
                                      <p:cBhvr>
                                        <p:cTn id="16" dur="2000"/>
                                        <p:tgtEl>
                                          <p:spTgt spid="6"/>
                                        </p:tgtEl>
                                      </p:cBhvr>
                                    </p:animEffect>
                                    <p:set>
                                      <p:cBhvr>
                                        <p:cTn id="17" dur="1" fill="hold">
                                          <p:stCondLst>
                                            <p:cond delay="19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dirty="0" smtClean="0">
                <a:ea typeface="ＭＳ Ｐゴシック" panose="020B0600070205080204" pitchFamily="34" charset="-128"/>
              </a:rPr>
              <a:t>Overview</a:t>
            </a:r>
          </a:p>
        </p:txBody>
      </p:sp>
      <p:sp>
        <p:nvSpPr>
          <p:cNvPr id="12291" name="Rectangle 3"/>
          <p:cNvSpPr>
            <a:spLocks noGrp="1" noChangeArrowheads="1"/>
          </p:cNvSpPr>
          <p:nvPr>
            <p:ph type="body" idx="1"/>
          </p:nvPr>
        </p:nvSpPr>
        <p:spPr/>
        <p:txBody>
          <a:bodyPr/>
          <a:lstStyle/>
          <a:p>
            <a:r>
              <a:rPr lang="en-US" smtClean="0">
                <a:ea typeface="ＭＳ Ｐゴシック" panose="020B0600070205080204" pitchFamily="34" charset="-128"/>
              </a:rPr>
              <a:t>Cellular design</a:t>
            </a:r>
          </a:p>
          <a:p>
            <a:r>
              <a:rPr lang="en-US" smtClean="0">
                <a:ea typeface="ＭＳ Ｐゴシック" panose="020B0600070205080204" pitchFamily="34" charset="-128"/>
              </a:rPr>
              <a:t>Frequency Reuse</a:t>
            </a:r>
          </a:p>
          <a:p>
            <a:r>
              <a:rPr lang="en-US" smtClean="0">
                <a:ea typeface="ＭＳ Ｐゴシック" panose="020B0600070205080204" pitchFamily="34" charset="-128"/>
              </a:rPr>
              <a:t>Capacity and Interference</a:t>
            </a:r>
          </a:p>
          <a:p>
            <a:r>
              <a:rPr lang="en-US" smtClean="0">
                <a:ea typeface="ＭＳ Ｐゴシック" panose="020B0600070205080204" pitchFamily="34" charset="-128"/>
              </a:rPr>
              <a:t>Elements of a cellular network</a:t>
            </a:r>
          </a:p>
          <a:p>
            <a:r>
              <a:rPr lang="en-US" smtClean="0">
                <a:ea typeface="ＭＳ Ｐゴシック" panose="020B0600070205080204" pitchFamily="34" charset="-128"/>
              </a:rPr>
              <a:t>How does a mobile phone take place?</a:t>
            </a:r>
          </a:p>
          <a:p>
            <a:r>
              <a:rPr lang="en-US" smtClean="0">
                <a:ea typeface="ＭＳ Ｐゴシック" panose="020B0600070205080204" pitchFamily="34" charset="-128"/>
              </a:rPr>
              <a:t>Paging</a:t>
            </a:r>
          </a:p>
          <a:p>
            <a:r>
              <a:rPr lang="en-US" smtClean="0">
                <a:ea typeface="ＭＳ Ｐゴシック" panose="020B0600070205080204" pitchFamily="34" charset="-128"/>
              </a:rPr>
              <a:t>Handoff</a:t>
            </a:r>
          </a:p>
          <a:p>
            <a:r>
              <a:rPr lang="en-US" smtClean="0">
                <a:ea typeface="ＭＳ Ｐゴシック" panose="020B0600070205080204" pitchFamily="34" charset="-128"/>
              </a:rPr>
              <a:t>Frequency Allocation </a:t>
            </a:r>
          </a:p>
          <a:p>
            <a:r>
              <a:rPr lang="en-US" smtClean="0">
                <a:ea typeface="ＭＳ Ｐゴシック" panose="020B0600070205080204" pitchFamily="34" charset="-128"/>
              </a:rPr>
              <a:t>Traffic Engineering</a:t>
            </a:r>
          </a:p>
          <a:p>
            <a:endParaRPr lang="en-US" smtClean="0">
              <a:ea typeface="ＭＳ Ｐゴシック" panose="020B0600070205080204" pitchFamily="34" charset="-128"/>
            </a:endParaRPr>
          </a:p>
        </p:txBody>
      </p:sp>
    </p:spTree>
    <p:extLst>
      <p:ext uri="{BB962C8B-B14F-4D97-AF65-F5344CB8AC3E}">
        <p14:creationId xmlns:p14="http://schemas.microsoft.com/office/powerpoint/2010/main" val="40767920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smtClean="0">
                <a:ea typeface="ＭＳ Ｐゴシック" panose="020B0600070205080204" pitchFamily="34" charset="-128"/>
              </a:rPr>
              <a:t>The Advent of </a:t>
            </a:r>
            <a:br>
              <a:rPr lang="en-US" dirty="0" smtClean="0">
                <a:ea typeface="ＭＳ Ｐゴシック" panose="020B0600070205080204" pitchFamily="34" charset="-128"/>
              </a:rPr>
            </a:br>
            <a:r>
              <a:rPr lang="en-US" dirty="0" smtClean="0">
                <a:ea typeface="ＭＳ Ｐゴシック" panose="020B0600070205080204" pitchFamily="34" charset="-128"/>
              </a:rPr>
              <a:t>Cellular Networks</a:t>
            </a:r>
          </a:p>
        </p:txBody>
      </p:sp>
      <p:sp>
        <p:nvSpPr>
          <p:cNvPr id="13315" name="Content Placeholder 2"/>
          <p:cNvSpPr>
            <a:spLocks noGrp="1"/>
          </p:cNvSpPr>
          <p:nvPr>
            <p:ph idx="1"/>
          </p:nvPr>
        </p:nvSpPr>
        <p:spPr/>
        <p:txBody>
          <a:bodyPr/>
          <a:lstStyle/>
          <a:p>
            <a:r>
              <a:rPr lang="en-US" dirty="0" smtClean="0">
                <a:ea typeface="ＭＳ Ｐゴシック" panose="020B0600070205080204" pitchFamily="34" charset="-128"/>
              </a:rPr>
              <a:t>Mobile radio telephone system was based on:</a:t>
            </a:r>
          </a:p>
          <a:p>
            <a:pPr lvl="1"/>
            <a:r>
              <a:rPr lang="en-US" dirty="0" smtClean="0">
                <a:solidFill>
                  <a:srgbClr val="FF0000"/>
                </a:solidFill>
              </a:rPr>
              <a:t>High power </a:t>
            </a:r>
            <a:r>
              <a:rPr lang="en-US" dirty="0" smtClean="0"/>
              <a:t>transmitter/receivers</a:t>
            </a:r>
          </a:p>
          <a:p>
            <a:pPr lvl="1"/>
            <a:r>
              <a:rPr lang="en-US" dirty="0" smtClean="0"/>
              <a:t>Could support about </a:t>
            </a:r>
            <a:r>
              <a:rPr lang="en-US" dirty="0" smtClean="0">
                <a:solidFill>
                  <a:srgbClr val="FF0000"/>
                </a:solidFill>
              </a:rPr>
              <a:t>25 </a:t>
            </a:r>
            <a:r>
              <a:rPr lang="en-US" dirty="0" smtClean="0"/>
              <a:t>channels </a:t>
            </a:r>
          </a:p>
          <a:p>
            <a:pPr lvl="1"/>
            <a:r>
              <a:rPr lang="en-US" dirty="0" smtClean="0"/>
              <a:t>in a radius of </a:t>
            </a:r>
            <a:r>
              <a:rPr lang="en-US" dirty="0" smtClean="0">
                <a:solidFill>
                  <a:srgbClr val="FF0000"/>
                </a:solidFill>
              </a:rPr>
              <a:t>80 Km</a:t>
            </a:r>
          </a:p>
          <a:p>
            <a:r>
              <a:rPr lang="en-US" dirty="0" smtClean="0">
                <a:ea typeface="ＭＳ Ｐゴシック" panose="020B0600070205080204" pitchFamily="34" charset="-128"/>
              </a:rPr>
              <a:t>To increase network capacity:</a:t>
            </a:r>
          </a:p>
          <a:p>
            <a:pPr lvl="1"/>
            <a:r>
              <a:rPr lang="en-US" dirty="0" smtClean="0"/>
              <a:t>Multiple low-power transmitters (100W or less)</a:t>
            </a:r>
          </a:p>
          <a:p>
            <a:pPr lvl="1"/>
            <a:r>
              <a:rPr lang="en-US" dirty="0" smtClean="0"/>
              <a:t>Small transmission radius -&gt; area split in cells</a:t>
            </a:r>
          </a:p>
          <a:p>
            <a:pPr lvl="1"/>
            <a:r>
              <a:rPr lang="en-US" dirty="0" smtClean="0"/>
              <a:t>Each cell with its own frequencies and base station</a:t>
            </a:r>
          </a:p>
          <a:p>
            <a:pPr lvl="1"/>
            <a:r>
              <a:rPr lang="en-US" dirty="0" smtClean="0"/>
              <a:t>Adjacent cells use different frequencies</a:t>
            </a:r>
          </a:p>
          <a:p>
            <a:pPr lvl="1"/>
            <a:r>
              <a:rPr lang="en-US" dirty="0" smtClean="0"/>
              <a:t>The same frequency can be reused at sufficient </a:t>
            </a:r>
            <a:r>
              <a:rPr lang="en-US" dirty="0" smtClean="0"/>
              <a:t>distance</a:t>
            </a:r>
            <a:endParaRPr lang="en-US" dirty="0" smtClean="0"/>
          </a:p>
        </p:txBody>
      </p:sp>
    </p:spTree>
    <p:extLst>
      <p:ext uri="{BB962C8B-B14F-4D97-AF65-F5344CB8AC3E}">
        <p14:creationId xmlns:p14="http://schemas.microsoft.com/office/powerpoint/2010/main" val="25525070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smtClean="0">
                <a:ea typeface="ＭＳ Ｐゴシック" panose="020B0600070205080204" pitchFamily="34" charset="-128"/>
              </a:rPr>
              <a:t>Cellular Network </a:t>
            </a:r>
            <a:br>
              <a:rPr lang="en-US" dirty="0" smtClean="0">
                <a:ea typeface="ＭＳ Ｐゴシック" panose="020B0600070205080204" pitchFamily="34" charset="-128"/>
              </a:rPr>
            </a:br>
            <a:r>
              <a:rPr lang="en-US" dirty="0" smtClean="0">
                <a:ea typeface="ＭＳ Ｐゴシック" panose="020B0600070205080204" pitchFamily="34" charset="-128"/>
              </a:rPr>
              <a:t>Design Options</a:t>
            </a:r>
          </a:p>
        </p:txBody>
      </p:sp>
      <p:sp>
        <p:nvSpPr>
          <p:cNvPr id="3" name="Content Placeholder 2"/>
          <p:cNvSpPr>
            <a:spLocks noGrp="1"/>
          </p:cNvSpPr>
          <p:nvPr>
            <p:ph idx="1"/>
          </p:nvPr>
        </p:nvSpPr>
        <p:spPr>
          <a:xfrm>
            <a:off x="685800" y="1980707"/>
            <a:ext cx="4309279" cy="4107194"/>
          </a:xfrm>
        </p:spPr>
        <p:txBody>
          <a:bodyPr/>
          <a:lstStyle/>
          <a:p>
            <a:r>
              <a:rPr lang="en-US" dirty="0" smtClean="0">
                <a:ea typeface="ＭＳ Ｐゴシック" panose="020B0600070205080204" pitchFamily="34" charset="-128"/>
              </a:rPr>
              <a:t>Simplest layout</a:t>
            </a:r>
          </a:p>
          <a:p>
            <a:pPr lvl="1"/>
            <a:r>
              <a:rPr lang="en-US" dirty="0" smtClean="0"/>
              <a:t>Adjacent antennas not equidistant – how do you handle users at the edge of the cell</a:t>
            </a:r>
            <a:r>
              <a:rPr lang="en-US" dirty="0" smtClean="0"/>
              <a:t>?</a:t>
            </a:r>
            <a:endParaRPr lang="en-US" dirty="0" smtClean="0"/>
          </a:p>
          <a:p>
            <a:r>
              <a:rPr lang="en-US" dirty="0" smtClean="0">
                <a:ea typeface="ＭＳ Ｐゴシック" panose="020B0600070205080204" pitchFamily="34" charset="-128"/>
              </a:rPr>
              <a:t>Ideal layout</a:t>
            </a:r>
          </a:p>
          <a:p>
            <a:pPr lvl="1"/>
            <a:r>
              <a:rPr lang="en-US" dirty="0" smtClean="0">
                <a:ea typeface="ＭＳ Ｐゴシック" panose="020B0600070205080204" pitchFamily="34" charset="-128"/>
              </a:rPr>
              <a:t>But we know signals travel whatever way they fell like</a:t>
            </a:r>
          </a:p>
        </p:txBody>
      </p:sp>
      <p:grpSp>
        <p:nvGrpSpPr>
          <p:cNvPr id="14340" name="Group 53"/>
          <p:cNvGrpSpPr>
            <a:grpSpLocks/>
          </p:cNvGrpSpPr>
          <p:nvPr/>
        </p:nvGrpSpPr>
        <p:grpSpPr bwMode="auto">
          <a:xfrm>
            <a:off x="5071139" y="1831758"/>
            <a:ext cx="2536889" cy="2210470"/>
            <a:chOff x="5077996" y="1835150"/>
            <a:chExt cx="2540758" cy="2214190"/>
          </a:xfrm>
        </p:grpSpPr>
        <p:grpSp>
          <p:nvGrpSpPr>
            <p:cNvPr id="14352" name="Group 12"/>
            <p:cNvGrpSpPr>
              <a:grpSpLocks/>
            </p:cNvGrpSpPr>
            <p:nvPr/>
          </p:nvGrpSpPr>
          <p:grpSpPr bwMode="auto">
            <a:xfrm>
              <a:off x="5416550" y="1835150"/>
              <a:ext cx="1828800" cy="1828800"/>
              <a:chOff x="5492750" y="2139950"/>
              <a:chExt cx="1828800" cy="1828800"/>
            </a:xfrm>
          </p:grpSpPr>
          <p:sp>
            <p:nvSpPr>
              <p:cNvPr id="14365" name="Rectangle 3"/>
              <p:cNvSpPr>
                <a:spLocks noChangeArrowheads="1"/>
              </p:cNvSpPr>
              <p:nvPr/>
            </p:nvSpPr>
            <p:spPr bwMode="auto">
              <a:xfrm>
                <a:off x="5492750" y="2139950"/>
                <a:ext cx="609600" cy="609600"/>
              </a:xfrm>
              <a:prstGeom prst="rect">
                <a:avLst/>
              </a:prstGeom>
              <a:solidFill>
                <a:schemeClr val="bg2"/>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4366" name="Rectangle 4"/>
              <p:cNvSpPr>
                <a:spLocks noChangeArrowheads="1"/>
              </p:cNvSpPr>
              <p:nvPr/>
            </p:nvSpPr>
            <p:spPr bwMode="auto">
              <a:xfrm>
                <a:off x="5492750" y="3359150"/>
                <a:ext cx="609600" cy="609600"/>
              </a:xfrm>
              <a:prstGeom prst="rect">
                <a:avLst/>
              </a:prstGeom>
              <a:solidFill>
                <a:schemeClr val="bg2"/>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4367" name="Rectangle 5"/>
              <p:cNvSpPr>
                <a:spLocks noChangeArrowheads="1"/>
              </p:cNvSpPr>
              <p:nvPr/>
            </p:nvSpPr>
            <p:spPr bwMode="auto">
              <a:xfrm>
                <a:off x="5492750" y="2749550"/>
                <a:ext cx="609600" cy="609600"/>
              </a:xfrm>
              <a:prstGeom prst="rect">
                <a:avLst/>
              </a:prstGeom>
              <a:solidFill>
                <a:schemeClr val="bg2"/>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4368" name="Rectangle 6"/>
              <p:cNvSpPr>
                <a:spLocks noChangeArrowheads="1"/>
              </p:cNvSpPr>
              <p:nvPr/>
            </p:nvSpPr>
            <p:spPr bwMode="auto">
              <a:xfrm>
                <a:off x="6102350" y="2139950"/>
                <a:ext cx="609600" cy="609600"/>
              </a:xfrm>
              <a:prstGeom prst="rect">
                <a:avLst/>
              </a:prstGeom>
              <a:solidFill>
                <a:schemeClr val="bg2"/>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4369" name="Rectangle 7"/>
              <p:cNvSpPr>
                <a:spLocks noChangeArrowheads="1"/>
              </p:cNvSpPr>
              <p:nvPr/>
            </p:nvSpPr>
            <p:spPr bwMode="auto">
              <a:xfrm>
                <a:off x="6102350" y="2749550"/>
                <a:ext cx="609600" cy="609600"/>
              </a:xfrm>
              <a:prstGeom prst="rect">
                <a:avLst/>
              </a:prstGeom>
              <a:solidFill>
                <a:schemeClr val="bg2"/>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4370" name="Rectangle 8"/>
              <p:cNvSpPr>
                <a:spLocks noChangeArrowheads="1"/>
              </p:cNvSpPr>
              <p:nvPr/>
            </p:nvSpPr>
            <p:spPr bwMode="auto">
              <a:xfrm>
                <a:off x="6102350" y="3359150"/>
                <a:ext cx="609600" cy="609600"/>
              </a:xfrm>
              <a:prstGeom prst="rect">
                <a:avLst/>
              </a:prstGeom>
              <a:solidFill>
                <a:schemeClr val="bg2"/>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4371" name="Rectangle 9"/>
              <p:cNvSpPr>
                <a:spLocks noChangeArrowheads="1"/>
              </p:cNvSpPr>
              <p:nvPr/>
            </p:nvSpPr>
            <p:spPr bwMode="auto">
              <a:xfrm>
                <a:off x="6711950" y="2749550"/>
                <a:ext cx="609600" cy="609600"/>
              </a:xfrm>
              <a:prstGeom prst="rect">
                <a:avLst/>
              </a:prstGeom>
              <a:solidFill>
                <a:schemeClr val="bg2"/>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4372" name="Rectangle 10"/>
              <p:cNvSpPr>
                <a:spLocks noChangeArrowheads="1"/>
              </p:cNvSpPr>
              <p:nvPr/>
            </p:nvSpPr>
            <p:spPr bwMode="auto">
              <a:xfrm>
                <a:off x="6711950" y="2139950"/>
                <a:ext cx="609600" cy="609600"/>
              </a:xfrm>
              <a:prstGeom prst="rect">
                <a:avLst/>
              </a:prstGeom>
              <a:solidFill>
                <a:schemeClr val="bg2"/>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4373" name="Rectangle 11"/>
              <p:cNvSpPr>
                <a:spLocks noChangeArrowheads="1"/>
              </p:cNvSpPr>
              <p:nvPr/>
            </p:nvSpPr>
            <p:spPr bwMode="auto">
              <a:xfrm>
                <a:off x="6711950" y="3359150"/>
                <a:ext cx="609600" cy="609600"/>
              </a:xfrm>
              <a:prstGeom prst="rect">
                <a:avLst/>
              </a:prstGeom>
              <a:solidFill>
                <a:schemeClr val="bg2"/>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grpSp>
        <p:sp>
          <p:nvSpPr>
            <p:cNvPr id="14353" name="TextBox 13"/>
            <p:cNvSpPr txBox="1">
              <a:spLocks noChangeArrowheads="1"/>
            </p:cNvSpPr>
            <p:nvPr/>
          </p:nvSpPr>
          <p:spPr bwMode="auto">
            <a:xfrm>
              <a:off x="5568950" y="3587750"/>
              <a:ext cx="356090" cy="461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a:solidFill>
                    <a:schemeClr val="tx2"/>
                  </a:solidFill>
                </a:rPr>
                <a:t>d</a:t>
              </a:r>
            </a:p>
          </p:txBody>
        </p:sp>
        <p:sp>
          <p:nvSpPr>
            <p:cNvPr id="14354" name="TextBox 14"/>
            <p:cNvSpPr txBox="1">
              <a:spLocks noChangeArrowheads="1"/>
            </p:cNvSpPr>
            <p:nvPr/>
          </p:nvSpPr>
          <p:spPr bwMode="auto">
            <a:xfrm>
              <a:off x="5077996" y="3130549"/>
              <a:ext cx="356090" cy="461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a:solidFill>
                    <a:srgbClr val="114FFB"/>
                  </a:solidFill>
                </a:rPr>
                <a:t>d</a:t>
              </a:r>
            </a:p>
          </p:txBody>
        </p:sp>
        <p:cxnSp>
          <p:nvCxnSpPr>
            <p:cNvPr id="14355" name="Straight Arrow Connector 16"/>
            <p:cNvCxnSpPr>
              <a:cxnSpLocks noChangeShapeType="1"/>
            </p:cNvCxnSpPr>
            <p:nvPr/>
          </p:nvCxnSpPr>
          <p:spPr bwMode="auto">
            <a:xfrm rot="5400000" flipH="1" flipV="1">
              <a:off x="5988050" y="2406650"/>
              <a:ext cx="685800" cy="1588"/>
            </a:xfrm>
            <a:prstGeom prst="straightConnector1">
              <a:avLst/>
            </a:prstGeom>
            <a:noFill/>
            <a:ln w="50800">
              <a:solidFill>
                <a:schemeClr val="tx2"/>
              </a:solidFill>
              <a:round/>
              <a:headEnd/>
              <a:tailEnd type="arrow" w="med" len="med"/>
            </a:ln>
            <a:extLst>
              <a:ext uri="{909E8E84-426E-40DD-AFC4-6F175D3DCCD1}">
                <a14:hiddenFill xmlns:a14="http://schemas.microsoft.com/office/drawing/2010/main">
                  <a:noFill/>
                </a14:hiddenFill>
              </a:ext>
            </a:extLst>
          </p:spPr>
        </p:cxnSp>
        <p:cxnSp>
          <p:nvCxnSpPr>
            <p:cNvPr id="14356" name="Straight Arrow Connector 17"/>
            <p:cNvCxnSpPr>
              <a:cxnSpLocks noChangeShapeType="1"/>
            </p:cNvCxnSpPr>
            <p:nvPr/>
          </p:nvCxnSpPr>
          <p:spPr bwMode="auto">
            <a:xfrm rot="10800000">
              <a:off x="5721350" y="2749550"/>
              <a:ext cx="609600" cy="1588"/>
            </a:xfrm>
            <a:prstGeom prst="straightConnector1">
              <a:avLst/>
            </a:prstGeom>
            <a:noFill/>
            <a:ln w="50800">
              <a:solidFill>
                <a:schemeClr val="tx2"/>
              </a:solidFill>
              <a:round/>
              <a:headEnd/>
              <a:tailEnd type="arrow" w="med" len="med"/>
            </a:ln>
            <a:extLst>
              <a:ext uri="{909E8E84-426E-40DD-AFC4-6F175D3DCCD1}">
                <a14:hiddenFill xmlns:a14="http://schemas.microsoft.com/office/drawing/2010/main">
                  <a:noFill/>
                </a14:hiddenFill>
              </a:ext>
            </a:extLst>
          </p:spPr>
        </p:cxnSp>
        <p:cxnSp>
          <p:nvCxnSpPr>
            <p:cNvPr id="14357" name="Straight Arrow Connector 18"/>
            <p:cNvCxnSpPr>
              <a:cxnSpLocks noChangeShapeType="1"/>
            </p:cNvCxnSpPr>
            <p:nvPr/>
          </p:nvCxnSpPr>
          <p:spPr bwMode="auto">
            <a:xfrm rot="5400000">
              <a:off x="6026150" y="3054350"/>
              <a:ext cx="609600" cy="1588"/>
            </a:xfrm>
            <a:prstGeom prst="straightConnector1">
              <a:avLst/>
            </a:prstGeom>
            <a:noFill/>
            <a:ln w="50800">
              <a:solidFill>
                <a:schemeClr val="tx2"/>
              </a:solidFill>
              <a:round/>
              <a:headEnd/>
              <a:tailEnd type="arrow" w="med" len="med"/>
            </a:ln>
            <a:extLst>
              <a:ext uri="{909E8E84-426E-40DD-AFC4-6F175D3DCCD1}">
                <a14:hiddenFill xmlns:a14="http://schemas.microsoft.com/office/drawing/2010/main">
                  <a:noFill/>
                </a14:hiddenFill>
              </a:ext>
            </a:extLst>
          </p:spPr>
        </p:cxnSp>
        <p:cxnSp>
          <p:nvCxnSpPr>
            <p:cNvPr id="14358" name="Straight Arrow Connector 19"/>
            <p:cNvCxnSpPr>
              <a:cxnSpLocks noChangeShapeType="1"/>
            </p:cNvCxnSpPr>
            <p:nvPr/>
          </p:nvCxnSpPr>
          <p:spPr bwMode="auto">
            <a:xfrm>
              <a:off x="6254750" y="2749550"/>
              <a:ext cx="685800" cy="1588"/>
            </a:xfrm>
            <a:prstGeom prst="straightConnector1">
              <a:avLst/>
            </a:prstGeom>
            <a:noFill/>
            <a:ln w="50800">
              <a:solidFill>
                <a:schemeClr val="tx2"/>
              </a:solidFill>
              <a:round/>
              <a:headEnd/>
              <a:tailEnd type="arrow" w="med" len="med"/>
            </a:ln>
            <a:extLst>
              <a:ext uri="{909E8E84-426E-40DD-AFC4-6F175D3DCCD1}">
                <a14:hiddenFill xmlns:a14="http://schemas.microsoft.com/office/drawing/2010/main">
                  <a:noFill/>
                </a14:hiddenFill>
              </a:ext>
            </a:extLst>
          </p:spPr>
        </p:cxnSp>
        <p:cxnSp>
          <p:nvCxnSpPr>
            <p:cNvPr id="14359" name="Straight Arrow Connector 20"/>
            <p:cNvCxnSpPr>
              <a:cxnSpLocks noChangeShapeType="1"/>
            </p:cNvCxnSpPr>
            <p:nvPr/>
          </p:nvCxnSpPr>
          <p:spPr bwMode="auto">
            <a:xfrm rot="5400000" flipH="1" flipV="1">
              <a:off x="6330950" y="2139950"/>
              <a:ext cx="609600" cy="609600"/>
            </a:xfrm>
            <a:prstGeom prst="straightConnector1">
              <a:avLst/>
            </a:prstGeom>
            <a:noFill/>
            <a:ln w="50800">
              <a:solidFill>
                <a:schemeClr val="accent1"/>
              </a:solidFill>
              <a:round/>
              <a:headEnd/>
              <a:tailEnd type="arrow" w="med" len="med"/>
            </a:ln>
            <a:extLst>
              <a:ext uri="{909E8E84-426E-40DD-AFC4-6F175D3DCCD1}">
                <a14:hiddenFill xmlns:a14="http://schemas.microsoft.com/office/drawing/2010/main">
                  <a:noFill/>
                </a14:hiddenFill>
              </a:ext>
            </a:extLst>
          </p:spPr>
        </p:cxnSp>
        <p:cxnSp>
          <p:nvCxnSpPr>
            <p:cNvPr id="14360" name="Straight Arrow Connector 29"/>
            <p:cNvCxnSpPr>
              <a:cxnSpLocks noChangeShapeType="1"/>
            </p:cNvCxnSpPr>
            <p:nvPr/>
          </p:nvCxnSpPr>
          <p:spPr bwMode="auto">
            <a:xfrm rot="5400000">
              <a:off x="5721350" y="2749550"/>
              <a:ext cx="609600" cy="609600"/>
            </a:xfrm>
            <a:prstGeom prst="straightConnector1">
              <a:avLst/>
            </a:prstGeom>
            <a:noFill/>
            <a:ln w="50800">
              <a:solidFill>
                <a:schemeClr val="accent1"/>
              </a:solidFill>
              <a:round/>
              <a:headEnd/>
              <a:tailEnd type="arrow" w="med" len="med"/>
            </a:ln>
            <a:extLst>
              <a:ext uri="{909E8E84-426E-40DD-AFC4-6F175D3DCCD1}">
                <a14:hiddenFill xmlns:a14="http://schemas.microsoft.com/office/drawing/2010/main">
                  <a:noFill/>
                </a14:hiddenFill>
              </a:ext>
            </a:extLst>
          </p:spPr>
        </p:cxnSp>
        <p:cxnSp>
          <p:nvCxnSpPr>
            <p:cNvPr id="14361" name="Straight Arrow Connector 30"/>
            <p:cNvCxnSpPr>
              <a:cxnSpLocks noChangeShapeType="1"/>
            </p:cNvCxnSpPr>
            <p:nvPr/>
          </p:nvCxnSpPr>
          <p:spPr bwMode="auto">
            <a:xfrm rot="16200000" flipV="1">
              <a:off x="5721350" y="2139950"/>
              <a:ext cx="609600" cy="609600"/>
            </a:xfrm>
            <a:prstGeom prst="straightConnector1">
              <a:avLst/>
            </a:prstGeom>
            <a:noFill/>
            <a:ln w="50800">
              <a:solidFill>
                <a:schemeClr val="accent1"/>
              </a:solidFill>
              <a:round/>
              <a:headEnd/>
              <a:tailEnd type="arrow" w="med" len="med"/>
            </a:ln>
            <a:extLst>
              <a:ext uri="{909E8E84-426E-40DD-AFC4-6F175D3DCCD1}">
                <a14:hiddenFill xmlns:a14="http://schemas.microsoft.com/office/drawing/2010/main">
                  <a:noFill/>
                </a14:hiddenFill>
              </a:ext>
            </a:extLst>
          </p:spPr>
        </p:cxnSp>
        <p:cxnSp>
          <p:nvCxnSpPr>
            <p:cNvPr id="14362" name="Straight Arrow Connector 31"/>
            <p:cNvCxnSpPr>
              <a:cxnSpLocks noChangeShapeType="1"/>
            </p:cNvCxnSpPr>
            <p:nvPr/>
          </p:nvCxnSpPr>
          <p:spPr bwMode="auto">
            <a:xfrm rot="16200000" flipH="1">
              <a:off x="6330950" y="2749550"/>
              <a:ext cx="609600" cy="609600"/>
            </a:xfrm>
            <a:prstGeom prst="straightConnector1">
              <a:avLst/>
            </a:prstGeom>
            <a:noFill/>
            <a:ln w="50800">
              <a:solidFill>
                <a:schemeClr val="accent1"/>
              </a:solidFill>
              <a:round/>
              <a:headEnd/>
              <a:tailEnd type="arrow" w="med" len="med"/>
            </a:ln>
            <a:extLst>
              <a:ext uri="{909E8E84-426E-40DD-AFC4-6F175D3DCCD1}">
                <a14:hiddenFill xmlns:a14="http://schemas.microsoft.com/office/drawing/2010/main">
                  <a:noFill/>
                </a14:hiddenFill>
              </a:ext>
            </a:extLst>
          </p:spPr>
        </p:cxnSp>
        <p:sp>
          <p:nvSpPr>
            <p:cNvPr id="14363" name="TextBox 38"/>
            <p:cNvSpPr txBox="1">
              <a:spLocks noChangeArrowheads="1"/>
            </p:cNvSpPr>
            <p:nvPr/>
          </p:nvSpPr>
          <p:spPr bwMode="auto">
            <a:xfrm>
              <a:off x="6940550" y="3130549"/>
              <a:ext cx="678204" cy="461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a:solidFill>
                    <a:schemeClr val="accent1"/>
                  </a:solidFill>
                </a:rPr>
                <a:t>√2d</a:t>
              </a:r>
            </a:p>
          </p:txBody>
        </p:sp>
        <p:sp>
          <p:nvSpPr>
            <p:cNvPr id="14364" name="TextBox 39"/>
            <p:cNvSpPr txBox="1">
              <a:spLocks noChangeArrowheads="1"/>
            </p:cNvSpPr>
            <p:nvPr/>
          </p:nvSpPr>
          <p:spPr bwMode="auto">
            <a:xfrm>
              <a:off x="6940552" y="2520949"/>
              <a:ext cx="356090" cy="461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a:solidFill>
                    <a:schemeClr val="tx2"/>
                  </a:solidFill>
                </a:rPr>
                <a:t>d</a:t>
              </a:r>
            </a:p>
          </p:txBody>
        </p:sp>
      </p:grpSp>
      <p:grpSp>
        <p:nvGrpSpPr>
          <p:cNvPr id="5" name="Group 54"/>
          <p:cNvGrpSpPr>
            <a:grpSpLocks/>
          </p:cNvGrpSpPr>
          <p:nvPr/>
        </p:nvGrpSpPr>
        <p:grpSpPr bwMode="auto">
          <a:xfrm>
            <a:off x="5408651" y="4189591"/>
            <a:ext cx="2053597" cy="1901479"/>
            <a:chOff x="5416550" y="4197350"/>
            <a:chExt cx="2057400" cy="1905000"/>
          </a:xfrm>
        </p:grpSpPr>
        <p:grpSp>
          <p:nvGrpSpPr>
            <p:cNvPr id="14342" name="Group 47"/>
            <p:cNvGrpSpPr>
              <a:grpSpLocks/>
            </p:cNvGrpSpPr>
            <p:nvPr/>
          </p:nvGrpSpPr>
          <p:grpSpPr bwMode="auto">
            <a:xfrm>
              <a:off x="5416550" y="4197350"/>
              <a:ext cx="2057400" cy="1905000"/>
              <a:chOff x="5416550" y="4044950"/>
              <a:chExt cx="2057400" cy="1905000"/>
            </a:xfrm>
          </p:grpSpPr>
          <p:sp>
            <p:nvSpPr>
              <p:cNvPr id="14345" name="Oval 40"/>
              <p:cNvSpPr>
                <a:spLocks noChangeArrowheads="1"/>
              </p:cNvSpPr>
              <p:nvPr/>
            </p:nvSpPr>
            <p:spPr bwMode="auto">
              <a:xfrm>
                <a:off x="5416550" y="4578350"/>
                <a:ext cx="685800" cy="685800"/>
              </a:xfrm>
              <a:prstGeom prst="ellipse">
                <a:avLst/>
              </a:prstGeom>
              <a:solidFill>
                <a:schemeClr val="bg2"/>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4346" name="Oval 41"/>
              <p:cNvSpPr>
                <a:spLocks noChangeArrowheads="1"/>
              </p:cNvSpPr>
              <p:nvPr/>
            </p:nvSpPr>
            <p:spPr bwMode="auto">
              <a:xfrm>
                <a:off x="5645150" y="5187950"/>
                <a:ext cx="685800" cy="685800"/>
              </a:xfrm>
              <a:prstGeom prst="ellipse">
                <a:avLst/>
              </a:prstGeom>
              <a:solidFill>
                <a:schemeClr val="bg2"/>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4347" name="Oval 42"/>
              <p:cNvSpPr>
                <a:spLocks noChangeArrowheads="1"/>
              </p:cNvSpPr>
              <p:nvPr/>
            </p:nvSpPr>
            <p:spPr bwMode="auto">
              <a:xfrm>
                <a:off x="6483350" y="4121150"/>
                <a:ext cx="685800" cy="685800"/>
              </a:xfrm>
              <a:prstGeom prst="ellipse">
                <a:avLst/>
              </a:prstGeom>
              <a:solidFill>
                <a:schemeClr val="bg2"/>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4348" name="Oval 43"/>
              <p:cNvSpPr>
                <a:spLocks noChangeArrowheads="1"/>
              </p:cNvSpPr>
              <p:nvPr/>
            </p:nvSpPr>
            <p:spPr bwMode="auto">
              <a:xfrm>
                <a:off x="6330950" y="5264150"/>
                <a:ext cx="685800" cy="685800"/>
              </a:xfrm>
              <a:prstGeom prst="ellipse">
                <a:avLst/>
              </a:prstGeom>
              <a:solidFill>
                <a:schemeClr val="bg2"/>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4349" name="Oval 44"/>
              <p:cNvSpPr>
                <a:spLocks noChangeArrowheads="1"/>
              </p:cNvSpPr>
              <p:nvPr/>
            </p:nvSpPr>
            <p:spPr bwMode="auto">
              <a:xfrm>
                <a:off x="6102350" y="4654550"/>
                <a:ext cx="685800" cy="685800"/>
              </a:xfrm>
              <a:prstGeom prst="ellipse">
                <a:avLst/>
              </a:prstGeom>
              <a:solidFill>
                <a:schemeClr val="bg2"/>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4350" name="Oval 45"/>
              <p:cNvSpPr>
                <a:spLocks noChangeArrowheads="1"/>
              </p:cNvSpPr>
              <p:nvPr/>
            </p:nvSpPr>
            <p:spPr bwMode="auto">
              <a:xfrm>
                <a:off x="5797550" y="4044950"/>
                <a:ext cx="685800" cy="685800"/>
              </a:xfrm>
              <a:prstGeom prst="ellipse">
                <a:avLst/>
              </a:prstGeom>
              <a:solidFill>
                <a:schemeClr val="bg2"/>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4351" name="Oval 46"/>
              <p:cNvSpPr>
                <a:spLocks noChangeArrowheads="1"/>
              </p:cNvSpPr>
              <p:nvPr/>
            </p:nvSpPr>
            <p:spPr bwMode="auto">
              <a:xfrm>
                <a:off x="6788150" y="4730750"/>
                <a:ext cx="685800" cy="685800"/>
              </a:xfrm>
              <a:prstGeom prst="ellipse">
                <a:avLst/>
              </a:prstGeom>
              <a:solidFill>
                <a:schemeClr val="bg2"/>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grpSp>
        <p:cxnSp>
          <p:nvCxnSpPr>
            <p:cNvPr id="14343" name="Straight Arrow Connector 49"/>
            <p:cNvCxnSpPr>
              <a:cxnSpLocks noChangeShapeType="1"/>
            </p:cNvCxnSpPr>
            <p:nvPr/>
          </p:nvCxnSpPr>
          <p:spPr bwMode="auto">
            <a:xfrm rot="5400000" flipH="1" flipV="1">
              <a:off x="6330950" y="4654550"/>
              <a:ext cx="609600" cy="457200"/>
            </a:xfrm>
            <a:prstGeom prst="straightConnector1">
              <a:avLst/>
            </a:prstGeom>
            <a:noFill/>
            <a:ln w="50800">
              <a:solidFill>
                <a:schemeClr val="tx2"/>
              </a:solidFill>
              <a:round/>
              <a:headEnd/>
              <a:tailEnd type="arrow" w="med" len="med"/>
            </a:ln>
            <a:extLst>
              <a:ext uri="{909E8E84-426E-40DD-AFC4-6F175D3DCCD1}">
                <a14:hiddenFill xmlns:a14="http://schemas.microsoft.com/office/drawing/2010/main">
                  <a:noFill/>
                </a14:hiddenFill>
              </a:ext>
            </a:extLst>
          </p:spPr>
        </p:cxnSp>
        <p:sp>
          <p:nvSpPr>
            <p:cNvPr id="14344" name="TextBox 52"/>
            <p:cNvSpPr txBox="1">
              <a:spLocks noChangeArrowheads="1"/>
            </p:cNvSpPr>
            <p:nvPr/>
          </p:nvSpPr>
          <p:spPr bwMode="auto">
            <a:xfrm>
              <a:off x="6788150" y="4349750"/>
              <a:ext cx="3561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a:solidFill>
                    <a:schemeClr val="tx2"/>
                  </a:solidFill>
                </a:rPr>
                <a:t>d</a:t>
              </a:r>
            </a:p>
          </p:txBody>
        </p:sp>
      </p:grpSp>
    </p:spTree>
    <p:extLst>
      <p:ext uri="{BB962C8B-B14F-4D97-AF65-F5344CB8AC3E}">
        <p14:creationId xmlns:p14="http://schemas.microsoft.com/office/powerpoint/2010/main" val="34197633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ntr" presetSubtype="0"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ea typeface="ＭＳ Ｐゴシック" panose="020B0600070205080204" pitchFamily="34" charset="-128"/>
              </a:rPr>
              <a:t>The Hexagonal Pattern</a:t>
            </a:r>
          </a:p>
        </p:txBody>
      </p:sp>
      <p:sp>
        <p:nvSpPr>
          <p:cNvPr id="15363" name="Content Placeholder 2"/>
          <p:cNvSpPr>
            <a:spLocks noGrp="1"/>
          </p:cNvSpPr>
          <p:nvPr>
            <p:ph idx="1"/>
          </p:nvPr>
        </p:nvSpPr>
        <p:spPr>
          <a:xfrm>
            <a:off x="997220" y="1980707"/>
            <a:ext cx="3650839" cy="4107194"/>
          </a:xfrm>
        </p:spPr>
        <p:txBody>
          <a:bodyPr/>
          <a:lstStyle/>
          <a:p>
            <a:r>
              <a:rPr lang="en-US" smtClean="0">
                <a:ea typeface="ＭＳ Ｐゴシック" panose="020B0600070205080204" pitchFamily="34" charset="-128"/>
              </a:rPr>
              <a:t>A hexagon pattern can provide equidistant access to neighboring cell towers</a:t>
            </a:r>
          </a:p>
          <a:p>
            <a:r>
              <a:rPr lang="en-US" smtClean="0">
                <a:ea typeface="ＭＳ Ｐゴシック" panose="020B0600070205080204" pitchFamily="34" charset="-128"/>
              </a:rPr>
              <a:t>d = √3R</a:t>
            </a:r>
          </a:p>
          <a:p>
            <a:r>
              <a:rPr lang="en-US" smtClean="0">
                <a:ea typeface="ＭＳ Ｐゴシック" panose="020B0600070205080204" pitchFamily="34" charset="-128"/>
              </a:rPr>
              <a:t>In practice, variations from ideal due to topological reasons</a:t>
            </a:r>
          </a:p>
          <a:p>
            <a:pPr lvl="1"/>
            <a:r>
              <a:rPr lang="en-US" smtClean="0">
                <a:ea typeface="ＭＳ Ｐゴシック" panose="020B0600070205080204" pitchFamily="34" charset="-128"/>
              </a:rPr>
              <a:t>Signal propagation</a:t>
            </a:r>
          </a:p>
          <a:p>
            <a:pPr lvl="1"/>
            <a:r>
              <a:rPr lang="en-US" smtClean="0">
                <a:ea typeface="ＭＳ Ｐゴシック" panose="020B0600070205080204" pitchFamily="34" charset="-128"/>
              </a:rPr>
              <a:t>Tower placement</a:t>
            </a:r>
          </a:p>
        </p:txBody>
      </p:sp>
      <p:sp>
        <p:nvSpPr>
          <p:cNvPr id="15364" name="Hexagon 26"/>
          <p:cNvSpPr>
            <a:spLocks noChangeArrowheads="1"/>
          </p:cNvSpPr>
          <p:nvPr/>
        </p:nvSpPr>
        <p:spPr bwMode="auto">
          <a:xfrm>
            <a:off x="5408651" y="3429000"/>
            <a:ext cx="1216946" cy="1064828"/>
          </a:xfrm>
          <a:prstGeom prst="hexagon">
            <a:avLst>
              <a:gd name="adj" fmla="val 25000"/>
              <a:gd name="vf" fmla="val 115470"/>
            </a:avLst>
          </a:prstGeom>
          <a:solidFill>
            <a:schemeClr val="bg1"/>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5365" name="Hexagon 24"/>
          <p:cNvSpPr>
            <a:spLocks noChangeArrowheads="1"/>
          </p:cNvSpPr>
          <p:nvPr/>
        </p:nvSpPr>
        <p:spPr bwMode="auto">
          <a:xfrm>
            <a:off x="5408651" y="2364172"/>
            <a:ext cx="1216946" cy="1064828"/>
          </a:xfrm>
          <a:prstGeom prst="hexagon">
            <a:avLst>
              <a:gd name="adj" fmla="val 25000"/>
              <a:gd name="vf" fmla="val 115470"/>
            </a:avLst>
          </a:prstGeom>
          <a:solidFill>
            <a:schemeClr val="bg1"/>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5366" name="Hexagon 22"/>
          <p:cNvSpPr>
            <a:spLocks noChangeArrowheads="1"/>
          </p:cNvSpPr>
          <p:nvPr/>
        </p:nvSpPr>
        <p:spPr bwMode="auto">
          <a:xfrm>
            <a:off x="7386189" y="4493828"/>
            <a:ext cx="1216946" cy="1064828"/>
          </a:xfrm>
          <a:prstGeom prst="hexagon">
            <a:avLst>
              <a:gd name="adj" fmla="val 25000"/>
              <a:gd name="vf" fmla="val 115470"/>
            </a:avLst>
          </a:prstGeom>
          <a:solidFill>
            <a:schemeClr val="bg1"/>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5367" name="Hexagon 20"/>
          <p:cNvSpPr>
            <a:spLocks noChangeArrowheads="1"/>
          </p:cNvSpPr>
          <p:nvPr/>
        </p:nvSpPr>
        <p:spPr bwMode="auto">
          <a:xfrm>
            <a:off x="6397420" y="2896586"/>
            <a:ext cx="1216946" cy="1064828"/>
          </a:xfrm>
          <a:prstGeom prst="hexagon">
            <a:avLst>
              <a:gd name="adj" fmla="val 25000"/>
              <a:gd name="vf" fmla="val 115470"/>
            </a:avLst>
          </a:prstGeom>
          <a:solidFill>
            <a:schemeClr val="bg1"/>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5368" name="Hexagon 18"/>
          <p:cNvSpPr>
            <a:spLocks noChangeArrowheads="1"/>
          </p:cNvSpPr>
          <p:nvPr/>
        </p:nvSpPr>
        <p:spPr bwMode="auto">
          <a:xfrm>
            <a:off x="7386189" y="3429000"/>
            <a:ext cx="1216946" cy="1064828"/>
          </a:xfrm>
          <a:prstGeom prst="hexagon">
            <a:avLst>
              <a:gd name="adj" fmla="val 25000"/>
              <a:gd name="vf" fmla="val 115470"/>
            </a:avLst>
          </a:prstGeom>
          <a:solidFill>
            <a:schemeClr val="bg1"/>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5369" name="Hexagon 16"/>
          <p:cNvSpPr>
            <a:spLocks noChangeArrowheads="1"/>
          </p:cNvSpPr>
          <p:nvPr/>
        </p:nvSpPr>
        <p:spPr bwMode="auto">
          <a:xfrm>
            <a:off x="6397420" y="1831758"/>
            <a:ext cx="1216946" cy="1064828"/>
          </a:xfrm>
          <a:prstGeom prst="hexagon">
            <a:avLst>
              <a:gd name="adj" fmla="val 25000"/>
              <a:gd name="vf" fmla="val 115470"/>
            </a:avLst>
          </a:prstGeom>
          <a:solidFill>
            <a:schemeClr val="bg1"/>
          </a:solidFill>
          <a:ln w="50800" algn="ctr">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solidFill>
                <a:srgbClr val="0337C6"/>
              </a:solidFill>
            </a:endParaRPr>
          </a:p>
        </p:txBody>
      </p:sp>
      <p:sp>
        <p:nvSpPr>
          <p:cNvPr id="15370" name="Hexagon 14"/>
          <p:cNvSpPr>
            <a:spLocks noChangeArrowheads="1"/>
          </p:cNvSpPr>
          <p:nvPr/>
        </p:nvSpPr>
        <p:spPr bwMode="auto">
          <a:xfrm>
            <a:off x="6397420" y="3961414"/>
            <a:ext cx="1216946" cy="1064828"/>
          </a:xfrm>
          <a:prstGeom prst="hexagon">
            <a:avLst>
              <a:gd name="adj" fmla="val 25000"/>
              <a:gd name="vf" fmla="val 115470"/>
            </a:avLst>
          </a:prstGeom>
          <a:solidFill>
            <a:schemeClr val="bg1"/>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5371" name="Hexagon 12"/>
          <p:cNvSpPr>
            <a:spLocks noChangeArrowheads="1"/>
          </p:cNvSpPr>
          <p:nvPr/>
        </p:nvSpPr>
        <p:spPr bwMode="auto">
          <a:xfrm>
            <a:off x="7386189" y="2364172"/>
            <a:ext cx="1216946" cy="1064828"/>
          </a:xfrm>
          <a:prstGeom prst="hexagon">
            <a:avLst>
              <a:gd name="adj" fmla="val 25000"/>
              <a:gd name="vf" fmla="val 115470"/>
            </a:avLst>
          </a:prstGeom>
          <a:solidFill>
            <a:schemeClr val="bg1"/>
          </a:solidFill>
          <a:ln w="50800">
            <a:solidFill>
              <a:schemeClr val="tx2"/>
            </a:solidFill>
            <a:round/>
            <a:headEnd/>
            <a:tailEnd/>
          </a:ln>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sp>
        <p:nvSpPr>
          <p:cNvPr id="15372" name="Oval 28"/>
          <p:cNvSpPr>
            <a:spLocks noChangeArrowheads="1"/>
          </p:cNvSpPr>
          <p:nvPr/>
        </p:nvSpPr>
        <p:spPr bwMode="auto">
          <a:xfrm>
            <a:off x="5408651" y="2288113"/>
            <a:ext cx="1216946" cy="1216946"/>
          </a:xfrm>
          <a:prstGeom prst="ellipse">
            <a:avLst/>
          </a:prstGeom>
          <a:noFill/>
          <a:ln w="50800">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n-US" sz="2396"/>
          </a:p>
        </p:txBody>
      </p:sp>
      <p:cxnSp>
        <p:nvCxnSpPr>
          <p:cNvPr id="15373" name="Straight Arrow Connector 30"/>
          <p:cNvCxnSpPr>
            <a:cxnSpLocks noChangeShapeType="1"/>
          </p:cNvCxnSpPr>
          <p:nvPr/>
        </p:nvCxnSpPr>
        <p:spPr bwMode="auto">
          <a:xfrm flipV="1">
            <a:off x="6017124" y="2364172"/>
            <a:ext cx="988769" cy="532414"/>
          </a:xfrm>
          <a:prstGeom prst="straightConnector1">
            <a:avLst/>
          </a:prstGeom>
          <a:noFill/>
          <a:ln w="50800">
            <a:solidFill>
              <a:schemeClr val="tx2"/>
            </a:solidFill>
            <a:round/>
            <a:headEnd/>
            <a:tailEnd type="arrow" w="med" len="med"/>
          </a:ln>
          <a:extLst>
            <a:ext uri="{909E8E84-426E-40DD-AFC4-6F175D3DCCD1}">
              <a14:hiddenFill xmlns:a14="http://schemas.microsoft.com/office/drawing/2010/main">
                <a:noFill/>
              </a14:hiddenFill>
            </a:ext>
          </a:extLst>
        </p:spPr>
      </p:cxnSp>
      <p:sp>
        <p:nvSpPr>
          <p:cNvPr id="15374" name="TextBox 31"/>
          <p:cNvSpPr txBox="1">
            <a:spLocks noChangeArrowheads="1"/>
          </p:cNvSpPr>
          <p:nvPr/>
        </p:nvSpPr>
        <p:spPr bwMode="auto">
          <a:xfrm>
            <a:off x="6701656" y="1907818"/>
            <a:ext cx="354943" cy="461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a:solidFill>
                  <a:srgbClr val="0337C6"/>
                </a:solidFill>
              </a:rPr>
              <a:t>d</a:t>
            </a:r>
          </a:p>
        </p:txBody>
      </p:sp>
      <p:cxnSp>
        <p:nvCxnSpPr>
          <p:cNvPr id="15375" name="Straight Arrow Connector 33"/>
          <p:cNvCxnSpPr>
            <a:cxnSpLocks noChangeShapeType="1"/>
          </p:cNvCxnSpPr>
          <p:nvPr/>
        </p:nvCxnSpPr>
        <p:spPr bwMode="auto">
          <a:xfrm rot="5400000">
            <a:off x="5598799" y="3010674"/>
            <a:ext cx="532414" cy="304237"/>
          </a:xfrm>
          <a:prstGeom prst="straightConnector1">
            <a:avLst/>
          </a:prstGeom>
          <a:noFill/>
          <a:ln w="50800">
            <a:solidFill>
              <a:schemeClr val="accent1"/>
            </a:solidFill>
            <a:round/>
            <a:headEnd/>
            <a:tailEnd type="arrow" w="med" len="med"/>
          </a:ln>
          <a:extLst>
            <a:ext uri="{909E8E84-426E-40DD-AFC4-6F175D3DCCD1}">
              <a14:hiddenFill xmlns:a14="http://schemas.microsoft.com/office/drawing/2010/main">
                <a:noFill/>
              </a14:hiddenFill>
            </a:ext>
          </a:extLst>
        </p:spPr>
      </p:cxnSp>
      <p:sp>
        <p:nvSpPr>
          <p:cNvPr id="15376" name="TextBox 34"/>
          <p:cNvSpPr txBox="1">
            <a:spLocks noChangeArrowheads="1"/>
          </p:cNvSpPr>
          <p:nvPr/>
        </p:nvSpPr>
        <p:spPr bwMode="auto">
          <a:xfrm>
            <a:off x="5560769" y="2744468"/>
            <a:ext cx="407234" cy="461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en-US" sz="2396">
                <a:solidFill>
                  <a:schemeClr val="accent1"/>
                </a:solidFill>
              </a:rPr>
              <a:t>R</a:t>
            </a:r>
          </a:p>
        </p:txBody>
      </p:sp>
    </p:spTree>
    <p:extLst>
      <p:ext uri="{BB962C8B-B14F-4D97-AF65-F5344CB8AC3E}">
        <p14:creationId xmlns:p14="http://schemas.microsoft.com/office/powerpoint/2010/main" val="3127437749"/>
      </p:ext>
    </p:extLst>
  </p:cSld>
  <p:clrMapOvr>
    <a:masterClrMapping/>
  </p:clrMapOvr>
  <p:timing>
    <p:tnLst>
      <p:par>
        <p:cTn id="1" dur="indefinite" restart="never" nodeType="tmRoot"/>
      </p:par>
    </p:tnLst>
  </p:timing>
</p:sld>
</file>

<file path=ppt/theme/theme1.xml><?xml version="1.0" encoding="utf-8"?>
<a:theme xmlns:a="http://schemas.openxmlformats.org/drawingml/2006/main" name="Straight Edge">
  <a:themeElements>
    <a:clrScheme name="">
      <a:dk1>
        <a:srgbClr val="000000"/>
      </a:dk1>
      <a:lt1>
        <a:srgbClr val="FFFFFF"/>
      </a:lt1>
      <a:dk2>
        <a:srgbClr val="003366"/>
      </a:dk2>
      <a:lt2>
        <a:srgbClr val="C7C48F"/>
      </a:lt2>
      <a:accent1>
        <a:srgbClr val="ABABAB"/>
      </a:accent1>
      <a:accent2>
        <a:srgbClr val="003366"/>
      </a:accent2>
      <a:accent3>
        <a:srgbClr val="FFFFFF"/>
      </a:accent3>
      <a:accent4>
        <a:srgbClr val="000000"/>
      </a:accent4>
      <a:accent5>
        <a:srgbClr val="D2D2D2"/>
      </a:accent5>
      <a:accent6>
        <a:srgbClr val="002D5C"/>
      </a:accent6>
      <a:hlink>
        <a:srgbClr val="003366"/>
      </a:hlink>
      <a:folHlink>
        <a:srgbClr val="800000"/>
      </a:folHlink>
    </a:clrScheme>
    <a:fontScheme name="Straight Edg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Straight Edge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Straight Edg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Straight Edge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Straight Edge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11-Mcast</Template>
  <TotalTime>12854</TotalTime>
  <Words>1051</Words>
  <Application>Microsoft Office PowerPoint</Application>
  <PresentationFormat>On-screen Show (4:3)</PresentationFormat>
  <Paragraphs>252</Paragraphs>
  <Slides>33</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Times New Roman</vt:lpstr>
      <vt:lpstr>Arial</vt:lpstr>
      <vt:lpstr>ＭＳ Ｐゴシック</vt:lpstr>
      <vt:lpstr>Trebuchet MS</vt:lpstr>
      <vt:lpstr>Symbol</vt:lpstr>
      <vt:lpstr>Monotype Sorts</vt:lpstr>
      <vt:lpstr>Wingdings</vt:lpstr>
      <vt:lpstr>Straight Edge</vt:lpstr>
      <vt:lpstr>15-441 Computer Networking</vt:lpstr>
      <vt:lpstr>Outline</vt:lpstr>
      <vt:lpstr>Cellular versus WiFi</vt:lpstr>
      <vt:lpstr>Implications WiFi</vt:lpstr>
      <vt:lpstr>Implications Cellular</vt:lpstr>
      <vt:lpstr>Overview</vt:lpstr>
      <vt:lpstr>The Advent of  Cellular Networks</vt:lpstr>
      <vt:lpstr>Cellular Network  Design Options</vt:lpstr>
      <vt:lpstr>The Hexagonal Pattern</vt:lpstr>
      <vt:lpstr>Call progression</vt:lpstr>
      <vt:lpstr>Call progression</vt:lpstr>
      <vt:lpstr>Call progression</vt:lpstr>
      <vt:lpstr>Handoff between 2 cells</vt:lpstr>
      <vt:lpstr>Handoff Options</vt:lpstr>
      <vt:lpstr>Handoff</vt:lpstr>
      <vt:lpstr>Frequency reuse</vt:lpstr>
      <vt:lpstr>Minimum separation?</vt:lpstr>
      <vt:lpstr>How to Increase Capacity?</vt:lpstr>
      <vt:lpstr>Cell splitting</vt:lpstr>
      <vt:lpstr> Cell splitting</vt:lpstr>
      <vt:lpstr>Cell sectoring</vt:lpstr>
      <vt:lpstr>Cell Sectoring - Interference</vt:lpstr>
      <vt:lpstr>Outline</vt:lpstr>
      <vt:lpstr>GSM Multiple Access</vt:lpstr>
      <vt:lpstr>FDMA/TDMA</vt:lpstr>
      <vt:lpstr>LTE</vt:lpstr>
      <vt:lpstr>LTE spectrum (bandwidth and duplex) flexibility</vt:lpstr>
      <vt:lpstr>Resource Grid</vt:lpstr>
      <vt:lpstr>LTE Downlink Channels</vt:lpstr>
      <vt:lpstr>LTE Uplink Channels</vt:lpstr>
      <vt:lpstr>Rates and spectral efficiency</vt:lpstr>
      <vt:lpstr>Growth Explanation</vt:lpstr>
      <vt:lpstr>Average vs. peak rate</vt:lpstr>
    </vt:vector>
  </TitlesOfParts>
  <Company>Carnegie Mellon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15-441 Lecture</dc:title>
  <dc:creator>Srinivasan Seshan</dc:creator>
  <cp:lastModifiedBy>Eric Anderson</cp:lastModifiedBy>
  <cp:revision>385</cp:revision>
  <cp:lastPrinted>2005-04-07T15:30:00Z</cp:lastPrinted>
  <dcterms:created xsi:type="dcterms:W3CDTF">2001-06-06T05:25:08Z</dcterms:created>
  <dcterms:modified xsi:type="dcterms:W3CDTF">2013-11-21T18:11:22Z</dcterms:modified>
</cp:coreProperties>
</file>