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5"/>
  </p:notesMasterIdLst>
  <p:handoutMasterIdLst>
    <p:handoutMasterId r:id="rId56"/>
  </p:handoutMasterIdLst>
  <p:sldIdLst>
    <p:sldId id="265" r:id="rId2"/>
    <p:sldId id="459" r:id="rId3"/>
    <p:sldId id="400" r:id="rId4"/>
    <p:sldId id="401" r:id="rId5"/>
    <p:sldId id="402" r:id="rId6"/>
    <p:sldId id="406" r:id="rId7"/>
    <p:sldId id="407" r:id="rId8"/>
    <p:sldId id="469" r:id="rId9"/>
    <p:sldId id="470" r:id="rId10"/>
    <p:sldId id="471" r:id="rId11"/>
    <p:sldId id="472" r:id="rId12"/>
    <p:sldId id="473" r:id="rId13"/>
    <p:sldId id="481" r:id="rId14"/>
    <p:sldId id="485" r:id="rId15"/>
    <p:sldId id="482" r:id="rId16"/>
    <p:sldId id="474" r:id="rId17"/>
    <p:sldId id="468" r:id="rId18"/>
    <p:sldId id="477" r:id="rId19"/>
    <p:sldId id="478" r:id="rId20"/>
    <p:sldId id="488" r:id="rId21"/>
    <p:sldId id="483" r:id="rId22"/>
    <p:sldId id="489" r:id="rId23"/>
    <p:sldId id="490" r:id="rId24"/>
    <p:sldId id="484" r:id="rId25"/>
    <p:sldId id="486" r:id="rId26"/>
    <p:sldId id="487" r:id="rId27"/>
    <p:sldId id="480" r:id="rId28"/>
    <p:sldId id="479" r:id="rId29"/>
    <p:sldId id="461" r:id="rId30"/>
    <p:sldId id="462" r:id="rId31"/>
    <p:sldId id="463" r:id="rId32"/>
    <p:sldId id="464" r:id="rId33"/>
    <p:sldId id="465" r:id="rId34"/>
    <p:sldId id="466" r:id="rId35"/>
    <p:sldId id="467" r:id="rId36"/>
    <p:sldId id="410" r:id="rId37"/>
    <p:sldId id="365" r:id="rId38"/>
    <p:sldId id="372" r:id="rId39"/>
    <p:sldId id="373" r:id="rId40"/>
    <p:sldId id="476" r:id="rId41"/>
    <p:sldId id="397" r:id="rId42"/>
    <p:sldId id="433" r:id="rId43"/>
    <p:sldId id="434" r:id="rId44"/>
    <p:sldId id="435" r:id="rId45"/>
    <p:sldId id="436" r:id="rId46"/>
    <p:sldId id="437" r:id="rId47"/>
    <p:sldId id="426" r:id="rId48"/>
    <p:sldId id="427" r:id="rId49"/>
    <p:sldId id="378" r:id="rId50"/>
    <p:sldId id="379" r:id="rId51"/>
    <p:sldId id="380" r:id="rId52"/>
    <p:sldId id="381" r:id="rId53"/>
    <p:sldId id="382" r:id="rId54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F6FFF"/>
    <a:srgbClr val="3333FF"/>
    <a:srgbClr val="00CC00"/>
    <a:srgbClr val="00CC99"/>
    <a:srgbClr val="993300"/>
    <a:srgbClr val="33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22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7" d="100"/>
        <a:sy n="97" d="100"/>
      </p:scale>
      <p:origin x="0" y="-25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7" tIns="48302" rIns="96607" bIns="48302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1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7" tIns="48302" rIns="96607" bIns="48302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1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7" tIns="48302" rIns="96607" bIns="48302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1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48488"/>
            <a:ext cx="4160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7" tIns="48302" rIns="96607" bIns="48302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100" smtClean="0"/>
            </a:lvl1pPr>
          </a:lstStyle>
          <a:p>
            <a:pPr>
              <a:defRPr/>
            </a:pPr>
            <a:fld id="{CFD9FAA1-0B90-4CC8-BC3B-0F66CD2C4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75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7" tIns="48302" rIns="96607" bIns="48302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1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363" y="0"/>
            <a:ext cx="4160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7" tIns="48302" rIns="96607" bIns="48302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1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0213" y="547688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3" y="3475038"/>
            <a:ext cx="7038975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7" tIns="48302" rIns="96607" bIns="483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7" tIns="48302" rIns="96607" bIns="48302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1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363" y="6948488"/>
            <a:ext cx="4160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7" tIns="48302" rIns="96607" bIns="48302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100" smtClean="0"/>
            </a:lvl1pPr>
          </a:lstStyle>
          <a:p>
            <a:pPr>
              <a:defRPr/>
            </a:pPr>
            <a:fld id="{DAA10D5F-E9F3-4723-BB25-C12131323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184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616050C-8455-45E6-BD1E-62FC9C4B5D57}" type="slidenum">
              <a:rPr lang="en-US" sz="1100"/>
              <a:pPr>
                <a:spcBef>
                  <a:spcPct val="0"/>
                </a:spcBef>
              </a:pPr>
              <a:t>4</a:t>
            </a:fld>
            <a:endParaRPr lang="en-US" sz="11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38" y="3475038"/>
            <a:ext cx="7680325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288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5037286-CF75-4875-BB1B-5B854E835771}" type="slidenum">
              <a:rPr lang="en-US" sz="1100"/>
              <a:pPr>
                <a:spcBef>
                  <a:spcPct val="0"/>
                </a:spcBef>
              </a:pPr>
              <a:t>5</a:t>
            </a:fld>
            <a:endParaRPr lang="en-US" sz="11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38" y="3475038"/>
            <a:ext cx="7680325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2688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3A68CDB-5FB5-46EA-B9E5-09F4CA7F4611}" type="slidenum">
              <a:rPr lang="en-US" sz="1100"/>
              <a:pPr>
                <a:spcBef>
                  <a:spcPct val="0"/>
                </a:spcBef>
              </a:pPr>
              <a:t>6</a:t>
            </a:fld>
            <a:endParaRPr lang="en-US" sz="11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38" y="3475038"/>
            <a:ext cx="7680325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2" eaLnBrk="1" hangingPunct="1">
              <a:lnSpc>
                <a:spcPct val="80000"/>
              </a:lnSpc>
            </a:pPr>
            <a:endParaRPr lang="en-US" sz="80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9943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316D865-D1F5-4156-9F0C-A0E21B821ACE}" type="slidenum">
              <a:rPr lang="en-US" sz="1100"/>
              <a:pPr>
                <a:spcBef>
                  <a:spcPct val="0"/>
                </a:spcBef>
              </a:pPr>
              <a:t>7</a:t>
            </a:fld>
            <a:endParaRPr lang="en-US" sz="11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38" y="3475038"/>
            <a:ext cx="7680325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-"/>
            </a:pPr>
            <a:endParaRPr 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8068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7F9CA-2BC5-4227-B52A-CB1CE6ECAB63}" type="slidenum">
              <a:rPr lang="zh-CN" altLang="en-US"/>
              <a:pPr/>
              <a:t>14</a:t>
            </a:fld>
            <a:endParaRPr lang="en-US" altLang="zh-CN"/>
          </a:p>
        </p:txBody>
      </p:sp>
      <p:sp>
        <p:nvSpPr>
          <p:cNvPr id="224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/>
              <a:t>Now let</a:t>
            </a:r>
            <a:r>
              <a:rPr lang="en-US" altLang="zh-CN">
                <a:latin typeface="Arial" panose="020B0604020202020204" pitchFamily="34" charset="0"/>
              </a:rPr>
              <a:t>’</a:t>
            </a:r>
            <a:r>
              <a:rPr lang="en-US" altLang="zh-CN"/>
              <a:t>s look at an example of TCP over a high-speed network. We have the same parameters as the previous one, except that the link capacity is 10Gbps. </a:t>
            </a:r>
          </a:p>
          <a:p>
            <a:endParaRPr lang="en-US" altLang="zh-CN"/>
          </a:p>
          <a:p>
            <a:r>
              <a:rPr lang="en-US" altLang="zh-CN"/>
              <a:t>This time, TCP has packet losses at 10Gbps, which corresponds to a cwnd of 125000. After a packet loss, TCP decreases its transmission rate to 5Gbps, which corresponds to a cwnd of 62500. Since RTT is 100ms, it takes about 1.7hours for TCP to increase its transmission rate from 5Gbps to 10Gbps. </a:t>
            </a:r>
          </a:p>
          <a:p>
            <a:endParaRPr lang="en-US" altLang="zh-CN"/>
          </a:p>
          <a:p>
            <a:r>
              <a:rPr lang="en-US" altLang="zh-CN"/>
              <a:t>We can see that, if a TCP connection is a short connection with a short duration, then TCP may finish the transmission, even before it reaches to 10Gbps.  In that case, we will have a low link utilization.</a:t>
            </a:r>
          </a:p>
        </p:txBody>
      </p:sp>
    </p:spTree>
    <p:extLst>
      <p:ext uri="{BB962C8B-B14F-4D97-AF65-F5344CB8AC3E}">
        <p14:creationId xmlns:p14="http://schemas.microsoft.com/office/powerpoint/2010/main" val="3728907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F3DCEE-9D35-436C-A243-853B0B0BBBBE}" type="slidenum">
              <a:rPr lang="zh-CN" altLang="en-US"/>
              <a:pPr/>
              <a:t>25</a:t>
            </a:fld>
            <a:endParaRPr lang="en-US" altLang="zh-CN"/>
          </a:p>
        </p:txBody>
      </p:sp>
      <p:sp>
        <p:nvSpPr>
          <p:cNvPr id="267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176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1143000" y="1752600"/>
            <a:ext cx="7580313" cy="14859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/>
          </a:p>
        </p:txBody>
      </p:sp>
      <p:grpSp>
        <p:nvGrpSpPr>
          <p:cNvPr id="5" name="Group 1028"/>
          <p:cNvGrpSpPr>
            <a:grpSpLocks/>
          </p:cNvGrpSpPr>
          <p:nvPr/>
        </p:nvGrpSpPr>
        <p:grpSpPr bwMode="auto">
          <a:xfrm>
            <a:off x="0" y="68263"/>
            <a:ext cx="990600" cy="6713537"/>
            <a:chOff x="0" y="43"/>
            <a:chExt cx="624" cy="4229"/>
          </a:xfrm>
        </p:grpSpPr>
        <p:sp>
          <p:nvSpPr>
            <p:cNvPr id="6" name="Line 1029"/>
            <p:cNvSpPr>
              <a:spLocks noChangeShapeType="1"/>
            </p:cNvSpPr>
            <p:nvPr userDrawn="1"/>
          </p:nvSpPr>
          <p:spPr bwMode="auto">
            <a:xfrm>
              <a:off x="0" y="4203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1030"/>
            <p:cNvSpPr>
              <a:spLocks noChangeShapeType="1"/>
            </p:cNvSpPr>
            <p:nvPr userDrawn="1"/>
          </p:nvSpPr>
          <p:spPr bwMode="auto">
            <a:xfrm>
              <a:off x="0" y="4239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1031"/>
            <p:cNvSpPr>
              <a:spLocks noChangeShapeType="1"/>
            </p:cNvSpPr>
            <p:nvPr userDrawn="1"/>
          </p:nvSpPr>
          <p:spPr bwMode="auto">
            <a:xfrm>
              <a:off x="0" y="4272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1032"/>
            <p:cNvSpPr>
              <a:spLocks noChangeShapeType="1"/>
            </p:cNvSpPr>
            <p:nvPr userDrawn="1"/>
          </p:nvSpPr>
          <p:spPr bwMode="auto">
            <a:xfrm>
              <a:off x="0" y="4113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1033"/>
            <p:cNvSpPr>
              <a:spLocks noChangeShapeType="1"/>
            </p:cNvSpPr>
            <p:nvPr userDrawn="1"/>
          </p:nvSpPr>
          <p:spPr bwMode="auto">
            <a:xfrm>
              <a:off x="0" y="4065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034"/>
            <p:cNvSpPr>
              <a:spLocks noChangeShapeType="1"/>
            </p:cNvSpPr>
            <p:nvPr userDrawn="1"/>
          </p:nvSpPr>
          <p:spPr bwMode="auto">
            <a:xfrm>
              <a:off x="0" y="4158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035"/>
            <p:cNvSpPr>
              <a:spLocks noChangeShapeType="1"/>
            </p:cNvSpPr>
            <p:nvPr userDrawn="1"/>
          </p:nvSpPr>
          <p:spPr bwMode="auto">
            <a:xfrm>
              <a:off x="0" y="3666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036"/>
            <p:cNvSpPr>
              <a:spLocks noChangeShapeType="1"/>
            </p:cNvSpPr>
            <p:nvPr userDrawn="1"/>
          </p:nvSpPr>
          <p:spPr bwMode="auto">
            <a:xfrm>
              <a:off x="0" y="3639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037"/>
            <p:cNvSpPr>
              <a:spLocks noChangeShapeType="1"/>
            </p:cNvSpPr>
            <p:nvPr userDrawn="1"/>
          </p:nvSpPr>
          <p:spPr bwMode="auto">
            <a:xfrm>
              <a:off x="0" y="4020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038"/>
            <p:cNvSpPr>
              <a:spLocks noChangeShapeType="1"/>
            </p:cNvSpPr>
            <p:nvPr userDrawn="1"/>
          </p:nvSpPr>
          <p:spPr bwMode="auto">
            <a:xfrm>
              <a:off x="0" y="3894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039"/>
            <p:cNvSpPr>
              <a:spLocks noChangeShapeType="1"/>
            </p:cNvSpPr>
            <p:nvPr userDrawn="1"/>
          </p:nvSpPr>
          <p:spPr bwMode="auto">
            <a:xfrm>
              <a:off x="0" y="3813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040"/>
            <p:cNvSpPr>
              <a:spLocks noChangeShapeType="1"/>
            </p:cNvSpPr>
            <p:nvPr userDrawn="1"/>
          </p:nvSpPr>
          <p:spPr bwMode="auto">
            <a:xfrm>
              <a:off x="0" y="3999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041"/>
            <p:cNvSpPr>
              <a:spLocks noChangeShapeType="1"/>
            </p:cNvSpPr>
            <p:nvPr userDrawn="1"/>
          </p:nvSpPr>
          <p:spPr bwMode="auto">
            <a:xfrm>
              <a:off x="0" y="3687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042"/>
            <p:cNvSpPr>
              <a:spLocks noChangeShapeType="1"/>
            </p:cNvSpPr>
            <p:nvPr userDrawn="1"/>
          </p:nvSpPr>
          <p:spPr bwMode="auto">
            <a:xfrm>
              <a:off x="0" y="3741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043"/>
            <p:cNvSpPr>
              <a:spLocks noChangeShapeType="1"/>
            </p:cNvSpPr>
            <p:nvPr userDrawn="1"/>
          </p:nvSpPr>
          <p:spPr bwMode="auto">
            <a:xfrm>
              <a:off x="0" y="393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044"/>
            <p:cNvSpPr>
              <a:spLocks noChangeShapeType="1"/>
            </p:cNvSpPr>
            <p:nvPr userDrawn="1"/>
          </p:nvSpPr>
          <p:spPr bwMode="auto">
            <a:xfrm>
              <a:off x="0" y="3918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045"/>
            <p:cNvSpPr>
              <a:spLocks noChangeShapeType="1"/>
            </p:cNvSpPr>
            <p:nvPr userDrawn="1"/>
          </p:nvSpPr>
          <p:spPr bwMode="auto">
            <a:xfrm>
              <a:off x="0" y="351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1046"/>
            <p:cNvSpPr>
              <a:spLocks noChangeShapeType="1"/>
            </p:cNvSpPr>
            <p:nvPr userDrawn="1"/>
          </p:nvSpPr>
          <p:spPr bwMode="auto">
            <a:xfrm>
              <a:off x="0" y="354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1047"/>
            <p:cNvSpPr>
              <a:spLocks noChangeShapeType="1"/>
            </p:cNvSpPr>
            <p:nvPr userDrawn="1"/>
          </p:nvSpPr>
          <p:spPr bwMode="auto">
            <a:xfrm>
              <a:off x="0" y="357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1048"/>
            <p:cNvSpPr>
              <a:spLocks noChangeShapeType="1"/>
            </p:cNvSpPr>
            <p:nvPr userDrawn="1"/>
          </p:nvSpPr>
          <p:spPr bwMode="auto">
            <a:xfrm>
              <a:off x="0" y="3420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1049"/>
            <p:cNvSpPr>
              <a:spLocks noChangeShapeType="1"/>
            </p:cNvSpPr>
            <p:nvPr userDrawn="1"/>
          </p:nvSpPr>
          <p:spPr bwMode="auto">
            <a:xfrm>
              <a:off x="0" y="3372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1050"/>
            <p:cNvSpPr>
              <a:spLocks noChangeShapeType="1"/>
            </p:cNvSpPr>
            <p:nvPr userDrawn="1"/>
          </p:nvSpPr>
          <p:spPr bwMode="auto">
            <a:xfrm>
              <a:off x="0" y="3465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1051"/>
            <p:cNvSpPr>
              <a:spLocks noChangeShapeType="1"/>
            </p:cNvSpPr>
            <p:nvPr userDrawn="1"/>
          </p:nvSpPr>
          <p:spPr bwMode="auto">
            <a:xfrm>
              <a:off x="0" y="2973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52"/>
            <p:cNvSpPr>
              <a:spLocks noChangeShapeType="1"/>
            </p:cNvSpPr>
            <p:nvPr userDrawn="1"/>
          </p:nvSpPr>
          <p:spPr bwMode="auto">
            <a:xfrm>
              <a:off x="0" y="294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53"/>
            <p:cNvSpPr>
              <a:spLocks noChangeShapeType="1"/>
            </p:cNvSpPr>
            <p:nvPr userDrawn="1"/>
          </p:nvSpPr>
          <p:spPr bwMode="auto">
            <a:xfrm>
              <a:off x="0" y="3327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1054"/>
            <p:cNvSpPr>
              <a:spLocks noChangeShapeType="1"/>
            </p:cNvSpPr>
            <p:nvPr userDrawn="1"/>
          </p:nvSpPr>
          <p:spPr bwMode="auto">
            <a:xfrm>
              <a:off x="0" y="3201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1055"/>
            <p:cNvSpPr>
              <a:spLocks noChangeShapeType="1"/>
            </p:cNvSpPr>
            <p:nvPr userDrawn="1"/>
          </p:nvSpPr>
          <p:spPr bwMode="auto">
            <a:xfrm>
              <a:off x="0" y="3120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1056"/>
            <p:cNvSpPr>
              <a:spLocks noChangeShapeType="1"/>
            </p:cNvSpPr>
            <p:nvPr userDrawn="1"/>
          </p:nvSpPr>
          <p:spPr bwMode="auto">
            <a:xfrm>
              <a:off x="0" y="3306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Line 1057"/>
            <p:cNvSpPr>
              <a:spLocks noChangeShapeType="1"/>
            </p:cNvSpPr>
            <p:nvPr userDrawn="1"/>
          </p:nvSpPr>
          <p:spPr bwMode="auto">
            <a:xfrm>
              <a:off x="0" y="2994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1058"/>
            <p:cNvSpPr>
              <a:spLocks noChangeShapeType="1"/>
            </p:cNvSpPr>
            <p:nvPr userDrawn="1"/>
          </p:nvSpPr>
          <p:spPr bwMode="auto">
            <a:xfrm>
              <a:off x="0" y="3048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1059"/>
            <p:cNvSpPr>
              <a:spLocks noChangeShapeType="1"/>
            </p:cNvSpPr>
            <p:nvPr userDrawn="1"/>
          </p:nvSpPr>
          <p:spPr bwMode="auto">
            <a:xfrm>
              <a:off x="0" y="3246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1060"/>
            <p:cNvSpPr>
              <a:spLocks noChangeShapeType="1"/>
            </p:cNvSpPr>
            <p:nvPr userDrawn="1"/>
          </p:nvSpPr>
          <p:spPr bwMode="auto">
            <a:xfrm>
              <a:off x="0" y="3225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1061"/>
            <p:cNvSpPr>
              <a:spLocks noChangeShapeType="1"/>
            </p:cNvSpPr>
            <p:nvPr userDrawn="1"/>
          </p:nvSpPr>
          <p:spPr bwMode="auto">
            <a:xfrm>
              <a:off x="0" y="2831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1062"/>
            <p:cNvSpPr>
              <a:spLocks noChangeShapeType="1"/>
            </p:cNvSpPr>
            <p:nvPr userDrawn="1"/>
          </p:nvSpPr>
          <p:spPr bwMode="auto">
            <a:xfrm>
              <a:off x="0" y="2750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1063"/>
            <p:cNvSpPr>
              <a:spLocks noChangeShapeType="1"/>
            </p:cNvSpPr>
            <p:nvPr userDrawn="1"/>
          </p:nvSpPr>
          <p:spPr bwMode="auto">
            <a:xfrm>
              <a:off x="0" y="2678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064"/>
            <p:cNvSpPr>
              <a:spLocks noChangeShapeType="1"/>
            </p:cNvSpPr>
            <p:nvPr userDrawn="1"/>
          </p:nvSpPr>
          <p:spPr bwMode="auto">
            <a:xfrm>
              <a:off x="0" y="2876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1065"/>
            <p:cNvSpPr>
              <a:spLocks noChangeShapeType="1"/>
            </p:cNvSpPr>
            <p:nvPr userDrawn="1"/>
          </p:nvSpPr>
          <p:spPr bwMode="auto">
            <a:xfrm>
              <a:off x="0" y="2855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1066"/>
            <p:cNvSpPr>
              <a:spLocks noChangeShapeType="1"/>
            </p:cNvSpPr>
            <p:nvPr userDrawn="1"/>
          </p:nvSpPr>
          <p:spPr bwMode="auto">
            <a:xfrm>
              <a:off x="0" y="2554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1067"/>
            <p:cNvSpPr>
              <a:spLocks noChangeShapeType="1"/>
            </p:cNvSpPr>
            <p:nvPr userDrawn="1"/>
          </p:nvSpPr>
          <p:spPr bwMode="auto">
            <a:xfrm>
              <a:off x="0" y="2590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1068"/>
            <p:cNvSpPr>
              <a:spLocks noChangeShapeType="1"/>
            </p:cNvSpPr>
            <p:nvPr userDrawn="1"/>
          </p:nvSpPr>
          <p:spPr bwMode="auto">
            <a:xfrm>
              <a:off x="0" y="2623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1069"/>
            <p:cNvSpPr>
              <a:spLocks noChangeShapeType="1"/>
            </p:cNvSpPr>
            <p:nvPr userDrawn="1"/>
          </p:nvSpPr>
          <p:spPr bwMode="auto">
            <a:xfrm>
              <a:off x="0" y="2464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1070"/>
            <p:cNvSpPr>
              <a:spLocks noChangeShapeType="1"/>
            </p:cNvSpPr>
            <p:nvPr userDrawn="1"/>
          </p:nvSpPr>
          <p:spPr bwMode="auto">
            <a:xfrm>
              <a:off x="0" y="2416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1071"/>
            <p:cNvSpPr>
              <a:spLocks noChangeShapeType="1"/>
            </p:cNvSpPr>
            <p:nvPr userDrawn="1"/>
          </p:nvSpPr>
          <p:spPr bwMode="auto">
            <a:xfrm>
              <a:off x="0" y="250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1072"/>
            <p:cNvSpPr>
              <a:spLocks noChangeShapeType="1"/>
            </p:cNvSpPr>
            <p:nvPr userDrawn="1"/>
          </p:nvSpPr>
          <p:spPr bwMode="auto">
            <a:xfrm>
              <a:off x="0" y="2371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073"/>
            <p:cNvSpPr>
              <a:spLocks noChangeShapeType="1"/>
            </p:cNvSpPr>
            <p:nvPr userDrawn="1"/>
          </p:nvSpPr>
          <p:spPr bwMode="auto">
            <a:xfrm>
              <a:off x="0" y="2245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074"/>
            <p:cNvSpPr>
              <a:spLocks noChangeShapeType="1"/>
            </p:cNvSpPr>
            <p:nvPr userDrawn="1"/>
          </p:nvSpPr>
          <p:spPr bwMode="auto">
            <a:xfrm>
              <a:off x="0" y="235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1075"/>
            <p:cNvSpPr>
              <a:spLocks noChangeShapeType="1"/>
            </p:cNvSpPr>
            <p:nvPr userDrawn="1"/>
          </p:nvSpPr>
          <p:spPr bwMode="auto">
            <a:xfrm>
              <a:off x="0" y="2290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076"/>
            <p:cNvSpPr>
              <a:spLocks noChangeShapeType="1"/>
            </p:cNvSpPr>
            <p:nvPr userDrawn="1"/>
          </p:nvSpPr>
          <p:spPr bwMode="auto">
            <a:xfrm>
              <a:off x="0" y="2269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1077"/>
            <p:cNvSpPr>
              <a:spLocks noChangeShapeType="1"/>
            </p:cNvSpPr>
            <p:nvPr userDrawn="1"/>
          </p:nvSpPr>
          <p:spPr bwMode="auto">
            <a:xfrm>
              <a:off x="0" y="213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1078"/>
            <p:cNvSpPr>
              <a:spLocks noChangeShapeType="1"/>
            </p:cNvSpPr>
            <p:nvPr userDrawn="1"/>
          </p:nvSpPr>
          <p:spPr bwMode="auto">
            <a:xfrm>
              <a:off x="0" y="216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1079"/>
            <p:cNvSpPr>
              <a:spLocks noChangeShapeType="1"/>
            </p:cNvSpPr>
            <p:nvPr userDrawn="1"/>
          </p:nvSpPr>
          <p:spPr bwMode="auto">
            <a:xfrm>
              <a:off x="0" y="219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1080"/>
            <p:cNvSpPr>
              <a:spLocks noChangeShapeType="1"/>
            </p:cNvSpPr>
            <p:nvPr userDrawn="1"/>
          </p:nvSpPr>
          <p:spPr bwMode="auto">
            <a:xfrm>
              <a:off x="0" y="2040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1081"/>
            <p:cNvSpPr>
              <a:spLocks noChangeShapeType="1"/>
            </p:cNvSpPr>
            <p:nvPr userDrawn="1"/>
          </p:nvSpPr>
          <p:spPr bwMode="auto">
            <a:xfrm>
              <a:off x="0" y="1992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1082"/>
            <p:cNvSpPr>
              <a:spLocks noChangeShapeType="1"/>
            </p:cNvSpPr>
            <p:nvPr userDrawn="1"/>
          </p:nvSpPr>
          <p:spPr bwMode="auto">
            <a:xfrm>
              <a:off x="0" y="2085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1083"/>
            <p:cNvSpPr>
              <a:spLocks noChangeShapeType="1"/>
            </p:cNvSpPr>
            <p:nvPr userDrawn="1"/>
          </p:nvSpPr>
          <p:spPr bwMode="auto">
            <a:xfrm>
              <a:off x="0" y="1593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1084"/>
            <p:cNvSpPr>
              <a:spLocks noChangeShapeType="1"/>
            </p:cNvSpPr>
            <p:nvPr userDrawn="1"/>
          </p:nvSpPr>
          <p:spPr bwMode="auto">
            <a:xfrm>
              <a:off x="0" y="156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1085"/>
            <p:cNvSpPr>
              <a:spLocks noChangeShapeType="1"/>
            </p:cNvSpPr>
            <p:nvPr userDrawn="1"/>
          </p:nvSpPr>
          <p:spPr bwMode="auto">
            <a:xfrm>
              <a:off x="0" y="1947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1086"/>
            <p:cNvSpPr>
              <a:spLocks noChangeShapeType="1"/>
            </p:cNvSpPr>
            <p:nvPr userDrawn="1"/>
          </p:nvSpPr>
          <p:spPr bwMode="auto">
            <a:xfrm>
              <a:off x="0" y="1821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1087"/>
            <p:cNvSpPr>
              <a:spLocks noChangeShapeType="1"/>
            </p:cNvSpPr>
            <p:nvPr userDrawn="1"/>
          </p:nvSpPr>
          <p:spPr bwMode="auto">
            <a:xfrm>
              <a:off x="0" y="1740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1088"/>
            <p:cNvSpPr>
              <a:spLocks noChangeShapeType="1"/>
            </p:cNvSpPr>
            <p:nvPr userDrawn="1"/>
          </p:nvSpPr>
          <p:spPr bwMode="auto">
            <a:xfrm>
              <a:off x="0" y="1926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1089"/>
            <p:cNvSpPr>
              <a:spLocks noChangeShapeType="1"/>
            </p:cNvSpPr>
            <p:nvPr userDrawn="1"/>
          </p:nvSpPr>
          <p:spPr bwMode="auto">
            <a:xfrm>
              <a:off x="0" y="1614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1090"/>
            <p:cNvSpPr>
              <a:spLocks noChangeShapeType="1"/>
            </p:cNvSpPr>
            <p:nvPr userDrawn="1"/>
          </p:nvSpPr>
          <p:spPr bwMode="auto">
            <a:xfrm>
              <a:off x="0" y="1668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1091"/>
            <p:cNvSpPr>
              <a:spLocks noChangeShapeType="1"/>
            </p:cNvSpPr>
            <p:nvPr userDrawn="1"/>
          </p:nvSpPr>
          <p:spPr bwMode="auto">
            <a:xfrm>
              <a:off x="0" y="1866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1092"/>
            <p:cNvSpPr>
              <a:spLocks noChangeShapeType="1"/>
            </p:cNvSpPr>
            <p:nvPr userDrawn="1"/>
          </p:nvSpPr>
          <p:spPr bwMode="auto">
            <a:xfrm>
              <a:off x="0" y="1845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1093"/>
            <p:cNvSpPr>
              <a:spLocks noChangeShapeType="1"/>
            </p:cNvSpPr>
            <p:nvPr userDrawn="1"/>
          </p:nvSpPr>
          <p:spPr bwMode="auto">
            <a:xfrm>
              <a:off x="0" y="1437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Line 1094"/>
            <p:cNvSpPr>
              <a:spLocks noChangeShapeType="1"/>
            </p:cNvSpPr>
            <p:nvPr userDrawn="1"/>
          </p:nvSpPr>
          <p:spPr bwMode="auto">
            <a:xfrm>
              <a:off x="0" y="1473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Line 1095"/>
            <p:cNvSpPr>
              <a:spLocks noChangeShapeType="1"/>
            </p:cNvSpPr>
            <p:nvPr userDrawn="1"/>
          </p:nvSpPr>
          <p:spPr bwMode="auto">
            <a:xfrm>
              <a:off x="0" y="1506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Line 1096"/>
            <p:cNvSpPr>
              <a:spLocks noChangeShapeType="1"/>
            </p:cNvSpPr>
            <p:nvPr userDrawn="1"/>
          </p:nvSpPr>
          <p:spPr bwMode="auto">
            <a:xfrm>
              <a:off x="0" y="1347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Line 1097"/>
            <p:cNvSpPr>
              <a:spLocks noChangeShapeType="1"/>
            </p:cNvSpPr>
            <p:nvPr userDrawn="1"/>
          </p:nvSpPr>
          <p:spPr bwMode="auto">
            <a:xfrm>
              <a:off x="0" y="1392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Line 1098"/>
            <p:cNvSpPr>
              <a:spLocks noChangeShapeType="1"/>
            </p:cNvSpPr>
            <p:nvPr userDrawn="1"/>
          </p:nvSpPr>
          <p:spPr bwMode="auto">
            <a:xfrm>
              <a:off x="0" y="1016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1099"/>
            <p:cNvSpPr>
              <a:spLocks noChangeShapeType="1"/>
            </p:cNvSpPr>
            <p:nvPr userDrawn="1"/>
          </p:nvSpPr>
          <p:spPr bwMode="auto">
            <a:xfrm>
              <a:off x="0" y="989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1100"/>
            <p:cNvSpPr>
              <a:spLocks noChangeShapeType="1"/>
            </p:cNvSpPr>
            <p:nvPr userDrawn="1"/>
          </p:nvSpPr>
          <p:spPr bwMode="auto">
            <a:xfrm>
              <a:off x="0" y="1244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1101"/>
            <p:cNvSpPr>
              <a:spLocks noChangeShapeType="1"/>
            </p:cNvSpPr>
            <p:nvPr userDrawn="1"/>
          </p:nvSpPr>
          <p:spPr bwMode="auto">
            <a:xfrm>
              <a:off x="0" y="1163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1102"/>
            <p:cNvSpPr>
              <a:spLocks noChangeShapeType="1"/>
            </p:cNvSpPr>
            <p:nvPr userDrawn="1"/>
          </p:nvSpPr>
          <p:spPr bwMode="auto">
            <a:xfrm>
              <a:off x="0" y="1037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1103"/>
            <p:cNvSpPr>
              <a:spLocks noChangeShapeType="1"/>
            </p:cNvSpPr>
            <p:nvPr userDrawn="1"/>
          </p:nvSpPr>
          <p:spPr bwMode="auto">
            <a:xfrm>
              <a:off x="0" y="1091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Line 1104"/>
            <p:cNvSpPr>
              <a:spLocks noChangeShapeType="1"/>
            </p:cNvSpPr>
            <p:nvPr userDrawn="1"/>
          </p:nvSpPr>
          <p:spPr bwMode="auto">
            <a:xfrm>
              <a:off x="0" y="128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Line 1105"/>
            <p:cNvSpPr>
              <a:spLocks noChangeShapeType="1"/>
            </p:cNvSpPr>
            <p:nvPr userDrawn="1"/>
          </p:nvSpPr>
          <p:spPr bwMode="auto">
            <a:xfrm>
              <a:off x="0" y="1268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1106"/>
            <p:cNvSpPr>
              <a:spLocks noChangeShapeType="1"/>
            </p:cNvSpPr>
            <p:nvPr userDrawn="1"/>
          </p:nvSpPr>
          <p:spPr bwMode="auto">
            <a:xfrm>
              <a:off x="0" y="86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1107"/>
            <p:cNvSpPr>
              <a:spLocks noChangeShapeType="1"/>
            </p:cNvSpPr>
            <p:nvPr userDrawn="1"/>
          </p:nvSpPr>
          <p:spPr bwMode="auto">
            <a:xfrm>
              <a:off x="0" y="89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1108"/>
            <p:cNvSpPr>
              <a:spLocks noChangeShapeType="1"/>
            </p:cNvSpPr>
            <p:nvPr userDrawn="1"/>
          </p:nvSpPr>
          <p:spPr bwMode="auto">
            <a:xfrm>
              <a:off x="0" y="92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Line 1109"/>
            <p:cNvSpPr>
              <a:spLocks noChangeShapeType="1"/>
            </p:cNvSpPr>
            <p:nvPr userDrawn="1"/>
          </p:nvSpPr>
          <p:spPr bwMode="auto">
            <a:xfrm>
              <a:off x="0" y="770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Line 1110"/>
            <p:cNvSpPr>
              <a:spLocks noChangeShapeType="1"/>
            </p:cNvSpPr>
            <p:nvPr userDrawn="1"/>
          </p:nvSpPr>
          <p:spPr bwMode="auto">
            <a:xfrm>
              <a:off x="0" y="815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1111"/>
            <p:cNvSpPr>
              <a:spLocks noChangeShapeType="1"/>
            </p:cNvSpPr>
            <p:nvPr userDrawn="1"/>
          </p:nvSpPr>
          <p:spPr bwMode="auto">
            <a:xfrm>
              <a:off x="0" y="718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1112"/>
            <p:cNvSpPr>
              <a:spLocks noChangeShapeType="1"/>
            </p:cNvSpPr>
            <p:nvPr userDrawn="1"/>
          </p:nvSpPr>
          <p:spPr bwMode="auto">
            <a:xfrm>
              <a:off x="0" y="646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1113"/>
            <p:cNvSpPr>
              <a:spLocks noChangeShapeType="1"/>
            </p:cNvSpPr>
            <p:nvPr userDrawn="1"/>
          </p:nvSpPr>
          <p:spPr bwMode="auto">
            <a:xfrm>
              <a:off x="0" y="522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1114"/>
            <p:cNvSpPr>
              <a:spLocks noChangeShapeType="1"/>
            </p:cNvSpPr>
            <p:nvPr userDrawn="1"/>
          </p:nvSpPr>
          <p:spPr bwMode="auto">
            <a:xfrm>
              <a:off x="0" y="558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1115"/>
            <p:cNvSpPr>
              <a:spLocks noChangeShapeType="1"/>
            </p:cNvSpPr>
            <p:nvPr userDrawn="1"/>
          </p:nvSpPr>
          <p:spPr bwMode="auto">
            <a:xfrm>
              <a:off x="0" y="591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1116"/>
            <p:cNvSpPr>
              <a:spLocks noChangeShapeType="1"/>
            </p:cNvSpPr>
            <p:nvPr userDrawn="1"/>
          </p:nvSpPr>
          <p:spPr bwMode="auto">
            <a:xfrm>
              <a:off x="0" y="432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Line 1117"/>
            <p:cNvSpPr>
              <a:spLocks noChangeShapeType="1"/>
            </p:cNvSpPr>
            <p:nvPr userDrawn="1"/>
          </p:nvSpPr>
          <p:spPr bwMode="auto">
            <a:xfrm>
              <a:off x="0" y="384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Line 1118"/>
            <p:cNvSpPr>
              <a:spLocks noChangeShapeType="1"/>
            </p:cNvSpPr>
            <p:nvPr userDrawn="1"/>
          </p:nvSpPr>
          <p:spPr bwMode="auto">
            <a:xfrm>
              <a:off x="0" y="477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1119"/>
            <p:cNvSpPr>
              <a:spLocks noChangeShapeType="1"/>
            </p:cNvSpPr>
            <p:nvPr userDrawn="1"/>
          </p:nvSpPr>
          <p:spPr bwMode="auto">
            <a:xfrm>
              <a:off x="0" y="33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1120"/>
            <p:cNvSpPr>
              <a:spLocks noChangeShapeType="1"/>
            </p:cNvSpPr>
            <p:nvPr userDrawn="1"/>
          </p:nvSpPr>
          <p:spPr bwMode="auto">
            <a:xfrm>
              <a:off x="0" y="318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21"/>
            <p:cNvSpPr>
              <a:spLocks noChangeShapeType="1"/>
            </p:cNvSpPr>
            <p:nvPr userDrawn="1"/>
          </p:nvSpPr>
          <p:spPr bwMode="auto">
            <a:xfrm>
              <a:off x="0" y="258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22"/>
            <p:cNvSpPr>
              <a:spLocks noChangeShapeType="1"/>
            </p:cNvSpPr>
            <p:nvPr userDrawn="1"/>
          </p:nvSpPr>
          <p:spPr bwMode="auto">
            <a:xfrm>
              <a:off x="0" y="7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1123"/>
            <p:cNvSpPr>
              <a:spLocks noChangeShapeType="1"/>
            </p:cNvSpPr>
            <p:nvPr userDrawn="1"/>
          </p:nvSpPr>
          <p:spPr bwMode="auto">
            <a:xfrm>
              <a:off x="0" y="43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1124"/>
            <p:cNvSpPr>
              <a:spLocks noChangeShapeType="1"/>
            </p:cNvSpPr>
            <p:nvPr userDrawn="1"/>
          </p:nvSpPr>
          <p:spPr bwMode="auto">
            <a:xfrm>
              <a:off x="0" y="91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Line 1125"/>
            <p:cNvSpPr>
              <a:spLocks noChangeShapeType="1"/>
            </p:cNvSpPr>
            <p:nvPr userDrawn="1"/>
          </p:nvSpPr>
          <p:spPr bwMode="auto">
            <a:xfrm>
              <a:off x="0" y="145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Line 1126"/>
            <p:cNvSpPr>
              <a:spLocks noChangeShapeType="1"/>
            </p:cNvSpPr>
            <p:nvPr userDrawn="1"/>
          </p:nvSpPr>
          <p:spPr bwMode="auto">
            <a:xfrm>
              <a:off x="0" y="202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" name="Rectangle 1132"/>
          <p:cNvSpPr>
            <a:spLocks noChangeArrowheads="1"/>
          </p:cNvSpPr>
          <p:nvPr/>
        </p:nvSpPr>
        <p:spPr bwMode="auto">
          <a:xfrm>
            <a:off x="3017838" y="3122613"/>
            <a:ext cx="5662612" cy="7778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>
              <a:latin typeface="Arial" panose="020B0604020202020204" pitchFamily="34" charset="0"/>
            </a:endParaRPr>
          </a:p>
        </p:txBody>
      </p:sp>
      <p:sp>
        <p:nvSpPr>
          <p:cNvPr id="105" name="Rectangle 1133"/>
          <p:cNvSpPr>
            <a:spLocks noChangeArrowheads="1"/>
          </p:cNvSpPr>
          <p:nvPr/>
        </p:nvSpPr>
        <p:spPr bwMode="auto">
          <a:xfrm>
            <a:off x="1098550" y="1863725"/>
            <a:ext cx="5662613" cy="777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>
              <a:latin typeface="Arial" panose="020B0604020202020204" pitchFamily="34" charset="0"/>
            </a:endParaRPr>
          </a:p>
        </p:txBody>
      </p:sp>
      <p:grpSp>
        <p:nvGrpSpPr>
          <p:cNvPr id="106" name="Group 1149"/>
          <p:cNvGrpSpPr>
            <a:grpSpLocks/>
          </p:cNvGrpSpPr>
          <p:nvPr userDrawn="1"/>
        </p:nvGrpSpPr>
        <p:grpSpPr bwMode="auto">
          <a:xfrm>
            <a:off x="1295400" y="2133600"/>
            <a:ext cx="1066800" cy="838200"/>
            <a:chOff x="912" y="1344"/>
            <a:chExt cx="672" cy="528"/>
          </a:xfrm>
        </p:grpSpPr>
        <p:sp>
          <p:nvSpPr>
            <p:cNvPr id="107" name="Rectangle 1147"/>
            <p:cNvSpPr>
              <a:spLocks noChangeArrowheads="1"/>
            </p:cNvSpPr>
            <p:nvPr userDrawn="1"/>
          </p:nvSpPr>
          <p:spPr bwMode="auto">
            <a:xfrm>
              <a:off x="912" y="1344"/>
              <a:ext cx="672" cy="5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08" name="Rectangle 1135"/>
            <p:cNvSpPr>
              <a:spLocks noChangeArrowheads="1"/>
            </p:cNvSpPr>
            <p:nvPr userDrawn="1"/>
          </p:nvSpPr>
          <p:spPr bwMode="auto">
            <a:xfrm>
              <a:off x="1478" y="1721"/>
              <a:ext cx="71" cy="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grpSp>
          <p:nvGrpSpPr>
            <p:cNvPr id="109" name="Group 1136"/>
            <p:cNvGrpSpPr>
              <a:grpSpLocks/>
            </p:cNvGrpSpPr>
            <p:nvPr userDrawn="1"/>
          </p:nvGrpSpPr>
          <p:grpSpPr bwMode="auto">
            <a:xfrm>
              <a:off x="941" y="1420"/>
              <a:ext cx="567" cy="380"/>
              <a:chOff x="1920" y="96"/>
              <a:chExt cx="768" cy="480"/>
            </a:xfrm>
          </p:grpSpPr>
          <p:sp>
            <p:nvSpPr>
              <p:cNvPr id="114" name="Oval 1137"/>
              <p:cNvSpPr>
                <a:spLocks noChangeArrowheads="1"/>
              </p:cNvSpPr>
              <p:nvPr userDrawn="1"/>
            </p:nvSpPr>
            <p:spPr bwMode="auto">
              <a:xfrm>
                <a:off x="1920" y="192"/>
                <a:ext cx="57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15" name="Oval 1138"/>
              <p:cNvSpPr>
                <a:spLocks noChangeArrowheads="1"/>
              </p:cNvSpPr>
              <p:nvPr userDrawn="1"/>
            </p:nvSpPr>
            <p:spPr bwMode="auto">
              <a:xfrm>
                <a:off x="2016" y="96"/>
                <a:ext cx="576" cy="241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16" name="Oval 1139"/>
              <p:cNvSpPr>
                <a:spLocks noChangeArrowheads="1"/>
              </p:cNvSpPr>
              <p:nvPr userDrawn="1"/>
            </p:nvSpPr>
            <p:spPr bwMode="auto">
              <a:xfrm>
                <a:off x="2016" y="337"/>
                <a:ext cx="33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17" name="Oval 1140"/>
              <p:cNvSpPr>
                <a:spLocks noChangeArrowheads="1"/>
              </p:cNvSpPr>
              <p:nvPr userDrawn="1"/>
            </p:nvSpPr>
            <p:spPr bwMode="auto">
              <a:xfrm>
                <a:off x="2256" y="337"/>
                <a:ext cx="33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18" name="Oval 1141"/>
              <p:cNvSpPr>
                <a:spLocks noChangeArrowheads="1"/>
              </p:cNvSpPr>
              <p:nvPr userDrawn="1"/>
            </p:nvSpPr>
            <p:spPr bwMode="auto">
              <a:xfrm>
                <a:off x="2256" y="240"/>
                <a:ext cx="33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19" name="Oval 1142"/>
              <p:cNvSpPr>
                <a:spLocks noChangeArrowheads="1"/>
              </p:cNvSpPr>
              <p:nvPr userDrawn="1"/>
            </p:nvSpPr>
            <p:spPr bwMode="auto">
              <a:xfrm>
                <a:off x="2352" y="240"/>
                <a:ext cx="33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</p:grpSp>
        <p:sp>
          <p:nvSpPr>
            <p:cNvPr id="110" name="Rectangle 1143"/>
            <p:cNvSpPr>
              <a:spLocks noChangeArrowheads="1"/>
            </p:cNvSpPr>
            <p:nvPr userDrawn="1"/>
          </p:nvSpPr>
          <p:spPr bwMode="auto">
            <a:xfrm>
              <a:off x="947" y="1382"/>
              <a:ext cx="71" cy="7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11" name="Rectangle 1144"/>
            <p:cNvSpPr>
              <a:spLocks noChangeArrowheads="1"/>
            </p:cNvSpPr>
            <p:nvPr userDrawn="1"/>
          </p:nvSpPr>
          <p:spPr bwMode="auto">
            <a:xfrm>
              <a:off x="983" y="1419"/>
              <a:ext cx="70" cy="7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12" name="Rectangle 1145"/>
            <p:cNvSpPr>
              <a:spLocks noChangeArrowheads="1"/>
            </p:cNvSpPr>
            <p:nvPr userDrawn="1"/>
          </p:nvSpPr>
          <p:spPr bwMode="auto">
            <a:xfrm>
              <a:off x="1443" y="1683"/>
              <a:ext cx="70" cy="7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cxnSp>
          <p:nvCxnSpPr>
            <p:cNvPr id="113" name="AutoShape 1146"/>
            <p:cNvCxnSpPr>
              <a:cxnSpLocks noChangeShapeType="1"/>
            </p:cNvCxnSpPr>
            <p:nvPr userDrawn="1"/>
          </p:nvCxnSpPr>
          <p:spPr bwMode="auto">
            <a:xfrm>
              <a:off x="1053" y="1457"/>
              <a:ext cx="390" cy="26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2091" name="Rectangle 1131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3429000"/>
            <a:ext cx="6662737" cy="22590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2114" name="Rectangle 1154"/>
          <p:cNvSpPr>
            <a:spLocks noGrp="1" noChangeArrowheads="1"/>
          </p:cNvSpPr>
          <p:nvPr>
            <p:ph type="ctrTitle" sz="quarter"/>
          </p:nvPr>
        </p:nvSpPr>
        <p:spPr>
          <a:xfrm>
            <a:off x="1981200" y="1981200"/>
            <a:ext cx="69342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15-441: Computer Networking</a:t>
            </a:r>
          </a:p>
        </p:txBody>
      </p:sp>
      <p:sp>
        <p:nvSpPr>
          <p:cNvPr id="120" name="Rectangle 1127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121" name="Rectangle 1128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122" name="Rectangle 112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8E72EAAA-30D0-41F3-A1A2-AC0951108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9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 autoUpdateAnimBg="0"/>
      <p:bldP spid="105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40E2B-64BB-408C-9164-518E3A4B0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25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5138" y="152400"/>
            <a:ext cx="2117725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205538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692D5-51C8-4FAE-8B00-EC29FEF3F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95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160838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70438" y="1524000"/>
            <a:ext cx="4162425" cy="4724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97550-484B-4157-B34B-A00773B31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77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475663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62400"/>
            <a:ext cx="8475663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1AE2F-8722-4500-BB11-8B7B2744F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61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160838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438" y="1524000"/>
            <a:ext cx="4162425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3F388-1914-4B02-81F0-9010F1345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65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534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143000"/>
            <a:ext cx="8153400" cy="4419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C9EFC17-B9AC-47D1-A9B0-3301534C563D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973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5389E-E998-48FC-A198-1859DC8688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8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8535C-BDB7-4130-9C58-18944FC9E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3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160838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438" y="1524000"/>
            <a:ext cx="4162425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6F76E-68D0-45D3-994A-A27115764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43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25737-28B8-4A40-8049-F79BF818DA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63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51013-3CCA-4943-B83A-665807371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78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5B5B3-D559-4784-981C-541F9507F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8B8A5-88E8-4837-8444-0502F642D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9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2AA06-FCD6-4292-9F29-A276BD4E0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8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"/>
          <p:cNvGrpSpPr>
            <a:grpSpLocks/>
          </p:cNvGrpSpPr>
          <p:nvPr/>
        </p:nvGrpSpPr>
        <p:grpSpPr bwMode="auto">
          <a:xfrm>
            <a:off x="0" y="68263"/>
            <a:ext cx="457200" cy="6713537"/>
            <a:chOff x="0" y="43"/>
            <a:chExt cx="5760" cy="4229"/>
          </a:xfrm>
        </p:grpSpPr>
        <p:sp>
          <p:nvSpPr>
            <p:cNvPr id="1050" name="Line 4"/>
            <p:cNvSpPr>
              <a:spLocks noChangeShapeType="1"/>
            </p:cNvSpPr>
            <p:nvPr userDrawn="1"/>
          </p:nvSpPr>
          <p:spPr bwMode="auto">
            <a:xfrm>
              <a:off x="0" y="4203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Line 5"/>
            <p:cNvSpPr>
              <a:spLocks noChangeShapeType="1"/>
            </p:cNvSpPr>
            <p:nvPr userDrawn="1"/>
          </p:nvSpPr>
          <p:spPr bwMode="auto">
            <a:xfrm>
              <a:off x="0" y="4239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Line 6"/>
            <p:cNvSpPr>
              <a:spLocks noChangeShapeType="1"/>
            </p:cNvSpPr>
            <p:nvPr userDrawn="1"/>
          </p:nvSpPr>
          <p:spPr bwMode="auto">
            <a:xfrm>
              <a:off x="0" y="4272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Line 7"/>
            <p:cNvSpPr>
              <a:spLocks noChangeShapeType="1"/>
            </p:cNvSpPr>
            <p:nvPr userDrawn="1"/>
          </p:nvSpPr>
          <p:spPr bwMode="auto">
            <a:xfrm>
              <a:off x="0" y="4113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Line 8"/>
            <p:cNvSpPr>
              <a:spLocks noChangeShapeType="1"/>
            </p:cNvSpPr>
            <p:nvPr userDrawn="1"/>
          </p:nvSpPr>
          <p:spPr bwMode="auto">
            <a:xfrm>
              <a:off x="0" y="4065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Line 9"/>
            <p:cNvSpPr>
              <a:spLocks noChangeShapeType="1"/>
            </p:cNvSpPr>
            <p:nvPr userDrawn="1"/>
          </p:nvSpPr>
          <p:spPr bwMode="auto">
            <a:xfrm>
              <a:off x="0" y="4158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Line 10"/>
            <p:cNvSpPr>
              <a:spLocks noChangeShapeType="1"/>
            </p:cNvSpPr>
            <p:nvPr userDrawn="1"/>
          </p:nvSpPr>
          <p:spPr bwMode="auto">
            <a:xfrm>
              <a:off x="0" y="3666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Line 11"/>
            <p:cNvSpPr>
              <a:spLocks noChangeShapeType="1"/>
            </p:cNvSpPr>
            <p:nvPr userDrawn="1"/>
          </p:nvSpPr>
          <p:spPr bwMode="auto">
            <a:xfrm>
              <a:off x="0" y="3639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Line 12"/>
            <p:cNvSpPr>
              <a:spLocks noChangeShapeType="1"/>
            </p:cNvSpPr>
            <p:nvPr userDrawn="1"/>
          </p:nvSpPr>
          <p:spPr bwMode="auto">
            <a:xfrm>
              <a:off x="0" y="4020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Line 13"/>
            <p:cNvSpPr>
              <a:spLocks noChangeShapeType="1"/>
            </p:cNvSpPr>
            <p:nvPr userDrawn="1"/>
          </p:nvSpPr>
          <p:spPr bwMode="auto">
            <a:xfrm>
              <a:off x="0" y="3894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Line 14"/>
            <p:cNvSpPr>
              <a:spLocks noChangeShapeType="1"/>
            </p:cNvSpPr>
            <p:nvPr userDrawn="1"/>
          </p:nvSpPr>
          <p:spPr bwMode="auto">
            <a:xfrm>
              <a:off x="0" y="3813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Line 15"/>
            <p:cNvSpPr>
              <a:spLocks noChangeShapeType="1"/>
            </p:cNvSpPr>
            <p:nvPr userDrawn="1"/>
          </p:nvSpPr>
          <p:spPr bwMode="auto">
            <a:xfrm>
              <a:off x="0" y="3999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Line 16"/>
            <p:cNvSpPr>
              <a:spLocks noChangeShapeType="1"/>
            </p:cNvSpPr>
            <p:nvPr userDrawn="1"/>
          </p:nvSpPr>
          <p:spPr bwMode="auto">
            <a:xfrm>
              <a:off x="0" y="3687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Line 17"/>
            <p:cNvSpPr>
              <a:spLocks noChangeShapeType="1"/>
            </p:cNvSpPr>
            <p:nvPr userDrawn="1"/>
          </p:nvSpPr>
          <p:spPr bwMode="auto">
            <a:xfrm>
              <a:off x="0" y="3741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Line 18"/>
            <p:cNvSpPr>
              <a:spLocks noChangeShapeType="1"/>
            </p:cNvSpPr>
            <p:nvPr userDrawn="1"/>
          </p:nvSpPr>
          <p:spPr bwMode="auto">
            <a:xfrm>
              <a:off x="0" y="393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" name="Line 19"/>
            <p:cNvSpPr>
              <a:spLocks noChangeShapeType="1"/>
            </p:cNvSpPr>
            <p:nvPr userDrawn="1"/>
          </p:nvSpPr>
          <p:spPr bwMode="auto">
            <a:xfrm>
              <a:off x="0" y="3918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" name="Line 20"/>
            <p:cNvSpPr>
              <a:spLocks noChangeShapeType="1"/>
            </p:cNvSpPr>
            <p:nvPr userDrawn="1"/>
          </p:nvSpPr>
          <p:spPr bwMode="auto">
            <a:xfrm>
              <a:off x="0" y="351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7" name="Line 21"/>
            <p:cNvSpPr>
              <a:spLocks noChangeShapeType="1"/>
            </p:cNvSpPr>
            <p:nvPr userDrawn="1"/>
          </p:nvSpPr>
          <p:spPr bwMode="auto">
            <a:xfrm>
              <a:off x="0" y="354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" name="Line 22"/>
            <p:cNvSpPr>
              <a:spLocks noChangeShapeType="1"/>
            </p:cNvSpPr>
            <p:nvPr userDrawn="1"/>
          </p:nvSpPr>
          <p:spPr bwMode="auto">
            <a:xfrm>
              <a:off x="0" y="357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9" name="Line 23"/>
            <p:cNvSpPr>
              <a:spLocks noChangeShapeType="1"/>
            </p:cNvSpPr>
            <p:nvPr userDrawn="1"/>
          </p:nvSpPr>
          <p:spPr bwMode="auto">
            <a:xfrm>
              <a:off x="0" y="3420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0" name="Line 24"/>
            <p:cNvSpPr>
              <a:spLocks noChangeShapeType="1"/>
            </p:cNvSpPr>
            <p:nvPr userDrawn="1"/>
          </p:nvSpPr>
          <p:spPr bwMode="auto">
            <a:xfrm>
              <a:off x="0" y="3372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1" name="Line 25"/>
            <p:cNvSpPr>
              <a:spLocks noChangeShapeType="1"/>
            </p:cNvSpPr>
            <p:nvPr userDrawn="1"/>
          </p:nvSpPr>
          <p:spPr bwMode="auto">
            <a:xfrm>
              <a:off x="0" y="3465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2" name="Line 26"/>
            <p:cNvSpPr>
              <a:spLocks noChangeShapeType="1"/>
            </p:cNvSpPr>
            <p:nvPr userDrawn="1"/>
          </p:nvSpPr>
          <p:spPr bwMode="auto">
            <a:xfrm>
              <a:off x="0" y="2973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3" name="Line 27"/>
            <p:cNvSpPr>
              <a:spLocks noChangeShapeType="1"/>
            </p:cNvSpPr>
            <p:nvPr userDrawn="1"/>
          </p:nvSpPr>
          <p:spPr bwMode="auto">
            <a:xfrm>
              <a:off x="0" y="294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4" name="Line 28"/>
            <p:cNvSpPr>
              <a:spLocks noChangeShapeType="1"/>
            </p:cNvSpPr>
            <p:nvPr userDrawn="1"/>
          </p:nvSpPr>
          <p:spPr bwMode="auto">
            <a:xfrm>
              <a:off x="0" y="3327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" name="Line 29"/>
            <p:cNvSpPr>
              <a:spLocks noChangeShapeType="1"/>
            </p:cNvSpPr>
            <p:nvPr userDrawn="1"/>
          </p:nvSpPr>
          <p:spPr bwMode="auto">
            <a:xfrm>
              <a:off x="0" y="3201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" name="Line 30"/>
            <p:cNvSpPr>
              <a:spLocks noChangeShapeType="1"/>
            </p:cNvSpPr>
            <p:nvPr userDrawn="1"/>
          </p:nvSpPr>
          <p:spPr bwMode="auto">
            <a:xfrm>
              <a:off x="0" y="3120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7" name="Line 31"/>
            <p:cNvSpPr>
              <a:spLocks noChangeShapeType="1"/>
            </p:cNvSpPr>
            <p:nvPr userDrawn="1"/>
          </p:nvSpPr>
          <p:spPr bwMode="auto">
            <a:xfrm>
              <a:off x="0" y="3306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8" name="Line 32"/>
            <p:cNvSpPr>
              <a:spLocks noChangeShapeType="1"/>
            </p:cNvSpPr>
            <p:nvPr userDrawn="1"/>
          </p:nvSpPr>
          <p:spPr bwMode="auto">
            <a:xfrm>
              <a:off x="0" y="2994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9" name="Line 33"/>
            <p:cNvSpPr>
              <a:spLocks noChangeShapeType="1"/>
            </p:cNvSpPr>
            <p:nvPr userDrawn="1"/>
          </p:nvSpPr>
          <p:spPr bwMode="auto">
            <a:xfrm>
              <a:off x="0" y="3048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0" name="Line 34"/>
            <p:cNvSpPr>
              <a:spLocks noChangeShapeType="1"/>
            </p:cNvSpPr>
            <p:nvPr userDrawn="1"/>
          </p:nvSpPr>
          <p:spPr bwMode="auto">
            <a:xfrm>
              <a:off x="0" y="3246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1" name="Line 35"/>
            <p:cNvSpPr>
              <a:spLocks noChangeShapeType="1"/>
            </p:cNvSpPr>
            <p:nvPr userDrawn="1"/>
          </p:nvSpPr>
          <p:spPr bwMode="auto">
            <a:xfrm>
              <a:off x="0" y="3225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2" name="Line 36"/>
            <p:cNvSpPr>
              <a:spLocks noChangeShapeType="1"/>
            </p:cNvSpPr>
            <p:nvPr userDrawn="1"/>
          </p:nvSpPr>
          <p:spPr bwMode="auto">
            <a:xfrm>
              <a:off x="0" y="2831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3" name="Line 37"/>
            <p:cNvSpPr>
              <a:spLocks noChangeShapeType="1"/>
            </p:cNvSpPr>
            <p:nvPr userDrawn="1"/>
          </p:nvSpPr>
          <p:spPr bwMode="auto">
            <a:xfrm>
              <a:off x="0" y="2750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4" name="Line 38"/>
            <p:cNvSpPr>
              <a:spLocks noChangeShapeType="1"/>
            </p:cNvSpPr>
            <p:nvPr userDrawn="1"/>
          </p:nvSpPr>
          <p:spPr bwMode="auto">
            <a:xfrm>
              <a:off x="0" y="2678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" name="Line 39"/>
            <p:cNvSpPr>
              <a:spLocks noChangeShapeType="1"/>
            </p:cNvSpPr>
            <p:nvPr userDrawn="1"/>
          </p:nvSpPr>
          <p:spPr bwMode="auto">
            <a:xfrm>
              <a:off x="0" y="2876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" name="Line 40"/>
            <p:cNvSpPr>
              <a:spLocks noChangeShapeType="1"/>
            </p:cNvSpPr>
            <p:nvPr userDrawn="1"/>
          </p:nvSpPr>
          <p:spPr bwMode="auto">
            <a:xfrm>
              <a:off x="0" y="2855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" name="Line 41"/>
            <p:cNvSpPr>
              <a:spLocks noChangeShapeType="1"/>
            </p:cNvSpPr>
            <p:nvPr userDrawn="1"/>
          </p:nvSpPr>
          <p:spPr bwMode="auto">
            <a:xfrm>
              <a:off x="0" y="2554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8" name="Line 42"/>
            <p:cNvSpPr>
              <a:spLocks noChangeShapeType="1"/>
            </p:cNvSpPr>
            <p:nvPr userDrawn="1"/>
          </p:nvSpPr>
          <p:spPr bwMode="auto">
            <a:xfrm>
              <a:off x="0" y="2590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9" name="Line 43"/>
            <p:cNvSpPr>
              <a:spLocks noChangeShapeType="1"/>
            </p:cNvSpPr>
            <p:nvPr userDrawn="1"/>
          </p:nvSpPr>
          <p:spPr bwMode="auto">
            <a:xfrm>
              <a:off x="0" y="2623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0" name="Line 44"/>
            <p:cNvSpPr>
              <a:spLocks noChangeShapeType="1"/>
            </p:cNvSpPr>
            <p:nvPr userDrawn="1"/>
          </p:nvSpPr>
          <p:spPr bwMode="auto">
            <a:xfrm>
              <a:off x="0" y="2464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1" name="Line 45"/>
            <p:cNvSpPr>
              <a:spLocks noChangeShapeType="1"/>
            </p:cNvSpPr>
            <p:nvPr userDrawn="1"/>
          </p:nvSpPr>
          <p:spPr bwMode="auto">
            <a:xfrm>
              <a:off x="0" y="2416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2" name="Line 46"/>
            <p:cNvSpPr>
              <a:spLocks noChangeShapeType="1"/>
            </p:cNvSpPr>
            <p:nvPr userDrawn="1"/>
          </p:nvSpPr>
          <p:spPr bwMode="auto">
            <a:xfrm>
              <a:off x="0" y="250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3" name="Line 47"/>
            <p:cNvSpPr>
              <a:spLocks noChangeShapeType="1"/>
            </p:cNvSpPr>
            <p:nvPr userDrawn="1"/>
          </p:nvSpPr>
          <p:spPr bwMode="auto">
            <a:xfrm>
              <a:off x="0" y="2371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4" name="Line 48"/>
            <p:cNvSpPr>
              <a:spLocks noChangeShapeType="1"/>
            </p:cNvSpPr>
            <p:nvPr userDrawn="1"/>
          </p:nvSpPr>
          <p:spPr bwMode="auto">
            <a:xfrm>
              <a:off x="0" y="2245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" name="Line 49"/>
            <p:cNvSpPr>
              <a:spLocks noChangeShapeType="1"/>
            </p:cNvSpPr>
            <p:nvPr userDrawn="1"/>
          </p:nvSpPr>
          <p:spPr bwMode="auto">
            <a:xfrm>
              <a:off x="0" y="235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" name="Line 50"/>
            <p:cNvSpPr>
              <a:spLocks noChangeShapeType="1"/>
            </p:cNvSpPr>
            <p:nvPr userDrawn="1"/>
          </p:nvSpPr>
          <p:spPr bwMode="auto">
            <a:xfrm>
              <a:off x="0" y="2290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" name="Line 51"/>
            <p:cNvSpPr>
              <a:spLocks noChangeShapeType="1"/>
            </p:cNvSpPr>
            <p:nvPr userDrawn="1"/>
          </p:nvSpPr>
          <p:spPr bwMode="auto">
            <a:xfrm>
              <a:off x="0" y="2269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8" name="Line 52"/>
            <p:cNvSpPr>
              <a:spLocks noChangeShapeType="1"/>
            </p:cNvSpPr>
            <p:nvPr userDrawn="1"/>
          </p:nvSpPr>
          <p:spPr bwMode="auto">
            <a:xfrm>
              <a:off x="0" y="213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9" name="Line 53"/>
            <p:cNvSpPr>
              <a:spLocks noChangeShapeType="1"/>
            </p:cNvSpPr>
            <p:nvPr userDrawn="1"/>
          </p:nvSpPr>
          <p:spPr bwMode="auto">
            <a:xfrm>
              <a:off x="0" y="216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0" name="Line 54"/>
            <p:cNvSpPr>
              <a:spLocks noChangeShapeType="1"/>
            </p:cNvSpPr>
            <p:nvPr userDrawn="1"/>
          </p:nvSpPr>
          <p:spPr bwMode="auto">
            <a:xfrm>
              <a:off x="0" y="219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1" name="Line 55"/>
            <p:cNvSpPr>
              <a:spLocks noChangeShapeType="1"/>
            </p:cNvSpPr>
            <p:nvPr userDrawn="1"/>
          </p:nvSpPr>
          <p:spPr bwMode="auto">
            <a:xfrm>
              <a:off x="0" y="2040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2" name="Line 56"/>
            <p:cNvSpPr>
              <a:spLocks noChangeShapeType="1"/>
            </p:cNvSpPr>
            <p:nvPr userDrawn="1"/>
          </p:nvSpPr>
          <p:spPr bwMode="auto">
            <a:xfrm>
              <a:off x="0" y="1992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3" name="Line 57"/>
            <p:cNvSpPr>
              <a:spLocks noChangeShapeType="1"/>
            </p:cNvSpPr>
            <p:nvPr userDrawn="1"/>
          </p:nvSpPr>
          <p:spPr bwMode="auto">
            <a:xfrm>
              <a:off x="0" y="2085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4" name="Line 58"/>
            <p:cNvSpPr>
              <a:spLocks noChangeShapeType="1"/>
            </p:cNvSpPr>
            <p:nvPr userDrawn="1"/>
          </p:nvSpPr>
          <p:spPr bwMode="auto">
            <a:xfrm>
              <a:off x="0" y="1593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5" name="Line 59"/>
            <p:cNvSpPr>
              <a:spLocks noChangeShapeType="1"/>
            </p:cNvSpPr>
            <p:nvPr userDrawn="1"/>
          </p:nvSpPr>
          <p:spPr bwMode="auto">
            <a:xfrm>
              <a:off x="0" y="156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" name="Line 60"/>
            <p:cNvSpPr>
              <a:spLocks noChangeShapeType="1"/>
            </p:cNvSpPr>
            <p:nvPr userDrawn="1"/>
          </p:nvSpPr>
          <p:spPr bwMode="auto">
            <a:xfrm>
              <a:off x="0" y="1947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" name="Line 61"/>
            <p:cNvSpPr>
              <a:spLocks noChangeShapeType="1"/>
            </p:cNvSpPr>
            <p:nvPr userDrawn="1"/>
          </p:nvSpPr>
          <p:spPr bwMode="auto">
            <a:xfrm>
              <a:off x="0" y="1821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8" name="Line 62"/>
            <p:cNvSpPr>
              <a:spLocks noChangeShapeType="1"/>
            </p:cNvSpPr>
            <p:nvPr userDrawn="1"/>
          </p:nvSpPr>
          <p:spPr bwMode="auto">
            <a:xfrm>
              <a:off x="0" y="1740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9" name="Line 63"/>
            <p:cNvSpPr>
              <a:spLocks noChangeShapeType="1"/>
            </p:cNvSpPr>
            <p:nvPr userDrawn="1"/>
          </p:nvSpPr>
          <p:spPr bwMode="auto">
            <a:xfrm>
              <a:off x="0" y="1926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0" name="Line 64"/>
            <p:cNvSpPr>
              <a:spLocks noChangeShapeType="1"/>
            </p:cNvSpPr>
            <p:nvPr userDrawn="1"/>
          </p:nvSpPr>
          <p:spPr bwMode="auto">
            <a:xfrm>
              <a:off x="0" y="1614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1" name="Line 65"/>
            <p:cNvSpPr>
              <a:spLocks noChangeShapeType="1"/>
            </p:cNvSpPr>
            <p:nvPr userDrawn="1"/>
          </p:nvSpPr>
          <p:spPr bwMode="auto">
            <a:xfrm>
              <a:off x="0" y="1668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2" name="Line 66"/>
            <p:cNvSpPr>
              <a:spLocks noChangeShapeType="1"/>
            </p:cNvSpPr>
            <p:nvPr userDrawn="1"/>
          </p:nvSpPr>
          <p:spPr bwMode="auto">
            <a:xfrm>
              <a:off x="0" y="1866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3" name="Line 67"/>
            <p:cNvSpPr>
              <a:spLocks noChangeShapeType="1"/>
            </p:cNvSpPr>
            <p:nvPr userDrawn="1"/>
          </p:nvSpPr>
          <p:spPr bwMode="auto">
            <a:xfrm>
              <a:off x="0" y="1845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4" name="Line 68"/>
            <p:cNvSpPr>
              <a:spLocks noChangeShapeType="1"/>
            </p:cNvSpPr>
            <p:nvPr userDrawn="1"/>
          </p:nvSpPr>
          <p:spPr bwMode="auto">
            <a:xfrm>
              <a:off x="0" y="1437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5" name="Line 69"/>
            <p:cNvSpPr>
              <a:spLocks noChangeShapeType="1"/>
            </p:cNvSpPr>
            <p:nvPr userDrawn="1"/>
          </p:nvSpPr>
          <p:spPr bwMode="auto">
            <a:xfrm>
              <a:off x="0" y="1473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" name="Line 70"/>
            <p:cNvSpPr>
              <a:spLocks noChangeShapeType="1"/>
            </p:cNvSpPr>
            <p:nvPr userDrawn="1"/>
          </p:nvSpPr>
          <p:spPr bwMode="auto">
            <a:xfrm>
              <a:off x="0" y="1506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" name="Line 71"/>
            <p:cNvSpPr>
              <a:spLocks noChangeShapeType="1"/>
            </p:cNvSpPr>
            <p:nvPr userDrawn="1"/>
          </p:nvSpPr>
          <p:spPr bwMode="auto">
            <a:xfrm>
              <a:off x="0" y="1347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8" name="Line 72"/>
            <p:cNvSpPr>
              <a:spLocks noChangeShapeType="1"/>
            </p:cNvSpPr>
            <p:nvPr userDrawn="1"/>
          </p:nvSpPr>
          <p:spPr bwMode="auto">
            <a:xfrm>
              <a:off x="0" y="1392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9" name="Line 73"/>
            <p:cNvSpPr>
              <a:spLocks noChangeShapeType="1"/>
            </p:cNvSpPr>
            <p:nvPr userDrawn="1"/>
          </p:nvSpPr>
          <p:spPr bwMode="auto">
            <a:xfrm>
              <a:off x="0" y="1016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" name="Line 74"/>
            <p:cNvSpPr>
              <a:spLocks noChangeShapeType="1"/>
            </p:cNvSpPr>
            <p:nvPr userDrawn="1"/>
          </p:nvSpPr>
          <p:spPr bwMode="auto">
            <a:xfrm>
              <a:off x="0" y="989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1" name="Line 75"/>
            <p:cNvSpPr>
              <a:spLocks noChangeShapeType="1"/>
            </p:cNvSpPr>
            <p:nvPr userDrawn="1"/>
          </p:nvSpPr>
          <p:spPr bwMode="auto">
            <a:xfrm>
              <a:off x="0" y="1244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2" name="Line 76"/>
            <p:cNvSpPr>
              <a:spLocks noChangeShapeType="1"/>
            </p:cNvSpPr>
            <p:nvPr userDrawn="1"/>
          </p:nvSpPr>
          <p:spPr bwMode="auto">
            <a:xfrm>
              <a:off x="0" y="1163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3" name="Line 77"/>
            <p:cNvSpPr>
              <a:spLocks noChangeShapeType="1"/>
            </p:cNvSpPr>
            <p:nvPr userDrawn="1"/>
          </p:nvSpPr>
          <p:spPr bwMode="auto">
            <a:xfrm>
              <a:off x="0" y="1037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4" name="Line 78"/>
            <p:cNvSpPr>
              <a:spLocks noChangeShapeType="1"/>
            </p:cNvSpPr>
            <p:nvPr userDrawn="1"/>
          </p:nvSpPr>
          <p:spPr bwMode="auto">
            <a:xfrm>
              <a:off x="0" y="1091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5" name="Line 79"/>
            <p:cNvSpPr>
              <a:spLocks noChangeShapeType="1"/>
            </p:cNvSpPr>
            <p:nvPr userDrawn="1"/>
          </p:nvSpPr>
          <p:spPr bwMode="auto">
            <a:xfrm>
              <a:off x="0" y="128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" name="Line 80"/>
            <p:cNvSpPr>
              <a:spLocks noChangeShapeType="1"/>
            </p:cNvSpPr>
            <p:nvPr userDrawn="1"/>
          </p:nvSpPr>
          <p:spPr bwMode="auto">
            <a:xfrm>
              <a:off x="0" y="1268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" name="Line 81"/>
            <p:cNvSpPr>
              <a:spLocks noChangeShapeType="1"/>
            </p:cNvSpPr>
            <p:nvPr userDrawn="1"/>
          </p:nvSpPr>
          <p:spPr bwMode="auto">
            <a:xfrm>
              <a:off x="0" y="86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" name="Line 82"/>
            <p:cNvSpPr>
              <a:spLocks noChangeShapeType="1"/>
            </p:cNvSpPr>
            <p:nvPr userDrawn="1"/>
          </p:nvSpPr>
          <p:spPr bwMode="auto">
            <a:xfrm>
              <a:off x="0" y="89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" name="Line 83"/>
            <p:cNvSpPr>
              <a:spLocks noChangeShapeType="1"/>
            </p:cNvSpPr>
            <p:nvPr userDrawn="1"/>
          </p:nvSpPr>
          <p:spPr bwMode="auto">
            <a:xfrm>
              <a:off x="0" y="92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" name="Line 84"/>
            <p:cNvSpPr>
              <a:spLocks noChangeShapeType="1"/>
            </p:cNvSpPr>
            <p:nvPr userDrawn="1"/>
          </p:nvSpPr>
          <p:spPr bwMode="auto">
            <a:xfrm>
              <a:off x="0" y="770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" name="Line 85"/>
            <p:cNvSpPr>
              <a:spLocks noChangeShapeType="1"/>
            </p:cNvSpPr>
            <p:nvPr userDrawn="1"/>
          </p:nvSpPr>
          <p:spPr bwMode="auto">
            <a:xfrm>
              <a:off x="0" y="815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" name="Line 86"/>
            <p:cNvSpPr>
              <a:spLocks noChangeShapeType="1"/>
            </p:cNvSpPr>
            <p:nvPr userDrawn="1"/>
          </p:nvSpPr>
          <p:spPr bwMode="auto">
            <a:xfrm>
              <a:off x="0" y="718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" name="Line 87"/>
            <p:cNvSpPr>
              <a:spLocks noChangeShapeType="1"/>
            </p:cNvSpPr>
            <p:nvPr userDrawn="1"/>
          </p:nvSpPr>
          <p:spPr bwMode="auto">
            <a:xfrm>
              <a:off x="0" y="646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" name="Line 88"/>
            <p:cNvSpPr>
              <a:spLocks noChangeShapeType="1"/>
            </p:cNvSpPr>
            <p:nvPr userDrawn="1"/>
          </p:nvSpPr>
          <p:spPr bwMode="auto">
            <a:xfrm>
              <a:off x="0" y="522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" name="Line 89"/>
            <p:cNvSpPr>
              <a:spLocks noChangeShapeType="1"/>
            </p:cNvSpPr>
            <p:nvPr userDrawn="1"/>
          </p:nvSpPr>
          <p:spPr bwMode="auto">
            <a:xfrm>
              <a:off x="0" y="558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" name="Line 90"/>
            <p:cNvSpPr>
              <a:spLocks noChangeShapeType="1"/>
            </p:cNvSpPr>
            <p:nvPr userDrawn="1"/>
          </p:nvSpPr>
          <p:spPr bwMode="auto">
            <a:xfrm>
              <a:off x="0" y="591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" name="Line 91"/>
            <p:cNvSpPr>
              <a:spLocks noChangeShapeType="1"/>
            </p:cNvSpPr>
            <p:nvPr userDrawn="1"/>
          </p:nvSpPr>
          <p:spPr bwMode="auto">
            <a:xfrm>
              <a:off x="0" y="432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8" name="Line 92"/>
            <p:cNvSpPr>
              <a:spLocks noChangeShapeType="1"/>
            </p:cNvSpPr>
            <p:nvPr userDrawn="1"/>
          </p:nvSpPr>
          <p:spPr bwMode="auto">
            <a:xfrm>
              <a:off x="0" y="384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9" name="Line 93"/>
            <p:cNvSpPr>
              <a:spLocks noChangeShapeType="1"/>
            </p:cNvSpPr>
            <p:nvPr userDrawn="1"/>
          </p:nvSpPr>
          <p:spPr bwMode="auto">
            <a:xfrm>
              <a:off x="0" y="477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0" name="Line 94"/>
            <p:cNvSpPr>
              <a:spLocks noChangeShapeType="1"/>
            </p:cNvSpPr>
            <p:nvPr userDrawn="1"/>
          </p:nvSpPr>
          <p:spPr bwMode="auto">
            <a:xfrm>
              <a:off x="0" y="33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1" name="Line 95"/>
            <p:cNvSpPr>
              <a:spLocks noChangeShapeType="1"/>
            </p:cNvSpPr>
            <p:nvPr userDrawn="1"/>
          </p:nvSpPr>
          <p:spPr bwMode="auto">
            <a:xfrm>
              <a:off x="0" y="318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2" name="Line 96"/>
            <p:cNvSpPr>
              <a:spLocks noChangeShapeType="1"/>
            </p:cNvSpPr>
            <p:nvPr userDrawn="1"/>
          </p:nvSpPr>
          <p:spPr bwMode="auto">
            <a:xfrm>
              <a:off x="0" y="258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3" name="Line 97"/>
            <p:cNvSpPr>
              <a:spLocks noChangeShapeType="1"/>
            </p:cNvSpPr>
            <p:nvPr userDrawn="1"/>
          </p:nvSpPr>
          <p:spPr bwMode="auto">
            <a:xfrm>
              <a:off x="0" y="7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4" name="Line 98"/>
            <p:cNvSpPr>
              <a:spLocks noChangeShapeType="1"/>
            </p:cNvSpPr>
            <p:nvPr userDrawn="1"/>
          </p:nvSpPr>
          <p:spPr bwMode="auto">
            <a:xfrm>
              <a:off x="0" y="43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5" name="Line 99"/>
            <p:cNvSpPr>
              <a:spLocks noChangeShapeType="1"/>
            </p:cNvSpPr>
            <p:nvPr userDrawn="1"/>
          </p:nvSpPr>
          <p:spPr bwMode="auto">
            <a:xfrm>
              <a:off x="0" y="91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6" name="Line 100"/>
            <p:cNvSpPr>
              <a:spLocks noChangeShapeType="1"/>
            </p:cNvSpPr>
            <p:nvPr userDrawn="1"/>
          </p:nvSpPr>
          <p:spPr bwMode="auto">
            <a:xfrm>
              <a:off x="0" y="145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" name="Line 101"/>
            <p:cNvSpPr>
              <a:spLocks noChangeShapeType="1"/>
            </p:cNvSpPr>
            <p:nvPr userDrawn="1"/>
          </p:nvSpPr>
          <p:spPr bwMode="auto">
            <a:xfrm>
              <a:off x="0" y="202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103"/>
          <p:cNvSpPr>
            <a:spLocks noChangeArrowheads="1"/>
          </p:cNvSpPr>
          <p:nvPr/>
        </p:nvSpPr>
        <p:spPr bwMode="auto">
          <a:xfrm>
            <a:off x="76200" y="76200"/>
            <a:ext cx="304800" cy="14509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28" name="Rectangle 104"/>
          <p:cNvSpPr>
            <a:spLocks noChangeArrowheads="1"/>
          </p:cNvSpPr>
          <p:nvPr/>
        </p:nvSpPr>
        <p:spPr bwMode="auto">
          <a:xfrm>
            <a:off x="204788" y="150813"/>
            <a:ext cx="5662612" cy="7778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29" name="Rectangle 105"/>
          <p:cNvSpPr>
            <a:spLocks noChangeArrowheads="1"/>
          </p:cNvSpPr>
          <p:nvPr/>
        </p:nvSpPr>
        <p:spPr bwMode="auto">
          <a:xfrm>
            <a:off x="7300913" y="1185863"/>
            <a:ext cx="1474787" cy="33813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0" name="Rectangle 106"/>
          <p:cNvSpPr>
            <a:spLocks noChangeArrowheads="1"/>
          </p:cNvSpPr>
          <p:nvPr/>
        </p:nvSpPr>
        <p:spPr bwMode="auto">
          <a:xfrm>
            <a:off x="3252788" y="1338263"/>
            <a:ext cx="5662612" cy="7778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1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47566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68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folHlin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1069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folHlink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fr-FR"/>
              <a:t>Lecture 19: TCP Congestion Control</a:t>
            </a:r>
            <a:endParaRPr lang="en-US"/>
          </a:p>
        </p:txBody>
      </p:sp>
      <p:sp>
        <p:nvSpPr>
          <p:cNvPr id="41070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folHlink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5145EFC-388D-47DB-AC4B-DC5AAE74E6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5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458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1036" name="Group 126"/>
          <p:cNvGrpSpPr>
            <a:grpSpLocks/>
          </p:cNvGrpSpPr>
          <p:nvPr userDrawn="1"/>
        </p:nvGrpSpPr>
        <p:grpSpPr bwMode="auto">
          <a:xfrm>
            <a:off x="7620000" y="228600"/>
            <a:ext cx="1066800" cy="838200"/>
            <a:chOff x="912" y="1344"/>
            <a:chExt cx="672" cy="528"/>
          </a:xfrm>
        </p:grpSpPr>
        <p:sp>
          <p:nvSpPr>
            <p:cNvPr id="1037" name="Rectangle 127"/>
            <p:cNvSpPr>
              <a:spLocks noChangeArrowheads="1"/>
            </p:cNvSpPr>
            <p:nvPr userDrawn="1"/>
          </p:nvSpPr>
          <p:spPr bwMode="auto">
            <a:xfrm>
              <a:off x="912" y="1344"/>
              <a:ext cx="672" cy="5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038" name="Rectangle 128"/>
            <p:cNvSpPr>
              <a:spLocks noChangeArrowheads="1"/>
            </p:cNvSpPr>
            <p:nvPr userDrawn="1"/>
          </p:nvSpPr>
          <p:spPr bwMode="auto">
            <a:xfrm>
              <a:off x="1478" y="1721"/>
              <a:ext cx="71" cy="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grpSp>
          <p:nvGrpSpPr>
            <p:cNvPr id="1039" name="Group 129"/>
            <p:cNvGrpSpPr>
              <a:grpSpLocks/>
            </p:cNvGrpSpPr>
            <p:nvPr userDrawn="1"/>
          </p:nvGrpSpPr>
          <p:grpSpPr bwMode="auto">
            <a:xfrm>
              <a:off x="947" y="1419"/>
              <a:ext cx="566" cy="378"/>
              <a:chOff x="1920" y="96"/>
              <a:chExt cx="768" cy="480"/>
            </a:xfrm>
          </p:grpSpPr>
          <p:sp>
            <p:nvSpPr>
              <p:cNvPr id="1044" name="Oval 130"/>
              <p:cNvSpPr>
                <a:spLocks noChangeArrowheads="1"/>
              </p:cNvSpPr>
              <p:nvPr userDrawn="1"/>
            </p:nvSpPr>
            <p:spPr bwMode="auto">
              <a:xfrm>
                <a:off x="1920" y="193"/>
                <a:ext cx="577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45" name="Oval 131"/>
              <p:cNvSpPr>
                <a:spLocks noChangeArrowheads="1"/>
              </p:cNvSpPr>
              <p:nvPr userDrawn="1"/>
            </p:nvSpPr>
            <p:spPr bwMode="auto">
              <a:xfrm>
                <a:off x="2016" y="96"/>
                <a:ext cx="575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46" name="Oval 132"/>
              <p:cNvSpPr>
                <a:spLocks noChangeArrowheads="1"/>
              </p:cNvSpPr>
              <p:nvPr userDrawn="1"/>
            </p:nvSpPr>
            <p:spPr bwMode="auto">
              <a:xfrm>
                <a:off x="2016" y="336"/>
                <a:ext cx="335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47" name="Oval 133"/>
              <p:cNvSpPr>
                <a:spLocks noChangeArrowheads="1"/>
              </p:cNvSpPr>
              <p:nvPr userDrawn="1"/>
            </p:nvSpPr>
            <p:spPr bwMode="auto">
              <a:xfrm>
                <a:off x="2257" y="336"/>
                <a:ext cx="335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48" name="Oval 134"/>
              <p:cNvSpPr>
                <a:spLocks noChangeArrowheads="1"/>
              </p:cNvSpPr>
              <p:nvPr userDrawn="1"/>
            </p:nvSpPr>
            <p:spPr bwMode="auto">
              <a:xfrm>
                <a:off x="2257" y="239"/>
                <a:ext cx="335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49" name="Oval 135"/>
              <p:cNvSpPr>
                <a:spLocks noChangeArrowheads="1"/>
              </p:cNvSpPr>
              <p:nvPr userDrawn="1"/>
            </p:nvSpPr>
            <p:spPr bwMode="auto">
              <a:xfrm>
                <a:off x="2351" y="239"/>
                <a:ext cx="337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</p:grpSp>
        <p:sp>
          <p:nvSpPr>
            <p:cNvPr id="1040" name="Rectangle 136"/>
            <p:cNvSpPr>
              <a:spLocks noChangeArrowheads="1"/>
            </p:cNvSpPr>
            <p:nvPr userDrawn="1"/>
          </p:nvSpPr>
          <p:spPr bwMode="auto">
            <a:xfrm>
              <a:off x="947" y="1382"/>
              <a:ext cx="71" cy="7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041" name="Rectangle 137"/>
            <p:cNvSpPr>
              <a:spLocks noChangeArrowheads="1"/>
            </p:cNvSpPr>
            <p:nvPr userDrawn="1"/>
          </p:nvSpPr>
          <p:spPr bwMode="auto">
            <a:xfrm>
              <a:off x="983" y="1419"/>
              <a:ext cx="70" cy="7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042" name="Rectangle 138"/>
            <p:cNvSpPr>
              <a:spLocks noChangeArrowheads="1"/>
            </p:cNvSpPr>
            <p:nvPr userDrawn="1"/>
          </p:nvSpPr>
          <p:spPr bwMode="auto">
            <a:xfrm>
              <a:off x="1443" y="1683"/>
              <a:ext cx="70" cy="7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cxnSp>
          <p:nvCxnSpPr>
            <p:cNvPr id="1043" name="AutoShape 139"/>
            <p:cNvCxnSpPr>
              <a:cxnSpLocks noChangeShapeType="1"/>
              <a:stCxn id="1041" idx="3"/>
              <a:endCxn id="1042" idx="1"/>
            </p:cNvCxnSpPr>
            <p:nvPr userDrawn="1"/>
          </p:nvCxnSpPr>
          <p:spPr bwMode="auto">
            <a:xfrm>
              <a:off x="1053" y="1457"/>
              <a:ext cx="390" cy="26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4" r:id="rId15"/>
  </p:sldLayoutIdLst>
  <p:hf hd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folHlink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folHlink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folHlink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folHlink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folHlink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folHlink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folHlink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folHlink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1"/>
          </a:solidFill>
          <a:latin typeface="+mn-lt"/>
          <a:ea typeface="ＭＳ Ｐゴシック" charset="-128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nam\nam-1.0a11a-win32.exe%20c:\nam\75pct.nam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nam\nam-1.0a11a-win32.exe%20c:\nam\100pct.na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15-441 Computer Networking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Lecture 17 – TCP Performance &amp; Future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Eric Anderson</a:t>
            </a:r>
          </a:p>
          <a:p>
            <a:pPr eaLnBrk="1" hangingPunct="1"/>
            <a:endParaRPr lang="en-US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Fall 2013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www.cs.cmu.edu/~prs/15-441-F13</a:t>
            </a:r>
            <a:endParaRPr lang="en-US" smtClean="0">
              <a:latin typeface="Chiller" panose="04020404031007020602" pitchFamily="82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46AC77-D89D-472C-9CBA-6C6CBB20D42A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58754" name="Rectangle 2"/>
          <p:cNvSpPr>
            <a:spLocks noChangeArrowheads="1"/>
          </p:cNvSpPr>
          <p:nvPr/>
        </p:nvSpPr>
        <p:spPr bwMode="auto">
          <a:xfrm>
            <a:off x="4648200" y="1676400"/>
            <a:ext cx="4267200" cy="4800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Transmission Rate</a:t>
            </a:r>
          </a:p>
        </p:txBody>
      </p:sp>
      <p:sp>
        <p:nvSpPr>
          <p:cNvPr id="458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41148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What is area under curve?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W = pkts/RTT, T = RTTs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A = avg window * time = ¾ W * 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What was bandwidth?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BW = A / T = ¾ W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>
                <a:ea typeface="ＭＳ Ｐゴシック" panose="020B0600070205080204" pitchFamily="34" charset="-128"/>
              </a:rPr>
              <a:t>In packets per RTT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Need to convert to bytes per second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BW = ¾ W * MSS / RTT</a:t>
            </a:r>
          </a:p>
          <a:p>
            <a:pPr eaLnBrk="1" hangingPunct="1">
              <a:lnSpc>
                <a:spcPct val="90000"/>
              </a:lnSpc>
            </a:pPr>
            <a:endParaRPr lang="en-US" sz="24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What is W?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Depends on loss rate</a:t>
            </a:r>
          </a:p>
        </p:txBody>
      </p:sp>
      <p:sp>
        <p:nvSpPr>
          <p:cNvPr id="458757" name="Rectangle 5"/>
          <p:cNvSpPr>
            <a:spLocks noChangeArrowheads="1"/>
          </p:cNvSpPr>
          <p:nvPr/>
        </p:nvSpPr>
        <p:spPr bwMode="auto">
          <a:xfrm>
            <a:off x="5868988" y="3657600"/>
            <a:ext cx="2514600" cy="14239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9463" name="Line 6"/>
          <p:cNvSpPr>
            <a:spLocks noChangeShapeType="1"/>
          </p:cNvSpPr>
          <p:nvPr/>
        </p:nvSpPr>
        <p:spPr bwMode="auto">
          <a:xfrm>
            <a:off x="5564188" y="5081588"/>
            <a:ext cx="31988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7"/>
          <p:cNvSpPr>
            <a:spLocks noChangeShapeType="1"/>
          </p:cNvSpPr>
          <p:nvPr/>
        </p:nvSpPr>
        <p:spPr bwMode="auto">
          <a:xfrm flipV="1">
            <a:off x="5610225" y="2209800"/>
            <a:ext cx="0" cy="28717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Text Box 8"/>
          <p:cNvSpPr txBox="1">
            <a:spLocks noChangeArrowheads="1"/>
          </p:cNvSpPr>
          <p:nvPr/>
        </p:nvSpPr>
        <p:spPr bwMode="auto">
          <a:xfrm>
            <a:off x="6750050" y="5141913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auto">
          <a:xfrm>
            <a:off x="5091113" y="2898775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W</a:t>
            </a:r>
          </a:p>
        </p:txBody>
      </p:sp>
      <p:sp>
        <p:nvSpPr>
          <p:cNvPr id="19467" name="Line 10"/>
          <p:cNvSpPr>
            <a:spLocks noChangeShapeType="1"/>
          </p:cNvSpPr>
          <p:nvPr/>
        </p:nvSpPr>
        <p:spPr bwMode="auto">
          <a:xfrm>
            <a:off x="5878513" y="3224213"/>
            <a:ext cx="0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1"/>
          <p:cNvSpPr>
            <a:spLocks noChangeShapeType="1"/>
          </p:cNvSpPr>
          <p:nvPr/>
        </p:nvSpPr>
        <p:spPr bwMode="auto">
          <a:xfrm flipV="1">
            <a:off x="5878513" y="3224213"/>
            <a:ext cx="500062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2"/>
          <p:cNvSpPr>
            <a:spLocks noChangeShapeType="1"/>
          </p:cNvSpPr>
          <p:nvPr/>
        </p:nvSpPr>
        <p:spPr bwMode="auto">
          <a:xfrm>
            <a:off x="6378575" y="3224213"/>
            <a:ext cx="0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3"/>
          <p:cNvSpPr>
            <a:spLocks noChangeShapeType="1"/>
          </p:cNvSpPr>
          <p:nvPr/>
        </p:nvSpPr>
        <p:spPr bwMode="auto">
          <a:xfrm flipV="1">
            <a:off x="6378575" y="3224213"/>
            <a:ext cx="503238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4"/>
          <p:cNvSpPr>
            <a:spLocks noChangeShapeType="1"/>
          </p:cNvSpPr>
          <p:nvPr/>
        </p:nvSpPr>
        <p:spPr bwMode="auto">
          <a:xfrm>
            <a:off x="6881813" y="3224213"/>
            <a:ext cx="0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5"/>
          <p:cNvSpPr>
            <a:spLocks noChangeShapeType="1"/>
          </p:cNvSpPr>
          <p:nvPr/>
        </p:nvSpPr>
        <p:spPr bwMode="auto">
          <a:xfrm flipV="1">
            <a:off x="6881813" y="3224213"/>
            <a:ext cx="500062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6"/>
          <p:cNvSpPr>
            <a:spLocks noChangeShapeType="1"/>
          </p:cNvSpPr>
          <p:nvPr/>
        </p:nvSpPr>
        <p:spPr bwMode="auto">
          <a:xfrm>
            <a:off x="7381875" y="3224213"/>
            <a:ext cx="0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7"/>
          <p:cNvSpPr>
            <a:spLocks noChangeShapeType="1"/>
          </p:cNvSpPr>
          <p:nvPr/>
        </p:nvSpPr>
        <p:spPr bwMode="auto">
          <a:xfrm flipV="1">
            <a:off x="7381875" y="3224213"/>
            <a:ext cx="501650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Line 18"/>
          <p:cNvSpPr>
            <a:spLocks noChangeShapeType="1"/>
          </p:cNvSpPr>
          <p:nvPr/>
        </p:nvSpPr>
        <p:spPr bwMode="auto">
          <a:xfrm>
            <a:off x="7883525" y="3224213"/>
            <a:ext cx="0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Line 19"/>
          <p:cNvSpPr>
            <a:spLocks noChangeShapeType="1"/>
          </p:cNvSpPr>
          <p:nvPr/>
        </p:nvSpPr>
        <p:spPr bwMode="auto">
          <a:xfrm flipV="1">
            <a:off x="7883525" y="3224213"/>
            <a:ext cx="500063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Line 20"/>
          <p:cNvSpPr>
            <a:spLocks noChangeShapeType="1"/>
          </p:cNvSpPr>
          <p:nvPr/>
        </p:nvSpPr>
        <p:spPr bwMode="auto">
          <a:xfrm>
            <a:off x="8383588" y="3224213"/>
            <a:ext cx="0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Text Box 21"/>
          <p:cNvSpPr txBox="1">
            <a:spLocks noChangeArrowheads="1"/>
          </p:cNvSpPr>
          <p:nvPr/>
        </p:nvSpPr>
        <p:spPr bwMode="auto">
          <a:xfrm>
            <a:off x="4803775" y="3703638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W/2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79CEA24-8749-4279-8A47-958F09874B66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Simple TCP Model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Some additional assumptions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Fixed RTT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No delayed ACKs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In steady state, TCP losses packet each time window reaches W packets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Window drops to W/2 packets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Each RTT window increases by 1 packet</a:t>
            </a:r>
            <a:r>
              <a:rPr lang="en-US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W/2 * RTT before next loss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4D10D68-7BB4-4130-9B52-EA804C42A037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Simple Loss Model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305800" cy="4724400"/>
          </a:xfrm>
        </p:spPr>
        <p:txBody>
          <a:bodyPr/>
          <a:lstStyle/>
          <a:p>
            <a:pPr eaLnBrk="1" hangingPunct="1"/>
            <a:r>
              <a:rPr lang="en-US" sz="2400" smtClean="0">
                <a:ea typeface="ＭＳ Ｐゴシック" panose="020B0600070205080204" pitchFamily="34" charset="-128"/>
              </a:rPr>
              <a:t>What was the loss rate?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Packets transferred = (</a:t>
            </a:r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¾</a:t>
            </a:r>
            <a:r>
              <a:rPr lang="en-US" sz="2000" smtClean="0">
                <a:ea typeface="ＭＳ Ｐゴシック" panose="020B0600070205080204" pitchFamily="34" charset="-128"/>
              </a:rPr>
              <a:t> W/RTT) * (W/2 * RTT) = 3W</a:t>
            </a:r>
            <a:r>
              <a:rPr lang="en-US" sz="2000" baseline="30000" smtClean="0">
                <a:ea typeface="ＭＳ Ｐゴシック" panose="020B0600070205080204" pitchFamily="34" charset="-128"/>
              </a:rPr>
              <a:t>2</a:t>
            </a:r>
            <a:r>
              <a:rPr lang="en-US" sz="2000" smtClean="0">
                <a:ea typeface="ＭＳ Ｐゴシック" panose="020B0600070205080204" pitchFamily="34" charset="-128"/>
              </a:rPr>
              <a:t>/8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1 packet lost </a:t>
            </a:r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 loss rate = p = 8/3W</a:t>
            </a:r>
            <a:r>
              <a:rPr lang="en-US" sz="2000" baseline="30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2</a:t>
            </a:r>
          </a:p>
          <a:p>
            <a:pPr lvl="1" eaLnBrk="1" hangingPunct="1"/>
            <a:endParaRPr lang="en-US" sz="2000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 </a:t>
            </a:r>
          </a:p>
          <a:p>
            <a:pPr lvl="1" eaLnBrk="1" hangingPunct="1"/>
            <a:endParaRPr lang="en-US" sz="200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sz="24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BW = ¾ * W * MSS / RTT</a:t>
            </a:r>
          </a:p>
          <a:p>
            <a:pPr lvl="1" eaLnBrk="1" hangingPunct="1"/>
            <a:endParaRPr lang="en-US" sz="2000" smtClean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</a:p>
          <a:p>
            <a:pPr lvl="1" eaLnBrk="1" hangingPunct="1"/>
            <a:endParaRPr lang="en-US" sz="2000" smtClean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</a:p>
        </p:txBody>
      </p:sp>
      <p:graphicFrame>
        <p:nvGraphicFramePr>
          <p:cNvPr id="46080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295400" y="5181600"/>
          <a:ext cx="2366963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4" name="Equation" r:id="rId3" imgW="1295400" imgH="558800" progId="Equation.3">
                  <p:embed/>
                </p:oleObj>
              </mc:Choice>
              <mc:Fallback>
                <p:oleObj name="Equation" r:id="rId3" imgW="1295400" imgH="558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2366963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05" name="Object 5"/>
          <p:cNvGraphicFramePr>
            <a:graphicFrameLocks noChangeAspect="1"/>
          </p:cNvGraphicFramePr>
          <p:nvPr/>
        </p:nvGraphicFramePr>
        <p:xfrm>
          <a:off x="1254125" y="2819400"/>
          <a:ext cx="118427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5" name="Equation" r:id="rId5" imgW="647700" imgH="469900" progId="Equation.3">
                  <p:embed/>
                </p:oleObj>
              </mc:Choice>
              <mc:Fallback>
                <p:oleObj name="Equation" r:id="rId5" imgW="647700" imgH="469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819400"/>
                        <a:ext cx="1184275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06" name="Object 6"/>
          <p:cNvGraphicFramePr>
            <a:graphicFrameLocks noChangeAspect="1"/>
          </p:cNvGraphicFramePr>
          <p:nvPr/>
        </p:nvGraphicFramePr>
        <p:xfrm>
          <a:off x="1295400" y="4267200"/>
          <a:ext cx="2462213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6" name="Equation" r:id="rId7" imgW="1346200" imgH="469900" progId="Equation.3">
                  <p:embed/>
                </p:oleObj>
              </mc:Choice>
              <mc:Fallback>
                <p:oleObj name="Equation" r:id="rId7" imgW="1346200" imgH="469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67200"/>
                        <a:ext cx="2462213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Throughput Equation Implications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24000"/>
                <a:ext cx="8475663" cy="4724400"/>
              </a:xfrm>
            </p:spPr>
            <p:txBody>
              <a:bodyPr/>
              <a:lstStyle/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Suppose RTT = 100 </a:t>
                </a:r>
                <a:r>
                  <a:rPr lang="en-US" dirty="0" err="1" smtClean="0"/>
                  <a:t>ms</a:t>
                </a:r>
                <a:r>
                  <a:rPr lang="en-US" dirty="0" smtClean="0"/>
                  <a:t>, MSS = 1.5 KB</a:t>
                </a:r>
              </a:p>
              <a:p>
                <a:r>
                  <a:rPr lang="en-US" dirty="0" smtClean="0"/>
                  <a:t>T = 100 Gb/S</a:t>
                </a:r>
              </a:p>
              <a:p>
                <a:r>
                  <a:rPr lang="en-US" dirty="0" smtClean="0"/>
                  <a:t>p=?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1 drop every 6 </a:t>
                </a:r>
                <a:r>
                  <a:rPr lang="en-US" dirty="0" err="1" smtClean="0"/>
                  <a:t>petabits</a:t>
                </a:r>
                <a:r>
                  <a:rPr lang="en-US" dirty="0"/>
                  <a:t> </a:t>
                </a:r>
                <a:r>
                  <a:rPr lang="en-US" dirty="0" smtClean="0"/>
                  <a:t>(17 hours).</a:t>
                </a:r>
              </a:p>
              <a:p>
                <a:r>
                  <a:rPr lang="en-US" dirty="0" smtClean="0"/>
                  <a:t>So….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24000"/>
                <a:ext cx="8475663" cy="4724400"/>
              </a:xfrm>
              <a:blipFill rotWithShape="0">
                <a:blip r:embed="rId2"/>
                <a:stretch>
                  <a:fillRect l="-12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11-01-07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Lecture 19: TCP Congestion Control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389E-E998-48FC-A198-1859DC8688A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52800" y="1676400"/>
                <a:ext cx="2000419" cy="8656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1.5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𝑀𝑆𝑆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𝑅𝑇𝑇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1676400"/>
                <a:ext cx="2000419" cy="8656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68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F34E-6023-44D5-A0AC-E00AD577CE87}" type="slidenum">
              <a:rPr lang="zh-CN" altLang="en-US"/>
              <a:pPr/>
              <a:t>14</a:t>
            </a:fld>
            <a:endParaRPr lang="en-US" altLang="zh-CN" dirty="0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altLang="zh-CN" sz="3200">
                <a:ea typeface="SimSun" panose="02010600030101010101" pitchFamily="2" charset="-122"/>
              </a:rPr>
              <a:t>TCP over High-Speed Networks</a:t>
            </a:r>
          </a:p>
        </p:txBody>
      </p:sp>
      <p:sp>
        <p:nvSpPr>
          <p:cNvPr id="223235" name="Rectangle 3"/>
          <p:cNvSpPr>
            <a:spLocks noChangeArrowheads="1"/>
          </p:cNvSpPr>
          <p:nvPr/>
        </p:nvSpPr>
        <p:spPr bwMode="auto">
          <a:xfrm>
            <a:off x="457200" y="3048000"/>
            <a:ext cx="8305800" cy="3276600"/>
          </a:xfrm>
          <a:prstGeom prst="rect">
            <a:avLst/>
          </a:prstGeom>
          <a:solidFill>
            <a:srgbClr val="FCFE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3236" name="Line 4"/>
          <p:cNvSpPr>
            <a:spLocks noChangeShapeType="1"/>
          </p:cNvSpPr>
          <p:nvPr/>
        </p:nvSpPr>
        <p:spPr bwMode="auto">
          <a:xfrm>
            <a:off x="1143000" y="3276600"/>
            <a:ext cx="0" cy="243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37" name="Line 5"/>
          <p:cNvSpPr>
            <a:spLocks noChangeShapeType="1"/>
          </p:cNvSpPr>
          <p:nvPr/>
        </p:nvSpPr>
        <p:spPr bwMode="auto">
          <a:xfrm>
            <a:off x="1143000" y="5715000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38" name="Line 6"/>
          <p:cNvSpPr>
            <a:spLocks noChangeShapeType="1"/>
          </p:cNvSpPr>
          <p:nvPr/>
        </p:nvSpPr>
        <p:spPr bwMode="auto">
          <a:xfrm flipV="1">
            <a:off x="2209800" y="3505200"/>
            <a:ext cx="17526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39" name="Text Box 7"/>
          <p:cNvSpPr txBox="1">
            <a:spLocks noChangeArrowheads="1"/>
          </p:cNvSpPr>
          <p:nvPr/>
        </p:nvSpPr>
        <p:spPr bwMode="auto">
          <a:xfrm>
            <a:off x="3200400" y="31686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pitchFamily="34" charset="0"/>
              </a:rPr>
              <a:t>Packet loss</a:t>
            </a:r>
          </a:p>
        </p:txBody>
      </p:sp>
      <p:sp>
        <p:nvSpPr>
          <p:cNvPr id="223240" name="Text Box 8"/>
          <p:cNvSpPr txBox="1">
            <a:spLocks noChangeArrowheads="1"/>
          </p:cNvSpPr>
          <p:nvPr/>
        </p:nvSpPr>
        <p:spPr bwMode="auto">
          <a:xfrm>
            <a:off x="6934200" y="59118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pitchFamily="34" charset="0"/>
              </a:rPr>
              <a:t>Time (RTT)</a:t>
            </a:r>
          </a:p>
        </p:txBody>
      </p:sp>
      <p:sp>
        <p:nvSpPr>
          <p:cNvPr id="223241" name="Line 9"/>
          <p:cNvSpPr>
            <a:spLocks noChangeShapeType="1"/>
          </p:cNvSpPr>
          <p:nvPr/>
        </p:nvSpPr>
        <p:spPr bwMode="auto">
          <a:xfrm>
            <a:off x="3962400" y="35052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42" name="Line 10"/>
          <p:cNvSpPr>
            <a:spLocks noChangeShapeType="1"/>
          </p:cNvSpPr>
          <p:nvPr/>
        </p:nvSpPr>
        <p:spPr bwMode="auto">
          <a:xfrm>
            <a:off x="2209800" y="5867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43" name="Line 11"/>
          <p:cNvSpPr>
            <a:spLocks noChangeShapeType="1"/>
          </p:cNvSpPr>
          <p:nvPr/>
        </p:nvSpPr>
        <p:spPr bwMode="auto">
          <a:xfrm>
            <a:off x="39624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44" name="Line 12"/>
          <p:cNvSpPr>
            <a:spLocks noChangeShapeType="1"/>
          </p:cNvSpPr>
          <p:nvPr/>
        </p:nvSpPr>
        <p:spPr bwMode="auto">
          <a:xfrm>
            <a:off x="3962400" y="2667000"/>
            <a:ext cx="0" cy="3048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45" name="Text Box 13"/>
          <p:cNvSpPr txBox="1">
            <a:spLocks noChangeArrowheads="1"/>
          </p:cNvSpPr>
          <p:nvPr/>
        </p:nvSpPr>
        <p:spPr bwMode="auto">
          <a:xfrm>
            <a:off x="2305050" y="5911850"/>
            <a:ext cx="2190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pitchFamily="34" charset="0"/>
              </a:rPr>
              <a:t>Congestion avoidance</a:t>
            </a:r>
          </a:p>
        </p:txBody>
      </p:sp>
      <p:sp>
        <p:nvSpPr>
          <p:cNvPr id="223246" name="Line 14"/>
          <p:cNvSpPr>
            <a:spLocks noChangeShapeType="1"/>
          </p:cNvSpPr>
          <p:nvPr/>
        </p:nvSpPr>
        <p:spPr bwMode="auto">
          <a:xfrm flipV="1">
            <a:off x="3956050" y="3505200"/>
            <a:ext cx="17526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47" name="Text Box 15"/>
          <p:cNvSpPr txBox="1">
            <a:spLocks noChangeArrowheads="1"/>
          </p:cNvSpPr>
          <p:nvPr/>
        </p:nvSpPr>
        <p:spPr bwMode="auto">
          <a:xfrm>
            <a:off x="4946650" y="31686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pitchFamily="34" charset="0"/>
              </a:rPr>
              <a:t>Packet loss</a:t>
            </a:r>
          </a:p>
        </p:txBody>
      </p:sp>
      <p:sp>
        <p:nvSpPr>
          <p:cNvPr id="223248" name="Line 16"/>
          <p:cNvSpPr>
            <a:spLocks noChangeShapeType="1"/>
          </p:cNvSpPr>
          <p:nvPr/>
        </p:nvSpPr>
        <p:spPr bwMode="auto">
          <a:xfrm>
            <a:off x="5715000" y="35052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49" name="Line 17"/>
          <p:cNvSpPr>
            <a:spLocks noChangeShapeType="1"/>
          </p:cNvSpPr>
          <p:nvPr/>
        </p:nvSpPr>
        <p:spPr bwMode="auto">
          <a:xfrm>
            <a:off x="3962400" y="5867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50" name="Line 18"/>
          <p:cNvSpPr>
            <a:spLocks noChangeShapeType="1"/>
          </p:cNvSpPr>
          <p:nvPr/>
        </p:nvSpPr>
        <p:spPr bwMode="auto">
          <a:xfrm>
            <a:off x="57150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51" name="Line 19"/>
          <p:cNvSpPr>
            <a:spLocks noChangeShapeType="1"/>
          </p:cNvSpPr>
          <p:nvPr/>
        </p:nvSpPr>
        <p:spPr bwMode="auto">
          <a:xfrm>
            <a:off x="5715000" y="2667000"/>
            <a:ext cx="0" cy="3048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52" name="Line 20"/>
          <p:cNvSpPr>
            <a:spLocks noChangeShapeType="1"/>
          </p:cNvSpPr>
          <p:nvPr/>
        </p:nvSpPr>
        <p:spPr bwMode="auto">
          <a:xfrm flipV="1">
            <a:off x="5708650" y="3505200"/>
            <a:ext cx="17526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53" name="Text Box 21"/>
          <p:cNvSpPr txBox="1">
            <a:spLocks noChangeArrowheads="1"/>
          </p:cNvSpPr>
          <p:nvPr/>
        </p:nvSpPr>
        <p:spPr bwMode="auto">
          <a:xfrm>
            <a:off x="6699250" y="31686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pitchFamily="34" charset="0"/>
              </a:rPr>
              <a:t>Packet loss</a:t>
            </a:r>
          </a:p>
        </p:txBody>
      </p:sp>
      <p:sp>
        <p:nvSpPr>
          <p:cNvPr id="223254" name="Line 22"/>
          <p:cNvSpPr>
            <a:spLocks noChangeShapeType="1"/>
          </p:cNvSpPr>
          <p:nvPr/>
        </p:nvSpPr>
        <p:spPr bwMode="auto">
          <a:xfrm>
            <a:off x="7467600" y="35052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55" name="Line 23"/>
          <p:cNvSpPr>
            <a:spLocks noChangeShapeType="1"/>
          </p:cNvSpPr>
          <p:nvPr/>
        </p:nvSpPr>
        <p:spPr bwMode="auto">
          <a:xfrm>
            <a:off x="5715000" y="5867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56" name="Line 24"/>
          <p:cNvSpPr>
            <a:spLocks noChangeShapeType="1"/>
          </p:cNvSpPr>
          <p:nvPr/>
        </p:nvSpPr>
        <p:spPr bwMode="auto">
          <a:xfrm>
            <a:off x="74676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57" name="Line 25"/>
          <p:cNvSpPr>
            <a:spLocks noChangeShapeType="1"/>
          </p:cNvSpPr>
          <p:nvPr/>
        </p:nvSpPr>
        <p:spPr bwMode="auto">
          <a:xfrm>
            <a:off x="7467600" y="2667000"/>
            <a:ext cx="0" cy="3048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58" name="Text Box 26"/>
          <p:cNvSpPr txBox="1">
            <a:spLocks noChangeArrowheads="1"/>
          </p:cNvSpPr>
          <p:nvPr/>
        </p:nvSpPr>
        <p:spPr bwMode="auto">
          <a:xfrm>
            <a:off x="409575" y="3473450"/>
            <a:ext cx="657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pitchFamily="34" charset="0"/>
              </a:rPr>
              <a:t>cwnd</a:t>
            </a:r>
          </a:p>
        </p:txBody>
      </p:sp>
      <p:sp>
        <p:nvSpPr>
          <p:cNvPr id="223259" name="Freeform 27"/>
          <p:cNvSpPr>
            <a:spLocks/>
          </p:cNvSpPr>
          <p:nvPr/>
        </p:nvSpPr>
        <p:spPr bwMode="auto">
          <a:xfrm>
            <a:off x="1152525" y="3429000"/>
            <a:ext cx="1066800" cy="2281238"/>
          </a:xfrm>
          <a:custGeom>
            <a:avLst/>
            <a:gdLst>
              <a:gd name="T0" fmla="*/ 0 w 656"/>
              <a:gd name="T1" fmla="*/ 872 h 872"/>
              <a:gd name="T2" fmla="*/ 432 w 656"/>
              <a:gd name="T3" fmla="*/ 680 h 872"/>
              <a:gd name="T4" fmla="*/ 624 w 656"/>
              <a:gd name="T5" fmla="*/ 104 h 872"/>
              <a:gd name="T6" fmla="*/ 624 w 656"/>
              <a:gd name="T7" fmla="*/ 56 h 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6" h="872">
                <a:moveTo>
                  <a:pt x="0" y="872"/>
                </a:moveTo>
                <a:cubicBezTo>
                  <a:pt x="164" y="840"/>
                  <a:pt x="328" y="808"/>
                  <a:pt x="432" y="680"/>
                </a:cubicBezTo>
                <a:cubicBezTo>
                  <a:pt x="536" y="552"/>
                  <a:pt x="592" y="208"/>
                  <a:pt x="624" y="104"/>
                </a:cubicBezTo>
                <a:cubicBezTo>
                  <a:pt x="656" y="0"/>
                  <a:pt x="640" y="28"/>
                  <a:pt x="624" y="5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60" name="Line 28"/>
          <p:cNvSpPr>
            <a:spLocks noChangeShapeType="1"/>
          </p:cNvSpPr>
          <p:nvPr/>
        </p:nvSpPr>
        <p:spPr bwMode="auto">
          <a:xfrm flipH="1">
            <a:off x="2219325" y="2667000"/>
            <a:ext cx="0" cy="304323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61" name="Line 29"/>
          <p:cNvSpPr>
            <a:spLocks noChangeShapeType="1"/>
          </p:cNvSpPr>
          <p:nvPr/>
        </p:nvSpPr>
        <p:spPr bwMode="auto">
          <a:xfrm>
            <a:off x="1152525" y="5788025"/>
            <a:ext cx="0" cy="157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62" name="Line 30"/>
          <p:cNvSpPr>
            <a:spLocks noChangeShapeType="1"/>
          </p:cNvSpPr>
          <p:nvPr/>
        </p:nvSpPr>
        <p:spPr bwMode="auto">
          <a:xfrm>
            <a:off x="2219325" y="5788025"/>
            <a:ext cx="0" cy="157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63" name="Line 31"/>
          <p:cNvSpPr>
            <a:spLocks noChangeShapeType="1"/>
          </p:cNvSpPr>
          <p:nvPr/>
        </p:nvSpPr>
        <p:spPr bwMode="auto">
          <a:xfrm>
            <a:off x="1152525" y="5867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1143000" y="5911850"/>
            <a:ext cx="1076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pitchFamily="34" charset="0"/>
              </a:rPr>
              <a:t>Slow start</a:t>
            </a:r>
          </a:p>
        </p:txBody>
      </p:sp>
      <p:sp>
        <p:nvSpPr>
          <p:cNvPr id="223265" name="Line 33"/>
          <p:cNvSpPr>
            <a:spLocks noChangeShapeType="1"/>
          </p:cNvSpPr>
          <p:nvPr/>
        </p:nvSpPr>
        <p:spPr bwMode="auto">
          <a:xfrm>
            <a:off x="2219325" y="35052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66" name="Text Box 34"/>
          <p:cNvSpPr txBox="1">
            <a:spLocks noChangeArrowheads="1"/>
          </p:cNvSpPr>
          <p:nvPr/>
        </p:nvSpPr>
        <p:spPr bwMode="auto">
          <a:xfrm>
            <a:off x="1524000" y="31686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pitchFamily="34" charset="0"/>
              </a:rPr>
              <a:t>Packet loss</a:t>
            </a:r>
          </a:p>
        </p:txBody>
      </p:sp>
      <p:sp>
        <p:nvSpPr>
          <p:cNvPr id="223267" name="Text Box 35"/>
          <p:cNvSpPr txBox="1">
            <a:spLocks noChangeArrowheads="1"/>
          </p:cNvSpPr>
          <p:nvPr/>
        </p:nvSpPr>
        <p:spPr bwMode="auto">
          <a:xfrm>
            <a:off x="520700" y="1565222"/>
            <a:ext cx="79978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</a:pPr>
            <a:r>
              <a:rPr lang="zh-CN" altLang="en-US" sz="2000" dirty="0"/>
              <a:t>  </a:t>
            </a:r>
            <a:r>
              <a:rPr lang="en-US" altLang="zh-CN" sz="2000" dirty="0"/>
              <a:t>A TCP connection with 1250-Byte packet size and 100ms RTT is running over a 10Gbps link (assuming no other connections, and no buffers at routers)</a:t>
            </a:r>
          </a:p>
        </p:txBody>
      </p:sp>
      <p:grpSp>
        <p:nvGrpSpPr>
          <p:cNvPr id="223268" name="Group 36"/>
          <p:cNvGrpSpPr>
            <a:grpSpLocks/>
          </p:cNvGrpSpPr>
          <p:nvPr/>
        </p:nvGrpSpPr>
        <p:grpSpPr bwMode="auto">
          <a:xfrm>
            <a:off x="1063625" y="3489325"/>
            <a:ext cx="7767638" cy="396875"/>
            <a:chOff x="670" y="2198"/>
            <a:chExt cx="4893" cy="250"/>
          </a:xfrm>
        </p:grpSpPr>
        <p:sp>
          <p:nvSpPr>
            <p:cNvPr id="223269" name="Line 37"/>
            <p:cNvSpPr>
              <a:spLocks noChangeShapeType="1"/>
            </p:cNvSpPr>
            <p:nvPr/>
          </p:nvSpPr>
          <p:spPr bwMode="auto">
            <a:xfrm>
              <a:off x="720" y="2208"/>
              <a:ext cx="4320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70" name="Text Box 38"/>
            <p:cNvSpPr txBox="1">
              <a:spLocks noChangeArrowheads="1"/>
            </p:cNvSpPr>
            <p:nvPr/>
          </p:nvSpPr>
          <p:spPr bwMode="auto">
            <a:xfrm>
              <a:off x="670" y="2198"/>
              <a:ext cx="6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CN" sz="2000">
                  <a:solidFill>
                    <a:srgbClr val="3333CC"/>
                  </a:solidFill>
                </a:rPr>
                <a:t>100,000</a:t>
              </a:r>
            </a:p>
          </p:txBody>
        </p:sp>
        <p:sp>
          <p:nvSpPr>
            <p:cNvPr id="223271" name="Text Box 39"/>
            <p:cNvSpPr txBox="1">
              <a:spLocks noChangeArrowheads="1"/>
            </p:cNvSpPr>
            <p:nvPr/>
          </p:nvSpPr>
          <p:spPr bwMode="auto">
            <a:xfrm>
              <a:off x="4887" y="2198"/>
              <a:ext cx="6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>
                  <a:solidFill>
                    <a:srgbClr val="3333CC"/>
                  </a:solidFill>
                </a:rPr>
                <a:t>10Gbps</a:t>
              </a:r>
            </a:p>
          </p:txBody>
        </p:sp>
      </p:grpSp>
      <p:grpSp>
        <p:nvGrpSpPr>
          <p:cNvPr id="223272" name="Group 40"/>
          <p:cNvGrpSpPr>
            <a:grpSpLocks/>
          </p:cNvGrpSpPr>
          <p:nvPr/>
        </p:nvGrpSpPr>
        <p:grpSpPr bwMode="auto">
          <a:xfrm>
            <a:off x="1074738" y="4632325"/>
            <a:ext cx="7705725" cy="396875"/>
            <a:chOff x="677" y="2918"/>
            <a:chExt cx="4854" cy="250"/>
          </a:xfrm>
        </p:grpSpPr>
        <p:sp>
          <p:nvSpPr>
            <p:cNvPr id="223273" name="Line 41"/>
            <p:cNvSpPr>
              <a:spLocks noChangeShapeType="1"/>
            </p:cNvSpPr>
            <p:nvPr/>
          </p:nvSpPr>
          <p:spPr bwMode="auto">
            <a:xfrm>
              <a:off x="720" y="2928"/>
              <a:ext cx="4320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74" name="Text Box 42"/>
            <p:cNvSpPr txBox="1">
              <a:spLocks noChangeArrowheads="1"/>
            </p:cNvSpPr>
            <p:nvPr/>
          </p:nvSpPr>
          <p:spPr bwMode="auto">
            <a:xfrm>
              <a:off x="677" y="2918"/>
              <a:ext cx="73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CN" sz="2000">
                  <a:solidFill>
                    <a:srgbClr val="3333CC"/>
                  </a:solidFill>
                </a:rPr>
                <a:t>50,000   </a:t>
              </a:r>
            </a:p>
          </p:txBody>
        </p:sp>
        <p:sp>
          <p:nvSpPr>
            <p:cNvPr id="223275" name="Text Box 43"/>
            <p:cNvSpPr txBox="1">
              <a:spLocks noChangeArrowheads="1"/>
            </p:cNvSpPr>
            <p:nvPr/>
          </p:nvSpPr>
          <p:spPr bwMode="auto">
            <a:xfrm>
              <a:off x="4944" y="2918"/>
              <a:ext cx="5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>
                  <a:solidFill>
                    <a:srgbClr val="3333CC"/>
                  </a:solidFill>
                </a:rPr>
                <a:t>5Gbps</a:t>
              </a:r>
            </a:p>
          </p:txBody>
        </p:sp>
      </p:grpSp>
      <p:grpSp>
        <p:nvGrpSpPr>
          <p:cNvPr id="223276" name="Group 44"/>
          <p:cNvGrpSpPr>
            <a:grpSpLocks/>
          </p:cNvGrpSpPr>
          <p:nvPr/>
        </p:nvGrpSpPr>
        <p:grpSpPr bwMode="auto">
          <a:xfrm>
            <a:off x="2209800" y="2422525"/>
            <a:ext cx="5257800" cy="412750"/>
            <a:chOff x="1392" y="1526"/>
            <a:chExt cx="3312" cy="260"/>
          </a:xfrm>
        </p:grpSpPr>
        <p:sp>
          <p:nvSpPr>
            <p:cNvPr id="223277" name="Line 45"/>
            <p:cNvSpPr>
              <a:spLocks noChangeShapeType="1"/>
            </p:cNvSpPr>
            <p:nvPr/>
          </p:nvSpPr>
          <p:spPr bwMode="auto">
            <a:xfrm>
              <a:off x="2496" y="1776"/>
              <a:ext cx="1104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78" name="Line 46"/>
            <p:cNvSpPr>
              <a:spLocks noChangeShapeType="1"/>
            </p:cNvSpPr>
            <p:nvPr/>
          </p:nvSpPr>
          <p:spPr bwMode="auto">
            <a:xfrm>
              <a:off x="3600" y="1776"/>
              <a:ext cx="1104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79" name="Line 47"/>
            <p:cNvSpPr>
              <a:spLocks noChangeShapeType="1"/>
            </p:cNvSpPr>
            <p:nvPr/>
          </p:nvSpPr>
          <p:spPr bwMode="auto">
            <a:xfrm>
              <a:off x="1392" y="1776"/>
              <a:ext cx="1104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80" name="Text Box 48"/>
            <p:cNvSpPr txBox="1">
              <a:spLocks noChangeArrowheads="1"/>
            </p:cNvSpPr>
            <p:nvPr/>
          </p:nvSpPr>
          <p:spPr bwMode="auto">
            <a:xfrm>
              <a:off x="1565" y="1526"/>
              <a:ext cx="78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>
                  <a:solidFill>
                    <a:srgbClr val="FF0000"/>
                  </a:solidFill>
                </a:rPr>
                <a:t>1.4 hours</a:t>
              </a:r>
            </a:p>
          </p:txBody>
        </p:sp>
        <p:sp>
          <p:nvSpPr>
            <p:cNvPr id="223281" name="Text Box 49"/>
            <p:cNvSpPr txBox="1">
              <a:spLocks noChangeArrowheads="1"/>
            </p:cNvSpPr>
            <p:nvPr/>
          </p:nvSpPr>
          <p:spPr bwMode="auto">
            <a:xfrm>
              <a:off x="2621" y="1536"/>
              <a:ext cx="78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>
                  <a:solidFill>
                    <a:srgbClr val="FF0000"/>
                  </a:solidFill>
                </a:rPr>
                <a:t>1.4 hours</a:t>
              </a:r>
            </a:p>
          </p:txBody>
        </p:sp>
        <p:sp>
          <p:nvSpPr>
            <p:cNvPr id="223282" name="Text Box 50"/>
            <p:cNvSpPr txBox="1">
              <a:spLocks noChangeArrowheads="1"/>
            </p:cNvSpPr>
            <p:nvPr/>
          </p:nvSpPr>
          <p:spPr bwMode="auto">
            <a:xfrm>
              <a:off x="3725" y="1536"/>
              <a:ext cx="78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>
                  <a:solidFill>
                    <a:srgbClr val="FF0000"/>
                  </a:solidFill>
                </a:rPr>
                <a:t>1.4 hours</a:t>
              </a:r>
            </a:p>
          </p:txBody>
        </p:sp>
      </p:grpSp>
      <p:sp>
        <p:nvSpPr>
          <p:cNvPr id="223283" name="Text Box 51"/>
          <p:cNvSpPr txBox="1">
            <a:spLocks noChangeArrowheads="1"/>
          </p:cNvSpPr>
          <p:nvPr/>
        </p:nvSpPr>
        <p:spPr bwMode="auto">
          <a:xfrm>
            <a:off x="8197850" y="31242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b="1"/>
              <a:t>TCP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5600" y="6553200"/>
            <a:ext cx="586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Rhee, Xu. “Congestion Control on High-Speed Networks”</a:t>
            </a:r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376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2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2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23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Throughput Equation Implications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8919"/>
            <a:ext cx="8475663" cy="47244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if we just do this?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11-01-07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Lecture 19: TCP Congestion Control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389E-E998-48FC-A198-1859DC8688A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52800" y="1676400"/>
                <a:ext cx="2000419" cy="8656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1.5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𝑀𝑆𝑆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𝑅𝑇𝑇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1676400"/>
                <a:ext cx="2000419" cy="86568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 bwMode="auto">
          <a:xfrm flipV="1">
            <a:off x="3505200" y="2542086"/>
            <a:ext cx="457200" cy="106991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3353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F46808-066A-4F09-BA43-3DD943093CB2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anose="020B0600070205080204" pitchFamily="34" charset="-128"/>
              </a:rPr>
              <a:t>Throughput Equation Implications 3</a:t>
            </a:r>
            <a:endParaRPr 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BW proportional to 1/RTT?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Do flows sharing a bottleneck get the same bandwidth?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NO!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is RTT fair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If flows share a bottleneck and have the same RTTs then they get same bandwidth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Otherwise, in inverse proportion to the RTT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1E18F17-73DA-47A1-8049-5C30492899F4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Friendliness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ea typeface="ＭＳ Ｐゴシック" panose="020B0600070205080204" pitchFamily="34" charset="-128"/>
              </a:rPr>
              <a:t>What does it mean to be TCP friendly?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TCP is not going away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Any new congestion control must compete with TCP flows</a:t>
            </a:r>
          </a:p>
          <a:p>
            <a:pPr marL="1143000" lvl="2" eaLnBrk="1" hangingPunct="1"/>
            <a:r>
              <a:rPr lang="en-US" sz="1800" smtClean="0">
                <a:ea typeface="ＭＳ Ｐゴシック" panose="020B0600070205080204" pitchFamily="34" charset="-128"/>
              </a:rPr>
              <a:t>Should not clobber TCP flows and grab bulk of link</a:t>
            </a:r>
          </a:p>
          <a:p>
            <a:pPr marL="1143000" lvl="2" eaLnBrk="1" hangingPunct="1"/>
            <a:r>
              <a:rPr lang="en-US" sz="1800" smtClean="0">
                <a:ea typeface="ＭＳ Ｐゴシック" panose="020B0600070205080204" pitchFamily="34" charset="-128"/>
              </a:rPr>
              <a:t>Should also be able to hold its own, i.e. grab its fair share, or it will never become popular</a:t>
            </a:r>
          </a:p>
          <a:p>
            <a:pPr eaLnBrk="1" hangingPunct="1"/>
            <a:r>
              <a:rPr lang="en-US" sz="2400" smtClean="0">
                <a:ea typeface="ＭＳ Ｐゴシック" panose="020B0600070205080204" pitchFamily="34" charset="-128"/>
              </a:rPr>
              <a:t>How is this quantified/shown?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Has evolved into evaluating loss/throughput behavior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If it shows 1/sqrt(p) behavior it is ok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But is this really true?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Request-response: overhead too high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Use RPC: response is ACK for request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What about congestion control?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Multi-media streaming: timeouts add excessive delays, reducing “Quality of Experience”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Typically implement custom transport in the application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Can either tolerate some losses, use FEC, or use TCP, but avoid negative impact of timeouts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Real-time Transport Protocol can help</a:t>
            </a:r>
          </a:p>
          <a:p>
            <a:pPr lvl="2"/>
            <a:r>
              <a:rPr lang="en-US" smtClean="0">
                <a:ea typeface="ＭＳ Ｐゴシック" panose="020B0600070205080204" pitchFamily="34" charset="-128"/>
              </a:rPr>
              <a:t>Limited scope: packet format, control information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What about congestion control?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A3CEF4-E6EC-4F98-A147-54BD8D7A3FF7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4580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Other Transport Protocols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8A333D-D902-482C-9238-05FAE431D31F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sz="32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sz="3200" dirty="0" smtClean="0">
                <a:ea typeface="ＭＳ Ｐゴシック" panose="020B0600070205080204" pitchFamily="34" charset="-128"/>
              </a:rPr>
              <a:t>TCP modeling</a:t>
            </a:r>
          </a:p>
          <a:p>
            <a:pPr eaLnBrk="1" hangingPunct="1"/>
            <a:r>
              <a:rPr lang="en-US" sz="3200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Congestion control variants</a:t>
            </a:r>
          </a:p>
          <a:p>
            <a:pPr eaLnBrk="1" hangingPunct="1"/>
            <a:r>
              <a:rPr lang="en-US" sz="3200" dirty="0" smtClean="0">
                <a:ea typeface="ＭＳ Ｐゴシック" panose="020B0600070205080204" pitchFamily="34" charset="-128"/>
              </a:rPr>
              <a:t>TCP details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41BFA3D-DBAF-43FC-9851-B14BDE245AD5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endParaRPr lang="en-US" sz="3200" dirty="0" smtClean="0"/>
          </a:p>
          <a:p>
            <a:pPr eaLnBrk="1" hangingPunct="1"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TCP modeling</a:t>
            </a:r>
          </a:p>
          <a:p>
            <a:pPr eaLnBrk="1" hangingPunct="1">
              <a:defRPr/>
            </a:pPr>
            <a:endParaRPr lang="en-US" sz="3200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3200" dirty="0" smtClean="0">
                <a:solidFill>
                  <a:schemeClr val="accent6"/>
                </a:solidFill>
              </a:rPr>
              <a:t>TCP details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stop for a moment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the network (really) do?</a:t>
            </a:r>
          </a:p>
          <a:p>
            <a:pPr lvl="1"/>
            <a:r>
              <a:rPr lang="en-US" dirty="0" smtClean="0"/>
              <a:t>Enforce </a:t>
            </a:r>
          </a:p>
          <a:p>
            <a:pPr lvl="2"/>
            <a:r>
              <a:rPr lang="en-US" dirty="0" smtClean="0"/>
              <a:t>Maximum aggregate rate &amp; buffer (has to)</a:t>
            </a:r>
          </a:p>
          <a:p>
            <a:pPr lvl="2"/>
            <a:r>
              <a:rPr lang="en-US" dirty="0" smtClean="0"/>
              <a:t>Isolation?</a:t>
            </a:r>
          </a:p>
          <a:p>
            <a:pPr lvl="2"/>
            <a:r>
              <a:rPr lang="en-US" dirty="0" smtClean="0"/>
              <a:t>Fair sharing?</a:t>
            </a:r>
          </a:p>
          <a:p>
            <a:pPr lvl="1"/>
            <a:r>
              <a:rPr lang="en-US" dirty="0" smtClean="0"/>
              <a:t>Inform</a:t>
            </a:r>
          </a:p>
          <a:p>
            <a:pPr lvl="2"/>
            <a:r>
              <a:rPr lang="en-US" dirty="0" smtClean="0"/>
              <a:t>Aggregate limits exceeded (by packet drop)</a:t>
            </a:r>
          </a:p>
          <a:p>
            <a:pPr lvl="2"/>
            <a:r>
              <a:rPr lang="en-US" dirty="0" smtClean="0"/>
              <a:t>Queue lengths (by delay) (or explicitly)</a:t>
            </a:r>
          </a:p>
          <a:p>
            <a:pPr lvl="2"/>
            <a:r>
              <a:rPr lang="en-US" dirty="0" smtClean="0"/>
              <a:t>Degree of congestion?</a:t>
            </a:r>
          </a:p>
          <a:p>
            <a:pPr lvl="2"/>
            <a:r>
              <a:rPr lang="en-US" dirty="0" smtClean="0"/>
              <a:t>Allowed  rate?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What are the end hosts’ options?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11-01-07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Lecture 19: TCP Congestion Control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389E-E998-48FC-A198-1859DC8688A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7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Equation-Based Rate </a:t>
            </a:r>
            <a:r>
              <a:rPr lang="en-US" dirty="0" smtClean="0"/>
              <a:t>Control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56" y="1483519"/>
            <a:ext cx="8475663" cy="4724400"/>
          </a:xfrm>
        </p:spPr>
        <p:txBody>
          <a:bodyPr/>
          <a:lstStyle/>
          <a:p>
            <a:r>
              <a:rPr lang="en-US" dirty="0" smtClean="0"/>
              <a:t>TCP-Friendly Rate Control (TFRC)</a:t>
            </a:r>
          </a:p>
          <a:p>
            <a:pPr lvl="1"/>
            <a:r>
              <a:rPr lang="en-US" dirty="0" smtClean="0"/>
              <a:t>Goal: “like TCP, but smoother”</a:t>
            </a:r>
          </a:p>
          <a:p>
            <a:pPr lvl="1"/>
            <a:r>
              <a:rPr lang="en-US" dirty="0" smtClean="0"/>
              <a:t>Compute allowed BW T using TCP equation</a:t>
            </a:r>
          </a:p>
          <a:p>
            <a:pPr lvl="2"/>
            <a:r>
              <a:rPr lang="en-US" dirty="0" smtClean="0"/>
              <a:t>Average time between loss events</a:t>
            </a:r>
          </a:p>
          <a:p>
            <a:pPr lvl="1"/>
            <a:r>
              <a:rPr lang="en-US" dirty="0" smtClean="0"/>
              <a:t>Maintain smoothed estimate of loss rate, RTT</a:t>
            </a:r>
          </a:p>
          <a:p>
            <a:pPr lvl="1"/>
            <a:r>
              <a:rPr lang="en-US" dirty="0" smtClean="0"/>
              <a:t>Implement rate control through inter-packet time </a:t>
            </a:r>
            <a:r>
              <a:rPr lang="en-US" i="1" dirty="0" smtClean="0"/>
              <a:t>t</a:t>
            </a:r>
            <a:endParaRPr lang="en-US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11-01-07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Lecture 19: TCP Congestion Control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389E-E998-48FC-A198-1859DC8688A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8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Equation-Based Rate </a:t>
            </a:r>
            <a:r>
              <a:rPr lang="en-US" dirty="0" smtClean="0"/>
              <a:t>Control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56" y="1447800"/>
            <a:ext cx="8475663" cy="4724400"/>
          </a:xfrm>
        </p:spPr>
        <p:txBody>
          <a:bodyPr/>
          <a:lstStyle/>
          <a:p>
            <a:r>
              <a:rPr lang="en-US" dirty="0" smtClean="0"/>
              <a:t>Delay-based </a:t>
            </a:r>
            <a:r>
              <a:rPr lang="en-US" dirty="0"/>
              <a:t>r</a:t>
            </a:r>
            <a:r>
              <a:rPr lang="en-US" dirty="0" smtClean="0"/>
              <a:t>ate control</a:t>
            </a:r>
            <a:r>
              <a:rPr lang="en-US" dirty="0" smtClean="0"/>
              <a:t> (TCP Vegas)</a:t>
            </a:r>
            <a:endParaRPr lang="en-US" dirty="0" smtClean="0"/>
          </a:p>
          <a:p>
            <a:pPr lvl="1"/>
            <a:r>
              <a:rPr lang="en-US" dirty="0" smtClean="0"/>
              <a:t>Goal: </a:t>
            </a:r>
            <a:r>
              <a:rPr lang="en-US" dirty="0" smtClean="0"/>
              <a:t>Respond to congestion </a:t>
            </a:r>
            <a:r>
              <a:rPr lang="en-US" b="1" dirty="0" smtClean="0"/>
              <a:t>before</a:t>
            </a:r>
            <a:r>
              <a:rPr lang="en-US" dirty="0" smtClean="0"/>
              <a:t> buffers are full</a:t>
            </a:r>
          </a:p>
          <a:p>
            <a:pPr lvl="1"/>
            <a:r>
              <a:rPr lang="en-US" dirty="0" smtClean="0"/>
              <a:t>Drop/no-drop is a binary signal,</a:t>
            </a:r>
          </a:p>
          <a:p>
            <a:pPr lvl="1"/>
            <a:r>
              <a:rPr lang="en-US" dirty="0" smtClean="0"/>
              <a:t>Delay is a continuous signal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Measure RTT</a:t>
            </a:r>
          </a:p>
          <a:p>
            <a:pPr lvl="2"/>
            <a:r>
              <a:rPr lang="en-US" dirty="0" smtClean="0"/>
              <a:t>Estimate minimum (no-queuing) RTT</a:t>
            </a:r>
          </a:p>
          <a:p>
            <a:pPr lvl="2"/>
            <a:r>
              <a:rPr lang="en-US" dirty="0" smtClean="0"/>
              <a:t>Estimate expected throughput</a:t>
            </a:r>
          </a:p>
          <a:p>
            <a:pPr lvl="1"/>
            <a:r>
              <a:rPr lang="en-US" dirty="0" smtClean="0"/>
              <a:t>When actual throughput &lt; expected, reduce rate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11-01-07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Lecture 19: TCP Congestion Control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389E-E998-48FC-A198-1859DC8688A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7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Center TCP (DCTCP)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524000"/>
            <a:ext cx="2895600" cy="1905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High throughput </a:t>
            </a:r>
          </a:p>
          <a:p>
            <a:r>
              <a:rPr lang="en-US" dirty="0"/>
              <a:t>Full </a:t>
            </a:r>
            <a:r>
              <a:rPr lang="en-US" dirty="0" smtClean="0"/>
              <a:t>buffers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Large buffers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11-01-07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Lecture 19: TCP Congestion Control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389E-E998-48FC-A198-1859DC8688A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791200" y="1524000"/>
            <a:ext cx="2895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2288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Low latency</a:t>
            </a:r>
          </a:p>
          <a:p>
            <a:r>
              <a:rPr lang="en-US" kern="0" dirty="0" smtClean="0"/>
              <a:t>Empty buffers</a:t>
            </a:r>
            <a:endParaRPr lang="en-US" kern="0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3657600" y="2362200"/>
            <a:ext cx="1905000" cy="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1">
                <a:alpha val="63000"/>
              </a:schemeClr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457200" y="3581400"/>
            <a:ext cx="8458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Solutions</a:t>
            </a:r>
            <a:r>
              <a:rPr lang="en-US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Explicit congestion notification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**</a:t>
            </a:r>
            <a:r>
              <a:rPr lang="en-US" dirty="0" smtClean="0">
                <a:latin typeface="+mn-lt"/>
              </a:rPr>
              <a:t> (before buffers are full)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Estimate degree of congestion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(Fraction of marked packets)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Proportional response</a:t>
            </a:r>
          </a:p>
        </p:txBody>
      </p:sp>
    </p:spTree>
    <p:extLst>
      <p:ext uri="{BB962C8B-B14F-4D97-AF65-F5344CB8AC3E}">
        <p14:creationId xmlns:p14="http://schemas.microsoft.com/office/powerpoint/2010/main" val="106640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(CU)BIC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Adaptive </a:t>
            </a:r>
            <a:r>
              <a:rPr lang="en-US" dirty="0" smtClean="0"/>
              <a:t>additive increase</a:t>
            </a:r>
            <a:endParaRPr lang="en-US" dirty="0" smtClean="0"/>
          </a:p>
          <a:p>
            <a:pPr lvl="1"/>
            <a:r>
              <a:rPr lang="en-US" dirty="0" smtClean="0"/>
              <a:t>Fast recovery toward </a:t>
            </a:r>
            <a:r>
              <a:rPr lang="en-US" dirty="0" err="1" smtClean="0"/>
              <a:t>wmax</a:t>
            </a:r>
            <a:endParaRPr lang="en-US" dirty="0" smtClean="0"/>
          </a:p>
          <a:p>
            <a:pPr lvl="1"/>
            <a:r>
              <a:rPr lang="en-US" dirty="0" smtClean="0"/>
              <a:t>Slow change around (expected) </a:t>
            </a:r>
            <a:r>
              <a:rPr lang="en-US" dirty="0" err="1" smtClean="0"/>
              <a:t>wmax</a:t>
            </a:r>
            <a:endParaRPr lang="en-US" dirty="0" smtClean="0"/>
          </a:p>
          <a:p>
            <a:pPr lvl="1"/>
            <a:r>
              <a:rPr lang="en-US" dirty="0" smtClean="0"/>
              <a:t>Fast search for (higher) </a:t>
            </a:r>
            <a:r>
              <a:rPr lang="en-US" dirty="0" err="1" smtClean="0"/>
              <a:t>wmax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11-01-07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Lecture 19: TCP Congestion Control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389E-E998-48FC-A198-1859DC8688A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52746-E171-430B-B945-45BCAB6309C1}" type="slidenum">
              <a:rPr lang="zh-CN" altLang="en-US"/>
              <a:pPr/>
              <a:t>25</a:t>
            </a:fld>
            <a:endParaRPr lang="en-US" altLang="zh-CN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ea typeface="SimSun" panose="02010600030101010101" pitchFamily="2" charset="-122"/>
              </a:rPr>
              <a:t>Binary </a:t>
            </a:r>
            <a:r>
              <a:rPr lang="en-US" altLang="zh-CN" sz="3200" dirty="0" smtClean="0">
                <a:ea typeface="SimSun" panose="02010600030101010101" pitchFamily="2" charset="-122"/>
              </a:rPr>
              <a:t>Search with </a:t>
            </a:r>
            <a:r>
              <a:rPr lang="en-US" altLang="zh-CN" sz="3200" dirty="0" err="1" smtClean="0">
                <a:ea typeface="SimSun" panose="02010600030101010101" pitchFamily="2" charset="-122"/>
              </a:rPr>
              <a:t>Smax</a:t>
            </a:r>
            <a:r>
              <a:rPr lang="en-US" altLang="zh-CN" sz="3200" dirty="0" smtClean="0">
                <a:ea typeface="SimSun" panose="02010600030101010101" pitchFamily="2" charset="-122"/>
              </a:rPr>
              <a:t> and </a:t>
            </a:r>
            <a:r>
              <a:rPr lang="en-US" altLang="zh-CN" sz="3200" dirty="0" err="1" smtClean="0">
                <a:ea typeface="SimSun" panose="02010600030101010101" pitchFamily="2" charset="-122"/>
              </a:rPr>
              <a:t>Smin</a:t>
            </a:r>
            <a:endParaRPr lang="en-US" altLang="zh-CN" sz="3200" dirty="0">
              <a:ea typeface="SimSun" panose="02010600030101010101" pitchFamily="2" charset="-122"/>
            </a:endParaRPr>
          </a:p>
        </p:txBody>
      </p:sp>
      <p:graphicFrame>
        <p:nvGraphicFramePr>
          <p:cNvPr id="197635" name="Object 3"/>
          <p:cNvGraphicFramePr>
            <a:graphicFrameLocks/>
          </p:cNvGraphicFramePr>
          <p:nvPr>
            <p:ph idx="1"/>
          </p:nvPr>
        </p:nvGraphicFramePr>
        <p:xfrm>
          <a:off x="533400" y="1219200"/>
          <a:ext cx="8283575" cy="504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Chart" r:id="rId5" imgW="8296178" imgH="5048199" progId="MSGraph.Chart.8">
                  <p:embed followColorScheme="full"/>
                </p:oleObj>
              </mc:Choice>
              <mc:Fallback>
                <p:oleObj name="Chart" r:id="rId5" imgW="8296178" imgH="5048199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8283575" cy="504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7647" name="Group 15"/>
          <p:cNvGrpSpPr>
            <a:grpSpLocks/>
          </p:cNvGrpSpPr>
          <p:nvPr/>
        </p:nvGrpSpPr>
        <p:grpSpPr bwMode="auto">
          <a:xfrm>
            <a:off x="4191000" y="1371600"/>
            <a:ext cx="1066800" cy="631825"/>
            <a:chOff x="2640" y="864"/>
            <a:chExt cx="672" cy="398"/>
          </a:xfrm>
        </p:grpSpPr>
        <p:sp>
          <p:nvSpPr>
            <p:cNvPr id="197636" name="Oval 4"/>
            <p:cNvSpPr>
              <a:spLocks noChangeArrowheads="1"/>
            </p:cNvSpPr>
            <p:nvPr/>
          </p:nvSpPr>
          <p:spPr bwMode="auto">
            <a:xfrm>
              <a:off x="2640" y="864"/>
              <a:ext cx="672" cy="192"/>
            </a:xfrm>
            <a:prstGeom prst="ellipse">
              <a:avLst/>
            </a:prstGeom>
            <a:noFill/>
            <a:ln w="28575" algn="ctr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FF0066"/>
                </a:solidFill>
              </a:endParaRPr>
            </a:p>
          </p:txBody>
        </p:sp>
        <p:sp>
          <p:nvSpPr>
            <p:cNvPr id="197637" name="Text Box 5"/>
            <p:cNvSpPr txBox="1">
              <a:spLocks noChangeArrowheads="1"/>
            </p:cNvSpPr>
            <p:nvPr/>
          </p:nvSpPr>
          <p:spPr bwMode="auto">
            <a:xfrm>
              <a:off x="2850" y="1031"/>
              <a:ext cx="4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66"/>
                  </a:solidFill>
                </a:rPr>
                <a:t>Smin</a:t>
              </a:r>
            </a:p>
          </p:txBody>
        </p:sp>
      </p:grpSp>
      <p:grpSp>
        <p:nvGrpSpPr>
          <p:cNvPr id="197646" name="Group 14"/>
          <p:cNvGrpSpPr>
            <a:grpSpLocks/>
          </p:cNvGrpSpPr>
          <p:nvPr/>
        </p:nvGrpSpPr>
        <p:grpSpPr bwMode="auto">
          <a:xfrm>
            <a:off x="1866900" y="2232025"/>
            <a:ext cx="1111250" cy="3240088"/>
            <a:chOff x="1176" y="1406"/>
            <a:chExt cx="700" cy="2041"/>
          </a:xfrm>
        </p:grpSpPr>
        <p:sp>
          <p:nvSpPr>
            <p:cNvPr id="197638" name="Oval 6"/>
            <p:cNvSpPr>
              <a:spLocks noChangeArrowheads="1"/>
            </p:cNvSpPr>
            <p:nvPr/>
          </p:nvSpPr>
          <p:spPr bwMode="auto">
            <a:xfrm rot="-4109033">
              <a:off x="264" y="2318"/>
              <a:ext cx="2041" cy="217"/>
            </a:xfrm>
            <a:prstGeom prst="ellipse">
              <a:avLst/>
            </a:prstGeom>
            <a:noFill/>
            <a:ln w="28575" algn="ctr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zh-CN" altLang="en-US">
                <a:solidFill>
                  <a:srgbClr val="FF0066"/>
                </a:solidFill>
              </a:endParaRPr>
            </a:p>
          </p:txBody>
        </p:sp>
        <p:sp>
          <p:nvSpPr>
            <p:cNvPr id="197639" name="Text Box 7"/>
            <p:cNvSpPr txBox="1">
              <a:spLocks noChangeArrowheads="1"/>
            </p:cNvSpPr>
            <p:nvPr/>
          </p:nvSpPr>
          <p:spPr bwMode="auto">
            <a:xfrm>
              <a:off x="1392" y="2313"/>
              <a:ext cx="4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66"/>
                  </a:solidFill>
                </a:rPr>
                <a:t>Smax</a:t>
              </a:r>
            </a:p>
          </p:txBody>
        </p:sp>
      </p:grpSp>
      <p:sp>
        <p:nvSpPr>
          <p:cNvPr id="197642" name="Text Box 10"/>
          <p:cNvSpPr txBox="1">
            <a:spLocks noChangeArrowheads="1"/>
          </p:cNvSpPr>
          <p:nvPr/>
        </p:nvSpPr>
        <p:spPr bwMode="auto">
          <a:xfrm>
            <a:off x="228600" y="1309688"/>
            <a:ext cx="85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b="1">
                <a:solidFill>
                  <a:srgbClr val="00CC00"/>
                </a:solidFill>
              </a:rPr>
              <a:t>Wmax</a:t>
            </a:r>
          </a:p>
        </p:txBody>
      </p:sp>
      <p:sp>
        <p:nvSpPr>
          <p:cNvPr id="197643" name="Text Box 11"/>
          <p:cNvSpPr txBox="1">
            <a:spLocks noChangeArrowheads="1"/>
          </p:cNvSpPr>
          <p:nvPr/>
        </p:nvSpPr>
        <p:spPr bwMode="auto">
          <a:xfrm>
            <a:off x="260350" y="5257800"/>
            <a:ext cx="806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b="1">
                <a:solidFill>
                  <a:srgbClr val="00CC00"/>
                </a:solidFill>
              </a:rPr>
              <a:t>Wmin</a:t>
            </a:r>
          </a:p>
        </p:txBody>
      </p:sp>
      <p:sp>
        <p:nvSpPr>
          <p:cNvPr id="197644" name="Line 12"/>
          <p:cNvSpPr>
            <a:spLocks noChangeShapeType="1"/>
          </p:cNvSpPr>
          <p:nvPr/>
        </p:nvSpPr>
        <p:spPr bwMode="auto">
          <a:xfrm>
            <a:off x="1524000" y="1524000"/>
            <a:ext cx="7086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7645" name="Text Box 13"/>
          <p:cNvSpPr txBox="1">
            <a:spLocks noChangeArrowheads="1"/>
          </p:cNvSpPr>
          <p:nvPr/>
        </p:nvSpPr>
        <p:spPr bwMode="auto">
          <a:xfrm>
            <a:off x="1639888" y="1127125"/>
            <a:ext cx="2474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CN" sz="2000" dirty="0">
                <a:solidFill>
                  <a:srgbClr val="FF0000"/>
                </a:solidFill>
              </a:rPr>
              <a:t>Available Bandwidth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6592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oleChartEl type="series" lvl="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7635">
                                            <p:oleChartEl type="series" lvl="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oleChartEl type="series" lvl="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97635">
                                            <p:oleChartEl type="series" lvl="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97635" grpId="0" bld="series" 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CUBIC in one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EFC17-B9AC-47D1-A9B0-3301534C563D}" type="slidenum">
              <a:rPr lang="zh-CN" altLang="en-US" smtClean="0"/>
              <a:pPr/>
              <a:t>26</a:t>
            </a:fld>
            <a:endParaRPr lang="en-US" altLang="zh-CN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400" y="1219200"/>
            <a:ext cx="7112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054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8A333D-D902-482C-9238-05FAE431D31F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sz="32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sz="3200" dirty="0" smtClean="0">
                <a:ea typeface="ＭＳ Ｐゴシック" panose="020B0600070205080204" pitchFamily="34" charset="-128"/>
              </a:rPr>
              <a:t>TCP modeling</a:t>
            </a:r>
          </a:p>
          <a:p>
            <a:pPr eaLnBrk="1" hangingPunct="1"/>
            <a:r>
              <a:rPr lang="en-US" sz="3200" dirty="0" smtClean="0">
                <a:ea typeface="ＭＳ Ｐゴシック" panose="020B0600070205080204" pitchFamily="34" charset="-128"/>
              </a:rPr>
              <a:t>Congestion control variants</a:t>
            </a:r>
          </a:p>
          <a:p>
            <a:pPr eaLnBrk="1" hangingPunct="1"/>
            <a:r>
              <a:rPr lang="en-US" sz="3200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TCP details</a:t>
            </a:r>
          </a:p>
        </p:txBody>
      </p:sp>
    </p:spTree>
    <p:extLst>
      <p:ext uri="{BB962C8B-B14F-4D97-AF65-F5344CB8AC3E}">
        <p14:creationId xmlns:p14="http://schemas.microsoft.com/office/powerpoint/2010/main" val="399189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34378C-0509-48AD-9B3B-5CB7D6646907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Delayed ACKS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Problem:	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In request/response programs, you send separate ACK and Data packets for each transaction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Solution: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Don’t ACK data immediately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Wait 200ms (must be less than 500ms – why?)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Must ACK every other packet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Must not delay duplicate ACKs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5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110FDE0-4A2B-4F91-9D09-00B5F1EBE2DE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Delayed ACKS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Problem:	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In request/response programs, you send separate ACK and Data packets for each transaction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Solution: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Don’t ACK data immediately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Wait 200ms (must be less than 500ms – why?)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Must ACK every other packet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Must not delay duplicate ACKs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5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04AAC1B-CF16-4461-98EC-7D78368720FC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Performance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Can TCP saturate a link?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Congestion control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Increase utilization until… link becomes congested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React by decreasing window by 50%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Window is proportional to rate * RTT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Doesn’t this mean that the network oscillates between 50 and 100% utilization?</a:t>
            </a:r>
            <a:endParaRPr lang="en-US" smtClean="0">
              <a:ea typeface="ＭＳ Ｐゴシック" panose="020B0600070205080204" pitchFamily="34" charset="-128"/>
              <a:hlinkClick r:id="rId2" action="ppaction://program"/>
            </a:endParaRP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  <a:hlinkClick r:id="rId2" action="ppaction://program"/>
              </a:rPr>
              <a:t>Average utilization = 75%??</a:t>
            </a:r>
            <a:endParaRPr lang="en-US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No…this is *not* right!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7B17BFA-DDEE-4AD8-A445-1A51CB9A17A1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ea typeface="ＭＳ Ｐゴシック" panose="020B0600070205080204" pitchFamily="34" charset="-128"/>
              </a:rPr>
              <a:t>TCP ACK Generation</a:t>
            </a:r>
            <a:r>
              <a:rPr lang="en-US" smtClean="0">
                <a:ea typeface="ＭＳ Ｐゴシック" panose="020B0600070205080204" pitchFamily="34" charset="-128"/>
              </a:rPr>
              <a:t> </a:t>
            </a:r>
            <a:r>
              <a:rPr lang="en-US" sz="1800" smtClean="0">
                <a:ea typeface="ＭＳ Ｐゴシック" panose="020B0600070205080204" pitchFamily="34" charset="-128"/>
              </a:rPr>
              <a:t>[RFC 1122, RFC 2581]</a:t>
            </a:r>
            <a:endParaRPr 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752475" y="1554163"/>
            <a:ext cx="3346450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400">
                <a:solidFill>
                  <a:srgbClr val="FF0000"/>
                </a:solidFill>
              </a:rPr>
              <a:t>Event</a:t>
            </a: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In-order segment arrival,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No gaps,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Everything else already ACKed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In-order segment arrival,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No gaps,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One delayed ACK pending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Out-of-order segment arrival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Higher-than-expect seq. #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Gap detected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Arrival of segment that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partially or completely fills gap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000">
              <a:latin typeface="Times New Roman" panose="02020603050405020304" pitchFamily="18" charset="0"/>
            </a:endParaRP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4514850" y="1544638"/>
            <a:ext cx="4006850" cy="472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400">
                <a:solidFill>
                  <a:srgbClr val="FF0000"/>
                </a:solidFill>
              </a:rPr>
              <a:t>TCP Receiver action</a:t>
            </a: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Delayed ACK. Wait up to 500ms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for next segment. If no next segment,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send ACK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Immediately send single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cumulative ACK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Send duplicate ACK, indicating seq. #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of next expected byte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800"/>
              <a:t>Immediate ACK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80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1000">
              <a:latin typeface="Times New Roman" panose="02020603050405020304" pitchFamily="18" charset="0"/>
            </a:endParaRPr>
          </a:p>
        </p:txBody>
      </p:sp>
      <p:sp>
        <p:nvSpPr>
          <p:cNvPr id="28678" name="Line 5"/>
          <p:cNvSpPr>
            <a:spLocks noChangeShapeType="1"/>
          </p:cNvSpPr>
          <p:nvPr/>
        </p:nvSpPr>
        <p:spPr bwMode="auto">
          <a:xfrm>
            <a:off x="876300" y="2009775"/>
            <a:ext cx="7467600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Line 6"/>
          <p:cNvSpPr>
            <a:spLocks noChangeShapeType="1"/>
          </p:cNvSpPr>
          <p:nvPr/>
        </p:nvSpPr>
        <p:spPr bwMode="auto">
          <a:xfrm flipV="1">
            <a:off x="847725" y="3190875"/>
            <a:ext cx="74771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Line 7"/>
          <p:cNvSpPr>
            <a:spLocks noChangeShapeType="1"/>
          </p:cNvSpPr>
          <p:nvPr/>
        </p:nvSpPr>
        <p:spPr bwMode="auto">
          <a:xfrm>
            <a:off x="857250" y="4305300"/>
            <a:ext cx="75057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8"/>
          <p:cNvSpPr>
            <a:spLocks noChangeShapeType="1"/>
          </p:cNvSpPr>
          <p:nvPr/>
        </p:nvSpPr>
        <p:spPr bwMode="auto">
          <a:xfrm>
            <a:off x="866775" y="5410200"/>
            <a:ext cx="7486650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9"/>
          <p:cNvSpPr>
            <a:spLocks noChangeShapeType="1"/>
          </p:cNvSpPr>
          <p:nvPr/>
        </p:nvSpPr>
        <p:spPr bwMode="auto">
          <a:xfrm>
            <a:off x="4324350" y="1704975"/>
            <a:ext cx="0" cy="4352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6B0B44E-E310-4FFB-9079-934241A39C5D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Delayed Ack Impact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congestion control triggered by acks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If receive half as many acks </a:t>
            </a:r>
            <a:r>
              <a:rPr lang="en-US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</a:t>
            </a:r>
            <a:r>
              <a:rPr lang="en-US" smtClean="0">
                <a:ea typeface="ＭＳ Ｐゴシック" panose="020B0600070205080204" pitchFamily="34" charset="-128"/>
              </a:rPr>
              <a:t> window grows half as fast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Slow start with window = 1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Will trigger delayed ack timer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First exchange will take at least 200ms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Start with &gt; 1 initial window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Bug in BSD, now a “feature”/standard</a:t>
            </a:r>
          </a:p>
          <a:p>
            <a:pPr eaLnBrk="1" hangingPunct="1"/>
            <a:endParaRPr lang="en-US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8333222-2C4F-49E8-B109-E1B753B91CF0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Nagel’s Algorithm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Small packet problem: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Don’t want to send a 41 byte packet for each keystroke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How long to wait for more data?  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Solution: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Allow only one outstanding small (not full sized) segment that has not yet been acknowledged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Can be disabled for interactive applications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87" grpId="0" build="p" bldLvl="2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9232502-B150-424E-B414-6500FF7AC7EF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Large Windows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ea typeface="ＭＳ Ｐゴシック" panose="020B0600070205080204" pitchFamily="34" charset="-128"/>
              </a:rPr>
              <a:t>Delay-bandwidth product for 100ms delay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1.5Mbps: 18KB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10Mbps: 122KB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45Mbps: 549KB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100Mbps: 1.2MB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622Mbps: 7.4MB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1.2Gbps: 14.8MB</a:t>
            </a:r>
          </a:p>
          <a:p>
            <a:pPr eaLnBrk="1" hangingPunct="1"/>
            <a:r>
              <a:rPr lang="en-US" sz="2400" smtClean="0">
                <a:ea typeface="ＭＳ Ｐゴシック" panose="020B0600070205080204" pitchFamily="34" charset="-128"/>
              </a:rPr>
              <a:t>Why is this a problem?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10Mbps &gt; max 16bit window</a:t>
            </a:r>
          </a:p>
          <a:p>
            <a:pPr eaLnBrk="1" hangingPunct="1"/>
            <a:r>
              <a:rPr lang="en-US" sz="2400" smtClean="0">
                <a:ea typeface="ＭＳ Ｐゴシック" panose="020B0600070205080204" pitchFamily="34" charset="-128"/>
              </a:rPr>
              <a:t>Scaling factor on advertised window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Specifies how many bits window must be shifted to the left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Scaling factor exchanged during connection setup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0B0F08F-406F-449D-94CF-D9C056F7734E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Window Scaling:</a:t>
            </a:r>
            <a:br>
              <a:rPr lang="en-US" smtClean="0">
                <a:ea typeface="ＭＳ Ｐゴシック" panose="020B0600070205080204" pitchFamily="34" charset="-128"/>
              </a:rPr>
            </a:br>
            <a:r>
              <a:rPr lang="en-US" smtClean="0">
                <a:ea typeface="ＭＳ Ｐゴシック" panose="020B0600070205080204" pitchFamily="34" charset="-128"/>
              </a:rPr>
              <a:t>Example Use of Options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55738"/>
            <a:ext cx="4038600" cy="48688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“Large window” option (RFC 1323)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ea typeface="ＭＳ Ｐゴシック" panose="020B0600070205080204" pitchFamily="34" charset="-128"/>
              </a:rPr>
              <a:t>Negotiated by the hosts during connection establishment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ea typeface="ＭＳ Ｐゴシック" panose="020B0600070205080204" pitchFamily="34" charset="-128"/>
              </a:rPr>
              <a:t>Option 3 specifies the number of bits by which to shift the value in the 16 bit window field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ea typeface="ＭＳ Ｐゴシック" panose="020B0600070205080204" pitchFamily="34" charset="-128"/>
              </a:rPr>
              <a:t>Independently set for the two transmit directions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The scaling factor specifies bit shift of the window field in the TCP header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ea typeface="ＭＳ Ｐゴシック" panose="020B0600070205080204" pitchFamily="34" charset="-128"/>
              </a:rPr>
              <a:t>Scaling value of 2 translates into a factor of 4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Old TCP implementations will simply ignore the option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ea typeface="ＭＳ Ｐゴシック" panose="020B0600070205080204" pitchFamily="34" charset="-128"/>
              </a:rPr>
              <a:t>Definition of an option</a:t>
            </a:r>
          </a:p>
        </p:txBody>
      </p:sp>
      <p:sp>
        <p:nvSpPr>
          <p:cNvPr id="32773" name="Line 4"/>
          <p:cNvSpPr>
            <a:spLocks noChangeShapeType="1"/>
          </p:cNvSpPr>
          <p:nvPr/>
        </p:nvSpPr>
        <p:spPr bwMode="auto">
          <a:xfrm>
            <a:off x="4565650" y="1825625"/>
            <a:ext cx="4108450" cy="12922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Line 5"/>
          <p:cNvSpPr>
            <a:spLocks noChangeShapeType="1"/>
          </p:cNvSpPr>
          <p:nvPr/>
        </p:nvSpPr>
        <p:spPr bwMode="auto">
          <a:xfrm flipH="1">
            <a:off x="4489450" y="3194050"/>
            <a:ext cx="4108450" cy="12938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Line 6"/>
          <p:cNvSpPr>
            <a:spLocks noChangeShapeType="1"/>
          </p:cNvSpPr>
          <p:nvPr/>
        </p:nvSpPr>
        <p:spPr bwMode="auto">
          <a:xfrm>
            <a:off x="4489450" y="4564063"/>
            <a:ext cx="4108450" cy="12922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776" name="Group 7"/>
          <p:cNvGrpSpPr>
            <a:grpSpLocks/>
          </p:cNvGrpSpPr>
          <p:nvPr/>
        </p:nvGrpSpPr>
        <p:grpSpPr bwMode="auto">
          <a:xfrm>
            <a:off x="6164263" y="1673225"/>
            <a:ext cx="2054225" cy="989013"/>
            <a:chOff x="4128" y="1056"/>
            <a:chExt cx="1296" cy="624"/>
          </a:xfrm>
        </p:grpSpPr>
        <p:sp>
          <p:nvSpPr>
            <p:cNvPr id="32786" name="Rectangle 8"/>
            <p:cNvSpPr>
              <a:spLocks noChangeArrowheads="1"/>
            </p:cNvSpPr>
            <p:nvPr/>
          </p:nvSpPr>
          <p:spPr bwMode="auto">
            <a:xfrm>
              <a:off x="4128" y="1056"/>
              <a:ext cx="129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294" tIns="45647" rIns="91294" bIns="45647" anchor="ctr"/>
            <a:lstStyle>
              <a:lvl1pPr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sz="2400" b="1">
                  <a:solidFill>
                    <a:srgbClr val="FFFF00"/>
                  </a:solidFill>
                </a:rPr>
                <a:t>TCP </a:t>
              </a:r>
              <a:r>
                <a:rPr lang="en-US" sz="1800" b="1">
                  <a:solidFill>
                    <a:srgbClr val="FFFF00"/>
                  </a:solidFill>
                </a:rPr>
                <a:t>syn</a:t>
              </a:r>
              <a:endParaRPr lang="en-US" sz="2400" b="1">
                <a:solidFill>
                  <a:srgbClr val="FFFF00"/>
                </a:solidFill>
              </a:endParaRPr>
            </a:p>
          </p:txBody>
        </p:sp>
        <p:sp>
          <p:nvSpPr>
            <p:cNvPr id="32787" name="Rectangle 9"/>
            <p:cNvSpPr>
              <a:spLocks noChangeArrowheads="1"/>
            </p:cNvSpPr>
            <p:nvPr/>
          </p:nvSpPr>
          <p:spPr bwMode="auto">
            <a:xfrm>
              <a:off x="4128" y="1440"/>
              <a:ext cx="624" cy="2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294" tIns="45647" rIns="91294" bIns="45647" anchor="ctr"/>
            <a:lstStyle>
              <a:lvl1pPr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sz="2400" b="1">
                  <a:solidFill>
                    <a:srgbClr val="FFFF00"/>
                  </a:solidFill>
                </a:rPr>
                <a:t>SW?</a:t>
              </a:r>
            </a:p>
          </p:txBody>
        </p:sp>
        <p:sp>
          <p:nvSpPr>
            <p:cNvPr id="32788" name="Rectangle 10"/>
            <p:cNvSpPr>
              <a:spLocks noChangeArrowheads="1"/>
            </p:cNvSpPr>
            <p:nvPr/>
          </p:nvSpPr>
          <p:spPr bwMode="auto">
            <a:xfrm>
              <a:off x="4800" y="1440"/>
              <a:ext cx="624" cy="2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294" tIns="45647" rIns="91294" bIns="45647" anchor="ctr"/>
            <a:lstStyle>
              <a:lvl1pPr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</p:grpSp>
      <p:sp>
        <p:nvSpPr>
          <p:cNvPr id="32777" name="Rectangle 11"/>
          <p:cNvSpPr>
            <a:spLocks noChangeArrowheads="1"/>
          </p:cNvSpPr>
          <p:nvPr/>
        </p:nvSpPr>
        <p:spPr bwMode="auto">
          <a:xfrm>
            <a:off x="5326063" y="3041650"/>
            <a:ext cx="2055812" cy="5334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defTabSz="912813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400" b="1">
                <a:solidFill>
                  <a:srgbClr val="FFFF00"/>
                </a:solidFill>
              </a:rPr>
              <a:t>TCP </a:t>
            </a:r>
            <a:r>
              <a:rPr lang="en-US" sz="1800" b="1">
                <a:solidFill>
                  <a:srgbClr val="FFFF00"/>
                </a:solidFill>
              </a:rPr>
              <a:t>syn,ack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32778" name="Rectangle 12"/>
          <p:cNvSpPr>
            <a:spLocks noChangeArrowheads="1"/>
          </p:cNvSpPr>
          <p:nvPr/>
        </p:nvSpPr>
        <p:spPr bwMode="auto">
          <a:xfrm>
            <a:off x="5326063" y="3651250"/>
            <a:ext cx="989012" cy="3794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defTabSz="912813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400" b="1">
                <a:solidFill>
                  <a:srgbClr val="FFFF00"/>
                </a:solidFill>
              </a:rPr>
              <a:t>SW </a:t>
            </a:r>
            <a:r>
              <a:rPr lang="en-US" sz="1800" b="1">
                <a:solidFill>
                  <a:srgbClr val="FFFF00"/>
                </a:solidFill>
              </a:rPr>
              <a:t>yes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32779" name="Rectangle 13"/>
          <p:cNvSpPr>
            <a:spLocks noChangeArrowheads="1"/>
          </p:cNvSpPr>
          <p:nvPr/>
        </p:nvSpPr>
        <p:spPr bwMode="auto">
          <a:xfrm>
            <a:off x="6391275" y="3651250"/>
            <a:ext cx="990600" cy="3794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defTabSz="912813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4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32780" name="Rectangle 14"/>
          <p:cNvSpPr>
            <a:spLocks noChangeArrowheads="1"/>
          </p:cNvSpPr>
          <p:nvPr/>
        </p:nvSpPr>
        <p:spPr bwMode="auto">
          <a:xfrm>
            <a:off x="5326063" y="4106863"/>
            <a:ext cx="989012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defTabSz="912813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400" b="1">
                <a:solidFill>
                  <a:srgbClr val="FFFF00"/>
                </a:solidFill>
              </a:rPr>
              <a:t>SW?</a:t>
            </a:r>
          </a:p>
        </p:txBody>
      </p:sp>
      <p:sp>
        <p:nvSpPr>
          <p:cNvPr id="32781" name="Rectangle 15"/>
          <p:cNvSpPr>
            <a:spLocks noChangeArrowheads="1"/>
          </p:cNvSpPr>
          <p:nvPr/>
        </p:nvSpPr>
        <p:spPr bwMode="auto">
          <a:xfrm>
            <a:off x="6391275" y="4106863"/>
            <a:ext cx="990600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defTabSz="912813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400" b="1">
                <a:solidFill>
                  <a:srgbClr val="FFFF00"/>
                </a:solidFill>
              </a:rPr>
              <a:t>2</a:t>
            </a:r>
          </a:p>
        </p:txBody>
      </p:sp>
      <p:grpSp>
        <p:nvGrpSpPr>
          <p:cNvPr id="32782" name="Group 16"/>
          <p:cNvGrpSpPr>
            <a:grpSpLocks/>
          </p:cNvGrpSpPr>
          <p:nvPr/>
        </p:nvGrpSpPr>
        <p:grpSpPr bwMode="auto">
          <a:xfrm>
            <a:off x="5783263" y="4943475"/>
            <a:ext cx="2054225" cy="989013"/>
            <a:chOff x="4080" y="2832"/>
            <a:chExt cx="1296" cy="624"/>
          </a:xfrm>
        </p:grpSpPr>
        <p:sp>
          <p:nvSpPr>
            <p:cNvPr id="32783" name="Rectangle 17"/>
            <p:cNvSpPr>
              <a:spLocks noChangeArrowheads="1"/>
            </p:cNvSpPr>
            <p:nvPr/>
          </p:nvSpPr>
          <p:spPr bwMode="auto">
            <a:xfrm>
              <a:off x="4080" y="2832"/>
              <a:ext cx="129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294" tIns="45647" rIns="91294" bIns="45647" anchor="ctr"/>
            <a:lstStyle>
              <a:lvl1pPr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sz="2400" b="1">
                  <a:solidFill>
                    <a:srgbClr val="FFFF00"/>
                  </a:solidFill>
                </a:rPr>
                <a:t>TCP </a:t>
              </a:r>
              <a:r>
                <a:rPr lang="en-US" sz="1800" b="1">
                  <a:solidFill>
                    <a:srgbClr val="FFFF00"/>
                  </a:solidFill>
                </a:rPr>
                <a:t>ack</a:t>
              </a:r>
              <a:endParaRPr lang="en-US" sz="2400" b="1">
                <a:solidFill>
                  <a:srgbClr val="FFFF00"/>
                </a:solidFill>
              </a:endParaRPr>
            </a:p>
          </p:txBody>
        </p:sp>
        <p:sp>
          <p:nvSpPr>
            <p:cNvPr id="32784" name="Rectangle 18"/>
            <p:cNvSpPr>
              <a:spLocks noChangeArrowheads="1"/>
            </p:cNvSpPr>
            <p:nvPr/>
          </p:nvSpPr>
          <p:spPr bwMode="auto">
            <a:xfrm>
              <a:off x="4080" y="3216"/>
              <a:ext cx="624" cy="2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294" tIns="45647" rIns="91294" bIns="45647" anchor="ctr"/>
            <a:lstStyle>
              <a:lvl1pPr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sz="2400" b="1">
                  <a:solidFill>
                    <a:srgbClr val="FFFF00"/>
                  </a:solidFill>
                </a:rPr>
                <a:t>SW </a:t>
              </a:r>
              <a:r>
                <a:rPr lang="en-US" sz="1800" b="1">
                  <a:solidFill>
                    <a:srgbClr val="FFFF00"/>
                  </a:solidFill>
                </a:rPr>
                <a:t>yes</a:t>
              </a:r>
              <a:endParaRPr lang="en-US" sz="2400" b="1">
                <a:solidFill>
                  <a:srgbClr val="FFFF00"/>
                </a:solidFill>
              </a:endParaRPr>
            </a:p>
          </p:txBody>
        </p:sp>
        <p:sp>
          <p:nvSpPr>
            <p:cNvPr id="32785" name="Rectangle 19"/>
            <p:cNvSpPr>
              <a:spLocks noChangeArrowheads="1"/>
            </p:cNvSpPr>
            <p:nvPr/>
          </p:nvSpPr>
          <p:spPr bwMode="auto">
            <a:xfrm>
              <a:off x="4752" y="3216"/>
              <a:ext cx="624" cy="2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294" tIns="45647" rIns="91294" bIns="45647" anchor="ctr"/>
            <a:lstStyle>
              <a:lvl1pPr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912813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91281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sz="2400" b="1">
                  <a:solidFill>
                    <a:srgbClr val="FFFF00"/>
                  </a:solidFill>
                </a:rPr>
                <a:t>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8B294AA-93F9-4A21-96AE-13AC20FBAB40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Maximum Segment Size (MSS)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Problem: what packet size should a connection use?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Exchanged at connection setup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Uses a TCP option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Typically pick MTU of local link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What all does this effect?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Efficiency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Congestion control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Retransmission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Path MTU discovery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Why should MTU match MSS?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1B4285-1357-4B15-A11C-90CBA0218053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Silly Window Syndrome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98613"/>
            <a:ext cx="8005763" cy="3986212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Problem: (Clark, 1982)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If receiver advertises small increases in the receive window then the sender may waste time sending lots of small packets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Solution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Receiver must not advertise small window increases 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Increase window by min(MSS,RecvBuffer/2)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3" grpId="0" build="p" bldLvl="2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EACC388-A12A-45EF-A15E-FAB72A43000A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Protection From Wraparound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Wraparound time vs. Link speed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1.5Mbps: 6.4 hours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10Mbps: 57 minutes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45Mbps: 13 minutes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100Mbps: 6 minutes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622Mbps: 55 seconds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1.2Gbps: 28 seconds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Why is this a problem?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55seconds &lt; MSL!</a:t>
            </a:r>
            <a:endParaRPr lang="en-US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Use timestamp to distinguish sequence number wraparound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08A5844-7E80-402A-AF74-37323E8C314A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Summary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General loss recovery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Stop and wait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Selective repeat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sliding window flow control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state machine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loss recovery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Timeout-based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RTT estimation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Fast retransmit 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Selective acknowledgements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0B770A-9E63-4AD1-B93D-3A1F9100132F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Summary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Congestion collapse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Definition &amp; causes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Congestion control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Why AIMD?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Slow start &amp; congestion avoidance modes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ACK clocking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Packet conservation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TCP performance modeling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How does TCP fully utilize a link?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Role of router buffers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How does TCP throughput depends on RTT, loss, 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77D13ED-F116-4489-BA50-5A6CCE50E015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ea typeface="ＭＳ Ｐゴシック" panose="020B0600070205080204" pitchFamily="34" charset="-128"/>
              </a:rPr>
              <a:t>TCP Congestion Control</a:t>
            </a:r>
            <a:endParaRPr lang="en-US" sz="1200" smtClean="0">
              <a:ea typeface="ＭＳ Ｐゴシック" panose="020B0600070205080204" pitchFamily="34" charset="-128"/>
            </a:endParaRP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390525" y="1954213"/>
            <a:ext cx="2178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Only </a:t>
            </a:r>
            <a:r>
              <a:rPr lang="en-US" sz="1800">
                <a:solidFill>
                  <a:srgbClr val="0000CC"/>
                </a:solidFill>
                <a:latin typeface="Arial Unicode MS" panose="020B0604020202020204" pitchFamily="34" charset="-128"/>
              </a:rPr>
              <a:t>W</a:t>
            </a:r>
            <a:r>
              <a:rPr lang="en-US" sz="1800">
                <a:solidFill>
                  <a:schemeClr val="accent2"/>
                </a:solidFill>
              </a:rPr>
              <a:t> </a:t>
            </a:r>
            <a:r>
              <a:rPr lang="en-US" sz="1800"/>
              <a:t>packets </a:t>
            </a:r>
            <a:br>
              <a:rPr lang="en-US" sz="1800"/>
            </a:br>
            <a:r>
              <a:rPr lang="en-US" sz="1800"/>
              <a:t>may be outstanding</a:t>
            </a:r>
          </a:p>
        </p:txBody>
      </p:sp>
      <p:sp>
        <p:nvSpPr>
          <p:cNvPr id="8197" name="Line 4"/>
          <p:cNvSpPr>
            <a:spLocks noChangeShapeType="1"/>
          </p:cNvSpPr>
          <p:nvPr/>
        </p:nvSpPr>
        <p:spPr bwMode="auto">
          <a:xfrm>
            <a:off x="1184275" y="2592388"/>
            <a:ext cx="339725" cy="684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2667000" y="1447800"/>
            <a:ext cx="5486400" cy="12969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sz="2000"/>
              <a:t>Rule for adjusting </a:t>
            </a:r>
            <a:r>
              <a:rPr lang="en-US" sz="2400">
                <a:solidFill>
                  <a:schemeClr val="accent2"/>
                </a:solidFill>
                <a:latin typeface="Arial Unicode MS" panose="020B0604020202020204" pitchFamily="34" charset="-128"/>
              </a:rPr>
              <a:t>W</a:t>
            </a:r>
          </a:p>
          <a:p>
            <a:pPr lvl="1" eaLnBrk="1" hangingPunct="1"/>
            <a:r>
              <a:rPr lang="en-US" sz="1800"/>
              <a:t>If an ACK is received: 	W </a:t>
            </a:r>
            <a:r>
              <a:rPr lang="en-US" sz="1800">
                <a:cs typeface="Arial" panose="020B0604020202020204" pitchFamily="34" charset="0"/>
              </a:rPr>
              <a:t>← W+1/W</a:t>
            </a:r>
          </a:p>
          <a:p>
            <a:pPr lvl="1" eaLnBrk="1" hangingPunct="1"/>
            <a:r>
              <a:rPr lang="en-US" sz="1800">
                <a:cs typeface="Arial" panose="020B0604020202020204" pitchFamily="34" charset="0"/>
              </a:rPr>
              <a:t>If a packet is lost:		W ← W/2</a:t>
            </a:r>
          </a:p>
        </p:txBody>
      </p:sp>
      <p:sp>
        <p:nvSpPr>
          <p:cNvPr id="8199" name="Oval 6"/>
          <p:cNvSpPr>
            <a:spLocks noChangeArrowheads="1"/>
          </p:cNvSpPr>
          <p:nvPr/>
        </p:nvSpPr>
        <p:spPr bwMode="auto">
          <a:xfrm>
            <a:off x="1336675" y="3276600"/>
            <a:ext cx="873125" cy="838200"/>
          </a:xfrm>
          <a:prstGeom prst="ellipse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Source</a:t>
            </a:r>
          </a:p>
        </p:txBody>
      </p:sp>
      <p:sp>
        <p:nvSpPr>
          <p:cNvPr id="8200" name="Oval 7"/>
          <p:cNvSpPr>
            <a:spLocks noChangeArrowheads="1"/>
          </p:cNvSpPr>
          <p:nvPr/>
        </p:nvSpPr>
        <p:spPr bwMode="auto">
          <a:xfrm>
            <a:off x="6670675" y="3276600"/>
            <a:ext cx="873125" cy="838200"/>
          </a:xfrm>
          <a:prstGeom prst="ellipse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Dest</a:t>
            </a:r>
          </a:p>
        </p:txBody>
      </p:sp>
      <p:sp>
        <p:nvSpPr>
          <p:cNvPr id="8201" name="Line 8"/>
          <p:cNvSpPr>
            <a:spLocks noChangeShapeType="1"/>
          </p:cNvSpPr>
          <p:nvPr/>
        </p:nvSpPr>
        <p:spPr bwMode="auto">
          <a:xfrm>
            <a:off x="2190750" y="3776663"/>
            <a:ext cx="1709738" cy="0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9"/>
          <p:cNvSpPr>
            <a:spLocks noChangeShapeType="1"/>
          </p:cNvSpPr>
          <p:nvPr/>
        </p:nvSpPr>
        <p:spPr bwMode="auto">
          <a:xfrm>
            <a:off x="4899025" y="3776663"/>
            <a:ext cx="17716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Freeform 10"/>
          <p:cNvSpPr>
            <a:spLocks/>
          </p:cNvSpPr>
          <p:nvPr/>
        </p:nvSpPr>
        <p:spPr bwMode="auto">
          <a:xfrm>
            <a:off x="2174875" y="3238500"/>
            <a:ext cx="4572000" cy="266700"/>
          </a:xfrm>
          <a:custGeom>
            <a:avLst/>
            <a:gdLst>
              <a:gd name="T0" fmla="*/ 2147483646 w 2832"/>
              <a:gd name="T1" fmla="*/ 2147483646 h 168"/>
              <a:gd name="T2" fmla="*/ 2147483646 w 2832"/>
              <a:gd name="T3" fmla="*/ 2147483646 h 168"/>
              <a:gd name="T4" fmla="*/ 2147483646 w 2832"/>
              <a:gd name="T5" fmla="*/ 2147483646 h 168"/>
              <a:gd name="T6" fmla="*/ 0 w 2832"/>
              <a:gd name="T7" fmla="*/ 2147483646 h 168"/>
              <a:gd name="T8" fmla="*/ 0 60000 65536"/>
              <a:gd name="T9" fmla="*/ 0 60000 65536"/>
              <a:gd name="T10" fmla="*/ 0 60000 65536"/>
              <a:gd name="T11" fmla="*/ 0 60000 65536"/>
              <a:gd name="T12" fmla="*/ 0 w 2832"/>
              <a:gd name="T13" fmla="*/ 0 h 168"/>
              <a:gd name="T14" fmla="*/ 2832 w 2832"/>
              <a:gd name="T15" fmla="*/ 168 h 1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32" h="168">
                <a:moveTo>
                  <a:pt x="2832" y="168"/>
                </a:moveTo>
                <a:cubicBezTo>
                  <a:pt x="2428" y="108"/>
                  <a:pt x="2024" y="48"/>
                  <a:pt x="1728" y="24"/>
                </a:cubicBezTo>
                <a:cubicBezTo>
                  <a:pt x="1432" y="0"/>
                  <a:pt x="1344" y="0"/>
                  <a:pt x="1056" y="24"/>
                </a:cubicBezTo>
                <a:cubicBezTo>
                  <a:pt x="768" y="48"/>
                  <a:pt x="384" y="108"/>
                  <a:pt x="0" y="168"/>
                </a:cubicBezTo>
              </a:path>
            </a:pathLst>
          </a:custGeom>
          <a:noFill/>
          <a:ln w="28575">
            <a:solidFill>
              <a:srgbClr val="DDDDDD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Rectangle 11"/>
          <p:cNvSpPr>
            <a:spLocks noChangeArrowheads="1"/>
          </p:cNvSpPr>
          <p:nvPr/>
        </p:nvSpPr>
        <p:spPr bwMode="auto">
          <a:xfrm>
            <a:off x="3908425" y="3124200"/>
            <a:ext cx="990600" cy="838200"/>
          </a:xfrm>
          <a:prstGeom prst="rect">
            <a:avLst/>
          </a:prstGeom>
          <a:solidFill>
            <a:schemeClr val="bg1"/>
          </a:solidFill>
          <a:ln w="28575">
            <a:solidFill>
              <a:srgbClr val="DDDDDD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8205" name="Freeform 12"/>
          <p:cNvSpPr>
            <a:spLocks/>
          </p:cNvSpPr>
          <p:nvPr/>
        </p:nvSpPr>
        <p:spPr bwMode="auto">
          <a:xfrm>
            <a:off x="3984625" y="3657600"/>
            <a:ext cx="838200" cy="228600"/>
          </a:xfrm>
          <a:custGeom>
            <a:avLst/>
            <a:gdLst>
              <a:gd name="T0" fmla="*/ 0 w 480"/>
              <a:gd name="T1" fmla="*/ 0 h 144"/>
              <a:gd name="T2" fmla="*/ 2147483646 w 480"/>
              <a:gd name="T3" fmla="*/ 0 h 144"/>
              <a:gd name="T4" fmla="*/ 2147483646 w 480"/>
              <a:gd name="T5" fmla="*/ 2147483646 h 144"/>
              <a:gd name="T6" fmla="*/ 0 w 480"/>
              <a:gd name="T7" fmla="*/ 2147483646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480"/>
              <a:gd name="T13" fmla="*/ 0 h 144"/>
              <a:gd name="T14" fmla="*/ 480 w 480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0" h="144">
                <a:moveTo>
                  <a:pt x="0" y="0"/>
                </a:moveTo>
                <a:lnTo>
                  <a:pt x="480" y="0"/>
                </a:lnTo>
                <a:lnTo>
                  <a:pt x="480" y="144"/>
                </a:lnTo>
                <a:lnTo>
                  <a:pt x="0" y="14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Rectangle 13"/>
          <p:cNvSpPr>
            <a:spLocks noChangeArrowheads="1"/>
          </p:cNvSpPr>
          <p:nvPr/>
        </p:nvSpPr>
        <p:spPr bwMode="auto">
          <a:xfrm>
            <a:off x="4022725" y="36957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8207" name="Rectangle 14"/>
          <p:cNvSpPr>
            <a:spLocks noChangeArrowheads="1"/>
          </p:cNvSpPr>
          <p:nvPr/>
        </p:nvSpPr>
        <p:spPr bwMode="auto">
          <a:xfrm>
            <a:off x="4117975" y="36957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8208" name="Rectangle 15"/>
          <p:cNvSpPr>
            <a:spLocks noChangeArrowheads="1"/>
          </p:cNvSpPr>
          <p:nvPr/>
        </p:nvSpPr>
        <p:spPr bwMode="auto">
          <a:xfrm>
            <a:off x="4213225" y="36957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8209" name="Rectangle 16"/>
          <p:cNvSpPr>
            <a:spLocks noChangeArrowheads="1"/>
          </p:cNvSpPr>
          <p:nvPr/>
        </p:nvSpPr>
        <p:spPr bwMode="auto">
          <a:xfrm>
            <a:off x="4308475" y="36957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8210" name="Rectangle 17"/>
          <p:cNvSpPr>
            <a:spLocks noChangeArrowheads="1"/>
          </p:cNvSpPr>
          <p:nvPr/>
        </p:nvSpPr>
        <p:spPr bwMode="auto">
          <a:xfrm>
            <a:off x="4403725" y="36957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8211" name="Rectangle 18"/>
          <p:cNvSpPr>
            <a:spLocks noChangeArrowheads="1"/>
          </p:cNvSpPr>
          <p:nvPr/>
        </p:nvSpPr>
        <p:spPr bwMode="auto">
          <a:xfrm>
            <a:off x="4498975" y="36957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8212" name="Rectangle 19"/>
          <p:cNvSpPr>
            <a:spLocks noChangeArrowheads="1"/>
          </p:cNvSpPr>
          <p:nvPr/>
        </p:nvSpPr>
        <p:spPr bwMode="auto">
          <a:xfrm>
            <a:off x="4594225" y="36957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8213" name="Rectangle 20"/>
          <p:cNvSpPr>
            <a:spLocks noChangeArrowheads="1"/>
          </p:cNvSpPr>
          <p:nvPr/>
        </p:nvSpPr>
        <p:spPr bwMode="auto">
          <a:xfrm>
            <a:off x="4689475" y="36957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grpSp>
        <p:nvGrpSpPr>
          <p:cNvPr id="8214" name="Group 21"/>
          <p:cNvGrpSpPr>
            <a:grpSpLocks/>
          </p:cNvGrpSpPr>
          <p:nvPr/>
        </p:nvGrpSpPr>
        <p:grpSpPr bwMode="auto">
          <a:xfrm>
            <a:off x="1404938" y="4375150"/>
            <a:ext cx="6043612" cy="1949450"/>
            <a:chOff x="715" y="2756"/>
            <a:chExt cx="3807" cy="1228"/>
          </a:xfrm>
        </p:grpSpPr>
        <p:sp>
          <p:nvSpPr>
            <p:cNvPr id="8215" name="Freeform 22"/>
            <p:cNvSpPr>
              <a:spLocks/>
            </p:cNvSpPr>
            <p:nvPr/>
          </p:nvSpPr>
          <p:spPr bwMode="auto">
            <a:xfrm>
              <a:off x="1114" y="2832"/>
              <a:ext cx="3408" cy="1152"/>
            </a:xfrm>
            <a:custGeom>
              <a:avLst/>
              <a:gdLst>
                <a:gd name="T0" fmla="*/ 0 w 2976"/>
                <a:gd name="T1" fmla="*/ 0 h 960"/>
                <a:gd name="T2" fmla="*/ 0 w 2976"/>
                <a:gd name="T3" fmla="*/ 2388 h 960"/>
                <a:gd name="T4" fmla="*/ 5862 w 2976"/>
                <a:gd name="T5" fmla="*/ 2388 h 960"/>
                <a:gd name="T6" fmla="*/ 0 60000 65536"/>
                <a:gd name="T7" fmla="*/ 0 60000 65536"/>
                <a:gd name="T8" fmla="*/ 0 60000 65536"/>
                <a:gd name="T9" fmla="*/ 0 w 2976"/>
                <a:gd name="T10" fmla="*/ 0 h 960"/>
                <a:gd name="T11" fmla="*/ 2976 w 2976"/>
                <a:gd name="T12" fmla="*/ 960 h 9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76" h="960">
                  <a:moveTo>
                    <a:pt x="0" y="0"/>
                  </a:moveTo>
                  <a:lnTo>
                    <a:pt x="0" y="960"/>
                  </a:lnTo>
                  <a:lnTo>
                    <a:pt x="2976" y="96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16" name="Group 23"/>
            <p:cNvGrpSpPr>
              <a:grpSpLocks/>
            </p:cNvGrpSpPr>
            <p:nvPr/>
          </p:nvGrpSpPr>
          <p:grpSpPr bwMode="auto">
            <a:xfrm>
              <a:off x="1354" y="3072"/>
              <a:ext cx="2880" cy="432"/>
              <a:chOff x="1632" y="2832"/>
              <a:chExt cx="2880" cy="432"/>
            </a:xfrm>
          </p:grpSpPr>
          <p:grpSp>
            <p:nvGrpSpPr>
              <p:cNvPr id="8224" name="Group 24"/>
              <p:cNvGrpSpPr>
                <a:grpSpLocks/>
              </p:cNvGrpSpPr>
              <p:nvPr/>
            </p:nvGrpSpPr>
            <p:grpSpPr bwMode="auto">
              <a:xfrm>
                <a:off x="1632" y="2832"/>
                <a:ext cx="720" cy="432"/>
                <a:chOff x="1632" y="2832"/>
                <a:chExt cx="720" cy="432"/>
              </a:xfrm>
            </p:grpSpPr>
            <p:sp>
              <p:nvSpPr>
                <p:cNvPr id="8234" name="Freeform 25"/>
                <p:cNvSpPr>
                  <a:spLocks/>
                </p:cNvSpPr>
                <p:nvPr/>
              </p:nvSpPr>
              <p:spPr bwMode="auto">
                <a:xfrm>
                  <a:off x="1632" y="2832"/>
                  <a:ext cx="672" cy="432"/>
                </a:xfrm>
                <a:custGeom>
                  <a:avLst/>
                  <a:gdLst>
                    <a:gd name="T0" fmla="*/ 0 w 480"/>
                    <a:gd name="T1" fmla="*/ 193 h 528"/>
                    <a:gd name="T2" fmla="*/ 776 w 480"/>
                    <a:gd name="T3" fmla="*/ 106 h 528"/>
                    <a:gd name="T4" fmla="*/ 1805 w 480"/>
                    <a:gd name="T5" fmla="*/ 35 h 528"/>
                    <a:gd name="T6" fmla="*/ 2582 w 480"/>
                    <a:gd name="T7" fmla="*/ 0 h 5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80"/>
                    <a:gd name="T13" fmla="*/ 0 h 528"/>
                    <a:gd name="T14" fmla="*/ 480 w 480"/>
                    <a:gd name="T15" fmla="*/ 528 h 5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80" h="528">
                      <a:moveTo>
                        <a:pt x="0" y="528"/>
                      </a:moveTo>
                      <a:cubicBezTo>
                        <a:pt x="44" y="444"/>
                        <a:pt x="88" y="360"/>
                        <a:pt x="144" y="288"/>
                      </a:cubicBezTo>
                      <a:cubicBezTo>
                        <a:pt x="200" y="216"/>
                        <a:pt x="280" y="144"/>
                        <a:pt x="336" y="96"/>
                      </a:cubicBezTo>
                      <a:cubicBezTo>
                        <a:pt x="392" y="48"/>
                        <a:pt x="436" y="24"/>
                        <a:pt x="480" y="0"/>
                      </a:cubicBez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5" name="Line 26"/>
                <p:cNvSpPr>
                  <a:spLocks noChangeShapeType="1"/>
                </p:cNvSpPr>
                <p:nvPr/>
              </p:nvSpPr>
              <p:spPr bwMode="auto">
                <a:xfrm>
                  <a:off x="2304" y="2832"/>
                  <a:ext cx="48" cy="43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25" name="Group 27"/>
              <p:cNvGrpSpPr>
                <a:grpSpLocks/>
              </p:cNvGrpSpPr>
              <p:nvPr/>
            </p:nvGrpSpPr>
            <p:grpSpPr bwMode="auto">
              <a:xfrm>
                <a:off x="2352" y="2832"/>
                <a:ext cx="720" cy="432"/>
                <a:chOff x="1632" y="2832"/>
                <a:chExt cx="720" cy="432"/>
              </a:xfrm>
            </p:grpSpPr>
            <p:sp>
              <p:nvSpPr>
                <p:cNvPr id="8232" name="Freeform 28"/>
                <p:cNvSpPr>
                  <a:spLocks/>
                </p:cNvSpPr>
                <p:nvPr/>
              </p:nvSpPr>
              <p:spPr bwMode="auto">
                <a:xfrm>
                  <a:off x="1632" y="2832"/>
                  <a:ext cx="672" cy="432"/>
                </a:xfrm>
                <a:custGeom>
                  <a:avLst/>
                  <a:gdLst>
                    <a:gd name="T0" fmla="*/ 0 w 480"/>
                    <a:gd name="T1" fmla="*/ 193 h 528"/>
                    <a:gd name="T2" fmla="*/ 776 w 480"/>
                    <a:gd name="T3" fmla="*/ 106 h 528"/>
                    <a:gd name="T4" fmla="*/ 1805 w 480"/>
                    <a:gd name="T5" fmla="*/ 35 h 528"/>
                    <a:gd name="T6" fmla="*/ 2582 w 480"/>
                    <a:gd name="T7" fmla="*/ 0 h 5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80"/>
                    <a:gd name="T13" fmla="*/ 0 h 528"/>
                    <a:gd name="T14" fmla="*/ 480 w 480"/>
                    <a:gd name="T15" fmla="*/ 528 h 5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80" h="528">
                      <a:moveTo>
                        <a:pt x="0" y="528"/>
                      </a:moveTo>
                      <a:cubicBezTo>
                        <a:pt x="44" y="444"/>
                        <a:pt x="88" y="360"/>
                        <a:pt x="144" y="288"/>
                      </a:cubicBezTo>
                      <a:cubicBezTo>
                        <a:pt x="200" y="216"/>
                        <a:pt x="280" y="144"/>
                        <a:pt x="336" y="96"/>
                      </a:cubicBezTo>
                      <a:cubicBezTo>
                        <a:pt x="392" y="48"/>
                        <a:pt x="436" y="24"/>
                        <a:pt x="480" y="0"/>
                      </a:cubicBez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3" name="Line 29"/>
                <p:cNvSpPr>
                  <a:spLocks noChangeShapeType="1"/>
                </p:cNvSpPr>
                <p:nvPr/>
              </p:nvSpPr>
              <p:spPr bwMode="auto">
                <a:xfrm>
                  <a:off x="2304" y="2832"/>
                  <a:ext cx="48" cy="43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26" name="Group 30"/>
              <p:cNvGrpSpPr>
                <a:grpSpLocks/>
              </p:cNvGrpSpPr>
              <p:nvPr/>
            </p:nvGrpSpPr>
            <p:grpSpPr bwMode="auto">
              <a:xfrm>
                <a:off x="3072" y="2832"/>
                <a:ext cx="720" cy="432"/>
                <a:chOff x="1632" y="2832"/>
                <a:chExt cx="720" cy="432"/>
              </a:xfrm>
            </p:grpSpPr>
            <p:sp>
              <p:nvSpPr>
                <p:cNvPr id="8230" name="Freeform 31"/>
                <p:cNvSpPr>
                  <a:spLocks/>
                </p:cNvSpPr>
                <p:nvPr/>
              </p:nvSpPr>
              <p:spPr bwMode="auto">
                <a:xfrm>
                  <a:off x="1632" y="2832"/>
                  <a:ext cx="672" cy="432"/>
                </a:xfrm>
                <a:custGeom>
                  <a:avLst/>
                  <a:gdLst>
                    <a:gd name="T0" fmla="*/ 0 w 480"/>
                    <a:gd name="T1" fmla="*/ 193 h 528"/>
                    <a:gd name="T2" fmla="*/ 776 w 480"/>
                    <a:gd name="T3" fmla="*/ 106 h 528"/>
                    <a:gd name="T4" fmla="*/ 1805 w 480"/>
                    <a:gd name="T5" fmla="*/ 35 h 528"/>
                    <a:gd name="T6" fmla="*/ 2582 w 480"/>
                    <a:gd name="T7" fmla="*/ 0 h 5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80"/>
                    <a:gd name="T13" fmla="*/ 0 h 528"/>
                    <a:gd name="T14" fmla="*/ 480 w 480"/>
                    <a:gd name="T15" fmla="*/ 528 h 5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80" h="528">
                      <a:moveTo>
                        <a:pt x="0" y="528"/>
                      </a:moveTo>
                      <a:cubicBezTo>
                        <a:pt x="44" y="444"/>
                        <a:pt x="88" y="360"/>
                        <a:pt x="144" y="288"/>
                      </a:cubicBezTo>
                      <a:cubicBezTo>
                        <a:pt x="200" y="216"/>
                        <a:pt x="280" y="144"/>
                        <a:pt x="336" y="96"/>
                      </a:cubicBezTo>
                      <a:cubicBezTo>
                        <a:pt x="392" y="48"/>
                        <a:pt x="436" y="24"/>
                        <a:pt x="480" y="0"/>
                      </a:cubicBez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1" name="Line 32"/>
                <p:cNvSpPr>
                  <a:spLocks noChangeShapeType="1"/>
                </p:cNvSpPr>
                <p:nvPr/>
              </p:nvSpPr>
              <p:spPr bwMode="auto">
                <a:xfrm>
                  <a:off x="2304" y="2832"/>
                  <a:ext cx="48" cy="43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27" name="Group 33"/>
              <p:cNvGrpSpPr>
                <a:grpSpLocks/>
              </p:cNvGrpSpPr>
              <p:nvPr/>
            </p:nvGrpSpPr>
            <p:grpSpPr bwMode="auto">
              <a:xfrm>
                <a:off x="3792" y="2832"/>
                <a:ext cx="720" cy="432"/>
                <a:chOff x="1632" y="2832"/>
                <a:chExt cx="720" cy="432"/>
              </a:xfrm>
            </p:grpSpPr>
            <p:sp>
              <p:nvSpPr>
                <p:cNvPr id="8228" name="Freeform 34"/>
                <p:cNvSpPr>
                  <a:spLocks/>
                </p:cNvSpPr>
                <p:nvPr/>
              </p:nvSpPr>
              <p:spPr bwMode="auto">
                <a:xfrm>
                  <a:off x="1632" y="2832"/>
                  <a:ext cx="672" cy="432"/>
                </a:xfrm>
                <a:custGeom>
                  <a:avLst/>
                  <a:gdLst>
                    <a:gd name="T0" fmla="*/ 0 w 480"/>
                    <a:gd name="T1" fmla="*/ 193 h 528"/>
                    <a:gd name="T2" fmla="*/ 776 w 480"/>
                    <a:gd name="T3" fmla="*/ 106 h 528"/>
                    <a:gd name="T4" fmla="*/ 1805 w 480"/>
                    <a:gd name="T5" fmla="*/ 35 h 528"/>
                    <a:gd name="T6" fmla="*/ 2582 w 480"/>
                    <a:gd name="T7" fmla="*/ 0 h 5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80"/>
                    <a:gd name="T13" fmla="*/ 0 h 528"/>
                    <a:gd name="T14" fmla="*/ 480 w 480"/>
                    <a:gd name="T15" fmla="*/ 528 h 5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80" h="528">
                      <a:moveTo>
                        <a:pt x="0" y="528"/>
                      </a:moveTo>
                      <a:cubicBezTo>
                        <a:pt x="44" y="444"/>
                        <a:pt x="88" y="360"/>
                        <a:pt x="144" y="288"/>
                      </a:cubicBezTo>
                      <a:cubicBezTo>
                        <a:pt x="200" y="216"/>
                        <a:pt x="280" y="144"/>
                        <a:pt x="336" y="96"/>
                      </a:cubicBezTo>
                      <a:cubicBezTo>
                        <a:pt x="392" y="48"/>
                        <a:pt x="436" y="24"/>
                        <a:pt x="480" y="0"/>
                      </a:cubicBez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9" name="Line 35"/>
                <p:cNvSpPr>
                  <a:spLocks noChangeShapeType="1"/>
                </p:cNvSpPr>
                <p:nvPr/>
              </p:nvSpPr>
              <p:spPr bwMode="auto">
                <a:xfrm>
                  <a:off x="2304" y="2832"/>
                  <a:ext cx="48" cy="43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8217" name="Line 36"/>
            <p:cNvSpPr>
              <a:spLocks noChangeShapeType="1"/>
            </p:cNvSpPr>
            <p:nvPr/>
          </p:nvSpPr>
          <p:spPr bwMode="auto">
            <a:xfrm>
              <a:off x="1018" y="3072"/>
              <a:ext cx="1008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Line 37"/>
            <p:cNvSpPr>
              <a:spLocks noChangeShapeType="1"/>
            </p:cNvSpPr>
            <p:nvPr/>
          </p:nvSpPr>
          <p:spPr bwMode="auto">
            <a:xfrm>
              <a:off x="1018" y="3504"/>
              <a:ext cx="105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8219" name="Object 38"/>
            <p:cNvGraphicFramePr>
              <a:graphicFrameLocks noChangeAspect="1"/>
            </p:cNvGraphicFramePr>
            <p:nvPr/>
          </p:nvGraphicFramePr>
          <p:xfrm>
            <a:off x="733" y="3025"/>
            <a:ext cx="312" cy="2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84" name="Equation" r:id="rId4" imgW="317362" imgH="228501" progId="Equation.3">
                    <p:embed/>
                  </p:oleObj>
                </mc:Choice>
                <mc:Fallback>
                  <p:oleObj name="Equation" r:id="rId4" imgW="317362" imgH="228501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3" y="3025"/>
                          <a:ext cx="312" cy="2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20" name="Object 39"/>
            <p:cNvGraphicFramePr>
              <a:graphicFrameLocks noChangeAspect="1"/>
            </p:cNvGraphicFramePr>
            <p:nvPr/>
          </p:nvGraphicFramePr>
          <p:xfrm>
            <a:off x="715" y="3312"/>
            <a:ext cx="303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85" name="Equation" r:id="rId6" imgW="355292" imgH="393359" progId="Equation.3">
                    <p:embed/>
                  </p:oleObj>
                </mc:Choice>
                <mc:Fallback>
                  <p:oleObj name="Equation" r:id="rId6" imgW="355292" imgH="393359" progId="Equation.3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5" y="3312"/>
                          <a:ext cx="303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21" name="Text Box 40"/>
            <p:cNvSpPr txBox="1">
              <a:spLocks noChangeArrowheads="1"/>
            </p:cNvSpPr>
            <p:nvPr/>
          </p:nvSpPr>
          <p:spPr bwMode="auto">
            <a:xfrm>
              <a:off x="4186" y="3753"/>
              <a:ext cx="1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 i="1"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8222" name="Text Box 41"/>
            <p:cNvSpPr txBox="1">
              <a:spLocks noChangeArrowheads="1"/>
            </p:cNvSpPr>
            <p:nvPr/>
          </p:nvSpPr>
          <p:spPr bwMode="auto">
            <a:xfrm>
              <a:off x="1314" y="2756"/>
              <a:ext cx="9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>
                  <a:solidFill>
                    <a:srgbClr val="FF0000"/>
                  </a:solidFill>
                </a:rPr>
                <a:t>Window size</a:t>
              </a:r>
            </a:p>
          </p:txBody>
        </p:sp>
        <p:sp>
          <p:nvSpPr>
            <p:cNvPr id="8223" name="Line 42"/>
            <p:cNvSpPr>
              <a:spLocks noChangeShapeType="1"/>
            </p:cNvSpPr>
            <p:nvPr/>
          </p:nvSpPr>
          <p:spPr bwMode="auto">
            <a:xfrm>
              <a:off x="1642" y="2987"/>
              <a:ext cx="384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A8C9816-9F98-493C-9FD0-7B33D6C3CE02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z="3200" dirty="0" smtClean="0">
              <a:solidFill>
                <a:srgbClr val="FF0000"/>
              </a:solidFill>
            </a:endParaRPr>
          </a:p>
          <a:p>
            <a:pPr marL="0" indent="0" eaLnBrk="1" hangingPunct="1">
              <a:buNone/>
              <a:defRPr/>
            </a:pPr>
            <a:endParaRPr lang="en-US" sz="3200" dirty="0" smtClean="0"/>
          </a:p>
          <a:p>
            <a:pPr eaLnBrk="1" hangingPunct="1">
              <a:defRPr/>
            </a:pPr>
            <a:r>
              <a:rPr lang="en-US" sz="3200" dirty="0" smtClean="0">
                <a:solidFill>
                  <a:schemeClr val="accent6"/>
                </a:solidFill>
              </a:rPr>
              <a:t>TCP modeling</a:t>
            </a:r>
          </a:p>
          <a:p>
            <a:pPr eaLnBrk="1" hangingPunct="1">
              <a:defRPr/>
            </a:pPr>
            <a:endParaRPr lang="en-US" sz="3200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TCP details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EXTRA SLIDES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The rest of the slides are FYI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F3A362-50BC-46C4-A8B1-A9AEF456D73F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Variations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Tahoe, Reno, NewReno, Vegas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Tahoe (distributed with 4.3BSD Unix)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Original implementation of Van Jacobson’s mechanisms (VJ paper)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Includes: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Slow start 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Congestion avoidance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Fast retransmit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096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409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DF5A6A7-0DD0-4571-9E1C-B3F081F60AB5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43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04482" name="Rectangle 2"/>
          <p:cNvSpPr>
            <a:spLocks noChangeArrowheads="1"/>
          </p:cNvSpPr>
          <p:nvPr/>
        </p:nvSpPr>
        <p:spPr bwMode="auto">
          <a:xfrm>
            <a:off x="533400" y="1524000"/>
            <a:ext cx="8229600" cy="4876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Multiple Losses</a:t>
            </a:r>
          </a:p>
        </p:txBody>
      </p:sp>
      <p:sp>
        <p:nvSpPr>
          <p:cNvPr id="40967" name="Line 4"/>
          <p:cNvSpPr>
            <a:spLocks noChangeShapeType="1"/>
          </p:cNvSpPr>
          <p:nvPr/>
        </p:nvSpPr>
        <p:spPr bwMode="auto">
          <a:xfrm flipV="1">
            <a:off x="2133600" y="1600200"/>
            <a:ext cx="0" cy="441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8" name="Line 5"/>
          <p:cNvSpPr>
            <a:spLocks noChangeShapeType="1"/>
          </p:cNvSpPr>
          <p:nvPr/>
        </p:nvSpPr>
        <p:spPr bwMode="auto">
          <a:xfrm>
            <a:off x="2133600" y="6019800"/>
            <a:ext cx="396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9" name="Rectangle 6"/>
          <p:cNvSpPr>
            <a:spLocks noChangeArrowheads="1"/>
          </p:cNvSpPr>
          <p:nvPr/>
        </p:nvSpPr>
        <p:spPr bwMode="auto">
          <a:xfrm>
            <a:off x="3657600" y="4495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0" name="Rectangle 7"/>
          <p:cNvSpPr>
            <a:spLocks noChangeArrowheads="1"/>
          </p:cNvSpPr>
          <p:nvPr/>
        </p:nvSpPr>
        <p:spPr bwMode="auto">
          <a:xfrm>
            <a:off x="3200400" y="5105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1" name="Rectangle 8"/>
          <p:cNvSpPr>
            <a:spLocks noChangeArrowheads="1"/>
          </p:cNvSpPr>
          <p:nvPr/>
        </p:nvSpPr>
        <p:spPr bwMode="auto">
          <a:xfrm>
            <a:off x="3200400" y="5257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2" name="Rectangle 9"/>
          <p:cNvSpPr>
            <a:spLocks noChangeArrowheads="1"/>
          </p:cNvSpPr>
          <p:nvPr/>
        </p:nvSpPr>
        <p:spPr bwMode="auto">
          <a:xfrm>
            <a:off x="2895600" y="5410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3" name="Rectangle 10"/>
          <p:cNvSpPr>
            <a:spLocks noChangeArrowheads="1"/>
          </p:cNvSpPr>
          <p:nvPr/>
        </p:nvSpPr>
        <p:spPr bwMode="auto">
          <a:xfrm>
            <a:off x="3657600" y="4648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4" name="Rectangle 11"/>
          <p:cNvSpPr>
            <a:spLocks noChangeArrowheads="1"/>
          </p:cNvSpPr>
          <p:nvPr/>
        </p:nvSpPr>
        <p:spPr bwMode="auto">
          <a:xfrm>
            <a:off x="3657600" y="4800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5" name="Rectangle 12"/>
          <p:cNvSpPr>
            <a:spLocks noChangeArrowheads="1"/>
          </p:cNvSpPr>
          <p:nvPr/>
        </p:nvSpPr>
        <p:spPr bwMode="auto">
          <a:xfrm>
            <a:off x="3657600" y="4953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6" name="Rectangle 13"/>
          <p:cNvSpPr>
            <a:spLocks noChangeArrowheads="1"/>
          </p:cNvSpPr>
          <p:nvPr/>
        </p:nvSpPr>
        <p:spPr bwMode="auto">
          <a:xfrm>
            <a:off x="4114800" y="3276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7" name="Rectangle 14"/>
          <p:cNvSpPr>
            <a:spLocks noChangeArrowheads="1"/>
          </p:cNvSpPr>
          <p:nvPr/>
        </p:nvSpPr>
        <p:spPr bwMode="auto">
          <a:xfrm>
            <a:off x="4114800" y="3429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8" name="Rectangle 15"/>
          <p:cNvSpPr>
            <a:spLocks noChangeArrowheads="1"/>
          </p:cNvSpPr>
          <p:nvPr/>
        </p:nvSpPr>
        <p:spPr bwMode="auto">
          <a:xfrm>
            <a:off x="4114800" y="3581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79" name="Rectangle 16"/>
          <p:cNvSpPr>
            <a:spLocks noChangeArrowheads="1"/>
          </p:cNvSpPr>
          <p:nvPr/>
        </p:nvSpPr>
        <p:spPr bwMode="auto">
          <a:xfrm>
            <a:off x="4114800" y="3733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0" name="Rectangle 17"/>
          <p:cNvSpPr>
            <a:spLocks noChangeArrowheads="1"/>
          </p:cNvSpPr>
          <p:nvPr/>
        </p:nvSpPr>
        <p:spPr bwMode="auto">
          <a:xfrm>
            <a:off x="4114800" y="3886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1" name="Rectangle 18"/>
          <p:cNvSpPr>
            <a:spLocks noChangeArrowheads="1"/>
          </p:cNvSpPr>
          <p:nvPr/>
        </p:nvSpPr>
        <p:spPr bwMode="auto">
          <a:xfrm>
            <a:off x="4114800" y="4038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2" name="Rectangle 19"/>
          <p:cNvSpPr>
            <a:spLocks noChangeArrowheads="1"/>
          </p:cNvSpPr>
          <p:nvPr/>
        </p:nvSpPr>
        <p:spPr bwMode="auto">
          <a:xfrm>
            <a:off x="4114800" y="4191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3" name="Rectangle 20"/>
          <p:cNvSpPr>
            <a:spLocks noChangeArrowheads="1"/>
          </p:cNvSpPr>
          <p:nvPr/>
        </p:nvSpPr>
        <p:spPr bwMode="auto">
          <a:xfrm>
            <a:off x="4114800" y="4343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4" name="Rectangle 21"/>
          <p:cNvSpPr>
            <a:spLocks noChangeArrowheads="1"/>
          </p:cNvSpPr>
          <p:nvPr/>
        </p:nvSpPr>
        <p:spPr bwMode="auto">
          <a:xfrm>
            <a:off x="4648200" y="1600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5" name="Rectangle 22"/>
          <p:cNvSpPr>
            <a:spLocks noChangeArrowheads="1"/>
          </p:cNvSpPr>
          <p:nvPr/>
        </p:nvSpPr>
        <p:spPr bwMode="auto">
          <a:xfrm>
            <a:off x="4648200" y="1752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6" name="Rectangle 23"/>
          <p:cNvSpPr>
            <a:spLocks noChangeArrowheads="1"/>
          </p:cNvSpPr>
          <p:nvPr/>
        </p:nvSpPr>
        <p:spPr bwMode="auto">
          <a:xfrm>
            <a:off x="4648200" y="1905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7" name="Rectangle 24"/>
          <p:cNvSpPr>
            <a:spLocks noChangeArrowheads="1"/>
          </p:cNvSpPr>
          <p:nvPr/>
        </p:nvSpPr>
        <p:spPr bwMode="auto">
          <a:xfrm>
            <a:off x="4648200" y="2057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8" name="Rectangle 25"/>
          <p:cNvSpPr>
            <a:spLocks noChangeArrowheads="1"/>
          </p:cNvSpPr>
          <p:nvPr/>
        </p:nvSpPr>
        <p:spPr bwMode="auto">
          <a:xfrm>
            <a:off x="4648200" y="2209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89" name="Rectangle 26"/>
          <p:cNvSpPr>
            <a:spLocks noChangeArrowheads="1"/>
          </p:cNvSpPr>
          <p:nvPr/>
        </p:nvSpPr>
        <p:spPr bwMode="auto">
          <a:xfrm>
            <a:off x="4648200" y="2362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90" name="Rectangle 27"/>
          <p:cNvSpPr>
            <a:spLocks noChangeArrowheads="1"/>
          </p:cNvSpPr>
          <p:nvPr/>
        </p:nvSpPr>
        <p:spPr bwMode="auto">
          <a:xfrm>
            <a:off x="4648200" y="2514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91" name="Rectangle 28"/>
          <p:cNvSpPr>
            <a:spLocks noChangeArrowheads="1"/>
          </p:cNvSpPr>
          <p:nvPr/>
        </p:nvSpPr>
        <p:spPr bwMode="auto">
          <a:xfrm>
            <a:off x="4648200" y="2667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92" name="Rectangle 29"/>
          <p:cNvSpPr>
            <a:spLocks noChangeArrowheads="1"/>
          </p:cNvSpPr>
          <p:nvPr/>
        </p:nvSpPr>
        <p:spPr bwMode="auto">
          <a:xfrm>
            <a:off x="4648200" y="2819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93" name="Rectangle 30"/>
          <p:cNvSpPr>
            <a:spLocks noChangeArrowheads="1"/>
          </p:cNvSpPr>
          <p:nvPr/>
        </p:nvSpPr>
        <p:spPr bwMode="auto">
          <a:xfrm>
            <a:off x="4648200" y="2971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0994" name="Text Box 31"/>
          <p:cNvSpPr txBox="1">
            <a:spLocks noChangeArrowheads="1"/>
          </p:cNvSpPr>
          <p:nvPr/>
        </p:nvSpPr>
        <p:spPr bwMode="auto">
          <a:xfrm>
            <a:off x="3886200" y="6019800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40995" name="Text Box 32"/>
          <p:cNvSpPr txBox="1">
            <a:spLocks noChangeArrowheads="1"/>
          </p:cNvSpPr>
          <p:nvPr/>
        </p:nvSpPr>
        <p:spPr bwMode="auto">
          <a:xfrm>
            <a:off x="565150" y="3429000"/>
            <a:ext cx="156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000000"/>
                </a:solidFill>
              </a:rPr>
              <a:t>Sequence No</a:t>
            </a:r>
          </a:p>
        </p:txBody>
      </p:sp>
      <p:sp>
        <p:nvSpPr>
          <p:cNvPr id="40996" name="Text Box 33"/>
          <p:cNvSpPr txBox="1">
            <a:spLocks noChangeArrowheads="1"/>
          </p:cNvSpPr>
          <p:nvPr/>
        </p:nvSpPr>
        <p:spPr bwMode="auto">
          <a:xfrm>
            <a:off x="5715000" y="3276600"/>
            <a:ext cx="169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FF0000"/>
                </a:solidFill>
              </a:rPr>
              <a:t>Duplicate Acks</a:t>
            </a:r>
          </a:p>
        </p:txBody>
      </p:sp>
      <p:sp>
        <p:nvSpPr>
          <p:cNvPr id="40997" name="Text Box 34"/>
          <p:cNvSpPr txBox="1">
            <a:spLocks noChangeArrowheads="1"/>
          </p:cNvSpPr>
          <p:nvPr/>
        </p:nvSpPr>
        <p:spPr bwMode="auto">
          <a:xfrm>
            <a:off x="5715000" y="2895600"/>
            <a:ext cx="1758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FF0000"/>
                </a:solidFill>
              </a:rPr>
              <a:t>Retransmission</a:t>
            </a:r>
          </a:p>
        </p:txBody>
      </p:sp>
      <p:sp>
        <p:nvSpPr>
          <p:cNvPr id="40998" name="Line 35"/>
          <p:cNvSpPr>
            <a:spLocks noChangeShapeType="1"/>
          </p:cNvSpPr>
          <p:nvPr/>
        </p:nvSpPr>
        <p:spPr bwMode="auto">
          <a:xfrm flipH="1">
            <a:off x="5334000" y="3109913"/>
            <a:ext cx="3810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99" name="Line 36"/>
          <p:cNvSpPr>
            <a:spLocks noChangeShapeType="1"/>
          </p:cNvSpPr>
          <p:nvPr/>
        </p:nvSpPr>
        <p:spPr bwMode="auto">
          <a:xfrm flipH="1" flipV="1">
            <a:off x="5334000" y="3490913"/>
            <a:ext cx="381000" cy="142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00" name="Rectangle 37"/>
          <p:cNvSpPr>
            <a:spLocks noChangeArrowheads="1"/>
          </p:cNvSpPr>
          <p:nvPr/>
        </p:nvSpPr>
        <p:spPr bwMode="auto">
          <a:xfrm>
            <a:off x="5181600" y="3276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01" name="Oval 38"/>
          <p:cNvSpPr>
            <a:spLocks noChangeArrowheads="1"/>
          </p:cNvSpPr>
          <p:nvPr/>
        </p:nvSpPr>
        <p:spPr bwMode="auto">
          <a:xfrm>
            <a:off x="3200400" y="5410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02" name="Oval 39"/>
          <p:cNvSpPr>
            <a:spLocks noChangeArrowheads="1"/>
          </p:cNvSpPr>
          <p:nvPr/>
        </p:nvSpPr>
        <p:spPr bwMode="auto">
          <a:xfrm>
            <a:off x="3657600" y="5105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03" name="Oval 40"/>
          <p:cNvSpPr>
            <a:spLocks noChangeArrowheads="1"/>
          </p:cNvSpPr>
          <p:nvPr/>
        </p:nvSpPr>
        <p:spPr bwMode="auto">
          <a:xfrm>
            <a:off x="3657600" y="5257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04" name="Oval 41"/>
          <p:cNvSpPr>
            <a:spLocks noChangeArrowheads="1"/>
          </p:cNvSpPr>
          <p:nvPr/>
        </p:nvSpPr>
        <p:spPr bwMode="auto">
          <a:xfrm>
            <a:off x="4114800" y="4953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05" name="Oval 42"/>
          <p:cNvSpPr>
            <a:spLocks noChangeArrowheads="1"/>
          </p:cNvSpPr>
          <p:nvPr/>
        </p:nvSpPr>
        <p:spPr bwMode="auto">
          <a:xfrm>
            <a:off x="4648200" y="3733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06" name="Oval 43"/>
          <p:cNvSpPr>
            <a:spLocks noChangeArrowheads="1"/>
          </p:cNvSpPr>
          <p:nvPr/>
        </p:nvSpPr>
        <p:spPr bwMode="auto">
          <a:xfrm>
            <a:off x="4114800" y="4800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07" name="Oval 44"/>
          <p:cNvSpPr>
            <a:spLocks noChangeArrowheads="1"/>
          </p:cNvSpPr>
          <p:nvPr/>
        </p:nvSpPr>
        <p:spPr bwMode="auto">
          <a:xfrm>
            <a:off x="4114800" y="4495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08" name="Oval 45"/>
          <p:cNvSpPr>
            <a:spLocks noChangeArrowheads="1"/>
          </p:cNvSpPr>
          <p:nvPr/>
        </p:nvSpPr>
        <p:spPr bwMode="auto">
          <a:xfrm>
            <a:off x="4114800" y="4648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09" name="Oval 46"/>
          <p:cNvSpPr>
            <a:spLocks noChangeArrowheads="1"/>
          </p:cNvSpPr>
          <p:nvPr/>
        </p:nvSpPr>
        <p:spPr bwMode="auto">
          <a:xfrm>
            <a:off x="4648200" y="4191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0" name="Oval 47"/>
          <p:cNvSpPr>
            <a:spLocks noChangeArrowheads="1"/>
          </p:cNvSpPr>
          <p:nvPr/>
        </p:nvSpPr>
        <p:spPr bwMode="auto">
          <a:xfrm>
            <a:off x="4648200" y="3581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1" name="Oval 48"/>
          <p:cNvSpPr>
            <a:spLocks noChangeArrowheads="1"/>
          </p:cNvSpPr>
          <p:nvPr/>
        </p:nvSpPr>
        <p:spPr bwMode="auto">
          <a:xfrm>
            <a:off x="4648200" y="3581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2" name="Oval 49"/>
          <p:cNvSpPr>
            <a:spLocks noChangeArrowheads="1"/>
          </p:cNvSpPr>
          <p:nvPr/>
        </p:nvSpPr>
        <p:spPr bwMode="auto">
          <a:xfrm>
            <a:off x="46482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3" name="Oval 50"/>
          <p:cNvSpPr>
            <a:spLocks noChangeArrowheads="1"/>
          </p:cNvSpPr>
          <p:nvPr/>
        </p:nvSpPr>
        <p:spPr bwMode="auto">
          <a:xfrm>
            <a:off x="49530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4" name="Oval 51"/>
          <p:cNvSpPr>
            <a:spLocks noChangeArrowheads="1"/>
          </p:cNvSpPr>
          <p:nvPr/>
        </p:nvSpPr>
        <p:spPr bwMode="auto">
          <a:xfrm>
            <a:off x="50292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5" name="Oval 52"/>
          <p:cNvSpPr>
            <a:spLocks noChangeArrowheads="1"/>
          </p:cNvSpPr>
          <p:nvPr/>
        </p:nvSpPr>
        <p:spPr bwMode="auto">
          <a:xfrm>
            <a:off x="51054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6" name="Oval 53"/>
          <p:cNvSpPr>
            <a:spLocks noChangeArrowheads="1"/>
          </p:cNvSpPr>
          <p:nvPr/>
        </p:nvSpPr>
        <p:spPr bwMode="auto">
          <a:xfrm>
            <a:off x="51816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7" name="Oval 54"/>
          <p:cNvSpPr>
            <a:spLocks noChangeArrowheads="1"/>
          </p:cNvSpPr>
          <p:nvPr/>
        </p:nvSpPr>
        <p:spPr bwMode="auto">
          <a:xfrm>
            <a:off x="4648200" y="4343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8" name="Oval 55"/>
          <p:cNvSpPr>
            <a:spLocks noChangeArrowheads="1"/>
          </p:cNvSpPr>
          <p:nvPr/>
        </p:nvSpPr>
        <p:spPr bwMode="auto">
          <a:xfrm>
            <a:off x="4648200" y="3886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19" name="Oval 56"/>
          <p:cNvSpPr>
            <a:spLocks noChangeArrowheads="1"/>
          </p:cNvSpPr>
          <p:nvPr/>
        </p:nvSpPr>
        <p:spPr bwMode="auto">
          <a:xfrm>
            <a:off x="4648200" y="4038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20" name="Text Box 57"/>
          <p:cNvSpPr txBox="1">
            <a:spLocks noChangeArrowheads="1"/>
          </p:cNvSpPr>
          <p:nvPr/>
        </p:nvSpPr>
        <p:spPr bwMode="auto">
          <a:xfrm>
            <a:off x="3989388" y="30956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1021" name="Text Box 58"/>
          <p:cNvSpPr txBox="1">
            <a:spLocks noChangeArrowheads="1"/>
          </p:cNvSpPr>
          <p:nvPr/>
        </p:nvSpPr>
        <p:spPr bwMode="auto">
          <a:xfrm>
            <a:off x="4522788" y="24860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1022" name="Text Box 59"/>
          <p:cNvSpPr txBox="1">
            <a:spLocks noChangeArrowheads="1"/>
          </p:cNvSpPr>
          <p:nvPr/>
        </p:nvSpPr>
        <p:spPr bwMode="auto">
          <a:xfrm>
            <a:off x="4522788" y="20415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1023" name="Text Box 60"/>
          <p:cNvSpPr txBox="1">
            <a:spLocks noChangeArrowheads="1"/>
          </p:cNvSpPr>
          <p:nvPr/>
        </p:nvSpPr>
        <p:spPr bwMode="auto">
          <a:xfrm>
            <a:off x="4522788" y="18891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1024" name="Oval 61"/>
          <p:cNvSpPr>
            <a:spLocks noChangeArrowheads="1"/>
          </p:cNvSpPr>
          <p:nvPr/>
        </p:nvSpPr>
        <p:spPr bwMode="auto">
          <a:xfrm>
            <a:off x="54864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25" name="Text Box 62"/>
          <p:cNvSpPr txBox="1">
            <a:spLocks noChangeArrowheads="1"/>
          </p:cNvSpPr>
          <p:nvPr/>
        </p:nvSpPr>
        <p:spPr bwMode="auto">
          <a:xfrm>
            <a:off x="6089650" y="2438400"/>
            <a:ext cx="1314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FF0000"/>
                </a:solidFill>
              </a:rPr>
              <a:t>Now what?</a:t>
            </a:r>
          </a:p>
        </p:txBody>
      </p:sp>
      <p:sp>
        <p:nvSpPr>
          <p:cNvPr id="41026" name="Line 63"/>
          <p:cNvSpPr>
            <a:spLocks noChangeShapeType="1"/>
          </p:cNvSpPr>
          <p:nvPr/>
        </p:nvSpPr>
        <p:spPr bwMode="auto">
          <a:xfrm flipH="1">
            <a:off x="5708650" y="2652713"/>
            <a:ext cx="3810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1027" name="Group 64"/>
          <p:cNvGrpSpPr>
            <a:grpSpLocks/>
          </p:cNvGrpSpPr>
          <p:nvPr/>
        </p:nvGrpSpPr>
        <p:grpSpPr bwMode="auto">
          <a:xfrm>
            <a:off x="685800" y="5486400"/>
            <a:ext cx="1177925" cy="752475"/>
            <a:chOff x="192" y="3165"/>
            <a:chExt cx="742" cy="474"/>
          </a:xfrm>
        </p:grpSpPr>
        <p:sp>
          <p:nvSpPr>
            <p:cNvPr id="41028" name="Rectangle 65"/>
            <p:cNvSpPr>
              <a:spLocks noChangeArrowheads="1"/>
            </p:cNvSpPr>
            <p:nvPr/>
          </p:nvSpPr>
          <p:spPr bwMode="auto">
            <a:xfrm>
              <a:off x="192" y="3216"/>
              <a:ext cx="144" cy="10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029" name="Oval 66"/>
            <p:cNvSpPr>
              <a:spLocks noChangeArrowheads="1"/>
            </p:cNvSpPr>
            <p:nvPr/>
          </p:nvSpPr>
          <p:spPr bwMode="auto">
            <a:xfrm>
              <a:off x="192" y="3493"/>
              <a:ext cx="144" cy="10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030" name="Text Box 67"/>
            <p:cNvSpPr txBox="1">
              <a:spLocks noChangeArrowheads="1"/>
            </p:cNvSpPr>
            <p:nvPr/>
          </p:nvSpPr>
          <p:spPr bwMode="auto">
            <a:xfrm>
              <a:off x="306" y="3165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/>
                <a:t>Packets</a:t>
              </a:r>
            </a:p>
          </p:txBody>
        </p:sp>
        <p:sp>
          <p:nvSpPr>
            <p:cNvPr id="41031" name="Text Box 68"/>
            <p:cNvSpPr txBox="1">
              <a:spLocks noChangeArrowheads="1"/>
            </p:cNvSpPr>
            <p:nvPr/>
          </p:nvSpPr>
          <p:spPr bwMode="auto">
            <a:xfrm>
              <a:off x="306" y="3408"/>
              <a:ext cx="4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/>
                <a:t>Acks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198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419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3BFFBA-C1F2-4DAE-96B5-A8D7A264C9F5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44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05506" name="Rectangle 2"/>
          <p:cNvSpPr>
            <a:spLocks noChangeArrowheads="1"/>
          </p:cNvSpPr>
          <p:nvPr/>
        </p:nvSpPr>
        <p:spPr bwMode="auto">
          <a:xfrm>
            <a:off x="533400" y="1524000"/>
            <a:ext cx="8229600" cy="4876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41990" name="Line 3"/>
          <p:cNvSpPr>
            <a:spLocks noChangeShapeType="1"/>
          </p:cNvSpPr>
          <p:nvPr/>
        </p:nvSpPr>
        <p:spPr bwMode="auto">
          <a:xfrm flipV="1">
            <a:off x="2133600" y="1600200"/>
            <a:ext cx="0" cy="441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1" name="Line 4"/>
          <p:cNvSpPr>
            <a:spLocks noChangeShapeType="1"/>
          </p:cNvSpPr>
          <p:nvPr/>
        </p:nvSpPr>
        <p:spPr bwMode="auto">
          <a:xfrm>
            <a:off x="2133600" y="6019800"/>
            <a:ext cx="396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2" name="Rectangle 5"/>
          <p:cNvSpPr>
            <a:spLocks noChangeArrowheads="1"/>
          </p:cNvSpPr>
          <p:nvPr/>
        </p:nvSpPr>
        <p:spPr bwMode="auto">
          <a:xfrm>
            <a:off x="3657600" y="4495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993" name="Rectangle 6"/>
          <p:cNvSpPr>
            <a:spLocks noChangeArrowheads="1"/>
          </p:cNvSpPr>
          <p:nvPr/>
        </p:nvSpPr>
        <p:spPr bwMode="auto">
          <a:xfrm>
            <a:off x="3200400" y="5105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994" name="Rectangle 7"/>
          <p:cNvSpPr>
            <a:spLocks noChangeArrowheads="1"/>
          </p:cNvSpPr>
          <p:nvPr/>
        </p:nvSpPr>
        <p:spPr bwMode="auto">
          <a:xfrm>
            <a:off x="3200400" y="5257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995" name="Rectangle 8"/>
          <p:cNvSpPr>
            <a:spLocks noChangeArrowheads="1"/>
          </p:cNvSpPr>
          <p:nvPr/>
        </p:nvSpPr>
        <p:spPr bwMode="auto">
          <a:xfrm>
            <a:off x="2895600" y="5410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996" name="Rectangle 9"/>
          <p:cNvSpPr>
            <a:spLocks noChangeArrowheads="1"/>
          </p:cNvSpPr>
          <p:nvPr/>
        </p:nvSpPr>
        <p:spPr bwMode="auto">
          <a:xfrm>
            <a:off x="3657600" y="4648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997" name="Rectangle 10"/>
          <p:cNvSpPr>
            <a:spLocks noChangeArrowheads="1"/>
          </p:cNvSpPr>
          <p:nvPr/>
        </p:nvSpPr>
        <p:spPr bwMode="auto">
          <a:xfrm>
            <a:off x="3657600" y="4800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998" name="Rectangle 11"/>
          <p:cNvSpPr>
            <a:spLocks noChangeArrowheads="1"/>
          </p:cNvSpPr>
          <p:nvPr/>
        </p:nvSpPr>
        <p:spPr bwMode="auto">
          <a:xfrm>
            <a:off x="3657600" y="4953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999" name="Rectangle 12"/>
          <p:cNvSpPr>
            <a:spLocks noChangeArrowheads="1"/>
          </p:cNvSpPr>
          <p:nvPr/>
        </p:nvSpPr>
        <p:spPr bwMode="auto">
          <a:xfrm>
            <a:off x="4114800" y="3276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0" name="Rectangle 13"/>
          <p:cNvSpPr>
            <a:spLocks noChangeArrowheads="1"/>
          </p:cNvSpPr>
          <p:nvPr/>
        </p:nvSpPr>
        <p:spPr bwMode="auto">
          <a:xfrm>
            <a:off x="4114800" y="3429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1" name="Rectangle 14"/>
          <p:cNvSpPr>
            <a:spLocks noChangeArrowheads="1"/>
          </p:cNvSpPr>
          <p:nvPr/>
        </p:nvSpPr>
        <p:spPr bwMode="auto">
          <a:xfrm>
            <a:off x="4114800" y="3581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2" name="Rectangle 15"/>
          <p:cNvSpPr>
            <a:spLocks noChangeArrowheads="1"/>
          </p:cNvSpPr>
          <p:nvPr/>
        </p:nvSpPr>
        <p:spPr bwMode="auto">
          <a:xfrm>
            <a:off x="4114800" y="3733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3" name="Rectangle 16"/>
          <p:cNvSpPr>
            <a:spLocks noChangeArrowheads="1"/>
          </p:cNvSpPr>
          <p:nvPr/>
        </p:nvSpPr>
        <p:spPr bwMode="auto">
          <a:xfrm>
            <a:off x="4114800" y="3886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4" name="Rectangle 17"/>
          <p:cNvSpPr>
            <a:spLocks noChangeArrowheads="1"/>
          </p:cNvSpPr>
          <p:nvPr/>
        </p:nvSpPr>
        <p:spPr bwMode="auto">
          <a:xfrm>
            <a:off x="4114800" y="4038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5" name="Rectangle 18"/>
          <p:cNvSpPr>
            <a:spLocks noChangeArrowheads="1"/>
          </p:cNvSpPr>
          <p:nvPr/>
        </p:nvSpPr>
        <p:spPr bwMode="auto">
          <a:xfrm>
            <a:off x="4114800" y="4191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6" name="Rectangle 19"/>
          <p:cNvSpPr>
            <a:spLocks noChangeArrowheads="1"/>
          </p:cNvSpPr>
          <p:nvPr/>
        </p:nvSpPr>
        <p:spPr bwMode="auto">
          <a:xfrm>
            <a:off x="4114800" y="4343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7" name="Rectangle 20"/>
          <p:cNvSpPr>
            <a:spLocks noChangeArrowheads="1"/>
          </p:cNvSpPr>
          <p:nvPr/>
        </p:nvSpPr>
        <p:spPr bwMode="auto">
          <a:xfrm>
            <a:off x="4648200" y="1676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8" name="Rectangle 21"/>
          <p:cNvSpPr>
            <a:spLocks noChangeArrowheads="1"/>
          </p:cNvSpPr>
          <p:nvPr/>
        </p:nvSpPr>
        <p:spPr bwMode="auto">
          <a:xfrm>
            <a:off x="4648200" y="1828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09" name="Rectangle 22"/>
          <p:cNvSpPr>
            <a:spLocks noChangeArrowheads="1"/>
          </p:cNvSpPr>
          <p:nvPr/>
        </p:nvSpPr>
        <p:spPr bwMode="auto">
          <a:xfrm>
            <a:off x="4648200" y="1981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10" name="Rectangle 23"/>
          <p:cNvSpPr>
            <a:spLocks noChangeArrowheads="1"/>
          </p:cNvSpPr>
          <p:nvPr/>
        </p:nvSpPr>
        <p:spPr bwMode="auto">
          <a:xfrm>
            <a:off x="4648200" y="2133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11" name="Rectangle 24"/>
          <p:cNvSpPr>
            <a:spLocks noChangeArrowheads="1"/>
          </p:cNvSpPr>
          <p:nvPr/>
        </p:nvSpPr>
        <p:spPr bwMode="auto">
          <a:xfrm>
            <a:off x="4648200" y="2286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12" name="Rectangle 25"/>
          <p:cNvSpPr>
            <a:spLocks noChangeArrowheads="1"/>
          </p:cNvSpPr>
          <p:nvPr/>
        </p:nvSpPr>
        <p:spPr bwMode="auto">
          <a:xfrm>
            <a:off x="4648200" y="2438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13" name="Rectangle 26"/>
          <p:cNvSpPr>
            <a:spLocks noChangeArrowheads="1"/>
          </p:cNvSpPr>
          <p:nvPr/>
        </p:nvSpPr>
        <p:spPr bwMode="auto">
          <a:xfrm>
            <a:off x="4648200" y="2590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14" name="Rectangle 27"/>
          <p:cNvSpPr>
            <a:spLocks noChangeArrowheads="1"/>
          </p:cNvSpPr>
          <p:nvPr/>
        </p:nvSpPr>
        <p:spPr bwMode="auto">
          <a:xfrm>
            <a:off x="4648200" y="2743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15" name="Rectangle 28"/>
          <p:cNvSpPr>
            <a:spLocks noChangeArrowheads="1"/>
          </p:cNvSpPr>
          <p:nvPr/>
        </p:nvSpPr>
        <p:spPr bwMode="auto">
          <a:xfrm>
            <a:off x="4648200" y="2895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16" name="Rectangle 29"/>
          <p:cNvSpPr>
            <a:spLocks noChangeArrowheads="1"/>
          </p:cNvSpPr>
          <p:nvPr/>
        </p:nvSpPr>
        <p:spPr bwMode="auto">
          <a:xfrm>
            <a:off x="4648200" y="3048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17" name="Text Box 30"/>
          <p:cNvSpPr txBox="1">
            <a:spLocks noChangeArrowheads="1"/>
          </p:cNvSpPr>
          <p:nvPr/>
        </p:nvSpPr>
        <p:spPr bwMode="auto">
          <a:xfrm>
            <a:off x="3886200" y="6019800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42018" name="Text Box 31"/>
          <p:cNvSpPr txBox="1">
            <a:spLocks noChangeArrowheads="1"/>
          </p:cNvSpPr>
          <p:nvPr/>
        </p:nvSpPr>
        <p:spPr bwMode="auto">
          <a:xfrm>
            <a:off x="565150" y="3429000"/>
            <a:ext cx="156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000000"/>
                </a:solidFill>
              </a:rPr>
              <a:t>Sequence No</a:t>
            </a:r>
          </a:p>
        </p:txBody>
      </p:sp>
      <p:sp>
        <p:nvSpPr>
          <p:cNvPr id="42019" name="Rectangle 32"/>
          <p:cNvSpPr>
            <a:spLocks noChangeArrowheads="1"/>
          </p:cNvSpPr>
          <p:nvPr/>
        </p:nvSpPr>
        <p:spPr bwMode="auto">
          <a:xfrm>
            <a:off x="5181600" y="3276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0" name="Oval 33"/>
          <p:cNvSpPr>
            <a:spLocks noChangeArrowheads="1"/>
          </p:cNvSpPr>
          <p:nvPr/>
        </p:nvSpPr>
        <p:spPr bwMode="auto">
          <a:xfrm>
            <a:off x="3200400" y="5410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1" name="Oval 34"/>
          <p:cNvSpPr>
            <a:spLocks noChangeArrowheads="1"/>
          </p:cNvSpPr>
          <p:nvPr/>
        </p:nvSpPr>
        <p:spPr bwMode="auto">
          <a:xfrm>
            <a:off x="3657600" y="5105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2" name="Oval 35"/>
          <p:cNvSpPr>
            <a:spLocks noChangeArrowheads="1"/>
          </p:cNvSpPr>
          <p:nvPr/>
        </p:nvSpPr>
        <p:spPr bwMode="auto">
          <a:xfrm>
            <a:off x="3657600" y="5257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3" name="Oval 36"/>
          <p:cNvSpPr>
            <a:spLocks noChangeArrowheads="1"/>
          </p:cNvSpPr>
          <p:nvPr/>
        </p:nvSpPr>
        <p:spPr bwMode="auto">
          <a:xfrm>
            <a:off x="4114800" y="4953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4" name="Oval 37"/>
          <p:cNvSpPr>
            <a:spLocks noChangeArrowheads="1"/>
          </p:cNvSpPr>
          <p:nvPr/>
        </p:nvSpPr>
        <p:spPr bwMode="auto">
          <a:xfrm>
            <a:off x="4648200" y="3733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5" name="Oval 38"/>
          <p:cNvSpPr>
            <a:spLocks noChangeArrowheads="1"/>
          </p:cNvSpPr>
          <p:nvPr/>
        </p:nvSpPr>
        <p:spPr bwMode="auto">
          <a:xfrm>
            <a:off x="4114800" y="4800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6" name="Oval 39"/>
          <p:cNvSpPr>
            <a:spLocks noChangeArrowheads="1"/>
          </p:cNvSpPr>
          <p:nvPr/>
        </p:nvSpPr>
        <p:spPr bwMode="auto">
          <a:xfrm>
            <a:off x="4114800" y="4495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7" name="Oval 40"/>
          <p:cNvSpPr>
            <a:spLocks noChangeArrowheads="1"/>
          </p:cNvSpPr>
          <p:nvPr/>
        </p:nvSpPr>
        <p:spPr bwMode="auto">
          <a:xfrm>
            <a:off x="4114800" y="4648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8" name="Oval 41"/>
          <p:cNvSpPr>
            <a:spLocks noChangeArrowheads="1"/>
          </p:cNvSpPr>
          <p:nvPr/>
        </p:nvSpPr>
        <p:spPr bwMode="auto">
          <a:xfrm>
            <a:off x="4648200" y="4191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29" name="Oval 42"/>
          <p:cNvSpPr>
            <a:spLocks noChangeArrowheads="1"/>
          </p:cNvSpPr>
          <p:nvPr/>
        </p:nvSpPr>
        <p:spPr bwMode="auto">
          <a:xfrm>
            <a:off x="4648200" y="3581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0" name="Oval 43"/>
          <p:cNvSpPr>
            <a:spLocks noChangeArrowheads="1"/>
          </p:cNvSpPr>
          <p:nvPr/>
        </p:nvSpPr>
        <p:spPr bwMode="auto">
          <a:xfrm>
            <a:off x="4648200" y="3581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1" name="Oval 44"/>
          <p:cNvSpPr>
            <a:spLocks noChangeArrowheads="1"/>
          </p:cNvSpPr>
          <p:nvPr/>
        </p:nvSpPr>
        <p:spPr bwMode="auto">
          <a:xfrm>
            <a:off x="46482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2" name="Oval 45"/>
          <p:cNvSpPr>
            <a:spLocks noChangeArrowheads="1"/>
          </p:cNvSpPr>
          <p:nvPr/>
        </p:nvSpPr>
        <p:spPr bwMode="auto">
          <a:xfrm>
            <a:off x="49530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3" name="Oval 46"/>
          <p:cNvSpPr>
            <a:spLocks noChangeArrowheads="1"/>
          </p:cNvSpPr>
          <p:nvPr/>
        </p:nvSpPr>
        <p:spPr bwMode="auto">
          <a:xfrm>
            <a:off x="50292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4" name="Oval 47"/>
          <p:cNvSpPr>
            <a:spLocks noChangeArrowheads="1"/>
          </p:cNvSpPr>
          <p:nvPr/>
        </p:nvSpPr>
        <p:spPr bwMode="auto">
          <a:xfrm>
            <a:off x="51054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5" name="Oval 48"/>
          <p:cNvSpPr>
            <a:spLocks noChangeArrowheads="1"/>
          </p:cNvSpPr>
          <p:nvPr/>
        </p:nvSpPr>
        <p:spPr bwMode="auto">
          <a:xfrm>
            <a:off x="51816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6" name="Oval 49"/>
          <p:cNvSpPr>
            <a:spLocks noChangeArrowheads="1"/>
          </p:cNvSpPr>
          <p:nvPr/>
        </p:nvSpPr>
        <p:spPr bwMode="auto">
          <a:xfrm>
            <a:off x="4648200" y="4343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7" name="Oval 50"/>
          <p:cNvSpPr>
            <a:spLocks noChangeArrowheads="1"/>
          </p:cNvSpPr>
          <p:nvPr/>
        </p:nvSpPr>
        <p:spPr bwMode="auto">
          <a:xfrm>
            <a:off x="4648200" y="3886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8" name="Oval 51"/>
          <p:cNvSpPr>
            <a:spLocks noChangeArrowheads="1"/>
          </p:cNvSpPr>
          <p:nvPr/>
        </p:nvSpPr>
        <p:spPr bwMode="auto">
          <a:xfrm>
            <a:off x="4648200" y="4038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39" name="Text Box 52"/>
          <p:cNvSpPr txBox="1">
            <a:spLocks noChangeArrowheads="1"/>
          </p:cNvSpPr>
          <p:nvPr/>
        </p:nvSpPr>
        <p:spPr bwMode="auto">
          <a:xfrm>
            <a:off x="3989388" y="30956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2040" name="Text Box 53"/>
          <p:cNvSpPr txBox="1">
            <a:spLocks noChangeArrowheads="1"/>
          </p:cNvSpPr>
          <p:nvPr/>
        </p:nvSpPr>
        <p:spPr bwMode="auto">
          <a:xfrm>
            <a:off x="4522788" y="25622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2041" name="Text Box 54"/>
          <p:cNvSpPr txBox="1">
            <a:spLocks noChangeArrowheads="1"/>
          </p:cNvSpPr>
          <p:nvPr/>
        </p:nvSpPr>
        <p:spPr bwMode="auto">
          <a:xfrm>
            <a:off x="4522788" y="21177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2042" name="Text Box 55"/>
          <p:cNvSpPr txBox="1">
            <a:spLocks noChangeArrowheads="1"/>
          </p:cNvSpPr>
          <p:nvPr/>
        </p:nvSpPr>
        <p:spPr bwMode="auto">
          <a:xfrm>
            <a:off x="4522788" y="19653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2043" name="Oval 56"/>
          <p:cNvSpPr>
            <a:spLocks noChangeArrowheads="1"/>
          </p:cNvSpPr>
          <p:nvPr/>
        </p:nvSpPr>
        <p:spPr bwMode="auto">
          <a:xfrm>
            <a:off x="5562600" y="2895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44" name="Rectangle 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Tahoe</a:t>
            </a:r>
          </a:p>
        </p:txBody>
      </p:sp>
      <p:sp>
        <p:nvSpPr>
          <p:cNvPr id="42045" name="Rectangle 58"/>
          <p:cNvSpPr>
            <a:spLocks noChangeArrowheads="1"/>
          </p:cNvSpPr>
          <p:nvPr/>
        </p:nvSpPr>
        <p:spPr bwMode="auto">
          <a:xfrm>
            <a:off x="5562600" y="2590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46" name="Rectangle 59"/>
          <p:cNvSpPr>
            <a:spLocks noChangeArrowheads="1"/>
          </p:cNvSpPr>
          <p:nvPr/>
        </p:nvSpPr>
        <p:spPr bwMode="auto">
          <a:xfrm>
            <a:off x="5562600" y="2743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47" name="Oval 60"/>
          <p:cNvSpPr>
            <a:spLocks noChangeArrowheads="1"/>
          </p:cNvSpPr>
          <p:nvPr/>
        </p:nvSpPr>
        <p:spPr bwMode="auto">
          <a:xfrm>
            <a:off x="6019800" y="2438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48" name="Rectangle 61"/>
          <p:cNvSpPr>
            <a:spLocks noChangeArrowheads="1"/>
          </p:cNvSpPr>
          <p:nvPr/>
        </p:nvSpPr>
        <p:spPr bwMode="auto">
          <a:xfrm>
            <a:off x="6019800" y="2133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49" name="Rectangle 62"/>
          <p:cNvSpPr>
            <a:spLocks noChangeArrowheads="1"/>
          </p:cNvSpPr>
          <p:nvPr/>
        </p:nvSpPr>
        <p:spPr bwMode="auto">
          <a:xfrm>
            <a:off x="6019800" y="2286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2050" name="Rectangle 63"/>
          <p:cNvSpPr>
            <a:spLocks noChangeArrowheads="1"/>
          </p:cNvSpPr>
          <p:nvPr/>
        </p:nvSpPr>
        <p:spPr bwMode="auto">
          <a:xfrm>
            <a:off x="6019800" y="1981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grpSp>
        <p:nvGrpSpPr>
          <p:cNvPr id="42051" name="Group 64"/>
          <p:cNvGrpSpPr>
            <a:grpSpLocks/>
          </p:cNvGrpSpPr>
          <p:nvPr/>
        </p:nvGrpSpPr>
        <p:grpSpPr bwMode="auto">
          <a:xfrm>
            <a:off x="685800" y="5486400"/>
            <a:ext cx="1177925" cy="752475"/>
            <a:chOff x="192" y="3165"/>
            <a:chExt cx="742" cy="474"/>
          </a:xfrm>
        </p:grpSpPr>
        <p:sp>
          <p:nvSpPr>
            <p:cNvPr id="42052" name="Rectangle 65"/>
            <p:cNvSpPr>
              <a:spLocks noChangeArrowheads="1"/>
            </p:cNvSpPr>
            <p:nvPr/>
          </p:nvSpPr>
          <p:spPr bwMode="auto">
            <a:xfrm>
              <a:off x="192" y="3216"/>
              <a:ext cx="144" cy="10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2053" name="Oval 66"/>
            <p:cNvSpPr>
              <a:spLocks noChangeArrowheads="1"/>
            </p:cNvSpPr>
            <p:nvPr/>
          </p:nvSpPr>
          <p:spPr bwMode="auto">
            <a:xfrm>
              <a:off x="192" y="3493"/>
              <a:ext cx="144" cy="10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2054" name="Text Box 67"/>
            <p:cNvSpPr txBox="1">
              <a:spLocks noChangeArrowheads="1"/>
            </p:cNvSpPr>
            <p:nvPr/>
          </p:nvSpPr>
          <p:spPr bwMode="auto">
            <a:xfrm>
              <a:off x="306" y="3165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/>
                <a:t>Packets</a:t>
              </a:r>
            </a:p>
          </p:txBody>
        </p:sp>
        <p:sp>
          <p:nvSpPr>
            <p:cNvPr id="42055" name="Text Box 68"/>
            <p:cNvSpPr txBox="1">
              <a:spLocks noChangeArrowheads="1"/>
            </p:cNvSpPr>
            <p:nvPr/>
          </p:nvSpPr>
          <p:spPr bwMode="auto">
            <a:xfrm>
              <a:off x="306" y="3408"/>
              <a:ext cx="4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/>
                <a:t>Acks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842CC90-0F9C-406C-AF97-88698D397D00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45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Reno (1990)</a:t>
            </a: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All mechanisms in Tahoe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Addition of fast-recovery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Opening up congestion window after fast retransmit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Delayed acks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Header prediction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Implementation designed to improve performance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ea typeface="ＭＳ Ｐゴシック" panose="020B0600070205080204" pitchFamily="34" charset="-128"/>
              </a:rPr>
              <a:t>Has common case code inlined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With multiple losses, Reno typically timeouts because it does not see duplicate acknowledgements</a:t>
            </a:r>
          </a:p>
          <a:p>
            <a:pPr eaLnBrk="1" hangingPunct="1">
              <a:lnSpc>
                <a:spcPct val="90000"/>
              </a:lnSpc>
            </a:pPr>
            <a:endParaRPr lang="en-US" sz="240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440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C8305D8-B899-4FE4-B321-810CEC6DA412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46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07554" name="Rectangle 2"/>
          <p:cNvSpPr>
            <a:spLocks noChangeArrowheads="1"/>
          </p:cNvSpPr>
          <p:nvPr/>
        </p:nvSpPr>
        <p:spPr bwMode="auto">
          <a:xfrm>
            <a:off x="533400" y="1524000"/>
            <a:ext cx="8229600" cy="4876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Reno</a:t>
            </a:r>
          </a:p>
        </p:txBody>
      </p:sp>
      <p:sp>
        <p:nvSpPr>
          <p:cNvPr id="44039" name="Line 4"/>
          <p:cNvSpPr>
            <a:spLocks noChangeShapeType="1"/>
          </p:cNvSpPr>
          <p:nvPr/>
        </p:nvSpPr>
        <p:spPr bwMode="auto">
          <a:xfrm flipV="1">
            <a:off x="2133600" y="1600200"/>
            <a:ext cx="0" cy="441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40" name="Line 5"/>
          <p:cNvSpPr>
            <a:spLocks noChangeShapeType="1"/>
          </p:cNvSpPr>
          <p:nvPr/>
        </p:nvSpPr>
        <p:spPr bwMode="auto">
          <a:xfrm>
            <a:off x="2133600" y="6019800"/>
            <a:ext cx="396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41" name="Rectangle 6"/>
          <p:cNvSpPr>
            <a:spLocks noChangeArrowheads="1"/>
          </p:cNvSpPr>
          <p:nvPr/>
        </p:nvSpPr>
        <p:spPr bwMode="auto">
          <a:xfrm>
            <a:off x="3657600" y="4495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42" name="Rectangle 7"/>
          <p:cNvSpPr>
            <a:spLocks noChangeArrowheads="1"/>
          </p:cNvSpPr>
          <p:nvPr/>
        </p:nvSpPr>
        <p:spPr bwMode="auto">
          <a:xfrm>
            <a:off x="3200400" y="5105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43" name="Rectangle 8"/>
          <p:cNvSpPr>
            <a:spLocks noChangeArrowheads="1"/>
          </p:cNvSpPr>
          <p:nvPr/>
        </p:nvSpPr>
        <p:spPr bwMode="auto">
          <a:xfrm>
            <a:off x="3200400" y="5257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44" name="Rectangle 9"/>
          <p:cNvSpPr>
            <a:spLocks noChangeArrowheads="1"/>
          </p:cNvSpPr>
          <p:nvPr/>
        </p:nvSpPr>
        <p:spPr bwMode="auto">
          <a:xfrm>
            <a:off x="2895600" y="5410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45" name="Rectangle 10"/>
          <p:cNvSpPr>
            <a:spLocks noChangeArrowheads="1"/>
          </p:cNvSpPr>
          <p:nvPr/>
        </p:nvSpPr>
        <p:spPr bwMode="auto">
          <a:xfrm>
            <a:off x="3657600" y="4648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46" name="Rectangle 11"/>
          <p:cNvSpPr>
            <a:spLocks noChangeArrowheads="1"/>
          </p:cNvSpPr>
          <p:nvPr/>
        </p:nvSpPr>
        <p:spPr bwMode="auto">
          <a:xfrm>
            <a:off x="3657600" y="4800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47" name="Rectangle 12"/>
          <p:cNvSpPr>
            <a:spLocks noChangeArrowheads="1"/>
          </p:cNvSpPr>
          <p:nvPr/>
        </p:nvSpPr>
        <p:spPr bwMode="auto">
          <a:xfrm>
            <a:off x="3657600" y="4953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48" name="Rectangle 13"/>
          <p:cNvSpPr>
            <a:spLocks noChangeArrowheads="1"/>
          </p:cNvSpPr>
          <p:nvPr/>
        </p:nvSpPr>
        <p:spPr bwMode="auto">
          <a:xfrm>
            <a:off x="4114800" y="3276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49" name="Rectangle 14"/>
          <p:cNvSpPr>
            <a:spLocks noChangeArrowheads="1"/>
          </p:cNvSpPr>
          <p:nvPr/>
        </p:nvSpPr>
        <p:spPr bwMode="auto">
          <a:xfrm>
            <a:off x="4114800" y="3429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0" name="Rectangle 15"/>
          <p:cNvSpPr>
            <a:spLocks noChangeArrowheads="1"/>
          </p:cNvSpPr>
          <p:nvPr/>
        </p:nvSpPr>
        <p:spPr bwMode="auto">
          <a:xfrm>
            <a:off x="4114800" y="3581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1" name="Rectangle 16"/>
          <p:cNvSpPr>
            <a:spLocks noChangeArrowheads="1"/>
          </p:cNvSpPr>
          <p:nvPr/>
        </p:nvSpPr>
        <p:spPr bwMode="auto">
          <a:xfrm>
            <a:off x="4114800" y="3733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2" name="Rectangle 17"/>
          <p:cNvSpPr>
            <a:spLocks noChangeArrowheads="1"/>
          </p:cNvSpPr>
          <p:nvPr/>
        </p:nvSpPr>
        <p:spPr bwMode="auto">
          <a:xfrm>
            <a:off x="4114800" y="3886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3" name="Rectangle 18"/>
          <p:cNvSpPr>
            <a:spLocks noChangeArrowheads="1"/>
          </p:cNvSpPr>
          <p:nvPr/>
        </p:nvSpPr>
        <p:spPr bwMode="auto">
          <a:xfrm>
            <a:off x="4114800" y="4038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4" name="Rectangle 19"/>
          <p:cNvSpPr>
            <a:spLocks noChangeArrowheads="1"/>
          </p:cNvSpPr>
          <p:nvPr/>
        </p:nvSpPr>
        <p:spPr bwMode="auto">
          <a:xfrm>
            <a:off x="4114800" y="4191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5" name="Rectangle 20"/>
          <p:cNvSpPr>
            <a:spLocks noChangeArrowheads="1"/>
          </p:cNvSpPr>
          <p:nvPr/>
        </p:nvSpPr>
        <p:spPr bwMode="auto">
          <a:xfrm>
            <a:off x="4114800" y="4343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6" name="Rectangle 21"/>
          <p:cNvSpPr>
            <a:spLocks noChangeArrowheads="1"/>
          </p:cNvSpPr>
          <p:nvPr/>
        </p:nvSpPr>
        <p:spPr bwMode="auto">
          <a:xfrm>
            <a:off x="4648200" y="1676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7" name="Rectangle 22"/>
          <p:cNvSpPr>
            <a:spLocks noChangeArrowheads="1"/>
          </p:cNvSpPr>
          <p:nvPr/>
        </p:nvSpPr>
        <p:spPr bwMode="auto">
          <a:xfrm>
            <a:off x="4648200" y="1828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8" name="Rectangle 23"/>
          <p:cNvSpPr>
            <a:spLocks noChangeArrowheads="1"/>
          </p:cNvSpPr>
          <p:nvPr/>
        </p:nvSpPr>
        <p:spPr bwMode="auto">
          <a:xfrm>
            <a:off x="4648200" y="1981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59" name="Rectangle 24"/>
          <p:cNvSpPr>
            <a:spLocks noChangeArrowheads="1"/>
          </p:cNvSpPr>
          <p:nvPr/>
        </p:nvSpPr>
        <p:spPr bwMode="auto">
          <a:xfrm>
            <a:off x="4648200" y="2133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60" name="Rectangle 25"/>
          <p:cNvSpPr>
            <a:spLocks noChangeArrowheads="1"/>
          </p:cNvSpPr>
          <p:nvPr/>
        </p:nvSpPr>
        <p:spPr bwMode="auto">
          <a:xfrm>
            <a:off x="4648200" y="2286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61" name="Rectangle 26"/>
          <p:cNvSpPr>
            <a:spLocks noChangeArrowheads="1"/>
          </p:cNvSpPr>
          <p:nvPr/>
        </p:nvSpPr>
        <p:spPr bwMode="auto">
          <a:xfrm>
            <a:off x="4648200" y="2438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62" name="Rectangle 27"/>
          <p:cNvSpPr>
            <a:spLocks noChangeArrowheads="1"/>
          </p:cNvSpPr>
          <p:nvPr/>
        </p:nvSpPr>
        <p:spPr bwMode="auto">
          <a:xfrm>
            <a:off x="4648200" y="2590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63" name="Rectangle 28"/>
          <p:cNvSpPr>
            <a:spLocks noChangeArrowheads="1"/>
          </p:cNvSpPr>
          <p:nvPr/>
        </p:nvSpPr>
        <p:spPr bwMode="auto">
          <a:xfrm>
            <a:off x="4648200" y="2743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64" name="Rectangle 29"/>
          <p:cNvSpPr>
            <a:spLocks noChangeArrowheads="1"/>
          </p:cNvSpPr>
          <p:nvPr/>
        </p:nvSpPr>
        <p:spPr bwMode="auto">
          <a:xfrm>
            <a:off x="4648200" y="2895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65" name="Rectangle 30"/>
          <p:cNvSpPr>
            <a:spLocks noChangeArrowheads="1"/>
          </p:cNvSpPr>
          <p:nvPr/>
        </p:nvSpPr>
        <p:spPr bwMode="auto">
          <a:xfrm>
            <a:off x="4648200" y="3048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66" name="Text Box 31"/>
          <p:cNvSpPr txBox="1">
            <a:spLocks noChangeArrowheads="1"/>
          </p:cNvSpPr>
          <p:nvPr/>
        </p:nvSpPr>
        <p:spPr bwMode="auto">
          <a:xfrm>
            <a:off x="3886200" y="6019800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44067" name="Text Box 32"/>
          <p:cNvSpPr txBox="1">
            <a:spLocks noChangeArrowheads="1"/>
          </p:cNvSpPr>
          <p:nvPr/>
        </p:nvSpPr>
        <p:spPr bwMode="auto">
          <a:xfrm>
            <a:off x="565150" y="3429000"/>
            <a:ext cx="156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000000"/>
                </a:solidFill>
              </a:rPr>
              <a:t>Sequence No</a:t>
            </a:r>
          </a:p>
        </p:txBody>
      </p:sp>
      <p:sp>
        <p:nvSpPr>
          <p:cNvPr id="44068" name="Rectangle 33"/>
          <p:cNvSpPr>
            <a:spLocks noChangeArrowheads="1"/>
          </p:cNvSpPr>
          <p:nvPr/>
        </p:nvSpPr>
        <p:spPr bwMode="auto">
          <a:xfrm>
            <a:off x="5181600" y="3276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69" name="Oval 34"/>
          <p:cNvSpPr>
            <a:spLocks noChangeArrowheads="1"/>
          </p:cNvSpPr>
          <p:nvPr/>
        </p:nvSpPr>
        <p:spPr bwMode="auto">
          <a:xfrm>
            <a:off x="3200400" y="5410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0" name="Oval 35"/>
          <p:cNvSpPr>
            <a:spLocks noChangeArrowheads="1"/>
          </p:cNvSpPr>
          <p:nvPr/>
        </p:nvSpPr>
        <p:spPr bwMode="auto">
          <a:xfrm>
            <a:off x="3657600" y="5105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1" name="Oval 36"/>
          <p:cNvSpPr>
            <a:spLocks noChangeArrowheads="1"/>
          </p:cNvSpPr>
          <p:nvPr/>
        </p:nvSpPr>
        <p:spPr bwMode="auto">
          <a:xfrm>
            <a:off x="3657600" y="5257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2" name="Oval 37"/>
          <p:cNvSpPr>
            <a:spLocks noChangeArrowheads="1"/>
          </p:cNvSpPr>
          <p:nvPr/>
        </p:nvSpPr>
        <p:spPr bwMode="auto">
          <a:xfrm>
            <a:off x="4114800" y="4953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3" name="Oval 38"/>
          <p:cNvSpPr>
            <a:spLocks noChangeArrowheads="1"/>
          </p:cNvSpPr>
          <p:nvPr/>
        </p:nvSpPr>
        <p:spPr bwMode="auto">
          <a:xfrm>
            <a:off x="4648200" y="3733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4" name="Oval 39"/>
          <p:cNvSpPr>
            <a:spLocks noChangeArrowheads="1"/>
          </p:cNvSpPr>
          <p:nvPr/>
        </p:nvSpPr>
        <p:spPr bwMode="auto">
          <a:xfrm>
            <a:off x="4114800" y="4800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5" name="Oval 40"/>
          <p:cNvSpPr>
            <a:spLocks noChangeArrowheads="1"/>
          </p:cNvSpPr>
          <p:nvPr/>
        </p:nvSpPr>
        <p:spPr bwMode="auto">
          <a:xfrm>
            <a:off x="4114800" y="4495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6" name="Oval 41"/>
          <p:cNvSpPr>
            <a:spLocks noChangeArrowheads="1"/>
          </p:cNvSpPr>
          <p:nvPr/>
        </p:nvSpPr>
        <p:spPr bwMode="auto">
          <a:xfrm>
            <a:off x="4114800" y="4648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7" name="Oval 42"/>
          <p:cNvSpPr>
            <a:spLocks noChangeArrowheads="1"/>
          </p:cNvSpPr>
          <p:nvPr/>
        </p:nvSpPr>
        <p:spPr bwMode="auto">
          <a:xfrm>
            <a:off x="4648200" y="4191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8" name="Oval 43"/>
          <p:cNvSpPr>
            <a:spLocks noChangeArrowheads="1"/>
          </p:cNvSpPr>
          <p:nvPr/>
        </p:nvSpPr>
        <p:spPr bwMode="auto">
          <a:xfrm>
            <a:off x="4648200" y="3581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79" name="Oval 44"/>
          <p:cNvSpPr>
            <a:spLocks noChangeArrowheads="1"/>
          </p:cNvSpPr>
          <p:nvPr/>
        </p:nvSpPr>
        <p:spPr bwMode="auto">
          <a:xfrm>
            <a:off x="4648200" y="3581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80" name="Oval 45"/>
          <p:cNvSpPr>
            <a:spLocks noChangeArrowheads="1"/>
          </p:cNvSpPr>
          <p:nvPr/>
        </p:nvSpPr>
        <p:spPr bwMode="auto">
          <a:xfrm>
            <a:off x="46482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81" name="Oval 46"/>
          <p:cNvSpPr>
            <a:spLocks noChangeArrowheads="1"/>
          </p:cNvSpPr>
          <p:nvPr/>
        </p:nvSpPr>
        <p:spPr bwMode="auto">
          <a:xfrm>
            <a:off x="49530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82" name="Oval 47"/>
          <p:cNvSpPr>
            <a:spLocks noChangeArrowheads="1"/>
          </p:cNvSpPr>
          <p:nvPr/>
        </p:nvSpPr>
        <p:spPr bwMode="auto">
          <a:xfrm>
            <a:off x="50292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83" name="Oval 48"/>
          <p:cNvSpPr>
            <a:spLocks noChangeArrowheads="1"/>
          </p:cNvSpPr>
          <p:nvPr/>
        </p:nvSpPr>
        <p:spPr bwMode="auto">
          <a:xfrm>
            <a:off x="51054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84" name="Oval 49"/>
          <p:cNvSpPr>
            <a:spLocks noChangeArrowheads="1"/>
          </p:cNvSpPr>
          <p:nvPr/>
        </p:nvSpPr>
        <p:spPr bwMode="auto">
          <a:xfrm>
            <a:off x="51816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85" name="Oval 50"/>
          <p:cNvSpPr>
            <a:spLocks noChangeArrowheads="1"/>
          </p:cNvSpPr>
          <p:nvPr/>
        </p:nvSpPr>
        <p:spPr bwMode="auto">
          <a:xfrm>
            <a:off x="4648200" y="4343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86" name="Oval 51"/>
          <p:cNvSpPr>
            <a:spLocks noChangeArrowheads="1"/>
          </p:cNvSpPr>
          <p:nvPr/>
        </p:nvSpPr>
        <p:spPr bwMode="auto">
          <a:xfrm>
            <a:off x="4648200" y="3886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87" name="Oval 52"/>
          <p:cNvSpPr>
            <a:spLocks noChangeArrowheads="1"/>
          </p:cNvSpPr>
          <p:nvPr/>
        </p:nvSpPr>
        <p:spPr bwMode="auto">
          <a:xfrm>
            <a:off x="4648200" y="4038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88" name="Text Box 53"/>
          <p:cNvSpPr txBox="1">
            <a:spLocks noChangeArrowheads="1"/>
          </p:cNvSpPr>
          <p:nvPr/>
        </p:nvSpPr>
        <p:spPr bwMode="auto">
          <a:xfrm>
            <a:off x="3989388" y="30956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4089" name="Text Box 54"/>
          <p:cNvSpPr txBox="1">
            <a:spLocks noChangeArrowheads="1"/>
          </p:cNvSpPr>
          <p:nvPr/>
        </p:nvSpPr>
        <p:spPr bwMode="auto">
          <a:xfrm>
            <a:off x="4522788" y="26384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4090" name="Text Box 55"/>
          <p:cNvSpPr txBox="1">
            <a:spLocks noChangeArrowheads="1"/>
          </p:cNvSpPr>
          <p:nvPr/>
        </p:nvSpPr>
        <p:spPr bwMode="auto">
          <a:xfrm>
            <a:off x="4522788" y="21939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4091" name="Text Box 56"/>
          <p:cNvSpPr txBox="1">
            <a:spLocks noChangeArrowheads="1"/>
          </p:cNvSpPr>
          <p:nvPr/>
        </p:nvSpPr>
        <p:spPr bwMode="auto">
          <a:xfrm>
            <a:off x="4522788" y="20415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4092" name="Oval 57"/>
          <p:cNvSpPr>
            <a:spLocks noChangeArrowheads="1"/>
          </p:cNvSpPr>
          <p:nvPr/>
        </p:nvSpPr>
        <p:spPr bwMode="auto">
          <a:xfrm>
            <a:off x="5562600" y="2895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93" name="Rectangle 58"/>
          <p:cNvSpPr>
            <a:spLocks noChangeArrowheads="1"/>
          </p:cNvSpPr>
          <p:nvPr/>
        </p:nvSpPr>
        <p:spPr bwMode="auto">
          <a:xfrm>
            <a:off x="6858000" y="2667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4094" name="Text Box 59"/>
          <p:cNvSpPr txBox="1">
            <a:spLocks noChangeArrowheads="1"/>
          </p:cNvSpPr>
          <p:nvPr/>
        </p:nvSpPr>
        <p:spPr bwMode="auto">
          <a:xfrm>
            <a:off x="5867400" y="2819400"/>
            <a:ext cx="226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FF0000"/>
                </a:solidFill>
              </a:rPr>
              <a:t>Now what? - timeout</a:t>
            </a:r>
          </a:p>
        </p:txBody>
      </p:sp>
      <p:grpSp>
        <p:nvGrpSpPr>
          <p:cNvPr id="44095" name="Group 60"/>
          <p:cNvGrpSpPr>
            <a:grpSpLocks/>
          </p:cNvGrpSpPr>
          <p:nvPr/>
        </p:nvGrpSpPr>
        <p:grpSpPr bwMode="auto">
          <a:xfrm>
            <a:off x="685800" y="5486400"/>
            <a:ext cx="1177925" cy="752475"/>
            <a:chOff x="192" y="3165"/>
            <a:chExt cx="742" cy="474"/>
          </a:xfrm>
        </p:grpSpPr>
        <p:sp>
          <p:nvSpPr>
            <p:cNvPr id="44096" name="Rectangle 61"/>
            <p:cNvSpPr>
              <a:spLocks noChangeArrowheads="1"/>
            </p:cNvSpPr>
            <p:nvPr/>
          </p:nvSpPr>
          <p:spPr bwMode="auto">
            <a:xfrm>
              <a:off x="192" y="3216"/>
              <a:ext cx="144" cy="10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4097" name="Oval 62"/>
            <p:cNvSpPr>
              <a:spLocks noChangeArrowheads="1"/>
            </p:cNvSpPr>
            <p:nvPr/>
          </p:nvSpPr>
          <p:spPr bwMode="auto">
            <a:xfrm>
              <a:off x="192" y="3493"/>
              <a:ext cx="144" cy="10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4098" name="Text Box 63"/>
            <p:cNvSpPr txBox="1">
              <a:spLocks noChangeArrowheads="1"/>
            </p:cNvSpPr>
            <p:nvPr/>
          </p:nvSpPr>
          <p:spPr bwMode="auto">
            <a:xfrm>
              <a:off x="306" y="3165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/>
                <a:t>Packets</a:t>
              </a:r>
            </a:p>
          </p:txBody>
        </p:sp>
        <p:sp>
          <p:nvSpPr>
            <p:cNvPr id="44099" name="Text Box 64"/>
            <p:cNvSpPr txBox="1">
              <a:spLocks noChangeArrowheads="1"/>
            </p:cNvSpPr>
            <p:nvPr/>
          </p:nvSpPr>
          <p:spPr bwMode="auto">
            <a:xfrm>
              <a:off x="306" y="3408"/>
              <a:ext cx="4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/>
                <a:t>Acks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7BCC2C-D2BF-47B3-A740-2430E77894D2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47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NewReno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The ack that arrives after retransmission (partial ack) could indicate that a second loss occurred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When does NewReno timeout?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When there are fewer than three dupacks for first loss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When partial ack is lost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How fast does it recover losses?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One per RTT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608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460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AB4DAE0-9E29-410B-BB8E-BBE8C66B887E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48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393218" name="Rectangle 2"/>
          <p:cNvSpPr>
            <a:spLocks noChangeArrowheads="1"/>
          </p:cNvSpPr>
          <p:nvPr/>
        </p:nvSpPr>
        <p:spPr bwMode="auto">
          <a:xfrm>
            <a:off x="533400" y="1524000"/>
            <a:ext cx="8229600" cy="4876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NewReno </a:t>
            </a:r>
          </a:p>
        </p:txBody>
      </p:sp>
      <p:sp>
        <p:nvSpPr>
          <p:cNvPr id="46087" name="Line 4"/>
          <p:cNvSpPr>
            <a:spLocks noChangeShapeType="1"/>
          </p:cNvSpPr>
          <p:nvPr/>
        </p:nvSpPr>
        <p:spPr bwMode="auto">
          <a:xfrm flipV="1">
            <a:off x="2133600" y="1600200"/>
            <a:ext cx="0" cy="441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088" name="Line 5"/>
          <p:cNvSpPr>
            <a:spLocks noChangeShapeType="1"/>
          </p:cNvSpPr>
          <p:nvPr/>
        </p:nvSpPr>
        <p:spPr bwMode="auto">
          <a:xfrm>
            <a:off x="2133600" y="6019800"/>
            <a:ext cx="396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089" name="Rectangle 6"/>
          <p:cNvSpPr>
            <a:spLocks noChangeArrowheads="1"/>
          </p:cNvSpPr>
          <p:nvPr/>
        </p:nvSpPr>
        <p:spPr bwMode="auto">
          <a:xfrm>
            <a:off x="3657600" y="4495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0" name="Rectangle 7"/>
          <p:cNvSpPr>
            <a:spLocks noChangeArrowheads="1"/>
          </p:cNvSpPr>
          <p:nvPr/>
        </p:nvSpPr>
        <p:spPr bwMode="auto">
          <a:xfrm>
            <a:off x="3200400" y="5105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1" name="Rectangle 8"/>
          <p:cNvSpPr>
            <a:spLocks noChangeArrowheads="1"/>
          </p:cNvSpPr>
          <p:nvPr/>
        </p:nvSpPr>
        <p:spPr bwMode="auto">
          <a:xfrm>
            <a:off x="3200400" y="5257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2" name="Rectangle 9"/>
          <p:cNvSpPr>
            <a:spLocks noChangeArrowheads="1"/>
          </p:cNvSpPr>
          <p:nvPr/>
        </p:nvSpPr>
        <p:spPr bwMode="auto">
          <a:xfrm>
            <a:off x="2895600" y="5410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3" name="Rectangle 10"/>
          <p:cNvSpPr>
            <a:spLocks noChangeArrowheads="1"/>
          </p:cNvSpPr>
          <p:nvPr/>
        </p:nvSpPr>
        <p:spPr bwMode="auto">
          <a:xfrm>
            <a:off x="3657600" y="4648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4" name="Rectangle 11"/>
          <p:cNvSpPr>
            <a:spLocks noChangeArrowheads="1"/>
          </p:cNvSpPr>
          <p:nvPr/>
        </p:nvSpPr>
        <p:spPr bwMode="auto">
          <a:xfrm>
            <a:off x="3657600" y="4800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5" name="Rectangle 12"/>
          <p:cNvSpPr>
            <a:spLocks noChangeArrowheads="1"/>
          </p:cNvSpPr>
          <p:nvPr/>
        </p:nvSpPr>
        <p:spPr bwMode="auto">
          <a:xfrm>
            <a:off x="3657600" y="4953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6" name="Rectangle 13"/>
          <p:cNvSpPr>
            <a:spLocks noChangeArrowheads="1"/>
          </p:cNvSpPr>
          <p:nvPr/>
        </p:nvSpPr>
        <p:spPr bwMode="auto">
          <a:xfrm>
            <a:off x="4114800" y="3276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7" name="Rectangle 14"/>
          <p:cNvSpPr>
            <a:spLocks noChangeArrowheads="1"/>
          </p:cNvSpPr>
          <p:nvPr/>
        </p:nvSpPr>
        <p:spPr bwMode="auto">
          <a:xfrm>
            <a:off x="4114800" y="3429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8" name="Rectangle 15"/>
          <p:cNvSpPr>
            <a:spLocks noChangeArrowheads="1"/>
          </p:cNvSpPr>
          <p:nvPr/>
        </p:nvSpPr>
        <p:spPr bwMode="auto">
          <a:xfrm>
            <a:off x="4114800" y="3581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099" name="Rectangle 16"/>
          <p:cNvSpPr>
            <a:spLocks noChangeArrowheads="1"/>
          </p:cNvSpPr>
          <p:nvPr/>
        </p:nvSpPr>
        <p:spPr bwMode="auto">
          <a:xfrm>
            <a:off x="4114800" y="3733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0" name="Rectangle 17"/>
          <p:cNvSpPr>
            <a:spLocks noChangeArrowheads="1"/>
          </p:cNvSpPr>
          <p:nvPr/>
        </p:nvSpPr>
        <p:spPr bwMode="auto">
          <a:xfrm>
            <a:off x="4114800" y="3886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1" name="Rectangle 18"/>
          <p:cNvSpPr>
            <a:spLocks noChangeArrowheads="1"/>
          </p:cNvSpPr>
          <p:nvPr/>
        </p:nvSpPr>
        <p:spPr bwMode="auto">
          <a:xfrm>
            <a:off x="4114800" y="4038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2" name="Rectangle 19"/>
          <p:cNvSpPr>
            <a:spLocks noChangeArrowheads="1"/>
          </p:cNvSpPr>
          <p:nvPr/>
        </p:nvSpPr>
        <p:spPr bwMode="auto">
          <a:xfrm>
            <a:off x="4114800" y="4191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3" name="Rectangle 20"/>
          <p:cNvSpPr>
            <a:spLocks noChangeArrowheads="1"/>
          </p:cNvSpPr>
          <p:nvPr/>
        </p:nvSpPr>
        <p:spPr bwMode="auto">
          <a:xfrm>
            <a:off x="4114800" y="4343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4" name="Rectangle 21"/>
          <p:cNvSpPr>
            <a:spLocks noChangeArrowheads="1"/>
          </p:cNvSpPr>
          <p:nvPr/>
        </p:nvSpPr>
        <p:spPr bwMode="auto">
          <a:xfrm>
            <a:off x="4648200" y="1676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5" name="Rectangle 22"/>
          <p:cNvSpPr>
            <a:spLocks noChangeArrowheads="1"/>
          </p:cNvSpPr>
          <p:nvPr/>
        </p:nvSpPr>
        <p:spPr bwMode="auto">
          <a:xfrm>
            <a:off x="4648200" y="1828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6" name="Rectangle 23"/>
          <p:cNvSpPr>
            <a:spLocks noChangeArrowheads="1"/>
          </p:cNvSpPr>
          <p:nvPr/>
        </p:nvSpPr>
        <p:spPr bwMode="auto">
          <a:xfrm>
            <a:off x="4648200" y="1981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7" name="Rectangle 24"/>
          <p:cNvSpPr>
            <a:spLocks noChangeArrowheads="1"/>
          </p:cNvSpPr>
          <p:nvPr/>
        </p:nvSpPr>
        <p:spPr bwMode="auto">
          <a:xfrm>
            <a:off x="4648200" y="2133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8" name="Rectangle 25"/>
          <p:cNvSpPr>
            <a:spLocks noChangeArrowheads="1"/>
          </p:cNvSpPr>
          <p:nvPr/>
        </p:nvSpPr>
        <p:spPr bwMode="auto">
          <a:xfrm>
            <a:off x="4648200" y="2286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09" name="Rectangle 26"/>
          <p:cNvSpPr>
            <a:spLocks noChangeArrowheads="1"/>
          </p:cNvSpPr>
          <p:nvPr/>
        </p:nvSpPr>
        <p:spPr bwMode="auto">
          <a:xfrm>
            <a:off x="4648200" y="24384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10" name="Rectangle 27"/>
          <p:cNvSpPr>
            <a:spLocks noChangeArrowheads="1"/>
          </p:cNvSpPr>
          <p:nvPr/>
        </p:nvSpPr>
        <p:spPr bwMode="auto">
          <a:xfrm>
            <a:off x="4648200" y="25908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11" name="Rectangle 28"/>
          <p:cNvSpPr>
            <a:spLocks noChangeArrowheads="1"/>
          </p:cNvSpPr>
          <p:nvPr/>
        </p:nvSpPr>
        <p:spPr bwMode="auto">
          <a:xfrm>
            <a:off x="4648200" y="2743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12" name="Rectangle 29"/>
          <p:cNvSpPr>
            <a:spLocks noChangeArrowheads="1"/>
          </p:cNvSpPr>
          <p:nvPr/>
        </p:nvSpPr>
        <p:spPr bwMode="auto">
          <a:xfrm>
            <a:off x="4648200" y="2895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13" name="Rectangle 30"/>
          <p:cNvSpPr>
            <a:spLocks noChangeArrowheads="1"/>
          </p:cNvSpPr>
          <p:nvPr/>
        </p:nvSpPr>
        <p:spPr bwMode="auto">
          <a:xfrm>
            <a:off x="4648200" y="3048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14" name="Text Box 31"/>
          <p:cNvSpPr txBox="1">
            <a:spLocks noChangeArrowheads="1"/>
          </p:cNvSpPr>
          <p:nvPr/>
        </p:nvSpPr>
        <p:spPr bwMode="auto">
          <a:xfrm>
            <a:off x="3886200" y="6019800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46115" name="Text Box 32"/>
          <p:cNvSpPr txBox="1">
            <a:spLocks noChangeArrowheads="1"/>
          </p:cNvSpPr>
          <p:nvPr/>
        </p:nvSpPr>
        <p:spPr bwMode="auto">
          <a:xfrm>
            <a:off x="565150" y="3429000"/>
            <a:ext cx="156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000000"/>
                </a:solidFill>
              </a:rPr>
              <a:t>Sequence No</a:t>
            </a:r>
          </a:p>
        </p:txBody>
      </p:sp>
      <p:sp>
        <p:nvSpPr>
          <p:cNvPr id="46116" name="Rectangle 33"/>
          <p:cNvSpPr>
            <a:spLocks noChangeArrowheads="1"/>
          </p:cNvSpPr>
          <p:nvPr/>
        </p:nvSpPr>
        <p:spPr bwMode="auto">
          <a:xfrm>
            <a:off x="5181600" y="3276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17" name="Oval 34"/>
          <p:cNvSpPr>
            <a:spLocks noChangeArrowheads="1"/>
          </p:cNvSpPr>
          <p:nvPr/>
        </p:nvSpPr>
        <p:spPr bwMode="auto">
          <a:xfrm>
            <a:off x="3200400" y="5410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18" name="Oval 35"/>
          <p:cNvSpPr>
            <a:spLocks noChangeArrowheads="1"/>
          </p:cNvSpPr>
          <p:nvPr/>
        </p:nvSpPr>
        <p:spPr bwMode="auto">
          <a:xfrm>
            <a:off x="3657600" y="5105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19" name="Oval 36"/>
          <p:cNvSpPr>
            <a:spLocks noChangeArrowheads="1"/>
          </p:cNvSpPr>
          <p:nvPr/>
        </p:nvSpPr>
        <p:spPr bwMode="auto">
          <a:xfrm>
            <a:off x="3657600" y="5257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0" name="Oval 37"/>
          <p:cNvSpPr>
            <a:spLocks noChangeArrowheads="1"/>
          </p:cNvSpPr>
          <p:nvPr/>
        </p:nvSpPr>
        <p:spPr bwMode="auto">
          <a:xfrm>
            <a:off x="4114800" y="4953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1" name="Oval 38"/>
          <p:cNvSpPr>
            <a:spLocks noChangeArrowheads="1"/>
          </p:cNvSpPr>
          <p:nvPr/>
        </p:nvSpPr>
        <p:spPr bwMode="auto">
          <a:xfrm>
            <a:off x="4648200" y="3733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2" name="Oval 39"/>
          <p:cNvSpPr>
            <a:spLocks noChangeArrowheads="1"/>
          </p:cNvSpPr>
          <p:nvPr/>
        </p:nvSpPr>
        <p:spPr bwMode="auto">
          <a:xfrm>
            <a:off x="4114800" y="4800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3" name="Oval 40"/>
          <p:cNvSpPr>
            <a:spLocks noChangeArrowheads="1"/>
          </p:cNvSpPr>
          <p:nvPr/>
        </p:nvSpPr>
        <p:spPr bwMode="auto">
          <a:xfrm>
            <a:off x="4114800" y="4495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4" name="Oval 41"/>
          <p:cNvSpPr>
            <a:spLocks noChangeArrowheads="1"/>
          </p:cNvSpPr>
          <p:nvPr/>
        </p:nvSpPr>
        <p:spPr bwMode="auto">
          <a:xfrm>
            <a:off x="4114800" y="4648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5" name="Oval 42"/>
          <p:cNvSpPr>
            <a:spLocks noChangeArrowheads="1"/>
          </p:cNvSpPr>
          <p:nvPr/>
        </p:nvSpPr>
        <p:spPr bwMode="auto">
          <a:xfrm>
            <a:off x="4648200" y="4191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6" name="Oval 43"/>
          <p:cNvSpPr>
            <a:spLocks noChangeArrowheads="1"/>
          </p:cNvSpPr>
          <p:nvPr/>
        </p:nvSpPr>
        <p:spPr bwMode="auto">
          <a:xfrm>
            <a:off x="4648200" y="3581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7" name="Oval 44"/>
          <p:cNvSpPr>
            <a:spLocks noChangeArrowheads="1"/>
          </p:cNvSpPr>
          <p:nvPr/>
        </p:nvSpPr>
        <p:spPr bwMode="auto">
          <a:xfrm>
            <a:off x="4648200" y="3581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8" name="Oval 45"/>
          <p:cNvSpPr>
            <a:spLocks noChangeArrowheads="1"/>
          </p:cNvSpPr>
          <p:nvPr/>
        </p:nvSpPr>
        <p:spPr bwMode="auto">
          <a:xfrm>
            <a:off x="46482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29" name="Oval 46"/>
          <p:cNvSpPr>
            <a:spLocks noChangeArrowheads="1"/>
          </p:cNvSpPr>
          <p:nvPr/>
        </p:nvSpPr>
        <p:spPr bwMode="auto">
          <a:xfrm>
            <a:off x="49530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30" name="Oval 47"/>
          <p:cNvSpPr>
            <a:spLocks noChangeArrowheads="1"/>
          </p:cNvSpPr>
          <p:nvPr/>
        </p:nvSpPr>
        <p:spPr bwMode="auto">
          <a:xfrm>
            <a:off x="50292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31" name="Oval 48"/>
          <p:cNvSpPr>
            <a:spLocks noChangeArrowheads="1"/>
          </p:cNvSpPr>
          <p:nvPr/>
        </p:nvSpPr>
        <p:spPr bwMode="auto">
          <a:xfrm>
            <a:off x="51054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32" name="Oval 49"/>
          <p:cNvSpPr>
            <a:spLocks noChangeArrowheads="1"/>
          </p:cNvSpPr>
          <p:nvPr/>
        </p:nvSpPr>
        <p:spPr bwMode="auto">
          <a:xfrm>
            <a:off x="5181600" y="3429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33" name="Oval 50"/>
          <p:cNvSpPr>
            <a:spLocks noChangeArrowheads="1"/>
          </p:cNvSpPr>
          <p:nvPr/>
        </p:nvSpPr>
        <p:spPr bwMode="auto">
          <a:xfrm>
            <a:off x="4648200" y="4343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34" name="Oval 51"/>
          <p:cNvSpPr>
            <a:spLocks noChangeArrowheads="1"/>
          </p:cNvSpPr>
          <p:nvPr/>
        </p:nvSpPr>
        <p:spPr bwMode="auto">
          <a:xfrm>
            <a:off x="4648200" y="3886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35" name="Oval 52"/>
          <p:cNvSpPr>
            <a:spLocks noChangeArrowheads="1"/>
          </p:cNvSpPr>
          <p:nvPr/>
        </p:nvSpPr>
        <p:spPr bwMode="auto">
          <a:xfrm>
            <a:off x="4648200" y="4038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36" name="Text Box 53"/>
          <p:cNvSpPr txBox="1">
            <a:spLocks noChangeArrowheads="1"/>
          </p:cNvSpPr>
          <p:nvPr/>
        </p:nvSpPr>
        <p:spPr bwMode="auto">
          <a:xfrm>
            <a:off x="3989388" y="30956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6137" name="Text Box 54"/>
          <p:cNvSpPr txBox="1">
            <a:spLocks noChangeArrowheads="1"/>
          </p:cNvSpPr>
          <p:nvPr/>
        </p:nvSpPr>
        <p:spPr bwMode="auto">
          <a:xfrm>
            <a:off x="4522788" y="25622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6138" name="Text Box 55"/>
          <p:cNvSpPr txBox="1">
            <a:spLocks noChangeArrowheads="1"/>
          </p:cNvSpPr>
          <p:nvPr/>
        </p:nvSpPr>
        <p:spPr bwMode="auto">
          <a:xfrm>
            <a:off x="4522788" y="21177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6139" name="Text Box 56"/>
          <p:cNvSpPr txBox="1">
            <a:spLocks noChangeArrowheads="1"/>
          </p:cNvSpPr>
          <p:nvPr/>
        </p:nvSpPr>
        <p:spPr bwMode="auto">
          <a:xfrm>
            <a:off x="4522788" y="19653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0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6140" name="Oval 57"/>
          <p:cNvSpPr>
            <a:spLocks noChangeArrowheads="1"/>
          </p:cNvSpPr>
          <p:nvPr/>
        </p:nvSpPr>
        <p:spPr bwMode="auto">
          <a:xfrm>
            <a:off x="5562600" y="2895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41" name="Rectangle 58"/>
          <p:cNvSpPr>
            <a:spLocks noChangeArrowheads="1"/>
          </p:cNvSpPr>
          <p:nvPr/>
        </p:nvSpPr>
        <p:spPr bwMode="auto">
          <a:xfrm>
            <a:off x="5562600" y="27432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42" name="Text Box 59"/>
          <p:cNvSpPr txBox="1">
            <a:spLocks noChangeArrowheads="1"/>
          </p:cNvSpPr>
          <p:nvPr/>
        </p:nvSpPr>
        <p:spPr bwMode="auto">
          <a:xfrm>
            <a:off x="5867400" y="2819400"/>
            <a:ext cx="2609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FF0000"/>
                </a:solidFill>
              </a:rPr>
              <a:t>Now what? – partial ack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FF0000"/>
                </a:solidFill>
              </a:rPr>
              <a:t>recovery</a:t>
            </a:r>
          </a:p>
        </p:txBody>
      </p:sp>
      <p:sp>
        <p:nvSpPr>
          <p:cNvPr id="46143" name="Oval 60"/>
          <p:cNvSpPr>
            <a:spLocks noChangeArrowheads="1"/>
          </p:cNvSpPr>
          <p:nvPr/>
        </p:nvSpPr>
        <p:spPr bwMode="auto">
          <a:xfrm>
            <a:off x="6019800" y="2438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44" name="Rectangle 61"/>
          <p:cNvSpPr>
            <a:spLocks noChangeArrowheads="1"/>
          </p:cNvSpPr>
          <p:nvPr/>
        </p:nvSpPr>
        <p:spPr bwMode="auto">
          <a:xfrm>
            <a:off x="6019800" y="22860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45" name="Oval 62"/>
          <p:cNvSpPr>
            <a:spLocks noChangeArrowheads="1"/>
          </p:cNvSpPr>
          <p:nvPr/>
        </p:nvSpPr>
        <p:spPr bwMode="auto">
          <a:xfrm>
            <a:off x="6553200" y="2286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6146" name="Rectangle 63"/>
          <p:cNvSpPr>
            <a:spLocks noChangeArrowheads="1"/>
          </p:cNvSpPr>
          <p:nvPr/>
        </p:nvSpPr>
        <p:spPr bwMode="auto">
          <a:xfrm>
            <a:off x="6553200" y="2133600"/>
            <a:ext cx="76200" cy="76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grpSp>
        <p:nvGrpSpPr>
          <p:cNvPr id="46147" name="Group 64"/>
          <p:cNvGrpSpPr>
            <a:grpSpLocks/>
          </p:cNvGrpSpPr>
          <p:nvPr/>
        </p:nvGrpSpPr>
        <p:grpSpPr bwMode="auto">
          <a:xfrm>
            <a:off x="685800" y="5486400"/>
            <a:ext cx="1177925" cy="752475"/>
            <a:chOff x="192" y="3165"/>
            <a:chExt cx="742" cy="474"/>
          </a:xfrm>
        </p:grpSpPr>
        <p:sp>
          <p:nvSpPr>
            <p:cNvPr id="46148" name="Rectangle 65"/>
            <p:cNvSpPr>
              <a:spLocks noChangeArrowheads="1"/>
            </p:cNvSpPr>
            <p:nvPr/>
          </p:nvSpPr>
          <p:spPr bwMode="auto">
            <a:xfrm>
              <a:off x="192" y="3216"/>
              <a:ext cx="144" cy="10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149" name="Oval 66"/>
            <p:cNvSpPr>
              <a:spLocks noChangeArrowheads="1"/>
            </p:cNvSpPr>
            <p:nvPr/>
          </p:nvSpPr>
          <p:spPr bwMode="auto">
            <a:xfrm>
              <a:off x="192" y="3493"/>
              <a:ext cx="144" cy="10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150" name="Text Box 67"/>
            <p:cNvSpPr txBox="1">
              <a:spLocks noChangeArrowheads="1"/>
            </p:cNvSpPr>
            <p:nvPr/>
          </p:nvSpPr>
          <p:spPr bwMode="auto">
            <a:xfrm>
              <a:off x="306" y="3165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/>
                <a:t>Packets</a:t>
              </a:r>
            </a:p>
          </p:txBody>
        </p:sp>
        <p:sp>
          <p:nvSpPr>
            <p:cNvPr id="46151" name="Text Box 68"/>
            <p:cNvSpPr txBox="1">
              <a:spLocks noChangeArrowheads="1"/>
            </p:cNvSpPr>
            <p:nvPr/>
          </p:nvSpPr>
          <p:spPr bwMode="auto">
            <a:xfrm>
              <a:off x="306" y="3408"/>
              <a:ext cx="4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/>
                <a:t>Acks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6417EE6-6B60-41B7-88EE-227A0BEB3DAE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49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Changing Workloads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ea typeface="ＭＳ Ｐゴシック" panose="020B0600070205080204" pitchFamily="34" charset="-128"/>
              </a:rPr>
              <a:t>New applications are changing the way TCP is used</a:t>
            </a:r>
          </a:p>
          <a:p>
            <a:pPr eaLnBrk="1" hangingPunct="1"/>
            <a:r>
              <a:rPr lang="en-US" sz="2400" smtClean="0">
                <a:ea typeface="ＭＳ Ｐゴシック" panose="020B0600070205080204" pitchFamily="34" charset="-128"/>
              </a:rPr>
              <a:t>1980’s Internet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Telnet &amp; FTP </a:t>
            </a:r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 long lived flows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Well behaved end hosts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Homogenous end host capabilities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Simple symmetric routing</a:t>
            </a:r>
          </a:p>
          <a:p>
            <a:pPr eaLnBrk="1" hangingPunct="1"/>
            <a:r>
              <a:rPr lang="en-US" sz="2400" smtClean="0">
                <a:ea typeface="ＭＳ Ｐゴシック" panose="020B0600070205080204" pitchFamily="34" charset="-128"/>
              </a:rPr>
              <a:t>2000’s Internet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Web &amp; more Web </a:t>
            </a:r>
            <a:r>
              <a:rPr lang="en-US" sz="2000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 large number of short xfers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Wild west – everyone is playing games to get bandwidth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Cell phones and toasters on the Internet</a:t>
            </a:r>
          </a:p>
          <a:p>
            <a:pPr lvl="1" eaLnBrk="1" hangingPunct="1"/>
            <a:r>
              <a:rPr lang="en-US" sz="2000" smtClean="0">
                <a:ea typeface="ＭＳ Ｐゴシック" panose="020B0600070205080204" pitchFamily="34" charset="-128"/>
              </a:rPr>
              <a:t>Policy routing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7329A87-6D9E-4D87-9F13-B82DC49B5C71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Single TCP Flow</a:t>
            </a:r>
            <a:br>
              <a:rPr lang="en-US" smtClean="0">
                <a:ea typeface="ＭＳ Ｐゴシック" panose="020B0600070205080204" pitchFamily="34" charset="-128"/>
              </a:rPr>
            </a:br>
            <a:r>
              <a:rPr lang="en-US" sz="1800" smtClean="0">
                <a:ea typeface="ＭＳ Ｐゴシック" panose="020B0600070205080204" pitchFamily="34" charset="-128"/>
              </a:rPr>
              <a:t>Router </a:t>
            </a:r>
            <a:r>
              <a:rPr lang="en-US" sz="1800" smtClean="0">
                <a:solidFill>
                  <a:srgbClr val="FF6600"/>
                </a:solidFill>
                <a:ea typeface="ＭＳ Ｐゴシック" panose="020B0600070205080204" pitchFamily="34" charset="-128"/>
              </a:rPr>
              <a:t>without</a:t>
            </a:r>
            <a:r>
              <a:rPr lang="en-US" sz="1800" smtClean="0">
                <a:ea typeface="ＭＳ Ｐゴシック" panose="020B0600070205080204" pitchFamily="34" charset="-128"/>
              </a:rPr>
              <a:t> buffers</a:t>
            </a:r>
            <a:endParaRPr lang="en-US" sz="1000" smtClean="0">
              <a:ea typeface="ＭＳ Ｐゴシック" panose="020B0600070205080204" pitchFamily="34" charset="-128"/>
            </a:endParaRPr>
          </a:p>
        </p:txBody>
      </p:sp>
      <p:sp>
        <p:nvSpPr>
          <p:cNvPr id="10244" name="Oval 6"/>
          <p:cNvSpPr>
            <a:spLocks noChangeArrowheads="1"/>
          </p:cNvSpPr>
          <p:nvPr/>
        </p:nvSpPr>
        <p:spPr bwMode="auto">
          <a:xfrm>
            <a:off x="1336675" y="1676400"/>
            <a:ext cx="873125" cy="838200"/>
          </a:xfrm>
          <a:prstGeom prst="ellipse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Source</a:t>
            </a:r>
          </a:p>
        </p:txBody>
      </p:sp>
      <p:sp>
        <p:nvSpPr>
          <p:cNvPr id="10245" name="Oval 7"/>
          <p:cNvSpPr>
            <a:spLocks noChangeArrowheads="1"/>
          </p:cNvSpPr>
          <p:nvPr/>
        </p:nvSpPr>
        <p:spPr bwMode="auto">
          <a:xfrm>
            <a:off x="6670675" y="1676400"/>
            <a:ext cx="873125" cy="838200"/>
          </a:xfrm>
          <a:prstGeom prst="ellipse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Dest</a:t>
            </a:r>
          </a:p>
        </p:txBody>
      </p:sp>
      <p:sp>
        <p:nvSpPr>
          <p:cNvPr id="10246" name="Line 8"/>
          <p:cNvSpPr>
            <a:spLocks noChangeShapeType="1"/>
          </p:cNvSpPr>
          <p:nvPr/>
        </p:nvSpPr>
        <p:spPr bwMode="auto">
          <a:xfrm>
            <a:off x="2190750" y="2176463"/>
            <a:ext cx="1709738" cy="0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9"/>
          <p:cNvSpPr>
            <a:spLocks noChangeShapeType="1"/>
          </p:cNvSpPr>
          <p:nvPr/>
        </p:nvSpPr>
        <p:spPr bwMode="auto">
          <a:xfrm>
            <a:off x="4899025" y="2176463"/>
            <a:ext cx="17716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Freeform 10"/>
          <p:cNvSpPr>
            <a:spLocks/>
          </p:cNvSpPr>
          <p:nvPr/>
        </p:nvSpPr>
        <p:spPr bwMode="auto">
          <a:xfrm>
            <a:off x="2174875" y="1638300"/>
            <a:ext cx="4572000" cy="266700"/>
          </a:xfrm>
          <a:custGeom>
            <a:avLst/>
            <a:gdLst>
              <a:gd name="T0" fmla="*/ 2147483646 w 2832"/>
              <a:gd name="T1" fmla="*/ 2147483646 h 168"/>
              <a:gd name="T2" fmla="*/ 2147483646 w 2832"/>
              <a:gd name="T3" fmla="*/ 2147483646 h 168"/>
              <a:gd name="T4" fmla="*/ 2147483646 w 2832"/>
              <a:gd name="T5" fmla="*/ 2147483646 h 168"/>
              <a:gd name="T6" fmla="*/ 0 w 2832"/>
              <a:gd name="T7" fmla="*/ 2147483646 h 168"/>
              <a:gd name="T8" fmla="*/ 0 60000 65536"/>
              <a:gd name="T9" fmla="*/ 0 60000 65536"/>
              <a:gd name="T10" fmla="*/ 0 60000 65536"/>
              <a:gd name="T11" fmla="*/ 0 60000 65536"/>
              <a:gd name="T12" fmla="*/ 0 w 2832"/>
              <a:gd name="T13" fmla="*/ 0 h 168"/>
              <a:gd name="T14" fmla="*/ 2832 w 2832"/>
              <a:gd name="T15" fmla="*/ 168 h 1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32" h="168">
                <a:moveTo>
                  <a:pt x="2832" y="168"/>
                </a:moveTo>
                <a:cubicBezTo>
                  <a:pt x="2428" y="108"/>
                  <a:pt x="2024" y="48"/>
                  <a:pt x="1728" y="24"/>
                </a:cubicBezTo>
                <a:cubicBezTo>
                  <a:pt x="1432" y="0"/>
                  <a:pt x="1344" y="0"/>
                  <a:pt x="1056" y="24"/>
                </a:cubicBezTo>
                <a:cubicBezTo>
                  <a:pt x="768" y="48"/>
                  <a:pt x="384" y="108"/>
                  <a:pt x="0" y="168"/>
                </a:cubicBezTo>
              </a:path>
            </a:pathLst>
          </a:custGeom>
          <a:noFill/>
          <a:ln w="28575">
            <a:solidFill>
              <a:srgbClr val="DDDDDD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Rectangle 11"/>
          <p:cNvSpPr>
            <a:spLocks noChangeArrowheads="1"/>
          </p:cNvSpPr>
          <p:nvPr/>
        </p:nvSpPr>
        <p:spPr bwMode="auto">
          <a:xfrm>
            <a:off x="3908425" y="1524000"/>
            <a:ext cx="990600" cy="838200"/>
          </a:xfrm>
          <a:prstGeom prst="rect">
            <a:avLst/>
          </a:prstGeom>
          <a:solidFill>
            <a:schemeClr val="bg1"/>
          </a:solidFill>
          <a:ln w="28575">
            <a:solidFill>
              <a:srgbClr val="DDDDDD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0250" name="Freeform 12"/>
          <p:cNvSpPr>
            <a:spLocks/>
          </p:cNvSpPr>
          <p:nvPr/>
        </p:nvSpPr>
        <p:spPr bwMode="auto">
          <a:xfrm>
            <a:off x="3984625" y="2057400"/>
            <a:ext cx="838200" cy="228600"/>
          </a:xfrm>
          <a:custGeom>
            <a:avLst/>
            <a:gdLst>
              <a:gd name="T0" fmla="*/ 0 w 480"/>
              <a:gd name="T1" fmla="*/ 0 h 144"/>
              <a:gd name="T2" fmla="*/ 2147483646 w 480"/>
              <a:gd name="T3" fmla="*/ 0 h 144"/>
              <a:gd name="T4" fmla="*/ 2147483646 w 480"/>
              <a:gd name="T5" fmla="*/ 2147483646 h 144"/>
              <a:gd name="T6" fmla="*/ 0 w 480"/>
              <a:gd name="T7" fmla="*/ 2147483646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480"/>
              <a:gd name="T13" fmla="*/ 0 h 144"/>
              <a:gd name="T14" fmla="*/ 480 w 480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0" h="144">
                <a:moveTo>
                  <a:pt x="0" y="0"/>
                </a:moveTo>
                <a:lnTo>
                  <a:pt x="480" y="0"/>
                </a:lnTo>
                <a:lnTo>
                  <a:pt x="480" y="144"/>
                </a:lnTo>
                <a:lnTo>
                  <a:pt x="0" y="14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Freeform 22"/>
          <p:cNvSpPr>
            <a:spLocks/>
          </p:cNvSpPr>
          <p:nvPr/>
        </p:nvSpPr>
        <p:spPr bwMode="auto">
          <a:xfrm>
            <a:off x="2038350" y="2895600"/>
            <a:ext cx="5410200" cy="1828800"/>
          </a:xfrm>
          <a:custGeom>
            <a:avLst/>
            <a:gdLst>
              <a:gd name="T0" fmla="*/ 0 w 2976"/>
              <a:gd name="T1" fmla="*/ 0 h 960"/>
              <a:gd name="T2" fmla="*/ 0 w 2976"/>
              <a:gd name="T3" fmla="*/ 2147483646 h 960"/>
              <a:gd name="T4" fmla="*/ 2147483646 w 2976"/>
              <a:gd name="T5" fmla="*/ 2147483646 h 960"/>
              <a:gd name="T6" fmla="*/ 0 60000 65536"/>
              <a:gd name="T7" fmla="*/ 0 60000 65536"/>
              <a:gd name="T8" fmla="*/ 0 60000 65536"/>
              <a:gd name="T9" fmla="*/ 0 w 2976"/>
              <a:gd name="T10" fmla="*/ 0 h 960"/>
              <a:gd name="T11" fmla="*/ 2976 w 2976"/>
              <a:gd name="T12" fmla="*/ 960 h 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76" h="960">
                <a:moveTo>
                  <a:pt x="0" y="0"/>
                </a:moveTo>
                <a:lnTo>
                  <a:pt x="0" y="960"/>
                </a:lnTo>
                <a:lnTo>
                  <a:pt x="2976" y="96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52" name="Group 23"/>
          <p:cNvGrpSpPr>
            <a:grpSpLocks/>
          </p:cNvGrpSpPr>
          <p:nvPr/>
        </p:nvGrpSpPr>
        <p:grpSpPr bwMode="auto">
          <a:xfrm>
            <a:off x="2419350" y="3276600"/>
            <a:ext cx="4572000" cy="685800"/>
            <a:chOff x="1632" y="2832"/>
            <a:chExt cx="2880" cy="432"/>
          </a:xfrm>
        </p:grpSpPr>
        <p:grpSp>
          <p:nvGrpSpPr>
            <p:cNvPr id="10268" name="Group 24"/>
            <p:cNvGrpSpPr>
              <a:grpSpLocks/>
            </p:cNvGrpSpPr>
            <p:nvPr/>
          </p:nvGrpSpPr>
          <p:grpSpPr bwMode="auto">
            <a:xfrm>
              <a:off x="1632" y="2832"/>
              <a:ext cx="720" cy="432"/>
              <a:chOff x="1632" y="2832"/>
              <a:chExt cx="720" cy="432"/>
            </a:xfrm>
          </p:grpSpPr>
          <p:sp>
            <p:nvSpPr>
              <p:cNvPr id="10278" name="Freeform 25"/>
              <p:cNvSpPr>
                <a:spLocks/>
              </p:cNvSpPr>
              <p:nvPr/>
            </p:nvSpPr>
            <p:spPr bwMode="auto">
              <a:xfrm>
                <a:off x="1632" y="2832"/>
                <a:ext cx="672" cy="432"/>
              </a:xfrm>
              <a:custGeom>
                <a:avLst/>
                <a:gdLst>
                  <a:gd name="T0" fmla="*/ 0 w 480"/>
                  <a:gd name="T1" fmla="*/ 193 h 528"/>
                  <a:gd name="T2" fmla="*/ 776 w 480"/>
                  <a:gd name="T3" fmla="*/ 106 h 528"/>
                  <a:gd name="T4" fmla="*/ 1805 w 480"/>
                  <a:gd name="T5" fmla="*/ 35 h 528"/>
                  <a:gd name="T6" fmla="*/ 2582 w 480"/>
                  <a:gd name="T7" fmla="*/ 0 h 5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528"/>
                  <a:gd name="T14" fmla="*/ 480 w 480"/>
                  <a:gd name="T15" fmla="*/ 528 h 5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528">
                    <a:moveTo>
                      <a:pt x="0" y="528"/>
                    </a:moveTo>
                    <a:cubicBezTo>
                      <a:pt x="44" y="444"/>
                      <a:pt x="88" y="360"/>
                      <a:pt x="144" y="288"/>
                    </a:cubicBezTo>
                    <a:cubicBezTo>
                      <a:pt x="200" y="216"/>
                      <a:pt x="280" y="144"/>
                      <a:pt x="336" y="96"/>
                    </a:cubicBezTo>
                    <a:cubicBezTo>
                      <a:pt x="392" y="48"/>
                      <a:pt x="436" y="24"/>
                      <a:pt x="48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9" name="Line 26"/>
              <p:cNvSpPr>
                <a:spLocks noChangeShapeType="1"/>
              </p:cNvSpPr>
              <p:nvPr/>
            </p:nvSpPr>
            <p:spPr bwMode="auto">
              <a:xfrm>
                <a:off x="2304" y="2832"/>
                <a:ext cx="48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69" name="Group 31"/>
            <p:cNvGrpSpPr>
              <a:grpSpLocks/>
            </p:cNvGrpSpPr>
            <p:nvPr/>
          </p:nvGrpSpPr>
          <p:grpSpPr bwMode="auto">
            <a:xfrm>
              <a:off x="2352" y="2832"/>
              <a:ext cx="720" cy="432"/>
              <a:chOff x="1632" y="2832"/>
              <a:chExt cx="720" cy="432"/>
            </a:xfrm>
          </p:grpSpPr>
          <p:sp>
            <p:nvSpPr>
              <p:cNvPr id="10276" name="Freeform 28"/>
              <p:cNvSpPr>
                <a:spLocks/>
              </p:cNvSpPr>
              <p:nvPr/>
            </p:nvSpPr>
            <p:spPr bwMode="auto">
              <a:xfrm>
                <a:off x="1632" y="2832"/>
                <a:ext cx="672" cy="432"/>
              </a:xfrm>
              <a:custGeom>
                <a:avLst/>
                <a:gdLst>
                  <a:gd name="T0" fmla="*/ 0 w 480"/>
                  <a:gd name="T1" fmla="*/ 193 h 528"/>
                  <a:gd name="T2" fmla="*/ 776 w 480"/>
                  <a:gd name="T3" fmla="*/ 106 h 528"/>
                  <a:gd name="T4" fmla="*/ 1805 w 480"/>
                  <a:gd name="T5" fmla="*/ 35 h 528"/>
                  <a:gd name="T6" fmla="*/ 2582 w 480"/>
                  <a:gd name="T7" fmla="*/ 0 h 5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528"/>
                  <a:gd name="T14" fmla="*/ 480 w 480"/>
                  <a:gd name="T15" fmla="*/ 528 h 5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528">
                    <a:moveTo>
                      <a:pt x="0" y="528"/>
                    </a:moveTo>
                    <a:cubicBezTo>
                      <a:pt x="44" y="444"/>
                      <a:pt x="88" y="360"/>
                      <a:pt x="144" y="288"/>
                    </a:cubicBezTo>
                    <a:cubicBezTo>
                      <a:pt x="200" y="216"/>
                      <a:pt x="280" y="144"/>
                      <a:pt x="336" y="96"/>
                    </a:cubicBezTo>
                    <a:cubicBezTo>
                      <a:pt x="392" y="48"/>
                      <a:pt x="436" y="24"/>
                      <a:pt x="48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7" name="Line 29"/>
              <p:cNvSpPr>
                <a:spLocks noChangeShapeType="1"/>
              </p:cNvSpPr>
              <p:nvPr/>
            </p:nvSpPr>
            <p:spPr bwMode="auto">
              <a:xfrm>
                <a:off x="2304" y="2832"/>
                <a:ext cx="48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70" name="Group 30"/>
            <p:cNvGrpSpPr>
              <a:grpSpLocks/>
            </p:cNvGrpSpPr>
            <p:nvPr/>
          </p:nvGrpSpPr>
          <p:grpSpPr bwMode="auto">
            <a:xfrm>
              <a:off x="3072" y="2832"/>
              <a:ext cx="720" cy="432"/>
              <a:chOff x="1632" y="2832"/>
              <a:chExt cx="720" cy="432"/>
            </a:xfrm>
          </p:grpSpPr>
          <p:sp>
            <p:nvSpPr>
              <p:cNvPr id="10274" name="Freeform 31"/>
              <p:cNvSpPr>
                <a:spLocks/>
              </p:cNvSpPr>
              <p:nvPr/>
            </p:nvSpPr>
            <p:spPr bwMode="auto">
              <a:xfrm>
                <a:off x="1632" y="2832"/>
                <a:ext cx="672" cy="432"/>
              </a:xfrm>
              <a:custGeom>
                <a:avLst/>
                <a:gdLst>
                  <a:gd name="T0" fmla="*/ 0 w 480"/>
                  <a:gd name="T1" fmla="*/ 193 h 528"/>
                  <a:gd name="T2" fmla="*/ 776 w 480"/>
                  <a:gd name="T3" fmla="*/ 106 h 528"/>
                  <a:gd name="T4" fmla="*/ 1805 w 480"/>
                  <a:gd name="T5" fmla="*/ 35 h 528"/>
                  <a:gd name="T6" fmla="*/ 2582 w 480"/>
                  <a:gd name="T7" fmla="*/ 0 h 5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528"/>
                  <a:gd name="T14" fmla="*/ 480 w 480"/>
                  <a:gd name="T15" fmla="*/ 528 h 5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528">
                    <a:moveTo>
                      <a:pt x="0" y="528"/>
                    </a:moveTo>
                    <a:cubicBezTo>
                      <a:pt x="44" y="444"/>
                      <a:pt x="88" y="360"/>
                      <a:pt x="144" y="288"/>
                    </a:cubicBezTo>
                    <a:cubicBezTo>
                      <a:pt x="200" y="216"/>
                      <a:pt x="280" y="144"/>
                      <a:pt x="336" y="96"/>
                    </a:cubicBezTo>
                    <a:cubicBezTo>
                      <a:pt x="392" y="48"/>
                      <a:pt x="436" y="24"/>
                      <a:pt x="48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5" name="Line 32"/>
              <p:cNvSpPr>
                <a:spLocks noChangeShapeType="1"/>
              </p:cNvSpPr>
              <p:nvPr/>
            </p:nvSpPr>
            <p:spPr bwMode="auto">
              <a:xfrm>
                <a:off x="2304" y="2832"/>
                <a:ext cx="48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71" name="Group 33"/>
            <p:cNvGrpSpPr>
              <a:grpSpLocks/>
            </p:cNvGrpSpPr>
            <p:nvPr/>
          </p:nvGrpSpPr>
          <p:grpSpPr bwMode="auto">
            <a:xfrm>
              <a:off x="3792" y="2832"/>
              <a:ext cx="720" cy="432"/>
              <a:chOff x="1632" y="2832"/>
              <a:chExt cx="720" cy="432"/>
            </a:xfrm>
          </p:grpSpPr>
          <p:sp>
            <p:nvSpPr>
              <p:cNvPr id="10272" name="Freeform 34"/>
              <p:cNvSpPr>
                <a:spLocks/>
              </p:cNvSpPr>
              <p:nvPr/>
            </p:nvSpPr>
            <p:spPr bwMode="auto">
              <a:xfrm>
                <a:off x="1632" y="2832"/>
                <a:ext cx="672" cy="432"/>
              </a:xfrm>
              <a:custGeom>
                <a:avLst/>
                <a:gdLst>
                  <a:gd name="T0" fmla="*/ 0 w 480"/>
                  <a:gd name="T1" fmla="*/ 193 h 528"/>
                  <a:gd name="T2" fmla="*/ 776 w 480"/>
                  <a:gd name="T3" fmla="*/ 106 h 528"/>
                  <a:gd name="T4" fmla="*/ 1805 w 480"/>
                  <a:gd name="T5" fmla="*/ 35 h 528"/>
                  <a:gd name="T6" fmla="*/ 2582 w 480"/>
                  <a:gd name="T7" fmla="*/ 0 h 5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528"/>
                  <a:gd name="T14" fmla="*/ 480 w 480"/>
                  <a:gd name="T15" fmla="*/ 528 h 5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528">
                    <a:moveTo>
                      <a:pt x="0" y="528"/>
                    </a:moveTo>
                    <a:cubicBezTo>
                      <a:pt x="44" y="444"/>
                      <a:pt x="88" y="360"/>
                      <a:pt x="144" y="288"/>
                    </a:cubicBezTo>
                    <a:cubicBezTo>
                      <a:pt x="200" y="216"/>
                      <a:pt x="280" y="144"/>
                      <a:pt x="336" y="96"/>
                    </a:cubicBezTo>
                    <a:cubicBezTo>
                      <a:pt x="392" y="48"/>
                      <a:pt x="436" y="24"/>
                      <a:pt x="48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35"/>
              <p:cNvSpPr>
                <a:spLocks noChangeShapeType="1"/>
              </p:cNvSpPr>
              <p:nvPr/>
            </p:nvSpPr>
            <p:spPr bwMode="auto">
              <a:xfrm>
                <a:off x="2304" y="2832"/>
                <a:ext cx="48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53" name="Line 36"/>
          <p:cNvSpPr>
            <a:spLocks noChangeShapeType="1"/>
          </p:cNvSpPr>
          <p:nvPr/>
        </p:nvSpPr>
        <p:spPr bwMode="auto">
          <a:xfrm>
            <a:off x="1885950" y="3276600"/>
            <a:ext cx="1600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Line 37"/>
          <p:cNvSpPr>
            <a:spLocks noChangeShapeType="1"/>
          </p:cNvSpPr>
          <p:nvPr/>
        </p:nvSpPr>
        <p:spPr bwMode="auto">
          <a:xfrm>
            <a:off x="1885950" y="3962400"/>
            <a:ext cx="1676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Text Box 40"/>
          <p:cNvSpPr txBox="1">
            <a:spLocks noChangeArrowheads="1"/>
          </p:cNvSpPr>
          <p:nvPr/>
        </p:nvSpPr>
        <p:spPr bwMode="auto">
          <a:xfrm>
            <a:off x="6915150" y="4357688"/>
            <a:ext cx="247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 i="1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10256" name="Text Box 41"/>
          <p:cNvSpPr txBox="1">
            <a:spLocks noChangeArrowheads="1"/>
          </p:cNvSpPr>
          <p:nvPr/>
        </p:nvSpPr>
        <p:spPr bwMode="auto">
          <a:xfrm>
            <a:off x="2355850" y="2774950"/>
            <a:ext cx="1466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FF0000"/>
                </a:solidFill>
              </a:rPr>
              <a:t>Window size</a:t>
            </a:r>
          </a:p>
        </p:txBody>
      </p:sp>
      <p:sp>
        <p:nvSpPr>
          <p:cNvPr id="10257" name="Line 42"/>
          <p:cNvSpPr>
            <a:spLocks noChangeShapeType="1"/>
          </p:cNvSpPr>
          <p:nvPr/>
        </p:nvSpPr>
        <p:spPr bwMode="auto">
          <a:xfrm>
            <a:off x="2876550" y="3141663"/>
            <a:ext cx="609600" cy="155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258" name="Straight Connector 43"/>
          <p:cNvCxnSpPr>
            <a:cxnSpLocks noChangeShapeType="1"/>
          </p:cNvCxnSpPr>
          <p:nvPr/>
        </p:nvCxnSpPr>
        <p:spPr bwMode="auto">
          <a:xfrm rot="10800000" flipV="1">
            <a:off x="4038600" y="2057400"/>
            <a:ext cx="762000" cy="22860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9" name="Straight Connector 45"/>
          <p:cNvCxnSpPr>
            <a:cxnSpLocks noChangeShapeType="1"/>
          </p:cNvCxnSpPr>
          <p:nvPr/>
        </p:nvCxnSpPr>
        <p:spPr bwMode="auto">
          <a:xfrm rot="10800000">
            <a:off x="4038600" y="2057400"/>
            <a:ext cx="762000" cy="22860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533400" y="5105400"/>
            <a:ext cx="8077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000"/>
              <a:t>Intuition: think in discrete time slots = RTT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The router can’t fully utilize the link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If the window is too small, link is not full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If the link is full, next window increase causes drop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With no buffer it still achieves 75% utilization</a:t>
            </a:r>
          </a:p>
        </p:txBody>
      </p:sp>
      <p:grpSp>
        <p:nvGrpSpPr>
          <p:cNvPr id="14" name="Group 50"/>
          <p:cNvGrpSpPr>
            <a:grpSpLocks/>
          </p:cNvGrpSpPr>
          <p:nvPr/>
        </p:nvGrpSpPr>
        <p:grpSpPr bwMode="auto">
          <a:xfrm>
            <a:off x="380144" y="3006067"/>
            <a:ext cx="1658206" cy="369332"/>
            <a:chOff x="533400" y="3364468"/>
            <a:chExt cx="1658206" cy="369332"/>
          </a:xfrm>
        </p:grpSpPr>
        <p:cxnSp>
          <p:nvCxnSpPr>
            <p:cNvPr id="10266" name="Straight Arrow Connector 48"/>
            <p:cNvCxnSpPr>
              <a:cxnSpLocks noChangeShapeType="1"/>
              <a:stCxn id="10267" idx="3"/>
            </p:cNvCxnSpPr>
            <p:nvPr/>
          </p:nvCxnSpPr>
          <p:spPr bwMode="auto">
            <a:xfrm>
              <a:off x="1912817" y="3549134"/>
              <a:ext cx="278789" cy="10650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67" name="TextBox 49"/>
            <p:cNvSpPr txBox="1">
              <a:spLocks noChangeArrowheads="1"/>
            </p:cNvSpPr>
            <p:nvPr/>
          </p:nvSpPr>
          <p:spPr bwMode="auto">
            <a:xfrm>
              <a:off x="533400" y="3364468"/>
              <a:ext cx="137941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 b="1" dirty="0">
                  <a:latin typeface="Times New Roman" panose="02020603050405020304" pitchFamily="18" charset="0"/>
                </a:rPr>
                <a:t>RTT × BW</a:t>
              </a:r>
            </a:p>
          </p:txBody>
        </p:sp>
      </p:grpSp>
      <p:grpSp>
        <p:nvGrpSpPr>
          <p:cNvPr id="15" name="Group 57"/>
          <p:cNvGrpSpPr>
            <a:grpSpLocks/>
          </p:cNvGrpSpPr>
          <p:nvPr/>
        </p:nvGrpSpPr>
        <p:grpSpPr bwMode="auto">
          <a:xfrm>
            <a:off x="1222375" y="3276600"/>
            <a:ext cx="835025" cy="685800"/>
            <a:chOff x="1221685" y="3276600"/>
            <a:chExt cx="835715" cy="685800"/>
          </a:xfrm>
        </p:grpSpPr>
        <p:cxnSp>
          <p:nvCxnSpPr>
            <p:cNvPr id="10263" name="Straight Arrow Connector 52"/>
            <p:cNvCxnSpPr>
              <a:cxnSpLocks noChangeShapeType="1"/>
            </p:cNvCxnSpPr>
            <p:nvPr/>
          </p:nvCxnSpPr>
          <p:spPr bwMode="auto">
            <a:xfrm flipV="1">
              <a:off x="1676400" y="3276600"/>
              <a:ext cx="381000" cy="1524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64" name="TextBox 53"/>
            <p:cNvSpPr txBox="1">
              <a:spLocks noChangeArrowheads="1"/>
            </p:cNvSpPr>
            <p:nvPr/>
          </p:nvSpPr>
          <p:spPr bwMode="auto">
            <a:xfrm>
              <a:off x="1221685" y="3429000"/>
              <a:ext cx="53091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 b="1">
                  <a:latin typeface="Times New Roman" panose="02020603050405020304" pitchFamily="18" charset="0"/>
                </a:rPr>
                <a:t>???</a:t>
              </a:r>
            </a:p>
          </p:txBody>
        </p:sp>
        <p:cxnSp>
          <p:nvCxnSpPr>
            <p:cNvPr id="10265" name="Straight Arrow Connector 54"/>
            <p:cNvCxnSpPr>
              <a:cxnSpLocks noChangeShapeType="1"/>
            </p:cNvCxnSpPr>
            <p:nvPr/>
          </p:nvCxnSpPr>
          <p:spPr bwMode="auto">
            <a:xfrm>
              <a:off x="1600200" y="3810000"/>
              <a:ext cx="457200" cy="1524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45E101D-D2F7-4C34-97DD-AA23F2A806D3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50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Short Transfers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Fast retransmission needs at least a window of 4 packets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To detect reordering</a:t>
            </a:r>
          </a:p>
          <a:p>
            <a:pPr lvl="1" eaLnBrk="1" hangingPunct="1"/>
            <a:endParaRPr lang="en-US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Short transfer performance is limited by slow start </a:t>
            </a:r>
            <a:r>
              <a:rPr lang="en-US" smtClean="0">
                <a:ea typeface="ＭＳ Ｐゴシック" panose="020B0600070205080204" pitchFamily="34" charset="-128"/>
                <a:sym typeface="Wingdings" panose="05000000000000000000" pitchFamily="2" charset="2"/>
              </a:rPr>
              <a:t> RTT</a:t>
            </a:r>
          </a:p>
          <a:p>
            <a:pPr lvl="1" eaLnBrk="1" hangingPunct="1">
              <a:buFontTx/>
              <a:buNone/>
            </a:pPr>
            <a:endParaRPr lang="en-US" sz="280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918D4FE-1F40-4811-BB9A-7A513A17F15F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51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Short Transfers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Start with a larger initial window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What is a safe value?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TCP already burst 3 packets into network during slow start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Large initial window = min (4*MSS, max (2*MSS, 4380 bytes)) [rfc2414]</a:t>
            </a:r>
          </a:p>
          <a:p>
            <a:pPr marL="1143000" lvl="2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Not a standard yet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Enables fast retransmission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Only used in initial slow start not in any subsequent slow start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A869468-1A94-41DD-8A1F-BF95F05191C0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52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Well Behaved vs. Wild West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How to ensure hosts/applications do proper congestion control?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Who can we trust?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Only routers that we control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Can we ask routers to keep track of each flow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Per flow information at routers tends to be expensive</a:t>
            </a:r>
          </a:p>
          <a:p>
            <a:pPr lvl="2" eaLnBrk="1" hangingPunct="1"/>
            <a:r>
              <a:rPr lang="en-US" smtClean="0">
                <a:ea typeface="ＭＳ Ｐゴシック" panose="020B0600070205080204" pitchFamily="34" charset="-128"/>
              </a:rPr>
              <a:t>Fair-queuing later in the semester</a:t>
            </a:r>
          </a:p>
          <a:p>
            <a:pPr lvl="1" eaLnBrk="1" hangingPunct="1"/>
            <a:endParaRPr lang="en-US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11-01-07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sz="1200" smtClean="0">
                <a:solidFill>
                  <a:schemeClr val="folHlink"/>
                </a:solidFill>
              </a:rPr>
              <a:t>Lecture 19: TCP Congestion Control</a:t>
            </a:r>
            <a:endParaRPr lang="en-US" sz="1200" smtClean="0">
              <a:solidFill>
                <a:schemeClr val="folHlink"/>
              </a:solidFill>
            </a:endParaRP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79D8CAA-CD8E-4B1A-88DE-69A4595598F3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53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Fairness Issues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305800" cy="41068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Multiple TCP flows sharing the same bottleneck link do </a:t>
            </a:r>
            <a:r>
              <a:rPr lang="en-US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not</a:t>
            </a:r>
            <a:r>
              <a:rPr lang="en-US" smtClean="0">
                <a:ea typeface="ＭＳ Ｐゴシック" panose="020B0600070205080204" pitchFamily="34" charset="-128"/>
              </a:rPr>
              <a:t> necessarily get the same bandwidth.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Factors such as roundtrip time, small differences in timeouts, and start time, … affect how bandwidth is shared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The bandwidth ratio typically does stabilize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Users can grab more bandwidth by using parallel flows.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Each flow gets a share of the bandwidth to the user gets more bandwidth than users who use only a single flow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0C96E85-4423-4B9C-9327-1C2D02F07D2E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ea typeface="ＭＳ Ｐゴシック" panose="020B0600070205080204" pitchFamily="34" charset="-128"/>
              </a:rPr>
              <a:t>Single TCP Flow</a:t>
            </a:r>
            <a:br>
              <a:rPr lang="en-US" sz="2800" smtClean="0">
                <a:ea typeface="ＭＳ Ｐゴシック" panose="020B0600070205080204" pitchFamily="34" charset="-128"/>
              </a:rPr>
            </a:br>
            <a:r>
              <a:rPr lang="en-US" sz="1600" smtClean="0">
                <a:ea typeface="ＭＳ Ｐゴシック" panose="020B0600070205080204" pitchFamily="34" charset="-128"/>
              </a:rPr>
              <a:t>Router with large enough buffers for full link utilization</a:t>
            </a:r>
          </a:p>
        </p:txBody>
      </p:sp>
      <p:sp>
        <p:nvSpPr>
          <p:cNvPr id="12292" name="Oval 6"/>
          <p:cNvSpPr>
            <a:spLocks noChangeArrowheads="1"/>
          </p:cNvSpPr>
          <p:nvPr/>
        </p:nvSpPr>
        <p:spPr bwMode="auto">
          <a:xfrm>
            <a:off x="1336675" y="1981200"/>
            <a:ext cx="873125" cy="838200"/>
          </a:xfrm>
          <a:prstGeom prst="ellipse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Source</a:t>
            </a:r>
          </a:p>
        </p:txBody>
      </p:sp>
      <p:sp>
        <p:nvSpPr>
          <p:cNvPr id="12293" name="Oval 7"/>
          <p:cNvSpPr>
            <a:spLocks noChangeArrowheads="1"/>
          </p:cNvSpPr>
          <p:nvPr/>
        </p:nvSpPr>
        <p:spPr bwMode="auto">
          <a:xfrm>
            <a:off x="6670675" y="1981200"/>
            <a:ext cx="873125" cy="838200"/>
          </a:xfrm>
          <a:prstGeom prst="ellipse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Dest</a:t>
            </a:r>
          </a:p>
        </p:txBody>
      </p:sp>
      <p:sp>
        <p:nvSpPr>
          <p:cNvPr id="12294" name="Line 8"/>
          <p:cNvSpPr>
            <a:spLocks noChangeShapeType="1"/>
          </p:cNvSpPr>
          <p:nvPr/>
        </p:nvSpPr>
        <p:spPr bwMode="auto">
          <a:xfrm>
            <a:off x="2190750" y="2481263"/>
            <a:ext cx="1709738" cy="0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9"/>
          <p:cNvSpPr>
            <a:spLocks noChangeShapeType="1"/>
          </p:cNvSpPr>
          <p:nvPr/>
        </p:nvSpPr>
        <p:spPr bwMode="auto">
          <a:xfrm>
            <a:off x="4899025" y="2481263"/>
            <a:ext cx="17716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Freeform 10"/>
          <p:cNvSpPr>
            <a:spLocks/>
          </p:cNvSpPr>
          <p:nvPr/>
        </p:nvSpPr>
        <p:spPr bwMode="auto">
          <a:xfrm>
            <a:off x="2174875" y="1943100"/>
            <a:ext cx="4572000" cy="266700"/>
          </a:xfrm>
          <a:custGeom>
            <a:avLst/>
            <a:gdLst>
              <a:gd name="T0" fmla="*/ 2147483646 w 2832"/>
              <a:gd name="T1" fmla="*/ 2147483646 h 168"/>
              <a:gd name="T2" fmla="*/ 2147483646 w 2832"/>
              <a:gd name="T3" fmla="*/ 2147483646 h 168"/>
              <a:gd name="T4" fmla="*/ 2147483646 w 2832"/>
              <a:gd name="T5" fmla="*/ 2147483646 h 168"/>
              <a:gd name="T6" fmla="*/ 0 w 2832"/>
              <a:gd name="T7" fmla="*/ 2147483646 h 168"/>
              <a:gd name="T8" fmla="*/ 0 60000 65536"/>
              <a:gd name="T9" fmla="*/ 0 60000 65536"/>
              <a:gd name="T10" fmla="*/ 0 60000 65536"/>
              <a:gd name="T11" fmla="*/ 0 60000 65536"/>
              <a:gd name="T12" fmla="*/ 0 w 2832"/>
              <a:gd name="T13" fmla="*/ 0 h 168"/>
              <a:gd name="T14" fmla="*/ 2832 w 2832"/>
              <a:gd name="T15" fmla="*/ 168 h 1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32" h="168">
                <a:moveTo>
                  <a:pt x="2832" y="168"/>
                </a:moveTo>
                <a:cubicBezTo>
                  <a:pt x="2428" y="108"/>
                  <a:pt x="2024" y="48"/>
                  <a:pt x="1728" y="24"/>
                </a:cubicBezTo>
                <a:cubicBezTo>
                  <a:pt x="1432" y="0"/>
                  <a:pt x="1344" y="0"/>
                  <a:pt x="1056" y="24"/>
                </a:cubicBezTo>
                <a:cubicBezTo>
                  <a:pt x="768" y="48"/>
                  <a:pt x="384" y="108"/>
                  <a:pt x="0" y="168"/>
                </a:cubicBezTo>
              </a:path>
            </a:pathLst>
          </a:custGeom>
          <a:noFill/>
          <a:ln w="28575">
            <a:solidFill>
              <a:srgbClr val="DDDDDD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Rectangle 11"/>
          <p:cNvSpPr>
            <a:spLocks noChangeArrowheads="1"/>
          </p:cNvSpPr>
          <p:nvPr/>
        </p:nvSpPr>
        <p:spPr bwMode="auto">
          <a:xfrm>
            <a:off x="3908425" y="1828800"/>
            <a:ext cx="990600" cy="838200"/>
          </a:xfrm>
          <a:prstGeom prst="rect">
            <a:avLst/>
          </a:prstGeom>
          <a:solidFill>
            <a:schemeClr val="bg1"/>
          </a:solidFill>
          <a:ln w="28575">
            <a:solidFill>
              <a:srgbClr val="DDDDDD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2298" name="Freeform 12"/>
          <p:cNvSpPr>
            <a:spLocks/>
          </p:cNvSpPr>
          <p:nvPr/>
        </p:nvSpPr>
        <p:spPr bwMode="auto">
          <a:xfrm>
            <a:off x="3984625" y="2362200"/>
            <a:ext cx="838200" cy="228600"/>
          </a:xfrm>
          <a:custGeom>
            <a:avLst/>
            <a:gdLst>
              <a:gd name="T0" fmla="*/ 0 w 480"/>
              <a:gd name="T1" fmla="*/ 0 h 144"/>
              <a:gd name="T2" fmla="*/ 2147483646 w 480"/>
              <a:gd name="T3" fmla="*/ 0 h 144"/>
              <a:gd name="T4" fmla="*/ 2147483646 w 480"/>
              <a:gd name="T5" fmla="*/ 2147483646 h 144"/>
              <a:gd name="T6" fmla="*/ 0 w 480"/>
              <a:gd name="T7" fmla="*/ 2147483646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480"/>
              <a:gd name="T13" fmla="*/ 0 h 144"/>
              <a:gd name="T14" fmla="*/ 480 w 480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0" h="144">
                <a:moveTo>
                  <a:pt x="0" y="0"/>
                </a:moveTo>
                <a:lnTo>
                  <a:pt x="480" y="0"/>
                </a:lnTo>
                <a:lnTo>
                  <a:pt x="480" y="144"/>
                </a:lnTo>
                <a:lnTo>
                  <a:pt x="0" y="14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Rectangle 13"/>
          <p:cNvSpPr>
            <a:spLocks noChangeArrowheads="1"/>
          </p:cNvSpPr>
          <p:nvPr/>
        </p:nvSpPr>
        <p:spPr bwMode="auto">
          <a:xfrm>
            <a:off x="4022725" y="24003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2300" name="Rectangle 14"/>
          <p:cNvSpPr>
            <a:spLocks noChangeArrowheads="1"/>
          </p:cNvSpPr>
          <p:nvPr/>
        </p:nvSpPr>
        <p:spPr bwMode="auto">
          <a:xfrm>
            <a:off x="4117975" y="24003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2301" name="Rectangle 15"/>
          <p:cNvSpPr>
            <a:spLocks noChangeArrowheads="1"/>
          </p:cNvSpPr>
          <p:nvPr/>
        </p:nvSpPr>
        <p:spPr bwMode="auto">
          <a:xfrm>
            <a:off x="4213225" y="24003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2302" name="Rectangle 16"/>
          <p:cNvSpPr>
            <a:spLocks noChangeArrowheads="1"/>
          </p:cNvSpPr>
          <p:nvPr/>
        </p:nvSpPr>
        <p:spPr bwMode="auto">
          <a:xfrm>
            <a:off x="4308475" y="24003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2303" name="Rectangle 17"/>
          <p:cNvSpPr>
            <a:spLocks noChangeArrowheads="1"/>
          </p:cNvSpPr>
          <p:nvPr/>
        </p:nvSpPr>
        <p:spPr bwMode="auto">
          <a:xfrm>
            <a:off x="4403725" y="24003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2304" name="Rectangle 18"/>
          <p:cNvSpPr>
            <a:spLocks noChangeArrowheads="1"/>
          </p:cNvSpPr>
          <p:nvPr/>
        </p:nvSpPr>
        <p:spPr bwMode="auto">
          <a:xfrm>
            <a:off x="4498975" y="24003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2305" name="Rectangle 19"/>
          <p:cNvSpPr>
            <a:spLocks noChangeArrowheads="1"/>
          </p:cNvSpPr>
          <p:nvPr/>
        </p:nvSpPr>
        <p:spPr bwMode="auto">
          <a:xfrm>
            <a:off x="4594225" y="24003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2306" name="Rectangle 20"/>
          <p:cNvSpPr>
            <a:spLocks noChangeArrowheads="1"/>
          </p:cNvSpPr>
          <p:nvPr/>
        </p:nvSpPr>
        <p:spPr bwMode="auto">
          <a:xfrm>
            <a:off x="4689475" y="2400300"/>
            <a:ext cx="76200" cy="152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2307" name="Freeform 22"/>
          <p:cNvSpPr>
            <a:spLocks/>
          </p:cNvSpPr>
          <p:nvPr/>
        </p:nvSpPr>
        <p:spPr bwMode="auto">
          <a:xfrm>
            <a:off x="2038350" y="2895600"/>
            <a:ext cx="5410200" cy="1828800"/>
          </a:xfrm>
          <a:custGeom>
            <a:avLst/>
            <a:gdLst>
              <a:gd name="T0" fmla="*/ 0 w 2976"/>
              <a:gd name="T1" fmla="*/ 0 h 960"/>
              <a:gd name="T2" fmla="*/ 0 w 2976"/>
              <a:gd name="T3" fmla="*/ 2147483646 h 960"/>
              <a:gd name="T4" fmla="*/ 2147483646 w 2976"/>
              <a:gd name="T5" fmla="*/ 2147483646 h 960"/>
              <a:gd name="T6" fmla="*/ 0 60000 65536"/>
              <a:gd name="T7" fmla="*/ 0 60000 65536"/>
              <a:gd name="T8" fmla="*/ 0 60000 65536"/>
              <a:gd name="T9" fmla="*/ 0 w 2976"/>
              <a:gd name="T10" fmla="*/ 0 h 960"/>
              <a:gd name="T11" fmla="*/ 2976 w 2976"/>
              <a:gd name="T12" fmla="*/ 960 h 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76" h="960">
                <a:moveTo>
                  <a:pt x="0" y="0"/>
                </a:moveTo>
                <a:lnTo>
                  <a:pt x="0" y="960"/>
                </a:lnTo>
                <a:lnTo>
                  <a:pt x="2976" y="96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308" name="Group 23"/>
          <p:cNvGrpSpPr>
            <a:grpSpLocks/>
          </p:cNvGrpSpPr>
          <p:nvPr/>
        </p:nvGrpSpPr>
        <p:grpSpPr bwMode="auto">
          <a:xfrm>
            <a:off x="2419350" y="3276600"/>
            <a:ext cx="4572000" cy="685800"/>
            <a:chOff x="1632" y="2832"/>
            <a:chExt cx="2880" cy="432"/>
          </a:xfrm>
        </p:grpSpPr>
        <p:grpSp>
          <p:nvGrpSpPr>
            <p:cNvPr id="12322" name="Group 24"/>
            <p:cNvGrpSpPr>
              <a:grpSpLocks/>
            </p:cNvGrpSpPr>
            <p:nvPr/>
          </p:nvGrpSpPr>
          <p:grpSpPr bwMode="auto">
            <a:xfrm>
              <a:off x="1632" y="2832"/>
              <a:ext cx="720" cy="432"/>
              <a:chOff x="1632" y="2832"/>
              <a:chExt cx="720" cy="432"/>
            </a:xfrm>
          </p:grpSpPr>
          <p:sp>
            <p:nvSpPr>
              <p:cNvPr id="12332" name="Freeform 25"/>
              <p:cNvSpPr>
                <a:spLocks/>
              </p:cNvSpPr>
              <p:nvPr/>
            </p:nvSpPr>
            <p:spPr bwMode="auto">
              <a:xfrm>
                <a:off x="1632" y="2832"/>
                <a:ext cx="672" cy="432"/>
              </a:xfrm>
              <a:custGeom>
                <a:avLst/>
                <a:gdLst>
                  <a:gd name="T0" fmla="*/ 0 w 480"/>
                  <a:gd name="T1" fmla="*/ 193 h 528"/>
                  <a:gd name="T2" fmla="*/ 776 w 480"/>
                  <a:gd name="T3" fmla="*/ 106 h 528"/>
                  <a:gd name="T4" fmla="*/ 1805 w 480"/>
                  <a:gd name="T5" fmla="*/ 35 h 528"/>
                  <a:gd name="T6" fmla="*/ 2582 w 480"/>
                  <a:gd name="T7" fmla="*/ 0 h 5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528"/>
                  <a:gd name="T14" fmla="*/ 480 w 480"/>
                  <a:gd name="T15" fmla="*/ 528 h 5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528">
                    <a:moveTo>
                      <a:pt x="0" y="528"/>
                    </a:moveTo>
                    <a:cubicBezTo>
                      <a:pt x="44" y="444"/>
                      <a:pt x="88" y="360"/>
                      <a:pt x="144" y="288"/>
                    </a:cubicBezTo>
                    <a:cubicBezTo>
                      <a:pt x="200" y="216"/>
                      <a:pt x="280" y="144"/>
                      <a:pt x="336" y="96"/>
                    </a:cubicBezTo>
                    <a:cubicBezTo>
                      <a:pt x="392" y="48"/>
                      <a:pt x="436" y="24"/>
                      <a:pt x="48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3" name="Line 26"/>
              <p:cNvSpPr>
                <a:spLocks noChangeShapeType="1"/>
              </p:cNvSpPr>
              <p:nvPr/>
            </p:nvSpPr>
            <p:spPr bwMode="auto">
              <a:xfrm>
                <a:off x="2304" y="2832"/>
                <a:ext cx="48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23" name="Group 31"/>
            <p:cNvGrpSpPr>
              <a:grpSpLocks/>
            </p:cNvGrpSpPr>
            <p:nvPr/>
          </p:nvGrpSpPr>
          <p:grpSpPr bwMode="auto">
            <a:xfrm>
              <a:off x="2352" y="2832"/>
              <a:ext cx="720" cy="432"/>
              <a:chOff x="1632" y="2832"/>
              <a:chExt cx="720" cy="432"/>
            </a:xfrm>
          </p:grpSpPr>
          <p:sp>
            <p:nvSpPr>
              <p:cNvPr id="12330" name="Freeform 28"/>
              <p:cNvSpPr>
                <a:spLocks/>
              </p:cNvSpPr>
              <p:nvPr/>
            </p:nvSpPr>
            <p:spPr bwMode="auto">
              <a:xfrm>
                <a:off x="1632" y="2832"/>
                <a:ext cx="672" cy="432"/>
              </a:xfrm>
              <a:custGeom>
                <a:avLst/>
                <a:gdLst>
                  <a:gd name="T0" fmla="*/ 0 w 480"/>
                  <a:gd name="T1" fmla="*/ 193 h 528"/>
                  <a:gd name="T2" fmla="*/ 776 w 480"/>
                  <a:gd name="T3" fmla="*/ 106 h 528"/>
                  <a:gd name="T4" fmla="*/ 1805 w 480"/>
                  <a:gd name="T5" fmla="*/ 35 h 528"/>
                  <a:gd name="T6" fmla="*/ 2582 w 480"/>
                  <a:gd name="T7" fmla="*/ 0 h 5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528"/>
                  <a:gd name="T14" fmla="*/ 480 w 480"/>
                  <a:gd name="T15" fmla="*/ 528 h 5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528">
                    <a:moveTo>
                      <a:pt x="0" y="528"/>
                    </a:moveTo>
                    <a:cubicBezTo>
                      <a:pt x="44" y="444"/>
                      <a:pt x="88" y="360"/>
                      <a:pt x="144" y="288"/>
                    </a:cubicBezTo>
                    <a:cubicBezTo>
                      <a:pt x="200" y="216"/>
                      <a:pt x="280" y="144"/>
                      <a:pt x="336" y="96"/>
                    </a:cubicBezTo>
                    <a:cubicBezTo>
                      <a:pt x="392" y="48"/>
                      <a:pt x="436" y="24"/>
                      <a:pt x="48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1" name="Line 29"/>
              <p:cNvSpPr>
                <a:spLocks noChangeShapeType="1"/>
              </p:cNvSpPr>
              <p:nvPr/>
            </p:nvSpPr>
            <p:spPr bwMode="auto">
              <a:xfrm>
                <a:off x="2304" y="2832"/>
                <a:ext cx="48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24" name="Group 30"/>
            <p:cNvGrpSpPr>
              <a:grpSpLocks/>
            </p:cNvGrpSpPr>
            <p:nvPr/>
          </p:nvGrpSpPr>
          <p:grpSpPr bwMode="auto">
            <a:xfrm>
              <a:off x="3072" y="2832"/>
              <a:ext cx="720" cy="432"/>
              <a:chOff x="1632" y="2832"/>
              <a:chExt cx="720" cy="432"/>
            </a:xfrm>
          </p:grpSpPr>
          <p:sp>
            <p:nvSpPr>
              <p:cNvPr id="12328" name="Freeform 31"/>
              <p:cNvSpPr>
                <a:spLocks/>
              </p:cNvSpPr>
              <p:nvPr/>
            </p:nvSpPr>
            <p:spPr bwMode="auto">
              <a:xfrm>
                <a:off x="1632" y="2832"/>
                <a:ext cx="672" cy="432"/>
              </a:xfrm>
              <a:custGeom>
                <a:avLst/>
                <a:gdLst>
                  <a:gd name="T0" fmla="*/ 0 w 480"/>
                  <a:gd name="T1" fmla="*/ 193 h 528"/>
                  <a:gd name="T2" fmla="*/ 776 w 480"/>
                  <a:gd name="T3" fmla="*/ 106 h 528"/>
                  <a:gd name="T4" fmla="*/ 1805 w 480"/>
                  <a:gd name="T5" fmla="*/ 35 h 528"/>
                  <a:gd name="T6" fmla="*/ 2582 w 480"/>
                  <a:gd name="T7" fmla="*/ 0 h 5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528"/>
                  <a:gd name="T14" fmla="*/ 480 w 480"/>
                  <a:gd name="T15" fmla="*/ 528 h 5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528">
                    <a:moveTo>
                      <a:pt x="0" y="528"/>
                    </a:moveTo>
                    <a:cubicBezTo>
                      <a:pt x="44" y="444"/>
                      <a:pt x="88" y="360"/>
                      <a:pt x="144" y="288"/>
                    </a:cubicBezTo>
                    <a:cubicBezTo>
                      <a:pt x="200" y="216"/>
                      <a:pt x="280" y="144"/>
                      <a:pt x="336" y="96"/>
                    </a:cubicBezTo>
                    <a:cubicBezTo>
                      <a:pt x="392" y="48"/>
                      <a:pt x="436" y="24"/>
                      <a:pt x="48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9" name="Line 32"/>
              <p:cNvSpPr>
                <a:spLocks noChangeShapeType="1"/>
              </p:cNvSpPr>
              <p:nvPr/>
            </p:nvSpPr>
            <p:spPr bwMode="auto">
              <a:xfrm>
                <a:off x="2304" y="2832"/>
                <a:ext cx="48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25" name="Group 33"/>
            <p:cNvGrpSpPr>
              <a:grpSpLocks/>
            </p:cNvGrpSpPr>
            <p:nvPr/>
          </p:nvGrpSpPr>
          <p:grpSpPr bwMode="auto">
            <a:xfrm>
              <a:off x="3792" y="2832"/>
              <a:ext cx="720" cy="432"/>
              <a:chOff x="1632" y="2832"/>
              <a:chExt cx="720" cy="432"/>
            </a:xfrm>
          </p:grpSpPr>
          <p:sp>
            <p:nvSpPr>
              <p:cNvPr id="12326" name="Freeform 26"/>
              <p:cNvSpPr>
                <a:spLocks/>
              </p:cNvSpPr>
              <p:nvPr/>
            </p:nvSpPr>
            <p:spPr bwMode="auto">
              <a:xfrm>
                <a:off x="1632" y="2832"/>
                <a:ext cx="672" cy="432"/>
              </a:xfrm>
              <a:custGeom>
                <a:avLst/>
                <a:gdLst>
                  <a:gd name="T0" fmla="*/ 0 w 480"/>
                  <a:gd name="T1" fmla="*/ 193 h 528"/>
                  <a:gd name="T2" fmla="*/ 776 w 480"/>
                  <a:gd name="T3" fmla="*/ 106 h 528"/>
                  <a:gd name="T4" fmla="*/ 1805 w 480"/>
                  <a:gd name="T5" fmla="*/ 35 h 528"/>
                  <a:gd name="T6" fmla="*/ 2582 w 480"/>
                  <a:gd name="T7" fmla="*/ 0 h 5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528"/>
                  <a:gd name="T14" fmla="*/ 480 w 480"/>
                  <a:gd name="T15" fmla="*/ 528 h 5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528">
                    <a:moveTo>
                      <a:pt x="0" y="528"/>
                    </a:moveTo>
                    <a:cubicBezTo>
                      <a:pt x="44" y="444"/>
                      <a:pt x="88" y="360"/>
                      <a:pt x="144" y="288"/>
                    </a:cubicBezTo>
                    <a:cubicBezTo>
                      <a:pt x="200" y="216"/>
                      <a:pt x="280" y="144"/>
                      <a:pt x="336" y="96"/>
                    </a:cubicBezTo>
                    <a:cubicBezTo>
                      <a:pt x="392" y="48"/>
                      <a:pt x="436" y="24"/>
                      <a:pt x="48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7" name="Line 35"/>
              <p:cNvSpPr>
                <a:spLocks noChangeShapeType="1"/>
              </p:cNvSpPr>
              <p:nvPr/>
            </p:nvSpPr>
            <p:spPr bwMode="auto">
              <a:xfrm>
                <a:off x="2304" y="2832"/>
                <a:ext cx="48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2309" name="Line 36"/>
          <p:cNvSpPr>
            <a:spLocks noChangeShapeType="1"/>
          </p:cNvSpPr>
          <p:nvPr/>
        </p:nvSpPr>
        <p:spPr bwMode="auto">
          <a:xfrm>
            <a:off x="1885950" y="3276600"/>
            <a:ext cx="1600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37"/>
          <p:cNvSpPr>
            <a:spLocks noChangeShapeType="1"/>
          </p:cNvSpPr>
          <p:nvPr/>
        </p:nvSpPr>
        <p:spPr bwMode="auto">
          <a:xfrm>
            <a:off x="1885950" y="3962400"/>
            <a:ext cx="1676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Text Box 40"/>
          <p:cNvSpPr txBox="1">
            <a:spLocks noChangeArrowheads="1"/>
          </p:cNvSpPr>
          <p:nvPr/>
        </p:nvSpPr>
        <p:spPr bwMode="auto">
          <a:xfrm>
            <a:off x="6915150" y="4357688"/>
            <a:ext cx="247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 i="1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12312" name="Text Box 41"/>
          <p:cNvSpPr txBox="1">
            <a:spLocks noChangeArrowheads="1"/>
          </p:cNvSpPr>
          <p:nvPr/>
        </p:nvSpPr>
        <p:spPr bwMode="auto">
          <a:xfrm>
            <a:off x="2355850" y="2774950"/>
            <a:ext cx="1466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>
                <a:solidFill>
                  <a:srgbClr val="FF0000"/>
                </a:solidFill>
              </a:rPr>
              <a:t>Window size</a:t>
            </a:r>
          </a:p>
        </p:txBody>
      </p:sp>
      <p:sp>
        <p:nvSpPr>
          <p:cNvPr id="12313" name="Line 42"/>
          <p:cNvSpPr>
            <a:spLocks noChangeShapeType="1"/>
          </p:cNvSpPr>
          <p:nvPr/>
        </p:nvSpPr>
        <p:spPr bwMode="auto">
          <a:xfrm>
            <a:off x="2876550" y="3141663"/>
            <a:ext cx="609600" cy="155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" name="Group 42"/>
          <p:cNvGrpSpPr>
            <a:grpSpLocks/>
          </p:cNvGrpSpPr>
          <p:nvPr/>
        </p:nvGrpSpPr>
        <p:grpSpPr bwMode="auto">
          <a:xfrm>
            <a:off x="1222375" y="3276600"/>
            <a:ext cx="835025" cy="685800"/>
            <a:chOff x="1221685" y="3276600"/>
            <a:chExt cx="835715" cy="685800"/>
          </a:xfrm>
        </p:grpSpPr>
        <p:cxnSp>
          <p:nvCxnSpPr>
            <p:cNvPr id="12319" name="Straight Arrow Connector 43"/>
            <p:cNvCxnSpPr>
              <a:cxnSpLocks noChangeShapeType="1"/>
            </p:cNvCxnSpPr>
            <p:nvPr/>
          </p:nvCxnSpPr>
          <p:spPr bwMode="auto">
            <a:xfrm flipV="1">
              <a:off x="1676400" y="3276600"/>
              <a:ext cx="381000" cy="1524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20" name="TextBox 44"/>
            <p:cNvSpPr txBox="1">
              <a:spLocks noChangeArrowheads="1"/>
            </p:cNvSpPr>
            <p:nvPr/>
          </p:nvSpPr>
          <p:spPr bwMode="auto">
            <a:xfrm>
              <a:off x="1221685" y="3429000"/>
              <a:ext cx="53091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 b="1">
                  <a:latin typeface="Times New Roman" panose="02020603050405020304" pitchFamily="18" charset="0"/>
                </a:rPr>
                <a:t>???</a:t>
              </a:r>
            </a:p>
          </p:txBody>
        </p:sp>
        <p:cxnSp>
          <p:nvCxnSpPr>
            <p:cNvPr id="12321" name="Straight Arrow Connector 45"/>
            <p:cNvCxnSpPr>
              <a:cxnSpLocks noChangeShapeType="1"/>
            </p:cNvCxnSpPr>
            <p:nvPr/>
          </p:nvCxnSpPr>
          <p:spPr bwMode="auto">
            <a:xfrm>
              <a:off x="1600200" y="3810000"/>
              <a:ext cx="457200" cy="1524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4" name="Group 47"/>
          <p:cNvGrpSpPr>
            <a:grpSpLocks/>
          </p:cNvGrpSpPr>
          <p:nvPr/>
        </p:nvGrpSpPr>
        <p:grpSpPr bwMode="auto">
          <a:xfrm>
            <a:off x="533400" y="3962400"/>
            <a:ext cx="1524000" cy="457200"/>
            <a:chOff x="533400" y="3276600"/>
            <a:chExt cx="1524000" cy="457200"/>
          </a:xfrm>
        </p:grpSpPr>
        <p:cxnSp>
          <p:nvCxnSpPr>
            <p:cNvPr id="12317" name="Straight Arrow Connector 48"/>
            <p:cNvCxnSpPr>
              <a:cxnSpLocks noChangeShapeType="1"/>
            </p:cNvCxnSpPr>
            <p:nvPr/>
          </p:nvCxnSpPr>
          <p:spPr bwMode="auto">
            <a:xfrm flipV="1">
              <a:off x="1676400" y="3276600"/>
              <a:ext cx="381000" cy="762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18" name="TextBox 49"/>
            <p:cNvSpPr txBox="1">
              <a:spLocks noChangeArrowheads="1"/>
            </p:cNvSpPr>
            <p:nvPr/>
          </p:nvSpPr>
          <p:spPr bwMode="auto">
            <a:xfrm>
              <a:off x="533400" y="3364468"/>
              <a:ext cx="137941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sz="1800" b="1">
                  <a:latin typeface="Times New Roman" panose="02020603050405020304" pitchFamily="18" charset="0"/>
                </a:rPr>
                <a:t>RTT × BW</a:t>
              </a:r>
            </a:p>
          </p:txBody>
        </p:sp>
      </p:grp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457200" y="4876800"/>
            <a:ext cx="84756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kern="0" dirty="0">
                <a:latin typeface="+mn-lt"/>
                <a:ea typeface="ＭＳ Ｐゴシック" charset="-128"/>
                <a:cs typeface="ＭＳ Ｐゴシック" charset="-128"/>
              </a:rPr>
              <a:t>What is the minimum queue size for full utilization?</a:t>
            </a:r>
          </a:p>
          <a:p>
            <a:pPr marL="628650" lvl="1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ＭＳ Ｐゴシック" charset="-128"/>
              </a:rPr>
              <a:t>Must make sure that link is always full</a:t>
            </a:r>
          </a:p>
          <a:p>
            <a:pPr marL="108585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1800" kern="0" dirty="0">
                <a:latin typeface="+mn-lt"/>
                <a:ea typeface="ＭＳ Ｐゴシック" charset="-128"/>
                <a:sym typeface="Wingdings" charset="2"/>
              </a:rPr>
              <a:t>W/2 &gt; RTT * BW  - also  W = RTT * BW + </a:t>
            </a:r>
            <a:r>
              <a:rPr lang="en-US" sz="1800" kern="0" dirty="0" err="1">
                <a:latin typeface="+mn-lt"/>
                <a:ea typeface="ＭＳ Ｐゴシック" charset="-128"/>
                <a:sym typeface="Wingdings" charset="2"/>
              </a:rPr>
              <a:t>Qsize</a:t>
            </a:r>
            <a:endParaRPr lang="en-US" sz="1800" kern="0" dirty="0">
              <a:latin typeface="+mn-lt"/>
              <a:ea typeface="ＭＳ Ｐゴシック" charset="-128"/>
              <a:sym typeface="Wingdings" charset="2"/>
            </a:endParaRPr>
          </a:p>
          <a:p>
            <a:pPr marL="108585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1800" kern="0" dirty="0">
                <a:latin typeface="+mn-lt"/>
                <a:ea typeface="ＭＳ Ｐゴシック" charset="-128"/>
                <a:sym typeface="Wingdings" charset="2"/>
              </a:rPr>
              <a:t>Therefore, </a:t>
            </a:r>
            <a:r>
              <a:rPr lang="en-US" sz="1800" kern="0" dirty="0" err="1">
                <a:latin typeface="+mn-lt"/>
                <a:ea typeface="ＭＳ Ｐゴシック" charset="-128"/>
                <a:sym typeface="Wingdings" charset="2"/>
              </a:rPr>
              <a:t>Qsize</a:t>
            </a:r>
            <a:r>
              <a:rPr lang="en-US" sz="1800" kern="0" dirty="0">
                <a:latin typeface="+mn-lt"/>
                <a:ea typeface="ＭＳ Ｐゴシック" charset="-128"/>
                <a:sym typeface="Wingdings" charset="2"/>
              </a:rPr>
              <a:t> &gt; RTT * BW</a:t>
            </a:r>
            <a:endParaRPr lang="en-US" sz="1800" kern="0" dirty="0">
              <a:latin typeface="+mn-lt"/>
              <a:ea typeface="ＭＳ Ｐゴシック" charset="-128"/>
              <a:sym typeface="Wingdings" charset="2"/>
              <a:hlinkClick r:id="rId3" action="ppaction://program"/>
            </a:endParaRP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ＭＳ Ｐゴシック" charset="-128"/>
                <a:sym typeface="Wingdings" charset="2"/>
              </a:rPr>
              <a:t>Delay? </a:t>
            </a:r>
            <a:r>
              <a:rPr lang="en-US" kern="0" dirty="0">
                <a:latin typeface="+mn-lt"/>
                <a:ea typeface="ＭＳ Ｐゴシック" charset="-128"/>
                <a:sym typeface="Wingdings" charset="2"/>
              </a:rPr>
              <a:t> </a:t>
            </a:r>
            <a:r>
              <a:rPr lang="en-US" sz="2000" kern="0" dirty="0">
                <a:latin typeface="+mn-lt"/>
                <a:ea typeface="ＭＳ Ｐゴシック" charset="-128"/>
                <a:sym typeface="Wingdings" charset="2"/>
              </a:rPr>
              <a:t>Varies between RTT and 2 * RTT</a:t>
            </a:r>
            <a:endParaRPr lang="en-US" sz="1800" kern="0" dirty="0">
              <a:latin typeface="+mn-lt"/>
              <a:ea typeface="ＭＳ Ｐゴシック" charset="-128"/>
              <a:sym typeface="Wingdings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BAB1295-6373-4FB1-9E27-75A2A8DB57C2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Summary Buffered Link</a:t>
            </a:r>
          </a:p>
        </p:txBody>
      </p:sp>
      <p:sp>
        <p:nvSpPr>
          <p:cNvPr id="14340" name="Freeform 3"/>
          <p:cNvSpPr>
            <a:spLocks/>
          </p:cNvSpPr>
          <p:nvPr/>
        </p:nvSpPr>
        <p:spPr bwMode="auto">
          <a:xfrm>
            <a:off x="1368425" y="1530350"/>
            <a:ext cx="4041775" cy="1955800"/>
          </a:xfrm>
          <a:custGeom>
            <a:avLst/>
            <a:gdLst>
              <a:gd name="T0" fmla="*/ 0 w 2976"/>
              <a:gd name="T1" fmla="*/ 0 h 960"/>
              <a:gd name="T2" fmla="*/ 0 w 2976"/>
              <a:gd name="T3" fmla="*/ 2147483646 h 960"/>
              <a:gd name="T4" fmla="*/ 2147483646 w 2976"/>
              <a:gd name="T5" fmla="*/ 2147483646 h 960"/>
              <a:gd name="T6" fmla="*/ 0 60000 65536"/>
              <a:gd name="T7" fmla="*/ 0 60000 65536"/>
              <a:gd name="T8" fmla="*/ 0 60000 65536"/>
              <a:gd name="T9" fmla="*/ 0 w 2976"/>
              <a:gd name="T10" fmla="*/ 0 h 960"/>
              <a:gd name="T11" fmla="*/ 2976 w 2976"/>
              <a:gd name="T12" fmla="*/ 960 h 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76" h="960">
                <a:moveTo>
                  <a:pt x="0" y="0"/>
                </a:moveTo>
                <a:lnTo>
                  <a:pt x="0" y="960"/>
                </a:lnTo>
                <a:lnTo>
                  <a:pt x="2976" y="96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5314950" y="3429000"/>
            <a:ext cx="24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 i="1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14342" name="Line 5"/>
          <p:cNvSpPr>
            <a:spLocks noChangeShapeType="1"/>
          </p:cNvSpPr>
          <p:nvPr/>
        </p:nvSpPr>
        <p:spPr bwMode="auto">
          <a:xfrm flipV="1">
            <a:off x="1174750" y="2744788"/>
            <a:ext cx="4254500" cy="0"/>
          </a:xfrm>
          <a:prstGeom prst="line">
            <a:avLst/>
          </a:prstGeom>
          <a:noFill/>
          <a:ln w="28575" cap="rnd">
            <a:solidFill>
              <a:srgbClr val="0000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838200" y="1419225"/>
            <a:ext cx="40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W</a:t>
            </a:r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6248400" y="21336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Minimum window for full utilization</a:t>
            </a:r>
          </a:p>
        </p:txBody>
      </p:sp>
      <p:sp>
        <p:nvSpPr>
          <p:cNvPr id="14345" name="Line 8"/>
          <p:cNvSpPr>
            <a:spLocks noChangeShapeType="1"/>
          </p:cNvSpPr>
          <p:nvPr/>
        </p:nvSpPr>
        <p:spPr bwMode="auto">
          <a:xfrm flipH="1">
            <a:off x="5486400" y="2490788"/>
            <a:ext cx="715963" cy="22225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9"/>
          <p:cNvSpPr>
            <a:spLocks noChangeArrowheads="1"/>
          </p:cNvSpPr>
          <p:nvPr/>
        </p:nvSpPr>
        <p:spPr bwMode="auto">
          <a:xfrm>
            <a:off x="533400" y="3886200"/>
            <a:ext cx="8077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2000" dirty="0">
                <a:latin typeface="Arial" charset="0"/>
                <a:ea typeface="ＭＳ Ｐゴシック" charset="-128"/>
              </a:rPr>
              <a:t>With sufficient buffering we achieve full link utilization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1800" dirty="0">
                <a:latin typeface="Arial" charset="0"/>
                <a:ea typeface="ＭＳ Ｐゴシック" charset="-128"/>
              </a:rPr>
              <a:t>The window is always above the critical threshold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1800" dirty="0">
                <a:latin typeface="Arial" charset="0"/>
                <a:ea typeface="ＭＳ Ｐゴシック" charset="-128"/>
              </a:rPr>
              <a:t>Buffer absorbs changes in window size</a:t>
            </a:r>
          </a:p>
          <a:p>
            <a:pPr marL="108585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1600" dirty="0">
                <a:latin typeface="Arial" charset="0"/>
                <a:ea typeface="ＭＳ Ｐゴシック" charset="-128"/>
              </a:rPr>
              <a:t>I.e. when window is larger, buffering increases RTT</a:t>
            </a:r>
          </a:p>
          <a:p>
            <a:pPr marL="108585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1600" dirty="0">
                <a:latin typeface="Arial" charset="0"/>
                <a:ea typeface="ＭＳ Ｐゴシック" charset="-128"/>
              </a:rPr>
              <a:t>Buffer Size = Height of TCP </a:t>
            </a:r>
            <a:r>
              <a:rPr lang="en-US" sz="1600" dirty="0" err="1">
                <a:latin typeface="Arial" charset="0"/>
                <a:ea typeface="ＭＳ Ｐゴシック" charset="-128"/>
              </a:rPr>
              <a:t>Sawtooth</a:t>
            </a:r>
            <a:endParaRPr lang="en-US" sz="1600" dirty="0">
              <a:latin typeface="Arial" charset="0"/>
              <a:ea typeface="ＭＳ Ｐゴシック" charset="-128"/>
            </a:endParaRP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1800" dirty="0">
                <a:latin typeface="Arial" charset="0"/>
                <a:ea typeface="ＭＳ Ｐゴシック" charset="-128"/>
              </a:rPr>
              <a:t>This is the origin of the rule-of-thumb</a:t>
            </a:r>
          </a:p>
          <a:p>
            <a:pPr marL="285750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en-US" sz="2000" dirty="0">
                <a:latin typeface="Arial" charset="0"/>
                <a:ea typeface="ＭＳ Ｐゴシック" charset="-128"/>
              </a:rPr>
              <a:t>Routers queues play critical role, not just to deal with </a:t>
            </a:r>
            <a:r>
              <a:rPr lang="en-US" sz="2000" dirty="0" err="1">
                <a:latin typeface="Arial" charset="0"/>
                <a:ea typeface="ＭＳ Ｐゴシック" charset="-128"/>
              </a:rPr>
              <a:t>burstiness</a:t>
            </a:r>
            <a:r>
              <a:rPr lang="en-US" sz="2000" dirty="0">
                <a:latin typeface="Arial" charset="0"/>
                <a:ea typeface="ＭＳ Ｐゴシック" charset="-128"/>
              </a:rPr>
              <a:t> of traffic, but also to allow TCP to fully utilize bottleneck 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links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r>
              <a:rPr lang="en-US" sz="2000" dirty="0" smtClean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	But, at what cost!?</a:t>
            </a:r>
            <a:endParaRPr lang="en-US" sz="2000" dirty="0">
              <a:solidFill>
                <a:srgbClr val="FF0000"/>
              </a:solidFill>
              <a:latin typeface="Arial" charset="0"/>
              <a:ea typeface="ＭＳ Ｐゴシック" charset="-128"/>
            </a:endParaRPr>
          </a:p>
        </p:txBody>
      </p:sp>
      <p:grpSp>
        <p:nvGrpSpPr>
          <p:cNvPr id="14347" name="Group 10"/>
          <p:cNvGrpSpPr>
            <a:grpSpLocks/>
          </p:cNvGrpSpPr>
          <p:nvPr/>
        </p:nvGrpSpPr>
        <p:grpSpPr bwMode="auto">
          <a:xfrm>
            <a:off x="1371600" y="2019300"/>
            <a:ext cx="1143000" cy="703263"/>
            <a:chOff x="1632" y="2832"/>
            <a:chExt cx="720" cy="432"/>
          </a:xfrm>
        </p:grpSpPr>
        <p:sp>
          <p:nvSpPr>
            <p:cNvPr id="14358" name="Freeform 11"/>
            <p:cNvSpPr>
              <a:spLocks/>
            </p:cNvSpPr>
            <p:nvPr/>
          </p:nvSpPr>
          <p:spPr bwMode="auto">
            <a:xfrm>
              <a:off x="1632" y="2832"/>
              <a:ext cx="672" cy="432"/>
            </a:xfrm>
            <a:custGeom>
              <a:avLst/>
              <a:gdLst>
                <a:gd name="T0" fmla="*/ 0 w 480"/>
                <a:gd name="T1" fmla="*/ 193 h 528"/>
                <a:gd name="T2" fmla="*/ 776 w 480"/>
                <a:gd name="T3" fmla="*/ 106 h 528"/>
                <a:gd name="T4" fmla="*/ 1805 w 480"/>
                <a:gd name="T5" fmla="*/ 35 h 528"/>
                <a:gd name="T6" fmla="*/ 2582 w 48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0"/>
                <a:gd name="T13" fmla="*/ 0 h 528"/>
                <a:gd name="T14" fmla="*/ 480 w 48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0" h="528">
                  <a:moveTo>
                    <a:pt x="0" y="528"/>
                  </a:moveTo>
                  <a:cubicBezTo>
                    <a:pt x="44" y="444"/>
                    <a:pt x="88" y="360"/>
                    <a:pt x="144" y="288"/>
                  </a:cubicBezTo>
                  <a:cubicBezTo>
                    <a:pt x="200" y="216"/>
                    <a:pt x="280" y="144"/>
                    <a:pt x="336" y="96"/>
                  </a:cubicBezTo>
                  <a:cubicBezTo>
                    <a:pt x="392" y="48"/>
                    <a:pt x="436" y="24"/>
                    <a:pt x="480" y="0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Line 12"/>
            <p:cNvSpPr>
              <a:spLocks noChangeShapeType="1"/>
            </p:cNvSpPr>
            <p:nvPr/>
          </p:nvSpPr>
          <p:spPr bwMode="auto">
            <a:xfrm>
              <a:off x="2304" y="2832"/>
              <a:ext cx="48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8" name="Group 13"/>
          <p:cNvGrpSpPr>
            <a:grpSpLocks/>
          </p:cNvGrpSpPr>
          <p:nvPr/>
        </p:nvGrpSpPr>
        <p:grpSpPr bwMode="auto">
          <a:xfrm>
            <a:off x="2514600" y="2019300"/>
            <a:ext cx="1143000" cy="703263"/>
            <a:chOff x="1632" y="2832"/>
            <a:chExt cx="720" cy="432"/>
          </a:xfrm>
        </p:grpSpPr>
        <p:sp>
          <p:nvSpPr>
            <p:cNvPr id="14356" name="Freeform 14"/>
            <p:cNvSpPr>
              <a:spLocks/>
            </p:cNvSpPr>
            <p:nvPr/>
          </p:nvSpPr>
          <p:spPr bwMode="auto">
            <a:xfrm>
              <a:off x="1632" y="2832"/>
              <a:ext cx="672" cy="432"/>
            </a:xfrm>
            <a:custGeom>
              <a:avLst/>
              <a:gdLst>
                <a:gd name="T0" fmla="*/ 0 w 480"/>
                <a:gd name="T1" fmla="*/ 193 h 528"/>
                <a:gd name="T2" fmla="*/ 776 w 480"/>
                <a:gd name="T3" fmla="*/ 106 h 528"/>
                <a:gd name="T4" fmla="*/ 1805 w 480"/>
                <a:gd name="T5" fmla="*/ 35 h 528"/>
                <a:gd name="T6" fmla="*/ 2582 w 48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0"/>
                <a:gd name="T13" fmla="*/ 0 h 528"/>
                <a:gd name="T14" fmla="*/ 480 w 48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0" h="528">
                  <a:moveTo>
                    <a:pt x="0" y="528"/>
                  </a:moveTo>
                  <a:cubicBezTo>
                    <a:pt x="44" y="444"/>
                    <a:pt x="88" y="360"/>
                    <a:pt x="144" y="288"/>
                  </a:cubicBezTo>
                  <a:cubicBezTo>
                    <a:pt x="200" y="216"/>
                    <a:pt x="280" y="144"/>
                    <a:pt x="336" y="96"/>
                  </a:cubicBezTo>
                  <a:cubicBezTo>
                    <a:pt x="392" y="48"/>
                    <a:pt x="436" y="24"/>
                    <a:pt x="480" y="0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Line 15"/>
            <p:cNvSpPr>
              <a:spLocks noChangeShapeType="1"/>
            </p:cNvSpPr>
            <p:nvPr/>
          </p:nvSpPr>
          <p:spPr bwMode="auto">
            <a:xfrm>
              <a:off x="2304" y="2832"/>
              <a:ext cx="48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9" name="Group 16"/>
          <p:cNvGrpSpPr>
            <a:grpSpLocks/>
          </p:cNvGrpSpPr>
          <p:nvPr/>
        </p:nvGrpSpPr>
        <p:grpSpPr bwMode="auto">
          <a:xfrm>
            <a:off x="3657600" y="2019300"/>
            <a:ext cx="1143000" cy="703263"/>
            <a:chOff x="1632" y="2832"/>
            <a:chExt cx="720" cy="432"/>
          </a:xfrm>
        </p:grpSpPr>
        <p:sp>
          <p:nvSpPr>
            <p:cNvPr id="14354" name="Freeform 17"/>
            <p:cNvSpPr>
              <a:spLocks/>
            </p:cNvSpPr>
            <p:nvPr/>
          </p:nvSpPr>
          <p:spPr bwMode="auto">
            <a:xfrm>
              <a:off x="1632" y="2832"/>
              <a:ext cx="672" cy="432"/>
            </a:xfrm>
            <a:custGeom>
              <a:avLst/>
              <a:gdLst>
                <a:gd name="T0" fmla="*/ 0 w 480"/>
                <a:gd name="T1" fmla="*/ 193 h 528"/>
                <a:gd name="T2" fmla="*/ 776 w 480"/>
                <a:gd name="T3" fmla="*/ 106 h 528"/>
                <a:gd name="T4" fmla="*/ 1805 w 480"/>
                <a:gd name="T5" fmla="*/ 35 h 528"/>
                <a:gd name="T6" fmla="*/ 2582 w 48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0"/>
                <a:gd name="T13" fmla="*/ 0 h 528"/>
                <a:gd name="T14" fmla="*/ 480 w 48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0" h="528">
                  <a:moveTo>
                    <a:pt x="0" y="528"/>
                  </a:moveTo>
                  <a:cubicBezTo>
                    <a:pt x="44" y="444"/>
                    <a:pt x="88" y="360"/>
                    <a:pt x="144" y="288"/>
                  </a:cubicBezTo>
                  <a:cubicBezTo>
                    <a:pt x="200" y="216"/>
                    <a:pt x="280" y="144"/>
                    <a:pt x="336" y="96"/>
                  </a:cubicBezTo>
                  <a:cubicBezTo>
                    <a:pt x="392" y="48"/>
                    <a:pt x="436" y="24"/>
                    <a:pt x="480" y="0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Line 18"/>
            <p:cNvSpPr>
              <a:spLocks noChangeShapeType="1"/>
            </p:cNvSpPr>
            <p:nvPr/>
          </p:nvSpPr>
          <p:spPr bwMode="auto">
            <a:xfrm>
              <a:off x="2304" y="2832"/>
              <a:ext cx="48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0" name="Line 19"/>
          <p:cNvSpPr>
            <a:spLocks noChangeShapeType="1"/>
          </p:cNvSpPr>
          <p:nvPr/>
        </p:nvSpPr>
        <p:spPr bwMode="auto">
          <a:xfrm flipV="1">
            <a:off x="1143000" y="2003425"/>
            <a:ext cx="42545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20"/>
          <p:cNvSpPr>
            <a:spLocks noChangeShapeType="1"/>
          </p:cNvSpPr>
          <p:nvPr/>
        </p:nvSpPr>
        <p:spPr bwMode="auto">
          <a:xfrm>
            <a:off x="990600" y="2490788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21"/>
          <p:cNvSpPr>
            <a:spLocks noChangeShapeType="1"/>
          </p:cNvSpPr>
          <p:nvPr/>
        </p:nvSpPr>
        <p:spPr bwMode="auto">
          <a:xfrm flipH="1" flipV="1">
            <a:off x="990600" y="2003425"/>
            <a:ext cx="0" cy="284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Text Box 22"/>
          <p:cNvSpPr txBox="1">
            <a:spLocks noChangeArrowheads="1"/>
          </p:cNvSpPr>
          <p:nvPr/>
        </p:nvSpPr>
        <p:spPr bwMode="auto">
          <a:xfrm>
            <a:off x="600075" y="2201863"/>
            <a:ext cx="79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1800"/>
              <a:t>Buffer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8C5AC83-6802-4F6D-A77A-CF8C43A5115F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TCP Modeling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Given the congestion behavior of TCP can we predict what type of performance we should get?</a:t>
            </a:r>
          </a:p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What are the important factors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Loss rate: Affects how often window is reduced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RTT: Affects increase rate and relates BW to window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RTO: Affects performance during loss recovery</a:t>
            </a:r>
          </a:p>
          <a:p>
            <a:pPr lvl="1" eaLnBrk="1" hangingPunct="1"/>
            <a:r>
              <a:rPr lang="en-US" smtClean="0">
                <a:ea typeface="ＭＳ Ｐゴシック" panose="020B0600070205080204" pitchFamily="34" charset="-128"/>
              </a:rPr>
              <a:t>MSS: Affects increase 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64A70A7-7901-4842-9EFC-F3321FA91186}" type="slidenum">
              <a:rPr lang="en-US" sz="12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457730" name="Rectangle 2"/>
          <p:cNvSpPr>
            <a:spLocks noChangeArrowheads="1"/>
          </p:cNvSpPr>
          <p:nvPr/>
        </p:nvSpPr>
        <p:spPr bwMode="auto">
          <a:xfrm>
            <a:off x="685800" y="3124200"/>
            <a:ext cx="8229600" cy="3352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5486400" y="5410200"/>
            <a:ext cx="1066800" cy="609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843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Overall TCP Behavior</a:t>
            </a:r>
          </a:p>
        </p:txBody>
      </p:sp>
      <p:sp>
        <p:nvSpPr>
          <p:cNvPr id="18438" name="Line 5"/>
          <p:cNvSpPr>
            <a:spLocks noChangeShapeType="1"/>
          </p:cNvSpPr>
          <p:nvPr/>
        </p:nvSpPr>
        <p:spPr bwMode="auto">
          <a:xfrm>
            <a:off x="2438400" y="6019800"/>
            <a:ext cx="487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Line 6"/>
          <p:cNvSpPr>
            <a:spLocks noChangeShapeType="1"/>
          </p:cNvSpPr>
          <p:nvPr/>
        </p:nvSpPr>
        <p:spPr bwMode="auto">
          <a:xfrm flipV="1">
            <a:off x="2438400" y="3276600"/>
            <a:ext cx="0" cy="2743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4368800" y="6059488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18441" name="Text Box 8"/>
          <p:cNvSpPr txBox="1">
            <a:spLocks noChangeArrowheads="1"/>
          </p:cNvSpPr>
          <p:nvPr/>
        </p:nvSpPr>
        <p:spPr bwMode="auto">
          <a:xfrm>
            <a:off x="1143000" y="4267200"/>
            <a:ext cx="127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Window</a:t>
            </a:r>
          </a:p>
        </p:txBody>
      </p:sp>
      <p:grpSp>
        <p:nvGrpSpPr>
          <p:cNvPr id="18442" name="Group 9"/>
          <p:cNvGrpSpPr>
            <a:grpSpLocks/>
          </p:cNvGrpSpPr>
          <p:nvPr/>
        </p:nvGrpSpPr>
        <p:grpSpPr bwMode="auto">
          <a:xfrm>
            <a:off x="2438400" y="3657600"/>
            <a:ext cx="4114800" cy="2362200"/>
            <a:chOff x="1536" y="2112"/>
            <a:chExt cx="2592" cy="1488"/>
          </a:xfrm>
        </p:grpSpPr>
        <p:sp>
          <p:nvSpPr>
            <p:cNvPr id="18448" name="Freeform 10"/>
            <p:cNvSpPr>
              <a:spLocks/>
            </p:cNvSpPr>
            <p:nvPr/>
          </p:nvSpPr>
          <p:spPr bwMode="auto">
            <a:xfrm>
              <a:off x="1536" y="2112"/>
              <a:ext cx="756" cy="1453"/>
            </a:xfrm>
            <a:custGeom>
              <a:avLst/>
              <a:gdLst>
                <a:gd name="T0" fmla="*/ 0 w 322"/>
                <a:gd name="T1" fmla="*/ 76731 h 539"/>
                <a:gd name="T2" fmla="*/ 12695 w 322"/>
                <a:gd name="T3" fmla="*/ 68331 h 539"/>
                <a:gd name="T4" fmla="*/ 19541 w 322"/>
                <a:gd name="T5" fmla="*/ 40978 h 539"/>
                <a:gd name="T6" fmla="*/ 22969 w 322"/>
                <a:gd name="T7" fmla="*/ 0 h 5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22"/>
                <a:gd name="T13" fmla="*/ 0 h 539"/>
                <a:gd name="T14" fmla="*/ 322 w 322"/>
                <a:gd name="T15" fmla="*/ 539 h 5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22" h="539">
                  <a:moveTo>
                    <a:pt x="0" y="539"/>
                  </a:moveTo>
                  <a:cubicBezTo>
                    <a:pt x="30" y="531"/>
                    <a:pt x="132" y="522"/>
                    <a:pt x="178" y="480"/>
                  </a:cubicBezTo>
                  <a:cubicBezTo>
                    <a:pt x="224" y="438"/>
                    <a:pt x="250" y="368"/>
                    <a:pt x="274" y="288"/>
                  </a:cubicBezTo>
                  <a:cubicBezTo>
                    <a:pt x="298" y="208"/>
                    <a:pt x="310" y="104"/>
                    <a:pt x="3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Line 11"/>
            <p:cNvSpPr>
              <a:spLocks noChangeShapeType="1"/>
            </p:cNvSpPr>
            <p:nvPr/>
          </p:nvSpPr>
          <p:spPr bwMode="auto">
            <a:xfrm>
              <a:off x="2306" y="2177"/>
              <a:ext cx="0" cy="14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Freeform 12"/>
            <p:cNvSpPr>
              <a:spLocks/>
            </p:cNvSpPr>
            <p:nvPr/>
          </p:nvSpPr>
          <p:spPr bwMode="auto">
            <a:xfrm>
              <a:off x="2325" y="3082"/>
              <a:ext cx="451" cy="518"/>
            </a:xfrm>
            <a:custGeom>
              <a:avLst/>
              <a:gdLst>
                <a:gd name="T0" fmla="*/ 0 w 192"/>
                <a:gd name="T1" fmla="*/ 27457 h 192"/>
                <a:gd name="T2" fmla="*/ 6880 w 192"/>
                <a:gd name="T3" fmla="*/ 20599 h 192"/>
                <a:gd name="T4" fmla="*/ 13727 w 192"/>
                <a:gd name="T5" fmla="*/ 0 h 192"/>
                <a:gd name="T6" fmla="*/ 0 60000 65536"/>
                <a:gd name="T7" fmla="*/ 0 60000 65536"/>
                <a:gd name="T8" fmla="*/ 0 60000 65536"/>
                <a:gd name="T9" fmla="*/ 0 w 192"/>
                <a:gd name="T10" fmla="*/ 0 h 192"/>
                <a:gd name="T11" fmla="*/ 192 w 19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92">
                  <a:moveTo>
                    <a:pt x="0" y="192"/>
                  </a:moveTo>
                  <a:cubicBezTo>
                    <a:pt x="32" y="184"/>
                    <a:pt x="64" y="176"/>
                    <a:pt x="96" y="144"/>
                  </a:cubicBezTo>
                  <a:cubicBezTo>
                    <a:pt x="128" y="112"/>
                    <a:pt x="160" y="56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Line 13"/>
            <p:cNvSpPr>
              <a:spLocks noChangeShapeType="1"/>
            </p:cNvSpPr>
            <p:nvPr/>
          </p:nvSpPr>
          <p:spPr bwMode="auto">
            <a:xfrm flipV="1">
              <a:off x="2776" y="2824"/>
              <a:ext cx="225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Line 14"/>
            <p:cNvSpPr>
              <a:spLocks noChangeShapeType="1"/>
            </p:cNvSpPr>
            <p:nvPr/>
          </p:nvSpPr>
          <p:spPr bwMode="auto">
            <a:xfrm>
              <a:off x="3001" y="2824"/>
              <a:ext cx="0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Line 15"/>
            <p:cNvSpPr>
              <a:spLocks noChangeShapeType="1"/>
            </p:cNvSpPr>
            <p:nvPr/>
          </p:nvSpPr>
          <p:spPr bwMode="auto">
            <a:xfrm flipV="1">
              <a:off x="3001" y="2824"/>
              <a:ext cx="225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Line 16"/>
            <p:cNvSpPr>
              <a:spLocks noChangeShapeType="1"/>
            </p:cNvSpPr>
            <p:nvPr/>
          </p:nvSpPr>
          <p:spPr bwMode="auto">
            <a:xfrm>
              <a:off x="3226" y="2824"/>
              <a:ext cx="0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5" name="Line 17"/>
            <p:cNvSpPr>
              <a:spLocks noChangeShapeType="1"/>
            </p:cNvSpPr>
            <p:nvPr/>
          </p:nvSpPr>
          <p:spPr bwMode="auto">
            <a:xfrm flipV="1">
              <a:off x="3226" y="2824"/>
              <a:ext cx="226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Line 18"/>
            <p:cNvSpPr>
              <a:spLocks noChangeShapeType="1"/>
            </p:cNvSpPr>
            <p:nvPr/>
          </p:nvSpPr>
          <p:spPr bwMode="auto">
            <a:xfrm>
              <a:off x="3452" y="2824"/>
              <a:ext cx="0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Line 19"/>
            <p:cNvSpPr>
              <a:spLocks noChangeShapeType="1"/>
            </p:cNvSpPr>
            <p:nvPr/>
          </p:nvSpPr>
          <p:spPr bwMode="auto">
            <a:xfrm flipV="1">
              <a:off x="3452" y="2824"/>
              <a:ext cx="225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8" name="Line 20"/>
            <p:cNvSpPr>
              <a:spLocks noChangeShapeType="1"/>
            </p:cNvSpPr>
            <p:nvPr/>
          </p:nvSpPr>
          <p:spPr bwMode="auto">
            <a:xfrm>
              <a:off x="3677" y="2824"/>
              <a:ext cx="0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9" name="Line 21"/>
            <p:cNvSpPr>
              <a:spLocks noChangeShapeType="1"/>
            </p:cNvSpPr>
            <p:nvPr/>
          </p:nvSpPr>
          <p:spPr bwMode="auto">
            <a:xfrm flipV="1">
              <a:off x="3677" y="2824"/>
              <a:ext cx="226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0" name="Line 22"/>
            <p:cNvSpPr>
              <a:spLocks noChangeShapeType="1"/>
            </p:cNvSpPr>
            <p:nvPr/>
          </p:nvSpPr>
          <p:spPr bwMode="auto">
            <a:xfrm>
              <a:off x="3903" y="2824"/>
              <a:ext cx="0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1" name="Line 23"/>
            <p:cNvSpPr>
              <a:spLocks noChangeShapeType="1"/>
            </p:cNvSpPr>
            <p:nvPr/>
          </p:nvSpPr>
          <p:spPr bwMode="auto">
            <a:xfrm flipV="1">
              <a:off x="3903" y="2824"/>
              <a:ext cx="225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2" name="Line 24"/>
            <p:cNvSpPr>
              <a:spLocks noChangeShapeType="1"/>
            </p:cNvSpPr>
            <p:nvPr/>
          </p:nvSpPr>
          <p:spPr bwMode="auto">
            <a:xfrm>
              <a:off x="4128" y="2824"/>
              <a:ext cx="0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43" name="Rectangle 25"/>
          <p:cNvSpPr>
            <a:spLocks noChangeArrowheads="1"/>
          </p:cNvSpPr>
          <p:nvPr/>
        </p:nvSpPr>
        <p:spPr bwMode="auto">
          <a:xfrm>
            <a:off x="685800" y="1219200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0000"/>
              </a:buClr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8444" name="Rectangle 26"/>
          <p:cNvSpPr>
            <a:spLocks noChangeArrowheads="1"/>
          </p:cNvSpPr>
          <p:nvPr/>
        </p:nvSpPr>
        <p:spPr bwMode="auto">
          <a:xfrm>
            <a:off x="533400" y="1447800"/>
            <a:ext cx="8458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0000"/>
              </a:buClr>
            </a:pPr>
            <a:r>
              <a:rPr lang="en-US" sz="3200">
                <a:solidFill>
                  <a:srgbClr val="000000"/>
                </a:solidFill>
              </a:rPr>
              <a:t>Let’s concentrate on steady state behavior with no timeouts and perfect loss recovery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</a:pPr>
            <a:r>
              <a:rPr lang="en-US" sz="3200">
                <a:solidFill>
                  <a:srgbClr val="000000"/>
                </a:solidFill>
              </a:rPr>
              <a:t>Packets transferred = area under curve</a:t>
            </a:r>
          </a:p>
        </p:txBody>
      </p:sp>
      <p:sp>
        <p:nvSpPr>
          <p:cNvPr id="18445" name="AutoShape 27"/>
          <p:cNvSpPr>
            <a:spLocks noChangeArrowheads="1"/>
          </p:cNvSpPr>
          <p:nvPr/>
        </p:nvSpPr>
        <p:spPr bwMode="auto">
          <a:xfrm>
            <a:off x="6172200" y="4800600"/>
            <a:ext cx="381000" cy="609600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8446" name="AutoShape 28"/>
          <p:cNvSpPr>
            <a:spLocks noChangeArrowheads="1"/>
          </p:cNvSpPr>
          <p:nvPr/>
        </p:nvSpPr>
        <p:spPr bwMode="auto">
          <a:xfrm>
            <a:off x="5791200" y="4800600"/>
            <a:ext cx="457200" cy="609600"/>
          </a:xfrm>
          <a:prstGeom prst="triangle">
            <a:avLst>
              <a:gd name="adj" fmla="val 8819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18447" name="AutoShape 29"/>
          <p:cNvSpPr>
            <a:spLocks noChangeArrowheads="1"/>
          </p:cNvSpPr>
          <p:nvPr/>
        </p:nvSpPr>
        <p:spPr bwMode="auto">
          <a:xfrm>
            <a:off x="5486400" y="4800600"/>
            <a:ext cx="381000" cy="609600"/>
          </a:xfrm>
          <a:prstGeom prst="triangle">
            <a:avLst>
              <a:gd name="adj" fmla="val 91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8|14.2|3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0.4|2.2|5.1|13.2|8.|8.4"/>
</p:tagLst>
</file>

<file path=ppt/theme/theme1.xml><?xml version="1.0" encoding="utf-8"?>
<a:theme xmlns:a="http://schemas.openxmlformats.org/drawingml/2006/main" name="Straight Edge">
  <a:themeElements>
    <a:clrScheme name="">
      <a:dk1>
        <a:srgbClr val="000000"/>
      </a:dk1>
      <a:lt1>
        <a:srgbClr val="FFFFFF"/>
      </a:lt1>
      <a:dk2>
        <a:srgbClr val="003366"/>
      </a:dk2>
      <a:lt2>
        <a:srgbClr val="C7C48F"/>
      </a:lt2>
      <a:accent1>
        <a:srgbClr val="ABABAB"/>
      </a:accent1>
      <a:accent2>
        <a:srgbClr val="003366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10518</TotalTime>
  <Words>2497</Words>
  <Application>Microsoft Office PowerPoint</Application>
  <PresentationFormat>On-screen Show (4:3)</PresentationFormat>
  <Paragraphs>599</Paragraphs>
  <Slides>53</Slides>
  <Notes>6</Notes>
  <HiddenSlides>25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53</vt:i4>
      </vt:variant>
    </vt:vector>
  </HeadingPairs>
  <TitlesOfParts>
    <vt:vector size="65" baseType="lpstr">
      <vt:lpstr>Arial Unicode MS</vt:lpstr>
      <vt:lpstr>ＭＳ Ｐゴシック</vt:lpstr>
      <vt:lpstr>SimSun</vt:lpstr>
      <vt:lpstr>Arial</vt:lpstr>
      <vt:lpstr>Cambria Math</vt:lpstr>
      <vt:lpstr>Chiller</vt:lpstr>
      <vt:lpstr>Times New Roman</vt:lpstr>
      <vt:lpstr>Univers</vt:lpstr>
      <vt:lpstr>Wingdings</vt:lpstr>
      <vt:lpstr>Straight Edge</vt:lpstr>
      <vt:lpstr>Equation</vt:lpstr>
      <vt:lpstr>Microsoft Graph Chart</vt:lpstr>
      <vt:lpstr>15-441 Computer Networking</vt:lpstr>
      <vt:lpstr>Outline</vt:lpstr>
      <vt:lpstr>TCP Performance</vt:lpstr>
      <vt:lpstr>TCP Congestion Control</vt:lpstr>
      <vt:lpstr>Single TCP Flow Router without buffers</vt:lpstr>
      <vt:lpstr>Single TCP Flow Router with large enough buffers for full link utilization</vt:lpstr>
      <vt:lpstr>Summary Buffered Link</vt:lpstr>
      <vt:lpstr>TCP Modeling</vt:lpstr>
      <vt:lpstr>Overall TCP Behavior</vt:lpstr>
      <vt:lpstr>Transmission Rate</vt:lpstr>
      <vt:lpstr>Simple TCP Model</vt:lpstr>
      <vt:lpstr>Simple Loss Model</vt:lpstr>
      <vt:lpstr>Throughput Equation Implications 1</vt:lpstr>
      <vt:lpstr>TCP over High-Speed Networks</vt:lpstr>
      <vt:lpstr>Throughput Equation Implications 2</vt:lpstr>
      <vt:lpstr>Throughput Equation Implications 3</vt:lpstr>
      <vt:lpstr>TCP Friendliness</vt:lpstr>
      <vt:lpstr>Other Transport Protocols</vt:lpstr>
      <vt:lpstr>Outline</vt:lpstr>
      <vt:lpstr>Let’s stop for a moment</vt:lpstr>
      <vt:lpstr>Equation-Based Rate Control 1</vt:lpstr>
      <vt:lpstr>Equation-Based Rate Control 2</vt:lpstr>
      <vt:lpstr>Data Center TCP (DCTCP)</vt:lpstr>
      <vt:lpstr>TCP (CU)BIC</vt:lpstr>
      <vt:lpstr>Binary Search with Smax and Smin</vt:lpstr>
      <vt:lpstr>TCP CUBIC in one slide</vt:lpstr>
      <vt:lpstr>Outline</vt:lpstr>
      <vt:lpstr>Delayed ACKS</vt:lpstr>
      <vt:lpstr>Delayed ACKS</vt:lpstr>
      <vt:lpstr>TCP ACK Generation [RFC 1122, RFC 2581]</vt:lpstr>
      <vt:lpstr>Delayed Ack Impact</vt:lpstr>
      <vt:lpstr>Nagel’s Algorithm</vt:lpstr>
      <vt:lpstr>Large Windows</vt:lpstr>
      <vt:lpstr>Window Scaling: Example Use of Options</vt:lpstr>
      <vt:lpstr>Maximum Segment Size (MSS)</vt:lpstr>
      <vt:lpstr>Silly Window Syndrome</vt:lpstr>
      <vt:lpstr>Protection From Wraparound</vt:lpstr>
      <vt:lpstr>TCP Summary</vt:lpstr>
      <vt:lpstr>TCP Summary</vt:lpstr>
      <vt:lpstr>Outline</vt:lpstr>
      <vt:lpstr>EXTRA SLIDES</vt:lpstr>
      <vt:lpstr>TCP Variations</vt:lpstr>
      <vt:lpstr>Multiple Losses</vt:lpstr>
      <vt:lpstr>Tahoe</vt:lpstr>
      <vt:lpstr>TCP Reno (1990)</vt:lpstr>
      <vt:lpstr>Reno</vt:lpstr>
      <vt:lpstr>NewReno</vt:lpstr>
      <vt:lpstr>NewReno </vt:lpstr>
      <vt:lpstr>Changing Workloads</vt:lpstr>
      <vt:lpstr>Short Transfers</vt:lpstr>
      <vt:lpstr>Short Transfers</vt:lpstr>
      <vt:lpstr>Well Behaved vs. Wild West</vt:lpstr>
      <vt:lpstr>TCP Fairness Issues</vt:lpstr>
    </vt:vector>
  </TitlesOfParts>
  <Company>Carnegie Mellon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15-441 Lecture</dc:title>
  <dc:creator>Srinivasan Seshan</dc:creator>
  <cp:lastModifiedBy>Eric Anderson</cp:lastModifiedBy>
  <cp:revision>294</cp:revision>
  <dcterms:created xsi:type="dcterms:W3CDTF">2010-03-22T23:03:39Z</dcterms:created>
  <dcterms:modified xsi:type="dcterms:W3CDTF">2013-10-15T15:40:47Z</dcterms:modified>
</cp:coreProperties>
</file>